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wav"/>
  <Override PartName="/ppt/notesSlides/notesSlide2.xml" ContentType="application/vnd.openxmlformats-officedocument.presentationml.notesSlide+xml"/>
  <Override PartName="/ppt/media/audio8.wav" ContentType="audio/wav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0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59"/>
  </p:notesMasterIdLst>
  <p:sldIdLst>
    <p:sldId id="257" r:id="rId2"/>
    <p:sldId id="293" r:id="rId3"/>
    <p:sldId id="295" r:id="rId4"/>
    <p:sldId id="486" r:id="rId5"/>
    <p:sldId id="291" r:id="rId6"/>
    <p:sldId id="442" r:id="rId7"/>
    <p:sldId id="738" r:id="rId8"/>
    <p:sldId id="739" r:id="rId9"/>
    <p:sldId id="299" r:id="rId10"/>
    <p:sldId id="555" r:id="rId11"/>
    <p:sldId id="353" r:id="rId12"/>
    <p:sldId id="1011" r:id="rId13"/>
    <p:sldId id="700" r:id="rId14"/>
    <p:sldId id="867" r:id="rId15"/>
    <p:sldId id="804" r:id="rId16"/>
    <p:sldId id="987" r:id="rId17"/>
    <p:sldId id="669" r:id="rId18"/>
    <p:sldId id="278" r:id="rId19"/>
    <p:sldId id="279" r:id="rId20"/>
    <p:sldId id="805" r:id="rId21"/>
    <p:sldId id="742" r:id="rId22"/>
    <p:sldId id="546" r:id="rId23"/>
    <p:sldId id="302" r:id="rId24"/>
    <p:sldId id="303" r:id="rId25"/>
    <p:sldId id="410" r:id="rId26"/>
    <p:sldId id="305" r:id="rId27"/>
    <p:sldId id="366" r:id="rId28"/>
    <p:sldId id="369" r:id="rId29"/>
    <p:sldId id="370" r:id="rId30"/>
    <p:sldId id="480" r:id="rId31"/>
    <p:sldId id="547" r:id="rId32"/>
    <p:sldId id="548" r:id="rId33"/>
    <p:sldId id="444" r:id="rId34"/>
    <p:sldId id="744" r:id="rId35"/>
    <p:sldId id="745" r:id="rId36"/>
    <p:sldId id="712" r:id="rId37"/>
    <p:sldId id="806" r:id="rId38"/>
    <p:sldId id="313" r:id="rId39"/>
    <p:sldId id="314" r:id="rId40"/>
    <p:sldId id="983" r:id="rId41"/>
    <p:sldId id="530" r:id="rId42"/>
    <p:sldId id="361" r:id="rId43"/>
    <p:sldId id="364" r:id="rId44"/>
    <p:sldId id="549" r:id="rId45"/>
    <p:sldId id="531" r:id="rId46"/>
    <p:sldId id="554" r:id="rId47"/>
    <p:sldId id="268" r:id="rId48"/>
    <p:sldId id="691" r:id="rId49"/>
    <p:sldId id="995" r:id="rId50"/>
    <p:sldId id="988" r:id="rId51"/>
    <p:sldId id="964" r:id="rId52"/>
    <p:sldId id="980" r:id="rId53"/>
    <p:sldId id="989" r:id="rId54"/>
    <p:sldId id="505" r:id="rId55"/>
    <p:sldId id="438" r:id="rId56"/>
    <p:sldId id="493" r:id="rId57"/>
    <p:sldId id="492" r:id="rId58"/>
    <p:sldId id="494" r:id="rId59"/>
    <p:sldId id="551" r:id="rId60"/>
    <p:sldId id="488" r:id="rId61"/>
    <p:sldId id="319" r:id="rId62"/>
    <p:sldId id="331" r:id="rId63"/>
    <p:sldId id="495" r:id="rId64"/>
    <p:sldId id="535" r:id="rId65"/>
    <p:sldId id="516" r:id="rId66"/>
    <p:sldId id="998" r:id="rId67"/>
    <p:sldId id="310" r:id="rId68"/>
    <p:sldId id="537" r:id="rId69"/>
    <p:sldId id="538" r:id="rId70"/>
    <p:sldId id="993" r:id="rId71"/>
    <p:sldId id="599" r:id="rId72"/>
    <p:sldId id="585" r:id="rId73"/>
    <p:sldId id="994" r:id="rId74"/>
    <p:sldId id="587" r:id="rId75"/>
    <p:sldId id="588" r:id="rId76"/>
    <p:sldId id="487" r:id="rId77"/>
    <p:sldId id="321" r:id="rId78"/>
    <p:sldId id="818" r:id="rId79"/>
    <p:sldId id="485" r:id="rId80"/>
    <p:sldId id="539" r:id="rId81"/>
    <p:sldId id="540" r:id="rId82"/>
    <p:sldId id="558" r:id="rId83"/>
    <p:sldId id="819" r:id="rId84"/>
    <p:sldId id="788" r:id="rId85"/>
    <p:sldId id="413" r:id="rId86"/>
    <p:sldId id="415" r:id="rId87"/>
    <p:sldId id="414" r:id="rId88"/>
    <p:sldId id="283" r:id="rId89"/>
    <p:sldId id="285" r:id="rId90"/>
    <p:sldId id="387" r:id="rId91"/>
    <p:sldId id="541" r:id="rId92"/>
    <p:sldId id="999" r:id="rId93"/>
    <p:sldId id="329" r:id="rId94"/>
    <p:sldId id="872" r:id="rId95"/>
    <p:sldId id="790" r:id="rId96"/>
    <p:sldId id="542" r:id="rId97"/>
    <p:sldId id="543" r:id="rId98"/>
    <p:sldId id="441" r:id="rId99"/>
    <p:sldId id="596" r:id="rId100"/>
    <p:sldId id="300" r:id="rId101"/>
    <p:sldId id="354" r:id="rId102"/>
    <p:sldId id="355" r:id="rId103"/>
    <p:sldId id="330" r:id="rId104"/>
    <p:sldId id="400" r:id="rId105"/>
    <p:sldId id="552" r:id="rId106"/>
    <p:sldId id="714" r:id="rId107"/>
    <p:sldId id="841" r:id="rId108"/>
    <p:sldId id="559" r:id="rId109"/>
    <p:sldId id="791" r:id="rId110"/>
    <p:sldId id="748" r:id="rId111"/>
    <p:sldId id="716" r:id="rId112"/>
    <p:sldId id="1010" r:id="rId113"/>
    <p:sldId id="755" r:id="rId114"/>
    <p:sldId id="766" r:id="rId115"/>
    <p:sldId id="842" r:id="rId116"/>
    <p:sldId id="966" r:id="rId117"/>
    <p:sldId id="958" r:id="rId118"/>
    <p:sldId id="500" r:id="rId119"/>
    <p:sldId id="343" r:id="rId120"/>
    <p:sldId id="1002" r:id="rId121"/>
    <p:sldId id="1003" r:id="rId122"/>
    <p:sldId id="957" r:id="rId123"/>
    <p:sldId id="849" r:id="rId124"/>
    <p:sldId id="796" r:id="rId125"/>
    <p:sldId id="384" r:id="rId126"/>
    <p:sldId id="349" r:id="rId127"/>
    <p:sldId id="556" r:id="rId128"/>
    <p:sldId id="586" r:id="rId129"/>
    <p:sldId id="854" r:id="rId130"/>
    <p:sldId id="852" r:id="rId131"/>
    <p:sldId id="853" r:id="rId132"/>
    <p:sldId id="974" r:id="rId133"/>
    <p:sldId id="907" r:id="rId134"/>
    <p:sldId id="1004" r:id="rId135"/>
    <p:sldId id="1000" r:id="rId136"/>
    <p:sldId id="982" r:id="rId137"/>
    <p:sldId id="1005" r:id="rId138"/>
    <p:sldId id="950" r:id="rId139"/>
    <p:sldId id="945" r:id="rId140"/>
    <p:sldId id="946" r:id="rId141"/>
    <p:sldId id="947" r:id="rId142"/>
    <p:sldId id="1007" r:id="rId143"/>
    <p:sldId id="1006" r:id="rId144"/>
    <p:sldId id="1009" r:id="rId145"/>
    <p:sldId id="1008" r:id="rId146"/>
    <p:sldId id="1001" r:id="rId147"/>
    <p:sldId id="767" r:id="rId148"/>
    <p:sldId id="984" r:id="rId149"/>
    <p:sldId id="985" r:id="rId150"/>
    <p:sldId id="986" r:id="rId151"/>
    <p:sldId id="338" r:id="rId152"/>
    <p:sldId id="855" r:id="rId153"/>
    <p:sldId id="943" r:id="rId154"/>
    <p:sldId id="560" r:id="rId155"/>
    <p:sldId id="340" r:id="rId156"/>
    <p:sldId id="561" r:id="rId157"/>
    <p:sldId id="935" r:id="rId158"/>
  </p:sldIdLst>
  <p:sldSz cx="9144000" cy="6858000" type="screen4x3"/>
  <p:notesSz cx="6858000" cy="9144000"/>
  <p:defaultTextStyle>
    <a:defPPr>
      <a:defRPr lang="ar-S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CC00CC"/>
    <a:srgbClr val="E5EAB8"/>
    <a:srgbClr val="33CC33"/>
    <a:srgbClr val="0000FF"/>
    <a:srgbClr val="6699FF"/>
    <a:srgbClr val="FFCC66"/>
    <a:srgbClr val="285E9A"/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38" autoAdjust="0"/>
    <p:restoredTop sz="94259" autoAdjust="0"/>
  </p:normalViewPr>
  <p:slideViewPr>
    <p:cSldViewPr>
      <p:cViewPr varScale="1">
        <p:scale>
          <a:sx n="85" d="100"/>
          <a:sy n="85" d="100"/>
        </p:scale>
        <p:origin x="96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49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A4A384-3F27-4E52-9427-4BA6BA8A112B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pPr rtl="1"/>
          <a:endParaRPr lang="ar-SA"/>
        </a:p>
      </dgm:t>
    </dgm:pt>
    <dgm:pt modelId="{2D57D201-337B-447D-BE9B-0E1393C3D5DF}">
      <dgm:prSet/>
      <dgm:spPr/>
      <dgm:t>
        <a:bodyPr/>
        <a:lstStyle/>
        <a:p>
          <a:pPr rtl="1"/>
          <a:r>
            <a:rPr lang="ar-SA" b="1" dirty="0"/>
            <a:t>ماهي قوانين التحدث</a:t>
          </a:r>
          <a:endParaRPr lang="ar-SA" dirty="0"/>
        </a:p>
      </dgm:t>
    </dgm:pt>
    <dgm:pt modelId="{578A07EA-73D7-4B69-A00A-7444C9DE2B0C}" type="parTrans" cxnId="{5998467F-0511-4665-BF86-5857BC2FAA35}">
      <dgm:prSet/>
      <dgm:spPr/>
      <dgm:t>
        <a:bodyPr/>
        <a:lstStyle/>
        <a:p>
          <a:pPr rtl="1"/>
          <a:endParaRPr lang="ar-SA"/>
        </a:p>
      </dgm:t>
    </dgm:pt>
    <dgm:pt modelId="{40817D2B-5309-4CFD-A88F-50C337CD024F}" type="sibTrans" cxnId="{5998467F-0511-4665-BF86-5857BC2FAA35}">
      <dgm:prSet/>
      <dgm:spPr/>
      <dgm:t>
        <a:bodyPr/>
        <a:lstStyle/>
        <a:p>
          <a:pPr rtl="1"/>
          <a:endParaRPr lang="ar-SA"/>
        </a:p>
      </dgm:t>
    </dgm:pt>
    <dgm:pt modelId="{C718A318-1446-4865-94FA-E8156040F711}" type="pres">
      <dgm:prSet presAssocID="{8BA4A384-3F27-4E52-9427-4BA6BA8A112B}" presName="linear" presStyleCnt="0">
        <dgm:presLayoutVars>
          <dgm:animLvl val="lvl"/>
          <dgm:resizeHandles val="exact"/>
        </dgm:presLayoutVars>
      </dgm:prSet>
      <dgm:spPr/>
    </dgm:pt>
    <dgm:pt modelId="{F293197E-ADBF-47A9-93F0-44DC26EFFBDE}" type="pres">
      <dgm:prSet presAssocID="{2D57D201-337B-447D-BE9B-0E1393C3D5D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B49C96D-F09C-4313-8A97-B9D25A4D5E27}" type="presOf" srcId="{8BA4A384-3F27-4E52-9427-4BA6BA8A112B}" destId="{C718A318-1446-4865-94FA-E8156040F711}" srcOrd="0" destOrd="0" presId="urn:microsoft.com/office/officeart/2005/8/layout/vList2"/>
    <dgm:cxn modelId="{5998467F-0511-4665-BF86-5857BC2FAA35}" srcId="{8BA4A384-3F27-4E52-9427-4BA6BA8A112B}" destId="{2D57D201-337B-447D-BE9B-0E1393C3D5DF}" srcOrd="0" destOrd="0" parTransId="{578A07EA-73D7-4B69-A00A-7444C9DE2B0C}" sibTransId="{40817D2B-5309-4CFD-A88F-50C337CD024F}"/>
    <dgm:cxn modelId="{7B576DAB-7FB0-417F-AF10-58D0C38CCD0C}" type="presOf" srcId="{2D57D201-337B-447D-BE9B-0E1393C3D5DF}" destId="{F293197E-ADBF-47A9-93F0-44DC26EFFBDE}" srcOrd="0" destOrd="0" presId="urn:microsoft.com/office/officeart/2005/8/layout/vList2"/>
    <dgm:cxn modelId="{A4520690-4419-41F2-B3B1-7818295E2CF3}" type="presParOf" srcId="{C718A318-1446-4865-94FA-E8156040F711}" destId="{F293197E-ADBF-47A9-93F0-44DC26EFFB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1671FA-8256-4159-9ADE-23D25F022BE5}" type="doc">
      <dgm:prSet loTypeId="urn:microsoft.com/office/officeart/2005/8/layout/hierarchy6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351F7FE-C856-46ED-BFFD-998A1152D26E}">
      <dgm:prSet phldrT="[نص]" custT="1"/>
      <dgm:spPr/>
      <dgm:t>
        <a:bodyPr/>
        <a:lstStyle/>
        <a:p>
          <a:pPr algn="ctr"/>
          <a:r>
            <a:rPr lang="ar-SA" sz="1800" dirty="0"/>
            <a:t>  </a:t>
          </a:r>
          <a:r>
            <a:rPr lang="ar-SA" sz="2800" b="1" dirty="0"/>
            <a:t>ط</a:t>
          </a:r>
          <a:r>
            <a:rPr lang="ar-SA" sz="700" b="1" dirty="0"/>
            <a:t>.</a:t>
          </a:r>
          <a:endParaRPr lang="en-US" sz="1800" b="1" dirty="0"/>
        </a:p>
      </dgm:t>
    </dgm:pt>
    <dgm:pt modelId="{AE6A63ED-2510-428F-B94A-26B1AD8E0937}" type="parTrans" cxnId="{2EEC7693-E63F-4EA2-BAD3-97E3E93BA30B}">
      <dgm:prSet/>
      <dgm:spPr/>
      <dgm:t>
        <a:bodyPr/>
        <a:lstStyle/>
        <a:p>
          <a:endParaRPr lang="en-US" sz="1200"/>
        </a:p>
      </dgm:t>
    </dgm:pt>
    <dgm:pt modelId="{1ADF2482-9E0A-4125-9C09-BE68A7C0397B}" type="sibTrans" cxnId="{2EEC7693-E63F-4EA2-BAD3-97E3E93BA30B}">
      <dgm:prSet/>
      <dgm:spPr/>
      <dgm:t>
        <a:bodyPr/>
        <a:lstStyle/>
        <a:p>
          <a:endParaRPr lang="en-US" sz="1200"/>
        </a:p>
      </dgm:t>
    </dgm:pt>
    <dgm:pt modelId="{2716B63C-8C10-48E1-A7C3-E50A3051A088}">
      <dgm:prSet phldrT="[نص]" custT="1"/>
      <dgm:spPr/>
      <dgm:t>
        <a:bodyPr/>
        <a:lstStyle/>
        <a:p>
          <a:r>
            <a:rPr lang="ar-SA" sz="1600" b="1" dirty="0">
              <a:solidFill>
                <a:srgbClr val="FF0000"/>
              </a:solidFill>
            </a:rPr>
            <a:t>مواضع الحرف في الكلمة</a:t>
          </a:r>
          <a:endParaRPr lang="en-US" sz="1600" b="1" dirty="0">
            <a:solidFill>
              <a:srgbClr val="FF0000"/>
            </a:solidFill>
          </a:endParaRPr>
        </a:p>
      </dgm:t>
    </dgm:pt>
    <dgm:pt modelId="{EC288D50-C153-4AA6-BD6B-48D4F3E000A0}" type="parTrans" cxnId="{F57377A2-CD6D-434C-8AD3-24E700850AA6}">
      <dgm:prSet/>
      <dgm:spPr/>
      <dgm:t>
        <a:bodyPr/>
        <a:lstStyle/>
        <a:p>
          <a:endParaRPr lang="en-US" sz="1200"/>
        </a:p>
      </dgm:t>
    </dgm:pt>
    <dgm:pt modelId="{461D4ED2-A48A-4A17-B183-E1607A453336}" type="sibTrans" cxnId="{F57377A2-CD6D-434C-8AD3-24E700850AA6}">
      <dgm:prSet/>
      <dgm:spPr/>
      <dgm:t>
        <a:bodyPr/>
        <a:lstStyle/>
        <a:p>
          <a:endParaRPr lang="en-US" sz="1200"/>
        </a:p>
      </dgm:t>
    </dgm:pt>
    <dgm:pt modelId="{F5E94E36-8AAE-4EF8-9B6C-6D01555A4B27}">
      <dgm:prSet phldrT="[نص]" custT="1"/>
      <dgm:spPr/>
      <dgm:t>
        <a:bodyPr/>
        <a:lstStyle/>
        <a:p>
          <a:r>
            <a:rPr lang="ar-SA" sz="1600" b="1" dirty="0">
              <a:solidFill>
                <a:srgbClr val="0000FF"/>
              </a:solidFill>
            </a:rPr>
            <a:t>الحرف بالصوت الطويل </a:t>
          </a:r>
          <a:endParaRPr lang="en-US" sz="1600" b="1" dirty="0">
            <a:solidFill>
              <a:srgbClr val="0000FF"/>
            </a:solidFill>
          </a:endParaRPr>
        </a:p>
      </dgm:t>
    </dgm:pt>
    <dgm:pt modelId="{FFE0077C-B628-4499-9C94-1DB0351572DB}" type="parTrans" cxnId="{9BAA5669-1648-412F-AB1A-CDC18C60A5AC}">
      <dgm:prSet/>
      <dgm:spPr/>
      <dgm:t>
        <a:bodyPr/>
        <a:lstStyle/>
        <a:p>
          <a:endParaRPr lang="en-US" sz="1200"/>
        </a:p>
      </dgm:t>
    </dgm:pt>
    <dgm:pt modelId="{988B17B2-751A-4E90-AC5B-F901CA8A1562}" type="sibTrans" cxnId="{9BAA5669-1648-412F-AB1A-CDC18C60A5AC}">
      <dgm:prSet/>
      <dgm:spPr/>
      <dgm:t>
        <a:bodyPr/>
        <a:lstStyle/>
        <a:p>
          <a:endParaRPr lang="en-US" sz="1200"/>
        </a:p>
      </dgm:t>
    </dgm:pt>
    <dgm:pt modelId="{DB083F19-A49B-4A32-9345-B5FA3CFDF343}">
      <dgm:prSet phldrT="[نص]" custT="1"/>
      <dgm:spPr/>
      <dgm:t>
        <a:bodyPr/>
        <a:lstStyle/>
        <a:p>
          <a:r>
            <a:rPr lang="ar-SA" sz="1600" b="1" dirty="0">
              <a:solidFill>
                <a:srgbClr val="00B050"/>
              </a:solidFill>
            </a:rPr>
            <a:t>الحرف بالصوت القصير </a:t>
          </a:r>
          <a:endParaRPr lang="en-US" sz="1600" b="1" dirty="0">
            <a:solidFill>
              <a:srgbClr val="00B050"/>
            </a:solidFill>
          </a:endParaRPr>
        </a:p>
      </dgm:t>
    </dgm:pt>
    <dgm:pt modelId="{626D3600-9643-4326-A3B9-DF3DC23CC23D}" type="parTrans" cxnId="{7C54A917-B970-4EBE-B846-CF5535106A60}">
      <dgm:prSet/>
      <dgm:spPr/>
      <dgm:t>
        <a:bodyPr/>
        <a:lstStyle/>
        <a:p>
          <a:endParaRPr lang="en-US" sz="1200"/>
        </a:p>
      </dgm:t>
    </dgm:pt>
    <dgm:pt modelId="{7079E00C-7633-4FFA-94ED-D61207CAD542}" type="sibTrans" cxnId="{7C54A917-B970-4EBE-B846-CF5535106A60}">
      <dgm:prSet/>
      <dgm:spPr/>
      <dgm:t>
        <a:bodyPr/>
        <a:lstStyle/>
        <a:p>
          <a:endParaRPr lang="en-US" sz="1200"/>
        </a:p>
      </dgm:t>
    </dgm:pt>
    <dgm:pt modelId="{28E2951F-B960-43FE-AC65-37BEA72AD4CD}">
      <dgm:prSet custT="1"/>
      <dgm:spPr/>
      <dgm:t>
        <a:bodyPr/>
        <a:lstStyle/>
        <a:p>
          <a:r>
            <a:rPr lang="ar-SA" sz="300" dirty="0"/>
            <a:t>...........................................................</a:t>
          </a:r>
          <a:endParaRPr lang="en-US" sz="300" dirty="0"/>
        </a:p>
      </dgm:t>
    </dgm:pt>
    <dgm:pt modelId="{2921327E-4D06-42FC-A478-B92A2F17F55E}" type="parTrans" cxnId="{F9CEC160-FC46-4A59-A06F-FB0AFBC340CF}">
      <dgm:prSet/>
      <dgm:spPr/>
      <dgm:t>
        <a:bodyPr/>
        <a:lstStyle/>
        <a:p>
          <a:endParaRPr lang="en-US" sz="1200"/>
        </a:p>
      </dgm:t>
    </dgm:pt>
    <dgm:pt modelId="{BEF5AC5E-3827-4920-8355-93AF92408540}" type="sibTrans" cxnId="{F9CEC160-FC46-4A59-A06F-FB0AFBC340CF}">
      <dgm:prSet/>
      <dgm:spPr/>
      <dgm:t>
        <a:bodyPr/>
        <a:lstStyle/>
        <a:p>
          <a:endParaRPr lang="en-US" sz="1200"/>
        </a:p>
      </dgm:t>
    </dgm:pt>
    <dgm:pt modelId="{CA875BD1-2FB0-439C-B9B4-3D3F816CD125}">
      <dgm:prSet custT="1"/>
      <dgm:spPr/>
      <dgm:t>
        <a:bodyPr/>
        <a:lstStyle/>
        <a:p>
          <a:r>
            <a:rPr lang="ar-SA" sz="300" dirty="0"/>
            <a:t>..........................................................</a:t>
          </a:r>
          <a:endParaRPr lang="en-US" sz="300" dirty="0"/>
        </a:p>
      </dgm:t>
    </dgm:pt>
    <dgm:pt modelId="{6D2B27C3-7E5A-40C1-8441-AF1EC63A19AE}" type="parTrans" cxnId="{DEA092F6-BD5A-4507-9928-64DFB43465C2}">
      <dgm:prSet/>
      <dgm:spPr/>
      <dgm:t>
        <a:bodyPr/>
        <a:lstStyle/>
        <a:p>
          <a:endParaRPr lang="en-US" sz="1200"/>
        </a:p>
      </dgm:t>
    </dgm:pt>
    <dgm:pt modelId="{6B62B251-8F6E-40E7-BE0D-770690216104}" type="sibTrans" cxnId="{DEA092F6-BD5A-4507-9928-64DFB43465C2}">
      <dgm:prSet/>
      <dgm:spPr/>
      <dgm:t>
        <a:bodyPr/>
        <a:lstStyle/>
        <a:p>
          <a:endParaRPr lang="en-US" sz="1200"/>
        </a:p>
      </dgm:t>
    </dgm:pt>
    <dgm:pt modelId="{F384E2C3-E501-427D-B467-72C2F52F5DAF}">
      <dgm:prSet custT="1"/>
      <dgm:spPr/>
      <dgm:t>
        <a:bodyPr/>
        <a:lstStyle/>
        <a:p>
          <a:r>
            <a:rPr lang="ar-SA" sz="300"/>
            <a:t>............................................................</a:t>
          </a:r>
          <a:endParaRPr lang="en-US" sz="300"/>
        </a:p>
      </dgm:t>
    </dgm:pt>
    <dgm:pt modelId="{4240CA1A-E497-47E1-8251-B38DFB72148A}" type="parTrans" cxnId="{F77A1083-154E-40AE-A4D9-4CFA8B5DEA96}">
      <dgm:prSet/>
      <dgm:spPr/>
      <dgm:t>
        <a:bodyPr/>
        <a:lstStyle/>
        <a:p>
          <a:endParaRPr lang="en-US" sz="1200"/>
        </a:p>
      </dgm:t>
    </dgm:pt>
    <dgm:pt modelId="{360ACD5D-8FDA-4431-8EC3-2A65FDFB0CB9}" type="sibTrans" cxnId="{F77A1083-154E-40AE-A4D9-4CFA8B5DEA96}">
      <dgm:prSet/>
      <dgm:spPr/>
      <dgm:t>
        <a:bodyPr/>
        <a:lstStyle/>
        <a:p>
          <a:endParaRPr lang="en-US" sz="1200"/>
        </a:p>
      </dgm:t>
    </dgm:pt>
    <dgm:pt modelId="{6F41C3BE-7D68-44EE-863A-E9873CF8566B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6DEC5AE2-AE5E-456B-931C-779F3A938DFE}" type="parTrans" cxnId="{A3BAA22E-2F44-42C9-9A6A-B051D9803CE5}">
      <dgm:prSet/>
      <dgm:spPr/>
      <dgm:t>
        <a:bodyPr/>
        <a:lstStyle/>
        <a:p>
          <a:endParaRPr lang="en-US" sz="1200"/>
        </a:p>
      </dgm:t>
    </dgm:pt>
    <dgm:pt modelId="{860F7552-ED6F-4EAE-8654-C4B0F59C758C}" type="sibTrans" cxnId="{A3BAA22E-2F44-42C9-9A6A-B051D9803CE5}">
      <dgm:prSet/>
      <dgm:spPr/>
      <dgm:t>
        <a:bodyPr/>
        <a:lstStyle/>
        <a:p>
          <a:endParaRPr lang="en-US" sz="1200"/>
        </a:p>
      </dgm:t>
    </dgm:pt>
    <dgm:pt modelId="{41CD2628-9D3A-4087-A8FA-FECF6794D144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DC8B046C-D553-4C76-9B01-C91BFBAB7499}" type="parTrans" cxnId="{25E7AE93-0D25-4F57-86B8-3D10928FF7F1}">
      <dgm:prSet/>
      <dgm:spPr/>
      <dgm:t>
        <a:bodyPr/>
        <a:lstStyle/>
        <a:p>
          <a:endParaRPr lang="en-US" sz="1200"/>
        </a:p>
      </dgm:t>
    </dgm:pt>
    <dgm:pt modelId="{BE390872-3B0D-43D5-A19C-635F208F8757}" type="sibTrans" cxnId="{25E7AE93-0D25-4F57-86B8-3D10928FF7F1}">
      <dgm:prSet/>
      <dgm:spPr/>
      <dgm:t>
        <a:bodyPr/>
        <a:lstStyle/>
        <a:p>
          <a:endParaRPr lang="en-US" sz="1200"/>
        </a:p>
      </dgm:t>
    </dgm:pt>
    <dgm:pt modelId="{A16F3D39-41F4-437F-B3B4-93AAD413A7CD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FCE116D3-782A-477E-951A-C44FEEB5DCE4}" type="parTrans" cxnId="{8100FF42-E3C7-4D46-A5D0-D8FE4093C64F}">
      <dgm:prSet/>
      <dgm:spPr/>
      <dgm:t>
        <a:bodyPr/>
        <a:lstStyle/>
        <a:p>
          <a:endParaRPr lang="en-US" sz="1200"/>
        </a:p>
      </dgm:t>
    </dgm:pt>
    <dgm:pt modelId="{DBF05101-6914-4BFE-BE99-F46B844716AB}" type="sibTrans" cxnId="{8100FF42-E3C7-4D46-A5D0-D8FE4093C64F}">
      <dgm:prSet/>
      <dgm:spPr/>
      <dgm:t>
        <a:bodyPr/>
        <a:lstStyle/>
        <a:p>
          <a:endParaRPr lang="en-US" sz="1200"/>
        </a:p>
      </dgm:t>
    </dgm:pt>
    <dgm:pt modelId="{C5B4286F-4B9F-4576-A9A9-EACA6DE4662D}">
      <dgm:prSet custT="1"/>
      <dgm:spPr/>
      <dgm:t>
        <a:bodyPr/>
        <a:lstStyle/>
        <a:p>
          <a:r>
            <a:rPr lang="ar-SA" sz="300" dirty="0"/>
            <a:t>........................................................</a:t>
          </a:r>
          <a:endParaRPr lang="en-US" sz="300" dirty="0"/>
        </a:p>
      </dgm:t>
    </dgm:pt>
    <dgm:pt modelId="{CCE0458A-9132-489D-94BE-B0475DB770C5}" type="parTrans" cxnId="{FFA3B1C1-9C19-4690-BB5E-E2C12739D3B1}">
      <dgm:prSet/>
      <dgm:spPr/>
      <dgm:t>
        <a:bodyPr/>
        <a:lstStyle/>
        <a:p>
          <a:endParaRPr lang="en-US" sz="1200"/>
        </a:p>
      </dgm:t>
    </dgm:pt>
    <dgm:pt modelId="{F1D0397B-0D40-4009-AF44-915BB8EF024F}" type="sibTrans" cxnId="{FFA3B1C1-9C19-4690-BB5E-E2C12739D3B1}">
      <dgm:prSet/>
      <dgm:spPr/>
      <dgm:t>
        <a:bodyPr/>
        <a:lstStyle/>
        <a:p>
          <a:endParaRPr lang="en-US" sz="1200"/>
        </a:p>
      </dgm:t>
    </dgm:pt>
    <dgm:pt modelId="{E75FAA81-ED43-4C88-A1ED-B63BEA175EAC}">
      <dgm:prSet custT="1"/>
      <dgm:spPr/>
      <dgm:t>
        <a:bodyPr/>
        <a:lstStyle/>
        <a:p>
          <a:r>
            <a:rPr lang="ar-SA" sz="300" dirty="0"/>
            <a:t>.................................ز........................</a:t>
          </a:r>
          <a:endParaRPr lang="en-US" sz="300" dirty="0"/>
        </a:p>
      </dgm:t>
    </dgm:pt>
    <dgm:pt modelId="{81F2B255-04D9-4BB6-B430-EDAC59ED1AC5}" type="parTrans" cxnId="{EC2FAD9C-280D-40E0-9BEE-64C7F123D07C}">
      <dgm:prSet/>
      <dgm:spPr/>
      <dgm:t>
        <a:bodyPr/>
        <a:lstStyle/>
        <a:p>
          <a:endParaRPr lang="en-US" sz="1200"/>
        </a:p>
      </dgm:t>
    </dgm:pt>
    <dgm:pt modelId="{5E14353F-74D0-459A-B1D3-AC93EC7053E7}" type="sibTrans" cxnId="{EC2FAD9C-280D-40E0-9BEE-64C7F123D07C}">
      <dgm:prSet/>
      <dgm:spPr/>
      <dgm:t>
        <a:bodyPr/>
        <a:lstStyle/>
        <a:p>
          <a:endParaRPr lang="en-US" sz="1200"/>
        </a:p>
      </dgm:t>
    </dgm:pt>
    <dgm:pt modelId="{3CB52355-9DB5-4222-8C9C-4414C4DF06EA}">
      <dgm:prSet custT="1"/>
      <dgm:spPr/>
      <dgm:t>
        <a:bodyPr/>
        <a:lstStyle/>
        <a:p>
          <a:r>
            <a:rPr lang="ar-SA" sz="300" dirty="0"/>
            <a:t>..........................................................</a:t>
          </a:r>
          <a:endParaRPr lang="en-US" sz="300" dirty="0"/>
        </a:p>
      </dgm:t>
    </dgm:pt>
    <dgm:pt modelId="{43EDAFAB-17CD-44A2-840B-7F5EA279E59B}" type="parTrans" cxnId="{9F344F55-6E40-4B05-9428-2FEC179DE12A}">
      <dgm:prSet/>
      <dgm:spPr/>
      <dgm:t>
        <a:bodyPr/>
        <a:lstStyle/>
        <a:p>
          <a:endParaRPr lang="en-US" sz="1200"/>
        </a:p>
      </dgm:t>
    </dgm:pt>
    <dgm:pt modelId="{17385462-C7E5-495F-951A-6C83416D4697}" type="sibTrans" cxnId="{9F344F55-6E40-4B05-9428-2FEC179DE12A}">
      <dgm:prSet/>
      <dgm:spPr/>
      <dgm:t>
        <a:bodyPr/>
        <a:lstStyle/>
        <a:p>
          <a:endParaRPr lang="en-US" sz="1200"/>
        </a:p>
      </dgm:t>
    </dgm:pt>
    <dgm:pt modelId="{06825520-AD5A-425F-AC1A-63831E5B06B0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0DC33A36-58FB-4128-8BC9-DFDCDABBF65D}" type="parTrans" cxnId="{93CE344E-6374-46DA-A4B1-9FFE509EE71E}">
      <dgm:prSet/>
      <dgm:spPr/>
      <dgm:t>
        <a:bodyPr/>
        <a:lstStyle/>
        <a:p>
          <a:endParaRPr lang="en-US" sz="1200"/>
        </a:p>
      </dgm:t>
    </dgm:pt>
    <dgm:pt modelId="{8314D1E7-DFD9-41AD-AD2E-21281AFE3EE7}" type="sibTrans" cxnId="{93CE344E-6374-46DA-A4B1-9FFE509EE71E}">
      <dgm:prSet/>
      <dgm:spPr/>
      <dgm:t>
        <a:bodyPr/>
        <a:lstStyle/>
        <a:p>
          <a:endParaRPr lang="en-US" sz="1200"/>
        </a:p>
      </dgm:t>
    </dgm:pt>
    <dgm:pt modelId="{18FD97BD-6CB1-451C-80C9-2C4B69DC7385}" type="pres">
      <dgm:prSet presAssocID="{A31671FA-8256-4159-9ADE-23D25F022BE5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3FAE28B-4854-4FDE-9583-D3784892F1F9}" type="pres">
      <dgm:prSet presAssocID="{A31671FA-8256-4159-9ADE-23D25F022BE5}" presName="hierFlow" presStyleCnt="0"/>
      <dgm:spPr/>
    </dgm:pt>
    <dgm:pt modelId="{EA46348A-781A-4290-AD54-1DC5BCA012B0}" type="pres">
      <dgm:prSet presAssocID="{A31671FA-8256-4159-9ADE-23D25F022BE5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084F587-D4E2-42C1-8B16-FB7B1AEF2FE9}" type="pres">
      <dgm:prSet presAssocID="{D351F7FE-C856-46ED-BFFD-998A1152D26E}" presName="Name14" presStyleCnt="0"/>
      <dgm:spPr/>
    </dgm:pt>
    <dgm:pt modelId="{F690F16E-A8A4-41A0-81D4-87B446228214}" type="pres">
      <dgm:prSet presAssocID="{D351F7FE-C856-46ED-BFFD-998A1152D26E}" presName="level1Shape" presStyleLbl="node0" presStyleIdx="0" presStyleCnt="1" custScaleX="315918" custLinFactY="-83084" custLinFactNeighborX="38244" custLinFactNeighborY="-100000">
        <dgm:presLayoutVars>
          <dgm:chPref val="3"/>
        </dgm:presLayoutVars>
      </dgm:prSet>
      <dgm:spPr/>
    </dgm:pt>
    <dgm:pt modelId="{09AC02F1-75F7-48BD-91CD-A4E94D7C43E1}" type="pres">
      <dgm:prSet presAssocID="{D351F7FE-C856-46ED-BFFD-998A1152D26E}" presName="hierChild2" presStyleCnt="0"/>
      <dgm:spPr/>
    </dgm:pt>
    <dgm:pt modelId="{CF947BE5-85C3-42CC-B342-64FFA2437B90}" type="pres">
      <dgm:prSet presAssocID="{EC288D50-C153-4AA6-BD6B-48D4F3E000A0}" presName="Name19" presStyleLbl="parChTrans1D2" presStyleIdx="0" presStyleCnt="3"/>
      <dgm:spPr/>
    </dgm:pt>
    <dgm:pt modelId="{1C036C13-2013-45BE-8B70-3363EB90A275}" type="pres">
      <dgm:prSet presAssocID="{2716B63C-8C10-48E1-A7C3-E50A3051A088}" presName="Name21" presStyleCnt="0"/>
      <dgm:spPr/>
    </dgm:pt>
    <dgm:pt modelId="{C710DCBA-D015-43AE-8238-08163AFB5E5E}" type="pres">
      <dgm:prSet presAssocID="{2716B63C-8C10-48E1-A7C3-E50A3051A088}" presName="level2Shape" presStyleLbl="node2" presStyleIdx="0" presStyleCnt="3" custScaleX="218102" custScaleY="162795" custLinFactNeighborX="-6035" custLinFactNeighborY="-3019"/>
      <dgm:spPr/>
    </dgm:pt>
    <dgm:pt modelId="{7A834620-FA0D-4192-9099-ABA4B244C778}" type="pres">
      <dgm:prSet presAssocID="{2716B63C-8C10-48E1-A7C3-E50A3051A088}" presName="hierChild3" presStyleCnt="0"/>
      <dgm:spPr/>
    </dgm:pt>
    <dgm:pt modelId="{0141D05B-1FAA-43E3-9C97-B0EC437ED9E8}" type="pres">
      <dgm:prSet presAssocID="{6DEC5AE2-AE5E-456B-931C-779F3A938DFE}" presName="Name19" presStyleLbl="parChTrans1D3" presStyleIdx="0" presStyleCnt="10"/>
      <dgm:spPr/>
    </dgm:pt>
    <dgm:pt modelId="{17A7A056-BEAA-46CD-A1BD-77F74F4D3831}" type="pres">
      <dgm:prSet presAssocID="{6F41C3BE-7D68-44EE-863A-E9873CF8566B}" presName="Name21" presStyleCnt="0"/>
      <dgm:spPr/>
    </dgm:pt>
    <dgm:pt modelId="{C3933609-25B7-4713-822B-AE026FC11DCC}" type="pres">
      <dgm:prSet presAssocID="{6F41C3BE-7D68-44EE-863A-E9873CF8566B}" presName="level2Shape" presStyleLbl="node3" presStyleIdx="0" presStyleCnt="10" custScaleY="158051" custLinFactY="11710" custLinFactNeighborX="4265" custLinFactNeighborY="100000"/>
      <dgm:spPr/>
    </dgm:pt>
    <dgm:pt modelId="{69F252FD-2254-4F52-AC50-20D118D457D3}" type="pres">
      <dgm:prSet presAssocID="{6F41C3BE-7D68-44EE-863A-E9873CF8566B}" presName="hierChild3" presStyleCnt="0"/>
      <dgm:spPr/>
    </dgm:pt>
    <dgm:pt modelId="{944FAD24-8584-49B0-AED6-0312A9F45EF7}" type="pres">
      <dgm:prSet presAssocID="{CCE0458A-9132-489D-94BE-B0475DB770C5}" presName="Name19" presStyleLbl="parChTrans1D3" presStyleIdx="1" presStyleCnt="10"/>
      <dgm:spPr/>
    </dgm:pt>
    <dgm:pt modelId="{FEAD075C-39CA-4AB6-8435-78CCD3944995}" type="pres">
      <dgm:prSet presAssocID="{C5B4286F-4B9F-4576-A9A9-EACA6DE4662D}" presName="Name21" presStyleCnt="0"/>
      <dgm:spPr/>
    </dgm:pt>
    <dgm:pt modelId="{195FB8B5-08CA-483B-BC37-A44F7DACA4B3}" type="pres">
      <dgm:prSet presAssocID="{C5B4286F-4B9F-4576-A9A9-EACA6DE4662D}" presName="level2Shape" presStyleLbl="node3" presStyleIdx="1" presStyleCnt="10" custScaleY="158051" custLinFactY="11710" custLinFactNeighborX="4265" custLinFactNeighborY="100000"/>
      <dgm:spPr/>
    </dgm:pt>
    <dgm:pt modelId="{8AC2EF02-D306-4101-B5CF-27E418874D49}" type="pres">
      <dgm:prSet presAssocID="{C5B4286F-4B9F-4576-A9A9-EACA6DE4662D}" presName="hierChild3" presStyleCnt="0"/>
      <dgm:spPr/>
    </dgm:pt>
    <dgm:pt modelId="{C0ADF05D-97F5-45AF-9D50-AFEDA1219915}" type="pres">
      <dgm:prSet presAssocID="{DC8B046C-D553-4C76-9B01-C91BFBAB7499}" presName="Name19" presStyleLbl="parChTrans1D3" presStyleIdx="2" presStyleCnt="10"/>
      <dgm:spPr/>
    </dgm:pt>
    <dgm:pt modelId="{FC2E82DF-4B53-4595-94AD-28D98DE497C1}" type="pres">
      <dgm:prSet presAssocID="{41CD2628-9D3A-4087-A8FA-FECF6794D144}" presName="Name21" presStyleCnt="0"/>
      <dgm:spPr/>
    </dgm:pt>
    <dgm:pt modelId="{854AB7C6-0A58-42DE-A2FB-0AB5AD4E2723}" type="pres">
      <dgm:prSet presAssocID="{41CD2628-9D3A-4087-A8FA-FECF6794D144}" presName="level2Shape" presStyleLbl="node3" presStyleIdx="2" presStyleCnt="10" custScaleY="158051" custLinFactY="11710" custLinFactNeighborX="4265" custLinFactNeighborY="100000"/>
      <dgm:spPr/>
    </dgm:pt>
    <dgm:pt modelId="{BE7854FD-2373-4131-9E34-F3ECBBB0EEB7}" type="pres">
      <dgm:prSet presAssocID="{41CD2628-9D3A-4087-A8FA-FECF6794D144}" presName="hierChild3" presStyleCnt="0"/>
      <dgm:spPr/>
    </dgm:pt>
    <dgm:pt modelId="{2CA9D545-07DD-4007-B0DB-F441D98EDAA0}" type="pres">
      <dgm:prSet presAssocID="{FCE116D3-782A-477E-951A-C44FEEB5DCE4}" presName="Name19" presStyleLbl="parChTrans1D3" presStyleIdx="3" presStyleCnt="10"/>
      <dgm:spPr/>
    </dgm:pt>
    <dgm:pt modelId="{C934AE82-749B-4F2E-A64E-B1BCF6C41062}" type="pres">
      <dgm:prSet presAssocID="{A16F3D39-41F4-437F-B3B4-93AAD413A7CD}" presName="Name21" presStyleCnt="0"/>
      <dgm:spPr/>
    </dgm:pt>
    <dgm:pt modelId="{4558DB7B-D94D-4B59-8CA6-E54AF803E68C}" type="pres">
      <dgm:prSet presAssocID="{A16F3D39-41F4-437F-B3B4-93AAD413A7CD}" presName="level2Shape" presStyleLbl="node3" presStyleIdx="3" presStyleCnt="10" custScaleY="158051" custLinFactY="11710" custLinFactNeighborX="4265" custLinFactNeighborY="100000"/>
      <dgm:spPr/>
    </dgm:pt>
    <dgm:pt modelId="{52098B38-B0BA-4D35-A692-314BD094B138}" type="pres">
      <dgm:prSet presAssocID="{A16F3D39-41F4-437F-B3B4-93AAD413A7CD}" presName="hierChild3" presStyleCnt="0"/>
      <dgm:spPr/>
    </dgm:pt>
    <dgm:pt modelId="{ADAEDCA8-A6BF-4D75-A497-F73026BFADCC}" type="pres">
      <dgm:prSet presAssocID="{FFE0077C-B628-4499-9C94-1DB0351572DB}" presName="Name19" presStyleLbl="parChTrans1D2" presStyleIdx="1" presStyleCnt="3"/>
      <dgm:spPr/>
    </dgm:pt>
    <dgm:pt modelId="{89FB36FF-07B0-4A96-8B79-84AECA192CF4}" type="pres">
      <dgm:prSet presAssocID="{F5E94E36-8AAE-4EF8-9B6C-6D01555A4B27}" presName="Name21" presStyleCnt="0"/>
      <dgm:spPr/>
    </dgm:pt>
    <dgm:pt modelId="{114D366A-9B6E-41A2-9228-CCC409779EDC}" type="pres">
      <dgm:prSet presAssocID="{F5E94E36-8AAE-4EF8-9B6C-6D01555A4B27}" presName="level2Shape" presStyleLbl="node2" presStyleIdx="1" presStyleCnt="3" custScaleX="218102" custScaleY="162795" custLinFactNeighborX="5371" custLinFactNeighborY="3020"/>
      <dgm:spPr/>
    </dgm:pt>
    <dgm:pt modelId="{C2B3B7DD-71F2-460F-8613-49F536212DD4}" type="pres">
      <dgm:prSet presAssocID="{F5E94E36-8AAE-4EF8-9B6C-6D01555A4B27}" presName="hierChild3" presStyleCnt="0"/>
      <dgm:spPr/>
    </dgm:pt>
    <dgm:pt modelId="{2B0C1421-09EB-459B-9206-B4BC4B6C2012}" type="pres">
      <dgm:prSet presAssocID="{0DC33A36-58FB-4128-8BC9-DFDCDABBF65D}" presName="Name19" presStyleLbl="parChTrans1D3" presStyleIdx="4" presStyleCnt="10"/>
      <dgm:spPr/>
    </dgm:pt>
    <dgm:pt modelId="{CF9896F1-C4C0-480C-BEAA-19B0E8FF9A87}" type="pres">
      <dgm:prSet presAssocID="{06825520-AD5A-425F-AC1A-63831E5B06B0}" presName="Name21" presStyleCnt="0"/>
      <dgm:spPr/>
    </dgm:pt>
    <dgm:pt modelId="{BCB0857F-6558-4784-BAB0-CE33FBF55C37}" type="pres">
      <dgm:prSet presAssocID="{06825520-AD5A-425F-AC1A-63831E5B06B0}" presName="level2Shape" presStyleLbl="node3" presStyleIdx="4" presStyleCnt="10" custScaleY="158051" custLinFactY="11710" custLinFactNeighborX="4265" custLinFactNeighborY="100000"/>
      <dgm:spPr/>
    </dgm:pt>
    <dgm:pt modelId="{9083AB61-3C24-4AED-94E5-FB735B00D60F}" type="pres">
      <dgm:prSet presAssocID="{06825520-AD5A-425F-AC1A-63831E5B06B0}" presName="hierChild3" presStyleCnt="0"/>
      <dgm:spPr/>
    </dgm:pt>
    <dgm:pt modelId="{B9FE253A-71D2-4BB3-BC67-CBB31BBAA608}" type="pres">
      <dgm:prSet presAssocID="{43EDAFAB-17CD-44A2-840B-7F5EA279E59B}" presName="Name19" presStyleLbl="parChTrans1D3" presStyleIdx="5" presStyleCnt="10"/>
      <dgm:spPr/>
    </dgm:pt>
    <dgm:pt modelId="{04C50925-242A-491F-9380-B85A239B2B24}" type="pres">
      <dgm:prSet presAssocID="{3CB52355-9DB5-4222-8C9C-4414C4DF06EA}" presName="Name21" presStyleCnt="0"/>
      <dgm:spPr/>
    </dgm:pt>
    <dgm:pt modelId="{1142C774-3A89-4F1E-A6B7-5FD06941F0B5}" type="pres">
      <dgm:prSet presAssocID="{3CB52355-9DB5-4222-8C9C-4414C4DF06EA}" presName="level2Shape" presStyleLbl="node3" presStyleIdx="5" presStyleCnt="10" custScaleY="158051" custLinFactY="11710" custLinFactNeighborX="4265" custLinFactNeighborY="100000"/>
      <dgm:spPr/>
    </dgm:pt>
    <dgm:pt modelId="{3B5A64F5-6757-4BC0-B366-EC450BEF7884}" type="pres">
      <dgm:prSet presAssocID="{3CB52355-9DB5-4222-8C9C-4414C4DF06EA}" presName="hierChild3" presStyleCnt="0"/>
      <dgm:spPr/>
    </dgm:pt>
    <dgm:pt modelId="{08B9E64F-09E7-445C-9F6D-7FF01EED868E}" type="pres">
      <dgm:prSet presAssocID="{81F2B255-04D9-4BB6-B430-EDAC59ED1AC5}" presName="Name19" presStyleLbl="parChTrans1D3" presStyleIdx="6" presStyleCnt="10"/>
      <dgm:spPr/>
    </dgm:pt>
    <dgm:pt modelId="{0BDD0EB7-FAF2-48BF-9605-E0D1B54ECF69}" type="pres">
      <dgm:prSet presAssocID="{E75FAA81-ED43-4C88-A1ED-B63BEA175EAC}" presName="Name21" presStyleCnt="0"/>
      <dgm:spPr/>
    </dgm:pt>
    <dgm:pt modelId="{A90C1CD5-5C5A-4C37-BB05-A56A408C8582}" type="pres">
      <dgm:prSet presAssocID="{E75FAA81-ED43-4C88-A1ED-B63BEA175EAC}" presName="level2Shape" presStyleLbl="node3" presStyleIdx="6" presStyleCnt="10" custScaleY="158051" custLinFactY="11710" custLinFactNeighborX="4265" custLinFactNeighborY="100000"/>
      <dgm:spPr/>
    </dgm:pt>
    <dgm:pt modelId="{13216D09-09D5-431C-92AB-B755EF42AC39}" type="pres">
      <dgm:prSet presAssocID="{E75FAA81-ED43-4C88-A1ED-B63BEA175EAC}" presName="hierChild3" presStyleCnt="0"/>
      <dgm:spPr/>
    </dgm:pt>
    <dgm:pt modelId="{D8227148-31A4-4042-98DD-83B1AA08FAD6}" type="pres">
      <dgm:prSet presAssocID="{626D3600-9643-4326-A3B9-DF3DC23CC23D}" presName="Name19" presStyleLbl="parChTrans1D2" presStyleIdx="2" presStyleCnt="3"/>
      <dgm:spPr/>
    </dgm:pt>
    <dgm:pt modelId="{569D3032-C435-4666-9BD7-4B7E9B0D919D}" type="pres">
      <dgm:prSet presAssocID="{DB083F19-A49B-4A32-9345-B5FA3CFDF343}" presName="Name21" presStyleCnt="0"/>
      <dgm:spPr/>
    </dgm:pt>
    <dgm:pt modelId="{0B353A63-6FE8-49DC-8713-AAF8AC6E7453}" type="pres">
      <dgm:prSet presAssocID="{DB083F19-A49B-4A32-9345-B5FA3CFDF343}" presName="level2Shape" presStyleLbl="node2" presStyleIdx="2" presStyleCnt="3" custScaleX="218102" custScaleY="162795" custLinFactNeighborX="3363" custLinFactNeighborY="1"/>
      <dgm:spPr/>
    </dgm:pt>
    <dgm:pt modelId="{DFE06072-FDF5-4B83-8503-BB403628259C}" type="pres">
      <dgm:prSet presAssocID="{DB083F19-A49B-4A32-9345-B5FA3CFDF343}" presName="hierChild3" presStyleCnt="0"/>
      <dgm:spPr/>
    </dgm:pt>
    <dgm:pt modelId="{34FC45F3-BAF9-4E68-93CA-C0183EF2D12F}" type="pres">
      <dgm:prSet presAssocID="{2921327E-4D06-42FC-A478-B92A2F17F55E}" presName="Name19" presStyleLbl="parChTrans1D3" presStyleIdx="7" presStyleCnt="10"/>
      <dgm:spPr/>
    </dgm:pt>
    <dgm:pt modelId="{ED499499-17E5-4BC2-872A-47D61624FD47}" type="pres">
      <dgm:prSet presAssocID="{28E2951F-B960-43FE-AC65-37BEA72AD4CD}" presName="Name21" presStyleCnt="0"/>
      <dgm:spPr/>
    </dgm:pt>
    <dgm:pt modelId="{14E7E1B7-F557-401C-A96E-05D80993B751}" type="pres">
      <dgm:prSet presAssocID="{28E2951F-B960-43FE-AC65-37BEA72AD4CD}" presName="level2Shape" presStyleLbl="node3" presStyleIdx="7" presStyleCnt="10" custScaleY="158051" custLinFactY="11710" custLinFactNeighborX="4265" custLinFactNeighborY="100000"/>
      <dgm:spPr/>
    </dgm:pt>
    <dgm:pt modelId="{7A22ADE7-9F4D-471A-9B22-A3604D910575}" type="pres">
      <dgm:prSet presAssocID="{28E2951F-B960-43FE-AC65-37BEA72AD4CD}" presName="hierChild3" presStyleCnt="0"/>
      <dgm:spPr/>
    </dgm:pt>
    <dgm:pt modelId="{AD826C12-A7AF-4984-B51B-1CD09B13A9DC}" type="pres">
      <dgm:prSet presAssocID="{4240CA1A-E497-47E1-8251-B38DFB72148A}" presName="Name19" presStyleLbl="parChTrans1D3" presStyleIdx="8" presStyleCnt="10"/>
      <dgm:spPr/>
    </dgm:pt>
    <dgm:pt modelId="{3862E95A-6476-4CD4-B2DD-DA32E46D71C5}" type="pres">
      <dgm:prSet presAssocID="{F384E2C3-E501-427D-B467-72C2F52F5DAF}" presName="Name21" presStyleCnt="0"/>
      <dgm:spPr/>
    </dgm:pt>
    <dgm:pt modelId="{B21C4033-4816-4C2E-8DB5-1523A8761ED0}" type="pres">
      <dgm:prSet presAssocID="{F384E2C3-E501-427D-B467-72C2F52F5DAF}" presName="level2Shape" presStyleLbl="node3" presStyleIdx="8" presStyleCnt="10" custScaleY="158051" custLinFactY="11710" custLinFactNeighborX="4265" custLinFactNeighborY="100000"/>
      <dgm:spPr/>
    </dgm:pt>
    <dgm:pt modelId="{3D02D206-F121-4A1D-AE9F-B94E8597FDBC}" type="pres">
      <dgm:prSet presAssocID="{F384E2C3-E501-427D-B467-72C2F52F5DAF}" presName="hierChild3" presStyleCnt="0"/>
      <dgm:spPr/>
    </dgm:pt>
    <dgm:pt modelId="{748CD8B5-5164-4CED-AA18-35758B00AAB5}" type="pres">
      <dgm:prSet presAssocID="{6D2B27C3-7E5A-40C1-8441-AF1EC63A19AE}" presName="Name19" presStyleLbl="parChTrans1D3" presStyleIdx="9" presStyleCnt="10"/>
      <dgm:spPr/>
    </dgm:pt>
    <dgm:pt modelId="{7DE2D3FB-B03C-4E23-A39A-DA07222C2147}" type="pres">
      <dgm:prSet presAssocID="{CA875BD1-2FB0-439C-B9B4-3D3F816CD125}" presName="Name21" presStyleCnt="0"/>
      <dgm:spPr/>
    </dgm:pt>
    <dgm:pt modelId="{91F126A5-0299-4512-8D0F-0B0DBC8ECE09}" type="pres">
      <dgm:prSet presAssocID="{CA875BD1-2FB0-439C-B9B4-3D3F816CD125}" presName="level2Shape" presStyleLbl="node3" presStyleIdx="9" presStyleCnt="10" custScaleY="158051" custLinFactY="11710" custLinFactNeighborX="2052" custLinFactNeighborY="100000"/>
      <dgm:spPr/>
    </dgm:pt>
    <dgm:pt modelId="{B1191484-EE4D-4E9C-B23D-DBD3179BF8B4}" type="pres">
      <dgm:prSet presAssocID="{CA875BD1-2FB0-439C-B9B4-3D3F816CD125}" presName="hierChild3" presStyleCnt="0"/>
      <dgm:spPr/>
    </dgm:pt>
    <dgm:pt modelId="{8B16E9AF-F769-4658-9CD0-BD7DEE9D7950}" type="pres">
      <dgm:prSet presAssocID="{A31671FA-8256-4159-9ADE-23D25F022BE5}" presName="bgShapesFlow" presStyleCnt="0"/>
      <dgm:spPr/>
    </dgm:pt>
  </dgm:ptLst>
  <dgm:cxnLst>
    <dgm:cxn modelId="{7CAA2D17-113D-4ECF-B13A-1CFF5B7A5C3E}" type="presOf" srcId="{41CD2628-9D3A-4087-A8FA-FECF6794D144}" destId="{854AB7C6-0A58-42DE-A2FB-0AB5AD4E2723}" srcOrd="0" destOrd="0" presId="urn:microsoft.com/office/officeart/2005/8/layout/hierarchy6"/>
    <dgm:cxn modelId="{7C54A917-B970-4EBE-B846-CF5535106A60}" srcId="{D351F7FE-C856-46ED-BFFD-998A1152D26E}" destId="{DB083F19-A49B-4A32-9345-B5FA3CFDF343}" srcOrd="2" destOrd="0" parTransId="{626D3600-9643-4326-A3B9-DF3DC23CC23D}" sibTransId="{7079E00C-7633-4FFA-94ED-D61207CAD542}"/>
    <dgm:cxn modelId="{AD65CB19-373E-4E5F-B595-92874300871A}" type="presOf" srcId="{E75FAA81-ED43-4C88-A1ED-B63BEA175EAC}" destId="{A90C1CD5-5C5A-4C37-BB05-A56A408C8582}" srcOrd="0" destOrd="0" presId="urn:microsoft.com/office/officeart/2005/8/layout/hierarchy6"/>
    <dgm:cxn modelId="{701E9C1A-D2FF-48B7-BDEE-C7AD17CA85E9}" type="presOf" srcId="{D351F7FE-C856-46ED-BFFD-998A1152D26E}" destId="{F690F16E-A8A4-41A0-81D4-87B446228214}" srcOrd="0" destOrd="0" presId="urn:microsoft.com/office/officeart/2005/8/layout/hierarchy6"/>
    <dgm:cxn modelId="{4D63DB24-2451-42B0-9937-DDDCED8F1A17}" type="presOf" srcId="{6F41C3BE-7D68-44EE-863A-E9873CF8566B}" destId="{C3933609-25B7-4713-822B-AE026FC11DCC}" srcOrd="0" destOrd="0" presId="urn:microsoft.com/office/officeart/2005/8/layout/hierarchy6"/>
    <dgm:cxn modelId="{AECD0D2C-A849-4532-A59E-3D94DA36BD9C}" type="presOf" srcId="{6DEC5AE2-AE5E-456B-931C-779F3A938DFE}" destId="{0141D05B-1FAA-43E3-9C97-B0EC437ED9E8}" srcOrd="0" destOrd="0" presId="urn:microsoft.com/office/officeart/2005/8/layout/hierarchy6"/>
    <dgm:cxn modelId="{A3BAA22E-2F44-42C9-9A6A-B051D9803CE5}" srcId="{2716B63C-8C10-48E1-A7C3-E50A3051A088}" destId="{6F41C3BE-7D68-44EE-863A-E9873CF8566B}" srcOrd="0" destOrd="0" parTransId="{6DEC5AE2-AE5E-456B-931C-779F3A938DFE}" sibTransId="{860F7552-ED6F-4EAE-8654-C4B0F59C758C}"/>
    <dgm:cxn modelId="{C071B13C-5134-420C-BADB-F67C07B94696}" type="presOf" srcId="{2716B63C-8C10-48E1-A7C3-E50A3051A088}" destId="{C710DCBA-D015-43AE-8238-08163AFB5E5E}" srcOrd="0" destOrd="0" presId="urn:microsoft.com/office/officeart/2005/8/layout/hierarchy6"/>
    <dgm:cxn modelId="{2964A05D-2239-41CF-BB3B-9BC1505A4FF9}" type="presOf" srcId="{DB083F19-A49B-4A32-9345-B5FA3CFDF343}" destId="{0B353A63-6FE8-49DC-8713-AAF8AC6E7453}" srcOrd="0" destOrd="0" presId="urn:microsoft.com/office/officeart/2005/8/layout/hierarchy6"/>
    <dgm:cxn modelId="{F9CEC160-FC46-4A59-A06F-FB0AFBC340CF}" srcId="{DB083F19-A49B-4A32-9345-B5FA3CFDF343}" destId="{28E2951F-B960-43FE-AC65-37BEA72AD4CD}" srcOrd="0" destOrd="0" parTransId="{2921327E-4D06-42FC-A478-B92A2F17F55E}" sibTransId="{BEF5AC5E-3827-4920-8355-93AF92408540}"/>
    <dgm:cxn modelId="{6DD4F362-8A43-4C8B-8F77-396A8EFB54D5}" type="presOf" srcId="{FCE116D3-782A-477E-951A-C44FEEB5DCE4}" destId="{2CA9D545-07DD-4007-B0DB-F441D98EDAA0}" srcOrd="0" destOrd="0" presId="urn:microsoft.com/office/officeart/2005/8/layout/hierarchy6"/>
    <dgm:cxn modelId="{8100FF42-E3C7-4D46-A5D0-D8FE4093C64F}" srcId="{2716B63C-8C10-48E1-A7C3-E50A3051A088}" destId="{A16F3D39-41F4-437F-B3B4-93AAD413A7CD}" srcOrd="3" destOrd="0" parTransId="{FCE116D3-782A-477E-951A-C44FEEB5DCE4}" sibTransId="{DBF05101-6914-4BFE-BE99-F46B844716AB}"/>
    <dgm:cxn modelId="{40143349-DEEF-4F12-9825-72FDA0C9B932}" type="presOf" srcId="{0DC33A36-58FB-4128-8BC9-DFDCDABBF65D}" destId="{2B0C1421-09EB-459B-9206-B4BC4B6C2012}" srcOrd="0" destOrd="0" presId="urn:microsoft.com/office/officeart/2005/8/layout/hierarchy6"/>
    <dgm:cxn modelId="{9BAA5669-1648-412F-AB1A-CDC18C60A5AC}" srcId="{D351F7FE-C856-46ED-BFFD-998A1152D26E}" destId="{F5E94E36-8AAE-4EF8-9B6C-6D01555A4B27}" srcOrd="1" destOrd="0" parTransId="{FFE0077C-B628-4499-9C94-1DB0351572DB}" sibTransId="{988B17B2-751A-4E90-AC5B-F901CA8A1562}"/>
    <dgm:cxn modelId="{5796C569-E6BE-48F8-8508-36854E7BA2FF}" type="presOf" srcId="{A16F3D39-41F4-437F-B3B4-93AAD413A7CD}" destId="{4558DB7B-D94D-4B59-8CA6-E54AF803E68C}" srcOrd="0" destOrd="0" presId="urn:microsoft.com/office/officeart/2005/8/layout/hierarchy6"/>
    <dgm:cxn modelId="{06363B4C-0DB1-4F6D-A585-0AB284E51090}" type="presOf" srcId="{28E2951F-B960-43FE-AC65-37BEA72AD4CD}" destId="{14E7E1B7-F557-401C-A96E-05D80993B751}" srcOrd="0" destOrd="0" presId="urn:microsoft.com/office/officeart/2005/8/layout/hierarchy6"/>
    <dgm:cxn modelId="{2C56954D-E9A2-443D-B5A1-652460E5077C}" type="presOf" srcId="{CCE0458A-9132-489D-94BE-B0475DB770C5}" destId="{944FAD24-8584-49B0-AED6-0312A9F45EF7}" srcOrd="0" destOrd="0" presId="urn:microsoft.com/office/officeart/2005/8/layout/hierarchy6"/>
    <dgm:cxn modelId="{93CE344E-6374-46DA-A4B1-9FFE509EE71E}" srcId="{F5E94E36-8AAE-4EF8-9B6C-6D01555A4B27}" destId="{06825520-AD5A-425F-AC1A-63831E5B06B0}" srcOrd="0" destOrd="0" parTransId="{0DC33A36-58FB-4128-8BC9-DFDCDABBF65D}" sibTransId="{8314D1E7-DFD9-41AD-AD2E-21281AFE3EE7}"/>
    <dgm:cxn modelId="{18CCD04F-09F5-447F-8B37-C0A9B66AA046}" type="presOf" srcId="{F5E94E36-8AAE-4EF8-9B6C-6D01555A4B27}" destId="{114D366A-9B6E-41A2-9228-CCC409779EDC}" srcOrd="0" destOrd="0" presId="urn:microsoft.com/office/officeart/2005/8/layout/hierarchy6"/>
    <dgm:cxn modelId="{1C78A152-395C-4B52-87E1-E659F879981A}" type="presOf" srcId="{CA875BD1-2FB0-439C-B9B4-3D3F816CD125}" destId="{91F126A5-0299-4512-8D0F-0B0DBC8ECE09}" srcOrd="0" destOrd="0" presId="urn:microsoft.com/office/officeart/2005/8/layout/hierarchy6"/>
    <dgm:cxn modelId="{9F344F55-6E40-4B05-9428-2FEC179DE12A}" srcId="{F5E94E36-8AAE-4EF8-9B6C-6D01555A4B27}" destId="{3CB52355-9DB5-4222-8C9C-4414C4DF06EA}" srcOrd="1" destOrd="0" parTransId="{43EDAFAB-17CD-44A2-840B-7F5EA279E59B}" sibTransId="{17385462-C7E5-495F-951A-6C83416D4697}"/>
    <dgm:cxn modelId="{9F57CB55-7FBC-48FD-921F-A820ECBFCE46}" type="presOf" srcId="{F384E2C3-E501-427D-B467-72C2F52F5DAF}" destId="{B21C4033-4816-4C2E-8DB5-1523A8761ED0}" srcOrd="0" destOrd="0" presId="urn:microsoft.com/office/officeart/2005/8/layout/hierarchy6"/>
    <dgm:cxn modelId="{273D3259-9C62-419F-B556-A309F77285F0}" type="presOf" srcId="{4240CA1A-E497-47E1-8251-B38DFB72148A}" destId="{AD826C12-A7AF-4984-B51B-1CD09B13A9DC}" srcOrd="0" destOrd="0" presId="urn:microsoft.com/office/officeart/2005/8/layout/hierarchy6"/>
    <dgm:cxn modelId="{2FF83B82-AC58-41E5-9091-72AFCAB5AA25}" type="presOf" srcId="{2921327E-4D06-42FC-A478-B92A2F17F55E}" destId="{34FC45F3-BAF9-4E68-93CA-C0183EF2D12F}" srcOrd="0" destOrd="0" presId="urn:microsoft.com/office/officeart/2005/8/layout/hierarchy6"/>
    <dgm:cxn modelId="{F77A1083-154E-40AE-A4D9-4CFA8B5DEA96}" srcId="{DB083F19-A49B-4A32-9345-B5FA3CFDF343}" destId="{F384E2C3-E501-427D-B467-72C2F52F5DAF}" srcOrd="1" destOrd="0" parTransId="{4240CA1A-E497-47E1-8251-B38DFB72148A}" sibTransId="{360ACD5D-8FDA-4431-8EC3-2A65FDFB0CB9}"/>
    <dgm:cxn modelId="{B36A9885-59A9-41D5-B969-3FFA6AECE3EC}" type="presOf" srcId="{81F2B255-04D9-4BB6-B430-EDAC59ED1AC5}" destId="{08B9E64F-09E7-445C-9F6D-7FF01EED868E}" srcOrd="0" destOrd="0" presId="urn:microsoft.com/office/officeart/2005/8/layout/hierarchy6"/>
    <dgm:cxn modelId="{E757D486-123A-43D0-887E-B350E9D51B0F}" type="presOf" srcId="{FFE0077C-B628-4499-9C94-1DB0351572DB}" destId="{ADAEDCA8-A6BF-4D75-A497-F73026BFADCC}" srcOrd="0" destOrd="0" presId="urn:microsoft.com/office/officeart/2005/8/layout/hierarchy6"/>
    <dgm:cxn modelId="{2EEC7693-E63F-4EA2-BAD3-97E3E93BA30B}" srcId="{A31671FA-8256-4159-9ADE-23D25F022BE5}" destId="{D351F7FE-C856-46ED-BFFD-998A1152D26E}" srcOrd="0" destOrd="0" parTransId="{AE6A63ED-2510-428F-B94A-26B1AD8E0937}" sibTransId="{1ADF2482-9E0A-4125-9C09-BE68A7C0397B}"/>
    <dgm:cxn modelId="{25E7AE93-0D25-4F57-86B8-3D10928FF7F1}" srcId="{2716B63C-8C10-48E1-A7C3-E50A3051A088}" destId="{41CD2628-9D3A-4087-A8FA-FECF6794D144}" srcOrd="2" destOrd="0" parTransId="{DC8B046C-D553-4C76-9B01-C91BFBAB7499}" sibTransId="{BE390872-3B0D-43D5-A19C-635F208F8757}"/>
    <dgm:cxn modelId="{DBE43298-F2A8-479C-AF33-4B5366371103}" type="presOf" srcId="{EC288D50-C153-4AA6-BD6B-48D4F3E000A0}" destId="{CF947BE5-85C3-42CC-B342-64FFA2437B90}" srcOrd="0" destOrd="0" presId="urn:microsoft.com/office/officeart/2005/8/layout/hierarchy6"/>
    <dgm:cxn modelId="{D705B498-A3F8-4F2B-B0EC-623E458C6CD5}" type="presOf" srcId="{3CB52355-9DB5-4222-8C9C-4414C4DF06EA}" destId="{1142C774-3A89-4F1E-A6B7-5FD06941F0B5}" srcOrd="0" destOrd="0" presId="urn:microsoft.com/office/officeart/2005/8/layout/hierarchy6"/>
    <dgm:cxn modelId="{EC2FAD9C-280D-40E0-9BEE-64C7F123D07C}" srcId="{F5E94E36-8AAE-4EF8-9B6C-6D01555A4B27}" destId="{E75FAA81-ED43-4C88-A1ED-B63BEA175EAC}" srcOrd="2" destOrd="0" parTransId="{81F2B255-04D9-4BB6-B430-EDAC59ED1AC5}" sibTransId="{5E14353F-74D0-459A-B1D3-AC93EC7053E7}"/>
    <dgm:cxn modelId="{F57377A2-CD6D-434C-8AD3-24E700850AA6}" srcId="{D351F7FE-C856-46ED-BFFD-998A1152D26E}" destId="{2716B63C-8C10-48E1-A7C3-E50A3051A088}" srcOrd="0" destOrd="0" parTransId="{EC288D50-C153-4AA6-BD6B-48D4F3E000A0}" sibTransId="{461D4ED2-A48A-4A17-B183-E1607A453336}"/>
    <dgm:cxn modelId="{F2EC06A9-7FC9-4ADB-817E-4C74FA8EC9DE}" type="presOf" srcId="{C5B4286F-4B9F-4576-A9A9-EACA6DE4662D}" destId="{195FB8B5-08CA-483B-BC37-A44F7DACA4B3}" srcOrd="0" destOrd="0" presId="urn:microsoft.com/office/officeart/2005/8/layout/hierarchy6"/>
    <dgm:cxn modelId="{A99A6FB3-F3A6-47EA-A64C-F788C1D03B36}" type="presOf" srcId="{43EDAFAB-17CD-44A2-840B-7F5EA279E59B}" destId="{B9FE253A-71D2-4BB3-BC67-CBB31BBAA608}" srcOrd="0" destOrd="0" presId="urn:microsoft.com/office/officeart/2005/8/layout/hierarchy6"/>
    <dgm:cxn modelId="{87C12DBD-8179-4C88-AE1B-06E080694152}" type="presOf" srcId="{06825520-AD5A-425F-AC1A-63831E5B06B0}" destId="{BCB0857F-6558-4784-BAB0-CE33FBF55C37}" srcOrd="0" destOrd="0" presId="urn:microsoft.com/office/officeart/2005/8/layout/hierarchy6"/>
    <dgm:cxn modelId="{8F742BC1-FAFF-4A92-88D6-FD3A2A8B0999}" type="presOf" srcId="{A31671FA-8256-4159-9ADE-23D25F022BE5}" destId="{18FD97BD-6CB1-451C-80C9-2C4B69DC7385}" srcOrd="0" destOrd="0" presId="urn:microsoft.com/office/officeart/2005/8/layout/hierarchy6"/>
    <dgm:cxn modelId="{FFA3B1C1-9C19-4690-BB5E-E2C12739D3B1}" srcId="{2716B63C-8C10-48E1-A7C3-E50A3051A088}" destId="{C5B4286F-4B9F-4576-A9A9-EACA6DE4662D}" srcOrd="1" destOrd="0" parTransId="{CCE0458A-9132-489D-94BE-B0475DB770C5}" sibTransId="{F1D0397B-0D40-4009-AF44-915BB8EF024F}"/>
    <dgm:cxn modelId="{42C6E6E3-4508-4788-8452-79610AFA375D}" type="presOf" srcId="{6D2B27C3-7E5A-40C1-8441-AF1EC63A19AE}" destId="{748CD8B5-5164-4CED-AA18-35758B00AAB5}" srcOrd="0" destOrd="0" presId="urn:microsoft.com/office/officeart/2005/8/layout/hierarchy6"/>
    <dgm:cxn modelId="{E4D519F2-3940-430E-A748-17447D51A4DA}" type="presOf" srcId="{626D3600-9643-4326-A3B9-DF3DC23CC23D}" destId="{D8227148-31A4-4042-98DD-83B1AA08FAD6}" srcOrd="0" destOrd="0" presId="urn:microsoft.com/office/officeart/2005/8/layout/hierarchy6"/>
    <dgm:cxn modelId="{DEA092F6-BD5A-4507-9928-64DFB43465C2}" srcId="{DB083F19-A49B-4A32-9345-B5FA3CFDF343}" destId="{CA875BD1-2FB0-439C-B9B4-3D3F816CD125}" srcOrd="2" destOrd="0" parTransId="{6D2B27C3-7E5A-40C1-8441-AF1EC63A19AE}" sibTransId="{6B62B251-8F6E-40E7-BE0D-770690216104}"/>
    <dgm:cxn modelId="{3BF86DFF-D82C-4401-85B8-FC71AD3FD559}" type="presOf" srcId="{DC8B046C-D553-4C76-9B01-C91BFBAB7499}" destId="{C0ADF05D-97F5-45AF-9D50-AFEDA1219915}" srcOrd="0" destOrd="0" presId="urn:microsoft.com/office/officeart/2005/8/layout/hierarchy6"/>
    <dgm:cxn modelId="{53220AF4-49EE-4858-942E-B6508ACC3D68}" type="presParOf" srcId="{18FD97BD-6CB1-451C-80C9-2C4B69DC7385}" destId="{23FAE28B-4854-4FDE-9583-D3784892F1F9}" srcOrd="0" destOrd="0" presId="urn:microsoft.com/office/officeart/2005/8/layout/hierarchy6"/>
    <dgm:cxn modelId="{C8404BF7-1384-4229-B992-04C09A11EB09}" type="presParOf" srcId="{23FAE28B-4854-4FDE-9583-D3784892F1F9}" destId="{EA46348A-781A-4290-AD54-1DC5BCA012B0}" srcOrd="0" destOrd="0" presId="urn:microsoft.com/office/officeart/2005/8/layout/hierarchy6"/>
    <dgm:cxn modelId="{1A44A83D-82AA-4C59-BEFC-3BE5E1D51474}" type="presParOf" srcId="{EA46348A-781A-4290-AD54-1DC5BCA012B0}" destId="{6084F587-D4E2-42C1-8B16-FB7B1AEF2FE9}" srcOrd="0" destOrd="0" presId="urn:microsoft.com/office/officeart/2005/8/layout/hierarchy6"/>
    <dgm:cxn modelId="{E2A6EEBE-6612-45B6-8900-90C21BFD2785}" type="presParOf" srcId="{6084F587-D4E2-42C1-8B16-FB7B1AEF2FE9}" destId="{F690F16E-A8A4-41A0-81D4-87B446228214}" srcOrd="0" destOrd="0" presId="urn:microsoft.com/office/officeart/2005/8/layout/hierarchy6"/>
    <dgm:cxn modelId="{2179D098-AA15-4249-8D2F-F3EED1F1FB24}" type="presParOf" srcId="{6084F587-D4E2-42C1-8B16-FB7B1AEF2FE9}" destId="{09AC02F1-75F7-48BD-91CD-A4E94D7C43E1}" srcOrd="1" destOrd="0" presId="urn:microsoft.com/office/officeart/2005/8/layout/hierarchy6"/>
    <dgm:cxn modelId="{E518CA0C-0B69-4CFE-8297-CD5D169DDC99}" type="presParOf" srcId="{09AC02F1-75F7-48BD-91CD-A4E94D7C43E1}" destId="{CF947BE5-85C3-42CC-B342-64FFA2437B90}" srcOrd="0" destOrd="0" presId="urn:microsoft.com/office/officeart/2005/8/layout/hierarchy6"/>
    <dgm:cxn modelId="{0E885EC5-30C4-4840-BCAB-138489BEE139}" type="presParOf" srcId="{09AC02F1-75F7-48BD-91CD-A4E94D7C43E1}" destId="{1C036C13-2013-45BE-8B70-3363EB90A275}" srcOrd="1" destOrd="0" presId="urn:microsoft.com/office/officeart/2005/8/layout/hierarchy6"/>
    <dgm:cxn modelId="{4BE4ABAF-B2C7-4DC5-BC39-A28A7175AC59}" type="presParOf" srcId="{1C036C13-2013-45BE-8B70-3363EB90A275}" destId="{C710DCBA-D015-43AE-8238-08163AFB5E5E}" srcOrd="0" destOrd="0" presId="urn:microsoft.com/office/officeart/2005/8/layout/hierarchy6"/>
    <dgm:cxn modelId="{05AC13B3-DBBC-4B03-9221-2B2D7E595022}" type="presParOf" srcId="{1C036C13-2013-45BE-8B70-3363EB90A275}" destId="{7A834620-FA0D-4192-9099-ABA4B244C778}" srcOrd="1" destOrd="0" presId="urn:microsoft.com/office/officeart/2005/8/layout/hierarchy6"/>
    <dgm:cxn modelId="{8A334E10-01D9-4AA7-8C3F-2DA7C8BA07CA}" type="presParOf" srcId="{7A834620-FA0D-4192-9099-ABA4B244C778}" destId="{0141D05B-1FAA-43E3-9C97-B0EC437ED9E8}" srcOrd="0" destOrd="0" presId="urn:microsoft.com/office/officeart/2005/8/layout/hierarchy6"/>
    <dgm:cxn modelId="{C1594DAD-09F9-4792-84E8-E52825CB090E}" type="presParOf" srcId="{7A834620-FA0D-4192-9099-ABA4B244C778}" destId="{17A7A056-BEAA-46CD-A1BD-77F74F4D3831}" srcOrd="1" destOrd="0" presId="urn:microsoft.com/office/officeart/2005/8/layout/hierarchy6"/>
    <dgm:cxn modelId="{CA23C0F2-3DC3-4D59-A9D2-9B49F51F160B}" type="presParOf" srcId="{17A7A056-BEAA-46CD-A1BD-77F74F4D3831}" destId="{C3933609-25B7-4713-822B-AE026FC11DCC}" srcOrd="0" destOrd="0" presId="urn:microsoft.com/office/officeart/2005/8/layout/hierarchy6"/>
    <dgm:cxn modelId="{A5E0D103-ACF3-4C30-BC64-E3E0A59A1FC7}" type="presParOf" srcId="{17A7A056-BEAA-46CD-A1BD-77F74F4D3831}" destId="{69F252FD-2254-4F52-AC50-20D118D457D3}" srcOrd="1" destOrd="0" presId="urn:microsoft.com/office/officeart/2005/8/layout/hierarchy6"/>
    <dgm:cxn modelId="{D2371BFB-3677-4749-9D1D-9FEC68D4A5D8}" type="presParOf" srcId="{7A834620-FA0D-4192-9099-ABA4B244C778}" destId="{944FAD24-8584-49B0-AED6-0312A9F45EF7}" srcOrd="2" destOrd="0" presId="urn:microsoft.com/office/officeart/2005/8/layout/hierarchy6"/>
    <dgm:cxn modelId="{AE4113BD-18ED-4EBA-A84D-10E4FF21FDDD}" type="presParOf" srcId="{7A834620-FA0D-4192-9099-ABA4B244C778}" destId="{FEAD075C-39CA-4AB6-8435-78CCD3944995}" srcOrd="3" destOrd="0" presId="urn:microsoft.com/office/officeart/2005/8/layout/hierarchy6"/>
    <dgm:cxn modelId="{54E3B491-48E4-44A7-ABE2-780C27BAD0DA}" type="presParOf" srcId="{FEAD075C-39CA-4AB6-8435-78CCD3944995}" destId="{195FB8B5-08CA-483B-BC37-A44F7DACA4B3}" srcOrd="0" destOrd="0" presId="urn:microsoft.com/office/officeart/2005/8/layout/hierarchy6"/>
    <dgm:cxn modelId="{E0895388-7029-423F-9A58-E68B606320CF}" type="presParOf" srcId="{FEAD075C-39CA-4AB6-8435-78CCD3944995}" destId="{8AC2EF02-D306-4101-B5CF-27E418874D49}" srcOrd="1" destOrd="0" presId="urn:microsoft.com/office/officeart/2005/8/layout/hierarchy6"/>
    <dgm:cxn modelId="{381BE0E0-69BE-4492-B90F-26D38A8E8A11}" type="presParOf" srcId="{7A834620-FA0D-4192-9099-ABA4B244C778}" destId="{C0ADF05D-97F5-45AF-9D50-AFEDA1219915}" srcOrd="4" destOrd="0" presId="urn:microsoft.com/office/officeart/2005/8/layout/hierarchy6"/>
    <dgm:cxn modelId="{492C6338-EFFF-4F1D-B9F8-979465A04028}" type="presParOf" srcId="{7A834620-FA0D-4192-9099-ABA4B244C778}" destId="{FC2E82DF-4B53-4595-94AD-28D98DE497C1}" srcOrd="5" destOrd="0" presId="urn:microsoft.com/office/officeart/2005/8/layout/hierarchy6"/>
    <dgm:cxn modelId="{760C9543-86DB-4692-9466-1694375F053D}" type="presParOf" srcId="{FC2E82DF-4B53-4595-94AD-28D98DE497C1}" destId="{854AB7C6-0A58-42DE-A2FB-0AB5AD4E2723}" srcOrd="0" destOrd="0" presId="urn:microsoft.com/office/officeart/2005/8/layout/hierarchy6"/>
    <dgm:cxn modelId="{D0A75C8F-7836-43A0-BBCF-F58BBF8B341A}" type="presParOf" srcId="{FC2E82DF-4B53-4595-94AD-28D98DE497C1}" destId="{BE7854FD-2373-4131-9E34-F3ECBBB0EEB7}" srcOrd="1" destOrd="0" presId="urn:microsoft.com/office/officeart/2005/8/layout/hierarchy6"/>
    <dgm:cxn modelId="{D653C8DF-338C-4F3C-AA5D-76DD83A5828C}" type="presParOf" srcId="{7A834620-FA0D-4192-9099-ABA4B244C778}" destId="{2CA9D545-07DD-4007-B0DB-F441D98EDAA0}" srcOrd="6" destOrd="0" presId="urn:microsoft.com/office/officeart/2005/8/layout/hierarchy6"/>
    <dgm:cxn modelId="{3C2289DA-98B4-44FD-B33A-AD3A5060FFAA}" type="presParOf" srcId="{7A834620-FA0D-4192-9099-ABA4B244C778}" destId="{C934AE82-749B-4F2E-A64E-B1BCF6C41062}" srcOrd="7" destOrd="0" presId="urn:microsoft.com/office/officeart/2005/8/layout/hierarchy6"/>
    <dgm:cxn modelId="{132A4235-A024-4985-B557-DC2C5CB7DA42}" type="presParOf" srcId="{C934AE82-749B-4F2E-A64E-B1BCF6C41062}" destId="{4558DB7B-D94D-4B59-8CA6-E54AF803E68C}" srcOrd="0" destOrd="0" presId="urn:microsoft.com/office/officeart/2005/8/layout/hierarchy6"/>
    <dgm:cxn modelId="{993FED17-3885-47C2-A9CB-F4AF18431B5A}" type="presParOf" srcId="{C934AE82-749B-4F2E-A64E-B1BCF6C41062}" destId="{52098B38-B0BA-4D35-A692-314BD094B138}" srcOrd="1" destOrd="0" presId="urn:microsoft.com/office/officeart/2005/8/layout/hierarchy6"/>
    <dgm:cxn modelId="{A3F5D06B-1BE9-42C9-AB8E-14E38AC4C422}" type="presParOf" srcId="{09AC02F1-75F7-48BD-91CD-A4E94D7C43E1}" destId="{ADAEDCA8-A6BF-4D75-A497-F73026BFADCC}" srcOrd="2" destOrd="0" presId="urn:microsoft.com/office/officeart/2005/8/layout/hierarchy6"/>
    <dgm:cxn modelId="{3D923EB1-E278-4FB0-83BA-BEE3D2B8D18E}" type="presParOf" srcId="{09AC02F1-75F7-48BD-91CD-A4E94D7C43E1}" destId="{89FB36FF-07B0-4A96-8B79-84AECA192CF4}" srcOrd="3" destOrd="0" presId="urn:microsoft.com/office/officeart/2005/8/layout/hierarchy6"/>
    <dgm:cxn modelId="{495175A6-2B56-479A-843C-71565602B049}" type="presParOf" srcId="{89FB36FF-07B0-4A96-8B79-84AECA192CF4}" destId="{114D366A-9B6E-41A2-9228-CCC409779EDC}" srcOrd="0" destOrd="0" presId="urn:microsoft.com/office/officeart/2005/8/layout/hierarchy6"/>
    <dgm:cxn modelId="{DE98B296-5A87-436F-BD67-79C71E9DD45B}" type="presParOf" srcId="{89FB36FF-07B0-4A96-8B79-84AECA192CF4}" destId="{C2B3B7DD-71F2-460F-8613-49F536212DD4}" srcOrd="1" destOrd="0" presId="urn:microsoft.com/office/officeart/2005/8/layout/hierarchy6"/>
    <dgm:cxn modelId="{6D4756DB-C9CC-4F2B-B623-1D979567E675}" type="presParOf" srcId="{C2B3B7DD-71F2-460F-8613-49F536212DD4}" destId="{2B0C1421-09EB-459B-9206-B4BC4B6C2012}" srcOrd="0" destOrd="0" presId="urn:microsoft.com/office/officeart/2005/8/layout/hierarchy6"/>
    <dgm:cxn modelId="{4DFB8E5C-FB63-4A7B-874D-6160BDD3C36A}" type="presParOf" srcId="{C2B3B7DD-71F2-460F-8613-49F536212DD4}" destId="{CF9896F1-C4C0-480C-BEAA-19B0E8FF9A87}" srcOrd="1" destOrd="0" presId="urn:microsoft.com/office/officeart/2005/8/layout/hierarchy6"/>
    <dgm:cxn modelId="{F55A1E1B-B2A0-4F01-ADDA-C37605E65E7D}" type="presParOf" srcId="{CF9896F1-C4C0-480C-BEAA-19B0E8FF9A87}" destId="{BCB0857F-6558-4784-BAB0-CE33FBF55C37}" srcOrd="0" destOrd="0" presId="urn:microsoft.com/office/officeart/2005/8/layout/hierarchy6"/>
    <dgm:cxn modelId="{C35D014E-5EDD-46DC-B205-3B625E7FF316}" type="presParOf" srcId="{CF9896F1-C4C0-480C-BEAA-19B0E8FF9A87}" destId="{9083AB61-3C24-4AED-94E5-FB735B00D60F}" srcOrd="1" destOrd="0" presId="urn:microsoft.com/office/officeart/2005/8/layout/hierarchy6"/>
    <dgm:cxn modelId="{14AC3211-1989-4B18-804F-DE4570CCE309}" type="presParOf" srcId="{C2B3B7DD-71F2-460F-8613-49F536212DD4}" destId="{B9FE253A-71D2-4BB3-BC67-CBB31BBAA608}" srcOrd="2" destOrd="0" presId="urn:microsoft.com/office/officeart/2005/8/layout/hierarchy6"/>
    <dgm:cxn modelId="{DD6A4636-A573-43F0-B528-568304A22E26}" type="presParOf" srcId="{C2B3B7DD-71F2-460F-8613-49F536212DD4}" destId="{04C50925-242A-491F-9380-B85A239B2B24}" srcOrd="3" destOrd="0" presId="urn:microsoft.com/office/officeart/2005/8/layout/hierarchy6"/>
    <dgm:cxn modelId="{DE3D725E-2B7D-411F-8032-B14B1E018522}" type="presParOf" srcId="{04C50925-242A-491F-9380-B85A239B2B24}" destId="{1142C774-3A89-4F1E-A6B7-5FD06941F0B5}" srcOrd="0" destOrd="0" presId="urn:microsoft.com/office/officeart/2005/8/layout/hierarchy6"/>
    <dgm:cxn modelId="{053F5B16-AF31-4B29-94F9-3DB7DC1A6F39}" type="presParOf" srcId="{04C50925-242A-491F-9380-B85A239B2B24}" destId="{3B5A64F5-6757-4BC0-B366-EC450BEF7884}" srcOrd="1" destOrd="0" presId="urn:microsoft.com/office/officeart/2005/8/layout/hierarchy6"/>
    <dgm:cxn modelId="{F62AB621-8728-4BED-B9A6-360B2AAC81A9}" type="presParOf" srcId="{C2B3B7DD-71F2-460F-8613-49F536212DD4}" destId="{08B9E64F-09E7-445C-9F6D-7FF01EED868E}" srcOrd="4" destOrd="0" presId="urn:microsoft.com/office/officeart/2005/8/layout/hierarchy6"/>
    <dgm:cxn modelId="{413D1D0B-B954-42B0-8745-A79D7596FACA}" type="presParOf" srcId="{C2B3B7DD-71F2-460F-8613-49F536212DD4}" destId="{0BDD0EB7-FAF2-48BF-9605-E0D1B54ECF69}" srcOrd="5" destOrd="0" presId="urn:microsoft.com/office/officeart/2005/8/layout/hierarchy6"/>
    <dgm:cxn modelId="{3BDCA698-C8E8-4566-993A-B59A356E6CB7}" type="presParOf" srcId="{0BDD0EB7-FAF2-48BF-9605-E0D1B54ECF69}" destId="{A90C1CD5-5C5A-4C37-BB05-A56A408C8582}" srcOrd="0" destOrd="0" presId="urn:microsoft.com/office/officeart/2005/8/layout/hierarchy6"/>
    <dgm:cxn modelId="{F9EB2D23-44D6-41AF-96CD-DF472D3D2B3E}" type="presParOf" srcId="{0BDD0EB7-FAF2-48BF-9605-E0D1B54ECF69}" destId="{13216D09-09D5-431C-92AB-B755EF42AC39}" srcOrd="1" destOrd="0" presId="urn:microsoft.com/office/officeart/2005/8/layout/hierarchy6"/>
    <dgm:cxn modelId="{6F8D7DE8-B640-480C-BFB5-EFC74958AC26}" type="presParOf" srcId="{09AC02F1-75F7-48BD-91CD-A4E94D7C43E1}" destId="{D8227148-31A4-4042-98DD-83B1AA08FAD6}" srcOrd="4" destOrd="0" presId="urn:microsoft.com/office/officeart/2005/8/layout/hierarchy6"/>
    <dgm:cxn modelId="{6630BC46-F450-44EF-A029-C03B134F018B}" type="presParOf" srcId="{09AC02F1-75F7-48BD-91CD-A4E94D7C43E1}" destId="{569D3032-C435-4666-9BD7-4B7E9B0D919D}" srcOrd="5" destOrd="0" presId="urn:microsoft.com/office/officeart/2005/8/layout/hierarchy6"/>
    <dgm:cxn modelId="{330C67E4-B678-4366-9985-794E3267D505}" type="presParOf" srcId="{569D3032-C435-4666-9BD7-4B7E9B0D919D}" destId="{0B353A63-6FE8-49DC-8713-AAF8AC6E7453}" srcOrd="0" destOrd="0" presId="urn:microsoft.com/office/officeart/2005/8/layout/hierarchy6"/>
    <dgm:cxn modelId="{164D21A8-3E7C-42FC-9C57-4E4294D6D046}" type="presParOf" srcId="{569D3032-C435-4666-9BD7-4B7E9B0D919D}" destId="{DFE06072-FDF5-4B83-8503-BB403628259C}" srcOrd="1" destOrd="0" presId="urn:microsoft.com/office/officeart/2005/8/layout/hierarchy6"/>
    <dgm:cxn modelId="{E1CD5869-E91F-4944-8362-E7ADF538E4ED}" type="presParOf" srcId="{DFE06072-FDF5-4B83-8503-BB403628259C}" destId="{34FC45F3-BAF9-4E68-93CA-C0183EF2D12F}" srcOrd="0" destOrd="0" presId="urn:microsoft.com/office/officeart/2005/8/layout/hierarchy6"/>
    <dgm:cxn modelId="{F8FD6CE3-2718-493D-A24D-4BBE05B6B1D6}" type="presParOf" srcId="{DFE06072-FDF5-4B83-8503-BB403628259C}" destId="{ED499499-17E5-4BC2-872A-47D61624FD47}" srcOrd="1" destOrd="0" presId="urn:microsoft.com/office/officeart/2005/8/layout/hierarchy6"/>
    <dgm:cxn modelId="{60BBD2C9-F6EA-427F-B2A9-8E67612E3709}" type="presParOf" srcId="{ED499499-17E5-4BC2-872A-47D61624FD47}" destId="{14E7E1B7-F557-401C-A96E-05D80993B751}" srcOrd="0" destOrd="0" presId="urn:microsoft.com/office/officeart/2005/8/layout/hierarchy6"/>
    <dgm:cxn modelId="{49A1EB48-EB48-4048-834B-A7CBF8AB3719}" type="presParOf" srcId="{ED499499-17E5-4BC2-872A-47D61624FD47}" destId="{7A22ADE7-9F4D-471A-9B22-A3604D910575}" srcOrd="1" destOrd="0" presId="urn:microsoft.com/office/officeart/2005/8/layout/hierarchy6"/>
    <dgm:cxn modelId="{334B1495-D3AC-4201-8493-647FF4CDD3BA}" type="presParOf" srcId="{DFE06072-FDF5-4B83-8503-BB403628259C}" destId="{AD826C12-A7AF-4984-B51B-1CD09B13A9DC}" srcOrd="2" destOrd="0" presId="urn:microsoft.com/office/officeart/2005/8/layout/hierarchy6"/>
    <dgm:cxn modelId="{CECF56BC-D965-4350-A1EF-E2E65A3A0BB0}" type="presParOf" srcId="{DFE06072-FDF5-4B83-8503-BB403628259C}" destId="{3862E95A-6476-4CD4-B2DD-DA32E46D71C5}" srcOrd="3" destOrd="0" presId="urn:microsoft.com/office/officeart/2005/8/layout/hierarchy6"/>
    <dgm:cxn modelId="{93AE80EE-D2A3-4EB4-A85E-4E07812D4631}" type="presParOf" srcId="{3862E95A-6476-4CD4-B2DD-DA32E46D71C5}" destId="{B21C4033-4816-4C2E-8DB5-1523A8761ED0}" srcOrd="0" destOrd="0" presId="urn:microsoft.com/office/officeart/2005/8/layout/hierarchy6"/>
    <dgm:cxn modelId="{409D84D0-5B7E-4E0F-BD49-5A211582BCFC}" type="presParOf" srcId="{3862E95A-6476-4CD4-B2DD-DA32E46D71C5}" destId="{3D02D206-F121-4A1D-AE9F-B94E8597FDBC}" srcOrd="1" destOrd="0" presId="urn:microsoft.com/office/officeart/2005/8/layout/hierarchy6"/>
    <dgm:cxn modelId="{7750BDC6-C156-4E1E-90EA-4FC07F2796ED}" type="presParOf" srcId="{DFE06072-FDF5-4B83-8503-BB403628259C}" destId="{748CD8B5-5164-4CED-AA18-35758B00AAB5}" srcOrd="4" destOrd="0" presId="urn:microsoft.com/office/officeart/2005/8/layout/hierarchy6"/>
    <dgm:cxn modelId="{B50CE3FA-71F9-4002-A195-86339C59AC56}" type="presParOf" srcId="{DFE06072-FDF5-4B83-8503-BB403628259C}" destId="{7DE2D3FB-B03C-4E23-A39A-DA07222C2147}" srcOrd="5" destOrd="0" presId="urn:microsoft.com/office/officeart/2005/8/layout/hierarchy6"/>
    <dgm:cxn modelId="{576DA61A-8491-4E0A-BC15-12BE7D7CE99E}" type="presParOf" srcId="{7DE2D3FB-B03C-4E23-A39A-DA07222C2147}" destId="{91F126A5-0299-4512-8D0F-0B0DBC8ECE09}" srcOrd="0" destOrd="0" presId="urn:microsoft.com/office/officeart/2005/8/layout/hierarchy6"/>
    <dgm:cxn modelId="{8E05ECD5-9104-4B3B-866A-179B2A9C63FE}" type="presParOf" srcId="{7DE2D3FB-B03C-4E23-A39A-DA07222C2147}" destId="{B1191484-EE4D-4E9C-B23D-DBD3179BF8B4}" srcOrd="1" destOrd="0" presId="urn:microsoft.com/office/officeart/2005/8/layout/hierarchy6"/>
    <dgm:cxn modelId="{931BF3D5-6C4F-4B62-BA60-C25AF605EBE0}" type="presParOf" srcId="{18FD97BD-6CB1-451C-80C9-2C4B69DC7385}" destId="{8B16E9AF-F769-4658-9CD0-BD7DEE9D7950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3197E-ADBF-47A9-93F0-44DC26EFFBDE}">
      <dsp:nvSpPr>
        <dsp:cNvPr id="0" name=""/>
        <dsp:cNvSpPr/>
      </dsp:nvSpPr>
      <dsp:spPr>
        <a:xfrm>
          <a:off x="0" y="1824"/>
          <a:ext cx="2651825" cy="4913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/>
            <a:t>ماهي قوانين التحدث</a:t>
          </a:r>
          <a:endParaRPr lang="ar-SA" sz="2100" kern="1200" dirty="0"/>
        </a:p>
      </dsp:txBody>
      <dsp:txXfrm>
        <a:off x="23988" y="25812"/>
        <a:ext cx="2603849" cy="4434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0F16E-A8A4-41A0-81D4-87B446228214}">
      <dsp:nvSpPr>
        <dsp:cNvPr id="0" name=""/>
        <dsp:cNvSpPr/>
      </dsp:nvSpPr>
      <dsp:spPr>
        <a:xfrm>
          <a:off x="3682578" y="0"/>
          <a:ext cx="2123662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kern="1200" dirty="0"/>
            <a:t>  </a:t>
          </a:r>
          <a:r>
            <a:rPr lang="ar-SA" sz="2800" b="1" kern="1200" dirty="0"/>
            <a:t>ط</a:t>
          </a:r>
          <a:r>
            <a:rPr lang="ar-SA" sz="700" b="1" kern="1200" dirty="0"/>
            <a:t>.</a:t>
          </a:r>
          <a:endParaRPr lang="en-US" sz="1800" b="1" kern="1200" dirty="0"/>
        </a:p>
      </dsp:txBody>
      <dsp:txXfrm>
        <a:off x="3695704" y="13126"/>
        <a:ext cx="2097410" cy="421894"/>
      </dsp:txXfrm>
    </dsp:sp>
    <dsp:sp modelId="{CF947BE5-85C3-42CC-B342-64FFA2437B90}">
      <dsp:nvSpPr>
        <dsp:cNvPr id="0" name=""/>
        <dsp:cNvSpPr/>
      </dsp:nvSpPr>
      <dsp:spPr>
        <a:xfrm>
          <a:off x="1606630" y="448146"/>
          <a:ext cx="3137779" cy="807663"/>
        </a:xfrm>
        <a:custGeom>
          <a:avLst/>
          <a:gdLst/>
          <a:ahLst/>
          <a:cxnLst/>
          <a:rect l="0" t="0" r="0" b="0"/>
          <a:pathLst>
            <a:path>
              <a:moveTo>
                <a:pt x="3137779" y="0"/>
              </a:moveTo>
              <a:lnTo>
                <a:pt x="3137779" y="403831"/>
              </a:lnTo>
              <a:lnTo>
                <a:pt x="0" y="403831"/>
              </a:lnTo>
              <a:lnTo>
                <a:pt x="0" y="80766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0DCBA-D015-43AE-8238-08163AFB5E5E}">
      <dsp:nvSpPr>
        <dsp:cNvPr id="0" name=""/>
        <dsp:cNvSpPr/>
      </dsp:nvSpPr>
      <dsp:spPr>
        <a:xfrm>
          <a:off x="873567" y="1255809"/>
          <a:ext cx="1466124" cy="7295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solidFill>
                <a:srgbClr val="FF0000"/>
              </a:solidFill>
            </a:rPr>
            <a:t>مواضع الحرف في الكلمة</a:t>
          </a:r>
          <a:endParaRPr lang="en-US" sz="1600" b="1" kern="1200" dirty="0">
            <a:solidFill>
              <a:srgbClr val="FF0000"/>
            </a:solidFill>
          </a:endParaRPr>
        </a:p>
      </dsp:txBody>
      <dsp:txXfrm>
        <a:off x="894935" y="1277177"/>
        <a:ext cx="1423388" cy="686823"/>
      </dsp:txXfrm>
    </dsp:sp>
    <dsp:sp modelId="{0141D05B-1FAA-43E3-9C97-B0EC437ED9E8}">
      <dsp:nvSpPr>
        <dsp:cNvPr id="0" name=""/>
        <dsp:cNvSpPr/>
      </dsp:nvSpPr>
      <dsp:spPr>
        <a:xfrm>
          <a:off x="365040" y="1985369"/>
          <a:ext cx="1241589" cy="693412"/>
        </a:xfrm>
        <a:custGeom>
          <a:avLst/>
          <a:gdLst/>
          <a:ahLst/>
          <a:cxnLst/>
          <a:rect l="0" t="0" r="0" b="0"/>
          <a:pathLst>
            <a:path>
              <a:moveTo>
                <a:pt x="1241589" y="0"/>
              </a:moveTo>
              <a:lnTo>
                <a:pt x="1241589" y="346706"/>
              </a:lnTo>
              <a:lnTo>
                <a:pt x="0" y="346706"/>
              </a:lnTo>
              <a:lnTo>
                <a:pt x="0" y="69341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933609-25B7-4713-822B-AE026FC11DCC}">
      <dsp:nvSpPr>
        <dsp:cNvPr id="0" name=""/>
        <dsp:cNvSpPr/>
      </dsp:nvSpPr>
      <dsp:spPr>
        <a:xfrm>
          <a:off x="28930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48619" y="2698471"/>
        <a:ext cx="632841" cy="668921"/>
      </dsp:txXfrm>
    </dsp:sp>
    <dsp:sp modelId="{944FAD24-8584-49B0-AED6-0312A9F45EF7}">
      <dsp:nvSpPr>
        <dsp:cNvPr id="0" name=""/>
        <dsp:cNvSpPr/>
      </dsp:nvSpPr>
      <dsp:spPr>
        <a:xfrm>
          <a:off x="1238925" y="1985369"/>
          <a:ext cx="367704" cy="693412"/>
        </a:xfrm>
        <a:custGeom>
          <a:avLst/>
          <a:gdLst/>
          <a:ahLst/>
          <a:cxnLst/>
          <a:rect l="0" t="0" r="0" b="0"/>
          <a:pathLst>
            <a:path>
              <a:moveTo>
                <a:pt x="367704" y="0"/>
              </a:moveTo>
              <a:lnTo>
                <a:pt x="367704" y="346706"/>
              </a:lnTo>
              <a:lnTo>
                <a:pt x="0" y="346706"/>
              </a:lnTo>
              <a:lnTo>
                <a:pt x="0" y="69341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5FB8B5-08CA-483B-BC37-A44F7DACA4B3}">
      <dsp:nvSpPr>
        <dsp:cNvPr id="0" name=""/>
        <dsp:cNvSpPr/>
      </dsp:nvSpPr>
      <dsp:spPr>
        <a:xfrm>
          <a:off x="902816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</a:t>
          </a:r>
          <a:endParaRPr lang="en-US" sz="300" kern="1200" dirty="0"/>
        </a:p>
      </dsp:txBody>
      <dsp:txXfrm>
        <a:off x="922505" y="2698471"/>
        <a:ext cx="632841" cy="668921"/>
      </dsp:txXfrm>
    </dsp:sp>
    <dsp:sp modelId="{C0ADF05D-97F5-45AF-9D50-AFEDA1219915}">
      <dsp:nvSpPr>
        <dsp:cNvPr id="0" name=""/>
        <dsp:cNvSpPr/>
      </dsp:nvSpPr>
      <dsp:spPr>
        <a:xfrm>
          <a:off x="1606630" y="1985369"/>
          <a:ext cx="506181" cy="693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706"/>
              </a:lnTo>
              <a:lnTo>
                <a:pt x="506181" y="346706"/>
              </a:lnTo>
              <a:lnTo>
                <a:pt x="506181" y="69341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4AB7C6-0A58-42DE-A2FB-0AB5AD4E2723}">
      <dsp:nvSpPr>
        <dsp:cNvPr id="0" name=""/>
        <dsp:cNvSpPr/>
      </dsp:nvSpPr>
      <dsp:spPr>
        <a:xfrm>
          <a:off x="1776701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1796390" y="2698471"/>
        <a:ext cx="632841" cy="668921"/>
      </dsp:txXfrm>
    </dsp:sp>
    <dsp:sp modelId="{2CA9D545-07DD-4007-B0DB-F441D98EDAA0}">
      <dsp:nvSpPr>
        <dsp:cNvPr id="0" name=""/>
        <dsp:cNvSpPr/>
      </dsp:nvSpPr>
      <dsp:spPr>
        <a:xfrm>
          <a:off x="1606630" y="1985369"/>
          <a:ext cx="1380066" cy="693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706"/>
              </a:lnTo>
              <a:lnTo>
                <a:pt x="1380066" y="346706"/>
              </a:lnTo>
              <a:lnTo>
                <a:pt x="1380066" y="69341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58DB7B-D94D-4B59-8CA6-E54AF803E68C}">
      <dsp:nvSpPr>
        <dsp:cNvPr id="0" name=""/>
        <dsp:cNvSpPr/>
      </dsp:nvSpPr>
      <dsp:spPr>
        <a:xfrm>
          <a:off x="2650587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2670276" y="2698471"/>
        <a:ext cx="632841" cy="668921"/>
      </dsp:txXfrm>
    </dsp:sp>
    <dsp:sp modelId="{ADAEDCA8-A6BF-4D75-A497-F73026BFADCC}">
      <dsp:nvSpPr>
        <dsp:cNvPr id="0" name=""/>
        <dsp:cNvSpPr/>
      </dsp:nvSpPr>
      <dsp:spPr>
        <a:xfrm>
          <a:off x="4696182" y="448146"/>
          <a:ext cx="91440" cy="834726"/>
        </a:xfrm>
        <a:custGeom>
          <a:avLst/>
          <a:gdLst/>
          <a:ahLst/>
          <a:cxnLst/>
          <a:rect l="0" t="0" r="0" b="0"/>
          <a:pathLst>
            <a:path>
              <a:moveTo>
                <a:pt x="48227" y="0"/>
              </a:moveTo>
              <a:lnTo>
                <a:pt x="48227" y="417363"/>
              </a:lnTo>
              <a:lnTo>
                <a:pt x="45720" y="417363"/>
              </a:lnTo>
              <a:lnTo>
                <a:pt x="45720" y="834726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D366A-9B6E-41A2-9228-CCC409779EDC}">
      <dsp:nvSpPr>
        <dsp:cNvPr id="0" name=""/>
        <dsp:cNvSpPr/>
      </dsp:nvSpPr>
      <dsp:spPr>
        <a:xfrm>
          <a:off x="4008840" y="1282873"/>
          <a:ext cx="1466124" cy="7295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solidFill>
                <a:srgbClr val="0000FF"/>
              </a:solidFill>
            </a:rPr>
            <a:t>الحرف بالصوت الطويل </a:t>
          </a:r>
          <a:endParaRPr lang="en-US" sz="1600" b="1" kern="1200" dirty="0">
            <a:solidFill>
              <a:srgbClr val="0000FF"/>
            </a:solidFill>
          </a:endParaRPr>
        </a:p>
      </dsp:txBody>
      <dsp:txXfrm>
        <a:off x="4030208" y="1304241"/>
        <a:ext cx="1423388" cy="686823"/>
      </dsp:txXfrm>
    </dsp:sp>
    <dsp:sp modelId="{2B0C1421-09EB-459B-9206-B4BC4B6C2012}">
      <dsp:nvSpPr>
        <dsp:cNvPr id="0" name=""/>
        <dsp:cNvSpPr/>
      </dsp:nvSpPr>
      <dsp:spPr>
        <a:xfrm>
          <a:off x="3860582" y="2012433"/>
          <a:ext cx="881320" cy="666348"/>
        </a:xfrm>
        <a:custGeom>
          <a:avLst/>
          <a:gdLst/>
          <a:ahLst/>
          <a:cxnLst/>
          <a:rect l="0" t="0" r="0" b="0"/>
          <a:pathLst>
            <a:path>
              <a:moveTo>
                <a:pt x="881320" y="0"/>
              </a:moveTo>
              <a:lnTo>
                <a:pt x="881320" y="333174"/>
              </a:lnTo>
              <a:lnTo>
                <a:pt x="0" y="333174"/>
              </a:lnTo>
              <a:lnTo>
                <a:pt x="0" y="66634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B0857F-6558-4784-BAB0-CE33FBF55C37}">
      <dsp:nvSpPr>
        <dsp:cNvPr id="0" name=""/>
        <dsp:cNvSpPr/>
      </dsp:nvSpPr>
      <dsp:spPr>
        <a:xfrm>
          <a:off x="3524472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3544161" y="2698471"/>
        <a:ext cx="632841" cy="668921"/>
      </dsp:txXfrm>
    </dsp:sp>
    <dsp:sp modelId="{B9FE253A-71D2-4BB3-BC67-CBB31BBAA608}">
      <dsp:nvSpPr>
        <dsp:cNvPr id="0" name=""/>
        <dsp:cNvSpPr/>
      </dsp:nvSpPr>
      <dsp:spPr>
        <a:xfrm>
          <a:off x="4688747" y="2012433"/>
          <a:ext cx="91440" cy="666348"/>
        </a:xfrm>
        <a:custGeom>
          <a:avLst/>
          <a:gdLst/>
          <a:ahLst/>
          <a:cxnLst/>
          <a:rect l="0" t="0" r="0" b="0"/>
          <a:pathLst>
            <a:path>
              <a:moveTo>
                <a:pt x="53154" y="0"/>
              </a:moveTo>
              <a:lnTo>
                <a:pt x="53154" y="333174"/>
              </a:lnTo>
              <a:lnTo>
                <a:pt x="45720" y="333174"/>
              </a:lnTo>
              <a:lnTo>
                <a:pt x="45720" y="66634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2C774-3A89-4F1E-A6B7-5FD06941F0B5}">
      <dsp:nvSpPr>
        <dsp:cNvPr id="0" name=""/>
        <dsp:cNvSpPr/>
      </dsp:nvSpPr>
      <dsp:spPr>
        <a:xfrm>
          <a:off x="4398358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..........................................................</a:t>
          </a:r>
          <a:endParaRPr lang="en-US" sz="300" kern="1200" dirty="0"/>
        </a:p>
      </dsp:txBody>
      <dsp:txXfrm>
        <a:off x="4418047" y="2698471"/>
        <a:ext cx="632841" cy="668921"/>
      </dsp:txXfrm>
    </dsp:sp>
    <dsp:sp modelId="{08B9E64F-09E7-445C-9F6D-7FF01EED868E}">
      <dsp:nvSpPr>
        <dsp:cNvPr id="0" name=""/>
        <dsp:cNvSpPr/>
      </dsp:nvSpPr>
      <dsp:spPr>
        <a:xfrm>
          <a:off x="4741902" y="2012433"/>
          <a:ext cx="866450" cy="666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174"/>
              </a:lnTo>
              <a:lnTo>
                <a:pt x="866450" y="333174"/>
              </a:lnTo>
              <a:lnTo>
                <a:pt x="866450" y="66634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0C1CD5-5C5A-4C37-BB05-A56A408C8582}">
      <dsp:nvSpPr>
        <dsp:cNvPr id="0" name=""/>
        <dsp:cNvSpPr/>
      </dsp:nvSpPr>
      <dsp:spPr>
        <a:xfrm>
          <a:off x="5272243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.................................ز........................</a:t>
          </a:r>
          <a:endParaRPr lang="en-US" sz="300" kern="1200" dirty="0"/>
        </a:p>
      </dsp:txBody>
      <dsp:txXfrm>
        <a:off x="5291932" y="2698471"/>
        <a:ext cx="632841" cy="668921"/>
      </dsp:txXfrm>
    </dsp:sp>
    <dsp:sp modelId="{D8227148-31A4-4042-98DD-83B1AA08FAD6}">
      <dsp:nvSpPr>
        <dsp:cNvPr id="0" name=""/>
        <dsp:cNvSpPr/>
      </dsp:nvSpPr>
      <dsp:spPr>
        <a:xfrm>
          <a:off x="4744410" y="448146"/>
          <a:ext cx="2605650" cy="8211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0598"/>
              </a:lnTo>
              <a:lnTo>
                <a:pt x="2605650" y="410598"/>
              </a:lnTo>
              <a:lnTo>
                <a:pt x="2605650" y="821197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353A63-6FE8-49DC-8713-AAF8AC6E7453}">
      <dsp:nvSpPr>
        <dsp:cNvPr id="0" name=""/>
        <dsp:cNvSpPr/>
      </dsp:nvSpPr>
      <dsp:spPr>
        <a:xfrm>
          <a:off x="6616998" y="1269343"/>
          <a:ext cx="1466124" cy="7295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solidFill>
                <a:srgbClr val="00B050"/>
              </a:solidFill>
            </a:rPr>
            <a:t>الحرف بالصوت القصير </a:t>
          </a:r>
          <a:endParaRPr lang="en-US" sz="1600" b="1" kern="1200" dirty="0">
            <a:solidFill>
              <a:srgbClr val="00B050"/>
            </a:solidFill>
          </a:endParaRPr>
        </a:p>
      </dsp:txBody>
      <dsp:txXfrm>
        <a:off x="6638366" y="1290711"/>
        <a:ext cx="1423388" cy="686823"/>
      </dsp:txXfrm>
    </dsp:sp>
    <dsp:sp modelId="{34FC45F3-BAF9-4E68-93CA-C0183EF2D12F}">
      <dsp:nvSpPr>
        <dsp:cNvPr id="0" name=""/>
        <dsp:cNvSpPr/>
      </dsp:nvSpPr>
      <dsp:spPr>
        <a:xfrm>
          <a:off x="6482238" y="1998903"/>
          <a:ext cx="867822" cy="679878"/>
        </a:xfrm>
        <a:custGeom>
          <a:avLst/>
          <a:gdLst/>
          <a:ahLst/>
          <a:cxnLst/>
          <a:rect l="0" t="0" r="0" b="0"/>
          <a:pathLst>
            <a:path>
              <a:moveTo>
                <a:pt x="867822" y="0"/>
              </a:moveTo>
              <a:lnTo>
                <a:pt x="867822" y="339939"/>
              </a:lnTo>
              <a:lnTo>
                <a:pt x="0" y="339939"/>
              </a:lnTo>
              <a:lnTo>
                <a:pt x="0" y="67987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E7E1B7-F557-401C-A96E-05D80993B751}">
      <dsp:nvSpPr>
        <dsp:cNvPr id="0" name=""/>
        <dsp:cNvSpPr/>
      </dsp:nvSpPr>
      <dsp:spPr>
        <a:xfrm>
          <a:off x="6146129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...........................................................</a:t>
          </a:r>
          <a:endParaRPr lang="en-US" sz="300" kern="1200" dirty="0"/>
        </a:p>
      </dsp:txBody>
      <dsp:txXfrm>
        <a:off x="6165818" y="2698471"/>
        <a:ext cx="632841" cy="668921"/>
      </dsp:txXfrm>
    </dsp:sp>
    <dsp:sp modelId="{AD826C12-A7AF-4984-B51B-1CD09B13A9DC}">
      <dsp:nvSpPr>
        <dsp:cNvPr id="0" name=""/>
        <dsp:cNvSpPr/>
      </dsp:nvSpPr>
      <dsp:spPr>
        <a:xfrm>
          <a:off x="7304340" y="1998903"/>
          <a:ext cx="91440" cy="6798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9939"/>
              </a:lnTo>
              <a:lnTo>
                <a:pt x="51783" y="339939"/>
              </a:lnTo>
              <a:lnTo>
                <a:pt x="51783" y="67987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1C4033-4816-4C2E-8DB5-1523A8761ED0}">
      <dsp:nvSpPr>
        <dsp:cNvPr id="0" name=""/>
        <dsp:cNvSpPr/>
      </dsp:nvSpPr>
      <dsp:spPr>
        <a:xfrm>
          <a:off x="7020014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/>
            <a:t>............................................................</a:t>
          </a:r>
          <a:endParaRPr lang="en-US" sz="300" kern="1200"/>
        </a:p>
      </dsp:txBody>
      <dsp:txXfrm>
        <a:off x="7039703" y="2698471"/>
        <a:ext cx="632841" cy="668921"/>
      </dsp:txXfrm>
    </dsp:sp>
    <dsp:sp modelId="{748CD8B5-5164-4CED-AA18-35758B00AAB5}">
      <dsp:nvSpPr>
        <dsp:cNvPr id="0" name=""/>
        <dsp:cNvSpPr/>
      </dsp:nvSpPr>
      <dsp:spPr>
        <a:xfrm>
          <a:off x="7350060" y="1998903"/>
          <a:ext cx="851539" cy="679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9939"/>
              </a:lnTo>
              <a:lnTo>
                <a:pt x="851539" y="339939"/>
              </a:lnTo>
              <a:lnTo>
                <a:pt x="851539" y="67987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F126A5-0299-4512-8D0F-0B0DBC8ECE09}">
      <dsp:nvSpPr>
        <dsp:cNvPr id="0" name=""/>
        <dsp:cNvSpPr/>
      </dsp:nvSpPr>
      <dsp:spPr>
        <a:xfrm>
          <a:off x="7865490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..........................................................</a:t>
          </a:r>
          <a:endParaRPr lang="en-US" sz="300" kern="1200" dirty="0"/>
        </a:p>
      </dsp:txBody>
      <dsp:txXfrm>
        <a:off x="7885179" y="2698471"/>
        <a:ext cx="632841" cy="668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FC90FC5F-9D7E-4FC3-A41F-01D6D134C2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E3CBD91-E6D5-42FE-BCC5-3781E9BF5CD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39DE58E-5E49-47EB-8493-0EE47EAEC1A5}" type="datetimeFigureOut">
              <a:rPr lang="ar-SA"/>
              <a:pPr>
                <a:defRPr/>
              </a:pPr>
              <a:t>26/03/41</a:t>
            </a:fld>
            <a:endParaRPr lang="ar-SA"/>
          </a:p>
        </p:txBody>
      </p:sp>
      <p:sp>
        <p:nvSpPr>
          <p:cNvPr id="4" name="عنصر نائب لصورة الشريحة 3">
            <a:extLst>
              <a:ext uri="{FF2B5EF4-FFF2-40B4-BE49-F238E27FC236}">
                <a16:creationId xmlns:a16="http://schemas.microsoft.com/office/drawing/2014/main" id="{A63E0C66-C5E3-47E9-AF53-6CFD794DAA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/>
          </a:p>
        </p:txBody>
      </p:sp>
      <p:sp>
        <p:nvSpPr>
          <p:cNvPr id="5" name="عنصر نائب للملاحظات 4">
            <a:extLst>
              <a:ext uri="{FF2B5EF4-FFF2-40B4-BE49-F238E27FC236}">
                <a16:creationId xmlns:a16="http://schemas.microsoft.com/office/drawing/2014/main" id="{905DC8CA-7BD8-41A3-A6B9-C929400EA2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DF092C0-FE52-4D3B-8F90-7AEEEC65804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D8E32A0-990A-4F97-A676-29D63816F4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7C2432C-6050-413A-A2D2-6463990FC1DF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9008956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6</a:t>
            </a:fld>
            <a:endParaRPr lang="ar-SA" altLang="ar-SA" dirty="0"/>
          </a:p>
        </p:txBody>
      </p:sp>
    </p:spTree>
    <p:extLst>
      <p:ext uri="{BB962C8B-B14F-4D97-AF65-F5344CB8AC3E}">
        <p14:creationId xmlns:p14="http://schemas.microsoft.com/office/powerpoint/2010/main" val="381557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65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480514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76</a:t>
            </a:fld>
            <a:endParaRPr lang="ar-SA" altLang="ar-SA" dirty="0"/>
          </a:p>
        </p:txBody>
      </p:sp>
    </p:spTree>
    <p:extLst>
      <p:ext uri="{BB962C8B-B14F-4D97-AF65-F5344CB8AC3E}">
        <p14:creationId xmlns:p14="http://schemas.microsoft.com/office/powerpoint/2010/main" val="947324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98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276934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عنصر نائب لصورة الشريحة 1">
            <a:extLst>
              <a:ext uri="{FF2B5EF4-FFF2-40B4-BE49-F238E27FC236}">
                <a16:creationId xmlns:a16="http://schemas.microsoft.com/office/drawing/2014/main" id="{3C4CD3EC-B694-4B16-8760-D8CEEC6E0F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عنصر نائب للملاحظات 2">
            <a:extLst>
              <a:ext uri="{FF2B5EF4-FFF2-40B4-BE49-F238E27FC236}">
                <a16:creationId xmlns:a16="http://schemas.microsoft.com/office/drawing/2014/main" id="{7E9D8528-04EA-4EBB-A427-51E5EBFBC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 dirty="0"/>
          </a:p>
        </p:txBody>
      </p:sp>
      <p:sp>
        <p:nvSpPr>
          <p:cNvPr id="101380" name="عنصر نائب لرقم الشريحة 3">
            <a:extLst>
              <a:ext uri="{FF2B5EF4-FFF2-40B4-BE49-F238E27FC236}">
                <a16:creationId xmlns:a16="http://schemas.microsoft.com/office/drawing/2014/main" id="{06FA2ED1-3C11-4AB0-B8D7-F20843D28D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E9B468C-CC10-4C0E-BBE4-EC31784F70A8}" type="slidenum">
              <a:rPr lang="ar-SA" altLang="ar-SA" smtClean="0">
                <a:latin typeface="Calibri" panose="020F0502020204030204" pitchFamily="34" charset="0"/>
              </a:rPr>
              <a:pPr/>
              <a:t>119</a:t>
            </a:fld>
            <a:endParaRPr lang="ar-SA" altLang="ar-SA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393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120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040761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عنصر نائب لصورة الشريحة 1">
            <a:extLst>
              <a:ext uri="{FF2B5EF4-FFF2-40B4-BE49-F238E27FC236}">
                <a16:creationId xmlns:a16="http://schemas.microsoft.com/office/drawing/2014/main" id="{7A7433BE-D438-47E0-869A-4DDEB6632A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عنصر نائب للملاحظات 2">
            <a:extLst>
              <a:ext uri="{FF2B5EF4-FFF2-40B4-BE49-F238E27FC236}">
                <a16:creationId xmlns:a16="http://schemas.microsoft.com/office/drawing/2014/main" id="{C91DCFB3-070D-4D63-A749-FD1CDE403C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103428" name="عنصر نائب لرقم الشريحة 3">
            <a:extLst>
              <a:ext uri="{FF2B5EF4-FFF2-40B4-BE49-F238E27FC236}">
                <a16:creationId xmlns:a16="http://schemas.microsoft.com/office/drawing/2014/main" id="{B4B79676-B2BC-4684-B70F-963BA529C4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CA66374-FFB4-4CEE-8CCB-896C5119B75F}" type="slidenum">
              <a:rPr lang="ar-SA" altLang="ar-SA" smtClean="0"/>
              <a:pPr algn="l">
                <a:spcBef>
                  <a:spcPct val="0"/>
                </a:spcBef>
              </a:pPr>
              <a:t>126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404630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20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152562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28</a:t>
            </a:fld>
            <a:endParaRPr lang="ar-SA" altLang="ar-SA" dirty="0"/>
          </a:p>
        </p:txBody>
      </p:sp>
    </p:spTree>
    <p:extLst>
      <p:ext uri="{BB962C8B-B14F-4D97-AF65-F5344CB8AC3E}">
        <p14:creationId xmlns:p14="http://schemas.microsoft.com/office/powerpoint/2010/main" val="130110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33</a:t>
            </a:fld>
            <a:endParaRPr lang="ar-SA" altLang="ar-SA" dirty="0"/>
          </a:p>
        </p:txBody>
      </p:sp>
    </p:spTree>
    <p:extLst>
      <p:ext uri="{BB962C8B-B14F-4D97-AF65-F5344CB8AC3E}">
        <p14:creationId xmlns:p14="http://schemas.microsoft.com/office/powerpoint/2010/main" val="2762249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46</a:t>
            </a:fld>
            <a:endParaRPr lang="ar-SA" altLang="ar-SA" dirty="0"/>
          </a:p>
        </p:txBody>
      </p:sp>
    </p:spTree>
    <p:extLst>
      <p:ext uri="{BB962C8B-B14F-4D97-AF65-F5344CB8AC3E}">
        <p14:creationId xmlns:p14="http://schemas.microsoft.com/office/powerpoint/2010/main" val="3311034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عنصر نائب لصورة الشريحة 1">
            <a:extLst>
              <a:ext uri="{FF2B5EF4-FFF2-40B4-BE49-F238E27FC236}">
                <a16:creationId xmlns:a16="http://schemas.microsoft.com/office/drawing/2014/main" id="{766E43F6-F1E8-45DB-8BBB-E7EF39A73A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عنصر نائب للملاحظات 2">
            <a:extLst>
              <a:ext uri="{FF2B5EF4-FFF2-40B4-BE49-F238E27FC236}">
                <a16:creationId xmlns:a16="http://schemas.microsoft.com/office/drawing/2014/main" id="{45439055-0895-4FF5-AE5E-AE58C91BBA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59396" name="عنصر نائب لرقم الشريحة 3">
            <a:extLst>
              <a:ext uri="{FF2B5EF4-FFF2-40B4-BE49-F238E27FC236}">
                <a16:creationId xmlns:a16="http://schemas.microsoft.com/office/drawing/2014/main" id="{B41F0951-1E53-44CD-A734-95F1C17B10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23E5009-B17E-48CB-B248-F9221A42265F}" type="slidenum">
              <a:rPr lang="ar-SA" altLang="ar-SA" smtClean="0">
                <a:latin typeface="Calibri" panose="020F0502020204030204" pitchFamily="34" charset="0"/>
              </a:rPr>
              <a:pPr/>
              <a:t>49</a:t>
            </a:fld>
            <a:endParaRPr lang="ar-SA" altLang="ar-SA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758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عنصر نائب لصورة الشريحة 1">
            <a:extLst>
              <a:ext uri="{FF2B5EF4-FFF2-40B4-BE49-F238E27FC236}">
                <a16:creationId xmlns:a16="http://schemas.microsoft.com/office/drawing/2014/main" id="{766E43F6-F1E8-45DB-8BBB-E7EF39A73A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عنصر نائب للملاحظات 2">
            <a:extLst>
              <a:ext uri="{FF2B5EF4-FFF2-40B4-BE49-F238E27FC236}">
                <a16:creationId xmlns:a16="http://schemas.microsoft.com/office/drawing/2014/main" id="{45439055-0895-4FF5-AE5E-AE58C91BBA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59396" name="عنصر نائب لرقم الشريحة 3">
            <a:extLst>
              <a:ext uri="{FF2B5EF4-FFF2-40B4-BE49-F238E27FC236}">
                <a16:creationId xmlns:a16="http://schemas.microsoft.com/office/drawing/2014/main" id="{B41F0951-1E53-44CD-A734-95F1C17B10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23E5009-B17E-48CB-B248-F9221A42265F}" type="slidenum">
              <a:rPr lang="ar-SA" altLang="ar-SA" smtClean="0">
                <a:latin typeface="Calibri" panose="020F0502020204030204" pitchFamily="34" charset="0"/>
              </a:rPr>
              <a:pPr/>
              <a:t>50</a:t>
            </a:fld>
            <a:endParaRPr lang="ar-SA" altLang="ar-SA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699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عنصر نائب لصورة الشريحة 1">
            <a:extLst>
              <a:ext uri="{FF2B5EF4-FFF2-40B4-BE49-F238E27FC236}">
                <a16:creationId xmlns:a16="http://schemas.microsoft.com/office/drawing/2014/main" id="{85686E0E-601F-44CA-B1B2-4D729211E9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عنصر نائب للملاحظات 2">
            <a:extLst>
              <a:ext uri="{FF2B5EF4-FFF2-40B4-BE49-F238E27FC236}">
                <a16:creationId xmlns:a16="http://schemas.microsoft.com/office/drawing/2014/main" id="{0E12721F-4F68-4C0F-88D6-0CF93692A3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 dirty="0"/>
          </a:p>
        </p:txBody>
      </p:sp>
      <p:sp>
        <p:nvSpPr>
          <p:cNvPr id="48132" name="عنصر نائب لرقم الشريحة 3">
            <a:extLst>
              <a:ext uri="{FF2B5EF4-FFF2-40B4-BE49-F238E27FC236}">
                <a16:creationId xmlns:a16="http://schemas.microsoft.com/office/drawing/2014/main" id="{8E5B5753-1A48-44E1-9C49-7BEAC7E0F1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68062" indent="-295408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81633" indent="-236327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54287" indent="-236327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126940" indent="-236327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99593" indent="-2363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72247" indent="-2363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544900" indent="-2363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4017554" indent="-2363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4419F26A-1F3C-4CBC-A394-9AFCF148F120}" type="slidenum">
              <a:rPr lang="ar-SA" altLang="ar-SA" smtClean="0"/>
              <a:pPr algn="l">
                <a:spcBef>
                  <a:spcPct val="0"/>
                </a:spcBef>
              </a:pPr>
              <a:t>54</a:t>
            </a:fld>
            <a:endParaRPr lang="ar-SA" altLang="ar-SA" dirty="0"/>
          </a:p>
        </p:txBody>
      </p:sp>
    </p:spTree>
    <p:extLst>
      <p:ext uri="{BB962C8B-B14F-4D97-AF65-F5344CB8AC3E}">
        <p14:creationId xmlns:p14="http://schemas.microsoft.com/office/powerpoint/2010/main" val="2855453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عنصر نائب لصورة الشريحة 1">
            <a:extLst>
              <a:ext uri="{FF2B5EF4-FFF2-40B4-BE49-F238E27FC236}">
                <a16:creationId xmlns:a16="http://schemas.microsoft.com/office/drawing/2014/main" id="{0E289204-C4AD-4FDB-9909-6BC2BDC0C1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عنصر نائب للملاحظات 2">
            <a:extLst>
              <a:ext uri="{FF2B5EF4-FFF2-40B4-BE49-F238E27FC236}">
                <a16:creationId xmlns:a16="http://schemas.microsoft.com/office/drawing/2014/main" id="{5B7D061D-189A-4177-93F0-1239F7DFD0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 dirty="0"/>
          </a:p>
        </p:txBody>
      </p:sp>
      <p:sp>
        <p:nvSpPr>
          <p:cNvPr id="59396" name="عنصر نائب لرقم الشريحة 3">
            <a:extLst>
              <a:ext uri="{FF2B5EF4-FFF2-40B4-BE49-F238E27FC236}">
                <a16:creationId xmlns:a16="http://schemas.microsoft.com/office/drawing/2014/main" id="{35DC9922-54C6-490E-95AB-6A6E11127F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6AD8AD0-283E-4F4A-A54B-B48BE5AB3B43}" type="slidenum">
              <a:rPr lang="ar-SA" altLang="ar-SA" sz="1300"/>
              <a:pPr algn="l">
                <a:spcBef>
                  <a:spcPct val="0"/>
                </a:spcBef>
              </a:pPr>
              <a:t>62</a:t>
            </a:fld>
            <a:endParaRPr lang="ar-SA" altLang="ar-SA" sz="1300" dirty="0"/>
          </a:p>
        </p:txBody>
      </p:sp>
    </p:spTree>
    <p:extLst>
      <p:ext uri="{BB962C8B-B14F-4D97-AF65-F5344CB8AC3E}">
        <p14:creationId xmlns:p14="http://schemas.microsoft.com/office/powerpoint/2010/main" val="3890785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BFA17C7-23FD-4A17-B283-1E7C02564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E3C7D-6F14-40C0-A99E-106E0152B75F}" type="datetimeFigureOut">
              <a:rPr lang="ar-SA"/>
              <a:pPr>
                <a:defRPr/>
              </a:pPr>
              <a:t>26/03/41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93A0B1-21F0-4856-8DD5-3E7EC33D3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CE9FE6F-FCDA-404F-A02E-1468B47A0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8D7E0-C4E3-4DF5-8CF9-C42594157645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423317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710ADFE-BD45-4970-A235-AE2854DA8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1974F-FB86-431C-871C-BFEB9184C8B8}" type="datetimeFigureOut">
              <a:rPr lang="ar-SA"/>
              <a:pPr>
                <a:defRPr/>
              </a:pPr>
              <a:t>26/03/41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B90D2E9-243F-4487-ABD8-75B2B2E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36A3919-9296-4178-9533-3D47BF406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DB037-C468-4F14-86DC-B5D81B213E30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758073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8A2D58A-87A2-48AE-86D4-C556DBC4E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7013E-4003-41AD-81D8-C7E569F4803F}" type="datetimeFigureOut">
              <a:rPr lang="ar-SA"/>
              <a:pPr>
                <a:defRPr/>
              </a:pPr>
              <a:t>26/03/41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3EA9DE5-5EBB-4B15-B1EE-EDB4518E6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EE5C958-AFA9-4C3A-B7C5-A5F2F75AD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34B15-8FEB-48B7-9950-9918AD0EBC86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533821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457201" y="274640"/>
            <a:ext cx="8229600" cy="5851525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BD7D97D-455E-436F-AE79-302D081B0A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4E8335C-E731-434E-821A-6A03D7635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DBF3022-C188-4212-B989-141AC6337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FFFCF-0ACC-4D19-8E3B-35FB2BEB970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35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BAB6891-D42F-42CD-A5BD-B5D11F829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FC146-563B-4271-97F4-81E81D7A9B18}" type="datetimeFigureOut">
              <a:rPr lang="ar-SA"/>
              <a:pPr>
                <a:defRPr/>
              </a:pPr>
              <a:t>26/03/41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D3E15CB-392A-47B2-B8A9-BFAF466AF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AD93FDE-6406-41AB-84E5-9E518532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C0D9C-956C-4165-B7A0-1D0C90AAFF9F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238419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F089C21-3CE3-4C8D-87F9-2D51845EC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BD991-F96B-44D4-880A-532FC338CD92}" type="datetimeFigureOut">
              <a:rPr lang="ar-SA"/>
              <a:pPr>
                <a:defRPr/>
              </a:pPr>
              <a:t>26/03/41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36C74EB-8F19-4799-8189-487767976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CB0D04-EAC8-436F-A25F-53F1D112D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6B853-0395-47E3-BCAC-AC082382DB73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220327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8A577E62-1396-43A3-8C42-0CFF87546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5AD4E-850F-4A74-AAB7-EE5160585F95}" type="datetimeFigureOut">
              <a:rPr lang="ar-SA"/>
              <a:pPr>
                <a:defRPr/>
              </a:pPr>
              <a:t>26/03/41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94DFF896-6EE0-4FCA-B126-E516AC860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935F8054-72E5-4825-9D96-FD515D841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53E09-7C02-4549-8EF0-BC9A5DBF27DB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4149793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E37FC385-64AD-4602-9298-612C397D7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FA2A2-A6EE-4B94-9533-B5D83EB2280C}" type="datetimeFigureOut">
              <a:rPr lang="ar-SA"/>
              <a:pPr>
                <a:defRPr/>
              </a:pPr>
              <a:t>26/03/41</a:t>
            </a:fld>
            <a:endParaRPr lang="ar-SA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7FEAA2CA-9907-4362-9046-52D3530DF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1E91A38B-7E8B-45FF-B91A-31BC4144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A830F-0110-472B-B6C6-828A78C1B88A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138021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0F065A10-9AED-4BE1-98F0-78C396974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BD8CB-613E-4246-A68B-CBB7F54DF127}" type="datetimeFigureOut">
              <a:rPr lang="ar-SA"/>
              <a:pPr>
                <a:defRPr/>
              </a:pPr>
              <a:t>26/03/41</a:t>
            </a:fld>
            <a:endParaRPr lang="ar-SA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E2701C6F-B34A-4313-803E-A57246705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9CBF6A08-65CE-407C-B382-8C2499716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628BA-AE0B-4F5B-93BB-3A905C80600C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68624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>
                <a16:creationId xmlns:a16="http://schemas.microsoft.com/office/drawing/2014/main" id="{3DC5E691-4EC9-43F0-89B4-13DF77CE9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3F038-9365-4B34-9E62-5483F7DA4418}" type="datetimeFigureOut">
              <a:rPr lang="ar-SA"/>
              <a:pPr>
                <a:defRPr/>
              </a:pPr>
              <a:t>26/03/41</a:t>
            </a:fld>
            <a:endParaRPr lang="ar-SA"/>
          </a:p>
        </p:txBody>
      </p:sp>
      <p:sp>
        <p:nvSpPr>
          <p:cNvPr id="3" name="عنصر نائب للتذييل 4">
            <a:extLst>
              <a:ext uri="{FF2B5EF4-FFF2-40B4-BE49-F238E27FC236}">
                <a16:creationId xmlns:a16="http://schemas.microsoft.com/office/drawing/2014/main" id="{412FF97C-C13B-4CE3-B613-CBFFC6074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>
            <a:extLst>
              <a:ext uri="{FF2B5EF4-FFF2-40B4-BE49-F238E27FC236}">
                <a16:creationId xmlns:a16="http://schemas.microsoft.com/office/drawing/2014/main" id="{78143485-914B-48AF-A58D-E1884E99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F85E9-6022-40FE-894F-7309DE701FB2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62947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AAB0DF23-071D-486C-B9D5-689C28550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B9699-A206-4FA9-91D9-2A10F9B7E8E1}" type="datetimeFigureOut">
              <a:rPr lang="ar-SA"/>
              <a:pPr>
                <a:defRPr/>
              </a:pPr>
              <a:t>26/03/41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39D7FADD-99B6-4D7B-9B6D-3FF486D65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0E00C113-7F51-49EC-8288-B4CF131E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8428E-0798-4944-9989-82948E985858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65032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0E3BCD33-1B1F-4237-861E-347AAF13F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3E3D0-20A8-4977-8D83-C5D16F53AAB6}" type="datetimeFigureOut">
              <a:rPr lang="ar-SA"/>
              <a:pPr>
                <a:defRPr/>
              </a:pPr>
              <a:t>26/03/41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48BF7BA6-464C-461E-90C5-08AAB960D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3DD44140-C6B1-4EF2-BA3D-52477BBF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86154-D55B-4569-BE1D-7CB43019CEF6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292861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D234C621-8A67-46AB-92F0-F4910D55079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2FBA7DD9-22C5-47D7-B2CD-2090046FBC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</a:p>
          <a:p>
            <a:pPr lvl="1"/>
            <a:r>
              <a:rPr lang="ar-SA" altLang="ar-SA"/>
              <a:t>المستوى الثاني</a:t>
            </a:r>
          </a:p>
          <a:p>
            <a:pPr lvl="2"/>
            <a:r>
              <a:rPr lang="ar-SA" altLang="ar-SA"/>
              <a:t>المستوى الثالث</a:t>
            </a:r>
          </a:p>
          <a:p>
            <a:pPr lvl="3"/>
            <a:r>
              <a:rPr lang="ar-SA" altLang="ar-SA"/>
              <a:t>المستوى الرابع</a:t>
            </a:r>
          </a:p>
          <a:p>
            <a:pPr lvl="4"/>
            <a:r>
              <a:rPr lang="ar-SA" alt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A0397AC-2891-439D-A877-288FBFEFA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6BBB83-8B82-404C-AA83-F2DE8EB830F5}" type="datetimeFigureOut">
              <a:rPr lang="ar-SA"/>
              <a:pPr>
                <a:defRPr/>
              </a:pPr>
              <a:t>26/03/41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4ABE7A4-3BD9-49CA-926E-6F7960339E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84FC819-7C98-41A8-9640-E59AF4F78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4219BC4-3249-4F89-9AFD-E2A053542BF6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mp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3.tmp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16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mp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6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6.tmp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23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gif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tmp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g"/><Relationship Id="rId7" Type="http://schemas.openxmlformats.org/officeDocument/2006/relationships/image" Target="../media/image230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9.jpeg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tmp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3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34.jp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40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tmp"/><Relationship Id="rId3" Type="http://schemas.openxmlformats.org/officeDocument/2006/relationships/image" Target="../media/image236.png"/><Relationship Id="rId7" Type="http://schemas.openxmlformats.org/officeDocument/2006/relationships/image" Target="../media/image2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238.png"/><Relationship Id="rId4" Type="http://schemas.openxmlformats.org/officeDocument/2006/relationships/image" Target="../media/image237.png"/><Relationship Id="rId9" Type="http://schemas.openxmlformats.org/officeDocument/2006/relationships/image" Target="../media/image241.tmp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42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mp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tmp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tmp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5.tmp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tmp"/><Relationship Id="rId2" Type="http://schemas.openxmlformats.org/officeDocument/2006/relationships/image" Target="../media/image247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.tmp"/><Relationship Id="rId5" Type="http://schemas.openxmlformats.org/officeDocument/2006/relationships/image" Target="../media/image250.tmp"/><Relationship Id="rId4" Type="http://schemas.openxmlformats.org/officeDocument/2006/relationships/image" Target="../media/image249.tmp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tmp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tmp"/><Relationship Id="rId5" Type="http://schemas.openxmlformats.org/officeDocument/2006/relationships/image" Target="../media/image240.tmp"/><Relationship Id="rId4" Type="http://schemas.openxmlformats.org/officeDocument/2006/relationships/image" Target="../media/image254.tmp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tmp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tmp"/><Relationship Id="rId5" Type="http://schemas.openxmlformats.org/officeDocument/2006/relationships/image" Target="../media/image240.tmp"/><Relationship Id="rId4" Type="http://schemas.openxmlformats.org/officeDocument/2006/relationships/image" Target="../media/image254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tmp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tmp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tmp"/><Relationship Id="rId5" Type="http://schemas.openxmlformats.org/officeDocument/2006/relationships/image" Target="../media/image240.tmp"/><Relationship Id="rId4" Type="http://schemas.openxmlformats.org/officeDocument/2006/relationships/image" Target="../media/image254.tmp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tmp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tmp"/><Relationship Id="rId5" Type="http://schemas.openxmlformats.org/officeDocument/2006/relationships/image" Target="../media/image240.tmp"/><Relationship Id="rId4" Type="http://schemas.openxmlformats.org/officeDocument/2006/relationships/image" Target="../media/image254.tmp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tmp"/><Relationship Id="rId7" Type="http://schemas.openxmlformats.org/officeDocument/2006/relationships/image" Target="../media/image259.tm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8.tmp"/><Relationship Id="rId5" Type="http://schemas.openxmlformats.org/officeDocument/2006/relationships/image" Target="../media/image257.tmp"/><Relationship Id="rId4" Type="http://schemas.openxmlformats.org/officeDocument/2006/relationships/image" Target="../media/image256.tmp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mp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1.tmp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tmp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tmp"/><Relationship Id="rId2" Type="http://schemas.openxmlformats.org/officeDocument/2006/relationships/image" Target="../media/image263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6.tmp"/><Relationship Id="rId4" Type="http://schemas.openxmlformats.org/officeDocument/2006/relationships/image" Target="../media/image265.tmp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tmp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tmp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tmp"/><Relationship Id="rId2" Type="http://schemas.openxmlformats.org/officeDocument/2006/relationships/image" Target="../media/image269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1.tmp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mp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tmp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tmp"/><Relationship Id="rId2" Type="http://schemas.openxmlformats.org/officeDocument/2006/relationships/image" Target="../media/image275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tmp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tmp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gif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mp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gif"/><Relationship Id="rId7" Type="http://schemas.openxmlformats.org/officeDocument/2006/relationships/image" Target="../media/image52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7" Type="http://schemas.openxmlformats.org/officeDocument/2006/relationships/image" Target="../media/image6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microsoft.com/office/2007/relationships/diagramDrawing" Target="../diagrams/drawing1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68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67.png"/><Relationship Id="rId9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hdphoto" Target="../media/hdphoto1.wdp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mp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85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audio2.wav"/><Relationship Id="rId26" Type="http://schemas.openxmlformats.org/officeDocument/2006/relationships/image" Target="../media/image15.jpeg"/><Relationship Id="rId3" Type="http://schemas.microsoft.com/office/2007/relationships/media" Target="../media/media2.WAV"/><Relationship Id="rId21" Type="http://schemas.openxmlformats.org/officeDocument/2006/relationships/image" Target="../media/image10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14.jpeg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image" Target="../media/image9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13.jpe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12.jpeg"/><Relationship Id="rId28" Type="http://schemas.openxmlformats.org/officeDocument/2006/relationships/image" Target="../media/image17.png"/><Relationship Id="rId10" Type="http://schemas.openxmlformats.org/officeDocument/2006/relationships/audio" Target="../media/media5.WAV"/><Relationship Id="rId19" Type="http://schemas.openxmlformats.org/officeDocument/2006/relationships/image" Target="../media/image8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11.gif"/><Relationship Id="rId27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86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88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mp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91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m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mp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mp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m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tm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m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tm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m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m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m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8.jpeg"/><Relationship Id="rId7" Type="http://schemas.openxmlformats.org/officeDocument/2006/relationships/image" Target="../media/image121.png"/><Relationship Id="rId12" Type="http://schemas.openxmlformats.org/officeDocument/2006/relationships/image" Target="../media/image125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12.tmp"/><Relationship Id="rId5" Type="http://schemas.openxmlformats.org/officeDocument/2006/relationships/image" Target="../media/image106.png"/><Relationship Id="rId10" Type="http://schemas.openxmlformats.org/officeDocument/2006/relationships/image" Target="../media/image124.tmp"/><Relationship Id="rId4" Type="http://schemas.openxmlformats.org/officeDocument/2006/relationships/image" Target="../media/image119.jpeg"/><Relationship Id="rId9" Type="http://schemas.openxmlformats.org/officeDocument/2006/relationships/image" Target="../media/image123.tm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5.tmp"/><Relationship Id="rId3" Type="http://schemas.openxmlformats.org/officeDocument/2006/relationships/audio" Target="../media/audio5.wav"/><Relationship Id="rId7" Type="http://schemas.openxmlformats.org/officeDocument/2006/relationships/image" Target="../media/image120.png"/><Relationship Id="rId12" Type="http://schemas.openxmlformats.org/officeDocument/2006/relationships/image" Target="../media/image112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24.tmp"/><Relationship Id="rId5" Type="http://schemas.openxmlformats.org/officeDocument/2006/relationships/image" Target="../media/image119.jpeg"/><Relationship Id="rId10" Type="http://schemas.openxmlformats.org/officeDocument/2006/relationships/image" Target="../media/image123.tmp"/><Relationship Id="rId4" Type="http://schemas.openxmlformats.org/officeDocument/2006/relationships/image" Target="../media/image118.jpeg"/><Relationship Id="rId9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1.png"/><Relationship Id="rId4" Type="http://schemas.openxmlformats.org/officeDocument/2006/relationships/image" Target="../media/image11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5.png"/><Relationship Id="rId4" Type="http://schemas.openxmlformats.org/officeDocument/2006/relationships/image" Target="../media/image13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audio" Target="../media/audio4.wav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9" Type="http://schemas.openxmlformats.org/officeDocument/2006/relationships/image" Target="../media/image139.tmp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11" Type="http://schemas.openxmlformats.org/officeDocument/2006/relationships/image" Target="../media/image119.jpeg"/><Relationship Id="rId5" Type="http://schemas.openxmlformats.org/officeDocument/2006/relationships/image" Target="../media/image143.png"/><Relationship Id="rId10" Type="http://schemas.openxmlformats.org/officeDocument/2006/relationships/image" Target="../media/image118.jpeg"/><Relationship Id="rId4" Type="http://schemas.openxmlformats.org/officeDocument/2006/relationships/image" Target="../media/image142.png"/><Relationship Id="rId9" Type="http://schemas.openxmlformats.org/officeDocument/2006/relationships/image" Target="../media/image124.tm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8.png"/><Relationship Id="rId7" Type="http://schemas.openxmlformats.org/officeDocument/2006/relationships/image" Target="../media/image137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9" Type="http://schemas.openxmlformats.org/officeDocument/2006/relationships/image" Target="../media/image13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19.jpeg"/><Relationship Id="rId7" Type="http://schemas.openxmlformats.org/officeDocument/2006/relationships/image" Target="../media/image145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openxmlformats.org/officeDocument/2006/relationships/image" Target="../media/image1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mp"/><Relationship Id="rId4" Type="http://schemas.openxmlformats.org/officeDocument/2006/relationships/image" Target="../media/image22.tm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tmp"/><Relationship Id="rId4" Type="http://schemas.microsoft.com/office/2007/relationships/hdphoto" Target="../media/hdphoto2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tmp"/><Relationship Id="rId4" Type="http://schemas.microsoft.com/office/2007/relationships/hdphoto" Target="../media/hdphoto2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tmp"/><Relationship Id="rId4" Type="http://schemas.microsoft.com/office/2007/relationships/hdphoto" Target="../media/hdphoto2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tmp"/><Relationship Id="rId4" Type="http://schemas.microsoft.com/office/2007/relationships/hdphoto" Target="../media/hdphoto2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tmp"/><Relationship Id="rId4" Type="http://schemas.microsoft.com/office/2007/relationships/hdphoto" Target="../media/hdphoto2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tmp"/><Relationship Id="rId4" Type="http://schemas.microsoft.com/office/2007/relationships/hdphoto" Target="../media/hdphoto2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tmp"/><Relationship Id="rId4" Type="http://schemas.openxmlformats.org/officeDocument/2006/relationships/image" Target="../media/image154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tmp"/><Relationship Id="rId2" Type="http://schemas.openxmlformats.org/officeDocument/2006/relationships/image" Target="../media/image157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mp"/><Relationship Id="rId4" Type="http://schemas.openxmlformats.org/officeDocument/2006/relationships/image" Target="../media/image15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mp"/><Relationship Id="rId3" Type="http://schemas.openxmlformats.org/officeDocument/2006/relationships/image" Target="../media/image23.tmp"/><Relationship Id="rId7" Type="http://schemas.openxmlformats.org/officeDocument/2006/relationships/image" Target="../media/image27.tm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tmp"/><Relationship Id="rId5" Type="http://schemas.openxmlformats.org/officeDocument/2006/relationships/image" Target="../media/image25.tmp"/><Relationship Id="rId4" Type="http://schemas.openxmlformats.org/officeDocument/2006/relationships/image" Target="../media/image24.tmp"/><Relationship Id="rId9" Type="http://schemas.openxmlformats.org/officeDocument/2006/relationships/image" Target="../media/image29.tm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gif"/><Relationship Id="rId4" Type="http://schemas.openxmlformats.org/officeDocument/2006/relationships/image" Target="../media/image161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tmp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hipersimple.com/2253/como-lograr-que-la-busqueda-en-windows-7-sea-mas-rapida" TargetMode="Externa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tm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tmp"/><Relationship Id="rId5" Type="http://schemas.openxmlformats.org/officeDocument/2006/relationships/image" Target="../media/image138.png"/><Relationship Id="rId4" Type="http://schemas.openxmlformats.org/officeDocument/2006/relationships/image" Target="../media/image16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tmp"/><Relationship Id="rId5" Type="http://schemas.openxmlformats.org/officeDocument/2006/relationships/image" Target="../media/image136.png"/><Relationship Id="rId4" Type="http://schemas.openxmlformats.org/officeDocument/2006/relationships/image" Target="../media/image16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tmp"/><Relationship Id="rId5" Type="http://schemas.openxmlformats.org/officeDocument/2006/relationships/image" Target="../media/image149.png"/><Relationship Id="rId4" Type="http://schemas.openxmlformats.org/officeDocument/2006/relationships/image" Target="../media/image168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audio" Target="../media/audio11.wav"/><Relationship Id="rId7" Type="http://schemas.openxmlformats.org/officeDocument/2006/relationships/image" Target="../media/image177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5" Type="http://schemas.openxmlformats.org/officeDocument/2006/relationships/audio" Target="../media/audio7.wav"/><Relationship Id="rId10" Type="http://schemas.openxmlformats.org/officeDocument/2006/relationships/image" Target="../media/image180.png"/><Relationship Id="rId4" Type="http://schemas.openxmlformats.org/officeDocument/2006/relationships/audio" Target="../media/audio14.wav"/><Relationship Id="rId9" Type="http://schemas.openxmlformats.org/officeDocument/2006/relationships/image" Target="../media/image17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svg"/><Relationship Id="rId13" Type="http://schemas.openxmlformats.org/officeDocument/2006/relationships/image" Target="../media/image191.png"/><Relationship Id="rId3" Type="http://schemas.openxmlformats.org/officeDocument/2006/relationships/image" Target="../media/image119.jpeg"/><Relationship Id="rId7" Type="http://schemas.openxmlformats.org/officeDocument/2006/relationships/image" Target="../media/image185.png"/><Relationship Id="rId12" Type="http://schemas.openxmlformats.org/officeDocument/2006/relationships/image" Target="../media/image190.sv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svg"/><Relationship Id="rId11" Type="http://schemas.openxmlformats.org/officeDocument/2006/relationships/image" Target="../media/image189.png"/><Relationship Id="rId5" Type="http://schemas.openxmlformats.org/officeDocument/2006/relationships/image" Target="../media/image183.png"/><Relationship Id="rId10" Type="http://schemas.openxmlformats.org/officeDocument/2006/relationships/image" Target="../media/image188.svg"/><Relationship Id="rId4" Type="http://schemas.openxmlformats.org/officeDocument/2006/relationships/image" Target="../media/image118.jpeg"/><Relationship Id="rId9" Type="http://schemas.openxmlformats.org/officeDocument/2006/relationships/image" Target="../media/image187.png"/><Relationship Id="rId14" Type="http://schemas.openxmlformats.org/officeDocument/2006/relationships/image" Target="../media/image192.sv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9.jpeg"/><Relationship Id="rId4" Type="http://schemas.openxmlformats.org/officeDocument/2006/relationships/image" Target="../media/image19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tmp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tmp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tmp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7" Type="http://schemas.openxmlformats.org/officeDocument/2006/relationships/image" Target="../media/image203.jp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jpg"/><Relationship Id="rId5" Type="http://schemas.openxmlformats.org/officeDocument/2006/relationships/image" Target="../media/image201.jpg"/><Relationship Id="rId4" Type="http://schemas.openxmlformats.org/officeDocument/2006/relationships/image" Target="../media/image20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.tmp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5DBEE28-A17D-4987-921D-3B707246D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834" y="326014"/>
            <a:ext cx="4206605" cy="85961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5267EB41-5A98-488C-ADBA-71E35EC9BD4C}"/>
              </a:ext>
            </a:extLst>
          </p:cNvPr>
          <p:cNvSpPr/>
          <p:nvPr/>
        </p:nvSpPr>
        <p:spPr>
          <a:xfrm>
            <a:off x="214313" y="263524"/>
            <a:ext cx="8715375" cy="6594475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C5A748F-2717-412B-9480-59F8DD387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343263"/>
            <a:ext cx="9526" cy="171474"/>
          </a:xfrm>
          <a:prstGeom prst="rect">
            <a:avLst/>
          </a:prstGeom>
        </p:spPr>
      </p:pic>
      <p:pic>
        <p:nvPicPr>
          <p:cNvPr id="3" name="صورة 2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C4C71C8F-9167-4B0A-A10D-C5580F8C3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53" y="1039844"/>
            <a:ext cx="8590420" cy="130903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DCE14A7-880D-4E19-A416-DCE4C3E74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15" y="5551469"/>
            <a:ext cx="8488895" cy="1251195"/>
          </a:xfrm>
          <a:prstGeom prst="rect">
            <a:avLst/>
          </a:prstGeom>
        </p:spPr>
      </p:pic>
      <p:pic>
        <p:nvPicPr>
          <p:cNvPr id="17" name="صورة 16" descr="صورة تحتوي على قميص, ثلاجة&#10;&#10;تم إنشاء الوصف تلقائياً">
            <a:extLst>
              <a:ext uri="{FF2B5EF4-FFF2-40B4-BE49-F238E27FC236}">
                <a16:creationId xmlns:a16="http://schemas.microsoft.com/office/drawing/2014/main" id="{3CA3C6CA-6C51-49FD-B6F8-F38FF7E470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420888"/>
            <a:ext cx="3577762" cy="336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02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267744" y="404664"/>
            <a:ext cx="3688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جدول التعلم </a:t>
            </a:r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1214414" y="1928802"/>
          <a:ext cx="6858048" cy="3261360"/>
        </p:xfrm>
        <a:graphic>
          <a:graphicData uri="http://schemas.openxmlformats.org/drawingml/2006/table">
            <a:tbl>
              <a:tblPr rtl="1" firstRow="1" bandRow="1">
                <a:tableStyleId>{775DCB02-9BB8-47FD-8907-85C794F793BA}</a:tableStyleId>
              </a:tblPr>
              <a:tblGrid>
                <a:gridCol w="211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</a:t>
                      </a:r>
                      <a:r>
                        <a:rPr lang="ar-SA" sz="2800" baseline="0" dirty="0"/>
                        <a:t> أعرف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أريد أن أتعلم؟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تعلمت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B6A7F53-7F47-4D73-A0C0-2E4F44742F5D}"/>
              </a:ext>
            </a:extLst>
          </p:cNvPr>
          <p:cNvSpPr txBox="1"/>
          <p:nvPr/>
        </p:nvSpPr>
        <p:spPr>
          <a:xfrm>
            <a:off x="2267744" y="1502480"/>
            <a:ext cx="6946592" cy="83099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SA" sz="2400" dirty="0">
                <a:cs typeface="Mudir MT" pitchFamily="2" charset="-78"/>
              </a:rPr>
              <a:t>أكتب الحرف بأصواته القصيرة والطويلة (المد)</a:t>
            </a:r>
          </a:p>
          <a:p>
            <a:pPr algn="ctr" rtl="1"/>
            <a:r>
              <a:rPr lang="ar-SA" sz="2400" dirty="0">
                <a:cs typeface="Mudir MT" pitchFamily="2" charset="-78"/>
              </a:rPr>
              <a:t>مع أفراد المجموعة </a:t>
            </a:r>
          </a:p>
        </p:txBody>
      </p:sp>
      <p:grpSp>
        <p:nvGrpSpPr>
          <p:cNvPr id="8" name="مجموعة 7"/>
          <p:cNvGrpSpPr/>
          <p:nvPr/>
        </p:nvGrpSpPr>
        <p:grpSpPr>
          <a:xfrm>
            <a:off x="1331640" y="2276872"/>
            <a:ext cx="4717654" cy="4032448"/>
            <a:chOff x="1870570" y="2276872"/>
            <a:chExt cx="4122268" cy="3501008"/>
          </a:xfrm>
        </p:grpSpPr>
        <p:cxnSp>
          <p:nvCxnSpPr>
            <p:cNvPr id="14" name="رابط مستقيم 13">
              <a:extLst>
                <a:ext uri="{FF2B5EF4-FFF2-40B4-BE49-F238E27FC236}">
                  <a16:creationId xmlns:a16="http://schemas.microsoft.com/office/drawing/2014/main" id="{A9A47B63-0BC2-4384-AFCE-1A1EFC1DAC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1665" y="4034053"/>
              <a:ext cx="1856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437BED89-965E-4685-BC91-DE789E83D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70570" y="2276872"/>
              <a:ext cx="4122268" cy="3501008"/>
            </a:xfrm>
            <a:prstGeom prst="rect">
              <a:avLst/>
            </a:prstGeom>
          </p:spPr>
        </p:pic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C83EBE8-C50E-4DB7-B4FC-3C60476EC968}"/>
              </a:ext>
            </a:extLst>
          </p:cNvPr>
          <p:cNvSpPr/>
          <p:nvPr/>
        </p:nvSpPr>
        <p:spPr>
          <a:xfrm>
            <a:off x="5292080" y="566041"/>
            <a:ext cx="3464125" cy="767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dirty="0">
                <a:solidFill>
                  <a:schemeClr val="tx1"/>
                </a:solidFill>
                <a:cs typeface="Mudir MT" pitchFamily="2" charset="-78"/>
              </a:rPr>
              <a:t>اسم المجموعة :......................           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BA49D15-22D3-456E-88A3-81B4221100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824920"/>
            <a:ext cx="1100191" cy="225103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BE9613A1-2394-4770-855C-1D43487DD489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1658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AB501BE-E8DD-4E72-B3A9-CFE6D994E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06" t="21194" r="32174" b="11526"/>
          <a:stretch/>
        </p:blipFill>
        <p:spPr>
          <a:xfrm>
            <a:off x="1669774" y="1268895"/>
            <a:ext cx="5804452" cy="4320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B52D44AD-1BE3-4571-9CF5-1DC08829DAA4}"/>
              </a:ext>
            </a:extLst>
          </p:cNvPr>
          <p:cNvSpPr/>
          <p:nvPr/>
        </p:nvSpPr>
        <p:spPr>
          <a:xfrm>
            <a:off x="3014870" y="594067"/>
            <a:ext cx="2763078" cy="3738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/>
              <a:t>استراتيجية تثبيت الإجابة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7348A83F-CD25-455E-846A-4BA456052D81}"/>
              </a:ext>
            </a:extLst>
          </p:cNvPr>
          <p:cNvSpPr txBox="1"/>
          <p:nvPr/>
        </p:nvSpPr>
        <p:spPr>
          <a:xfrm>
            <a:off x="1948069" y="5817166"/>
            <a:ext cx="524786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لكل مجموعة وردة الحرف بأصواته الطويلة والقصيرة وستة ملاقط </a:t>
            </a:r>
          </a:p>
        </p:txBody>
      </p:sp>
    </p:spTree>
    <p:extLst>
      <p:ext uri="{BB962C8B-B14F-4D97-AF65-F5344CB8AC3E}">
        <p14:creationId xmlns:p14="http://schemas.microsoft.com/office/powerpoint/2010/main" val="395338477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D8BC765-6D4C-4994-BF83-31529CA70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77" r="1182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1657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خطط انسيابي: معالجة متعاقبة 11">
            <a:extLst>
              <a:ext uri="{FF2B5EF4-FFF2-40B4-BE49-F238E27FC236}">
                <a16:creationId xmlns:a16="http://schemas.microsoft.com/office/drawing/2014/main" id="{5B09EA8B-0C2F-463F-BFAE-01DD8E380BA8}"/>
              </a:ext>
            </a:extLst>
          </p:cNvPr>
          <p:cNvSpPr/>
          <p:nvPr/>
        </p:nvSpPr>
        <p:spPr>
          <a:xfrm>
            <a:off x="2996490" y="2695304"/>
            <a:ext cx="3240360" cy="1367780"/>
          </a:xfrm>
          <a:prstGeom prst="flowChartAlternateProcess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r>
              <a:rPr lang="ar-SA" sz="3200" b="1" dirty="0">
                <a:ln w="11430"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أي المجموعات جميع كلماتها تحتوي على حرف الطاء </a:t>
            </a:r>
          </a:p>
        </p:txBody>
      </p:sp>
      <p:sp>
        <p:nvSpPr>
          <p:cNvPr id="14" name="سحابة 13">
            <a:extLst>
              <a:ext uri="{FF2B5EF4-FFF2-40B4-BE49-F238E27FC236}">
                <a16:creationId xmlns:a16="http://schemas.microsoft.com/office/drawing/2014/main" id="{6B0B7E74-E4E0-4500-BB0E-71824D5BB071}"/>
              </a:ext>
            </a:extLst>
          </p:cNvPr>
          <p:cNvSpPr/>
          <p:nvPr/>
        </p:nvSpPr>
        <p:spPr>
          <a:xfrm>
            <a:off x="4616450" y="393700"/>
            <a:ext cx="2520950" cy="215900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sz="3200" b="1" dirty="0"/>
          </a:p>
          <a:p>
            <a:pPr algn="ctr" rtl="1" eaLnBrk="1" hangingPunct="1">
              <a:defRPr/>
            </a:pPr>
            <a:r>
              <a:rPr lang="ar-SA" sz="3200" b="1" dirty="0"/>
              <a:t>طَبِيب</a:t>
            </a:r>
          </a:p>
          <a:p>
            <a:pPr algn="ctr" rtl="1" eaLnBrk="1" hangingPunct="1">
              <a:defRPr/>
            </a:pPr>
            <a:endParaRPr lang="ar-SA" sz="3200" b="1" dirty="0"/>
          </a:p>
          <a:p>
            <a:pPr algn="ctr" rtl="1" eaLnBrk="1" hangingPunct="1">
              <a:defRPr/>
            </a:pPr>
            <a:r>
              <a:rPr lang="ar-SA" sz="3200" b="1" dirty="0"/>
              <a:t>حَسَبَ</a:t>
            </a:r>
          </a:p>
          <a:p>
            <a:pPr algn="ctr" rtl="1" eaLnBrk="1" hangingPunct="1">
              <a:defRPr/>
            </a:pPr>
            <a:r>
              <a:rPr lang="ar-SA" sz="3200" b="1" dirty="0"/>
              <a:t> </a:t>
            </a:r>
            <a:endParaRPr lang="ar-SA" sz="2400" b="1" dirty="0"/>
          </a:p>
        </p:txBody>
      </p:sp>
      <p:sp>
        <p:nvSpPr>
          <p:cNvPr id="17" name="سحابة 16">
            <a:extLst>
              <a:ext uri="{FF2B5EF4-FFF2-40B4-BE49-F238E27FC236}">
                <a16:creationId xmlns:a16="http://schemas.microsoft.com/office/drawing/2014/main" id="{E68D2183-9D4C-427F-8988-8552B67E2575}"/>
              </a:ext>
            </a:extLst>
          </p:cNvPr>
          <p:cNvSpPr/>
          <p:nvPr/>
        </p:nvSpPr>
        <p:spPr>
          <a:xfrm>
            <a:off x="4283075" y="4494213"/>
            <a:ext cx="2376488" cy="183515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2400" b="1" dirty="0"/>
              <a:t> َ</a:t>
            </a:r>
            <a:endParaRPr lang="ar-SA" sz="3200" b="1" dirty="0"/>
          </a:p>
          <a:p>
            <a:pPr algn="ctr" rtl="1" eaLnBrk="1" hangingPunct="1">
              <a:defRPr/>
            </a:pPr>
            <a:r>
              <a:rPr lang="ar-SA" sz="3600" b="1" dirty="0"/>
              <a:t>بَطُّ</a:t>
            </a:r>
          </a:p>
          <a:p>
            <a:pPr algn="ctr" rtl="1" eaLnBrk="1" hangingPunct="1">
              <a:defRPr/>
            </a:pPr>
            <a:endParaRPr lang="ar-SA" sz="1200" b="1" dirty="0"/>
          </a:p>
          <a:p>
            <a:pPr algn="ctr" rtl="1" eaLnBrk="1" hangingPunct="1">
              <a:defRPr/>
            </a:pPr>
            <a:r>
              <a:rPr lang="ar-SA" sz="3600" b="1" dirty="0"/>
              <a:t>رَبَطَ </a:t>
            </a:r>
            <a:r>
              <a:rPr lang="ar-SA" sz="2400" b="1" dirty="0"/>
              <a:t> </a:t>
            </a:r>
          </a:p>
        </p:txBody>
      </p:sp>
      <p:sp>
        <p:nvSpPr>
          <p:cNvPr id="16" name="سحابة 15">
            <a:extLst>
              <a:ext uri="{FF2B5EF4-FFF2-40B4-BE49-F238E27FC236}">
                <a16:creationId xmlns:a16="http://schemas.microsoft.com/office/drawing/2014/main" id="{05AEB3DA-AEEC-49A1-B10A-9E4C467CF62F}"/>
              </a:ext>
            </a:extLst>
          </p:cNvPr>
          <p:cNvSpPr/>
          <p:nvPr/>
        </p:nvSpPr>
        <p:spPr>
          <a:xfrm>
            <a:off x="2033588" y="174625"/>
            <a:ext cx="2268537" cy="1944688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sz="3200" b="1" dirty="0"/>
          </a:p>
          <a:p>
            <a:pPr algn="ctr" rtl="1" eaLnBrk="1" hangingPunct="1">
              <a:defRPr/>
            </a:pPr>
            <a:r>
              <a:rPr lang="ar-SA" sz="3200" b="1" dirty="0"/>
              <a:t>طَرِيق</a:t>
            </a:r>
          </a:p>
          <a:p>
            <a:pPr algn="ctr" rtl="1" eaLnBrk="1" hangingPunct="1">
              <a:defRPr/>
            </a:pPr>
            <a:endParaRPr lang="ar-SA" sz="1400" b="1" dirty="0"/>
          </a:p>
          <a:p>
            <a:pPr algn="ctr" rtl="1" eaLnBrk="1" hangingPunct="1">
              <a:defRPr/>
            </a:pPr>
            <a:r>
              <a:rPr lang="ar-SA" sz="3200" b="1" dirty="0"/>
              <a:t>آسِف</a:t>
            </a:r>
          </a:p>
          <a:p>
            <a:pPr algn="ctr" rtl="1" eaLnBrk="1" hangingPunct="1">
              <a:defRPr/>
            </a:pPr>
            <a:r>
              <a:rPr lang="ar-SA" sz="3200" b="1" dirty="0"/>
              <a:t> </a:t>
            </a:r>
          </a:p>
        </p:txBody>
      </p:sp>
      <p:sp>
        <p:nvSpPr>
          <p:cNvPr id="15" name="سحابة 14">
            <a:extLst>
              <a:ext uri="{FF2B5EF4-FFF2-40B4-BE49-F238E27FC236}">
                <a16:creationId xmlns:a16="http://schemas.microsoft.com/office/drawing/2014/main" id="{F204AE73-6F6E-4AD8-8A2C-71193DA758DB}"/>
              </a:ext>
            </a:extLst>
          </p:cNvPr>
          <p:cNvSpPr/>
          <p:nvPr/>
        </p:nvSpPr>
        <p:spPr>
          <a:xfrm>
            <a:off x="359569" y="2381250"/>
            <a:ext cx="2305050" cy="204311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3200" b="1" dirty="0"/>
              <a:t> أَمَرَ</a:t>
            </a:r>
          </a:p>
          <a:p>
            <a:pPr algn="ctr" rtl="1" eaLnBrk="1" hangingPunct="1">
              <a:defRPr/>
            </a:pPr>
            <a:endParaRPr lang="ar-SA" sz="3200" b="1" dirty="0"/>
          </a:p>
          <a:p>
            <a:pPr algn="ctr" rtl="1" eaLnBrk="1" hangingPunct="1">
              <a:defRPr/>
            </a:pPr>
            <a:r>
              <a:rPr lang="ar-SA" sz="3200" b="1" dirty="0"/>
              <a:t>سَامِي</a:t>
            </a:r>
          </a:p>
          <a:p>
            <a:pPr algn="ctr" rtl="1" eaLnBrk="1" hangingPunct="1">
              <a:defRPr/>
            </a:pPr>
            <a:endParaRPr lang="ar-SA" sz="200" b="1" dirty="0"/>
          </a:p>
        </p:txBody>
      </p:sp>
      <p:pic>
        <p:nvPicPr>
          <p:cNvPr id="50183" name="صورة 22" descr="ريمي.jpg">
            <a:extLst>
              <a:ext uri="{FF2B5EF4-FFF2-40B4-BE49-F238E27FC236}">
                <a16:creationId xmlns:a16="http://schemas.microsoft.com/office/drawing/2014/main" id="{9DFF88EB-BA57-40B1-BFBD-C86E9EC49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076700"/>
            <a:ext cx="1944687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صورة 23" descr="سنو-وايت.jpg">
            <a:extLst>
              <a:ext uri="{FF2B5EF4-FFF2-40B4-BE49-F238E27FC236}">
                <a16:creationId xmlns:a16="http://schemas.microsoft.com/office/drawing/2014/main" id="{79032E6B-F0D9-4D43-AB7C-83B527F3E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5" t="1572" r="22871" b="35555"/>
          <a:stretch>
            <a:fillRect/>
          </a:stretch>
        </p:blipFill>
        <p:spPr bwMode="auto">
          <a:xfrm>
            <a:off x="323850" y="4581525"/>
            <a:ext cx="23764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صورة 24" descr="هايدي.gif">
            <a:extLst>
              <a:ext uri="{FF2B5EF4-FFF2-40B4-BE49-F238E27FC236}">
                <a16:creationId xmlns:a16="http://schemas.microsoft.com/office/drawing/2014/main" id="{3D0FE2A8-6EC6-4B23-891F-D7B6BC4D3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 r="27164" b="43700"/>
          <a:stretch>
            <a:fillRect/>
          </a:stretch>
        </p:blipFill>
        <p:spPr bwMode="auto">
          <a:xfrm>
            <a:off x="7235825" y="765175"/>
            <a:ext cx="1728788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صورة 9" descr="سالي.png">
            <a:extLst>
              <a:ext uri="{FF2B5EF4-FFF2-40B4-BE49-F238E27FC236}">
                <a16:creationId xmlns:a16="http://schemas.microsoft.com/office/drawing/2014/main" id="{BC105EA8-57DD-453C-BE43-C0F7740454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15"/>
          <a:stretch>
            <a:fillRect/>
          </a:stretch>
        </p:blipFill>
        <p:spPr bwMode="auto">
          <a:xfrm>
            <a:off x="323850" y="260350"/>
            <a:ext cx="17272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50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6" grpId="0" animBg="1"/>
      <p:bldP spid="1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B396424-4AD9-457F-971D-98F927880DA3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71450" cmpd="thickThin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graphicFrame>
        <p:nvGraphicFramePr>
          <p:cNvPr id="8" name="جدول 7">
            <a:extLst>
              <a:ext uri="{FF2B5EF4-FFF2-40B4-BE49-F238E27FC236}">
                <a16:creationId xmlns:a16="http://schemas.microsoft.com/office/drawing/2014/main" id="{A16EFADE-9078-4FF8-96EB-23F94F276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610711"/>
              </p:ext>
            </p:extLst>
          </p:nvPr>
        </p:nvGraphicFramePr>
        <p:xfrm>
          <a:off x="5503583" y="2699757"/>
          <a:ext cx="2824924" cy="18288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885992">
                  <a:extLst>
                    <a:ext uri="{9D8B030D-6E8A-4147-A177-3AD203B41FA5}">
                      <a16:colId xmlns:a16="http://schemas.microsoft.com/office/drawing/2014/main" val="2945710855"/>
                    </a:ext>
                  </a:extLst>
                </a:gridCol>
                <a:gridCol w="867900">
                  <a:extLst>
                    <a:ext uri="{9D8B030D-6E8A-4147-A177-3AD203B41FA5}">
                      <a16:colId xmlns:a16="http://schemas.microsoft.com/office/drawing/2014/main" val="2177367007"/>
                    </a:ext>
                  </a:extLst>
                </a:gridCol>
                <a:gridCol w="1071032">
                  <a:extLst>
                    <a:ext uri="{9D8B030D-6E8A-4147-A177-3AD203B41FA5}">
                      <a16:colId xmlns:a16="http://schemas.microsoft.com/office/drawing/2014/main" val="809921908"/>
                    </a:ext>
                  </a:extLst>
                </a:gridCol>
              </a:tblGrid>
              <a:tr h="434696"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5400" b="1" dirty="0">
                          <a:solidFill>
                            <a:srgbClr val="CC00CC"/>
                          </a:solidFill>
                        </a:rPr>
                        <a:t> طَارِقُ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3971116"/>
                  </a:ext>
                </a:extLst>
              </a:tr>
              <a:tr h="633166"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80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dirty="0"/>
                        <a:t> </a:t>
                      </a:r>
                      <a:r>
                        <a:rPr lang="ar-SA" sz="800" dirty="0"/>
                        <a:t>.....................</a:t>
                      </a:r>
                      <a:endParaRPr lang="ar-SA" sz="1800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544102"/>
                  </a:ext>
                </a:extLst>
              </a:tr>
            </a:tbl>
          </a:graphicData>
        </a:graphic>
      </p:graphicFrame>
      <p:graphicFrame>
        <p:nvGraphicFramePr>
          <p:cNvPr id="10" name="جدول 9">
            <a:extLst>
              <a:ext uri="{FF2B5EF4-FFF2-40B4-BE49-F238E27FC236}">
                <a16:creationId xmlns:a16="http://schemas.microsoft.com/office/drawing/2014/main" id="{4EFB5067-8AEB-4DF2-9556-688EA88931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091884"/>
              </p:ext>
            </p:extLst>
          </p:nvPr>
        </p:nvGraphicFramePr>
        <p:xfrm>
          <a:off x="815493" y="2669408"/>
          <a:ext cx="2824924" cy="18288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870500">
                  <a:extLst>
                    <a:ext uri="{9D8B030D-6E8A-4147-A177-3AD203B41FA5}">
                      <a16:colId xmlns:a16="http://schemas.microsoft.com/office/drawing/2014/main" val="2945710855"/>
                    </a:ext>
                  </a:extLst>
                </a:gridCol>
                <a:gridCol w="1005238">
                  <a:extLst>
                    <a:ext uri="{9D8B030D-6E8A-4147-A177-3AD203B41FA5}">
                      <a16:colId xmlns:a16="http://schemas.microsoft.com/office/drawing/2014/main" val="2177367007"/>
                    </a:ext>
                  </a:extLst>
                </a:gridCol>
                <a:gridCol w="949186">
                  <a:extLst>
                    <a:ext uri="{9D8B030D-6E8A-4147-A177-3AD203B41FA5}">
                      <a16:colId xmlns:a16="http://schemas.microsoft.com/office/drawing/2014/main" val="809921908"/>
                    </a:ext>
                  </a:extLst>
                </a:gridCol>
              </a:tblGrid>
              <a:tr h="648072"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5400" b="1" dirty="0">
                          <a:solidFill>
                            <a:srgbClr val="00B050"/>
                          </a:solidFill>
                        </a:rPr>
                        <a:t>مَطَرُ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3971116"/>
                  </a:ext>
                </a:extLst>
              </a:tr>
              <a:tr h="885800"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80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dirty="0"/>
                        <a:t> </a:t>
                      </a:r>
                      <a:r>
                        <a:rPr lang="ar-SA" sz="800" dirty="0"/>
                        <a:t>.....................</a:t>
                      </a:r>
                      <a:endParaRPr lang="ar-SA" sz="1800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</a:t>
                      </a:r>
                    </a:p>
                    <a:p>
                      <a:pPr rtl="1"/>
                      <a:r>
                        <a:rPr lang="ar-SA" sz="800" dirty="0"/>
                        <a:t>.</a:t>
                      </a:r>
                    </a:p>
                    <a:p>
                      <a:pPr rtl="1"/>
                      <a:endParaRPr lang="ar-SA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544102"/>
                  </a:ext>
                </a:extLst>
              </a:tr>
            </a:tbl>
          </a:graphicData>
        </a:graphic>
      </p:graphicFrame>
      <p:graphicFrame>
        <p:nvGraphicFramePr>
          <p:cNvPr id="11" name="جدول 10">
            <a:extLst>
              <a:ext uri="{FF2B5EF4-FFF2-40B4-BE49-F238E27FC236}">
                <a16:creationId xmlns:a16="http://schemas.microsoft.com/office/drawing/2014/main" id="{E8C4AD86-E37F-4CD1-B334-1902F036CA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947899"/>
              </p:ext>
            </p:extLst>
          </p:nvPr>
        </p:nvGraphicFramePr>
        <p:xfrm>
          <a:off x="5526930" y="4654324"/>
          <a:ext cx="2824924" cy="18288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998534">
                  <a:extLst>
                    <a:ext uri="{9D8B030D-6E8A-4147-A177-3AD203B41FA5}">
                      <a16:colId xmlns:a16="http://schemas.microsoft.com/office/drawing/2014/main" val="2945710855"/>
                    </a:ext>
                  </a:extLst>
                </a:gridCol>
                <a:gridCol w="920832">
                  <a:extLst>
                    <a:ext uri="{9D8B030D-6E8A-4147-A177-3AD203B41FA5}">
                      <a16:colId xmlns:a16="http://schemas.microsoft.com/office/drawing/2014/main" val="2177367007"/>
                    </a:ext>
                  </a:extLst>
                </a:gridCol>
                <a:gridCol w="905558">
                  <a:extLst>
                    <a:ext uri="{9D8B030D-6E8A-4147-A177-3AD203B41FA5}">
                      <a16:colId xmlns:a16="http://schemas.microsoft.com/office/drawing/2014/main" val="809921908"/>
                    </a:ext>
                  </a:extLst>
                </a:gridCol>
              </a:tblGrid>
              <a:tr h="491036"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5400" b="1" dirty="0">
                          <a:solidFill>
                            <a:srgbClr val="0000FF"/>
                          </a:solidFill>
                        </a:rPr>
                        <a:t> طِينُ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3971116"/>
                  </a:ext>
                </a:extLst>
              </a:tr>
              <a:tr h="885800"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80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dirty="0"/>
                        <a:t> </a:t>
                      </a:r>
                      <a:r>
                        <a:rPr lang="ar-SA" sz="800" dirty="0"/>
                        <a:t>....................</a:t>
                      </a:r>
                      <a:endParaRPr lang="ar-SA" sz="1800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544102"/>
                  </a:ext>
                </a:extLst>
              </a:tr>
            </a:tbl>
          </a:graphicData>
        </a:graphic>
      </p:graphicFrame>
      <p:graphicFrame>
        <p:nvGraphicFramePr>
          <p:cNvPr id="12" name="جدول 11">
            <a:extLst>
              <a:ext uri="{FF2B5EF4-FFF2-40B4-BE49-F238E27FC236}">
                <a16:creationId xmlns:a16="http://schemas.microsoft.com/office/drawing/2014/main" id="{E0052306-5DFA-473A-AEEF-372239F6B8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102524"/>
              </p:ext>
            </p:extLst>
          </p:nvPr>
        </p:nvGraphicFramePr>
        <p:xfrm>
          <a:off x="792148" y="4640116"/>
          <a:ext cx="2824924" cy="18288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954906">
                  <a:extLst>
                    <a:ext uri="{9D8B030D-6E8A-4147-A177-3AD203B41FA5}">
                      <a16:colId xmlns:a16="http://schemas.microsoft.com/office/drawing/2014/main" val="2945710855"/>
                    </a:ext>
                  </a:extLst>
                </a:gridCol>
                <a:gridCol w="948966">
                  <a:extLst>
                    <a:ext uri="{9D8B030D-6E8A-4147-A177-3AD203B41FA5}">
                      <a16:colId xmlns:a16="http://schemas.microsoft.com/office/drawing/2014/main" val="2177367007"/>
                    </a:ext>
                  </a:extLst>
                </a:gridCol>
                <a:gridCol w="921052">
                  <a:extLst>
                    <a:ext uri="{9D8B030D-6E8A-4147-A177-3AD203B41FA5}">
                      <a16:colId xmlns:a16="http://schemas.microsoft.com/office/drawing/2014/main" val="809921908"/>
                    </a:ext>
                  </a:extLst>
                </a:gridCol>
              </a:tblGrid>
              <a:tr h="648072"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5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طُيُورُ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3971116"/>
                  </a:ext>
                </a:extLst>
              </a:tr>
              <a:tr h="885800"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80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dirty="0"/>
                        <a:t> </a:t>
                      </a:r>
                      <a:r>
                        <a:rPr lang="ar-SA" sz="800" dirty="0"/>
                        <a:t>.....................</a:t>
                      </a:r>
                      <a:endParaRPr lang="ar-SA" sz="1800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endParaRPr lang="ar-SA" sz="800" dirty="0"/>
                    </a:p>
                    <a:p>
                      <a:pPr rtl="1"/>
                      <a:r>
                        <a:rPr lang="ar-SA" sz="800" dirty="0"/>
                        <a:t>......................</a:t>
                      </a:r>
                    </a:p>
                    <a:p>
                      <a:pPr rtl="1"/>
                      <a:r>
                        <a:rPr lang="ar-SA" sz="800" dirty="0"/>
                        <a:t>.</a:t>
                      </a:r>
                    </a:p>
                    <a:p>
                      <a:pPr rtl="1"/>
                      <a:endParaRPr lang="ar-SA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544102"/>
                  </a:ext>
                </a:extLst>
              </a:tr>
            </a:tbl>
          </a:graphicData>
        </a:graphic>
      </p:graphicFrame>
      <p:sp>
        <p:nvSpPr>
          <p:cNvPr id="13" name="مستطيل 12">
            <a:extLst>
              <a:ext uri="{FF2B5EF4-FFF2-40B4-BE49-F238E27FC236}">
                <a16:creationId xmlns:a16="http://schemas.microsoft.com/office/drawing/2014/main" id="{65584CEF-73FD-4843-9CAC-40A82842E9C6}"/>
              </a:ext>
            </a:extLst>
          </p:cNvPr>
          <p:cNvSpPr/>
          <p:nvPr/>
        </p:nvSpPr>
        <p:spPr>
          <a:xfrm>
            <a:off x="5652543" y="2136502"/>
            <a:ext cx="2448272" cy="5278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أحلل الكلمات الآتية: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994FF17E-4BF8-4C37-B180-F6953C71B93C}"/>
              </a:ext>
            </a:extLst>
          </p:cNvPr>
          <p:cNvSpPr/>
          <p:nvPr/>
        </p:nvSpPr>
        <p:spPr>
          <a:xfrm>
            <a:off x="971600" y="2136502"/>
            <a:ext cx="2448272" cy="4829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 </a:t>
            </a:r>
            <a:r>
              <a:rPr lang="ar-SA" b="1" dirty="0"/>
              <a:t>اسم المجموعة :.</a:t>
            </a:r>
            <a:r>
              <a:rPr lang="ar-SA" sz="800" b="1" dirty="0"/>
              <a:t>............................</a:t>
            </a:r>
            <a:r>
              <a:rPr lang="ar-SA" b="1" dirty="0"/>
              <a:t>.</a:t>
            </a: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782FFED4-2F23-4F75-B6B9-E6A034528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368300"/>
            <a:ext cx="7561263" cy="167626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600" b="1" dirty="0">
                <a:solidFill>
                  <a:srgbClr val="FF0000"/>
                </a:solidFill>
              </a:rPr>
              <a:t>اليوم :                                                                              المادة:  </a:t>
            </a:r>
            <a:r>
              <a:rPr lang="ar-SA" sz="1600" b="1" dirty="0"/>
              <a:t>لغتي </a:t>
            </a:r>
            <a:endParaRPr lang="ar-SA" sz="1600" b="1" dirty="0">
              <a:solidFill>
                <a:srgbClr val="FF0000"/>
              </a:solidFill>
            </a:endParaRPr>
          </a:p>
          <a:p>
            <a:pPr algn="r">
              <a:spcAft>
                <a:spcPts val="635"/>
              </a:spcAft>
              <a:defRPr/>
            </a:pPr>
            <a:r>
              <a:rPr lang="ar-SA" sz="1600" b="1" dirty="0">
                <a:solidFill>
                  <a:srgbClr val="FF0000"/>
                </a:solidFill>
              </a:rPr>
              <a:t> التاريخ </a:t>
            </a:r>
            <a:r>
              <a:rPr lang="ar-SA" sz="1600" b="1" dirty="0"/>
              <a:t>:     /      /          هـ                                                </a:t>
            </a:r>
            <a:r>
              <a:rPr lang="ar-SA" sz="1600" b="1" dirty="0">
                <a:solidFill>
                  <a:srgbClr val="FF0000"/>
                </a:solidFill>
              </a:rPr>
              <a:t> الوحدة : </a:t>
            </a:r>
            <a:r>
              <a:rPr lang="ar-SA" sz="1600" b="1" dirty="0"/>
              <a:t>الثالثة </a:t>
            </a:r>
            <a:endParaRPr lang="ar-SA" sz="16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>
              <a:spcAft>
                <a:spcPts val="635"/>
              </a:spcAft>
              <a:defRPr/>
            </a:pPr>
            <a:r>
              <a:rPr lang="ar-SA" sz="16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6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الطاء                                                                       </a:t>
            </a:r>
            <a:r>
              <a:rPr lang="ar-SA" sz="16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6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أميز  بين الصوت  القصير والصوت الطويل </a:t>
            </a:r>
          </a:p>
          <a:p>
            <a:pPr algn="r">
              <a:spcAft>
                <a:spcPts val="635"/>
              </a:spcAft>
              <a:defRPr/>
            </a:pPr>
            <a:r>
              <a:rPr lang="ar-SA" sz="1600" b="1" dirty="0">
                <a:solidFill>
                  <a:srgbClr val="FF0000"/>
                </a:solidFill>
                <a:cs typeface="Akhbar MT" pitchFamily="2" charset="-78"/>
              </a:rPr>
              <a:t>الاستراتيجية :  خريطة معرفية                                </a:t>
            </a:r>
            <a:r>
              <a:rPr lang="ar-SA" sz="1600" b="1" dirty="0">
                <a:cs typeface="Akhbar MT" pitchFamily="2" charset="-78"/>
              </a:rPr>
              <a:t>                                            </a:t>
            </a:r>
            <a:r>
              <a:rPr lang="ar-SA" sz="16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600" b="1" dirty="0">
                <a:cs typeface="Akhbar MT" pitchFamily="2" charset="-78"/>
              </a:rPr>
              <a:t>3 دقائق</a:t>
            </a:r>
          </a:p>
          <a:p>
            <a:pPr algn="r">
              <a:spcAft>
                <a:spcPts val="635"/>
              </a:spcAft>
              <a:defRPr/>
            </a:pPr>
            <a:r>
              <a:rPr lang="ar-SA" sz="1600" b="1" dirty="0">
                <a:solidFill>
                  <a:srgbClr val="FF0000"/>
                </a:solidFill>
              </a:rPr>
              <a:t> الهدف : </a:t>
            </a:r>
            <a:r>
              <a:rPr lang="ar-SA" sz="1600" b="1" dirty="0"/>
              <a:t> أميز بين الصوت الطويل والصوت القصير                             </a:t>
            </a:r>
            <a:r>
              <a:rPr lang="ar-SA" sz="1600" b="1" dirty="0">
                <a:solidFill>
                  <a:srgbClr val="FF0000"/>
                </a:solidFill>
              </a:rPr>
              <a:t>أسلوب التنفيذ: </a:t>
            </a:r>
            <a:r>
              <a:rPr lang="ar-SA" sz="1600" b="1" dirty="0"/>
              <a:t>جماعي </a:t>
            </a:r>
            <a:endParaRPr lang="ar-SA" sz="1050" b="1" dirty="0"/>
          </a:p>
        </p:txBody>
      </p:sp>
      <p:grpSp>
        <p:nvGrpSpPr>
          <p:cNvPr id="16" name="مجموعة 9">
            <a:extLst>
              <a:ext uri="{FF2B5EF4-FFF2-40B4-BE49-F238E27FC236}">
                <a16:creationId xmlns:a16="http://schemas.microsoft.com/office/drawing/2014/main" id="{3E4DE81A-D348-430A-855D-FE6B49CECBA8}"/>
              </a:ext>
            </a:extLst>
          </p:cNvPr>
          <p:cNvGrpSpPr>
            <a:grpSpLocks/>
          </p:cNvGrpSpPr>
          <p:nvPr/>
        </p:nvGrpSpPr>
        <p:grpSpPr bwMode="auto">
          <a:xfrm>
            <a:off x="4107656" y="473553"/>
            <a:ext cx="928688" cy="1089496"/>
            <a:chOff x="3833413" y="761509"/>
            <a:chExt cx="928688" cy="1554389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E6790FF0-E193-40C3-A206-15C086DAAB35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2" descr="صورة ذات صلة">
              <a:extLst>
                <a:ext uri="{FF2B5EF4-FFF2-40B4-BE49-F238E27FC236}">
                  <a16:creationId xmlns:a16="http://schemas.microsoft.com/office/drawing/2014/main" id="{02D25605-6D77-4E0E-AA7A-970CB685F7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845489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F368928-0CD6-437B-81CA-21FB050AB9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25" t="30390" r="7476" b="7980"/>
          <a:stretch/>
        </p:blipFill>
        <p:spPr>
          <a:xfrm rot="19300041">
            <a:off x="665790" y="4666475"/>
            <a:ext cx="1881348" cy="1839275"/>
          </a:xfrm>
          <a:prstGeom prst="rect">
            <a:avLst/>
          </a:prstGeom>
        </p:spPr>
      </p:pic>
      <p:sp>
        <p:nvSpPr>
          <p:cNvPr id="5" name="عنوان 1">
            <a:extLst>
              <a:ext uri="{FF2B5EF4-FFF2-40B4-BE49-F238E27FC236}">
                <a16:creationId xmlns:a16="http://schemas.microsoft.com/office/drawing/2014/main" id="{2D57430B-72CD-44D2-B3BE-0378C177D9B2}"/>
              </a:ext>
            </a:extLst>
          </p:cNvPr>
          <p:cNvSpPr txBox="1">
            <a:spLocks/>
          </p:cNvSpPr>
          <p:nvPr/>
        </p:nvSpPr>
        <p:spPr>
          <a:xfrm>
            <a:off x="395536" y="674267"/>
            <a:ext cx="2616540" cy="3744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  أفتح كتابي وأقرأ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بصوت واضح</a:t>
            </a:r>
          </a:p>
        </p:txBody>
      </p:sp>
      <p:pic>
        <p:nvPicPr>
          <p:cNvPr id="8" name="صورة 7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1F87BC26-2ABD-4480-8DF1-DF6823556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76673"/>
            <a:ext cx="4749396" cy="5904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818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6B9B567-1521-452C-B3F4-7E8FEB48EFB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34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CAD2C8EC-743E-4CB6-8446-BDBF6B9E2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4" y="3524811"/>
            <a:ext cx="5184576" cy="156966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35449" indent="-435449" algn="ctr">
              <a:defRPr>
                <a:uFillTx/>
              </a:defRPr>
            </a:pPr>
            <a:r>
              <a:rPr lang="ar-SA" sz="4800" b="1" dirty="0">
                <a:solidFill>
                  <a:schemeClr val="tx1"/>
                </a:solidFill>
                <a:uFillTx/>
                <a:cs typeface="DecoType Naskh Extensions" panose="02010400000000000000" pitchFamily="2" charset="-78"/>
              </a:rPr>
              <a:t>ماذا تعلمنا في درسنا </a:t>
            </a:r>
          </a:p>
          <a:p>
            <a:pPr marL="435449" indent="-435449" algn="ctr">
              <a:defRPr>
                <a:uFillTx/>
              </a:defRPr>
            </a:pPr>
            <a:r>
              <a:rPr lang="ar-SA" sz="4800" b="1" dirty="0">
                <a:solidFill>
                  <a:schemeClr val="tx1"/>
                </a:solidFill>
                <a:uFillTx/>
                <a:cs typeface="DecoType Naskh Extensions" panose="02010400000000000000" pitchFamily="2" charset="-78"/>
              </a:rPr>
              <a:t>هذا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145260324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>
            <a:spLocks/>
          </p:cNvSpPr>
          <p:nvPr/>
        </p:nvSpPr>
        <p:spPr>
          <a:xfrm>
            <a:off x="1762261" y="1536174"/>
            <a:ext cx="6914195" cy="4832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 :  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 :    </a:t>
            </a:r>
            <a:r>
              <a:rPr lang="ar-S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الثالثة 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مدينتي</a:t>
            </a:r>
            <a:endParaRPr lang="ar-S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lvl="0" algn="r" defTabSz="457200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 : </a:t>
            </a:r>
            <a:endParaRPr lang="ar-S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44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القراءة والكتابة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7C9A847-0428-438A-AA0F-592DF1A7AA2B}"/>
              </a:ext>
            </a:extLst>
          </p:cNvPr>
          <p:cNvSpPr/>
          <p:nvPr/>
        </p:nvSpPr>
        <p:spPr>
          <a:xfrm>
            <a:off x="214313" y="263524"/>
            <a:ext cx="8715375" cy="6594475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39C80EE-3F70-4132-83F9-078E973CC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375127"/>
            <a:ext cx="3667637" cy="93358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440FE2A-16DF-4BE0-AEA5-126E1EF97D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7"/>
          <a:stretch/>
        </p:blipFill>
        <p:spPr>
          <a:xfrm>
            <a:off x="447263" y="1613789"/>
            <a:ext cx="2808312" cy="2284724"/>
          </a:xfrm>
          <a:prstGeom prst="rect">
            <a:avLst/>
          </a:prstGeom>
          <a:ln w="3175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EF051406-AB07-4995-93F6-A1D44700A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90" y="307684"/>
            <a:ext cx="8590420" cy="11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1921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267744" y="404664"/>
            <a:ext cx="3688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جدول التعلم </a:t>
            </a:r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1214414" y="1928802"/>
          <a:ext cx="6858048" cy="3261360"/>
        </p:xfrm>
        <a:graphic>
          <a:graphicData uri="http://schemas.openxmlformats.org/drawingml/2006/table">
            <a:tbl>
              <a:tblPr rtl="1" firstRow="1" bandRow="1">
                <a:tableStyleId>{775DCB02-9BB8-47FD-8907-85C794F793BA}</a:tableStyleId>
              </a:tblPr>
              <a:tblGrid>
                <a:gridCol w="211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</a:t>
                      </a:r>
                      <a:r>
                        <a:rPr lang="ar-SA" sz="2800" baseline="0" dirty="0"/>
                        <a:t> أعرف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أريد أن أتعلم؟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تعلمت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105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31ED4BD-7C0F-4F2F-985E-3615884F03F1}"/>
              </a:ext>
            </a:extLst>
          </p:cNvPr>
          <p:cNvSpPr txBox="1"/>
          <p:nvPr/>
        </p:nvSpPr>
        <p:spPr>
          <a:xfrm>
            <a:off x="214312" y="1646793"/>
            <a:ext cx="8495066" cy="39395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en-US" sz="3200" dirty="0"/>
          </a:p>
          <a:p>
            <a:pPr algn="r"/>
            <a:endParaRPr lang="ar-SA" sz="3200" dirty="0"/>
          </a:p>
          <a:p>
            <a:pPr algn="r"/>
            <a:r>
              <a:rPr lang="ar-SA" sz="3200" b="1" dirty="0">
                <a:solidFill>
                  <a:srgbClr val="7030A0"/>
                </a:solidFill>
                <a:cs typeface="+mn-cs"/>
              </a:rPr>
              <a:t>من خلال هذا المكون يتوقع من التلميذ-ة تحقيق الأهداف التالية</a:t>
            </a:r>
          </a:p>
          <a:p>
            <a:pPr algn="r"/>
            <a:endParaRPr lang="ar-SA" sz="3200" dirty="0">
              <a:cs typeface="+mn-cs"/>
            </a:endParaRPr>
          </a:p>
          <a:p>
            <a:pPr algn="r"/>
            <a:r>
              <a:rPr lang="ar-SA" sz="3200" dirty="0">
                <a:cs typeface="+mn-cs"/>
              </a:rPr>
              <a:t>1</a:t>
            </a:r>
            <a:r>
              <a:rPr lang="ar-SA" sz="3200" b="1" dirty="0">
                <a:cs typeface="+mn-cs"/>
              </a:rPr>
              <a:t>- تتبع الطريقة الصحيحة لكتابة الحرف  .</a:t>
            </a:r>
          </a:p>
          <a:p>
            <a:pPr algn="r"/>
            <a:endParaRPr lang="ar-SA" sz="3200" b="1" dirty="0">
              <a:cs typeface="+mn-cs"/>
            </a:endParaRPr>
          </a:p>
          <a:p>
            <a:pPr algn="r"/>
            <a:r>
              <a:rPr lang="ar-SA" sz="3200" b="1" dirty="0">
                <a:cs typeface="+mn-cs"/>
              </a:rPr>
              <a:t>2- كتابة  حرف (     </a:t>
            </a:r>
            <a:r>
              <a:rPr lang="ar-SA" sz="4000" b="1" dirty="0">
                <a:solidFill>
                  <a:srgbClr val="FF0000"/>
                </a:solidFill>
                <a:cs typeface="+mn-cs"/>
              </a:rPr>
              <a:t>ط</a:t>
            </a:r>
            <a:r>
              <a:rPr lang="ar-SA" sz="3200" b="1" dirty="0">
                <a:cs typeface="+mn-cs"/>
              </a:rPr>
              <a:t>   ) كتابة صحيحة .</a:t>
            </a:r>
          </a:p>
          <a:p>
            <a:endParaRPr lang="ar-SA" dirty="0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D35C6FE-9DF2-41DC-815A-A924458EA97B}"/>
              </a:ext>
            </a:extLst>
          </p:cNvPr>
          <p:cNvSpPr/>
          <p:nvPr/>
        </p:nvSpPr>
        <p:spPr>
          <a:xfrm>
            <a:off x="6144244" y="1770164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6" name="Picture 2" descr="نتيجة بحث الصور عن قلم رصاص كليب ارت">
            <a:extLst>
              <a:ext uri="{FF2B5EF4-FFF2-40B4-BE49-F238E27FC236}">
                <a16:creationId xmlns:a16="http://schemas.microsoft.com/office/drawing/2014/main" id="{A38C0A5B-912C-4BCA-BBD2-360D632FF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2441" flipV="1">
            <a:off x="770739" y="869123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صورة ذات صلة">
            <a:extLst>
              <a:ext uri="{FF2B5EF4-FFF2-40B4-BE49-F238E27FC236}">
                <a16:creationId xmlns:a16="http://schemas.microsoft.com/office/drawing/2014/main" id="{599830F0-B2F2-40A3-922A-FA509F25C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47" y="3091961"/>
            <a:ext cx="7826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F50D5D0-F3DB-414E-A7B0-62E87F7B6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16" y="530689"/>
            <a:ext cx="3667637" cy="9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95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7008603-447C-418F-B534-1F17A299C865}"/>
              </a:ext>
            </a:extLst>
          </p:cNvPr>
          <p:cNvSpPr/>
          <p:nvPr/>
        </p:nvSpPr>
        <p:spPr>
          <a:xfrm>
            <a:off x="433388" y="333375"/>
            <a:ext cx="8351837" cy="2447925"/>
          </a:xfrm>
          <a:prstGeom prst="rect">
            <a:avLst/>
          </a:prstGeom>
          <a:solidFill>
            <a:srgbClr val="990099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3600" u="sng" dirty="0">
                <a:solidFill>
                  <a:srgbClr val="FF0000"/>
                </a:solidFill>
                <a:cs typeface="W1 SHUROOQ 19 013" pitchFamily="2" charset="-78"/>
              </a:rPr>
              <a:t> </a:t>
            </a:r>
            <a:endParaRPr lang="ar-SA" sz="3600" u="sng" dirty="0">
              <a:solidFill>
                <a:srgbClr val="FF0000"/>
              </a:solidFill>
              <a:cs typeface="W1 SHUROOQ 19 013" pitchFamily="2" charset="-78"/>
            </a:endParaRPr>
          </a:p>
          <a:p>
            <a:pPr algn="ctr">
              <a:defRPr/>
            </a:pPr>
            <a:r>
              <a:rPr lang="ar-SA" sz="3600" dirty="0">
                <a:solidFill>
                  <a:schemeClr val="bg1"/>
                </a:solidFill>
                <a:cs typeface="W1 SHUROOQ 19 013" pitchFamily="2" charset="-78"/>
              </a:rPr>
              <a:t>هيا نستمع ونشاهد هذه القصة  وبعدها سيكون هناك  مناقشة فيما شاهدناه</a:t>
            </a:r>
          </a:p>
          <a:p>
            <a:pPr algn="ctr">
              <a:defRPr/>
            </a:pPr>
            <a:r>
              <a:rPr lang="ar-SA" sz="3600" dirty="0">
                <a:solidFill>
                  <a:schemeClr val="bg1"/>
                </a:solidFill>
                <a:cs typeface="W1 SHUROOQ 19 013" pitchFamily="2" charset="-78"/>
              </a:rPr>
              <a:t>ونتذكر قوانين الاستماع .</a:t>
            </a:r>
            <a:r>
              <a:rPr lang="en-US" sz="3600" dirty="0">
                <a:solidFill>
                  <a:schemeClr val="bg1"/>
                </a:solidFill>
                <a:cs typeface="W1 SHUROOQ 19 013" pitchFamily="2" charset="-78"/>
              </a:rPr>
              <a:t> </a:t>
            </a:r>
            <a:endParaRPr lang="ar-SA" sz="3600" dirty="0">
              <a:solidFill>
                <a:schemeClr val="bg1"/>
              </a:solidFill>
              <a:cs typeface="W1 SHUROOQ 19 013" pitchFamily="2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83534E9-CABF-405A-B492-EB03A46DB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8"/>
          <a:stretch>
            <a:fillRect/>
          </a:stretch>
        </p:blipFill>
        <p:spPr bwMode="auto">
          <a:xfrm>
            <a:off x="381000" y="4162425"/>
            <a:ext cx="217487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E1217E4-92D7-4DB1-931E-35542A994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9"/>
          <a:stretch>
            <a:fillRect/>
          </a:stretch>
        </p:blipFill>
        <p:spPr bwMode="auto">
          <a:xfrm>
            <a:off x="6499225" y="4430713"/>
            <a:ext cx="1962150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0A81768-1681-4323-B61F-82BEEC1C2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2"/>
          <a:stretch>
            <a:fillRect/>
          </a:stretch>
        </p:blipFill>
        <p:spPr bwMode="auto">
          <a:xfrm>
            <a:off x="3543300" y="4162425"/>
            <a:ext cx="222885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A2B53BD-2994-41BC-8439-7D4D54A40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4162425"/>
            <a:ext cx="196215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2EE8D595-A50E-4394-989E-4D12A516C8FC}"/>
              </a:ext>
            </a:extLst>
          </p:cNvPr>
          <p:cNvGrpSpPr>
            <a:grpSpLocks/>
          </p:cNvGrpSpPr>
          <p:nvPr/>
        </p:nvGrpSpPr>
        <p:grpSpPr bwMode="auto">
          <a:xfrm>
            <a:off x="2386012" y="3482976"/>
            <a:ext cx="4113212" cy="947737"/>
            <a:chOff x="2375156" y="3102610"/>
            <a:chExt cx="4114329" cy="1159497"/>
          </a:xfrm>
        </p:grpSpPr>
        <p:pic>
          <p:nvPicPr>
            <p:cNvPr id="16392" name="Picture 2" descr="نتيجة بحث الصور عن للعناوين">
              <a:extLst>
                <a:ext uri="{FF2B5EF4-FFF2-40B4-BE49-F238E27FC236}">
                  <a16:creationId xmlns:a16="http://schemas.microsoft.com/office/drawing/2014/main" id="{319BC484-CC88-4A99-864F-835611D358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2" t="5530" r="44960" b="69334"/>
            <a:stretch>
              <a:fillRect/>
            </a:stretch>
          </p:blipFill>
          <p:spPr bwMode="auto">
            <a:xfrm>
              <a:off x="2375156" y="3102610"/>
              <a:ext cx="4114329" cy="115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4857F9CF-C001-4849-98FA-517CC88E558F}"/>
                </a:ext>
              </a:extLst>
            </p:cNvPr>
            <p:cNvSpPr/>
            <p:nvPr/>
          </p:nvSpPr>
          <p:spPr>
            <a:xfrm>
              <a:off x="3296156" y="3378403"/>
              <a:ext cx="1970622" cy="4544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800" dirty="0">
                  <a:solidFill>
                    <a:schemeClr val="bg1"/>
                  </a:solidFill>
                  <a:cs typeface="W1 SHUROOQ 16 011" pitchFamily="2" charset="-78"/>
                </a:rPr>
                <a:t>قوانين الاستماع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427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136C8A90-92BE-44E3-A042-D2F04805CD8C}"/>
              </a:ext>
            </a:extLst>
          </p:cNvPr>
          <p:cNvSpPr txBox="1"/>
          <p:nvPr/>
        </p:nvSpPr>
        <p:spPr>
          <a:xfrm>
            <a:off x="1979613" y="2555875"/>
            <a:ext cx="5711825" cy="30469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 </a:t>
            </a:r>
            <a:r>
              <a:rPr lang="ar-SA" sz="48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حرفًا عربيًا مشكولا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نبدأ نكتبه مع السهم 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على السطر صعودًا ونزولا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ونلاحظ إمساك القلم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913B0E0-C8DE-41BB-97A8-14B1005774ED}"/>
              </a:ext>
            </a:extLst>
          </p:cNvPr>
          <p:cNvSpPr txBox="1"/>
          <p:nvPr/>
        </p:nvSpPr>
        <p:spPr>
          <a:xfrm>
            <a:off x="3553928" y="1625344"/>
            <a:ext cx="4797316" cy="5078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7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Mudir MT" pitchFamily="2" charset="-78"/>
              </a:rPr>
              <a:t> أنشودة مكون ألاحظ  الحرف وأكتبه 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F61CE68E-954D-490D-B42D-D2DADA8CAC01}"/>
              </a:ext>
            </a:extLst>
          </p:cNvPr>
          <p:cNvGrpSpPr/>
          <p:nvPr/>
        </p:nvGrpSpPr>
        <p:grpSpPr>
          <a:xfrm>
            <a:off x="384362" y="0"/>
            <a:ext cx="1985313" cy="2080945"/>
            <a:chOff x="858495" y="3377819"/>
            <a:chExt cx="1985313" cy="2080945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604E0673-9FE9-49A1-B009-4AECF170E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495" y="4772964"/>
              <a:ext cx="1985313" cy="685800"/>
            </a:xfrm>
            <a:prstGeom prst="rect">
              <a:avLst/>
            </a:prstGeom>
          </p:spPr>
        </p:pic>
        <p:pic>
          <p:nvPicPr>
            <p:cNvPr id="10" name="Picture 2" descr="https://encrypted-tbn0.gstatic.com/images?q=tbn:ANd9GcQKI1csC3JtGVFPM0RKdYbtdgGHK2x4CFuHFho9PcjcFDJzztPhgfAqvBGC">
              <a:extLst>
                <a:ext uri="{FF2B5EF4-FFF2-40B4-BE49-F238E27FC236}">
                  <a16:creationId xmlns:a16="http://schemas.microsoft.com/office/drawing/2014/main" id="{77608833-B765-416E-8005-06C3CBB82D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479" y="3377819"/>
              <a:ext cx="1607344" cy="1607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id="{F133451A-2DC7-4CB6-95D7-777138AC2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80414"/>
            <a:ext cx="3667637" cy="9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0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33" y="1628800"/>
            <a:ext cx="5807676" cy="52292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591520" y="476672"/>
            <a:ext cx="51090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>
                <a:uFillTx/>
              </a:defRPr>
            </a:pPr>
            <a:r>
              <a:rPr lang="ar-SA" sz="4000" b="1" dirty="0">
                <a:ln w="22225">
                  <a:noFill/>
                  <a:prstDash val="solid"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خطوات رسم الحرف </a:t>
            </a:r>
          </a:p>
        </p:txBody>
      </p:sp>
      <p:sp>
        <p:nvSpPr>
          <p:cNvPr id="10" name="مستطيل 9"/>
          <p:cNvSpPr>
            <a:spLocks/>
          </p:cNvSpPr>
          <p:nvPr/>
        </p:nvSpPr>
        <p:spPr>
          <a:xfrm>
            <a:off x="1047033" y="1772816"/>
            <a:ext cx="5292588" cy="100811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uFillTx/>
                <a:cs typeface="Mudir MT" pitchFamily="2" charset="-78"/>
              </a:rPr>
              <a:t>أنظر لمعلمتي وهي ترسم حرف  الطاء  .</a:t>
            </a:r>
          </a:p>
        </p:txBody>
      </p:sp>
      <p:sp>
        <p:nvSpPr>
          <p:cNvPr id="11" name="مستطيل 10"/>
          <p:cNvSpPr>
            <a:spLocks/>
          </p:cNvSpPr>
          <p:nvPr/>
        </p:nvSpPr>
        <p:spPr>
          <a:xfrm>
            <a:off x="1011388" y="3429000"/>
            <a:ext cx="5292588" cy="100811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uFillTx/>
                <a:cs typeface="Mudir MT" pitchFamily="2" charset="-78"/>
              </a:rPr>
              <a:t>أرسم في الهواء حرف الطاء.</a:t>
            </a:r>
          </a:p>
        </p:txBody>
      </p:sp>
      <p:sp>
        <p:nvSpPr>
          <p:cNvPr id="12" name="مستطيل 11"/>
          <p:cNvSpPr>
            <a:spLocks/>
          </p:cNvSpPr>
          <p:nvPr/>
        </p:nvSpPr>
        <p:spPr>
          <a:xfrm>
            <a:off x="1047033" y="4725144"/>
            <a:ext cx="5292588" cy="157488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1400" b="1" dirty="0">
              <a:uFillTx/>
              <a:cs typeface="Mudir MT" pitchFamily="2" charset="-78"/>
            </a:endParaRPr>
          </a:p>
          <a:p>
            <a:pPr algn="ctr"/>
            <a:r>
              <a:rPr lang="ar-SA" sz="2400" b="1" dirty="0">
                <a:solidFill>
                  <a:schemeClr val="tx1"/>
                </a:solidFill>
                <a:uFillTx/>
                <a:cs typeface="Mudir MT" pitchFamily="2" charset="-78"/>
              </a:rPr>
              <a:t>أرسم حرف  </a:t>
            </a:r>
            <a:r>
              <a:rPr lang="ar-SA" sz="2400" b="1" dirty="0" err="1">
                <a:solidFill>
                  <a:schemeClr val="tx1"/>
                </a:solidFill>
                <a:uFillTx/>
                <a:cs typeface="Mudir MT" pitchFamily="2" charset="-78"/>
              </a:rPr>
              <a:t>الطاءعلى</a:t>
            </a:r>
            <a:r>
              <a:rPr lang="ar-SA" sz="2400" b="1" dirty="0">
                <a:solidFill>
                  <a:schemeClr val="tx1"/>
                </a:solidFill>
                <a:uFillTx/>
                <a:cs typeface="Mudir MT" pitchFamily="2" charset="-78"/>
              </a:rPr>
              <a:t> السبورة الخاصة بي رسما صحيحا على السطر. </a:t>
            </a:r>
          </a:p>
        </p:txBody>
      </p:sp>
      <p:sp>
        <p:nvSpPr>
          <p:cNvPr id="13" name="AutoShape 2" descr="نتيجة بحث الصور عن قلم كرتون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8436" name="Picture 4" descr="نتيجة بحث الصور عن قلم كرتون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142" y="1772816"/>
            <a:ext cx="2356512" cy="229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14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حرف الطاء">
            <a:hlinkClick r:id="" action="ppaction://media"/>
            <a:extLst>
              <a:ext uri="{FF2B5EF4-FFF2-40B4-BE49-F238E27FC236}">
                <a16:creationId xmlns:a16="http://schemas.microsoft.com/office/drawing/2014/main" id="{F06A5C6E-13A9-442E-84D2-C1B34F5D82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2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Personal Computer\My Documents\المدرسة الأصل\فضاء\كتابة الحروف بوربوينت\كتابة الحروف\ط.gif">
            <a:extLst>
              <a:ext uri="{FF2B5EF4-FFF2-40B4-BE49-F238E27FC236}">
                <a16:creationId xmlns:a16="http://schemas.microsoft.com/office/drawing/2014/main" id="{E1315EE5-FA2C-4A14-9E8A-220483D958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1" y="1097235"/>
            <a:ext cx="642937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8B6F5DC2-77B1-46F1-831F-26F2F5DF2ACB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1034" name="AutoShape 10">
            <a:extLst>
              <a:ext uri="{FF2B5EF4-FFF2-40B4-BE49-F238E27FC236}">
                <a16:creationId xmlns:a16="http://schemas.microsoft.com/office/drawing/2014/main" id="{EF0DD991-1AA3-45FF-8908-CF458B377C6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3068960"/>
            <a:ext cx="5915025" cy="0"/>
          </a:xfrm>
          <a:prstGeom prst="straightConnector1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5" name="AutoShape 11">
            <a:extLst>
              <a:ext uri="{FF2B5EF4-FFF2-40B4-BE49-F238E27FC236}">
                <a16:creationId xmlns:a16="http://schemas.microsoft.com/office/drawing/2014/main" id="{740A5AED-01CE-484B-AC8A-D12C4816F91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57349" y="4149080"/>
            <a:ext cx="5872163" cy="0"/>
          </a:xfrm>
          <a:prstGeom prst="straightConnector1">
            <a:avLst/>
          </a:prstGeom>
          <a:noFill/>
          <a:ln w="793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6" name="AutoShape 12">
            <a:extLst>
              <a:ext uri="{FF2B5EF4-FFF2-40B4-BE49-F238E27FC236}">
                <a16:creationId xmlns:a16="http://schemas.microsoft.com/office/drawing/2014/main" id="{9869320B-5DA7-4B9F-9533-F4454560D67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4581128"/>
            <a:ext cx="5872163" cy="0"/>
          </a:xfrm>
          <a:prstGeom prst="straightConnector1">
            <a:avLst/>
          </a:prstGeom>
          <a:noFill/>
          <a:ln w="76200">
            <a:solidFill>
              <a:schemeClr val="accent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7" name="AutoShape 13">
            <a:extLst>
              <a:ext uri="{FF2B5EF4-FFF2-40B4-BE49-F238E27FC236}">
                <a16:creationId xmlns:a16="http://schemas.microsoft.com/office/drawing/2014/main" id="{4DAC8975-767A-4999-A640-CF883856EC4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4941168"/>
            <a:ext cx="5872163" cy="0"/>
          </a:xfrm>
          <a:prstGeom prst="straightConnector1">
            <a:avLst/>
          </a:prstGeom>
          <a:noFill/>
          <a:ln w="762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2374047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BFDCC9E-B47C-4329-8261-E2482B45E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1" y="260648"/>
            <a:ext cx="8545118" cy="59349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728279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3328914" y="271075"/>
            <a:ext cx="51090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>
                <a:uFillTx/>
              </a:defRPr>
            </a:pPr>
            <a:r>
              <a:rPr lang="ar-SA" sz="4000" b="1" dirty="0">
                <a:ln w="22225">
                  <a:noFill/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أنشطة المجموعات </a:t>
            </a:r>
          </a:p>
        </p:txBody>
      </p:sp>
      <p:grpSp>
        <p:nvGrpSpPr>
          <p:cNvPr id="9" name="مجموعة 8"/>
          <p:cNvGrpSpPr/>
          <p:nvPr/>
        </p:nvGrpSpPr>
        <p:grpSpPr>
          <a:xfrm>
            <a:off x="5410205" y="436188"/>
            <a:ext cx="3423256" cy="4031583"/>
            <a:chOff x="5271853" y="801422"/>
            <a:chExt cx="3423256" cy="4031583"/>
          </a:xfrm>
        </p:grpSpPr>
        <p:grpSp>
          <p:nvGrpSpPr>
            <p:cNvPr id="7" name="مجموعة 6"/>
            <p:cNvGrpSpPr/>
            <p:nvPr/>
          </p:nvGrpSpPr>
          <p:grpSpPr>
            <a:xfrm>
              <a:off x="5271853" y="801422"/>
              <a:ext cx="3384376" cy="3179651"/>
              <a:chOff x="5541232" y="307154"/>
              <a:chExt cx="3384376" cy="3179651"/>
            </a:xfrm>
          </p:grpSpPr>
          <p:pic>
            <p:nvPicPr>
              <p:cNvPr id="2" name="صورة 1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797" b="51734"/>
              <a:stretch/>
            </p:blipFill>
            <p:spPr>
              <a:xfrm>
                <a:off x="5541232" y="307154"/>
                <a:ext cx="3384376" cy="3179651"/>
              </a:xfrm>
              <a:prstGeom prst="rect">
                <a:avLst/>
              </a:prstGeom>
            </p:spPr>
          </p:pic>
          <p:sp>
            <p:nvSpPr>
              <p:cNvPr id="6" name="مستطيل 5"/>
              <p:cNvSpPr/>
              <p:nvPr/>
            </p:nvSpPr>
            <p:spPr>
              <a:xfrm>
                <a:off x="5724128" y="1268759"/>
                <a:ext cx="2751802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>
                    <a:uFillTx/>
                  </a:defRPr>
                </a:pPr>
                <a:r>
                  <a:rPr lang="ar-SA" sz="4000" b="1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مـجموعة تلون الـحرف.</a:t>
                </a:r>
              </a:p>
            </p:txBody>
          </p:sp>
        </p:grpSp>
        <p:pic>
          <p:nvPicPr>
            <p:cNvPr id="21506" name="Picture 2" descr="صورة ذات صلة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4700" y="3451010"/>
              <a:ext cx="1430409" cy="1381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مجموعة 11"/>
          <p:cNvGrpSpPr/>
          <p:nvPr/>
        </p:nvGrpSpPr>
        <p:grpSpPr>
          <a:xfrm>
            <a:off x="1547664" y="793152"/>
            <a:ext cx="3524789" cy="3243870"/>
            <a:chOff x="1547664" y="793152"/>
            <a:chExt cx="3524789" cy="3243870"/>
          </a:xfrm>
        </p:grpSpPr>
        <p:grpSp>
          <p:nvGrpSpPr>
            <p:cNvPr id="11" name="مجموعة 10"/>
            <p:cNvGrpSpPr/>
            <p:nvPr/>
          </p:nvGrpSpPr>
          <p:grpSpPr>
            <a:xfrm>
              <a:off x="1547664" y="793152"/>
              <a:ext cx="3378032" cy="3243870"/>
              <a:chOff x="1547664" y="793152"/>
              <a:chExt cx="3378032" cy="3243870"/>
            </a:xfrm>
          </p:grpSpPr>
          <p:pic>
            <p:nvPicPr>
              <p:cNvPr id="3" name="صورة 2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" t="1734" r="49700" b="50000"/>
              <a:stretch/>
            </p:blipFill>
            <p:spPr>
              <a:xfrm>
                <a:off x="1547664" y="793152"/>
                <a:ext cx="3378032" cy="3243870"/>
              </a:xfrm>
              <a:prstGeom prst="rect">
                <a:avLst/>
              </a:prstGeom>
            </p:spPr>
          </p:pic>
          <p:sp>
            <p:nvSpPr>
              <p:cNvPr id="10" name="مستطيل 9"/>
              <p:cNvSpPr/>
              <p:nvPr/>
            </p:nvSpPr>
            <p:spPr>
              <a:xfrm>
                <a:off x="1789415" y="1574242"/>
                <a:ext cx="2656085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ar-SA" sz="4000" b="1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مـجموعة تركب مـجسم الـحرف.</a:t>
                </a:r>
              </a:p>
            </p:txBody>
          </p:sp>
        </p:grpSp>
        <p:pic>
          <p:nvPicPr>
            <p:cNvPr id="21508" name="Picture 4" descr="صورة ذات صلة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2" t="21464" r="4247" b="9388"/>
            <a:stretch/>
          </p:blipFill>
          <p:spPr bwMode="auto">
            <a:xfrm>
              <a:off x="3236680" y="2810103"/>
              <a:ext cx="1835773" cy="1059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مجموعة 14"/>
          <p:cNvGrpSpPr/>
          <p:nvPr/>
        </p:nvGrpSpPr>
        <p:grpSpPr>
          <a:xfrm>
            <a:off x="4427984" y="3678349"/>
            <a:ext cx="2977877" cy="3179651"/>
            <a:chOff x="4427984" y="3678349"/>
            <a:chExt cx="2977877" cy="3179651"/>
          </a:xfrm>
        </p:grpSpPr>
        <p:grpSp>
          <p:nvGrpSpPr>
            <p:cNvPr id="14" name="مجموعة 13"/>
            <p:cNvGrpSpPr/>
            <p:nvPr/>
          </p:nvGrpSpPr>
          <p:grpSpPr>
            <a:xfrm>
              <a:off x="4427984" y="3678349"/>
              <a:ext cx="2977877" cy="3179651"/>
              <a:chOff x="4427984" y="3678349"/>
              <a:chExt cx="2977877" cy="3179651"/>
            </a:xfrm>
          </p:grpSpPr>
          <p:pic>
            <p:nvPicPr>
              <p:cNvPr id="4" name="صورة 3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797" t="45746" b="5988"/>
              <a:stretch/>
            </p:blipFill>
            <p:spPr>
              <a:xfrm>
                <a:off x="4427984" y="3678349"/>
                <a:ext cx="2977877" cy="3179651"/>
              </a:xfrm>
              <a:prstGeom prst="rect">
                <a:avLst/>
              </a:prstGeom>
            </p:spPr>
          </p:pic>
          <p:sp>
            <p:nvSpPr>
              <p:cNvPr id="13" name="مستطيل 12"/>
              <p:cNvSpPr/>
              <p:nvPr/>
            </p:nvSpPr>
            <p:spPr>
              <a:xfrm>
                <a:off x="4731451" y="4462379"/>
                <a:ext cx="2370942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ar-SA" sz="3200" b="1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مـجموعة تشكل الـحرف بالصلصال</a:t>
                </a:r>
              </a:p>
            </p:txBody>
          </p:sp>
        </p:grpSp>
        <p:pic>
          <p:nvPicPr>
            <p:cNvPr id="21510" name="Picture 6" descr="نتيجة بحث الصور عن تشكيل الحروف بالصلصال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1F0F5"/>
                </a:clrFrom>
                <a:clrTo>
                  <a:srgbClr val="F1F0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61"/>
            <a:stretch/>
          </p:blipFill>
          <p:spPr bwMode="auto">
            <a:xfrm>
              <a:off x="4939291" y="5586436"/>
              <a:ext cx="1030915" cy="108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مجموعة 17"/>
          <p:cNvGrpSpPr/>
          <p:nvPr/>
        </p:nvGrpSpPr>
        <p:grpSpPr>
          <a:xfrm>
            <a:off x="810682" y="3534274"/>
            <a:ext cx="2977877" cy="3179651"/>
            <a:chOff x="810682" y="3534274"/>
            <a:chExt cx="2977877" cy="3179651"/>
          </a:xfrm>
        </p:grpSpPr>
        <p:grpSp>
          <p:nvGrpSpPr>
            <p:cNvPr id="17" name="مجموعة 16"/>
            <p:cNvGrpSpPr/>
            <p:nvPr/>
          </p:nvGrpSpPr>
          <p:grpSpPr>
            <a:xfrm>
              <a:off x="810682" y="3534274"/>
              <a:ext cx="2977877" cy="3179651"/>
              <a:chOff x="810682" y="3534274"/>
              <a:chExt cx="2977877" cy="3179651"/>
            </a:xfrm>
          </p:grpSpPr>
          <p:pic>
            <p:nvPicPr>
              <p:cNvPr id="5" name="صورة 4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6" t="45159" r="51611" b="6575"/>
              <a:stretch/>
            </p:blipFill>
            <p:spPr>
              <a:xfrm>
                <a:off x="810682" y="3534274"/>
                <a:ext cx="2977877" cy="3179651"/>
              </a:xfrm>
              <a:prstGeom prst="rect">
                <a:avLst/>
              </a:prstGeom>
            </p:spPr>
          </p:pic>
          <p:sp>
            <p:nvSpPr>
              <p:cNvPr id="16" name="مستطيل 15"/>
              <p:cNvSpPr/>
              <p:nvPr/>
            </p:nvSpPr>
            <p:spPr>
              <a:xfrm>
                <a:off x="1202619" y="4400823"/>
                <a:ext cx="203406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ar-SA" sz="2400" b="1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مـجموعة ترسم الـحرف على الرمل الطبي</a:t>
                </a:r>
              </a:p>
            </p:txBody>
          </p:sp>
        </p:grpSp>
        <p:pic>
          <p:nvPicPr>
            <p:cNvPr id="21512" name="Picture 8" descr="نتيجة بحث الصور عن الرمل الملون الطبي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904" y="5505927"/>
              <a:ext cx="1148655" cy="1019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839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صورة 4" descr="صورة16.png">
            <a:extLst>
              <a:ext uri="{FF2B5EF4-FFF2-40B4-BE49-F238E27FC236}">
                <a16:creationId xmlns:a16="http://schemas.microsoft.com/office/drawing/2014/main" id="{895C692D-C25F-4537-9348-F0162DFA5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93ADC02-EFB8-4C80-BEFD-E3DE1A01AA79}"/>
              </a:ext>
            </a:extLst>
          </p:cNvPr>
          <p:cNvSpPr/>
          <p:nvPr/>
        </p:nvSpPr>
        <p:spPr>
          <a:xfrm>
            <a:off x="1597507" y="303930"/>
            <a:ext cx="6877203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1- ألتزم الجلسة الصحيحة أثناء الكتابة  </a:t>
            </a:r>
            <a:r>
              <a:rPr lang="ar-SA" sz="4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7175313-90F0-4279-AE72-3D47E142F3CE}"/>
              </a:ext>
            </a:extLst>
          </p:cNvPr>
          <p:cNvSpPr/>
          <p:nvPr/>
        </p:nvSpPr>
        <p:spPr>
          <a:xfrm>
            <a:off x="1794675" y="1214422"/>
            <a:ext cx="6482865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2- أكتب في مكان تكون إضاءته جيدة .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CBE4C20-FC1F-4B27-AD8B-B32395F6C39F}"/>
              </a:ext>
            </a:extLst>
          </p:cNvPr>
          <p:cNvSpPr/>
          <p:nvPr/>
        </p:nvSpPr>
        <p:spPr>
          <a:xfrm>
            <a:off x="-13514" y="2292361"/>
            <a:ext cx="8937062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3</a:t>
            </a:r>
            <a:r>
              <a:rPr lang="ar-SA" sz="32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- أضع القلم بين السبابة والإبهام مستندا على الوسطى </a:t>
            </a:r>
            <a:r>
              <a:rPr lang="ar-SA" sz="4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C1E6077-2B7F-44B4-A590-D7E99ECA4111}"/>
              </a:ext>
            </a:extLst>
          </p:cNvPr>
          <p:cNvSpPr/>
          <p:nvPr/>
        </p:nvSpPr>
        <p:spPr>
          <a:xfrm>
            <a:off x="214282" y="3429000"/>
            <a:ext cx="5143535" cy="13234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4-أتجنب ضغط القلم بشدة على الورقة .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04442B9-47A8-4A4B-A23B-22BE0117B750}"/>
              </a:ext>
            </a:extLst>
          </p:cNvPr>
          <p:cNvSpPr/>
          <p:nvPr/>
        </p:nvSpPr>
        <p:spPr>
          <a:xfrm>
            <a:off x="285721" y="5072074"/>
            <a:ext cx="4429156" cy="13234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5- أضع قدميّ كلتيهما على الأرض .</a:t>
            </a: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D4A83329-65A9-423D-816C-F8090442B212}"/>
              </a:ext>
            </a:extLst>
          </p:cNvPr>
          <p:cNvSpPr/>
          <p:nvPr/>
        </p:nvSpPr>
        <p:spPr>
          <a:xfrm>
            <a:off x="5572132" y="3714752"/>
            <a:ext cx="3357586" cy="2857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أتبع الإرشادات التالية عند الكتابة :</a:t>
            </a:r>
          </a:p>
        </p:txBody>
      </p:sp>
    </p:spTree>
    <p:extLst>
      <p:ext uri="{BB962C8B-B14F-4D97-AF65-F5344CB8AC3E}">
        <p14:creationId xmlns:p14="http://schemas.microsoft.com/office/powerpoint/2010/main" val="10666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AF6E3D44-7780-4042-B412-0BD65FE0A8BC}"/>
              </a:ext>
            </a:extLst>
          </p:cNvPr>
          <p:cNvSpPr/>
          <p:nvPr/>
        </p:nvSpPr>
        <p:spPr>
          <a:xfrm>
            <a:off x="214313" y="263524"/>
            <a:ext cx="8715375" cy="6594475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8" name="صورة 7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A1F6766A-17A8-4276-A7EF-189C008C3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5019"/>
            <a:ext cx="7793329" cy="6251483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B9335A0D-A83A-46A3-8A95-056081DFCA63}"/>
              </a:ext>
            </a:extLst>
          </p:cNvPr>
          <p:cNvSpPr/>
          <p:nvPr/>
        </p:nvSpPr>
        <p:spPr>
          <a:xfrm>
            <a:off x="6333292" y="482059"/>
            <a:ext cx="2304256" cy="7093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ألون الحرف باستخدام الملصقات </a:t>
            </a:r>
          </a:p>
        </p:txBody>
      </p:sp>
      <p:pic>
        <p:nvPicPr>
          <p:cNvPr id="5" name="صورة 4" descr="صورة تحتوي على صورة فوتوغرافية, أبيض, أكبر, قديم&#10;&#10;تم إنشاء الوصف تلقائياً">
            <a:extLst>
              <a:ext uri="{FF2B5EF4-FFF2-40B4-BE49-F238E27FC236}">
                <a16:creationId xmlns:a16="http://schemas.microsoft.com/office/drawing/2014/main" id="{D6D29F3D-C084-4613-926B-DE0D63963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880" y="1729637"/>
            <a:ext cx="789074" cy="142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1008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DF9EF149-24AC-4CF9-A384-F93797FD0B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272677"/>
              </p:ext>
            </p:extLst>
          </p:nvPr>
        </p:nvGraphicFramePr>
        <p:xfrm>
          <a:off x="303145" y="2708920"/>
          <a:ext cx="8537710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AutoShape 2">
            <a:extLst>
              <a:ext uri="{FF2B5EF4-FFF2-40B4-BE49-F238E27FC236}">
                <a16:creationId xmlns:a16="http://schemas.microsoft.com/office/drawing/2014/main" id="{EAAF7A86-3FEE-4AD8-862D-6E1386657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70" y="289501"/>
            <a:ext cx="7953651" cy="18309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600" b="1" dirty="0">
                <a:solidFill>
                  <a:srgbClr val="FF0000"/>
                </a:solidFill>
              </a:rPr>
              <a:t>اليوم :                                                                                              المادة:  </a:t>
            </a:r>
            <a:r>
              <a:rPr lang="ar-SA" sz="1600" b="1" dirty="0"/>
              <a:t>لغتي </a:t>
            </a:r>
            <a:endParaRPr lang="ar-SA" sz="1600" b="1" dirty="0">
              <a:solidFill>
                <a:srgbClr val="FF0000"/>
              </a:solidFill>
            </a:endParaRPr>
          </a:p>
          <a:p>
            <a:pPr algn="r">
              <a:spcAft>
                <a:spcPts val="635"/>
              </a:spcAft>
              <a:defRPr/>
            </a:pPr>
            <a:r>
              <a:rPr lang="ar-SA" sz="1600" b="1" dirty="0">
                <a:solidFill>
                  <a:srgbClr val="FF0000"/>
                </a:solidFill>
              </a:rPr>
              <a:t> التاريخ </a:t>
            </a:r>
            <a:r>
              <a:rPr lang="ar-SA" sz="1600" b="1" dirty="0"/>
              <a:t>:     /      /    14 هـ                                                                  </a:t>
            </a:r>
            <a:r>
              <a:rPr lang="ar-SA" sz="1600" b="1" dirty="0">
                <a:solidFill>
                  <a:srgbClr val="FF0000"/>
                </a:solidFill>
              </a:rPr>
              <a:t> الوحدة : </a:t>
            </a:r>
            <a:r>
              <a:rPr lang="ar-SA" sz="1600" b="1" dirty="0"/>
              <a:t>الثالثة</a:t>
            </a:r>
            <a:r>
              <a:rPr lang="en-US" sz="1600" b="1" dirty="0"/>
              <a:t> </a:t>
            </a:r>
            <a:endParaRPr lang="ar-SA" sz="16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>
              <a:spcAft>
                <a:spcPts val="635"/>
              </a:spcAft>
              <a:defRPr/>
            </a:pPr>
            <a:r>
              <a:rPr lang="ar-SA" sz="16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6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(       ط   )                                                                                                 </a:t>
            </a:r>
            <a:r>
              <a:rPr lang="ar-SA" sz="16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6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ألاحظ الحرف وأكتبه </a:t>
            </a:r>
          </a:p>
          <a:p>
            <a:pPr algn="r">
              <a:spcAft>
                <a:spcPts val="635"/>
              </a:spcAft>
              <a:defRPr/>
            </a:pPr>
            <a:r>
              <a:rPr lang="ar-SA" sz="16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600" b="1" dirty="0">
                <a:cs typeface="Akhbar MT" pitchFamily="2" charset="-78"/>
              </a:rPr>
              <a:t>خارطة المفاهيم                                                                                                  </a:t>
            </a:r>
            <a:r>
              <a:rPr lang="ar-SA" sz="16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600" b="1" dirty="0">
                <a:cs typeface="Akhbar MT" pitchFamily="2" charset="-78"/>
              </a:rPr>
              <a:t>5 دقائق</a:t>
            </a:r>
          </a:p>
          <a:p>
            <a:pPr algn="r">
              <a:spcAft>
                <a:spcPts val="635"/>
              </a:spcAft>
              <a:defRPr/>
            </a:pPr>
            <a:r>
              <a:rPr lang="ar-SA" sz="1600" b="1" dirty="0">
                <a:solidFill>
                  <a:srgbClr val="FF0000"/>
                </a:solidFill>
              </a:rPr>
              <a:t> الهدف : </a:t>
            </a:r>
            <a:r>
              <a:rPr lang="ar-SA" sz="1600" b="1" dirty="0"/>
              <a:t>كتابة الحرف المطلوب بأصواته القصيرة والطويلة وأوضاعه في الكلمة.           </a:t>
            </a:r>
            <a:r>
              <a:rPr lang="ar-SA" sz="1600" b="1" dirty="0">
                <a:solidFill>
                  <a:srgbClr val="FF0000"/>
                </a:solidFill>
              </a:rPr>
              <a:t>أسلوب التنفيذ: </a:t>
            </a:r>
            <a:r>
              <a:rPr lang="en-US" sz="1600" b="1" dirty="0"/>
              <a:t>  </a:t>
            </a:r>
            <a:endParaRPr lang="ar-SA" sz="1100" b="1" dirty="0"/>
          </a:p>
        </p:txBody>
      </p:sp>
      <p:grpSp>
        <p:nvGrpSpPr>
          <p:cNvPr id="76805" name="مجموعة 9">
            <a:extLst>
              <a:ext uri="{FF2B5EF4-FFF2-40B4-BE49-F238E27FC236}">
                <a16:creationId xmlns:a16="http://schemas.microsoft.com/office/drawing/2014/main" id="{5723A0BD-65CC-427A-B57B-C0B4A9E993AB}"/>
              </a:ext>
            </a:extLst>
          </p:cNvPr>
          <p:cNvGrpSpPr>
            <a:grpSpLocks/>
          </p:cNvGrpSpPr>
          <p:nvPr/>
        </p:nvGrpSpPr>
        <p:grpSpPr bwMode="auto">
          <a:xfrm>
            <a:off x="4107656" y="599921"/>
            <a:ext cx="928687" cy="1154833"/>
            <a:chOff x="3833413" y="761509"/>
            <a:chExt cx="928688" cy="1554389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7963B3BA-8243-4E2A-9F86-665D9B7F6453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6808" name="Picture 2" descr="صورة ذات صلة">
              <a:extLst>
                <a:ext uri="{FF2B5EF4-FFF2-40B4-BE49-F238E27FC236}">
                  <a16:creationId xmlns:a16="http://schemas.microsoft.com/office/drawing/2014/main" id="{26A837E8-FC57-4F4B-B149-F6CBB2A6F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20EBA7B4-3379-490F-BB94-5D7CEAE4D9B1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381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3030D7-9995-4E3A-AF06-AA2853B639F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08"/>
          <a:stretch/>
        </p:blipFill>
        <p:spPr>
          <a:xfrm>
            <a:off x="303145" y="2610235"/>
            <a:ext cx="2925477" cy="818765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AA502D8-40A4-4FEC-8E68-D8AAC12505E7}"/>
              </a:ext>
            </a:extLst>
          </p:cNvPr>
          <p:cNvSpPr txBox="1"/>
          <p:nvPr/>
        </p:nvSpPr>
        <p:spPr>
          <a:xfrm>
            <a:off x="1023937" y="2535164"/>
            <a:ext cx="110612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3B35E8B-F028-4EA2-B7F3-B11CF6813189}"/>
              </a:ext>
            </a:extLst>
          </p:cNvPr>
          <p:cNvSpPr/>
          <p:nvPr/>
        </p:nvSpPr>
        <p:spPr>
          <a:xfrm>
            <a:off x="608970" y="2611880"/>
            <a:ext cx="1998955" cy="433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/>
              <a:t>اسمي: </a:t>
            </a:r>
            <a:r>
              <a:rPr lang="ar-SA" sz="800" dirty="0"/>
              <a:t>......................................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A5A78D8-1CB4-4BEA-B50A-4E510A21911C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381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3" name="صورة 2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5BA117F8-1B92-4DBB-B972-89C7C07CA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86" y="757363"/>
            <a:ext cx="4367828" cy="5343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قصة الحرف(ط)">
            <a:hlinkClick r:id="" action="ppaction://media"/>
            <a:extLst>
              <a:ext uri="{FF2B5EF4-FFF2-40B4-BE49-F238E27FC236}">
                <a16:creationId xmlns:a16="http://schemas.microsoft.com/office/drawing/2014/main" id="{6A48E22F-C7A0-49F1-8480-E2093E8C2A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9652" y="908720"/>
            <a:ext cx="6264696" cy="469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6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8DAE1C4-EB74-4C04-A0D3-C4B5E5BE6E97}"/>
              </a:ext>
            </a:extLst>
          </p:cNvPr>
          <p:cNvGrpSpPr/>
          <p:nvPr/>
        </p:nvGrpSpPr>
        <p:grpSpPr>
          <a:xfrm>
            <a:off x="179512" y="4611402"/>
            <a:ext cx="8784976" cy="2002178"/>
            <a:chOff x="449259" y="3846269"/>
            <a:chExt cx="8245482" cy="2002178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543187E9-746F-42CA-BC3C-85140812A1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731" t="78174" r="19269" b="4758"/>
            <a:stretch/>
          </p:blipFill>
          <p:spPr>
            <a:xfrm>
              <a:off x="449259" y="3846269"/>
              <a:ext cx="8245482" cy="2002178"/>
            </a:xfrm>
            <a:prstGeom prst="rect">
              <a:avLst/>
            </a:prstGeom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DA07A200-4392-4821-B8EE-451807A038C1}"/>
                </a:ext>
              </a:extLst>
            </p:cNvPr>
            <p:cNvSpPr/>
            <p:nvPr/>
          </p:nvSpPr>
          <p:spPr>
            <a:xfrm>
              <a:off x="4328557" y="4262838"/>
              <a:ext cx="925440" cy="7086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chemeClr val="tx1"/>
                  </a:solidFill>
                </a:rPr>
                <a:t>وسط الكلمة</a:t>
              </a:r>
            </a:p>
          </p:txBody>
        </p:sp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F4816E38-78E5-4FFB-87D4-E454D6020DFF}"/>
                </a:ext>
              </a:extLst>
            </p:cNvPr>
            <p:cNvSpPr/>
            <p:nvPr/>
          </p:nvSpPr>
          <p:spPr>
            <a:xfrm>
              <a:off x="5930296" y="4238386"/>
              <a:ext cx="925440" cy="7086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chemeClr val="tx1"/>
                  </a:solidFill>
                </a:rPr>
                <a:t>أول </a:t>
              </a:r>
            </a:p>
            <a:p>
              <a:pPr algn="ctr"/>
              <a:r>
                <a:rPr lang="ar-SA" dirty="0">
                  <a:solidFill>
                    <a:schemeClr val="tx1"/>
                  </a:solidFill>
                </a:rPr>
                <a:t>الكلمة</a:t>
              </a:r>
            </a:p>
          </p:txBody>
        </p:sp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B90C65D1-D6EE-498C-BF9F-66259F783ADE}"/>
                </a:ext>
              </a:extLst>
            </p:cNvPr>
            <p:cNvSpPr/>
            <p:nvPr/>
          </p:nvSpPr>
          <p:spPr>
            <a:xfrm>
              <a:off x="2750985" y="4193270"/>
              <a:ext cx="925440" cy="7782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chemeClr val="tx1"/>
                  </a:solidFill>
                </a:rPr>
                <a:t>أخر الكلمة</a:t>
              </a:r>
            </a:p>
            <a:p>
              <a:pPr algn="ctr"/>
              <a:r>
                <a:rPr lang="ar-SA" dirty="0">
                  <a:solidFill>
                    <a:schemeClr val="tx1"/>
                  </a:solidFill>
                </a:rPr>
                <a:t>متصل</a:t>
              </a:r>
            </a:p>
          </p:txBody>
        </p:sp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ACF001D9-E6B4-401C-99FA-05CFC0A3EC2C}"/>
                </a:ext>
              </a:extLst>
            </p:cNvPr>
            <p:cNvSpPr/>
            <p:nvPr/>
          </p:nvSpPr>
          <p:spPr>
            <a:xfrm>
              <a:off x="1290118" y="4168818"/>
              <a:ext cx="925440" cy="7782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chemeClr val="tx1"/>
                  </a:solidFill>
                </a:rPr>
                <a:t>أخر الكلمة</a:t>
              </a:r>
            </a:p>
            <a:p>
              <a:pPr algn="ctr"/>
              <a:r>
                <a:rPr lang="ar-SA" dirty="0">
                  <a:solidFill>
                    <a:schemeClr val="tx1"/>
                  </a:solidFill>
                </a:rPr>
                <a:t>منفصل</a:t>
              </a:r>
            </a:p>
          </p:txBody>
        </p:sp>
      </p:grp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9B8FB429-C6C1-49A2-BC61-73440DEDF11B}"/>
              </a:ext>
            </a:extLst>
          </p:cNvPr>
          <p:cNvSpPr/>
          <p:nvPr/>
        </p:nvSpPr>
        <p:spPr>
          <a:xfrm>
            <a:off x="2495815" y="321551"/>
            <a:ext cx="3793026" cy="923330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قطار حرف ط  </a:t>
            </a:r>
          </a:p>
        </p:txBody>
      </p: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2B22838F-8423-41B7-9963-48F0C0AAFB63}"/>
              </a:ext>
            </a:extLst>
          </p:cNvPr>
          <p:cNvCxnSpPr>
            <a:cxnSpLocks/>
          </p:cNvCxnSpPr>
          <p:nvPr/>
        </p:nvCxnSpPr>
        <p:spPr>
          <a:xfrm>
            <a:off x="6804248" y="2813516"/>
            <a:ext cx="0" cy="7441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DC084307-CF49-400E-9312-D90EE3B735C1}"/>
              </a:ext>
            </a:extLst>
          </p:cNvPr>
          <p:cNvCxnSpPr>
            <a:cxnSpLocks/>
          </p:cNvCxnSpPr>
          <p:nvPr/>
        </p:nvCxnSpPr>
        <p:spPr>
          <a:xfrm>
            <a:off x="4744681" y="2935788"/>
            <a:ext cx="1" cy="76758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رابط كسهم مستقيم 38">
            <a:extLst>
              <a:ext uri="{FF2B5EF4-FFF2-40B4-BE49-F238E27FC236}">
                <a16:creationId xmlns:a16="http://schemas.microsoft.com/office/drawing/2014/main" id="{ACA414D3-0851-4558-859F-0436D149051E}"/>
              </a:ext>
            </a:extLst>
          </p:cNvPr>
          <p:cNvCxnSpPr>
            <a:cxnSpLocks/>
          </p:cNvCxnSpPr>
          <p:nvPr/>
        </p:nvCxnSpPr>
        <p:spPr>
          <a:xfrm>
            <a:off x="1105523" y="2693314"/>
            <a:ext cx="0" cy="8643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رابط كسهم مستقيم 39">
            <a:extLst>
              <a:ext uri="{FF2B5EF4-FFF2-40B4-BE49-F238E27FC236}">
                <a16:creationId xmlns:a16="http://schemas.microsoft.com/office/drawing/2014/main" id="{25818AE5-1862-4877-AEE9-27A5022991BC}"/>
              </a:ext>
            </a:extLst>
          </p:cNvPr>
          <p:cNvCxnSpPr>
            <a:cxnSpLocks/>
          </p:cNvCxnSpPr>
          <p:nvPr/>
        </p:nvCxnSpPr>
        <p:spPr>
          <a:xfrm>
            <a:off x="2803684" y="2824612"/>
            <a:ext cx="1" cy="77777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6F48AD24-5CA0-42F7-A371-23FE18D6AB8F}"/>
              </a:ext>
            </a:extLst>
          </p:cNvPr>
          <p:cNvSpPr/>
          <p:nvPr/>
        </p:nvSpPr>
        <p:spPr>
          <a:xfrm>
            <a:off x="3994622" y="1617258"/>
            <a:ext cx="1573544" cy="3147479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77CC21E0-65A8-4000-B316-7F38B87343C0}"/>
              </a:ext>
            </a:extLst>
          </p:cNvPr>
          <p:cNvSpPr/>
          <p:nvPr/>
        </p:nvSpPr>
        <p:spPr>
          <a:xfrm>
            <a:off x="2341749" y="1617257"/>
            <a:ext cx="1495496" cy="314747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575142BA-A922-45A3-ABE4-D4D6BD94D8D9}"/>
              </a:ext>
            </a:extLst>
          </p:cNvPr>
          <p:cNvSpPr/>
          <p:nvPr/>
        </p:nvSpPr>
        <p:spPr>
          <a:xfrm>
            <a:off x="5652120" y="1611846"/>
            <a:ext cx="1515076" cy="3147479"/>
          </a:xfrm>
          <a:prstGeom prst="rect">
            <a:avLst/>
          </a:prstGeom>
          <a:noFill/>
          <a:ln w="762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5C69EBC1-334A-4557-A8D9-D3C35CEF18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87" t="50176" r="45686" b="33333"/>
          <a:stretch/>
        </p:blipFill>
        <p:spPr>
          <a:xfrm>
            <a:off x="2495815" y="1719995"/>
            <a:ext cx="1212086" cy="997484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598B17ED-E43A-4FE2-B725-0E9CFAFBDE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928" t="69453" r="41497" b="11474"/>
          <a:stretch/>
        </p:blipFill>
        <p:spPr>
          <a:xfrm>
            <a:off x="621818" y="1682959"/>
            <a:ext cx="1542712" cy="1095513"/>
          </a:xfrm>
          <a:prstGeom prst="rect">
            <a:avLst/>
          </a:prstGeom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0E0EEFB5-2644-4B9F-9302-11BBEA12A753}"/>
              </a:ext>
            </a:extLst>
          </p:cNvPr>
          <p:cNvSpPr/>
          <p:nvPr/>
        </p:nvSpPr>
        <p:spPr>
          <a:xfrm>
            <a:off x="684250" y="1617256"/>
            <a:ext cx="1495496" cy="3147479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5BF0763-5C7A-4BFD-A4DA-64E45CCBD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156" y="1719995"/>
            <a:ext cx="1438476" cy="951861"/>
          </a:xfrm>
          <a:prstGeom prst="rect">
            <a:avLst/>
          </a:prstGeom>
        </p:spPr>
      </p:pic>
      <p:pic>
        <p:nvPicPr>
          <p:cNvPr id="37" name="Picture 9">
            <a:extLst>
              <a:ext uri="{FF2B5EF4-FFF2-40B4-BE49-F238E27FC236}">
                <a16:creationId xmlns:a16="http://schemas.microsoft.com/office/drawing/2014/main" id="{7D914A0D-5FD2-4F0F-B9C1-5DE39D0D1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301" y="1749067"/>
            <a:ext cx="1434713" cy="89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5828B705-B9BF-41CE-B959-EDF5A529D6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220" t="38158" r="38373" b="46915"/>
          <a:stretch/>
        </p:blipFill>
        <p:spPr>
          <a:xfrm>
            <a:off x="4300847" y="3880206"/>
            <a:ext cx="1043071" cy="767381"/>
          </a:xfrm>
          <a:prstGeom prst="rect">
            <a:avLst/>
          </a:prstGeom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286FB112-5320-4CAD-B48D-F32E102C9F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700" t="38158" r="28710" b="47666"/>
          <a:stretch/>
        </p:blipFill>
        <p:spPr>
          <a:xfrm>
            <a:off x="6203329" y="3844643"/>
            <a:ext cx="876964" cy="728777"/>
          </a:xfrm>
          <a:prstGeom prst="rect">
            <a:avLst/>
          </a:prstGeom>
        </p:spPr>
      </p:pic>
      <p:pic>
        <p:nvPicPr>
          <p:cNvPr id="29" name="صورة 28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2DE60C0D-66AC-4305-AE1A-8B8042810D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750" y="3929736"/>
            <a:ext cx="986810" cy="726402"/>
          </a:xfrm>
          <a:prstGeom prst="rect">
            <a:avLst/>
          </a:prstGeom>
        </p:spPr>
      </p:pic>
      <p:pic>
        <p:nvPicPr>
          <p:cNvPr id="30" name="صورة 29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0F478E24-C80C-4189-81B8-5F3388C72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9" y="3916390"/>
            <a:ext cx="851393" cy="77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9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54FB6D5-D7BF-47BD-9499-98814DE0B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7" t="2314" r="13333" b="6914"/>
          <a:stretch/>
        </p:blipFill>
        <p:spPr>
          <a:xfrm>
            <a:off x="1123693" y="570186"/>
            <a:ext cx="7346731" cy="571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4218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7B51A913-B6B7-476B-9963-CD5B7720C76B}"/>
              </a:ext>
            </a:extLst>
          </p:cNvPr>
          <p:cNvSpPr txBox="1">
            <a:spLocks/>
          </p:cNvSpPr>
          <p:nvPr/>
        </p:nvSpPr>
        <p:spPr>
          <a:xfrm>
            <a:off x="1187624" y="1758790"/>
            <a:ext cx="7370059" cy="4524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 :  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 :   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الثالثة 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مدينتي</a:t>
            </a:r>
          </a:p>
          <a:p>
            <a:pPr lvl="0" algn="r" defTabSz="457200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 :</a:t>
            </a:r>
          </a:p>
          <a:p>
            <a:pPr lvl="0" algn="r" defTabSz="457200">
              <a:defRPr>
                <a:uFillTx/>
              </a:defRPr>
            </a:pPr>
            <a:endParaRPr lang="ar-SA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lvl="0" algn="r" defTabSz="457200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</a:t>
            </a:r>
            <a:endParaRPr lang="ar-SA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القراءة  - الكتابة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A7BCE14-A04F-4724-94E2-7711126DBF3A}"/>
              </a:ext>
            </a:extLst>
          </p:cNvPr>
          <p:cNvSpPr/>
          <p:nvPr/>
        </p:nvSpPr>
        <p:spPr>
          <a:xfrm>
            <a:off x="214312" y="206633"/>
            <a:ext cx="8715375" cy="6594475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5" name="صورة 4" descr="صورة تحتوي على رسم, علامة&#10;&#10;تم إنشاء الوصف تلقائياً">
            <a:extLst>
              <a:ext uri="{FF2B5EF4-FFF2-40B4-BE49-F238E27FC236}">
                <a16:creationId xmlns:a16="http://schemas.microsoft.com/office/drawing/2014/main" id="{F85851B5-8C67-40EF-8420-F00858E43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61048"/>
            <a:ext cx="2143424" cy="83831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D1EC212-5A2A-4291-BD3D-2937A85467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7"/>
          <a:stretch/>
        </p:blipFill>
        <p:spPr>
          <a:xfrm>
            <a:off x="447263" y="1613789"/>
            <a:ext cx="2808312" cy="2284724"/>
          </a:xfrm>
          <a:prstGeom prst="rect">
            <a:avLst/>
          </a:prstGeom>
          <a:ln w="3175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صورة 7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D190431F-8D3E-4F5C-B0C8-CD5F6CACF9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89" y="238327"/>
            <a:ext cx="8590420" cy="11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206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31ED4BD-7C0F-4F2F-985E-3615884F03F1}"/>
              </a:ext>
            </a:extLst>
          </p:cNvPr>
          <p:cNvSpPr txBox="1"/>
          <p:nvPr/>
        </p:nvSpPr>
        <p:spPr>
          <a:xfrm>
            <a:off x="-1" y="1126608"/>
            <a:ext cx="8929688" cy="66479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en-US" sz="3200" dirty="0"/>
          </a:p>
          <a:p>
            <a:pPr algn="r"/>
            <a:endParaRPr lang="ar-SA" sz="3200" dirty="0"/>
          </a:p>
          <a:p>
            <a:pPr algn="r"/>
            <a:r>
              <a:rPr lang="ar-SA" sz="3200" b="1" dirty="0">
                <a:solidFill>
                  <a:srgbClr val="7030A0"/>
                </a:solidFill>
                <a:cs typeface="W1 SHUROOQ 36 030" pitchFamily="2" charset="-78"/>
              </a:rPr>
              <a:t>من خلال هذا المكون يتوقع من التلميذ -ة تحقيق الأهداف التالية</a:t>
            </a:r>
          </a:p>
          <a:p>
            <a:pPr algn="r"/>
            <a:endParaRPr lang="ar-SA" sz="3200" dirty="0"/>
          </a:p>
          <a:p>
            <a:pPr algn="r"/>
            <a:r>
              <a:rPr lang="ar-SA" sz="3600" dirty="0">
                <a:cs typeface="+mn-cs"/>
              </a:rPr>
              <a:t>1- تطبيق الأنشطة المطلوبة بالشكل الصحيح.</a:t>
            </a:r>
          </a:p>
          <a:p>
            <a:pPr algn="r"/>
            <a:endParaRPr lang="ar-SA" sz="3600" dirty="0">
              <a:cs typeface="+mn-cs"/>
            </a:endParaRPr>
          </a:p>
          <a:p>
            <a:pPr algn="r"/>
            <a:r>
              <a:rPr lang="ar-SA" sz="3600" dirty="0">
                <a:cs typeface="+mn-cs"/>
              </a:rPr>
              <a:t>2-  قراءة الحروف والكلمات قراءة صحيحة .</a:t>
            </a:r>
          </a:p>
          <a:p>
            <a:pPr algn="r"/>
            <a:endParaRPr lang="ar-SA" sz="3600" dirty="0">
              <a:cs typeface="+mn-cs"/>
            </a:endParaRPr>
          </a:p>
          <a:p>
            <a:pPr algn="r"/>
            <a:r>
              <a:rPr lang="ar-SA" sz="3600" dirty="0">
                <a:cs typeface="+mn-cs"/>
              </a:rPr>
              <a:t>3- كتابة ما يملى علي في المكان المخصص.</a:t>
            </a:r>
            <a:r>
              <a:rPr lang="en-US" sz="3600" dirty="0">
                <a:cs typeface="+mn-cs"/>
              </a:rPr>
              <a:t> </a:t>
            </a:r>
            <a:endParaRPr lang="ar-SA" sz="3600" dirty="0">
              <a:cs typeface="+mn-cs"/>
            </a:endParaRPr>
          </a:p>
          <a:p>
            <a:pPr algn="r"/>
            <a:r>
              <a:rPr lang="en-US" sz="3600" dirty="0">
                <a:cs typeface="+mn-cs"/>
              </a:rPr>
              <a:t> </a:t>
            </a:r>
            <a:endParaRPr lang="ar-SA" sz="3600" dirty="0">
              <a:cs typeface="+mn-cs"/>
            </a:endParaRPr>
          </a:p>
          <a:p>
            <a:pPr algn="r"/>
            <a:r>
              <a:rPr lang="en-US" sz="3200" dirty="0"/>
              <a:t> </a:t>
            </a:r>
            <a:endParaRPr lang="ar-SA" sz="3200" dirty="0"/>
          </a:p>
          <a:p>
            <a:pPr algn="r"/>
            <a:r>
              <a:rPr lang="ar-SA" sz="3200" dirty="0"/>
              <a:t>  </a:t>
            </a:r>
          </a:p>
          <a:p>
            <a:endParaRPr lang="ar-SA" dirty="0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D35C6FE-9DF2-41DC-815A-A924458EA97B}"/>
              </a:ext>
            </a:extLst>
          </p:cNvPr>
          <p:cNvSpPr/>
          <p:nvPr/>
        </p:nvSpPr>
        <p:spPr>
          <a:xfrm>
            <a:off x="2411760" y="686974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9" name="Picture 2" descr="صورة ذات صلة">
            <a:extLst>
              <a:ext uri="{FF2B5EF4-FFF2-40B4-BE49-F238E27FC236}">
                <a16:creationId xmlns:a16="http://schemas.microsoft.com/office/drawing/2014/main" id="{599830F0-B2F2-40A3-922A-FA509F25C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47" y="3091961"/>
            <a:ext cx="7826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 descr="صورة تحتوي على طائرة ركاب, رسم&#10;&#10;تم إنشاء الوصف تلقائياً">
            <a:extLst>
              <a:ext uri="{FF2B5EF4-FFF2-40B4-BE49-F238E27FC236}">
                <a16:creationId xmlns:a16="http://schemas.microsoft.com/office/drawing/2014/main" id="{547892AC-02B5-4491-9FC9-E6C81CC3C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96689"/>
            <a:ext cx="2686425" cy="98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6102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6DDEBE2-8AE5-4C5E-B693-5AC643CEB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167" y="1099159"/>
            <a:ext cx="5373666" cy="4659682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765F2809-4252-4BC4-87E8-CE9D87AB3F28}"/>
              </a:ext>
            </a:extLst>
          </p:cNvPr>
          <p:cNvSpPr txBox="1"/>
          <p:nvPr/>
        </p:nvSpPr>
        <p:spPr>
          <a:xfrm>
            <a:off x="3559242" y="2967335"/>
            <a:ext cx="2163302" cy="830997"/>
          </a:xfrm>
          <a:prstGeom prst="rect">
            <a:avLst/>
          </a:prstGeom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/>
              <a:t>إنـجَازاتي</a:t>
            </a:r>
          </a:p>
        </p:txBody>
      </p:sp>
    </p:spTree>
    <p:extLst>
      <p:ext uri="{BB962C8B-B14F-4D97-AF65-F5344CB8AC3E}">
        <p14:creationId xmlns:p14="http://schemas.microsoft.com/office/powerpoint/2010/main" val="351575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31ED4BD-7C0F-4F2F-985E-3615884F03F1}"/>
              </a:ext>
            </a:extLst>
          </p:cNvPr>
          <p:cNvSpPr txBox="1"/>
          <p:nvPr/>
        </p:nvSpPr>
        <p:spPr>
          <a:xfrm>
            <a:off x="214312" y="1646793"/>
            <a:ext cx="8495066" cy="726352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en-US" sz="3200" dirty="0"/>
          </a:p>
          <a:p>
            <a:pPr algn="r"/>
            <a:endParaRPr lang="ar-SA" sz="3200" dirty="0"/>
          </a:p>
          <a:p>
            <a:pPr algn="r"/>
            <a:r>
              <a:rPr lang="ar-SA" sz="3200" dirty="0">
                <a:solidFill>
                  <a:srgbClr val="00B050"/>
                </a:solidFill>
              </a:rPr>
              <a:t> </a:t>
            </a:r>
            <a:r>
              <a:rPr lang="ar-SA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من خلال هذا المكون يتوقع من التلميذة تحقيق الأهداف التالية</a:t>
            </a:r>
          </a:p>
          <a:p>
            <a:pPr algn="r"/>
            <a:endParaRPr lang="ar-SA" sz="3200" b="1" dirty="0"/>
          </a:p>
          <a:p>
            <a:pPr algn="r"/>
            <a:r>
              <a:rPr lang="ar-SA" sz="3200" dirty="0"/>
              <a:t>1</a:t>
            </a:r>
            <a:r>
              <a:rPr lang="ar-SA" sz="3200" dirty="0">
                <a:cs typeface="AL-Mohanad Bold" pitchFamily="2" charset="-78"/>
              </a:rPr>
              <a:t>- </a:t>
            </a:r>
            <a:r>
              <a:rPr lang="ar-SA" sz="3200" b="1" dirty="0">
                <a:cs typeface="+mn-cs"/>
              </a:rPr>
              <a:t>أن تتعرف حرف (     </a:t>
            </a:r>
            <a:r>
              <a:rPr lang="ar-SA" sz="3200" b="1" dirty="0">
                <a:solidFill>
                  <a:srgbClr val="00B050"/>
                </a:solidFill>
                <a:cs typeface="+mn-cs"/>
              </a:rPr>
              <a:t>ط</a:t>
            </a:r>
            <a:r>
              <a:rPr lang="ar-SA" sz="3200" b="1" dirty="0">
                <a:cs typeface="+mn-cs"/>
              </a:rPr>
              <a:t>     ) في الكلمة المكتوبة  .</a:t>
            </a:r>
          </a:p>
          <a:p>
            <a:pPr algn="r"/>
            <a:endParaRPr lang="ar-SA" sz="3200" b="1" dirty="0">
              <a:cs typeface="+mn-cs"/>
            </a:endParaRPr>
          </a:p>
          <a:p>
            <a:pPr algn="r"/>
            <a:r>
              <a:rPr lang="ar-SA" sz="3200" b="1" dirty="0">
                <a:cs typeface="+mn-cs"/>
              </a:rPr>
              <a:t>2- أن ترسم دائرة حول حرف (     </a:t>
            </a:r>
            <a:r>
              <a:rPr lang="ar-SA" sz="3200" b="1" dirty="0">
                <a:solidFill>
                  <a:srgbClr val="00B050"/>
                </a:solidFill>
                <a:cs typeface="+mn-cs"/>
              </a:rPr>
              <a:t>ط</a:t>
            </a:r>
            <a:r>
              <a:rPr lang="ar-SA" sz="3200" b="1" dirty="0">
                <a:cs typeface="+mn-cs"/>
              </a:rPr>
              <a:t>     ) في الكلمة .</a:t>
            </a:r>
          </a:p>
          <a:p>
            <a:pPr algn="r"/>
            <a:endParaRPr lang="ar-SA" sz="3200" b="1" dirty="0">
              <a:cs typeface="+mn-cs"/>
            </a:endParaRPr>
          </a:p>
          <a:p>
            <a:pPr algn="r"/>
            <a:r>
              <a:rPr lang="ar-SA" sz="3200" b="1" dirty="0">
                <a:cs typeface="+mn-cs"/>
              </a:rPr>
              <a:t>3- أن تكتب حرف  (       </a:t>
            </a:r>
            <a:r>
              <a:rPr lang="ar-SA" sz="3200" b="1" dirty="0">
                <a:solidFill>
                  <a:srgbClr val="00B050"/>
                </a:solidFill>
                <a:cs typeface="+mn-cs"/>
              </a:rPr>
              <a:t>ط</a:t>
            </a:r>
            <a:r>
              <a:rPr lang="ar-SA" sz="3200" b="1" dirty="0">
                <a:cs typeface="+mn-cs"/>
              </a:rPr>
              <a:t>    ) في المكان المخصص.</a:t>
            </a:r>
          </a:p>
          <a:p>
            <a:pPr algn="r"/>
            <a:endParaRPr lang="ar-SA" sz="3200" b="1" dirty="0">
              <a:cs typeface="+mn-cs"/>
            </a:endParaRPr>
          </a:p>
          <a:p>
            <a:pPr algn="r"/>
            <a:r>
              <a:rPr lang="ar-SA" sz="3200" b="1" dirty="0">
                <a:cs typeface="+mn-cs"/>
              </a:rPr>
              <a:t>  </a:t>
            </a:r>
          </a:p>
          <a:p>
            <a:pPr algn="r"/>
            <a:r>
              <a:rPr lang="en-US" sz="3200" dirty="0"/>
              <a:t> </a:t>
            </a:r>
            <a:endParaRPr lang="ar-SA" sz="3200" dirty="0"/>
          </a:p>
          <a:p>
            <a:pPr algn="r"/>
            <a:r>
              <a:rPr lang="en-US" sz="3200" dirty="0"/>
              <a:t> </a:t>
            </a:r>
            <a:endParaRPr lang="ar-SA" sz="3200" dirty="0"/>
          </a:p>
          <a:p>
            <a:pPr algn="r"/>
            <a:r>
              <a:rPr lang="ar-SA" sz="3200" dirty="0"/>
              <a:t>  </a:t>
            </a:r>
          </a:p>
          <a:p>
            <a:endParaRPr lang="ar-SA" dirty="0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D35C6FE-9DF2-41DC-815A-A924458EA97B}"/>
              </a:ext>
            </a:extLst>
          </p:cNvPr>
          <p:cNvSpPr/>
          <p:nvPr/>
        </p:nvSpPr>
        <p:spPr>
          <a:xfrm>
            <a:off x="6165066" y="1881880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3" name="صورة 2" descr="صورة تحتوي على جيتار, ساعة حائط&#10;&#10;تم إنشاء الوصف تلقائياً">
            <a:extLst>
              <a:ext uri="{FF2B5EF4-FFF2-40B4-BE49-F238E27FC236}">
                <a16:creationId xmlns:a16="http://schemas.microsoft.com/office/drawing/2014/main" id="{3C2AE328-BAF0-496B-BEA2-65E50A936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662689"/>
            <a:ext cx="4906060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6249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FB59189F-89FA-43BF-9969-149B3E83015B}"/>
              </a:ext>
            </a:extLst>
          </p:cNvPr>
          <p:cNvSpPr txBox="1"/>
          <p:nvPr/>
        </p:nvSpPr>
        <p:spPr>
          <a:xfrm>
            <a:off x="2667000" y="2711450"/>
            <a:ext cx="5711825" cy="28622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إن الـحرف له أشكال </a:t>
            </a:r>
          </a:p>
          <a:p>
            <a:pPr algn="ctr" rtl="1" eaLnBrk="1" hangingPunct="1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في موقعه بالكلمات </a:t>
            </a:r>
          </a:p>
          <a:p>
            <a:pPr algn="ctr" rtl="1" eaLnBrk="1" hangingPunct="1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سنحيط عليه بدائرة </a:t>
            </a:r>
          </a:p>
          <a:p>
            <a:pPr algn="ctr" rtl="1" eaLnBrk="1" hangingPunct="1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ويـحمل معه الأصوات</a:t>
            </a:r>
          </a:p>
        </p:txBody>
      </p:sp>
      <p:pic>
        <p:nvPicPr>
          <p:cNvPr id="102403" name="صورة 6" descr="الحقيبة2.jpg">
            <a:extLst>
              <a:ext uri="{FF2B5EF4-FFF2-40B4-BE49-F238E27FC236}">
                <a16:creationId xmlns:a16="http://schemas.microsoft.com/office/drawing/2014/main" id="{FE955629-FBBE-4D7B-BDED-8301E7AA9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2927350"/>
            <a:ext cx="1566862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 descr="صورة تحتوي على جيتار, ساعة حائط&#10;&#10;تم إنشاء الوصف تلقائياً">
            <a:extLst>
              <a:ext uri="{FF2B5EF4-FFF2-40B4-BE49-F238E27FC236}">
                <a16:creationId xmlns:a16="http://schemas.microsoft.com/office/drawing/2014/main" id="{69D0EE39-5BBD-4F4B-ACB2-158018044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662689"/>
            <a:ext cx="4906060" cy="724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D9925272-54C9-4567-BEDE-8158B881F29E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2E8E76F-C46F-4189-B30E-B4B3D766C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265" y="1440676"/>
            <a:ext cx="3074750" cy="256780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E8EA233-709C-4FE6-ABB0-802B7DACF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85" y="1364241"/>
            <a:ext cx="3007360" cy="238259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EF0659A-3E1E-4116-B6C1-1E94020AE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951" y="3922235"/>
            <a:ext cx="3074750" cy="245325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2C0DA1F-CE40-49FB-8C7E-3974A286E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88" y="3785441"/>
            <a:ext cx="3007360" cy="228684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E39A8D3-9F38-4B50-9EC7-800B667ADD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85850"/>
            <a:ext cx="5721973" cy="93532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BBA32C7-4024-43FD-93B4-F53DC4C7AC62}"/>
              </a:ext>
            </a:extLst>
          </p:cNvPr>
          <p:cNvSpPr txBox="1"/>
          <p:nvPr/>
        </p:nvSpPr>
        <p:spPr>
          <a:xfrm>
            <a:off x="2119144" y="2780928"/>
            <a:ext cx="11521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solidFill>
                  <a:srgbClr val="FF0000"/>
                </a:solidFill>
              </a:rPr>
              <a:t>ـطَّـ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C7F2E8C-9E6C-4726-AB04-29600512B8A1}"/>
              </a:ext>
            </a:extLst>
          </p:cNvPr>
          <p:cNvSpPr txBox="1"/>
          <p:nvPr/>
        </p:nvSpPr>
        <p:spPr>
          <a:xfrm>
            <a:off x="6648683" y="2793907"/>
            <a:ext cx="11521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solidFill>
                  <a:srgbClr val="FF0000"/>
                </a:solidFill>
              </a:rPr>
              <a:t>ـطَـ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A6774F4-A345-4F66-812F-8760205C9561}"/>
              </a:ext>
            </a:extLst>
          </p:cNvPr>
          <p:cNvSpPr txBox="1"/>
          <p:nvPr/>
        </p:nvSpPr>
        <p:spPr>
          <a:xfrm>
            <a:off x="2166068" y="5091602"/>
            <a:ext cx="11521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solidFill>
                  <a:srgbClr val="FF0000"/>
                </a:solidFill>
              </a:rPr>
              <a:t>طِـ</a:t>
            </a: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E817E0E8-E457-443B-81AF-DA97B5911D13}"/>
              </a:ext>
            </a:extLst>
          </p:cNvPr>
          <p:cNvSpPr/>
          <p:nvPr/>
        </p:nvSpPr>
        <p:spPr>
          <a:xfrm>
            <a:off x="2433465" y="4205221"/>
            <a:ext cx="523487" cy="7966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7D424D03-EE17-4CA8-9897-647ED1DF3F96}"/>
              </a:ext>
            </a:extLst>
          </p:cNvPr>
          <p:cNvSpPr/>
          <p:nvPr/>
        </p:nvSpPr>
        <p:spPr>
          <a:xfrm>
            <a:off x="7098483" y="4305809"/>
            <a:ext cx="523487" cy="8431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2AC98D60-BE11-496B-AC4E-5EB4BC9CE50F}"/>
              </a:ext>
            </a:extLst>
          </p:cNvPr>
          <p:cNvSpPr/>
          <p:nvPr/>
        </p:nvSpPr>
        <p:spPr>
          <a:xfrm>
            <a:off x="2320321" y="1772816"/>
            <a:ext cx="523487" cy="7827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D3E019BC-19D9-4201-BA0A-93CB85B80377}"/>
              </a:ext>
            </a:extLst>
          </p:cNvPr>
          <p:cNvSpPr/>
          <p:nvPr/>
        </p:nvSpPr>
        <p:spPr>
          <a:xfrm>
            <a:off x="6941120" y="1807276"/>
            <a:ext cx="523487" cy="8309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5CA6551-DD0F-492B-856B-DDD8361EF9D0}"/>
              </a:ext>
            </a:extLst>
          </p:cNvPr>
          <p:cNvSpPr txBox="1"/>
          <p:nvPr/>
        </p:nvSpPr>
        <p:spPr>
          <a:xfrm>
            <a:off x="6912850" y="5341161"/>
            <a:ext cx="82582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solidFill>
                  <a:srgbClr val="FF0000"/>
                </a:solidFill>
              </a:rPr>
              <a:t>طَـ</a:t>
            </a:r>
          </a:p>
        </p:txBody>
      </p:sp>
    </p:spTree>
    <p:extLst>
      <p:ext uri="{BB962C8B-B14F-4D97-AF65-F5344CB8AC3E}">
        <p14:creationId xmlns:p14="http://schemas.microsoft.com/office/powerpoint/2010/main" val="107791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B5F6BAD1-6C3B-40A6-9F9B-E9C27343E55B}"/>
              </a:ext>
            </a:extLst>
          </p:cNvPr>
          <p:cNvGrpSpPr/>
          <p:nvPr/>
        </p:nvGrpSpPr>
        <p:grpSpPr>
          <a:xfrm>
            <a:off x="1332694" y="1196752"/>
            <a:ext cx="5328592" cy="5038184"/>
            <a:chOff x="2159732" y="1196752"/>
            <a:chExt cx="5328592" cy="5184576"/>
          </a:xfrm>
        </p:grpSpPr>
        <p:pic>
          <p:nvPicPr>
            <p:cNvPr id="1026" name="Picture 2" descr="ÙØªÙØ¬Ø© Ø¨Ø­Ø« Ø§ÙØµÙØ± Ø¹Ù Ø³ÙØ§Ø±Ø© Ø§Ø³Ø¹Ø§Ù Ø³Ø¹ÙØ¯Ù">
              <a:extLst>
                <a:ext uri="{FF2B5EF4-FFF2-40B4-BE49-F238E27FC236}">
                  <a16:creationId xmlns:a16="http://schemas.microsoft.com/office/drawing/2014/main" id="{D129B368-774E-401D-AEC6-A0803DAED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897" y="1196752"/>
              <a:ext cx="4323184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B5A6DB68-AABB-4487-A81F-7715381238C8}"/>
                </a:ext>
              </a:extLst>
            </p:cNvPr>
            <p:cNvSpPr/>
            <p:nvPr/>
          </p:nvSpPr>
          <p:spPr>
            <a:xfrm>
              <a:off x="2159732" y="3429000"/>
              <a:ext cx="5328592" cy="29523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8800" dirty="0"/>
                <a:t> 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EB5EAB-88AD-4B08-91AD-3645CC5AF225}"/>
              </a:ext>
            </a:extLst>
          </p:cNvPr>
          <p:cNvGrpSpPr/>
          <p:nvPr/>
        </p:nvGrpSpPr>
        <p:grpSpPr>
          <a:xfrm>
            <a:off x="2053760" y="4174267"/>
            <a:ext cx="4102593" cy="1351468"/>
            <a:chOff x="3102800" y="4149080"/>
            <a:chExt cx="3416121" cy="1351468"/>
          </a:xfrm>
        </p:grpSpPr>
        <p:sp>
          <p:nvSpPr>
            <p:cNvPr id="14" name="مستطيل: زوايا مستديرة 13">
              <a:extLst>
                <a:ext uri="{FF2B5EF4-FFF2-40B4-BE49-F238E27FC236}">
                  <a16:creationId xmlns:a16="http://schemas.microsoft.com/office/drawing/2014/main" id="{05E6EB57-9613-45B1-BD4E-8DB62084F744}"/>
                </a:ext>
              </a:extLst>
            </p:cNvPr>
            <p:cNvSpPr/>
            <p:nvPr/>
          </p:nvSpPr>
          <p:spPr>
            <a:xfrm>
              <a:off x="3102800" y="4149080"/>
              <a:ext cx="3416121" cy="135146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8000" b="1" dirty="0">
                  <a:solidFill>
                    <a:schemeClr val="tx1"/>
                  </a:solidFill>
                </a:rPr>
                <a:t>     ـيُور</a:t>
              </a:r>
              <a:r>
                <a:rPr lang="ar-SA" sz="9600" b="1" dirty="0">
                  <a:solidFill>
                    <a:schemeClr val="tx1"/>
                  </a:solidFill>
                </a:rPr>
                <a:t> </a:t>
              </a:r>
              <a:endParaRPr lang="ar-SA" sz="80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E6DB4DD6-6A89-4CBE-9201-ACF607334474}"/>
                </a:ext>
              </a:extLst>
            </p:cNvPr>
            <p:cNvSpPr txBox="1"/>
            <p:nvPr/>
          </p:nvSpPr>
          <p:spPr>
            <a:xfrm>
              <a:off x="4870442" y="4789230"/>
              <a:ext cx="1152129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dirty="0"/>
                <a:t>.................</a:t>
              </a:r>
            </a:p>
          </p:txBody>
        </p:sp>
      </p:grpSp>
      <p:sp>
        <p:nvSpPr>
          <p:cNvPr id="19" name="عنوان 1">
            <a:extLst>
              <a:ext uri="{FF2B5EF4-FFF2-40B4-BE49-F238E27FC236}">
                <a16:creationId xmlns:a16="http://schemas.microsoft.com/office/drawing/2014/main" id="{88599C0E-0D50-4295-8134-B71BB2956E36}"/>
              </a:ext>
            </a:extLst>
          </p:cNvPr>
          <p:cNvSpPr txBox="1">
            <a:spLocks/>
          </p:cNvSpPr>
          <p:nvPr/>
        </p:nvSpPr>
        <p:spPr>
          <a:xfrm>
            <a:off x="3446667" y="487552"/>
            <a:ext cx="2829643" cy="5667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67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مشفى الكلمات</a:t>
            </a:r>
          </a:p>
        </p:txBody>
      </p:sp>
      <p:pic>
        <p:nvPicPr>
          <p:cNvPr id="5" name="صورة 4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2D8C486E-DC32-4AAC-855E-D35178217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466" y="1463752"/>
            <a:ext cx="1228896" cy="962159"/>
          </a:xfrm>
          <a:prstGeom prst="rect">
            <a:avLst/>
          </a:prstGeom>
        </p:spPr>
      </p:pic>
      <p:pic>
        <p:nvPicPr>
          <p:cNvPr id="8" name="صورة 7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22802872-52EA-40EB-83AE-6104AB975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849" y="2790770"/>
            <a:ext cx="1390844" cy="1028844"/>
          </a:xfrm>
          <a:prstGeom prst="rect">
            <a:avLst/>
          </a:prstGeom>
        </p:spPr>
      </p:pic>
      <p:pic>
        <p:nvPicPr>
          <p:cNvPr id="11" name="صورة 10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4EE183AC-74A7-4B3C-99FA-4BB765519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40" y="3989292"/>
            <a:ext cx="1371791" cy="1009791"/>
          </a:xfrm>
          <a:prstGeom prst="rect">
            <a:avLst/>
          </a:prstGeom>
        </p:spPr>
      </p:pic>
      <p:pic>
        <p:nvPicPr>
          <p:cNvPr id="16" name="صورة 15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328F595E-829A-4781-AC4E-F8D1AA7D88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975" y="5178550"/>
            <a:ext cx="1219370" cy="11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2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B5F6BAD1-6C3B-40A6-9F9B-E9C27343E55B}"/>
              </a:ext>
            </a:extLst>
          </p:cNvPr>
          <p:cNvGrpSpPr/>
          <p:nvPr/>
        </p:nvGrpSpPr>
        <p:grpSpPr>
          <a:xfrm>
            <a:off x="1115616" y="1310168"/>
            <a:ext cx="5832648" cy="5038184"/>
            <a:chOff x="1655676" y="1196752"/>
            <a:chExt cx="5832648" cy="5184576"/>
          </a:xfrm>
        </p:grpSpPr>
        <p:pic>
          <p:nvPicPr>
            <p:cNvPr id="1026" name="Picture 2" descr="ÙØªÙØ¬Ø© Ø¨Ø­Ø« Ø§ÙØµÙØ± Ø¹Ù Ø³ÙØ§Ø±Ø© Ø§Ø³Ø¹Ø§Ù Ø³Ø¹ÙØ¯Ù">
              <a:extLst>
                <a:ext uri="{FF2B5EF4-FFF2-40B4-BE49-F238E27FC236}">
                  <a16:creationId xmlns:a16="http://schemas.microsoft.com/office/drawing/2014/main" id="{D129B368-774E-401D-AEC6-A0803DAED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897" y="1196752"/>
              <a:ext cx="4323184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B5A6DB68-AABB-4487-A81F-7715381238C8}"/>
                </a:ext>
              </a:extLst>
            </p:cNvPr>
            <p:cNvSpPr/>
            <p:nvPr/>
          </p:nvSpPr>
          <p:spPr>
            <a:xfrm>
              <a:off x="1655676" y="3429000"/>
              <a:ext cx="5832648" cy="29523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8800" dirty="0"/>
                <a:t> 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EB5EAB-88AD-4B08-91AD-3645CC5AF225}"/>
              </a:ext>
            </a:extLst>
          </p:cNvPr>
          <p:cNvGrpSpPr/>
          <p:nvPr/>
        </p:nvGrpSpPr>
        <p:grpSpPr>
          <a:xfrm>
            <a:off x="2089180" y="3917556"/>
            <a:ext cx="4464494" cy="1684260"/>
            <a:chOff x="3074033" y="3892368"/>
            <a:chExt cx="3717467" cy="1684260"/>
          </a:xfrm>
        </p:grpSpPr>
        <p:sp>
          <p:nvSpPr>
            <p:cNvPr id="14" name="مستطيل: زوايا مستديرة 13">
              <a:extLst>
                <a:ext uri="{FF2B5EF4-FFF2-40B4-BE49-F238E27FC236}">
                  <a16:creationId xmlns:a16="http://schemas.microsoft.com/office/drawing/2014/main" id="{05E6EB57-9613-45B1-BD4E-8DB62084F744}"/>
                </a:ext>
              </a:extLst>
            </p:cNvPr>
            <p:cNvSpPr/>
            <p:nvPr/>
          </p:nvSpPr>
          <p:spPr>
            <a:xfrm>
              <a:off x="3074033" y="3892368"/>
              <a:ext cx="3717467" cy="168426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ar-SA" sz="8000" dirty="0">
                  <a:solidFill>
                    <a:schemeClr val="tx1"/>
                  </a:solidFill>
                </a:rPr>
                <a:t> </a:t>
              </a:r>
              <a:r>
                <a:rPr lang="ar-SA" sz="9600" b="1" dirty="0">
                  <a:solidFill>
                    <a:schemeClr val="tx1"/>
                  </a:solidFill>
                </a:rPr>
                <a:t> مَـ   </a:t>
              </a:r>
              <a:r>
                <a:rPr lang="ar-SA" sz="8000" b="1" dirty="0">
                  <a:solidFill>
                    <a:schemeClr val="tx1"/>
                  </a:solidFill>
                </a:rPr>
                <a:t>ـر</a:t>
              </a:r>
              <a:r>
                <a:rPr lang="ar-SA" sz="8000" dirty="0">
                  <a:solidFill>
                    <a:schemeClr val="tx1"/>
                  </a:solidFill>
                </a:rPr>
                <a:t>  </a:t>
              </a: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E6DB4DD6-6A89-4CBE-9201-ACF607334474}"/>
                </a:ext>
              </a:extLst>
            </p:cNvPr>
            <p:cNvSpPr txBox="1"/>
            <p:nvPr/>
          </p:nvSpPr>
          <p:spPr>
            <a:xfrm>
              <a:off x="4526224" y="4704015"/>
              <a:ext cx="123037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dirty="0"/>
                <a:t>...................</a:t>
              </a:r>
            </a:p>
          </p:txBody>
        </p:sp>
      </p:grpSp>
      <p:sp>
        <p:nvSpPr>
          <p:cNvPr id="19" name="عنوان 1">
            <a:extLst>
              <a:ext uri="{FF2B5EF4-FFF2-40B4-BE49-F238E27FC236}">
                <a16:creationId xmlns:a16="http://schemas.microsoft.com/office/drawing/2014/main" id="{88599C0E-0D50-4295-8134-B71BB2956E36}"/>
              </a:ext>
            </a:extLst>
          </p:cNvPr>
          <p:cNvSpPr txBox="1">
            <a:spLocks/>
          </p:cNvSpPr>
          <p:nvPr/>
        </p:nvSpPr>
        <p:spPr>
          <a:xfrm>
            <a:off x="3446667" y="487552"/>
            <a:ext cx="2829643" cy="5667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67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مشفى الكلمات</a:t>
            </a:r>
          </a:p>
        </p:txBody>
      </p:sp>
      <p:pic>
        <p:nvPicPr>
          <p:cNvPr id="11" name="صورة 10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99E1DF80-E865-4855-A656-2D253F05F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19" y="1579990"/>
            <a:ext cx="1228896" cy="962159"/>
          </a:xfrm>
          <a:prstGeom prst="rect">
            <a:avLst/>
          </a:prstGeom>
        </p:spPr>
      </p:pic>
      <p:pic>
        <p:nvPicPr>
          <p:cNvPr id="12" name="صورة 11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6A98472E-056A-4F20-8300-F3F6B6231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849" y="2790770"/>
            <a:ext cx="1390844" cy="1028844"/>
          </a:xfrm>
          <a:prstGeom prst="rect">
            <a:avLst/>
          </a:prstGeom>
        </p:spPr>
      </p:pic>
      <p:pic>
        <p:nvPicPr>
          <p:cNvPr id="18" name="صورة 17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61BB6A3E-35B4-428A-9DF2-8283352A12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40" y="3989292"/>
            <a:ext cx="1371791" cy="1009791"/>
          </a:xfrm>
          <a:prstGeom prst="rect">
            <a:avLst/>
          </a:prstGeom>
        </p:spPr>
      </p:pic>
      <p:pic>
        <p:nvPicPr>
          <p:cNvPr id="20" name="صورة 19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026B8BD4-2010-4320-B944-E6CC445292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975" y="5178550"/>
            <a:ext cx="1219370" cy="11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9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AutoShape 2" descr="نتيجة بحث الصور عن نجوم متحركة للبوربوينت">
            <a:extLst>
              <a:ext uri="{FF2B5EF4-FFF2-40B4-BE49-F238E27FC236}">
                <a16:creationId xmlns:a16="http://schemas.microsoft.com/office/drawing/2014/main" id="{3B407012-3602-40E6-BC1F-FE496871C7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5163" y="3332163"/>
            <a:ext cx="19367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8057" tIns="29029" rIns="58057" bIns="29029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 dirty="0">
              <a:latin typeface="Arial" panose="020B0604020202020204" pitchFamily="34" charset="0"/>
            </a:endParaRPr>
          </a:p>
        </p:txBody>
      </p:sp>
      <p:pic>
        <p:nvPicPr>
          <p:cNvPr id="8" name="صورة 7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AE29982F-DB58-4869-8525-0462F71FD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9080"/>
            <a:ext cx="1581371" cy="145752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01F4909-E1EB-48A7-B7FF-74590E7CCD48}"/>
              </a:ext>
            </a:extLst>
          </p:cNvPr>
          <p:cNvSpPr txBox="1"/>
          <p:nvPr/>
        </p:nvSpPr>
        <p:spPr>
          <a:xfrm>
            <a:off x="1979712" y="2564904"/>
            <a:ext cx="6014529" cy="34163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 eaLnBrk="1" hangingPunct="1">
              <a:defRPr/>
            </a:pP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</a:t>
            </a:r>
            <a:r>
              <a:rPr lang="ar-SA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أهلًا </a:t>
            </a:r>
            <a:r>
              <a:rPr lang="ar-SA" sz="5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أهلًا</a:t>
            </a:r>
            <a:r>
              <a:rPr lang="ar-SA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حرف </a:t>
            </a:r>
            <a:r>
              <a:rPr lang="ar-SA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</a:t>
            </a:r>
            <a:r>
              <a:rPr lang="ar-SA" sz="54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الطاء</a:t>
            </a:r>
          </a:p>
          <a:p>
            <a:pPr algn="ctr" rtl="1" eaLnBrk="1" hangingPunct="1">
              <a:defRPr/>
            </a:pPr>
            <a:r>
              <a:rPr lang="ar-SA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للدرس اسمك عنوانًا</a:t>
            </a:r>
          </a:p>
          <a:p>
            <a:pPr algn="ctr" rtl="1" eaLnBrk="1" hangingPunct="1">
              <a:defRPr/>
            </a:pPr>
            <a:r>
              <a:rPr lang="ar-SA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نهديك أحلى الألوان </a:t>
            </a:r>
          </a:p>
          <a:p>
            <a:pPr algn="ctr" rtl="1" eaLnBrk="1" hangingPunct="1">
              <a:defRPr/>
            </a:pPr>
            <a:r>
              <a:rPr lang="ar-SA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لتزداد جمالا وبيانًا</a:t>
            </a:r>
            <a:endParaRPr lang="en-US" sz="4000" b="1" dirty="0">
              <a:ln w="0"/>
              <a:solidFill>
                <a:srgbClr val="008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8B755255-9E50-412F-ADA4-C06D87B1D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863706"/>
            <a:ext cx="4136497" cy="111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7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B5F6BAD1-6C3B-40A6-9F9B-E9C27343E55B}"/>
              </a:ext>
            </a:extLst>
          </p:cNvPr>
          <p:cNvGrpSpPr/>
          <p:nvPr/>
        </p:nvGrpSpPr>
        <p:grpSpPr>
          <a:xfrm>
            <a:off x="1115616" y="1310168"/>
            <a:ext cx="5832648" cy="5038184"/>
            <a:chOff x="1655676" y="1196752"/>
            <a:chExt cx="5832648" cy="5184576"/>
          </a:xfrm>
        </p:grpSpPr>
        <p:pic>
          <p:nvPicPr>
            <p:cNvPr id="1026" name="Picture 2" descr="ÙØªÙØ¬Ø© Ø¨Ø­Ø« Ø§ÙØµÙØ± Ø¹Ù Ø³ÙØ§Ø±Ø© Ø§Ø³Ø¹Ø§Ù Ø³Ø¹ÙØ¯Ù">
              <a:extLst>
                <a:ext uri="{FF2B5EF4-FFF2-40B4-BE49-F238E27FC236}">
                  <a16:creationId xmlns:a16="http://schemas.microsoft.com/office/drawing/2014/main" id="{D129B368-774E-401D-AEC6-A0803DAED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897" y="1196752"/>
              <a:ext cx="4323184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B5A6DB68-AABB-4487-A81F-7715381238C8}"/>
                </a:ext>
              </a:extLst>
            </p:cNvPr>
            <p:cNvSpPr/>
            <p:nvPr/>
          </p:nvSpPr>
          <p:spPr>
            <a:xfrm>
              <a:off x="1655676" y="3429000"/>
              <a:ext cx="5832648" cy="29523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8800" dirty="0"/>
                <a:t> 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EB5EAB-88AD-4B08-91AD-3645CC5AF225}"/>
              </a:ext>
            </a:extLst>
          </p:cNvPr>
          <p:cNvGrpSpPr/>
          <p:nvPr/>
        </p:nvGrpSpPr>
        <p:grpSpPr>
          <a:xfrm>
            <a:off x="1903137" y="3945223"/>
            <a:ext cx="4323183" cy="1580513"/>
            <a:chOff x="3418562" y="4149080"/>
            <a:chExt cx="3100358" cy="1351468"/>
          </a:xfrm>
          <a:solidFill>
            <a:schemeClr val="bg1">
              <a:lumMod val="95000"/>
            </a:schemeClr>
          </a:solidFill>
        </p:grpSpPr>
        <p:sp>
          <p:nvSpPr>
            <p:cNvPr id="14" name="مستطيل: زوايا مستديرة 13">
              <a:extLst>
                <a:ext uri="{FF2B5EF4-FFF2-40B4-BE49-F238E27FC236}">
                  <a16:creationId xmlns:a16="http://schemas.microsoft.com/office/drawing/2014/main" id="{05E6EB57-9613-45B1-BD4E-8DB62084F744}"/>
                </a:ext>
              </a:extLst>
            </p:cNvPr>
            <p:cNvSpPr/>
            <p:nvPr/>
          </p:nvSpPr>
          <p:spPr>
            <a:xfrm>
              <a:off x="3418562" y="4149080"/>
              <a:ext cx="3100358" cy="135146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ar-SA" sz="8000" dirty="0">
                  <a:solidFill>
                    <a:schemeClr val="tx1"/>
                  </a:solidFill>
                </a:rPr>
                <a:t>   </a:t>
              </a:r>
              <a:r>
                <a:rPr lang="ar-SA" sz="8800" b="1" dirty="0">
                  <a:solidFill>
                    <a:schemeClr val="tx1"/>
                  </a:solidFill>
                </a:rPr>
                <a:t>بَـــ </a:t>
              </a:r>
              <a:endParaRPr lang="ar-SA" sz="80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E6DB4DD6-6A89-4CBE-9201-ACF607334474}"/>
                </a:ext>
              </a:extLst>
            </p:cNvPr>
            <p:cNvSpPr txBox="1"/>
            <p:nvPr/>
          </p:nvSpPr>
          <p:spPr>
            <a:xfrm>
              <a:off x="4555618" y="4751294"/>
              <a:ext cx="826245" cy="315809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dirty="0"/>
                <a:t>.............</a:t>
              </a:r>
            </a:p>
          </p:txBody>
        </p:sp>
      </p:grpSp>
      <p:sp>
        <p:nvSpPr>
          <p:cNvPr id="19" name="عنوان 1">
            <a:extLst>
              <a:ext uri="{FF2B5EF4-FFF2-40B4-BE49-F238E27FC236}">
                <a16:creationId xmlns:a16="http://schemas.microsoft.com/office/drawing/2014/main" id="{88599C0E-0D50-4295-8134-B71BB2956E36}"/>
              </a:ext>
            </a:extLst>
          </p:cNvPr>
          <p:cNvSpPr txBox="1">
            <a:spLocks/>
          </p:cNvSpPr>
          <p:nvPr/>
        </p:nvSpPr>
        <p:spPr>
          <a:xfrm>
            <a:off x="3446667" y="487552"/>
            <a:ext cx="2829643" cy="5667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67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مشفى الكلمات</a:t>
            </a:r>
          </a:p>
        </p:txBody>
      </p:sp>
      <p:pic>
        <p:nvPicPr>
          <p:cNvPr id="11" name="صورة 10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56533CA3-AD51-4907-8740-70FF69E5F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19" y="1579990"/>
            <a:ext cx="1228896" cy="962159"/>
          </a:xfrm>
          <a:prstGeom prst="rect">
            <a:avLst/>
          </a:prstGeom>
        </p:spPr>
      </p:pic>
      <p:pic>
        <p:nvPicPr>
          <p:cNvPr id="12" name="صورة 11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933635AD-157A-43C7-A8D1-3E59A702F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849" y="2790770"/>
            <a:ext cx="1390844" cy="1028844"/>
          </a:xfrm>
          <a:prstGeom prst="rect">
            <a:avLst/>
          </a:prstGeom>
        </p:spPr>
      </p:pic>
      <p:pic>
        <p:nvPicPr>
          <p:cNvPr id="18" name="صورة 17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91CBCEB1-EB24-4125-8CA0-4BABFC23F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40" y="3989292"/>
            <a:ext cx="1371791" cy="1009791"/>
          </a:xfrm>
          <a:prstGeom prst="rect">
            <a:avLst/>
          </a:prstGeom>
        </p:spPr>
      </p:pic>
      <p:pic>
        <p:nvPicPr>
          <p:cNvPr id="20" name="صورة 19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5F87FECA-E04D-4ADE-ABFF-502A94582A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975" y="5178550"/>
            <a:ext cx="1219370" cy="11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3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B5F6BAD1-6C3B-40A6-9F9B-E9C27343E55B}"/>
              </a:ext>
            </a:extLst>
          </p:cNvPr>
          <p:cNvGrpSpPr/>
          <p:nvPr/>
        </p:nvGrpSpPr>
        <p:grpSpPr>
          <a:xfrm>
            <a:off x="1115616" y="1310168"/>
            <a:ext cx="5832648" cy="5038184"/>
            <a:chOff x="1655676" y="1196752"/>
            <a:chExt cx="5832648" cy="5184576"/>
          </a:xfrm>
        </p:grpSpPr>
        <p:pic>
          <p:nvPicPr>
            <p:cNvPr id="1026" name="Picture 2" descr="ÙØªÙØ¬Ø© Ø¨Ø­Ø« Ø§ÙØµÙØ± Ø¹Ù Ø³ÙØ§Ø±Ø© Ø§Ø³Ø¹Ø§Ù Ø³Ø¹ÙØ¯Ù">
              <a:extLst>
                <a:ext uri="{FF2B5EF4-FFF2-40B4-BE49-F238E27FC236}">
                  <a16:creationId xmlns:a16="http://schemas.microsoft.com/office/drawing/2014/main" id="{D129B368-774E-401D-AEC6-A0803DAED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897" y="1196752"/>
              <a:ext cx="4323184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B5A6DB68-AABB-4487-A81F-7715381238C8}"/>
                </a:ext>
              </a:extLst>
            </p:cNvPr>
            <p:cNvSpPr/>
            <p:nvPr/>
          </p:nvSpPr>
          <p:spPr>
            <a:xfrm>
              <a:off x="1655676" y="3429000"/>
              <a:ext cx="5832648" cy="29523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8800" dirty="0"/>
                <a:t> 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EB5EAB-88AD-4B08-91AD-3645CC5AF225}"/>
              </a:ext>
            </a:extLst>
          </p:cNvPr>
          <p:cNvGrpSpPr/>
          <p:nvPr/>
        </p:nvGrpSpPr>
        <p:grpSpPr>
          <a:xfrm>
            <a:off x="2159838" y="4174268"/>
            <a:ext cx="4066483" cy="1351468"/>
            <a:chOff x="3132867" y="4149080"/>
            <a:chExt cx="3386053" cy="1351468"/>
          </a:xfrm>
          <a:solidFill>
            <a:schemeClr val="bg1">
              <a:lumMod val="95000"/>
            </a:schemeClr>
          </a:solidFill>
        </p:grpSpPr>
        <p:sp>
          <p:nvSpPr>
            <p:cNvPr id="14" name="مستطيل: زوايا مستديرة 13">
              <a:extLst>
                <a:ext uri="{FF2B5EF4-FFF2-40B4-BE49-F238E27FC236}">
                  <a16:creationId xmlns:a16="http://schemas.microsoft.com/office/drawing/2014/main" id="{05E6EB57-9613-45B1-BD4E-8DB62084F744}"/>
                </a:ext>
              </a:extLst>
            </p:cNvPr>
            <p:cNvSpPr/>
            <p:nvPr/>
          </p:nvSpPr>
          <p:spPr>
            <a:xfrm>
              <a:off x="3132867" y="4149080"/>
              <a:ext cx="3386053" cy="135146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ar-SA" sz="8000" dirty="0">
                  <a:solidFill>
                    <a:schemeClr val="tx1"/>
                  </a:solidFill>
                </a:rPr>
                <a:t> </a:t>
              </a:r>
              <a:r>
                <a:rPr lang="ar-SA" sz="8800" b="1" dirty="0">
                  <a:solidFill>
                    <a:schemeClr val="tx1"/>
                  </a:solidFill>
                </a:rPr>
                <a:t> </a:t>
              </a:r>
              <a:r>
                <a:rPr lang="ar-SA" sz="8000" b="1" dirty="0">
                  <a:solidFill>
                    <a:schemeClr val="tx1"/>
                  </a:solidFill>
                </a:rPr>
                <a:t>مَطَّا</a:t>
              </a:r>
              <a:r>
                <a:rPr lang="ar-SA" sz="80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E6DB4DD6-6A89-4CBE-9201-ACF607334474}"/>
                </a:ext>
              </a:extLst>
            </p:cNvPr>
            <p:cNvSpPr txBox="1"/>
            <p:nvPr/>
          </p:nvSpPr>
          <p:spPr>
            <a:xfrm>
              <a:off x="4145697" y="4769385"/>
              <a:ext cx="792635" cy="369332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r>
                <a:rPr lang="ar-SA" dirty="0"/>
                <a:t>............</a:t>
              </a:r>
            </a:p>
          </p:txBody>
        </p:sp>
      </p:grpSp>
      <p:sp>
        <p:nvSpPr>
          <p:cNvPr id="19" name="عنوان 1">
            <a:extLst>
              <a:ext uri="{FF2B5EF4-FFF2-40B4-BE49-F238E27FC236}">
                <a16:creationId xmlns:a16="http://schemas.microsoft.com/office/drawing/2014/main" id="{88599C0E-0D50-4295-8134-B71BB2956E36}"/>
              </a:ext>
            </a:extLst>
          </p:cNvPr>
          <p:cNvSpPr txBox="1">
            <a:spLocks/>
          </p:cNvSpPr>
          <p:nvPr/>
        </p:nvSpPr>
        <p:spPr>
          <a:xfrm>
            <a:off x="3446667" y="487552"/>
            <a:ext cx="2829643" cy="5667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67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مشفى الكلمات</a:t>
            </a:r>
          </a:p>
        </p:txBody>
      </p:sp>
      <p:pic>
        <p:nvPicPr>
          <p:cNvPr id="11" name="صورة 10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EF4E06B6-C3C6-429F-B376-D1A1B3F78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40" y="1551018"/>
            <a:ext cx="1228896" cy="962159"/>
          </a:xfrm>
          <a:prstGeom prst="rect">
            <a:avLst/>
          </a:prstGeom>
        </p:spPr>
      </p:pic>
      <p:pic>
        <p:nvPicPr>
          <p:cNvPr id="12" name="صورة 11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75493470-12B1-42D7-974E-6F43D0429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063" y="2780981"/>
            <a:ext cx="1390844" cy="1028844"/>
          </a:xfrm>
          <a:prstGeom prst="rect">
            <a:avLst/>
          </a:prstGeom>
        </p:spPr>
      </p:pic>
      <p:pic>
        <p:nvPicPr>
          <p:cNvPr id="18" name="صورة 17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AF1C6C67-7D6C-41C1-B69E-4E8D819D7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45" y="3979212"/>
            <a:ext cx="1371791" cy="1009791"/>
          </a:xfrm>
          <a:prstGeom prst="rect">
            <a:avLst/>
          </a:prstGeom>
        </p:spPr>
      </p:pic>
      <p:pic>
        <p:nvPicPr>
          <p:cNvPr id="20" name="صورة 19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449D3354-1059-4B0D-B3F0-CA94FC4720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193" y="5163905"/>
            <a:ext cx="1219370" cy="11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0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1B16E696-4E50-4402-A1CE-F9BA1677B724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4" name="صورة 3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4DDB0A2A-1697-4D80-82D7-C446938A8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6672"/>
            <a:ext cx="3950903" cy="1024308"/>
          </a:xfrm>
          <a:prstGeom prst="rect">
            <a:avLst/>
          </a:prstGeom>
        </p:spPr>
      </p:pic>
      <p:pic>
        <p:nvPicPr>
          <p:cNvPr id="6" name="صورة 5" descr="صورة تحتوي على نص, خريطة&#10;&#10;تم إنشاء الوصف تلقائياً">
            <a:extLst>
              <a:ext uri="{FF2B5EF4-FFF2-40B4-BE49-F238E27FC236}">
                <a16:creationId xmlns:a16="http://schemas.microsoft.com/office/drawing/2014/main" id="{0E01FD0D-9E22-4AB2-94BC-78276BB6F9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2"/>
          <a:stretch/>
        </p:blipFill>
        <p:spPr>
          <a:xfrm>
            <a:off x="4754265" y="1862971"/>
            <a:ext cx="2549324" cy="2308249"/>
          </a:xfrm>
          <a:prstGeom prst="rect">
            <a:avLst/>
          </a:prstGeom>
        </p:spPr>
      </p:pic>
      <p:pic>
        <p:nvPicPr>
          <p:cNvPr id="11" name="صورة 1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9A7CE6F-4EAD-4770-AE5D-EB20C282C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62971"/>
            <a:ext cx="2400635" cy="2086266"/>
          </a:xfrm>
          <a:prstGeom prst="rect">
            <a:avLst/>
          </a:prstGeom>
        </p:spPr>
      </p:pic>
      <p:pic>
        <p:nvPicPr>
          <p:cNvPr id="13" name="صورة 12" descr="صورة تحتوي على رجل&#10;&#10;تم إنشاء الوصف تلقائياً">
            <a:extLst>
              <a:ext uri="{FF2B5EF4-FFF2-40B4-BE49-F238E27FC236}">
                <a16:creationId xmlns:a16="http://schemas.microsoft.com/office/drawing/2014/main" id="{37CF7E7C-2F0E-41FC-A5A8-20D5A92EFD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12" y="4171220"/>
            <a:ext cx="2314898" cy="2210108"/>
          </a:xfrm>
          <a:prstGeom prst="rect">
            <a:avLst/>
          </a:prstGeom>
        </p:spPr>
      </p:pic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46F6D63-C18D-4B6B-B73A-263C63E61B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809" y="4276009"/>
            <a:ext cx="2505425" cy="210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4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D3CCD2A-C553-4213-B6A4-33E270667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704" y="3428999"/>
            <a:ext cx="3457545" cy="1802430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A209A38-C1AE-4FA6-B57F-90F3D8C0D2B1}"/>
              </a:ext>
            </a:extLst>
          </p:cNvPr>
          <p:cNvSpPr/>
          <p:nvPr/>
        </p:nvSpPr>
        <p:spPr>
          <a:xfrm>
            <a:off x="2638704" y="1680330"/>
            <a:ext cx="3744416" cy="1296144"/>
          </a:xfrm>
          <a:prstGeom prst="roundRect">
            <a:avLst/>
          </a:prstGeom>
          <a:solidFill>
            <a:srgbClr val="FFFF9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استراتيجية التعلم باللعب </a:t>
            </a:r>
          </a:p>
          <a:p>
            <a:pPr algn="ctr" rtl="1" eaLnBrk="1" hangingPunct="1">
              <a:defRPr/>
            </a:pPr>
            <a:r>
              <a:rPr lang="ar-SA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بيض المفاجآت 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3532D79A-8851-4C4B-8338-48953551D402}"/>
              </a:ext>
            </a:extLst>
          </p:cNvPr>
          <p:cNvSpPr/>
          <p:nvPr/>
        </p:nvSpPr>
        <p:spPr>
          <a:xfrm>
            <a:off x="179512" y="5733981"/>
            <a:ext cx="8136904" cy="7156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/>
              <a:t>الهدف : قراءة كلمات مركبة من الحروف التي سبق دراستها .</a:t>
            </a:r>
          </a:p>
        </p:txBody>
      </p:sp>
      <p:pic>
        <p:nvPicPr>
          <p:cNvPr id="8" name="صورة 7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FA1F2452-32B7-4F20-8CBC-0DB47CD8D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/>
        </p:blipFill>
        <p:spPr>
          <a:xfrm>
            <a:off x="3923928" y="408399"/>
            <a:ext cx="1428949" cy="819406"/>
          </a:xfrm>
          <a:prstGeom prst="rect">
            <a:avLst/>
          </a:prstGeom>
        </p:spPr>
      </p:pic>
      <p:pic>
        <p:nvPicPr>
          <p:cNvPr id="9" name="صورة 8" descr="صورة تحتوي على نص, علامة, ساعة حائط, رسم&#10;&#10;تم إنشاء الوصف تلقائياً">
            <a:extLst>
              <a:ext uri="{FF2B5EF4-FFF2-40B4-BE49-F238E27FC236}">
                <a16:creationId xmlns:a16="http://schemas.microsoft.com/office/drawing/2014/main" id="{F527D5B2-7DBA-4A91-A990-61D0A8807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05" y="87309"/>
            <a:ext cx="2481517" cy="2280991"/>
          </a:xfrm>
          <a:prstGeom prst="rect">
            <a:avLst/>
          </a:prstGeom>
        </p:spPr>
      </p:pic>
      <p:pic>
        <p:nvPicPr>
          <p:cNvPr id="10" name="صورة 9" descr="صورة تحتوي على نص, علامة, ساعة حائط, رسم&#10;&#10;تم إنشاء الوصف تلقائياً">
            <a:extLst>
              <a:ext uri="{FF2B5EF4-FFF2-40B4-BE49-F238E27FC236}">
                <a16:creationId xmlns:a16="http://schemas.microsoft.com/office/drawing/2014/main" id="{C9D56BAA-8EE2-4C1F-90CC-0739A7DF4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48" y="4140111"/>
            <a:ext cx="1380871" cy="126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2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عنصر&#10;&#10;تم إنشاء الوصف تلقائياً">
            <a:extLst>
              <a:ext uri="{FF2B5EF4-FFF2-40B4-BE49-F238E27FC236}">
                <a16:creationId xmlns:a16="http://schemas.microsoft.com/office/drawing/2014/main" id="{9C342F8A-07D8-4F09-958E-B8CEAE0C1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37762"/>
            <a:ext cx="8496942" cy="618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6376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AD2F035-CA12-4824-9C6F-C1D1B644B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047" y="896225"/>
            <a:ext cx="4266946" cy="1034894"/>
          </a:xfrm>
          <a:prstGeom prst="rect">
            <a:avLst/>
          </a:prstGeom>
        </p:spPr>
      </p:pic>
      <p:pic>
        <p:nvPicPr>
          <p:cNvPr id="5" name="صورة 4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19278233-0165-482D-A3AB-52C40A2D8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878727"/>
            <a:ext cx="1895740" cy="1133633"/>
          </a:xfrm>
          <a:prstGeom prst="rect">
            <a:avLst/>
          </a:prstGeom>
        </p:spPr>
      </p:pic>
      <p:pic>
        <p:nvPicPr>
          <p:cNvPr id="7" name="صورة 6" descr="صورة تحتوي على رسم, مباراة&#10;&#10;تم إنشاء الوصف تلقائياً">
            <a:extLst>
              <a:ext uri="{FF2B5EF4-FFF2-40B4-BE49-F238E27FC236}">
                <a16:creationId xmlns:a16="http://schemas.microsoft.com/office/drawing/2014/main" id="{9CDFD232-396B-44F2-A0E3-0A2526CA57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2"/>
          <a:stretch/>
        </p:blipFill>
        <p:spPr>
          <a:xfrm>
            <a:off x="5571731" y="2904290"/>
            <a:ext cx="1648511" cy="1133633"/>
          </a:xfrm>
          <a:prstGeom prst="rect">
            <a:avLst/>
          </a:prstGeom>
        </p:spPr>
      </p:pic>
      <p:pic>
        <p:nvPicPr>
          <p:cNvPr id="9" name="صورة 8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0A83E35F-AE41-482C-92B6-999962A1F5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1" y="2869198"/>
            <a:ext cx="2454321" cy="1143160"/>
          </a:xfrm>
          <a:prstGeom prst="rect">
            <a:avLst/>
          </a:prstGeom>
        </p:spPr>
      </p:pic>
      <p:pic>
        <p:nvPicPr>
          <p:cNvPr id="11" name="صورة 10" descr="صورة تحتوي على رسم, مباراة&#10;&#10;تم إنشاء الوصف تلقائياً">
            <a:extLst>
              <a:ext uri="{FF2B5EF4-FFF2-40B4-BE49-F238E27FC236}">
                <a16:creationId xmlns:a16="http://schemas.microsoft.com/office/drawing/2014/main" id="{1EB4EA3A-4DA7-4B58-8DDD-3E49FEB30C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2"/>
          <a:stretch/>
        </p:blipFill>
        <p:spPr>
          <a:xfrm>
            <a:off x="3979175" y="2869198"/>
            <a:ext cx="1648510" cy="1133633"/>
          </a:xfrm>
          <a:prstGeom prst="rect">
            <a:avLst/>
          </a:prstGeom>
        </p:spPr>
      </p:pic>
      <p:pic>
        <p:nvPicPr>
          <p:cNvPr id="12" name="صورة 11" descr="صورة تحتوي على رسم, مباراة&#10;&#10;تم إنشاء الوصف تلقائياً">
            <a:extLst>
              <a:ext uri="{FF2B5EF4-FFF2-40B4-BE49-F238E27FC236}">
                <a16:creationId xmlns:a16="http://schemas.microsoft.com/office/drawing/2014/main" id="{AE09D289-04F2-41E3-B9A1-6AC4D167D1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2"/>
          <a:stretch/>
        </p:blipFill>
        <p:spPr>
          <a:xfrm>
            <a:off x="2402928" y="2869197"/>
            <a:ext cx="1648510" cy="1133633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E9FEF62-E9A9-41C8-A259-8063BBFC66E7}"/>
              </a:ext>
            </a:extLst>
          </p:cNvPr>
          <p:cNvSpPr txBox="1"/>
          <p:nvPr/>
        </p:nvSpPr>
        <p:spPr>
          <a:xfrm>
            <a:off x="6092195" y="3055607"/>
            <a:ext cx="55162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solidFill>
                  <a:srgbClr val="FF0000"/>
                </a:solidFill>
              </a:rPr>
              <a:t>طَ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C9F3134-5496-4D4E-A442-3C920ACE4493}"/>
              </a:ext>
            </a:extLst>
          </p:cNvPr>
          <p:cNvSpPr txBox="1"/>
          <p:nvPr/>
        </p:nvSpPr>
        <p:spPr>
          <a:xfrm>
            <a:off x="4331047" y="2949587"/>
            <a:ext cx="105240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rgbClr val="FF0000"/>
                </a:solidFill>
              </a:rPr>
              <a:t>ـبِـيـ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A3442B4-ED8C-49C0-B884-1CCEFD256C6E}"/>
              </a:ext>
            </a:extLst>
          </p:cNvPr>
          <p:cNvSpPr txBox="1"/>
          <p:nvPr/>
        </p:nvSpPr>
        <p:spPr>
          <a:xfrm>
            <a:off x="2895331" y="2995753"/>
            <a:ext cx="79601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solidFill>
                  <a:srgbClr val="FF0000"/>
                </a:solidFill>
              </a:rPr>
              <a:t>ـب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3C341F-77B4-4DB8-A89B-9C2A4DA4FCB0}"/>
              </a:ext>
            </a:extLst>
          </p:cNvPr>
          <p:cNvSpPr txBox="1"/>
          <p:nvPr/>
        </p:nvSpPr>
        <p:spPr>
          <a:xfrm>
            <a:off x="686944" y="3013501"/>
            <a:ext cx="153818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rgbClr val="CC00CC"/>
                </a:solidFill>
              </a:rPr>
              <a:t>طَبِيب</a:t>
            </a:r>
            <a:endParaRPr lang="ar-SA" sz="4000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>
          <a:xfrm>
            <a:off x="2319873" y="2155222"/>
            <a:ext cx="2125980" cy="1556766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 لَطِيفُ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0229" y="2084128"/>
            <a:ext cx="2125980" cy="1556766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طَارِقُ 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534252" y="2087121"/>
            <a:ext cx="2125980" cy="1556766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SA" sz="6000" b="1" dirty="0">
                <a:solidFill>
                  <a:prstClr val="white"/>
                </a:solidFill>
              </a:rPr>
              <a:t> مَطَرُ</a:t>
            </a:r>
            <a:endParaRPr lang="en-US" sz="6000" dirty="0">
              <a:solidFill>
                <a:prstClr val="white"/>
              </a:solidFill>
              <a:cs typeface="ABO SLMAN Alomarالنسخ المقطع" pitchFamily="2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735664" y="2062188"/>
            <a:ext cx="2125980" cy="1556766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SA" sz="6000" b="1" dirty="0">
                <a:solidFill>
                  <a:prstClr val="white"/>
                </a:solidFill>
              </a:rPr>
              <a:t>  إِفْطَار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28703" y="3839163"/>
            <a:ext cx="2125980" cy="1556766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طِينٌ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2380929" y="3816450"/>
            <a:ext cx="2125980" cy="1556766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prstClr val="white"/>
                </a:solidFill>
              </a:rPr>
              <a:t>  طُورُ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57099" y="3764222"/>
            <a:ext cx="2125980" cy="1556766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prstClr val="white"/>
                </a:solidFill>
              </a:rPr>
              <a:t> </a:t>
            </a:r>
            <a:r>
              <a:rPr lang="ar-SA" sz="6000" b="1" dirty="0">
                <a:solidFill>
                  <a:prstClr val="white"/>
                </a:solidFill>
              </a:rPr>
              <a:t>طَرِيقُ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863740" y="3792809"/>
            <a:ext cx="2125980" cy="1556766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6000" b="1" dirty="0">
                <a:solidFill>
                  <a:schemeClr val="bg1"/>
                </a:solidFill>
                <a:cs typeface="Traditional Arabic" pitchFamily="2" charset="-78"/>
              </a:rPr>
              <a:t> </a:t>
            </a:r>
            <a:r>
              <a:rPr lang="ar-SA" sz="6000" b="1" dirty="0">
                <a:solidFill>
                  <a:schemeClr val="bg1"/>
                </a:solidFill>
              </a:rPr>
              <a:t> طَالِب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65374" y="3735072"/>
            <a:ext cx="2125980" cy="155676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5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1488" y="3840900"/>
            <a:ext cx="2125980" cy="155676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8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04624" y="3792809"/>
            <a:ext cx="2125980" cy="155676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7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35457" y="3774799"/>
            <a:ext cx="2125980" cy="155676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6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38619" y="2113328"/>
            <a:ext cx="2125980" cy="155676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4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316431" y="2155222"/>
            <a:ext cx="2125980" cy="155676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3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546075" y="2062188"/>
            <a:ext cx="2125980" cy="155676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2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746759" y="2046121"/>
            <a:ext cx="2125980" cy="155676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181B8F9-EA29-4CEC-AB4A-BC68AA6EA61B}"/>
              </a:ext>
            </a:extLst>
          </p:cNvPr>
          <p:cNvSpPr txBox="1"/>
          <p:nvPr/>
        </p:nvSpPr>
        <p:spPr>
          <a:xfrm>
            <a:off x="971600" y="190274"/>
            <a:ext cx="642871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استراتيجية التعلم باللعب – البطاقات التعليمية التفاعلية 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9E78FE55-45AB-4399-97FD-7ECF7AEEE5DE}"/>
              </a:ext>
            </a:extLst>
          </p:cNvPr>
          <p:cNvSpPr/>
          <p:nvPr/>
        </p:nvSpPr>
        <p:spPr>
          <a:xfrm>
            <a:off x="539552" y="5684017"/>
            <a:ext cx="7560840" cy="8206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أختار رقم  وأقرأ الكلمة  ثم الإملاء  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F8BA6A72-9B6D-4A74-A38C-C3F2C5178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72" y="887029"/>
            <a:ext cx="3953427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1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"/>
                            </p:stCondLst>
                            <p:childTnLst>
                              <p:par>
                                <p:cTn id="9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"/>
                            </p:stCondLst>
                            <p:childTnLst>
                              <p:par>
                                <p:cTn id="10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"/>
                            </p:stCondLst>
                            <p:childTnLst>
                              <p:par>
                                <p:cTn id="11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"/>
                            </p:stCondLst>
                            <p:childTnLst>
                              <p:par>
                                <p:cTn id="13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"/>
                            </p:stCondLst>
                            <p:childTnLst>
                              <p:par>
                                <p:cTn id="14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"/>
                            </p:stCondLst>
                            <p:childTnLst>
                              <p:par>
                                <p:cTn id="15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"/>
                            </p:stCondLst>
                            <p:childTnLst>
                              <p:par>
                                <p:cTn id="16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"/>
                            </p:stCondLst>
                            <p:childTnLst>
                              <p:par>
                                <p:cTn id="17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"/>
                            </p:stCondLst>
                            <p:childTnLst>
                              <p:par>
                                <p:cTn id="19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4" grpId="0" animBg="1"/>
      <p:bldP spid="44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8" grpId="0" animBg="1"/>
      <p:bldP spid="8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865374" y="3735072"/>
            <a:ext cx="2125980" cy="155676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5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1488" y="3840900"/>
            <a:ext cx="2125980" cy="155676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8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04624" y="3792809"/>
            <a:ext cx="2125980" cy="155676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7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35457" y="3774799"/>
            <a:ext cx="2125980" cy="155676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6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38619" y="2113328"/>
            <a:ext cx="2125980" cy="155676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4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316431" y="2155222"/>
            <a:ext cx="2125980" cy="155676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3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546075" y="2062188"/>
            <a:ext cx="2125980" cy="155676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2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746759" y="2046121"/>
            <a:ext cx="2125980" cy="155676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319873" y="2155222"/>
            <a:ext cx="2125980" cy="1556766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 لَطِيفُ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0229" y="2084128"/>
            <a:ext cx="2125980" cy="1556766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طَارِقُ 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534252" y="2087121"/>
            <a:ext cx="2125980" cy="1556766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SA" sz="6000" b="1" dirty="0">
                <a:solidFill>
                  <a:prstClr val="white"/>
                </a:solidFill>
              </a:rPr>
              <a:t> مَطَرُ</a:t>
            </a:r>
            <a:endParaRPr lang="en-US" sz="6000" dirty="0">
              <a:solidFill>
                <a:prstClr val="white"/>
              </a:solidFill>
              <a:cs typeface="ABO SLMAN Alomarالنسخ المقطع" pitchFamily="2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735664" y="2062188"/>
            <a:ext cx="2125980" cy="1556766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SA" sz="6000" b="1" dirty="0">
                <a:solidFill>
                  <a:prstClr val="white"/>
                </a:solidFill>
              </a:rPr>
              <a:t>  إِفْطَارُ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28703" y="3839163"/>
            <a:ext cx="2125980" cy="1556766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طِينٌ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2380929" y="3816450"/>
            <a:ext cx="2125980" cy="1556766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prstClr val="white"/>
                </a:solidFill>
              </a:rPr>
              <a:t>  طُورُ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57099" y="3764222"/>
            <a:ext cx="2125980" cy="1556766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prstClr val="white"/>
                </a:solidFill>
              </a:rPr>
              <a:t> </a:t>
            </a:r>
            <a:r>
              <a:rPr lang="ar-SA" sz="6000" b="1" dirty="0">
                <a:solidFill>
                  <a:prstClr val="white"/>
                </a:solidFill>
              </a:rPr>
              <a:t>طَرِيقُ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863740" y="3792809"/>
            <a:ext cx="2125980" cy="1556766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6000" b="1" dirty="0">
                <a:solidFill>
                  <a:schemeClr val="bg1"/>
                </a:solidFill>
                <a:cs typeface="Traditional Arabic" pitchFamily="2" charset="-78"/>
              </a:rPr>
              <a:t> </a:t>
            </a:r>
            <a:r>
              <a:rPr lang="ar-SA" sz="6000" b="1" dirty="0">
                <a:solidFill>
                  <a:schemeClr val="bg1"/>
                </a:solidFill>
              </a:rPr>
              <a:t> طَالِب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181B8F9-EA29-4CEC-AB4A-BC68AA6EA61B}"/>
              </a:ext>
            </a:extLst>
          </p:cNvPr>
          <p:cNvSpPr txBox="1"/>
          <p:nvPr/>
        </p:nvSpPr>
        <p:spPr>
          <a:xfrm>
            <a:off x="971600" y="190274"/>
            <a:ext cx="642871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استراتيجية التعلم باللعب – البطاقات التعليمية التفاعلية 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9E78FE55-45AB-4399-97FD-7ECF7AEEE5DE}"/>
              </a:ext>
            </a:extLst>
          </p:cNvPr>
          <p:cNvSpPr/>
          <p:nvPr/>
        </p:nvSpPr>
        <p:spPr>
          <a:xfrm>
            <a:off x="539552" y="5684017"/>
            <a:ext cx="7560840" cy="8206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أختار رقم  وأقرأ الكلمة  ثم الإملاء  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F8BA6A72-9B6D-4A74-A38C-C3F2C5178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72" y="887029"/>
            <a:ext cx="3953427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3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"/>
                            </p:stCondLst>
                            <p:childTnLst>
                              <p:par>
                                <p:cTn id="9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"/>
                            </p:stCondLst>
                            <p:childTnLst>
                              <p:par>
                                <p:cTn id="10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"/>
                            </p:stCondLst>
                            <p:childTnLst>
                              <p:par>
                                <p:cTn id="11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"/>
                            </p:stCondLst>
                            <p:childTnLst>
                              <p:par>
                                <p:cTn id="13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"/>
                            </p:stCondLst>
                            <p:childTnLst>
                              <p:par>
                                <p:cTn id="14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"/>
                            </p:stCondLst>
                            <p:childTnLst>
                              <p:par>
                                <p:cTn id="15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"/>
                            </p:stCondLst>
                            <p:childTnLst>
                              <p:par>
                                <p:cTn id="16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"/>
                            </p:stCondLst>
                            <p:childTnLst>
                              <p:par>
                                <p:cTn id="17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"/>
                            </p:stCondLst>
                            <p:childTnLst>
                              <p:par>
                                <p:cTn id="19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46" grpId="0" animBg="1"/>
      <p:bldP spid="46" grpId="1" animBg="1"/>
      <p:bldP spid="44" grpId="0" animBg="1"/>
      <p:bldP spid="44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C17CD604-95D0-47DF-88EB-B94BA289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3" y="836712"/>
            <a:ext cx="8942853" cy="441344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0B19450-EFDB-4541-8636-49B076BD81B9}"/>
              </a:ext>
            </a:extLst>
          </p:cNvPr>
          <p:cNvSpPr txBox="1"/>
          <p:nvPr/>
        </p:nvSpPr>
        <p:spPr>
          <a:xfrm>
            <a:off x="5549824" y="900997"/>
            <a:ext cx="3060502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 err="1"/>
              <a:t>إِفْ</a:t>
            </a:r>
            <a:r>
              <a:rPr lang="ar-SA" sz="19900" b="1" dirty="0"/>
              <a:t>ــ</a:t>
            </a:r>
            <a:endParaRPr lang="ar-SA" sz="9600" b="1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D5D3125-3F43-4BFC-9C36-52661CC66859}"/>
              </a:ext>
            </a:extLst>
          </p:cNvPr>
          <p:cNvSpPr txBox="1"/>
          <p:nvPr/>
        </p:nvSpPr>
        <p:spPr>
          <a:xfrm>
            <a:off x="557280" y="916662"/>
            <a:ext cx="3060502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9900" b="1" dirty="0">
                <a:solidFill>
                  <a:srgbClr val="CC00CC"/>
                </a:solidFill>
              </a:rPr>
              <a:t> رُ</a:t>
            </a:r>
            <a:endParaRPr lang="ar-SA" sz="11500" dirty="0">
              <a:solidFill>
                <a:srgbClr val="CC00CC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6DDF71E-084D-4C08-A35A-350573182FB4}"/>
              </a:ext>
            </a:extLst>
          </p:cNvPr>
          <p:cNvSpPr txBox="1"/>
          <p:nvPr/>
        </p:nvSpPr>
        <p:spPr>
          <a:xfrm>
            <a:off x="3090956" y="900997"/>
            <a:ext cx="3239648" cy="62170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>
                <a:solidFill>
                  <a:srgbClr val="FF0000"/>
                </a:solidFill>
              </a:rPr>
              <a:t>ـ</a:t>
            </a:r>
            <a:r>
              <a:rPr lang="ar-SA" sz="19900" b="1" dirty="0" err="1">
                <a:solidFill>
                  <a:srgbClr val="FF0000"/>
                </a:solidFill>
              </a:rPr>
              <a:t>طَا</a:t>
            </a:r>
            <a:r>
              <a:rPr lang="ar-SA" sz="19900" b="1" dirty="0">
                <a:solidFill>
                  <a:srgbClr val="FF0000"/>
                </a:solidFill>
              </a:rPr>
              <a:t> </a:t>
            </a:r>
            <a:endParaRPr lang="ar-SA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197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C17CD604-95D0-47DF-88EB-B94BA289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3" y="764704"/>
            <a:ext cx="8942853" cy="441344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0B19450-EFDB-4541-8636-49B076BD81B9}"/>
              </a:ext>
            </a:extLst>
          </p:cNvPr>
          <p:cNvSpPr txBox="1"/>
          <p:nvPr/>
        </p:nvSpPr>
        <p:spPr>
          <a:xfrm>
            <a:off x="5868144" y="908555"/>
            <a:ext cx="2659433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/>
              <a:t>مَـ</a:t>
            </a:r>
            <a:endParaRPr lang="ar-SA" sz="9600" b="1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D5D3125-3F43-4BFC-9C36-52661CC66859}"/>
              </a:ext>
            </a:extLst>
          </p:cNvPr>
          <p:cNvSpPr txBox="1"/>
          <p:nvPr/>
        </p:nvSpPr>
        <p:spPr>
          <a:xfrm>
            <a:off x="755576" y="908720"/>
            <a:ext cx="2875397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9900" b="1" dirty="0">
                <a:solidFill>
                  <a:srgbClr val="CC00CC"/>
                </a:solidFill>
              </a:rPr>
              <a:t>ـرُ</a:t>
            </a:r>
            <a:endParaRPr lang="ar-SA" sz="11500" dirty="0">
              <a:solidFill>
                <a:srgbClr val="CC00CC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6DDF71E-084D-4C08-A35A-350573182FB4}"/>
              </a:ext>
            </a:extLst>
          </p:cNvPr>
          <p:cNvSpPr txBox="1"/>
          <p:nvPr/>
        </p:nvSpPr>
        <p:spPr>
          <a:xfrm>
            <a:off x="3491880" y="908555"/>
            <a:ext cx="2510165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>
                <a:solidFill>
                  <a:srgbClr val="00B050"/>
                </a:solidFill>
              </a:rPr>
              <a:t>ـطَـ</a:t>
            </a:r>
            <a:endParaRPr lang="ar-SA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968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FB21D212-CA75-466C-9C89-A7EEEB0A457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77A16309-62B6-488B-8CA5-8C4049D2D887}"/>
              </a:ext>
            </a:extLst>
          </p:cNvPr>
          <p:cNvSpPr txBox="1"/>
          <p:nvPr/>
        </p:nvSpPr>
        <p:spPr>
          <a:xfrm>
            <a:off x="963248" y="2638802"/>
            <a:ext cx="7884368" cy="378565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 eaLnBrk="1" hangingPunct="1">
              <a:defRPr/>
            </a:pP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</a:t>
            </a:r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-  تسمية الحرف باسمه الهجائي.</a:t>
            </a:r>
          </a:p>
          <a:p>
            <a:pPr algn="ctr" rtl="1" eaLnBrk="1" hangingPunct="1">
              <a:defRPr/>
            </a:pPr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</a:t>
            </a:r>
          </a:p>
          <a:p>
            <a:pPr marL="571500" indent="-571500" algn="ctr" rtl="1" eaLnBrk="1" hangingPunct="1">
              <a:buFontTx/>
              <a:buChar char="-"/>
              <a:defRPr/>
            </a:pPr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تلوين الحرف باللون المناسب.</a:t>
            </a:r>
          </a:p>
          <a:p>
            <a:pPr marL="571500" indent="-571500" algn="ctr" rtl="1" eaLnBrk="1" hangingPunct="1">
              <a:buFontTx/>
              <a:buChar char="-"/>
              <a:defRPr/>
            </a:pPr>
            <a:endParaRPr lang="ar-SA" sz="4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</a:endParaRPr>
          </a:p>
          <a:p>
            <a:pPr algn="ctr" rtl="1" eaLnBrk="1" hangingPunct="1">
              <a:defRPr/>
            </a:pPr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   - المقارنة بين اسم الحرف والصورة . </a:t>
            </a:r>
          </a:p>
          <a:p>
            <a:pPr algn="ctr" rtl="1" eaLnBrk="1" hangingPunct="1">
              <a:defRPr/>
            </a:pPr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 </a:t>
            </a:r>
            <a:endParaRPr lang="en-US" sz="3048" b="1" dirty="0">
              <a:ln w="0"/>
              <a:solidFill>
                <a:srgbClr val="008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2CC6E60A-F039-41E0-A7EE-03AF75F7EC0B}"/>
              </a:ext>
            </a:extLst>
          </p:cNvPr>
          <p:cNvSpPr/>
          <p:nvPr/>
        </p:nvSpPr>
        <p:spPr>
          <a:xfrm>
            <a:off x="5652120" y="1634038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97D0A38-9DA8-49BE-B392-A6C908A6B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356" y="560435"/>
            <a:ext cx="3153215" cy="8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C17CD604-95D0-47DF-88EB-B94BA289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3" y="980728"/>
            <a:ext cx="8942853" cy="441344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0B19450-EFDB-4541-8636-49B076BD81B9}"/>
              </a:ext>
            </a:extLst>
          </p:cNvPr>
          <p:cNvSpPr txBox="1"/>
          <p:nvPr/>
        </p:nvSpPr>
        <p:spPr>
          <a:xfrm>
            <a:off x="6732240" y="1052736"/>
            <a:ext cx="2160240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/>
              <a:t>لَـ</a:t>
            </a:r>
            <a:endParaRPr lang="ar-SA" sz="9600" b="1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D5D3125-3F43-4BFC-9C36-52661CC66859}"/>
              </a:ext>
            </a:extLst>
          </p:cNvPr>
          <p:cNvSpPr txBox="1"/>
          <p:nvPr/>
        </p:nvSpPr>
        <p:spPr>
          <a:xfrm>
            <a:off x="535219" y="1052736"/>
            <a:ext cx="2740637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9900" b="1" dirty="0">
                <a:solidFill>
                  <a:srgbClr val="CC00CC"/>
                </a:solidFill>
              </a:rPr>
              <a:t>ـفُ</a:t>
            </a:r>
            <a:endParaRPr lang="ar-SA" sz="11500" dirty="0">
              <a:solidFill>
                <a:srgbClr val="CC00CC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6DDF71E-084D-4C08-A35A-350573182FB4}"/>
              </a:ext>
            </a:extLst>
          </p:cNvPr>
          <p:cNvSpPr txBox="1"/>
          <p:nvPr/>
        </p:nvSpPr>
        <p:spPr>
          <a:xfrm>
            <a:off x="3131840" y="1052736"/>
            <a:ext cx="4198333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>
                <a:solidFill>
                  <a:srgbClr val="FF0000"/>
                </a:solidFill>
              </a:rPr>
              <a:t>ـطِـيـ</a:t>
            </a:r>
            <a:endParaRPr lang="ar-SA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34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C17CD604-95D0-47DF-88EB-B94BA289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2" y="650562"/>
            <a:ext cx="8942853" cy="441344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0B19450-EFDB-4541-8636-49B076BD81B9}"/>
              </a:ext>
            </a:extLst>
          </p:cNvPr>
          <p:cNvSpPr txBox="1"/>
          <p:nvPr/>
        </p:nvSpPr>
        <p:spPr>
          <a:xfrm>
            <a:off x="4788024" y="745660"/>
            <a:ext cx="2659433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 err="1">
                <a:solidFill>
                  <a:srgbClr val="FF0000"/>
                </a:solidFill>
              </a:rPr>
              <a:t>طَـا</a:t>
            </a:r>
            <a:endParaRPr lang="ar-SA" sz="9600" b="1" dirty="0">
              <a:solidFill>
                <a:srgbClr val="FF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D5D3125-3F43-4BFC-9C36-52661CC66859}"/>
              </a:ext>
            </a:extLst>
          </p:cNvPr>
          <p:cNvSpPr txBox="1"/>
          <p:nvPr/>
        </p:nvSpPr>
        <p:spPr>
          <a:xfrm>
            <a:off x="2411760" y="745660"/>
            <a:ext cx="2145524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9900" b="1" dirty="0">
                <a:solidFill>
                  <a:srgbClr val="CC00CC"/>
                </a:solidFill>
              </a:rPr>
              <a:t>رِ</a:t>
            </a:r>
            <a:endParaRPr lang="ar-SA" sz="11500" dirty="0">
              <a:solidFill>
                <a:srgbClr val="CC00CC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BA890F2-DD69-45A5-B5A2-44C626EE5257}"/>
              </a:ext>
            </a:extLst>
          </p:cNvPr>
          <p:cNvSpPr txBox="1"/>
          <p:nvPr/>
        </p:nvSpPr>
        <p:spPr>
          <a:xfrm>
            <a:off x="1187624" y="650562"/>
            <a:ext cx="2659433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>
                <a:solidFill>
                  <a:srgbClr val="00B050"/>
                </a:solidFill>
              </a:rPr>
              <a:t>قُ</a:t>
            </a:r>
            <a:endParaRPr lang="ar-SA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89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C17CD604-95D0-47DF-88EB-B94BA289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8942853" cy="441344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0B19450-EFDB-4541-8636-49B076BD81B9}"/>
              </a:ext>
            </a:extLst>
          </p:cNvPr>
          <p:cNvSpPr txBox="1"/>
          <p:nvPr/>
        </p:nvSpPr>
        <p:spPr>
          <a:xfrm>
            <a:off x="5224935" y="745660"/>
            <a:ext cx="2659433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 err="1">
                <a:solidFill>
                  <a:srgbClr val="FF0000"/>
                </a:solidFill>
              </a:rPr>
              <a:t>طَـا</a:t>
            </a:r>
            <a:endParaRPr lang="ar-SA" sz="9600" b="1" dirty="0">
              <a:solidFill>
                <a:srgbClr val="FF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D5D3125-3F43-4BFC-9C36-52661CC66859}"/>
              </a:ext>
            </a:extLst>
          </p:cNvPr>
          <p:cNvSpPr txBox="1"/>
          <p:nvPr/>
        </p:nvSpPr>
        <p:spPr>
          <a:xfrm>
            <a:off x="2987824" y="778346"/>
            <a:ext cx="2145524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9900" b="1" dirty="0">
                <a:solidFill>
                  <a:srgbClr val="CC00CC"/>
                </a:solidFill>
              </a:rPr>
              <a:t>لِـ</a:t>
            </a:r>
            <a:endParaRPr lang="ar-SA" sz="11500" dirty="0">
              <a:solidFill>
                <a:srgbClr val="CC00CC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BA890F2-DD69-45A5-B5A2-44C626EE5257}"/>
              </a:ext>
            </a:extLst>
          </p:cNvPr>
          <p:cNvSpPr txBox="1"/>
          <p:nvPr/>
        </p:nvSpPr>
        <p:spPr>
          <a:xfrm>
            <a:off x="1624535" y="778346"/>
            <a:ext cx="2659433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>
                <a:solidFill>
                  <a:srgbClr val="00B050"/>
                </a:solidFill>
              </a:rPr>
              <a:t>ـبُ</a:t>
            </a:r>
            <a:endParaRPr lang="ar-SA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62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C17CD604-95D0-47DF-88EB-B94BA289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5705"/>
            <a:ext cx="8942853" cy="441344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0B19450-EFDB-4541-8636-49B076BD81B9}"/>
              </a:ext>
            </a:extLst>
          </p:cNvPr>
          <p:cNvSpPr txBox="1"/>
          <p:nvPr/>
        </p:nvSpPr>
        <p:spPr>
          <a:xfrm>
            <a:off x="6089031" y="692696"/>
            <a:ext cx="2659433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>
                <a:solidFill>
                  <a:srgbClr val="CC00CC"/>
                </a:solidFill>
              </a:rPr>
              <a:t>طَـ</a:t>
            </a:r>
            <a:endParaRPr lang="ar-SA" sz="9600" b="1" dirty="0">
              <a:solidFill>
                <a:srgbClr val="CC00CC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D5D3125-3F43-4BFC-9C36-52661CC66859}"/>
              </a:ext>
            </a:extLst>
          </p:cNvPr>
          <p:cNvSpPr txBox="1"/>
          <p:nvPr/>
        </p:nvSpPr>
        <p:spPr>
          <a:xfrm>
            <a:off x="3131840" y="692696"/>
            <a:ext cx="3096344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9900" b="1" dirty="0">
                <a:solidFill>
                  <a:srgbClr val="FF0000"/>
                </a:solidFill>
              </a:rPr>
              <a:t>ـرِيـ</a:t>
            </a:r>
            <a:endParaRPr lang="ar-SA" sz="11500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BA890F2-DD69-45A5-B5A2-44C626EE5257}"/>
              </a:ext>
            </a:extLst>
          </p:cNvPr>
          <p:cNvSpPr txBox="1"/>
          <p:nvPr/>
        </p:nvSpPr>
        <p:spPr>
          <a:xfrm>
            <a:off x="1187624" y="692696"/>
            <a:ext cx="3240360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>
                <a:solidFill>
                  <a:srgbClr val="00B050"/>
                </a:solidFill>
              </a:rPr>
              <a:t> ـقُ</a:t>
            </a:r>
            <a:endParaRPr lang="ar-SA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9710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C17CD604-95D0-47DF-88EB-B94BA289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8942853" cy="441344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0B19450-EFDB-4541-8636-49B076BD81B9}"/>
              </a:ext>
            </a:extLst>
          </p:cNvPr>
          <p:cNvSpPr txBox="1"/>
          <p:nvPr/>
        </p:nvSpPr>
        <p:spPr>
          <a:xfrm>
            <a:off x="4134961" y="745660"/>
            <a:ext cx="3235497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>
                <a:solidFill>
                  <a:srgbClr val="FF0000"/>
                </a:solidFill>
              </a:rPr>
              <a:t>طُـو</a:t>
            </a:r>
            <a:endParaRPr lang="ar-SA" sz="9600" b="1" dirty="0">
              <a:solidFill>
                <a:srgbClr val="FF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D5D3125-3F43-4BFC-9C36-52661CC66859}"/>
              </a:ext>
            </a:extLst>
          </p:cNvPr>
          <p:cNvSpPr txBox="1"/>
          <p:nvPr/>
        </p:nvSpPr>
        <p:spPr>
          <a:xfrm>
            <a:off x="1773542" y="745660"/>
            <a:ext cx="2145524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9900" b="1" dirty="0">
                <a:solidFill>
                  <a:srgbClr val="CC00CC"/>
                </a:solidFill>
              </a:rPr>
              <a:t>رُ</a:t>
            </a:r>
            <a:endParaRPr lang="ar-SA" sz="11500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18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C17CD604-95D0-47DF-88EB-B94BA289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3" y="620688"/>
            <a:ext cx="8942853" cy="441344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0B19450-EFDB-4541-8636-49B076BD81B9}"/>
              </a:ext>
            </a:extLst>
          </p:cNvPr>
          <p:cNvSpPr txBox="1"/>
          <p:nvPr/>
        </p:nvSpPr>
        <p:spPr>
          <a:xfrm>
            <a:off x="4067944" y="717497"/>
            <a:ext cx="3379513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>
                <a:solidFill>
                  <a:srgbClr val="FF0000"/>
                </a:solidFill>
              </a:rPr>
              <a:t>طِيـ</a:t>
            </a:r>
            <a:endParaRPr lang="ar-SA" sz="9600" b="1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BA890F2-DD69-45A5-B5A2-44C626EE5257}"/>
              </a:ext>
            </a:extLst>
          </p:cNvPr>
          <p:cNvSpPr txBox="1"/>
          <p:nvPr/>
        </p:nvSpPr>
        <p:spPr>
          <a:xfrm>
            <a:off x="1480519" y="717497"/>
            <a:ext cx="4027585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b="1" dirty="0">
                <a:solidFill>
                  <a:srgbClr val="00B050"/>
                </a:solidFill>
              </a:rPr>
              <a:t>ـن </a:t>
            </a:r>
            <a:endParaRPr lang="ar-SA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25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76C627A-A784-4132-B173-9AD4101E8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48680"/>
            <a:ext cx="3238952" cy="943107"/>
          </a:xfrm>
          <a:prstGeom prst="rect">
            <a:avLst/>
          </a:prstGeom>
        </p:spPr>
      </p:pic>
      <p:pic>
        <p:nvPicPr>
          <p:cNvPr id="5" name="صورة 4" descr="صورة تحتوي على لقطة شاشة, شاشة, أكبر, تشبث&#10;&#10;تم إنشاء الوصف تلقائياً">
            <a:extLst>
              <a:ext uri="{FF2B5EF4-FFF2-40B4-BE49-F238E27FC236}">
                <a16:creationId xmlns:a16="http://schemas.microsoft.com/office/drawing/2014/main" id="{8921405A-21D4-48C7-B62D-529D1062C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52835"/>
            <a:ext cx="8172789" cy="2390269"/>
          </a:xfrm>
          <a:prstGeom prst="rect">
            <a:avLst/>
          </a:prstGeom>
        </p:spPr>
      </p:pic>
      <p:pic>
        <p:nvPicPr>
          <p:cNvPr id="7" name="صورة 6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CB44E09C-D1A5-4FC9-9684-1D31A52610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12"/>
          <a:stretch/>
        </p:blipFill>
        <p:spPr>
          <a:xfrm>
            <a:off x="7843384" y="5653300"/>
            <a:ext cx="1240804" cy="119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4839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7B51A913-B6B7-476B-9963-CD5B7720C76B}"/>
              </a:ext>
            </a:extLst>
          </p:cNvPr>
          <p:cNvSpPr txBox="1">
            <a:spLocks/>
          </p:cNvSpPr>
          <p:nvPr/>
        </p:nvSpPr>
        <p:spPr>
          <a:xfrm>
            <a:off x="1643488" y="1758790"/>
            <a:ext cx="6914195" cy="4524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 :  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 :   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الثالثة 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مدينتي</a:t>
            </a:r>
          </a:p>
          <a:p>
            <a:pPr lvl="0" algn="r" defTabSz="457200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 :</a:t>
            </a:r>
          </a:p>
          <a:p>
            <a:pPr lvl="0" algn="r" defTabSz="457200">
              <a:defRPr>
                <a:uFillTx/>
              </a:defRPr>
            </a:pPr>
            <a:endParaRPr lang="ar-SA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lvl="0" algn="r" defTabSz="457200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</a:t>
            </a:r>
            <a:endParaRPr lang="ar-SA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القراءة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A7BCE14-A04F-4724-94E2-7711126DBF3A}"/>
              </a:ext>
            </a:extLst>
          </p:cNvPr>
          <p:cNvSpPr/>
          <p:nvPr/>
        </p:nvSpPr>
        <p:spPr>
          <a:xfrm>
            <a:off x="214312" y="206633"/>
            <a:ext cx="8715375" cy="6594475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4" name="صورة 3" descr="صورة تحتوي على المصباح&#10;&#10;تم إنشاء الوصف تلقائياً">
            <a:extLst>
              <a:ext uri="{FF2B5EF4-FFF2-40B4-BE49-F238E27FC236}">
                <a16:creationId xmlns:a16="http://schemas.microsoft.com/office/drawing/2014/main" id="{654AE7DF-A011-4930-B688-35BF323FE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861048"/>
            <a:ext cx="2581635" cy="116221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ED85EC1-D651-4FA3-B0C5-B0CD35A78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17" y="1710628"/>
            <a:ext cx="2926334" cy="2402032"/>
          </a:xfrm>
          <a:prstGeom prst="rect">
            <a:avLst/>
          </a:prstGeom>
        </p:spPr>
      </p:pic>
      <p:pic>
        <p:nvPicPr>
          <p:cNvPr id="8" name="صورة 7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1C13B13F-076A-4EFD-8B2B-96AE4003D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89" y="238327"/>
            <a:ext cx="8590420" cy="11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3757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732E4B52-1FB9-420E-9967-67C2A135C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8164064" cy="533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4076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E077C1C-14B3-4382-8F68-3451BEF0AE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1"/>
          <a:stretch/>
        </p:blipFill>
        <p:spPr>
          <a:xfrm>
            <a:off x="16319" y="372410"/>
            <a:ext cx="9144000" cy="396044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6743225-E152-4533-A6A1-75D1C3E9D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321313"/>
            <a:ext cx="3519963" cy="253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13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6A8D282-9535-4A88-AAAC-AD73517B40B6}"/>
              </a:ext>
            </a:extLst>
          </p:cNvPr>
          <p:cNvSpPr/>
          <p:nvPr/>
        </p:nvSpPr>
        <p:spPr>
          <a:xfrm>
            <a:off x="667472" y="4167750"/>
            <a:ext cx="3085808" cy="576064"/>
          </a:xfrm>
          <a:prstGeom prst="rect">
            <a:avLst/>
          </a:prstGeom>
          <a:noFill/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مالون حرف الطاء؟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0B8D54A-DA95-4159-8A4E-537427C05438}"/>
              </a:ext>
            </a:extLst>
          </p:cNvPr>
          <p:cNvSpPr/>
          <p:nvPr/>
        </p:nvSpPr>
        <p:spPr>
          <a:xfrm>
            <a:off x="623459" y="5715724"/>
            <a:ext cx="3173834" cy="80086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    ما فوائد الطائرة ؟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C73E296-CA38-4370-9572-40D73778E1EB}"/>
              </a:ext>
            </a:extLst>
          </p:cNvPr>
          <p:cNvSpPr/>
          <p:nvPr/>
        </p:nvSpPr>
        <p:spPr>
          <a:xfrm>
            <a:off x="770216" y="4992710"/>
            <a:ext cx="2880320" cy="5760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كم مرة تكرر حرف الطاء؟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8500A73-29D3-4769-959F-86C0FDD2973C}"/>
              </a:ext>
            </a:extLst>
          </p:cNvPr>
          <p:cNvSpPr/>
          <p:nvPr/>
        </p:nvSpPr>
        <p:spPr>
          <a:xfrm>
            <a:off x="214313" y="263524"/>
            <a:ext cx="8715375" cy="6594475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181049E-1AE2-4A4C-A266-44463F603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426" y="424756"/>
            <a:ext cx="3881910" cy="1043776"/>
          </a:xfrm>
          <a:prstGeom prst="rect">
            <a:avLst/>
          </a:prstGeom>
        </p:spPr>
      </p:pic>
      <p:pic>
        <p:nvPicPr>
          <p:cNvPr id="5" name="صورة 4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6AA469C9-4EDB-4077-ABC7-ABB64E2A9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8" y="398838"/>
            <a:ext cx="3951748" cy="229141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973C785-D8B3-474B-B17A-7B0418C69F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4"/>
          <a:stretch/>
        </p:blipFill>
        <p:spPr>
          <a:xfrm>
            <a:off x="4418903" y="1679416"/>
            <a:ext cx="4309323" cy="47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5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85F14474-33AE-4A15-84EA-9038A4D2A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65737"/>
            <a:ext cx="5419231" cy="6526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853828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4">
            <a:extLst>
              <a:ext uri="{FF2B5EF4-FFF2-40B4-BE49-F238E27FC236}">
                <a16:creationId xmlns:a16="http://schemas.microsoft.com/office/drawing/2014/main" id="{7B444883-EC7D-4DF6-B92E-44F25A9DFE9A}"/>
              </a:ext>
            </a:extLst>
          </p:cNvPr>
          <p:cNvSpPr>
            <a:spLocks/>
          </p:cNvSpPr>
          <p:nvPr/>
        </p:nvSpPr>
        <p:spPr bwMode="auto">
          <a:xfrm rot="-543739">
            <a:off x="1390650" y="2586038"/>
            <a:ext cx="1301750" cy="1801812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CDFF3F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787" name="Freeform 5">
            <a:extLst>
              <a:ext uri="{FF2B5EF4-FFF2-40B4-BE49-F238E27FC236}">
                <a16:creationId xmlns:a16="http://schemas.microsoft.com/office/drawing/2014/main" id="{0C7052BD-27A6-40F0-A1F9-D633C0FC66C6}"/>
              </a:ext>
            </a:extLst>
          </p:cNvPr>
          <p:cNvSpPr>
            <a:spLocks/>
          </p:cNvSpPr>
          <p:nvPr/>
        </p:nvSpPr>
        <p:spPr bwMode="auto">
          <a:xfrm rot="-3290429">
            <a:off x="355600" y="3217863"/>
            <a:ext cx="1349375" cy="1736725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33CCCC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788" name="Freeform 6">
            <a:extLst>
              <a:ext uri="{FF2B5EF4-FFF2-40B4-BE49-F238E27FC236}">
                <a16:creationId xmlns:a16="http://schemas.microsoft.com/office/drawing/2014/main" id="{DC211722-ED45-4116-9BE0-7ABF1A38E580}"/>
              </a:ext>
            </a:extLst>
          </p:cNvPr>
          <p:cNvSpPr>
            <a:spLocks/>
          </p:cNvSpPr>
          <p:nvPr/>
        </p:nvSpPr>
        <p:spPr bwMode="auto">
          <a:xfrm rot="-6521194">
            <a:off x="221457" y="4501356"/>
            <a:ext cx="1350962" cy="1736725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FFCC00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789" name="Freeform 7">
            <a:extLst>
              <a:ext uri="{FF2B5EF4-FFF2-40B4-BE49-F238E27FC236}">
                <a16:creationId xmlns:a16="http://schemas.microsoft.com/office/drawing/2014/main" id="{FCAF258B-E430-473D-90C4-91EE9AB85E9B}"/>
              </a:ext>
            </a:extLst>
          </p:cNvPr>
          <p:cNvSpPr>
            <a:spLocks/>
          </p:cNvSpPr>
          <p:nvPr/>
        </p:nvSpPr>
        <p:spPr bwMode="auto">
          <a:xfrm rot="-10527107">
            <a:off x="1412875" y="5002213"/>
            <a:ext cx="1301750" cy="1801812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FFADD6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790" name="Freeform 8">
            <a:extLst>
              <a:ext uri="{FF2B5EF4-FFF2-40B4-BE49-F238E27FC236}">
                <a16:creationId xmlns:a16="http://schemas.microsoft.com/office/drawing/2014/main" id="{CA1D3018-B67D-4E27-A6EA-AEF973461246}"/>
              </a:ext>
            </a:extLst>
          </p:cNvPr>
          <p:cNvSpPr>
            <a:spLocks/>
          </p:cNvSpPr>
          <p:nvPr/>
        </p:nvSpPr>
        <p:spPr bwMode="auto">
          <a:xfrm rot="2706978">
            <a:off x="2497931" y="3191669"/>
            <a:ext cx="1350963" cy="1736725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D8B1FF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791" name="Freeform 9">
            <a:extLst>
              <a:ext uri="{FF2B5EF4-FFF2-40B4-BE49-F238E27FC236}">
                <a16:creationId xmlns:a16="http://schemas.microsoft.com/office/drawing/2014/main" id="{A672174C-23FB-4AEE-8788-CC12385073B4}"/>
              </a:ext>
            </a:extLst>
          </p:cNvPr>
          <p:cNvSpPr>
            <a:spLocks/>
          </p:cNvSpPr>
          <p:nvPr/>
        </p:nvSpPr>
        <p:spPr bwMode="auto">
          <a:xfrm rot="7122271">
            <a:off x="2439195" y="4517231"/>
            <a:ext cx="1350962" cy="1736725"/>
          </a:xfrm>
          <a:custGeom>
            <a:avLst/>
            <a:gdLst>
              <a:gd name="T0" fmla="*/ 2147483646 w 1248"/>
              <a:gd name="T1" fmla="*/ 2147483646 h 1664"/>
              <a:gd name="T2" fmla="*/ 2147483646 w 1248"/>
              <a:gd name="T3" fmla="*/ 2147483646 h 1664"/>
              <a:gd name="T4" fmla="*/ 2147483646 w 1248"/>
              <a:gd name="T5" fmla="*/ 2147483646 h 1664"/>
              <a:gd name="T6" fmla="*/ 2147483646 w 1248"/>
              <a:gd name="T7" fmla="*/ 2147483646 h 1664"/>
              <a:gd name="T8" fmla="*/ 2147483646 w 1248"/>
              <a:gd name="T9" fmla="*/ 2147483646 h 1664"/>
              <a:gd name="T10" fmla="*/ 2147483646 w 1248"/>
              <a:gd name="T11" fmla="*/ 2147483646 h 1664"/>
              <a:gd name="T12" fmla="*/ 2147483646 w 1248"/>
              <a:gd name="T13" fmla="*/ 2147483646 h 1664"/>
              <a:gd name="T14" fmla="*/ 2147483646 w 1248"/>
              <a:gd name="T15" fmla="*/ 2147483646 h 16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48" h="1664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BF092C"/>
          </a:solidFill>
          <a:ln w="5715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792" name="Oval 10">
            <a:extLst>
              <a:ext uri="{FF2B5EF4-FFF2-40B4-BE49-F238E27FC236}">
                <a16:creationId xmlns:a16="http://schemas.microsoft.com/office/drawing/2014/main" id="{87DFE132-B64D-4206-BF3E-EFB4983CEA8E}"/>
              </a:ext>
            </a:extLst>
          </p:cNvPr>
          <p:cNvSpPr>
            <a:spLocks noChangeArrowheads="1"/>
          </p:cNvSpPr>
          <p:nvPr/>
        </p:nvSpPr>
        <p:spPr bwMode="auto">
          <a:xfrm rot="-543739">
            <a:off x="1087438" y="3776663"/>
            <a:ext cx="1954212" cy="2025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000000"/>
              </a:solidFill>
            </a:endParaRPr>
          </a:p>
        </p:txBody>
      </p:sp>
      <p:grpSp>
        <p:nvGrpSpPr>
          <p:cNvPr id="118793" name="Group 11">
            <a:extLst>
              <a:ext uri="{FF2B5EF4-FFF2-40B4-BE49-F238E27FC236}">
                <a16:creationId xmlns:a16="http://schemas.microsoft.com/office/drawing/2014/main" id="{BF8A63D3-4249-4B39-A3DD-BD7467B8696A}"/>
              </a:ext>
            </a:extLst>
          </p:cNvPr>
          <p:cNvGrpSpPr>
            <a:grpSpLocks/>
          </p:cNvGrpSpPr>
          <p:nvPr/>
        </p:nvGrpSpPr>
        <p:grpSpPr bwMode="auto">
          <a:xfrm rot="-543739">
            <a:off x="1397000" y="4143375"/>
            <a:ext cx="1301750" cy="1403350"/>
            <a:chOff x="1776" y="1584"/>
            <a:chExt cx="1248" cy="1296"/>
          </a:xfrm>
        </p:grpSpPr>
        <p:sp>
          <p:nvSpPr>
            <p:cNvPr id="118821" name="Freeform 12">
              <a:extLst>
                <a:ext uri="{FF2B5EF4-FFF2-40B4-BE49-F238E27FC236}">
                  <a16:creationId xmlns:a16="http://schemas.microsoft.com/office/drawing/2014/main" id="{30F55D5B-B30A-42C8-9352-CDF857272C1A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3399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22" name="Freeform 13">
              <a:extLst>
                <a:ext uri="{FF2B5EF4-FFF2-40B4-BE49-F238E27FC236}">
                  <a16:creationId xmlns:a16="http://schemas.microsoft.com/office/drawing/2014/main" id="{34C59D66-138B-4E08-909D-699B903FD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8794" name="Group 14">
            <a:extLst>
              <a:ext uri="{FF2B5EF4-FFF2-40B4-BE49-F238E27FC236}">
                <a16:creationId xmlns:a16="http://schemas.microsoft.com/office/drawing/2014/main" id="{ACADAA33-000C-4EC0-86C2-9A3C30E54929}"/>
              </a:ext>
            </a:extLst>
          </p:cNvPr>
          <p:cNvGrpSpPr>
            <a:grpSpLocks/>
          </p:cNvGrpSpPr>
          <p:nvPr/>
        </p:nvGrpSpPr>
        <p:grpSpPr bwMode="auto">
          <a:xfrm rot="-543739">
            <a:off x="1687513" y="2876550"/>
            <a:ext cx="700087" cy="623888"/>
            <a:chOff x="1776" y="1584"/>
            <a:chExt cx="1248" cy="1296"/>
          </a:xfrm>
        </p:grpSpPr>
        <p:sp>
          <p:nvSpPr>
            <p:cNvPr id="118819" name="Freeform 15">
              <a:extLst>
                <a:ext uri="{FF2B5EF4-FFF2-40B4-BE49-F238E27FC236}">
                  <a16:creationId xmlns:a16="http://schemas.microsoft.com/office/drawing/2014/main" id="{B9E3EA03-DC62-43CC-8B98-1BCB19602F83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20" name="Freeform 16">
              <a:extLst>
                <a:ext uri="{FF2B5EF4-FFF2-40B4-BE49-F238E27FC236}">
                  <a16:creationId xmlns:a16="http://schemas.microsoft.com/office/drawing/2014/main" id="{5F78297B-64C5-4C53-B558-157941A35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8795" name="Group 17">
            <a:extLst>
              <a:ext uri="{FF2B5EF4-FFF2-40B4-BE49-F238E27FC236}">
                <a16:creationId xmlns:a16="http://schemas.microsoft.com/office/drawing/2014/main" id="{919C7050-C34E-457A-AFA7-7F6D1A3AEB08}"/>
              </a:ext>
            </a:extLst>
          </p:cNvPr>
          <p:cNvGrpSpPr>
            <a:grpSpLocks/>
          </p:cNvGrpSpPr>
          <p:nvPr/>
        </p:nvGrpSpPr>
        <p:grpSpPr bwMode="auto">
          <a:xfrm rot="-3477294">
            <a:off x="518319" y="3598069"/>
            <a:ext cx="727075" cy="601663"/>
            <a:chOff x="1776" y="1584"/>
            <a:chExt cx="1248" cy="1296"/>
          </a:xfrm>
        </p:grpSpPr>
        <p:sp>
          <p:nvSpPr>
            <p:cNvPr id="118817" name="Freeform 18">
              <a:extLst>
                <a:ext uri="{FF2B5EF4-FFF2-40B4-BE49-F238E27FC236}">
                  <a16:creationId xmlns:a16="http://schemas.microsoft.com/office/drawing/2014/main" id="{7D610E15-AF90-48D6-9C2D-E71E0197DE3D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18" name="Freeform 19">
              <a:extLst>
                <a:ext uri="{FF2B5EF4-FFF2-40B4-BE49-F238E27FC236}">
                  <a16:creationId xmlns:a16="http://schemas.microsoft.com/office/drawing/2014/main" id="{715C06A8-0A54-4C5C-A3B2-14F74017C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8796" name="Group 20">
            <a:extLst>
              <a:ext uri="{FF2B5EF4-FFF2-40B4-BE49-F238E27FC236}">
                <a16:creationId xmlns:a16="http://schemas.microsoft.com/office/drawing/2014/main" id="{1E97B943-0334-4E2D-8D32-92BC5CB7A97F}"/>
              </a:ext>
            </a:extLst>
          </p:cNvPr>
          <p:cNvGrpSpPr>
            <a:grpSpLocks/>
          </p:cNvGrpSpPr>
          <p:nvPr/>
        </p:nvGrpSpPr>
        <p:grpSpPr bwMode="auto">
          <a:xfrm rot="-7068527">
            <a:off x="294481" y="5055395"/>
            <a:ext cx="727075" cy="601662"/>
            <a:chOff x="1776" y="1584"/>
            <a:chExt cx="1248" cy="1296"/>
          </a:xfrm>
        </p:grpSpPr>
        <p:sp>
          <p:nvSpPr>
            <p:cNvPr id="118815" name="Freeform 21">
              <a:extLst>
                <a:ext uri="{FF2B5EF4-FFF2-40B4-BE49-F238E27FC236}">
                  <a16:creationId xmlns:a16="http://schemas.microsoft.com/office/drawing/2014/main" id="{28FB2A09-7E2B-4A82-8F6E-1672E2BB6F2A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16" name="Freeform 22">
              <a:extLst>
                <a:ext uri="{FF2B5EF4-FFF2-40B4-BE49-F238E27FC236}">
                  <a16:creationId xmlns:a16="http://schemas.microsoft.com/office/drawing/2014/main" id="{C5D254B7-FF35-4B60-9099-C5CA52B37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8797" name="Group 23">
            <a:extLst>
              <a:ext uri="{FF2B5EF4-FFF2-40B4-BE49-F238E27FC236}">
                <a16:creationId xmlns:a16="http://schemas.microsoft.com/office/drawing/2014/main" id="{8447662D-3D8E-4452-ACF6-8DBEF278194E}"/>
              </a:ext>
            </a:extLst>
          </p:cNvPr>
          <p:cNvGrpSpPr>
            <a:grpSpLocks/>
          </p:cNvGrpSpPr>
          <p:nvPr/>
        </p:nvGrpSpPr>
        <p:grpSpPr bwMode="auto">
          <a:xfrm rot="-10251555">
            <a:off x="1658938" y="5881688"/>
            <a:ext cx="701675" cy="623887"/>
            <a:chOff x="1776" y="1584"/>
            <a:chExt cx="1248" cy="1296"/>
          </a:xfrm>
        </p:grpSpPr>
        <p:sp>
          <p:nvSpPr>
            <p:cNvPr id="118813" name="Freeform 24">
              <a:extLst>
                <a:ext uri="{FF2B5EF4-FFF2-40B4-BE49-F238E27FC236}">
                  <a16:creationId xmlns:a16="http://schemas.microsoft.com/office/drawing/2014/main" id="{1745EBF5-6B3A-492B-9F9C-687467BB6061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14" name="Freeform 25">
              <a:extLst>
                <a:ext uri="{FF2B5EF4-FFF2-40B4-BE49-F238E27FC236}">
                  <a16:creationId xmlns:a16="http://schemas.microsoft.com/office/drawing/2014/main" id="{E035C6B7-C2CA-4BD7-BD9A-A11F20F92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8798" name="Group 26">
            <a:extLst>
              <a:ext uri="{FF2B5EF4-FFF2-40B4-BE49-F238E27FC236}">
                <a16:creationId xmlns:a16="http://schemas.microsoft.com/office/drawing/2014/main" id="{F467B9CD-2651-4391-A5FB-ABE87D63EE77}"/>
              </a:ext>
            </a:extLst>
          </p:cNvPr>
          <p:cNvGrpSpPr>
            <a:grpSpLocks/>
          </p:cNvGrpSpPr>
          <p:nvPr/>
        </p:nvGrpSpPr>
        <p:grpSpPr bwMode="auto">
          <a:xfrm rot="7069687">
            <a:off x="2956719" y="5209381"/>
            <a:ext cx="727075" cy="601663"/>
            <a:chOff x="1776" y="1584"/>
            <a:chExt cx="1248" cy="1296"/>
          </a:xfrm>
        </p:grpSpPr>
        <p:sp>
          <p:nvSpPr>
            <p:cNvPr id="118811" name="Freeform 27">
              <a:extLst>
                <a:ext uri="{FF2B5EF4-FFF2-40B4-BE49-F238E27FC236}">
                  <a16:creationId xmlns:a16="http://schemas.microsoft.com/office/drawing/2014/main" id="{F94DF719-0572-48C3-ACA9-3CA7EB2B4F0B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12" name="Freeform 28">
              <a:extLst>
                <a:ext uri="{FF2B5EF4-FFF2-40B4-BE49-F238E27FC236}">
                  <a16:creationId xmlns:a16="http://schemas.microsoft.com/office/drawing/2014/main" id="{5AE284ED-9067-4AB1-84CE-E95124660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8799" name="Group 29">
            <a:extLst>
              <a:ext uri="{FF2B5EF4-FFF2-40B4-BE49-F238E27FC236}">
                <a16:creationId xmlns:a16="http://schemas.microsoft.com/office/drawing/2014/main" id="{453F50D1-7A75-4AFA-957E-ABD81FBF3E55}"/>
              </a:ext>
            </a:extLst>
          </p:cNvPr>
          <p:cNvGrpSpPr>
            <a:grpSpLocks/>
          </p:cNvGrpSpPr>
          <p:nvPr/>
        </p:nvGrpSpPr>
        <p:grpSpPr bwMode="auto">
          <a:xfrm rot="2775784">
            <a:off x="2959894" y="3629819"/>
            <a:ext cx="727075" cy="601663"/>
            <a:chOff x="1776" y="1584"/>
            <a:chExt cx="1248" cy="1296"/>
          </a:xfrm>
        </p:grpSpPr>
        <p:sp>
          <p:nvSpPr>
            <p:cNvPr id="118809" name="Freeform 30">
              <a:extLst>
                <a:ext uri="{FF2B5EF4-FFF2-40B4-BE49-F238E27FC236}">
                  <a16:creationId xmlns:a16="http://schemas.microsoft.com/office/drawing/2014/main" id="{710D8BDE-B037-4368-9310-D82930BA0FDE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w="254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10" name="Freeform 31">
              <a:extLst>
                <a:ext uri="{FF2B5EF4-FFF2-40B4-BE49-F238E27FC236}">
                  <a16:creationId xmlns:a16="http://schemas.microsoft.com/office/drawing/2014/main" id="{FA8B92A9-377B-4DFB-9E69-CA0FBB66F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9" name="Group 32">
            <a:extLst>
              <a:ext uri="{FF2B5EF4-FFF2-40B4-BE49-F238E27FC236}">
                <a16:creationId xmlns:a16="http://schemas.microsoft.com/office/drawing/2014/main" id="{2CCC8BD8-FCC9-4977-B907-84FFD90E2532}"/>
              </a:ext>
            </a:extLst>
          </p:cNvPr>
          <p:cNvGrpSpPr>
            <a:grpSpLocks/>
          </p:cNvGrpSpPr>
          <p:nvPr/>
        </p:nvGrpSpPr>
        <p:grpSpPr bwMode="auto">
          <a:xfrm rot="-543739">
            <a:off x="7856538" y="387350"/>
            <a:ext cx="700087" cy="623888"/>
            <a:chOff x="1776" y="1584"/>
            <a:chExt cx="1248" cy="1296"/>
          </a:xfrm>
        </p:grpSpPr>
        <p:sp>
          <p:nvSpPr>
            <p:cNvPr id="118807" name="Freeform 33">
              <a:extLst>
                <a:ext uri="{FF2B5EF4-FFF2-40B4-BE49-F238E27FC236}">
                  <a16:creationId xmlns:a16="http://schemas.microsoft.com/office/drawing/2014/main" id="{EEB86765-0704-4BE1-B98E-6326A635F7EE}"/>
                </a:ext>
              </a:extLst>
            </p:cNvPr>
            <p:cNvSpPr>
              <a:spLocks/>
            </p:cNvSpPr>
            <p:nvPr/>
          </p:nvSpPr>
          <p:spPr bwMode="auto">
            <a:xfrm rot="-505036">
              <a:off x="1776" y="1584"/>
              <a:ext cx="1248" cy="1296"/>
            </a:xfrm>
            <a:custGeom>
              <a:avLst/>
              <a:gdLst>
                <a:gd name="T0" fmla="*/ 1 w 1896"/>
                <a:gd name="T1" fmla="*/ 4 h 1776"/>
                <a:gd name="T2" fmla="*/ 1 w 1896"/>
                <a:gd name="T3" fmla="*/ 2 h 1776"/>
                <a:gd name="T4" fmla="*/ 1 w 1896"/>
                <a:gd name="T5" fmla="*/ 1 h 1776"/>
                <a:gd name="T6" fmla="*/ 1 w 1896"/>
                <a:gd name="T7" fmla="*/ 1 h 1776"/>
                <a:gd name="T8" fmla="*/ 1 w 1896"/>
                <a:gd name="T9" fmla="*/ 4 h 1776"/>
                <a:gd name="T10" fmla="*/ 1 w 1896"/>
                <a:gd name="T11" fmla="*/ 5 h 1776"/>
                <a:gd name="T12" fmla="*/ 1 w 1896"/>
                <a:gd name="T13" fmla="*/ 7 h 1776"/>
                <a:gd name="T14" fmla="*/ 1 w 1896"/>
                <a:gd name="T15" fmla="*/ 8 h 1776"/>
                <a:gd name="T16" fmla="*/ 1 w 1896"/>
                <a:gd name="T17" fmla="*/ 7 h 1776"/>
                <a:gd name="T18" fmla="*/ 1 w 1896"/>
                <a:gd name="T19" fmla="*/ 3 h 1776"/>
                <a:gd name="T20" fmla="*/ 1 w 1896"/>
                <a:gd name="T21" fmla="*/ 1 h 1776"/>
                <a:gd name="T22" fmla="*/ 1 w 1896"/>
                <a:gd name="T23" fmla="*/ 1 h 1776"/>
                <a:gd name="T24" fmla="*/ 1 w 1896"/>
                <a:gd name="T25" fmla="*/ 4 h 17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96" h="177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>
                <a:alpha val="54117"/>
              </a:srgbClr>
            </a:solidFill>
            <a:ln w="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8808" name="Freeform 34">
              <a:extLst>
                <a:ext uri="{FF2B5EF4-FFF2-40B4-BE49-F238E27FC236}">
                  <a16:creationId xmlns:a16="http://schemas.microsoft.com/office/drawing/2014/main" id="{0624FEB4-9786-459D-87CF-1AFA76896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1847"/>
              <a:ext cx="203" cy="363"/>
            </a:xfrm>
            <a:custGeom>
              <a:avLst/>
              <a:gdLst>
                <a:gd name="T0" fmla="*/ 88 w 203"/>
                <a:gd name="T1" fmla="*/ 28 h 363"/>
                <a:gd name="T2" fmla="*/ 150 w 203"/>
                <a:gd name="T3" fmla="*/ 261 h 363"/>
                <a:gd name="T4" fmla="*/ 27 w 203"/>
                <a:gd name="T5" fmla="*/ 359 h 363"/>
                <a:gd name="T6" fmla="*/ 64 w 203"/>
                <a:gd name="T7" fmla="*/ 347 h 363"/>
                <a:gd name="T8" fmla="*/ 88 w 203"/>
                <a:gd name="T9" fmla="*/ 310 h 363"/>
                <a:gd name="T10" fmla="*/ 113 w 203"/>
                <a:gd name="T11" fmla="*/ 236 h 363"/>
                <a:gd name="T12" fmla="*/ 27 w 203"/>
                <a:gd name="T13" fmla="*/ 65 h 363"/>
                <a:gd name="T14" fmla="*/ 3 w 203"/>
                <a:gd name="T15" fmla="*/ 28 h 363"/>
                <a:gd name="T16" fmla="*/ 88 w 203"/>
                <a:gd name="T17" fmla="*/ 28 h 3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3" h="36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>
                <a:alpha val="54117"/>
              </a:schemeClr>
            </a:solidFill>
            <a:ln w="1270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18801" name="Freeform 35">
            <a:extLst>
              <a:ext uri="{FF2B5EF4-FFF2-40B4-BE49-F238E27FC236}">
                <a16:creationId xmlns:a16="http://schemas.microsoft.com/office/drawing/2014/main" id="{4BAF6C80-32FC-4730-987F-283632CE07EA}"/>
              </a:ext>
            </a:extLst>
          </p:cNvPr>
          <p:cNvSpPr>
            <a:spLocks/>
          </p:cNvSpPr>
          <p:nvPr/>
        </p:nvSpPr>
        <p:spPr bwMode="auto">
          <a:xfrm rot="2270746">
            <a:off x="6804025" y="906463"/>
            <a:ext cx="727075" cy="601662"/>
          </a:xfrm>
          <a:custGeom>
            <a:avLst/>
            <a:gdLst>
              <a:gd name="T0" fmla="*/ 2147483646 w 1896"/>
              <a:gd name="T1" fmla="*/ 2147483646 h 1776"/>
              <a:gd name="T2" fmla="*/ 2147483646 w 1896"/>
              <a:gd name="T3" fmla="*/ 2147483646 h 1776"/>
              <a:gd name="T4" fmla="*/ 2147483646 w 1896"/>
              <a:gd name="T5" fmla="*/ 2147483646 h 1776"/>
              <a:gd name="T6" fmla="*/ 2147483646 w 1896"/>
              <a:gd name="T7" fmla="*/ 2147483646 h 1776"/>
              <a:gd name="T8" fmla="*/ 2147483646 w 1896"/>
              <a:gd name="T9" fmla="*/ 2147483646 h 1776"/>
              <a:gd name="T10" fmla="*/ 2147483646 w 1896"/>
              <a:gd name="T11" fmla="*/ 2147483646 h 1776"/>
              <a:gd name="T12" fmla="*/ 2147483646 w 1896"/>
              <a:gd name="T13" fmla="*/ 2147483646 h 1776"/>
              <a:gd name="T14" fmla="*/ 2147483646 w 1896"/>
              <a:gd name="T15" fmla="*/ 2147483646 h 1776"/>
              <a:gd name="T16" fmla="*/ 2147483646 w 1896"/>
              <a:gd name="T17" fmla="*/ 2147483646 h 1776"/>
              <a:gd name="T18" fmla="*/ 2147483646 w 1896"/>
              <a:gd name="T19" fmla="*/ 2147483646 h 1776"/>
              <a:gd name="T20" fmla="*/ 2147483646 w 1896"/>
              <a:gd name="T21" fmla="*/ 2147483646 h 1776"/>
              <a:gd name="T22" fmla="*/ 2147483646 w 1896"/>
              <a:gd name="T23" fmla="*/ 2147483646 h 1776"/>
              <a:gd name="T24" fmla="*/ 2147483646 w 1896"/>
              <a:gd name="T25" fmla="*/ 2147483646 h 177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96" h="1776">
                <a:moveTo>
                  <a:pt x="1032" y="760"/>
                </a:moveTo>
                <a:cubicBezTo>
                  <a:pt x="1120" y="816"/>
                  <a:pt x="1112" y="504"/>
                  <a:pt x="1176" y="424"/>
                </a:cubicBezTo>
                <a:cubicBezTo>
                  <a:pt x="1240" y="344"/>
                  <a:pt x="1328" y="296"/>
                  <a:pt x="1416" y="280"/>
                </a:cubicBezTo>
                <a:cubicBezTo>
                  <a:pt x="1504" y="264"/>
                  <a:pt x="1624" y="256"/>
                  <a:pt x="1704" y="328"/>
                </a:cubicBezTo>
                <a:cubicBezTo>
                  <a:pt x="1784" y="400"/>
                  <a:pt x="1896" y="576"/>
                  <a:pt x="1896" y="712"/>
                </a:cubicBezTo>
                <a:cubicBezTo>
                  <a:pt x="1896" y="848"/>
                  <a:pt x="1824" y="1000"/>
                  <a:pt x="1704" y="1144"/>
                </a:cubicBezTo>
                <a:cubicBezTo>
                  <a:pt x="1584" y="1288"/>
                  <a:pt x="1312" y="1472"/>
                  <a:pt x="1176" y="1576"/>
                </a:cubicBezTo>
                <a:cubicBezTo>
                  <a:pt x="1040" y="1680"/>
                  <a:pt x="984" y="1776"/>
                  <a:pt x="888" y="1768"/>
                </a:cubicBezTo>
                <a:cubicBezTo>
                  <a:pt x="792" y="1760"/>
                  <a:pt x="736" y="1712"/>
                  <a:pt x="600" y="1528"/>
                </a:cubicBezTo>
                <a:cubicBezTo>
                  <a:pt x="464" y="1344"/>
                  <a:pt x="144" y="880"/>
                  <a:pt x="72" y="664"/>
                </a:cubicBezTo>
                <a:cubicBezTo>
                  <a:pt x="0" y="448"/>
                  <a:pt x="72" y="328"/>
                  <a:pt x="168" y="232"/>
                </a:cubicBezTo>
                <a:cubicBezTo>
                  <a:pt x="264" y="136"/>
                  <a:pt x="504" y="0"/>
                  <a:pt x="648" y="88"/>
                </a:cubicBezTo>
                <a:cubicBezTo>
                  <a:pt x="792" y="176"/>
                  <a:pt x="944" y="704"/>
                  <a:pt x="1032" y="760"/>
                </a:cubicBezTo>
                <a:close/>
              </a:path>
            </a:pathLst>
          </a:custGeom>
          <a:solidFill>
            <a:srgbClr val="BAE975"/>
          </a:solidFill>
          <a:ln w="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802" name="Freeform 36">
            <a:extLst>
              <a:ext uri="{FF2B5EF4-FFF2-40B4-BE49-F238E27FC236}">
                <a16:creationId xmlns:a16="http://schemas.microsoft.com/office/drawing/2014/main" id="{82024BE6-0DCC-4A8B-8654-91378EA38715}"/>
              </a:ext>
            </a:extLst>
          </p:cNvPr>
          <p:cNvSpPr>
            <a:spLocks/>
          </p:cNvSpPr>
          <p:nvPr/>
        </p:nvSpPr>
        <p:spPr bwMode="auto">
          <a:xfrm rot="2775784">
            <a:off x="7347744" y="1235869"/>
            <a:ext cx="119063" cy="168275"/>
          </a:xfrm>
          <a:custGeom>
            <a:avLst/>
            <a:gdLst>
              <a:gd name="T0" fmla="*/ 2147483646 w 203"/>
              <a:gd name="T1" fmla="*/ 2147483646 h 363"/>
              <a:gd name="T2" fmla="*/ 2147483646 w 203"/>
              <a:gd name="T3" fmla="*/ 2147483646 h 363"/>
              <a:gd name="T4" fmla="*/ 2147483646 w 203"/>
              <a:gd name="T5" fmla="*/ 2147483646 h 363"/>
              <a:gd name="T6" fmla="*/ 2147483646 w 203"/>
              <a:gd name="T7" fmla="*/ 2147483646 h 363"/>
              <a:gd name="T8" fmla="*/ 2147483646 w 203"/>
              <a:gd name="T9" fmla="*/ 2147483646 h 363"/>
              <a:gd name="T10" fmla="*/ 2147483646 w 203"/>
              <a:gd name="T11" fmla="*/ 2147483646 h 363"/>
              <a:gd name="T12" fmla="*/ 2147483646 w 203"/>
              <a:gd name="T13" fmla="*/ 2147483646 h 363"/>
              <a:gd name="T14" fmla="*/ 2147483646 w 203"/>
              <a:gd name="T15" fmla="*/ 2147483646 h 363"/>
              <a:gd name="T16" fmla="*/ 2147483646 w 203"/>
              <a:gd name="T17" fmla="*/ 2147483646 h 3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3" h="363">
                <a:moveTo>
                  <a:pt x="88" y="28"/>
                </a:moveTo>
                <a:cubicBezTo>
                  <a:pt x="203" y="65"/>
                  <a:pt x="187" y="97"/>
                  <a:pt x="150" y="261"/>
                </a:cubicBezTo>
                <a:cubicBezTo>
                  <a:pt x="132" y="341"/>
                  <a:pt x="89" y="337"/>
                  <a:pt x="27" y="359"/>
                </a:cubicBezTo>
                <a:cubicBezTo>
                  <a:pt x="15" y="363"/>
                  <a:pt x="64" y="347"/>
                  <a:pt x="64" y="347"/>
                </a:cubicBezTo>
                <a:cubicBezTo>
                  <a:pt x="72" y="335"/>
                  <a:pt x="82" y="323"/>
                  <a:pt x="88" y="310"/>
                </a:cubicBezTo>
                <a:cubicBezTo>
                  <a:pt x="99" y="286"/>
                  <a:pt x="113" y="236"/>
                  <a:pt x="113" y="236"/>
                </a:cubicBezTo>
                <a:cubicBezTo>
                  <a:pt x="102" y="160"/>
                  <a:pt x="108" y="91"/>
                  <a:pt x="27" y="65"/>
                </a:cubicBezTo>
                <a:cubicBezTo>
                  <a:pt x="19" y="53"/>
                  <a:pt x="0" y="42"/>
                  <a:pt x="3" y="28"/>
                </a:cubicBezTo>
                <a:cubicBezTo>
                  <a:pt x="10" y="0"/>
                  <a:pt x="87" y="28"/>
                  <a:pt x="88" y="28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803" name="Freeform 37">
            <a:extLst>
              <a:ext uri="{FF2B5EF4-FFF2-40B4-BE49-F238E27FC236}">
                <a16:creationId xmlns:a16="http://schemas.microsoft.com/office/drawing/2014/main" id="{D9ADEFBD-86D1-48C5-A062-056F63135C01}"/>
              </a:ext>
            </a:extLst>
          </p:cNvPr>
          <p:cNvSpPr>
            <a:spLocks/>
          </p:cNvSpPr>
          <p:nvPr/>
        </p:nvSpPr>
        <p:spPr bwMode="auto">
          <a:xfrm rot="-2436453">
            <a:off x="7704138" y="1301750"/>
            <a:ext cx="519112" cy="434975"/>
          </a:xfrm>
          <a:custGeom>
            <a:avLst/>
            <a:gdLst>
              <a:gd name="T0" fmla="*/ 2147483646 w 1896"/>
              <a:gd name="T1" fmla="*/ 2147483646 h 1776"/>
              <a:gd name="T2" fmla="*/ 2147483646 w 1896"/>
              <a:gd name="T3" fmla="*/ 2147483646 h 1776"/>
              <a:gd name="T4" fmla="*/ 2147483646 w 1896"/>
              <a:gd name="T5" fmla="*/ 2147483646 h 1776"/>
              <a:gd name="T6" fmla="*/ 2147483646 w 1896"/>
              <a:gd name="T7" fmla="*/ 2147483646 h 1776"/>
              <a:gd name="T8" fmla="*/ 2147483646 w 1896"/>
              <a:gd name="T9" fmla="*/ 2147483646 h 1776"/>
              <a:gd name="T10" fmla="*/ 2147483646 w 1896"/>
              <a:gd name="T11" fmla="*/ 2147483646 h 1776"/>
              <a:gd name="T12" fmla="*/ 2147483646 w 1896"/>
              <a:gd name="T13" fmla="*/ 2147483646 h 1776"/>
              <a:gd name="T14" fmla="*/ 2147483646 w 1896"/>
              <a:gd name="T15" fmla="*/ 2147483646 h 1776"/>
              <a:gd name="T16" fmla="*/ 2147483646 w 1896"/>
              <a:gd name="T17" fmla="*/ 2147483646 h 1776"/>
              <a:gd name="T18" fmla="*/ 2147483646 w 1896"/>
              <a:gd name="T19" fmla="*/ 2147483646 h 1776"/>
              <a:gd name="T20" fmla="*/ 2147483646 w 1896"/>
              <a:gd name="T21" fmla="*/ 2147483646 h 1776"/>
              <a:gd name="T22" fmla="*/ 2147483646 w 1896"/>
              <a:gd name="T23" fmla="*/ 2147483646 h 1776"/>
              <a:gd name="T24" fmla="*/ 2147483646 w 1896"/>
              <a:gd name="T25" fmla="*/ 2147483646 h 177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96" h="1776">
                <a:moveTo>
                  <a:pt x="1032" y="760"/>
                </a:moveTo>
                <a:cubicBezTo>
                  <a:pt x="1120" y="816"/>
                  <a:pt x="1112" y="504"/>
                  <a:pt x="1176" y="424"/>
                </a:cubicBezTo>
                <a:cubicBezTo>
                  <a:pt x="1240" y="344"/>
                  <a:pt x="1328" y="296"/>
                  <a:pt x="1416" y="280"/>
                </a:cubicBezTo>
                <a:cubicBezTo>
                  <a:pt x="1504" y="264"/>
                  <a:pt x="1624" y="256"/>
                  <a:pt x="1704" y="328"/>
                </a:cubicBezTo>
                <a:cubicBezTo>
                  <a:pt x="1784" y="400"/>
                  <a:pt x="1896" y="576"/>
                  <a:pt x="1896" y="712"/>
                </a:cubicBezTo>
                <a:cubicBezTo>
                  <a:pt x="1896" y="848"/>
                  <a:pt x="1824" y="1000"/>
                  <a:pt x="1704" y="1144"/>
                </a:cubicBezTo>
                <a:cubicBezTo>
                  <a:pt x="1584" y="1288"/>
                  <a:pt x="1312" y="1472"/>
                  <a:pt x="1176" y="1576"/>
                </a:cubicBezTo>
                <a:cubicBezTo>
                  <a:pt x="1040" y="1680"/>
                  <a:pt x="984" y="1776"/>
                  <a:pt x="888" y="1768"/>
                </a:cubicBezTo>
                <a:cubicBezTo>
                  <a:pt x="792" y="1760"/>
                  <a:pt x="736" y="1712"/>
                  <a:pt x="600" y="1528"/>
                </a:cubicBezTo>
                <a:cubicBezTo>
                  <a:pt x="464" y="1344"/>
                  <a:pt x="144" y="880"/>
                  <a:pt x="72" y="664"/>
                </a:cubicBezTo>
                <a:cubicBezTo>
                  <a:pt x="0" y="448"/>
                  <a:pt x="72" y="328"/>
                  <a:pt x="168" y="232"/>
                </a:cubicBezTo>
                <a:cubicBezTo>
                  <a:pt x="264" y="136"/>
                  <a:pt x="504" y="0"/>
                  <a:pt x="648" y="88"/>
                </a:cubicBezTo>
                <a:cubicBezTo>
                  <a:pt x="792" y="176"/>
                  <a:pt x="944" y="704"/>
                  <a:pt x="1032" y="760"/>
                </a:cubicBezTo>
                <a:close/>
              </a:path>
            </a:pathLst>
          </a:custGeom>
          <a:solidFill>
            <a:srgbClr val="CC99FF"/>
          </a:solidFill>
          <a:ln w="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18804" name="Freeform 38">
            <a:extLst>
              <a:ext uri="{FF2B5EF4-FFF2-40B4-BE49-F238E27FC236}">
                <a16:creationId xmlns:a16="http://schemas.microsoft.com/office/drawing/2014/main" id="{20C701A2-A74E-42B3-95AE-FF775268102D}"/>
              </a:ext>
            </a:extLst>
          </p:cNvPr>
          <p:cNvSpPr>
            <a:spLocks/>
          </p:cNvSpPr>
          <p:nvPr/>
        </p:nvSpPr>
        <p:spPr bwMode="auto">
          <a:xfrm rot="-1931415">
            <a:off x="8034338" y="1304925"/>
            <a:ext cx="84137" cy="120650"/>
          </a:xfrm>
          <a:custGeom>
            <a:avLst/>
            <a:gdLst>
              <a:gd name="T0" fmla="*/ 2147483646 w 203"/>
              <a:gd name="T1" fmla="*/ 2147483646 h 363"/>
              <a:gd name="T2" fmla="*/ 2147483646 w 203"/>
              <a:gd name="T3" fmla="*/ 2147483646 h 363"/>
              <a:gd name="T4" fmla="*/ 2147483646 w 203"/>
              <a:gd name="T5" fmla="*/ 2147483646 h 363"/>
              <a:gd name="T6" fmla="*/ 2147483646 w 203"/>
              <a:gd name="T7" fmla="*/ 2147483646 h 363"/>
              <a:gd name="T8" fmla="*/ 2147483646 w 203"/>
              <a:gd name="T9" fmla="*/ 2147483646 h 363"/>
              <a:gd name="T10" fmla="*/ 2147483646 w 203"/>
              <a:gd name="T11" fmla="*/ 2147483646 h 363"/>
              <a:gd name="T12" fmla="*/ 2147483646 w 203"/>
              <a:gd name="T13" fmla="*/ 2147483646 h 363"/>
              <a:gd name="T14" fmla="*/ 2147483646 w 203"/>
              <a:gd name="T15" fmla="*/ 2147483646 h 363"/>
              <a:gd name="T16" fmla="*/ 2147483646 w 203"/>
              <a:gd name="T17" fmla="*/ 2147483646 h 3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3" h="363">
                <a:moveTo>
                  <a:pt x="88" y="28"/>
                </a:moveTo>
                <a:cubicBezTo>
                  <a:pt x="203" y="65"/>
                  <a:pt x="187" y="97"/>
                  <a:pt x="150" y="261"/>
                </a:cubicBezTo>
                <a:cubicBezTo>
                  <a:pt x="132" y="341"/>
                  <a:pt x="89" y="337"/>
                  <a:pt x="27" y="359"/>
                </a:cubicBezTo>
                <a:cubicBezTo>
                  <a:pt x="15" y="363"/>
                  <a:pt x="64" y="347"/>
                  <a:pt x="64" y="347"/>
                </a:cubicBezTo>
                <a:cubicBezTo>
                  <a:pt x="72" y="335"/>
                  <a:pt x="82" y="323"/>
                  <a:pt x="88" y="310"/>
                </a:cubicBezTo>
                <a:cubicBezTo>
                  <a:pt x="99" y="286"/>
                  <a:pt x="113" y="236"/>
                  <a:pt x="113" y="236"/>
                </a:cubicBezTo>
                <a:cubicBezTo>
                  <a:pt x="102" y="160"/>
                  <a:pt x="108" y="91"/>
                  <a:pt x="27" y="65"/>
                </a:cubicBezTo>
                <a:cubicBezTo>
                  <a:pt x="19" y="53"/>
                  <a:pt x="0" y="42"/>
                  <a:pt x="3" y="28"/>
                </a:cubicBezTo>
                <a:cubicBezTo>
                  <a:pt x="10" y="0"/>
                  <a:pt x="87" y="28"/>
                  <a:pt x="88" y="28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43047" name="Text Box 39">
            <a:extLst>
              <a:ext uri="{FF2B5EF4-FFF2-40B4-BE49-F238E27FC236}">
                <a16:creationId xmlns:a16="http://schemas.microsoft.com/office/drawing/2014/main" id="{C7684D31-F4AD-4012-9D4A-6B3ABF930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36" y="1212424"/>
            <a:ext cx="6069092" cy="769441"/>
          </a:xfrm>
          <a:prstGeom prst="rect">
            <a:avLst/>
          </a:prstGeom>
          <a:solidFill>
            <a:srgbClr val="FFFFD5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libri"/>
                <a:cs typeface="Simplified Arabic" pitchFamily="2" charset="-78"/>
              </a:rPr>
              <a:t>ماذا تعلمنا في درسنا هذا اليوم ؟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libri"/>
              <a:cs typeface="+mn-cs"/>
            </a:endParaRPr>
          </a:p>
        </p:txBody>
      </p:sp>
      <p:pic>
        <p:nvPicPr>
          <p:cNvPr id="38" name="صورة 37" descr="ماذا تعلمت بدون عنوان.png">
            <a:extLst>
              <a:ext uri="{FF2B5EF4-FFF2-40B4-BE49-F238E27FC236}">
                <a16:creationId xmlns:a16="http://schemas.microsoft.com/office/drawing/2014/main" id="{BAFB75E2-92CF-42FC-A7C7-DFEB01882F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62417" y="2273254"/>
            <a:ext cx="2536119" cy="43104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1E41F09F-8E8C-44BC-B441-88B17CE52AAA}"/>
              </a:ext>
            </a:extLst>
          </p:cNvPr>
          <p:cNvSpPr/>
          <p:nvPr/>
        </p:nvSpPr>
        <p:spPr>
          <a:xfrm>
            <a:off x="1932770" y="488399"/>
            <a:ext cx="1248786" cy="1206191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بِ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5F4DC46-550F-49C7-93CA-AB05B59EC48A}"/>
              </a:ext>
            </a:extLst>
          </p:cNvPr>
          <p:cNvSpPr/>
          <p:nvPr/>
        </p:nvSpPr>
        <p:spPr>
          <a:xfrm>
            <a:off x="3341333" y="520635"/>
            <a:ext cx="1248785" cy="1211708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رُ</a:t>
            </a:r>
            <a:endParaRPr lang="ar-S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A6F288D6-7DCA-4B87-9D27-40F435B4B9AF}"/>
              </a:ext>
            </a:extLst>
          </p:cNvPr>
          <p:cNvSpPr/>
          <p:nvPr/>
        </p:nvSpPr>
        <p:spPr>
          <a:xfrm>
            <a:off x="7554962" y="436199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مِ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DD5E2813-9C01-4AF1-A511-96419616CEE7}"/>
              </a:ext>
            </a:extLst>
          </p:cNvPr>
          <p:cNvSpPr/>
          <p:nvPr/>
        </p:nvSpPr>
        <p:spPr>
          <a:xfrm>
            <a:off x="521945" y="474195"/>
            <a:ext cx="1248785" cy="1234598"/>
          </a:xfrm>
          <a:prstGeom prst="rect">
            <a:avLst/>
          </a:prstGeom>
          <a:solidFill>
            <a:srgbClr val="FF3399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لِ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362266BE-9510-41E7-816B-444BF4E9619B}"/>
              </a:ext>
            </a:extLst>
          </p:cNvPr>
          <p:cNvSpPr/>
          <p:nvPr/>
        </p:nvSpPr>
        <p:spPr>
          <a:xfrm>
            <a:off x="6197433" y="426853"/>
            <a:ext cx="1248787" cy="1296144"/>
          </a:xfrm>
          <a:prstGeom prst="rect">
            <a:avLst/>
          </a:prstGeom>
          <a:solidFill>
            <a:srgbClr val="FF0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نُ</a:t>
            </a: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D6C1788B-8E44-424B-9694-7D8EE0E3FC5E}"/>
              </a:ext>
            </a:extLst>
          </p:cNvPr>
          <p:cNvSpPr/>
          <p:nvPr/>
        </p:nvSpPr>
        <p:spPr>
          <a:xfrm>
            <a:off x="4779654" y="469071"/>
            <a:ext cx="1248786" cy="1211708"/>
          </a:xfrm>
          <a:prstGeom prst="rect">
            <a:avLst/>
          </a:prstGeom>
          <a:solidFill>
            <a:srgbClr val="00B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</a:t>
            </a: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3D6CEBB9-F69F-4685-AA1A-73D034E46F64}"/>
              </a:ext>
            </a:extLst>
          </p:cNvPr>
          <p:cNvSpPr/>
          <p:nvPr/>
        </p:nvSpPr>
        <p:spPr>
          <a:xfrm>
            <a:off x="7527213" y="2316008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صِ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BBB0BCD-330A-4376-BCD0-A71B6BD5886F}"/>
              </a:ext>
            </a:extLst>
          </p:cNvPr>
          <p:cNvSpPr/>
          <p:nvPr/>
        </p:nvSpPr>
        <p:spPr>
          <a:xfrm>
            <a:off x="6166655" y="2316008"/>
            <a:ext cx="1248787" cy="1296144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دُ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F1B2DAA-306A-43A3-964C-6C1F7284616E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F57F97C-A476-4759-9770-DFFE35F70B7C}"/>
              </a:ext>
            </a:extLst>
          </p:cNvPr>
          <p:cNvSpPr/>
          <p:nvPr/>
        </p:nvSpPr>
        <p:spPr>
          <a:xfrm>
            <a:off x="4779654" y="2316008"/>
            <a:ext cx="1248787" cy="1296144"/>
          </a:xfrm>
          <a:prstGeom prst="rect">
            <a:avLst/>
          </a:prstGeom>
          <a:solidFill>
            <a:srgbClr val="00B0F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سَ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BE7677C-B05B-4DF8-ADA8-DE8FAECABD00}"/>
              </a:ext>
            </a:extLst>
          </p:cNvPr>
          <p:cNvSpPr/>
          <p:nvPr/>
        </p:nvSpPr>
        <p:spPr>
          <a:xfrm>
            <a:off x="3420818" y="2273721"/>
            <a:ext cx="1248787" cy="12961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قِ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0E1286E-B30A-45A2-8A5E-600C5276D029}"/>
              </a:ext>
            </a:extLst>
          </p:cNvPr>
          <p:cNvSpPr/>
          <p:nvPr/>
        </p:nvSpPr>
        <p:spPr>
          <a:xfrm>
            <a:off x="1964172" y="2273721"/>
            <a:ext cx="1248787" cy="1296144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تُ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B22ACD87-CB64-45B4-88A6-C47BF17952F6}"/>
              </a:ext>
            </a:extLst>
          </p:cNvPr>
          <p:cNvSpPr/>
          <p:nvPr/>
        </p:nvSpPr>
        <p:spPr>
          <a:xfrm>
            <a:off x="577171" y="2316008"/>
            <a:ext cx="1248787" cy="1296144"/>
          </a:xfrm>
          <a:prstGeom prst="rect">
            <a:avLst/>
          </a:prstGeom>
          <a:solidFill>
            <a:srgbClr val="0099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حَ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E86CD7E-6904-4583-A763-4B3B3A9E86B0}"/>
              </a:ext>
            </a:extLst>
          </p:cNvPr>
          <p:cNvSpPr/>
          <p:nvPr/>
        </p:nvSpPr>
        <p:spPr>
          <a:xfrm>
            <a:off x="7554961" y="3933056"/>
            <a:ext cx="1248787" cy="1516382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أُ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A276C30-8021-4D6B-AF62-BCC4D734DDAA}"/>
              </a:ext>
            </a:extLst>
          </p:cNvPr>
          <p:cNvSpPr/>
          <p:nvPr/>
        </p:nvSpPr>
        <p:spPr>
          <a:xfrm>
            <a:off x="6175534" y="3933056"/>
            <a:ext cx="1248787" cy="1516382"/>
          </a:xfrm>
          <a:prstGeom prst="rect">
            <a:avLst/>
          </a:prstGeom>
          <a:solidFill>
            <a:srgbClr val="92D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طِ</a:t>
            </a:r>
          </a:p>
        </p:txBody>
      </p:sp>
    </p:spTree>
    <p:extLst>
      <p:ext uri="{BB962C8B-B14F-4D97-AF65-F5344CB8AC3E}">
        <p14:creationId xmlns:p14="http://schemas.microsoft.com/office/powerpoint/2010/main" val="298431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26" grpId="0" animBg="1"/>
      <p:bldP spid="29" grpId="0" animBg="1"/>
      <p:bldP spid="30" grpId="0" animBg="1"/>
      <p:bldP spid="36" grpId="0" animBg="1"/>
      <p:bldP spid="40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1E41F09F-8E8C-44BC-B441-88B17CE52AAA}"/>
              </a:ext>
            </a:extLst>
          </p:cNvPr>
          <p:cNvSpPr/>
          <p:nvPr/>
        </p:nvSpPr>
        <p:spPr>
          <a:xfrm>
            <a:off x="1932770" y="488399"/>
            <a:ext cx="1248786" cy="1206191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بِي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5F4DC46-550F-49C7-93CA-AB05B59EC48A}"/>
              </a:ext>
            </a:extLst>
          </p:cNvPr>
          <p:cNvSpPr/>
          <p:nvPr/>
        </p:nvSpPr>
        <p:spPr>
          <a:xfrm>
            <a:off x="3341333" y="520635"/>
            <a:ext cx="1248785" cy="1211708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رُو</a:t>
            </a:r>
            <a:endParaRPr lang="ar-S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A6F288D6-7DCA-4B87-9D27-40F435B4B9AF}"/>
              </a:ext>
            </a:extLst>
          </p:cNvPr>
          <p:cNvSpPr/>
          <p:nvPr/>
        </p:nvSpPr>
        <p:spPr>
          <a:xfrm>
            <a:off x="7554962" y="436199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مِي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DD5E2813-9C01-4AF1-A511-96419616CEE7}"/>
              </a:ext>
            </a:extLst>
          </p:cNvPr>
          <p:cNvSpPr/>
          <p:nvPr/>
        </p:nvSpPr>
        <p:spPr>
          <a:xfrm>
            <a:off x="521945" y="474195"/>
            <a:ext cx="1248785" cy="1234598"/>
          </a:xfrm>
          <a:prstGeom prst="rect">
            <a:avLst/>
          </a:prstGeom>
          <a:solidFill>
            <a:srgbClr val="FF3399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لِي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362266BE-9510-41E7-816B-444BF4E9619B}"/>
              </a:ext>
            </a:extLst>
          </p:cNvPr>
          <p:cNvSpPr/>
          <p:nvPr/>
        </p:nvSpPr>
        <p:spPr>
          <a:xfrm>
            <a:off x="6197433" y="426853"/>
            <a:ext cx="1248787" cy="1296144"/>
          </a:xfrm>
          <a:prstGeom prst="rect">
            <a:avLst/>
          </a:prstGeom>
          <a:solidFill>
            <a:srgbClr val="FF0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8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نُو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D6C1788B-8E44-424B-9694-7D8EE0E3FC5E}"/>
              </a:ext>
            </a:extLst>
          </p:cNvPr>
          <p:cNvSpPr/>
          <p:nvPr/>
        </p:nvSpPr>
        <p:spPr>
          <a:xfrm>
            <a:off x="4779654" y="469071"/>
            <a:ext cx="1248786" cy="1211708"/>
          </a:xfrm>
          <a:prstGeom prst="rect">
            <a:avLst/>
          </a:prstGeom>
          <a:solidFill>
            <a:srgbClr val="00B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8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فَا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3D6CEBB9-F69F-4685-AA1A-73D034E46F64}"/>
              </a:ext>
            </a:extLst>
          </p:cNvPr>
          <p:cNvSpPr/>
          <p:nvPr/>
        </p:nvSpPr>
        <p:spPr>
          <a:xfrm>
            <a:off x="7527213" y="2316008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5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صِي</a:t>
            </a:r>
            <a:endParaRPr lang="ar-SA" sz="5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BBB0BCD-330A-4376-BCD0-A71B6BD5886F}"/>
              </a:ext>
            </a:extLst>
          </p:cNvPr>
          <p:cNvSpPr/>
          <p:nvPr/>
        </p:nvSpPr>
        <p:spPr>
          <a:xfrm>
            <a:off x="6166655" y="2316008"/>
            <a:ext cx="1248787" cy="1296144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دُو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F1B2DAA-306A-43A3-964C-6C1F7284616E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F57F97C-A476-4759-9770-DFFE35F70B7C}"/>
              </a:ext>
            </a:extLst>
          </p:cNvPr>
          <p:cNvSpPr/>
          <p:nvPr/>
        </p:nvSpPr>
        <p:spPr>
          <a:xfrm>
            <a:off x="4779654" y="2316008"/>
            <a:ext cx="1248787" cy="1296144"/>
          </a:xfrm>
          <a:prstGeom prst="rect">
            <a:avLst/>
          </a:prstGeom>
          <a:solidFill>
            <a:srgbClr val="00B0F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سَا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BE7677C-B05B-4DF8-ADA8-DE8FAECABD00}"/>
              </a:ext>
            </a:extLst>
          </p:cNvPr>
          <p:cNvSpPr/>
          <p:nvPr/>
        </p:nvSpPr>
        <p:spPr>
          <a:xfrm>
            <a:off x="3420818" y="2273721"/>
            <a:ext cx="1248787" cy="12961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قِي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0E1286E-B30A-45A2-8A5E-600C5276D029}"/>
              </a:ext>
            </a:extLst>
          </p:cNvPr>
          <p:cNvSpPr/>
          <p:nvPr/>
        </p:nvSpPr>
        <p:spPr>
          <a:xfrm>
            <a:off x="1964172" y="2273721"/>
            <a:ext cx="1248787" cy="1296144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تُو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B22ACD87-CB64-45B4-88A6-C47BF17952F6}"/>
              </a:ext>
            </a:extLst>
          </p:cNvPr>
          <p:cNvSpPr/>
          <p:nvPr/>
        </p:nvSpPr>
        <p:spPr>
          <a:xfrm>
            <a:off x="577171" y="2316008"/>
            <a:ext cx="1248787" cy="1296144"/>
          </a:xfrm>
          <a:prstGeom prst="rect">
            <a:avLst/>
          </a:prstGeom>
          <a:solidFill>
            <a:srgbClr val="0099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8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حَا</a:t>
            </a:r>
            <a:endParaRPr lang="ar-SA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F3883FA-7648-48D6-BDB2-084773616083}"/>
              </a:ext>
            </a:extLst>
          </p:cNvPr>
          <p:cNvSpPr/>
          <p:nvPr/>
        </p:nvSpPr>
        <p:spPr>
          <a:xfrm>
            <a:off x="7554961" y="3933056"/>
            <a:ext cx="1248787" cy="1516382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أُو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305D4CE-CEF2-4969-878B-CEA068AE5B79}"/>
              </a:ext>
            </a:extLst>
          </p:cNvPr>
          <p:cNvSpPr/>
          <p:nvPr/>
        </p:nvSpPr>
        <p:spPr>
          <a:xfrm>
            <a:off x="6175534" y="3933056"/>
            <a:ext cx="1248787" cy="1516382"/>
          </a:xfrm>
          <a:prstGeom prst="rect">
            <a:avLst/>
          </a:prstGeom>
          <a:solidFill>
            <a:srgbClr val="92D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طُو</a:t>
            </a:r>
          </a:p>
        </p:txBody>
      </p:sp>
    </p:spTree>
    <p:extLst>
      <p:ext uri="{BB962C8B-B14F-4D97-AF65-F5344CB8AC3E}">
        <p14:creationId xmlns:p14="http://schemas.microsoft.com/office/powerpoint/2010/main" val="279290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26" grpId="0" animBg="1"/>
      <p:bldP spid="29" grpId="0" animBg="1"/>
      <p:bldP spid="30" grpId="0" animBg="1"/>
      <p:bldP spid="36" grpId="0" animBg="1"/>
      <p:bldP spid="40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3634884" y="692696"/>
            <a:ext cx="1874231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ar-SA" sz="4400" dirty="0">
                <a:ln w="1905">
                  <a:solidFill>
                    <a:schemeClr val="tx1"/>
                  </a:solidFill>
                </a:ln>
                <a:solidFill>
                  <a:srgbClr val="00823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الواجب </a:t>
            </a:r>
          </a:p>
        </p:txBody>
      </p:sp>
      <p:sp>
        <p:nvSpPr>
          <p:cNvPr id="5" name="مربع نص 3"/>
          <p:cNvSpPr txBox="1">
            <a:spLocks noChangeArrowheads="1"/>
          </p:cNvSpPr>
          <p:nvPr/>
        </p:nvSpPr>
        <p:spPr bwMode="auto">
          <a:xfrm>
            <a:off x="6300192" y="1268760"/>
            <a:ext cx="2468409" cy="52629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4800" b="1" dirty="0">
                <a:latin typeface="Times New Roman" pitchFamily="18" charset="0"/>
                <a:cs typeface="PT Bold Heading" pitchFamily="2" charset="-78"/>
              </a:rPr>
              <a:t>أجمع صورًا عن مدينة من مدن المملكة وأتحدث عنها  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FE223D3-DB42-42A1-9B6B-19FFFCBA7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04" y="1268761"/>
            <a:ext cx="5530505" cy="5262978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7467DA65-EE5F-40B6-8A71-FDC48BAD9873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عنوان 1">
            <a:extLst>
              <a:ext uri="{FF2B5EF4-FFF2-40B4-BE49-F238E27FC236}">
                <a16:creationId xmlns:a16="http://schemas.microsoft.com/office/drawing/2014/main" id="{1E730DA9-0A13-4BCE-A659-3BAA12A2D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ar-SA"/>
          </a:p>
        </p:txBody>
      </p:sp>
      <p:sp>
        <p:nvSpPr>
          <p:cNvPr id="119811" name="عنصر نائب للمحتوى 2">
            <a:extLst>
              <a:ext uri="{FF2B5EF4-FFF2-40B4-BE49-F238E27FC236}">
                <a16:creationId xmlns:a16="http://schemas.microsoft.com/office/drawing/2014/main" id="{21E676B4-764F-4FE6-9694-C945D7AF6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altLang="ar-SA"/>
          </a:p>
        </p:txBody>
      </p:sp>
      <p:pic>
        <p:nvPicPr>
          <p:cNvPr id="119812" name="Picture 2" descr="نتيجة بحث الصور عن ‪tress‬‏">
            <a:extLst>
              <a:ext uri="{FF2B5EF4-FFF2-40B4-BE49-F238E27FC236}">
                <a16:creationId xmlns:a16="http://schemas.microsoft.com/office/drawing/2014/main" id="{DD15C354-4AC2-4F44-8458-6EA7C2803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4A2FED4B-1620-4DFF-9143-A5030F8143A8}"/>
              </a:ext>
            </a:extLst>
          </p:cNvPr>
          <p:cNvSpPr/>
          <p:nvPr/>
        </p:nvSpPr>
        <p:spPr>
          <a:xfrm>
            <a:off x="401638" y="3157538"/>
            <a:ext cx="8280400" cy="2220912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اللهم لك الحمد  كما ينبغي لجلال وجهك وعظيم سلطانك ،،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5" descr="gf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7BF6F49-9098-44F7-AACE-90D62BE9F157}"/>
              </a:ext>
            </a:extLst>
          </p:cNvPr>
          <p:cNvSpPr/>
          <p:nvPr/>
        </p:nvSpPr>
        <p:spPr>
          <a:xfrm>
            <a:off x="0" y="1628800"/>
            <a:ext cx="9144000" cy="283540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dirty="0">
                <a:solidFill>
                  <a:srgbClr val="FF0000"/>
                </a:solidFill>
                <a:cs typeface="DecoType Naskh" panose="02010400000000000000" pitchFamily="2" charset="-78"/>
              </a:rPr>
              <a:t>    </a:t>
            </a:r>
            <a:r>
              <a:rPr lang="ar-SA" sz="6000" b="1" dirty="0">
                <a:solidFill>
                  <a:srgbClr val="FF0000"/>
                </a:solidFill>
                <a:cs typeface="DecoType Naskh" panose="02010400000000000000" pitchFamily="2" charset="-78"/>
              </a:rPr>
              <a:t>لا نسمح باستخدام العرض تجاريًا  </a:t>
            </a:r>
            <a:endParaRPr lang="ar-SA" sz="5400" b="1" dirty="0">
              <a:solidFill>
                <a:srgbClr val="FF0000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r>
              <a:rPr lang="ar-SA" sz="5400" dirty="0">
                <a:solidFill>
                  <a:srgbClr val="0000FF"/>
                </a:solidFill>
                <a:cs typeface="DecoType Naskh" panose="02010400000000000000" pitchFamily="2" charset="-78"/>
              </a:rPr>
              <a:t> </a:t>
            </a:r>
            <a:endParaRPr lang="ar-SA" sz="4800" dirty="0">
              <a:solidFill>
                <a:srgbClr val="00B050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r>
              <a:rPr lang="ar-SA" sz="3200" dirty="0">
                <a:solidFill>
                  <a:schemeClr val="tx1"/>
                </a:solidFill>
                <a:cs typeface="DecoType Naskh" panose="02010400000000000000" pitchFamily="2" charset="-78"/>
              </a:rPr>
              <a:t>ملاحظة : أوراق العمل تطبع من نفس عرض البور بوينت</a:t>
            </a:r>
            <a:endParaRPr lang="ar-SA" sz="2800" dirty="0">
              <a:solidFill>
                <a:schemeClr val="tx1"/>
              </a:solidFill>
              <a:cs typeface="DecoType Naskh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8527414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58E5F08-06C7-47CE-935C-72A7161DA563}"/>
              </a:ext>
            </a:extLst>
          </p:cNvPr>
          <p:cNvSpPr/>
          <p:nvPr/>
        </p:nvSpPr>
        <p:spPr>
          <a:xfrm>
            <a:off x="1259632" y="2492896"/>
            <a:ext cx="6912768" cy="279728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defRPr/>
            </a:pPr>
            <a:r>
              <a:rPr lang="ar-SA" sz="4400" dirty="0">
                <a:solidFill>
                  <a:srgbClr val="0000FF"/>
                </a:solidFill>
                <a:cs typeface="DecoType Naskh" panose="02010400000000000000" pitchFamily="2" charset="-78"/>
              </a:rPr>
              <a:t>    </a:t>
            </a:r>
          </a:p>
          <a:p>
            <a:pPr algn="ctr">
              <a:defRPr/>
            </a:pPr>
            <a:r>
              <a:rPr lang="ar-SA" sz="4400" dirty="0">
                <a:solidFill>
                  <a:srgbClr val="0000FF"/>
                </a:solidFill>
                <a:cs typeface="DecoType Naskh" panose="02010400000000000000" pitchFamily="2" charset="-78"/>
              </a:rPr>
              <a:t> </a:t>
            </a:r>
          </a:p>
          <a:p>
            <a:pPr algn="ctr">
              <a:defRPr/>
            </a:pPr>
            <a:r>
              <a:rPr lang="ar-SA" sz="4400" b="1" dirty="0">
                <a:solidFill>
                  <a:srgbClr val="00B050"/>
                </a:solidFill>
                <a:cs typeface="DecoType Naskh" panose="02010400000000000000" pitchFamily="2" charset="-78"/>
              </a:rPr>
              <a:t>أسأل الله التوفيق والسداد لنا ولكم</a:t>
            </a:r>
          </a:p>
          <a:p>
            <a:pPr algn="ctr">
              <a:defRPr/>
            </a:pPr>
            <a:endParaRPr lang="ar-SA" sz="1000" b="1" dirty="0">
              <a:solidFill>
                <a:srgbClr val="00B050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r>
              <a:rPr lang="ar-SA" sz="4400" b="1" dirty="0">
                <a:solidFill>
                  <a:schemeClr val="tx1"/>
                </a:solidFill>
                <a:cs typeface="DecoType Naskh" panose="02010400000000000000" pitchFamily="2" charset="-78"/>
              </a:rPr>
              <a:t> </a:t>
            </a:r>
            <a:r>
              <a:rPr lang="ar-SA" sz="4400" b="1" dirty="0">
                <a:solidFill>
                  <a:srgbClr val="0000FF"/>
                </a:solidFill>
                <a:cs typeface="DecoType Naskh" panose="02010400000000000000" pitchFamily="2" charset="-78"/>
              </a:rPr>
              <a:t>إعداد: </a:t>
            </a:r>
            <a:r>
              <a:rPr lang="ar-SA" sz="4400" b="1" dirty="0" err="1">
                <a:solidFill>
                  <a:srgbClr val="0000FF"/>
                </a:solidFill>
                <a:cs typeface="DecoType Naskh" panose="02010400000000000000" pitchFamily="2" charset="-78"/>
              </a:rPr>
              <a:t>أ.منى</a:t>
            </a:r>
            <a:r>
              <a:rPr lang="ar-SA" sz="4400" b="1" dirty="0">
                <a:solidFill>
                  <a:srgbClr val="0000FF"/>
                </a:solidFill>
                <a:cs typeface="DecoType Naskh" panose="02010400000000000000" pitchFamily="2" charset="-78"/>
              </a:rPr>
              <a:t> القحطاني</a:t>
            </a:r>
          </a:p>
          <a:p>
            <a:pPr algn="ctr">
              <a:defRPr/>
            </a:pPr>
            <a:endParaRPr lang="ar-SA" sz="4400" dirty="0">
              <a:solidFill>
                <a:srgbClr val="0000FF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endParaRPr lang="ar-SA" sz="4400" dirty="0">
              <a:solidFill>
                <a:srgbClr val="0000FF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r>
              <a:rPr lang="ar-SA" sz="4400" dirty="0">
                <a:solidFill>
                  <a:srgbClr val="0000FF"/>
                </a:solidFill>
                <a:cs typeface="DecoType Naskh" panose="02010400000000000000" pitchFamily="2" charset="-78"/>
              </a:rPr>
              <a:t>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F1FDB90-FAE5-453D-955F-03CE74F6B8DA}"/>
              </a:ext>
            </a:extLst>
          </p:cNvPr>
          <p:cNvSpPr/>
          <p:nvPr/>
        </p:nvSpPr>
        <p:spPr>
          <a:xfrm>
            <a:off x="2267744" y="836712"/>
            <a:ext cx="4608512" cy="8640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تم بحمد الله </a:t>
            </a:r>
          </a:p>
        </p:txBody>
      </p:sp>
    </p:spTree>
    <p:extLst>
      <p:ext uri="{BB962C8B-B14F-4D97-AF65-F5344CB8AC3E}">
        <p14:creationId xmlns:p14="http://schemas.microsoft.com/office/powerpoint/2010/main" val="2136474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4B1F3AE0-355C-47C7-B900-5BED9BAE1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8" y="402913"/>
            <a:ext cx="7544863" cy="605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24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FB4A9A5-8957-45FE-B9BF-546206A3F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86" y="1920"/>
            <a:ext cx="7169427" cy="6502758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AC87ECC-E7ED-492E-9236-89D60EFD8853}"/>
              </a:ext>
            </a:extLst>
          </p:cNvPr>
          <p:cNvSpPr/>
          <p:nvPr/>
        </p:nvSpPr>
        <p:spPr>
          <a:xfrm>
            <a:off x="4784035" y="3812758"/>
            <a:ext cx="2981738" cy="1192697"/>
          </a:xfrm>
          <a:prstGeom prst="rect">
            <a:avLst/>
          </a:prstGeom>
          <a:solidFill>
            <a:srgbClr val="DDFED8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rPr>
              <a:t>الانتقال إلى صندوق المفاجآت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9188A15-18B6-44AD-82B6-416C95990F67}"/>
              </a:ext>
            </a:extLst>
          </p:cNvPr>
          <p:cNvSpPr/>
          <p:nvPr/>
        </p:nvSpPr>
        <p:spPr>
          <a:xfrm>
            <a:off x="1205947" y="3812758"/>
            <a:ext cx="2981738" cy="11926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tx1"/>
              </a:solidFill>
              <a:latin typeface="Arabic Typesetting" pitchFamily="66" charset="-78"/>
              <a:cs typeface="Arabic Typesetting" pitchFamily="66" charset="-78"/>
            </a:endParaRP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dirty="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rPr>
              <a:t>أصدقاء حرف الطاء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ar-SA" sz="2400" dirty="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rPr>
              <a:t> </a:t>
            </a:r>
            <a:endParaRPr lang="ar-SA" sz="3200" dirty="0">
              <a:solidFill>
                <a:schemeClr val="tx1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5" name="صورة 4" descr="صورة تحتوي على قميص, ثلاجة&#10;&#10;تم إنشاء الوصف تلقائياً">
            <a:extLst>
              <a:ext uri="{FF2B5EF4-FFF2-40B4-BE49-F238E27FC236}">
                <a16:creationId xmlns:a16="http://schemas.microsoft.com/office/drawing/2014/main" id="{D79C703E-7B81-4A98-A071-D191B5E7FE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189" y="692696"/>
            <a:ext cx="1587620" cy="14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6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1FEB8F4-EEE7-474F-9125-506FB99FF144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2291" name="صورة 2" descr="arb16.gif">
            <a:extLst>
              <a:ext uri="{FF2B5EF4-FFF2-40B4-BE49-F238E27FC236}">
                <a16:creationId xmlns:a16="http://schemas.microsoft.com/office/drawing/2014/main" id="{BB8B9E3D-76E4-4E09-ACA4-9D6771933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573463"/>
            <a:ext cx="259080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صورة 3" descr="chi23.gif">
            <a:extLst>
              <a:ext uri="{FF2B5EF4-FFF2-40B4-BE49-F238E27FC236}">
                <a16:creationId xmlns:a16="http://schemas.microsoft.com/office/drawing/2014/main" id="{3E463384-1747-4084-8A9E-B59588F56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643438"/>
            <a:ext cx="1714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صورة 4" descr="bird15.gif">
            <a:extLst>
              <a:ext uri="{FF2B5EF4-FFF2-40B4-BE49-F238E27FC236}">
                <a16:creationId xmlns:a16="http://schemas.microsoft.com/office/drawing/2014/main" id="{96A4466D-0293-4361-ACF9-3BADE8010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909763"/>
            <a:ext cx="11906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صورة 5" descr="bird6.gif">
            <a:extLst>
              <a:ext uri="{FF2B5EF4-FFF2-40B4-BE49-F238E27FC236}">
                <a16:creationId xmlns:a16="http://schemas.microsoft.com/office/drawing/2014/main" id="{5E1E03C5-7E0D-44C6-B2F8-AA311E8A1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1075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صورة 6" descr="bird3.gif">
            <a:extLst>
              <a:ext uri="{FF2B5EF4-FFF2-40B4-BE49-F238E27FC236}">
                <a16:creationId xmlns:a16="http://schemas.microsoft.com/office/drawing/2014/main" id="{1A8FED8F-16FE-433B-9046-A897EAAE48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981200"/>
            <a:ext cx="809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صورة 7" descr="طائرة.gif">
            <a:extLst>
              <a:ext uri="{FF2B5EF4-FFF2-40B4-BE49-F238E27FC236}">
                <a16:creationId xmlns:a16="http://schemas.microsoft.com/office/drawing/2014/main" id="{FB4978F6-4D0D-423E-9DF6-F5D3795569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571500"/>
            <a:ext cx="314325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ABC4CA6-57E8-424D-947C-DA10640F9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149725"/>
            <a:ext cx="182721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CCEE99F5-CB47-488E-BA17-591768282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620713"/>
            <a:ext cx="18288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39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4A9D1D0-C824-402E-A8B9-12D56DBD9A2B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3315" name="Picture 3" descr="C:\Users\hussam\Documents\الفصل الاول 1433\صور ووسائل التدريس\صوت الحرف\m_25.gif">
            <a:extLst>
              <a:ext uri="{FF2B5EF4-FFF2-40B4-BE49-F238E27FC236}">
                <a16:creationId xmlns:a16="http://schemas.microsoft.com/office/drawing/2014/main" id="{3C26233A-04E1-4C74-A5F9-F4C913930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33375"/>
            <a:ext cx="6032500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8F25ED-5DCA-43CA-B2C3-36D7708A4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182721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مستطيل 4">
            <a:extLst>
              <a:ext uri="{FF2B5EF4-FFF2-40B4-BE49-F238E27FC236}">
                <a16:creationId xmlns:a16="http://schemas.microsoft.com/office/drawing/2014/main" id="{58DB24D9-4330-42B0-A709-B0E707462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157788"/>
            <a:ext cx="22621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 dirty="0">
                <a:latin typeface="Arial" panose="020B0604020202020204" pitchFamily="34" charset="0"/>
              </a:rPr>
              <a:t>وتخرج من طرف اللسان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>
                <a:latin typeface="Arial" panose="020B0604020202020204" pitchFamily="34" charset="0"/>
              </a:rPr>
              <a:t>مع أصول الثنايا العليا </a:t>
            </a:r>
            <a:endParaRPr lang="ar-SA" altLang="ar-SA" sz="2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71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1">
            <a:extLst>
              <a:ext uri="{FF2B5EF4-FFF2-40B4-BE49-F238E27FC236}">
                <a16:creationId xmlns:a16="http://schemas.microsoft.com/office/drawing/2014/main" id="{5C06E206-D960-4C21-8ACC-6D6BD136E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73163"/>
            <a:ext cx="6156325" cy="4899025"/>
          </a:xfrm>
          <a:prstGeom prst="snip2DiagRect">
            <a:avLst/>
          </a:prstGeom>
          <a:ln w="76200"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3725" b="1" dirty="0">
                <a:solidFill>
                  <a:schemeClr val="tx1"/>
                </a:solidFill>
                <a:cs typeface="Akhbar MT" pitchFamily="2" charset="-78"/>
              </a:rPr>
              <a:t>بسم الله والحمد الله والصلاة والسلام </a:t>
            </a:r>
          </a:p>
          <a:p>
            <a:pPr algn="ctr" rtl="1" eaLnBrk="1" hangingPunct="1">
              <a:defRPr/>
            </a:pPr>
            <a:r>
              <a:rPr lang="ar-SA" sz="3725" b="1" dirty="0">
                <a:solidFill>
                  <a:schemeClr val="tx1"/>
                </a:solidFill>
                <a:cs typeface="Akhbar MT" pitchFamily="2" charset="-78"/>
              </a:rPr>
              <a:t>على نبينا محمد صلى الله عليه وسلم</a:t>
            </a:r>
          </a:p>
          <a:p>
            <a:pPr algn="ctr" rtl="1" eaLnBrk="1" hangingPunct="1">
              <a:defRPr/>
            </a:pPr>
            <a:r>
              <a:rPr lang="ar-SA" sz="3725" b="1" dirty="0">
                <a:solidFill>
                  <a:schemeClr val="tx1"/>
                </a:solidFill>
                <a:cs typeface="Akhbar MT" pitchFamily="2" charset="-78"/>
              </a:rPr>
              <a:t> اللهم افتح على قلوبنا </a:t>
            </a:r>
          </a:p>
          <a:p>
            <a:pPr algn="ctr" rtl="1" eaLnBrk="1" hangingPunct="1">
              <a:defRPr/>
            </a:pPr>
            <a:r>
              <a:rPr lang="ar-SA" sz="3725" b="1" dirty="0">
                <a:solidFill>
                  <a:schemeClr val="tx1"/>
                </a:solidFill>
                <a:cs typeface="Akhbar MT" pitchFamily="2" charset="-78"/>
              </a:rPr>
              <a:t>اللهم يا معلم إبراهيم علمنا </a:t>
            </a:r>
          </a:p>
          <a:p>
            <a:pPr algn="ctr" rtl="1" eaLnBrk="1" hangingPunct="1">
              <a:defRPr/>
            </a:pPr>
            <a:r>
              <a:rPr lang="ar-SA" sz="3725" b="1" dirty="0">
                <a:solidFill>
                  <a:schemeClr val="tx1"/>
                </a:solidFill>
                <a:cs typeface="Akhbar MT" pitchFamily="2" charset="-78"/>
              </a:rPr>
              <a:t>ويا مفهم سليمان فهمنا وعلمنا ما جهلنا </a:t>
            </a:r>
          </a:p>
          <a:p>
            <a:pPr algn="ctr" rtl="1" eaLnBrk="1" hangingPunct="1">
              <a:defRPr/>
            </a:pPr>
            <a:r>
              <a:rPr lang="ar-SA" sz="3725" b="1" dirty="0">
                <a:solidFill>
                  <a:schemeClr val="tx1"/>
                </a:solidFill>
                <a:cs typeface="Akhbar MT" pitchFamily="2" charset="-78"/>
              </a:rPr>
              <a:t>وانفعنا بما علمتنا وزدنا علما</a:t>
            </a:r>
          </a:p>
          <a:p>
            <a:pPr algn="ctr" rtl="1" eaLnBrk="1" hangingPunct="1">
              <a:defRPr/>
            </a:pPr>
            <a:r>
              <a:rPr lang="ar-SA" sz="3725" b="1" dirty="0">
                <a:solidFill>
                  <a:schemeClr val="tx1"/>
                </a:solidFill>
                <a:cs typeface="Akhbar MT" pitchFamily="2" charset="-78"/>
              </a:rPr>
              <a:t> اللهم افتح لنا فتحًا مبينًا</a:t>
            </a:r>
            <a:r>
              <a:rPr lang="ar-SA" sz="3386" b="1" dirty="0">
                <a:solidFill>
                  <a:schemeClr val="tx1"/>
                </a:solidFill>
                <a:cs typeface="Akhbar MT" pitchFamily="2" charset="-78"/>
              </a:rPr>
              <a:t>.</a:t>
            </a:r>
          </a:p>
        </p:txBody>
      </p:sp>
      <p:sp>
        <p:nvSpPr>
          <p:cNvPr id="12" name="Text Box 39">
            <a:extLst>
              <a:ext uri="{FF2B5EF4-FFF2-40B4-BE49-F238E27FC236}">
                <a16:creationId xmlns:a16="http://schemas.microsoft.com/office/drawing/2014/main" id="{455F7D6B-9967-44E9-98CB-D6B5E27C1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0632" y="746798"/>
            <a:ext cx="2521458" cy="93591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rtl="1" eaLnBrk="1" hangingPunct="1">
              <a:defRPr/>
            </a:pPr>
            <a:r>
              <a:rPr lang="ar-SA" sz="3725" b="1" dirty="0">
                <a:solidFill>
                  <a:schemeClr val="bg1"/>
                </a:solidFill>
              </a:rPr>
              <a:t>دعــــــاء</a:t>
            </a:r>
            <a:endParaRPr lang="en-US" sz="3725" b="1" dirty="0">
              <a:solidFill>
                <a:schemeClr val="bg1"/>
              </a:solidFill>
              <a:cs typeface="Simplified Arabic" pitchFamily="18" charset="-78"/>
            </a:endParaRPr>
          </a:p>
        </p:txBody>
      </p:sp>
      <p:pic>
        <p:nvPicPr>
          <p:cNvPr id="5126" name="Picture 4" descr="F:\ملفات ماما\مجلد جديد رجوة\C_bow3_JD.png">
            <a:extLst>
              <a:ext uri="{FF2B5EF4-FFF2-40B4-BE49-F238E27FC236}">
                <a16:creationId xmlns:a16="http://schemas.microsoft.com/office/drawing/2014/main" id="{3112E713-C178-4628-B596-79D44267F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868363"/>
            <a:ext cx="1027113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F:\ملفات ماما\مجلد جديد رجوة\SE_flower1_JD.png">
            <a:extLst>
              <a:ext uri="{FF2B5EF4-FFF2-40B4-BE49-F238E27FC236}">
                <a16:creationId xmlns:a16="http://schemas.microsoft.com/office/drawing/2014/main" id="{7CFA6B31-B9F5-4005-A416-29606E7F0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4983163"/>
            <a:ext cx="1036637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5" descr="F:\ملفات ماما\مجلد جديد رجوة\SE_flower1_JD.png">
            <a:extLst>
              <a:ext uri="{FF2B5EF4-FFF2-40B4-BE49-F238E27FC236}">
                <a16:creationId xmlns:a16="http://schemas.microsoft.com/office/drawing/2014/main" id="{6B2854D7-CDE3-4AFE-B9F4-C221F1E79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4830763"/>
            <a:ext cx="1217612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D35C6FE-9DF2-41DC-815A-A924458EA97B}"/>
              </a:ext>
            </a:extLst>
          </p:cNvPr>
          <p:cNvSpPr/>
          <p:nvPr/>
        </p:nvSpPr>
        <p:spPr>
          <a:xfrm>
            <a:off x="6084168" y="1685525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11" name="Picture 4" descr="نتيجة بحث الصور عن قراءة صورة كرتون">
            <a:extLst>
              <a:ext uri="{FF2B5EF4-FFF2-40B4-BE49-F238E27FC236}">
                <a16:creationId xmlns:a16="http://schemas.microsoft.com/office/drawing/2014/main" id="{755125E6-924E-4C33-A9E9-3D0DBE893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503" y="5009930"/>
            <a:ext cx="1475656" cy="147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AA0D576-8916-4775-B049-4A998677FEC2}"/>
              </a:ext>
            </a:extLst>
          </p:cNvPr>
          <p:cNvSpPr txBox="1"/>
          <p:nvPr/>
        </p:nvSpPr>
        <p:spPr>
          <a:xfrm>
            <a:off x="301618" y="1795039"/>
            <a:ext cx="8495066" cy="38687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en-US" sz="3200" dirty="0"/>
          </a:p>
          <a:p>
            <a:pPr algn="r"/>
            <a:endParaRPr lang="ar-SA" sz="3200" dirty="0"/>
          </a:p>
          <a:p>
            <a:pPr algn="r"/>
            <a:r>
              <a:rPr lang="ar-SA" sz="2800" b="1" dirty="0">
                <a:solidFill>
                  <a:srgbClr val="7030A0"/>
                </a:solidFill>
                <a:cs typeface="W1 SHUROOQ 36 030" pitchFamily="2" charset="-78"/>
              </a:rPr>
              <a:t>من خلال هذا المكون يتوقع من التلميذ – ة تحقيق الأهداف التالية :</a:t>
            </a:r>
          </a:p>
          <a:p>
            <a:pPr marL="228600" algn="ctr" rtl="1">
              <a:lnSpc>
                <a:spcPct val="115000"/>
              </a:lnSpc>
              <a:spcAft>
                <a:spcPts val="1000"/>
              </a:spcAft>
            </a:pPr>
            <a:endParaRPr lang="ar-SA" sz="3200" dirty="0"/>
          </a:p>
          <a:p>
            <a:pPr marL="228600" algn="ctr" rtl="1">
              <a:lnSpc>
                <a:spcPct val="115000"/>
              </a:lnSpc>
              <a:spcAft>
                <a:spcPts val="1000"/>
              </a:spcAft>
            </a:pPr>
            <a:r>
              <a:rPr lang="ar-SA" sz="3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 </a:t>
            </a:r>
            <a:r>
              <a:rPr lang="ar-SA" sz="3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التحدث عن مضمون الصور.</a:t>
            </a:r>
          </a:p>
          <a:p>
            <a:pPr marL="228600" algn="ctr" rtl="1">
              <a:lnSpc>
                <a:spcPct val="115000"/>
              </a:lnSpc>
              <a:spcAft>
                <a:spcPts val="1000"/>
              </a:spcAft>
            </a:pPr>
            <a:r>
              <a:rPr lang="ar-SA" sz="3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   - تطبيق آداب الاستماع أثناء الاستماع للنص.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endParaRPr lang="ar-SA" dirty="0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D7DF4355-92B6-4F06-BC7C-29327A531A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383" y="474222"/>
            <a:ext cx="4191585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03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201F4909-E1EB-48A7-B7FF-74590E7CCD48}"/>
              </a:ext>
            </a:extLst>
          </p:cNvPr>
          <p:cNvSpPr txBox="1"/>
          <p:nvPr/>
        </p:nvSpPr>
        <p:spPr>
          <a:xfrm>
            <a:off x="3015178" y="2255014"/>
            <a:ext cx="5437683" cy="34163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 eaLnBrk="1" hangingPunct="1">
              <a:defRPr/>
            </a:pPr>
            <a:r>
              <a:rPr lang="ar-SA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أشاهد صورا ما أجملها </a:t>
            </a:r>
          </a:p>
          <a:p>
            <a:pPr algn="ctr" rtl="1" eaLnBrk="1" hangingPunct="1">
              <a:defRPr/>
            </a:pPr>
            <a:r>
              <a:rPr lang="ar-SA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وأعبر عنها بالنظر </a:t>
            </a:r>
          </a:p>
          <a:p>
            <a:pPr algn="ctr" rtl="1" eaLnBrk="1" hangingPunct="1">
              <a:defRPr/>
            </a:pPr>
            <a:r>
              <a:rPr lang="ar-SA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ألاحظ أصف ما تـحمله </a:t>
            </a:r>
          </a:p>
          <a:p>
            <a:pPr algn="ctr" rtl="1" eaLnBrk="1" hangingPunct="1">
              <a:defRPr/>
            </a:pPr>
            <a:r>
              <a:rPr lang="ar-SA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</a:rPr>
              <a:t>وأصغي للنص الـمنتظر 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</a:endParaRPr>
          </a:p>
        </p:txBody>
      </p:sp>
      <p:sp>
        <p:nvSpPr>
          <p:cNvPr id="20483" name="AutoShape 2" descr="نتيجة بحث الصور عن نجوم متحركة للبوربوينت">
            <a:extLst>
              <a:ext uri="{FF2B5EF4-FFF2-40B4-BE49-F238E27FC236}">
                <a16:creationId xmlns:a16="http://schemas.microsoft.com/office/drawing/2014/main" id="{3B407012-3602-40E6-BC1F-FE496871C7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5163" y="3332163"/>
            <a:ext cx="19367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8057" tIns="29029" rIns="58057" bIns="29029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latin typeface="Arial" panose="020B0604020202020204" pitchFamily="34" charset="0"/>
            </a:endParaRPr>
          </a:p>
        </p:txBody>
      </p:sp>
      <p:pic>
        <p:nvPicPr>
          <p:cNvPr id="20484" name="Picture 4" descr="نتيجة بحث الصور عن قراءة صورة كرتون">
            <a:extLst>
              <a:ext uri="{FF2B5EF4-FFF2-40B4-BE49-F238E27FC236}">
                <a16:creationId xmlns:a16="http://schemas.microsoft.com/office/drawing/2014/main" id="{7FEA6CDA-B4FF-41E4-A703-592116B54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18" y="3429000"/>
            <a:ext cx="1905000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333D3D7-A3E9-4239-B31F-0264987A9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944806"/>
            <a:ext cx="4191585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80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1" name="Text Box 77"/>
          <p:cNvSpPr txBox="1">
            <a:spLocks noChangeArrowheads="1"/>
          </p:cNvSpPr>
          <p:nvPr/>
        </p:nvSpPr>
        <p:spPr bwMode="auto">
          <a:xfrm>
            <a:off x="2951619" y="774078"/>
            <a:ext cx="311827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4400" b="1" dirty="0">
                <a:solidFill>
                  <a:srgbClr val="00823B"/>
                </a:solidFill>
              </a:rPr>
              <a:t> من أنا </a:t>
            </a:r>
            <a:endParaRPr lang="en-US" sz="4400" b="1" dirty="0">
              <a:solidFill>
                <a:srgbClr val="00823B"/>
              </a:solidFill>
            </a:endParaRPr>
          </a:p>
        </p:txBody>
      </p:sp>
      <p:sp>
        <p:nvSpPr>
          <p:cNvPr id="16462" name="Text Box 78"/>
          <p:cNvSpPr txBox="1">
            <a:spLocks noChangeArrowheads="1"/>
          </p:cNvSpPr>
          <p:nvPr/>
        </p:nvSpPr>
        <p:spPr bwMode="auto">
          <a:xfrm>
            <a:off x="2793538" y="4390784"/>
            <a:ext cx="344301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4400" b="1" dirty="0">
                <a:solidFill>
                  <a:srgbClr val="00823B"/>
                </a:solidFill>
              </a:rPr>
              <a:t> </a:t>
            </a:r>
            <a:r>
              <a:rPr lang="ar-SA" sz="3600" b="1" dirty="0">
                <a:solidFill>
                  <a:srgbClr val="00823B"/>
                </a:solidFill>
              </a:rPr>
              <a:t>ستكون لنا رحلة جوية لمدينة من مدن مملكتنا الحبيبة.</a:t>
            </a:r>
            <a:endParaRPr lang="en-US" sz="3600" b="1" dirty="0">
              <a:solidFill>
                <a:srgbClr val="00823B"/>
              </a:solidFill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7092280" y="692696"/>
            <a:ext cx="129614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cs typeface="PT Bold Heading" pitchFamily="2" charset="-78"/>
              </a:rPr>
              <a:t>مكة المكرمة </a:t>
            </a:r>
          </a:p>
        </p:txBody>
      </p:sp>
      <p:sp>
        <p:nvSpPr>
          <p:cNvPr id="31" name="مستطيل 30"/>
          <p:cNvSpPr/>
          <p:nvPr/>
        </p:nvSpPr>
        <p:spPr>
          <a:xfrm>
            <a:off x="539552" y="4653136"/>
            <a:ext cx="129614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cs typeface="PT Bold Heading" pitchFamily="2" charset="-78"/>
              </a:rPr>
              <a:t>الرياض</a:t>
            </a:r>
          </a:p>
        </p:txBody>
      </p:sp>
      <p:pic>
        <p:nvPicPr>
          <p:cNvPr id="38" name="صورة 1" descr="3rbsc-b596bba305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1722" y="1738063"/>
            <a:ext cx="3280660" cy="257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ÙØªÙØ¬Ø© Ø¨Ø­Ø« Ø§ÙØµÙØ± Ø¹Ù Ø£Ø¨ÙØ§">
            <a:extLst>
              <a:ext uri="{FF2B5EF4-FFF2-40B4-BE49-F238E27FC236}">
                <a16:creationId xmlns:a16="http://schemas.microsoft.com/office/drawing/2014/main" id="{44B233AA-6705-4275-A77F-9800B3A0C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382" y="607662"/>
            <a:ext cx="2860351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ÙØªÙØ¬Ø© Ø¨Ø­Ø« Ø§ÙØµÙØ± Ø¹Ù Ø£Ø¨ÙØ§">
            <a:extLst>
              <a:ext uri="{FF2B5EF4-FFF2-40B4-BE49-F238E27FC236}">
                <a16:creationId xmlns:a16="http://schemas.microsoft.com/office/drawing/2014/main" id="{5D01C498-0DDA-4216-8BBC-17281071E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50" y="344919"/>
            <a:ext cx="2619375" cy="238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ÙØªÙØ¬Ø© Ø¨Ø­Ø« Ø§ÙØµÙØ± Ø¹Ù Ø§Ø¨ÙØ§ Ø§ÙØ¬Ø¨Ù Ø§ÙØ§Ø®Ø¶Ø±">
            <a:extLst>
              <a:ext uri="{FF2B5EF4-FFF2-40B4-BE49-F238E27FC236}">
                <a16:creationId xmlns:a16="http://schemas.microsoft.com/office/drawing/2014/main" id="{A8C9B4A7-48F6-4015-8FB7-DB73FE004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279" y="3862688"/>
            <a:ext cx="2628900" cy="27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ÙØªÙØ¬Ø© Ø¨Ø­Ø« Ø§ÙØµÙØ± Ø¹Ù Ø§Ø¨ÙØ§ Ø§ÙØ¬Ø¨Ù Ø§ÙØ§Ø®Ø¶Ø±">
            <a:extLst>
              <a:ext uri="{FF2B5EF4-FFF2-40B4-BE49-F238E27FC236}">
                <a16:creationId xmlns:a16="http://schemas.microsoft.com/office/drawing/2014/main" id="{C5C892E6-3C28-44F5-8D2E-BAB574E50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21" y="3802670"/>
            <a:ext cx="2402904" cy="274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692B583D-4D05-4560-837E-35CB24416532}"/>
              </a:ext>
            </a:extLst>
          </p:cNvPr>
          <p:cNvSpPr txBox="1"/>
          <p:nvPr/>
        </p:nvSpPr>
        <p:spPr>
          <a:xfrm>
            <a:off x="3455876" y="6223255"/>
            <a:ext cx="223224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عرض فديو لمدينة أبها </a:t>
            </a:r>
          </a:p>
        </p:txBody>
      </p:sp>
    </p:spTree>
  </p:cSld>
  <p:clrMapOvr>
    <a:masterClrMapping/>
  </p:clrMapOvr>
  <p:transition spd="slow">
    <p:dissolve/>
    <p:sndAc>
      <p:stSnd>
        <p:snd r:embed="rId2" name="صوت الماء والعصافير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" presetID="19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16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6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6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64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800"/>
                            </p:stCondLst>
                            <p:childTnLst>
                              <p:par>
                                <p:cTn id="25" presetID="19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64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64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64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64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61" grpId="0"/>
      <p:bldP spid="16461" grpId="1"/>
      <p:bldP spid="16462" grpId="0"/>
      <p:bldP spid="1646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EB9ED691-C657-4651-918B-FAE6AF534919}"/>
              </a:ext>
            </a:extLst>
          </p:cNvPr>
          <p:cNvSpPr txBox="1"/>
          <p:nvPr/>
        </p:nvSpPr>
        <p:spPr>
          <a:xfrm>
            <a:off x="1341165" y="3063246"/>
            <a:ext cx="6217834" cy="10304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rtl="1" eaLnBrk="1" hangingPunct="1">
              <a:defRPr/>
            </a:pPr>
            <a:r>
              <a:rPr lang="ar-SA" sz="6096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ما هي قوانين التحدث؟</a:t>
            </a:r>
          </a:p>
        </p:txBody>
      </p:sp>
      <p:pic>
        <p:nvPicPr>
          <p:cNvPr id="18435" name="صورة 1" descr="G:\1\2SCH124.WMF">
            <a:extLst>
              <a:ext uri="{FF2B5EF4-FFF2-40B4-BE49-F238E27FC236}">
                <a16:creationId xmlns:a16="http://schemas.microsoft.com/office/drawing/2014/main" id="{CB2B1280-0D43-425E-A942-86ADC4D63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08038"/>
            <a:ext cx="2433638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صورة 4" descr="imagesP2NKXQJA.jpg">
            <a:extLst>
              <a:ext uri="{FF2B5EF4-FFF2-40B4-BE49-F238E27FC236}">
                <a16:creationId xmlns:a16="http://schemas.microsoft.com/office/drawing/2014/main" id="{C9276F66-3228-44CF-8F73-44BADAF69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4160838"/>
            <a:ext cx="1290637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صورة 5" descr="imagesR3R6ULWP.jpg">
            <a:extLst>
              <a:ext uri="{FF2B5EF4-FFF2-40B4-BE49-F238E27FC236}">
                <a16:creationId xmlns:a16="http://schemas.microsoft.com/office/drawing/2014/main" id="{C602C16B-4F20-4833-B05B-1A8954E68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4465638"/>
            <a:ext cx="9683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صورة 6" descr="imagesYIS48T99.jpg">
            <a:extLst>
              <a:ext uri="{FF2B5EF4-FFF2-40B4-BE49-F238E27FC236}">
                <a16:creationId xmlns:a16="http://schemas.microsoft.com/office/drawing/2014/main" id="{2DB2CB99-B10F-480A-843D-FF4D6E7D6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23050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صورة 2">
            <a:extLst>
              <a:ext uri="{FF2B5EF4-FFF2-40B4-BE49-F238E27FC236}">
                <a16:creationId xmlns:a16="http://schemas.microsoft.com/office/drawing/2014/main" id="{71696FDA-A7E2-4BC6-AF17-5D77BF12D1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7980" r="21651" b="10780"/>
          <a:stretch>
            <a:fillRect/>
          </a:stretch>
        </p:blipFill>
        <p:spPr bwMode="auto">
          <a:xfrm>
            <a:off x="3506788" y="4276725"/>
            <a:ext cx="2022475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صورة 3">
            <a:extLst>
              <a:ext uri="{FF2B5EF4-FFF2-40B4-BE49-F238E27FC236}">
                <a16:creationId xmlns:a16="http://schemas.microsoft.com/office/drawing/2014/main" id="{26A403CE-9463-4B83-BDA5-98BB11C9D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0780" r="21651" b="12183"/>
          <a:stretch>
            <a:fillRect/>
          </a:stretch>
        </p:blipFill>
        <p:spPr bwMode="auto">
          <a:xfrm>
            <a:off x="3490913" y="1905000"/>
            <a:ext cx="212407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صورة 5">
            <a:extLst>
              <a:ext uri="{FF2B5EF4-FFF2-40B4-BE49-F238E27FC236}">
                <a16:creationId xmlns:a16="http://schemas.microsoft.com/office/drawing/2014/main" id="{B84140C6-44E4-4A62-8CF4-8AC6841680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4984" r="20863" b="9380"/>
          <a:stretch>
            <a:fillRect/>
          </a:stretch>
        </p:blipFill>
        <p:spPr bwMode="auto">
          <a:xfrm>
            <a:off x="6334125" y="1965325"/>
            <a:ext cx="1858963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صورة 7">
            <a:extLst>
              <a:ext uri="{FF2B5EF4-FFF2-40B4-BE49-F238E27FC236}">
                <a16:creationId xmlns:a16="http://schemas.microsoft.com/office/drawing/2014/main" id="{1E5C690B-19FD-4FAC-9623-34BC35E03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4984" r="21651" b="10782"/>
          <a:stretch>
            <a:fillRect/>
          </a:stretch>
        </p:blipFill>
        <p:spPr bwMode="auto">
          <a:xfrm>
            <a:off x="6307138" y="4344988"/>
            <a:ext cx="186531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صورة 8">
            <a:extLst>
              <a:ext uri="{FF2B5EF4-FFF2-40B4-BE49-F238E27FC236}">
                <a16:creationId xmlns:a16="http://schemas.microsoft.com/office/drawing/2014/main" id="{F1BC1F44-3CC7-4AA2-927B-7F4065FD50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0782" r="21651" b="10782"/>
          <a:stretch>
            <a:fillRect/>
          </a:stretch>
        </p:blipFill>
        <p:spPr bwMode="auto">
          <a:xfrm>
            <a:off x="941388" y="1905000"/>
            <a:ext cx="1830387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صورة 9">
            <a:extLst>
              <a:ext uri="{FF2B5EF4-FFF2-40B4-BE49-F238E27FC236}">
                <a16:creationId xmlns:a16="http://schemas.microsoft.com/office/drawing/2014/main" id="{F45CC877-899E-48F0-802F-01AE5D48B2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7980" r="22438" b="13582"/>
          <a:stretch>
            <a:fillRect/>
          </a:stretch>
        </p:blipFill>
        <p:spPr bwMode="auto">
          <a:xfrm>
            <a:off x="960438" y="4098925"/>
            <a:ext cx="17684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رسم تخطيطي 3">
            <a:extLst>
              <a:ext uri="{FF2B5EF4-FFF2-40B4-BE49-F238E27FC236}">
                <a16:creationId xmlns:a16="http://schemas.microsoft.com/office/drawing/2014/main" id="{50DE55B1-A596-4CCD-9EEC-8A668419D38C}"/>
              </a:ext>
            </a:extLst>
          </p:cNvPr>
          <p:cNvGraphicFramePr/>
          <p:nvPr/>
        </p:nvGraphicFramePr>
        <p:xfrm>
          <a:off x="3517165" y="774826"/>
          <a:ext cx="2651825" cy="495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73409" y="152881"/>
            <a:ext cx="5797165" cy="1143000"/>
          </a:xfrm>
        </p:spPr>
        <p:txBody>
          <a:bodyPr/>
          <a:lstStyle/>
          <a:p>
            <a:pPr algn="r"/>
            <a:r>
              <a:rPr lang="ar-SA" b="1" dirty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dobe نسخ Medium" panose="01010101010101010101" pitchFamily="50" charset="-78"/>
                <a:cs typeface="PT Bold Heading" pitchFamily="2" charset="-78"/>
              </a:rPr>
              <a:t>           أدوات الاستفهام 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3082605" y="1409331"/>
            <a:ext cx="3187955" cy="1690507"/>
            <a:chOff x="3270585" y="2194790"/>
            <a:chExt cx="3187955" cy="1690507"/>
          </a:xfrm>
        </p:grpSpPr>
        <p:pic>
          <p:nvPicPr>
            <p:cNvPr id="2058" name="Picture 10" descr="http://gclipart.com/wp-content/uploads/2017/03/Key-clip-art-vector-key-graphics-image-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46720" flipV="1">
              <a:off x="3270585" y="2194790"/>
              <a:ext cx="3187955" cy="1690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مستطيل 3"/>
            <p:cNvSpPr/>
            <p:nvPr/>
          </p:nvSpPr>
          <p:spPr>
            <a:xfrm rot="20607455">
              <a:off x="3781920" y="2583981"/>
              <a:ext cx="1093395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7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متى</a:t>
              </a:r>
              <a:endParaRPr lang="ar-SA" sz="72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endParaRPr>
            </a:p>
          </p:txBody>
        </p:sp>
      </p:grpSp>
      <p:grpSp>
        <p:nvGrpSpPr>
          <p:cNvPr id="5" name="مجموعة 4"/>
          <p:cNvGrpSpPr/>
          <p:nvPr/>
        </p:nvGrpSpPr>
        <p:grpSpPr>
          <a:xfrm>
            <a:off x="5665321" y="3810420"/>
            <a:ext cx="3165476" cy="1657011"/>
            <a:chOff x="5858071" y="2319308"/>
            <a:chExt cx="3165476" cy="1657011"/>
          </a:xfrm>
        </p:grpSpPr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15125" flipV="1">
              <a:off x="5858071" y="2319308"/>
              <a:ext cx="3165476" cy="1543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مستطيل 14"/>
            <p:cNvSpPr/>
            <p:nvPr/>
          </p:nvSpPr>
          <p:spPr>
            <a:xfrm rot="19905576">
              <a:off x="6190401" y="3052989"/>
              <a:ext cx="161293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54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006600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كيف</a:t>
              </a:r>
              <a:endParaRPr lang="ar-SA" sz="5400" b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66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endParaRPr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38959" y="1606010"/>
            <a:ext cx="3312368" cy="1726042"/>
            <a:chOff x="172695" y="2330439"/>
            <a:chExt cx="3312368" cy="1726042"/>
          </a:xfrm>
        </p:grpSpPr>
        <p:pic>
          <p:nvPicPr>
            <p:cNvPr id="2063" name="Picture 15" descr="صورة ذات صلة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59646" flipV="1">
              <a:off x="172695" y="2330439"/>
              <a:ext cx="3312368" cy="1617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مستطيل 15"/>
            <p:cNvSpPr/>
            <p:nvPr/>
          </p:nvSpPr>
          <p:spPr>
            <a:xfrm rot="20306923">
              <a:off x="746269" y="2948485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لماذا</a:t>
              </a:r>
              <a:endParaRPr lang="ar-SA" sz="6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endParaRPr>
            </a:p>
          </p:txBody>
        </p:sp>
      </p:grpSp>
      <p:grpSp>
        <p:nvGrpSpPr>
          <p:cNvPr id="10" name="مجموعة 9"/>
          <p:cNvGrpSpPr/>
          <p:nvPr/>
        </p:nvGrpSpPr>
        <p:grpSpPr>
          <a:xfrm>
            <a:off x="6022273" y="1201416"/>
            <a:ext cx="3150388" cy="1651681"/>
            <a:chOff x="5785461" y="4401165"/>
            <a:chExt cx="3150388" cy="1651681"/>
          </a:xfrm>
        </p:grpSpPr>
        <p:pic>
          <p:nvPicPr>
            <p:cNvPr id="2060" name="Picture 12" descr="http://images.clipshrine.com/download/wheel/large-Key-Gold--33.3-474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38954" flipV="1">
              <a:off x="5785461" y="4401165"/>
              <a:ext cx="3150388" cy="1491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مستطيل 16"/>
            <p:cNvSpPr/>
            <p:nvPr/>
          </p:nvSpPr>
          <p:spPr>
            <a:xfrm rot="20659416">
              <a:off x="6280754" y="4944850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DecoType Naskh" pitchFamily="2" charset="-78"/>
                </a:rPr>
                <a:t>ماذا</a:t>
              </a:r>
            </a:p>
          </p:txBody>
        </p:sp>
      </p:grpSp>
      <p:grpSp>
        <p:nvGrpSpPr>
          <p:cNvPr id="9" name="مجموعة 8"/>
          <p:cNvGrpSpPr/>
          <p:nvPr/>
        </p:nvGrpSpPr>
        <p:grpSpPr>
          <a:xfrm>
            <a:off x="2765007" y="3366701"/>
            <a:ext cx="3156330" cy="1641449"/>
            <a:chOff x="2784461" y="4620482"/>
            <a:chExt cx="3156330" cy="1641449"/>
          </a:xfrm>
        </p:grpSpPr>
        <p:pic>
          <p:nvPicPr>
            <p:cNvPr id="2052" name="Picture 4" descr="http://clipartix.com/wp-content/uploads/2016/08/Key-clip-art-vector-key-graphics-image-3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08106" flipV="1">
              <a:off x="2784461" y="4620482"/>
              <a:ext cx="3156330" cy="1482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مستطيل 17"/>
            <p:cNvSpPr/>
            <p:nvPr/>
          </p:nvSpPr>
          <p:spPr>
            <a:xfrm rot="20105995">
              <a:off x="3189736" y="5153935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CC0066"/>
                    </a:solidFill>
                    <a:prstDash val="solid"/>
                  </a:ln>
                  <a:solidFill>
                    <a:srgbClr val="CC0066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DecoType Naskh" pitchFamily="2" charset="-78"/>
                </a:rPr>
                <a:t>أين</a:t>
              </a: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392205" y="2768904"/>
            <a:ext cx="2343458" cy="2919419"/>
            <a:chOff x="585031" y="3687325"/>
            <a:chExt cx="2343458" cy="2919419"/>
          </a:xfrm>
        </p:grpSpPr>
        <p:pic>
          <p:nvPicPr>
            <p:cNvPr id="2065" name="Picture 17" descr="نتيجة بحث الصور عن ‪keys clipart silver‬‏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027503" flipH="1">
              <a:off x="297050" y="3975306"/>
              <a:ext cx="2919419" cy="2343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مستطيل 18"/>
            <p:cNvSpPr/>
            <p:nvPr/>
          </p:nvSpPr>
          <p:spPr>
            <a:xfrm rot="20659416">
              <a:off x="707715" y="5075640"/>
              <a:ext cx="1234668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كم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829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نتيجة بحث الصور عن الوان كرتون">
            <a:extLst>
              <a:ext uri="{FF2B5EF4-FFF2-40B4-BE49-F238E27FC236}">
                <a16:creationId xmlns:a16="http://schemas.microsoft.com/office/drawing/2014/main" id="{3F30182D-3954-4CB5-8EA4-0E1114F4015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2819400"/>
            <a:ext cx="1190625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صورة 3" descr="صورة ذات صلة">
            <a:extLst>
              <a:ext uri="{FF2B5EF4-FFF2-40B4-BE49-F238E27FC236}">
                <a16:creationId xmlns:a16="http://schemas.microsoft.com/office/drawing/2014/main" id="{F164267D-7D4D-4C1B-8AFE-E91F93242ED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2819400"/>
            <a:ext cx="1373187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رة 4" descr="نتيجة بحث الصور عن عائله كرتون">
            <a:extLst>
              <a:ext uri="{FF2B5EF4-FFF2-40B4-BE49-F238E27FC236}">
                <a16:creationId xmlns:a16="http://schemas.microsoft.com/office/drawing/2014/main" id="{BF96C7B5-0154-4007-9090-007D90487F5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2876550"/>
            <a:ext cx="1270000" cy="1220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 descr="نتيجة بحث الصور عن تعليم الارقام بالعربي">
            <a:extLst>
              <a:ext uri="{FF2B5EF4-FFF2-40B4-BE49-F238E27FC236}">
                <a16:creationId xmlns:a16="http://schemas.microsoft.com/office/drawing/2014/main" id="{21F45CA5-107F-4F47-BEBB-81D79743345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88" y="4730750"/>
            <a:ext cx="1436687" cy="1014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78295EC-9D9A-4ADE-8721-91C53560346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75" y="4806950"/>
            <a:ext cx="1158875" cy="1012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11" name="صورة 10">
            <a:extLst>
              <a:ext uri="{FF2B5EF4-FFF2-40B4-BE49-F238E27FC236}">
                <a16:creationId xmlns:a16="http://schemas.microsoft.com/office/drawing/2014/main" id="{5108D01E-FEB0-4130-BA0B-1CD3CADB2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3583" r="22438" b="14983"/>
          <a:stretch>
            <a:fillRect/>
          </a:stretch>
        </p:blipFill>
        <p:spPr bwMode="auto">
          <a:xfrm>
            <a:off x="1773238" y="4830763"/>
            <a:ext cx="14366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مربع نص 11">
            <a:extLst>
              <a:ext uri="{FF2B5EF4-FFF2-40B4-BE49-F238E27FC236}">
                <a16:creationId xmlns:a16="http://schemas.microsoft.com/office/drawing/2014/main" id="{CDF65477-9125-40B5-9FE9-A119395D8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863" y="2500313"/>
            <a:ext cx="1227137" cy="301625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الألوان</a:t>
            </a:r>
          </a:p>
        </p:txBody>
      </p:sp>
      <p:sp>
        <p:nvSpPr>
          <p:cNvPr id="18442" name="مربع نص 12">
            <a:extLst>
              <a:ext uri="{FF2B5EF4-FFF2-40B4-BE49-F238E27FC236}">
                <a16:creationId xmlns:a16="http://schemas.microsoft.com/office/drawing/2014/main" id="{08C5CC56-2E6B-4FBA-B3DA-256E3E6A1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963" y="2457450"/>
            <a:ext cx="1336675" cy="301625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الصوت</a:t>
            </a:r>
          </a:p>
        </p:txBody>
      </p:sp>
      <p:sp>
        <p:nvSpPr>
          <p:cNvPr id="18443" name="مربع نص 13">
            <a:extLst>
              <a:ext uri="{FF2B5EF4-FFF2-40B4-BE49-F238E27FC236}">
                <a16:creationId xmlns:a16="http://schemas.microsoft.com/office/drawing/2014/main" id="{562A6C6A-FB8A-4342-89C2-0AC5C91ED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2489200"/>
            <a:ext cx="1449388" cy="301625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الأشخاص</a:t>
            </a:r>
          </a:p>
        </p:txBody>
      </p:sp>
      <p:sp>
        <p:nvSpPr>
          <p:cNvPr id="18444" name="مربع نص 14">
            <a:extLst>
              <a:ext uri="{FF2B5EF4-FFF2-40B4-BE49-F238E27FC236}">
                <a16:creationId xmlns:a16="http://schemas.microsoft.com/office/drawing/2014/main" id="{70E0ED65-748B-46F3-9AA4-116B3B00D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4484688"/>
            <a:ext cx="1390650" cy="300037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المكان</a:t>
            </a:r>
          </a:p>
        </p:txBody>
      </p:sp>
      <p:sp>
        <p:nvSpPr>
          <p:cNvPr id="18445" name="مربع نص 15">
            <a:extLst>
              <a:ext uri="{FF2B5EF4-FFF2-40B4-BE49-F238E27FC236}">
                <a16:creationId xmlns:a16="http://schemas.microsoft.com/office/drawing/2014/main" id="{E5E67D8A-75FD-4C4E-9C3A-B19E86335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650" y="4446588"/>
            <a:ext cx="1228725" cy="300037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الزمن</a:t>
            </a:r>
          </a:p>
        </p:txBody>
      </p:sp>
      <p:sp>
        <p:nvSpPr>
          <p:cNvPr id="18446" name="مربع نص 16">
            <a:extLst>
              <a:ext uri="{FF2B5EF4-FFF2-40B4-BE49-F238E27FC236}">
                <a16:creationId xmlns:a16="http://schemas.microsoft.com/office/drawing/2014/main" id="{99388A4C-8844-4782-9E4B-F44D2663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1450" y="4362450"/>
            <a:ext cx="1228725" cy="300038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SA" altLang="ar-SA" sz="1355" dirty="0"/>
              <a:t>للسؤال عن العدد</a:t>
            </a:r>
          </a:p>
        </p:txBody>
      </p:sp>
      <p:sp>
        <p:nvSpPr>
          <p:cNvPr id="18447" name="مربع نص 17">
            <a:extLst>
              <a:ext uri="{FF2B5EF4-FFF2-40B4-BE49-F238E27FC236}">
                <a16:creationId xmlns:a16="http://schemas.microsoft.com/office/drawing/2014/main" id="{58621718-E51D-4A40-A86D-05485DEA6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1042988"/>
            <a:ext cx="1098550" cy="927100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defRPr/>
            </a:pPr>
            <a:r>
              <a:rPr lang="ar-SA" altLang="ar-SA" sz="2709" dirty="0">
                <a:solidFill>
                  <a:srgbClr val="FF0000"/>
                </a:solidFill>
              </a:rPr>
              <a:t>عناصر الصورة 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399EC10A-38E5-4FA6-892F-E8F810DEB0F6}"/>
              </a:ext>
            </a:extLst>
          </p:cNvPr>
          <p:cNvSpPr/>
          <p:nvPr/>
        </p:nvSpPr>
        <p:spPr>
          <a:xfrm>
            <a:off x="854075" y="685800"/>
            <a:ext cx="7375525" cy="5365750"/>
          </a:xfrm>
          <a:prstGeom prst="rect">
            <a:avLst/>
          </a:prstGeom>
          <a:noFill/>
          <a:ln w="165100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dirty="0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510F75E9-5FF6-4B38-965E-BDD4F97736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079" y="881695"/>
            <a:ext cx="4191585" cy="77163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>
            <a:extLst>
              <a:ext uri="{FF2B5EF4-FFF2-40B4-BE49-F238E27FC236}">
                <a16:creationId xmlns:a16="http://schemas.microsoft.com/office/drawing/2014/main" id="{A823466B-9123-4317-BB3C-6270FA1E3A02}"/>
              </a:ext>
            </a:extLst>
          </p:cNvPr>
          <p:cNvSpPr/>
          <p:nvPr/>
        </p:nvSpPr>
        <p:spPr>
          <a:xfrm>
            <a:off x="828886" y="392488"/>
            <a:ext cx="7573855" cy="847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أنظر للصور في كتابي وأطرح أسئلة متنوعة على الصور :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BB711435-E86D-4C22-850E-17A0591A1F2F}"/>
              </a:ext>
            </a:extLst>
          </p:cNvPr>
          <p:cNvSpPr/>
          <p:nvPr/>
        </p:nvSpPr>
        <p:spPr>
          <a:xfrm>
            <a:off x="198783" y="145774"/>
            <a:ext cx="8759687" cy="6435232"/>
          </a:xfrm>
          <a:prstGeom prst="rect">
            <a:avLst/>
          </a:prstGeom>
          <a:noFill/>
          <a:ln w="165100" cmpd="tri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pic>
        <p:nvPicPr>
          <p:cNvPr id="4" name="صورة 3" descr="صورة تحتوي على صورة فوتوغرافية, ثلاجة, مختلف, عناصر&#10;&#10;تم إنشاء الوصف تلقائياً">
            <a:extLst>
              <a:ext uri="{FF2B5EF4-FFF2-40B4-BE49-F238E27FC236}">
                <a16:creationId xmlns:a16="http://schemas.microsoft.com/office/drawing/2014/main" id="{4C7FE141-B20E-4677-921E-00D245BED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306847"/>
            <a:ext cx="5101354" cy="52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36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مستدير الزوايا 9">
            <a:extLst>
              <a:ext uri="{FF2B5EF4-FFF2-40B4-BE49-F238E27FC236}">
                <a16:creationId xmlns:a16="http://schemas.microsoft.com/office/drawing/2014/main" id="{5C41A546-9E33-4D51-9011-55787E3569DB}"/>
              </a:ext>
            </a:extLst>
          </p:cNvPr>
          <p:cNvSpPr/>
          <p:nvPr/>
        </p:nvSpPr>
        <p:spPr>
          <a:xfrm>
            <a:off x="5364088" y="2278925"/>
            <a:ext cx="2376264" cy="7191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dirty="0">
                <a:solidFill>
                  <a:schemeClr val="tx1"/>
                </a:solidFill>
              </a:rPr>
              <a:t> </a:t>
            </a:r>
            <a:r>
              <a:rPr lang="ar-SA" sz="2400" b="1" dirty="0">
                <a:solidFill>
                  <a:schemeClr val="tx1"/>
                </a:solidFill>
              </a:rPr>
              <a:t>ما اسم هذا الولد ؟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7784A400-A128-43D2-93BE-2160D5C6FB20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5" name="مستطيل مستدير الزوايا 9">
            <a:extLst>
              <a:ext uri="{FF2B5EF4-FFF2-40B4-BE49-F238E27FC236}">
                <a16:creationId xmlns:a16="http://schemas.microsoft.com/office/drawing/2014/main" id="{5C41A546-9E33-4D51-9011-55787E3569DB}"/>
              </a:ext>
            </a:extLst>
          </p:cNvPr>
          <p:cNvSpPr/>
          <p:nvPr/>
        </p:nvSpPr>
        <p:spPr>
          <a:xfrm>
            <a:off x="4816789" y="4287612"/>
            <a:ext cx="3239716" cy="7191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</a:rPr>
              <a:t> </a:t>
            </a:r>
            <a:r>
              <a:rPr lang="ar-SA" sz="2400" b="1" dirty="0">
                <a:solidFill>
                  <a:schemeClr val="tx1"/>
                </a:solidFill>
              </a:rPr>
              <a:t> مم تبنى البيوت القديمة ؟</a:t>
            </a:r>
          </a:p>
        </p:txBody>
      </p:sp>
      <p:sp>
        <p:nvSpPr>
          <p:cNvPr id="16" name="مستطيل مستدير الزوايا 15">
            <a:extLst>
              <a:ext uri="{FF2B5EF4-FFF2-40B4-BE49-F238E27FC236}">
                <a16:creationId xmlns:a16="http://schemas.microsoft.com/office/drawing/2014/main" id="{5B883475-3A1A-499B-B468-A4B27C719258}"/>
              </a:ext>
            </a:extLst>
          </p:cNvPr>
          <p:cNvSpPr/>
          <p:nvPr/>
        </p:nvSpPr>
        <p:spPr>
          <a:xfrm>
            <a:off x="5364088" y="3208259"/>
            <a:ext cx="2376264" cy="7191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chemeClr val="tx1"/>
                </a:solidFill>
              </a:rPr>
              <a:t> </a:t>
            </a:r>
            <a:r>
              <a:rPr lang="ar-SA" sz="2400" b="1" dirty="0">
                <a:solidFill>
                  <a:schemeClr val="tx1"/>
                </a:solidFill>
              </a:rPr>
              <a:t>ما اسم مدينته؟</a:t>
            </a:r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5" name="صورة 4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A465CB86-E893-4681-83CD-399E070CC4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b="4172"/>
          <a:stretch/>
        </p:blipFill>
        <p:spPr>
          <a:xfrm>
            <a:off x="611560" y="577582"/>
            <a:ext cx="3347944" cy="436358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5E210EE-CDE1-4B59-AC75-BACE79D9C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855" y="577582"/>
            <a:ext cx="4191585" cy="771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مستدير الزوايا 11">
            <a:extLst>
              <a:ext uri="{FF2B5EF4-FFF2-40B4-BE49-F238E27FC236}">
                <a16:creationId xmlns:a16="http://schemas.microsoft.com/office/drawing/2014/main" id="{8A41FA14-4450-4271-B4F5-F8762AA9F94B}"/>
              </a:ext>
            </a:extLst>
          </p:cNvPr>
          <p:cNvSpPr/>
          <p:nvPr/>
        </p:nvSpPr>
        <p:spPr>
          <a:xfrm>
            <a:off x="440276" y="2950477"/>
            <a:ext cx="3183183" cy="9668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chemeClr val="tx1"/>
                </a:solidFill>
              </a:rPr>
              <a:t>ما اللون الأكثر ظهورًا في الصورة ؟</a:t>
            </a:r>
          </a:p>
        </p:txBody>
      </p:sp>
      <p:sp>
        <p:nvSpPr>
          <p:cNvPr id="7" name="مستطيل مستدير الزوايا 10">
            <a:extLst>
              <a:ext uri="{FF2B5EF4-FFF2-40B4-BE49-F238E27FC236}">
                <a16:creationId xmlns:a16="http://schemas.microsoft.com/office/drawing/2014/main" id="{6C4D9509-3880-4A04-8A14-8F2A1315D45B}"/>
              </a:ext>
            </a:extLst>
          </p:cNvPr>
          <p:cNvSpPr/>
          <p:nvPr/>
        </p:nvSpPr>
        <p:spPr>
          <a:xfrm>
            <a:off x="475588" y="496924"/>
            <a:ext cx="3335765" cy="7191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solidFill>
                  <a:schemeClr val="tx1"/>
                </a:solidFill>
              </a:rPr>
              <a:t> </a:t>
            </a:r>
            <a:r>
              <a:rPr lang="ar-SA" sz="2400" b="1" dirty="0">
                <a:solidFill>
                  <a:schemeClr val="tx1"/>
                </a:solidFill>
              </a:rPr>
              <a:t>كيف نبتت هذه الأشجار؟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8A36388B-3AB6-4C45-9BC0-8832F680941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5" name="مستطيل مستدير الزوايا 10">
            <a:extLst>
              <a:ext uri="{FF2B5EF4-FFF2-40B4-BE49-F238E27FC236}">
                <a16:creationId xmlns:a16="http://schemas.microsoft.com/office/drawing/2014/main" id="{4E43DC30-D71D-44BC-A984-A711250B5300}"/>
              </a:ext>
            </a:extLst>
          </p:cNvPr>
          <p:cNvSpPr/>
          <p:nvPr/>
        </p:nvSpPr>
        <p:spPr>
          <a:xfrm>
            <a:off x="524721" y="1324297"/>
            <a:ext cx="3183183" cy="7191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chemeClr val="tx1"/>
                </a:solidFill>
              </a:rPr>
              <a:t>   </a:t>
            </a:r>
            <a:r>
              <a:rPr lang="ar-SA" sz="2400" b="1" dirty="0">
                <a:solidFill>
                  <a:schemeClr val="tx1"/>
                </a:solidFill>
              </a:rPr>
              <a:t>من أوجد هذه الطبيعة ؟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2" name="مستطيل مستدير الزوايا 11">
            <a:extLst>
              <a:ext uri="{FF2B5EF4-FFF2-40B4-BE49-F238E27FC236}">
                <a16:creationId xmlns:a16="http://schemas.microsoft.com/office/drawing/2014/main" id="{8A41FA14-4450-4271-B4F5-F8762AA9F94B}"/>
              </a:ext>
            </a:extLst>
          </p:cNvPr>
          <p:cNvSpPr/>
          <p:nvPr/>
        </p:nvSpPr>
        <p:spPr>
          <a:xfrm>
            <a:off x="500155" y="4001256"/>
            <a:ext cx="3207750" cy="9668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chemeClr val="tx1"/>
                </a:solidFill>
              </a:rPr>
              <a:t> </a:t>
            </a:r>
            <a:r>
              <a:rPr lang="ar-SA" sz="2400" b="1" dirty="0">
                <a:solidFill>
                  <a:schemeClr val="tx1"/>
                </a:solidFill>
              </a:rPr>
              <a:t>ما الأصوات التي يمكن سماعها في الصورة ؟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0" name="مستطيل مستدير الزوايا 11">
            <a:extLst>
              <a:ext uri="{FF2B5EF4-FFF2-40B4-BE49-F238E27FC236}">
                <a16:creationId xmlns:a16="http://schemas.microsoft.com/office/drawing/2014/main" id="{477CD7D4-2C58-463C-B4CA-A0CC0169B891}"/>
              </a:ext>
            </a:extLst>
          </p:cNvPr>
          <p:cNvSpPr/>
          <p:nvPr/>
        </p:nvSpPr>
        <p:spPr>
          <a:xfrm>
            <a:off x="524721" y="5174134"/>
            <a:ext cx="3207751" cy="7191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chemeClr val="tx1"/>
                </a:solidFill>
              </a:rPr>
              <a:t>ما جهود حكومتنا لجعل أبها من أجمل المصايف؟ </a:t>
            </a:r>
          </a:p>
        </p:txBody>
      </p:sp>
      <p:sp>
        <p:nvSpPr>
          <p:cNvPr id="13" name="مستطيل مستدير الزوايا 11">
            <a:extLst>
              <a:ext uri="{FF2B5EF4-FFF2-40B4-BE49-F238E27FC236}">
                <a16:creationId xmlns:a16="http://schemas.microsoft.com/office/drawing/2014/main" id="{AE3EB260-5D81-4C74-BA34-52640410E219}"/>
              </a:ext>
            </a:extLst>
          </p:cNvPr>
          <p:cNvSpPr/>
          <p:nvPr/>
        </p:nvSpPr>
        <p:spPr>
          <a:xfrm>
            <a:off x="524721" y="2087541"/>
            <a:ext cx="3183183" cy="7692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chemeClr val="tx1"/>
                </a:solidFill>
              </a:rPr>
              <a:t>ما واجبنا نحو الخالق؟ 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517EBB79-A03D-422B-A25C-CEE8E9928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64" y="2348880"/>
            <a:ext cx="3468902" cy="372705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F0065A0A-4389-4A8D-8CCF-F23F2E6F4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827" y="496924"/>
            <a:ext cx="4191585" cy="771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5" grpId="0" animBg="1"/>
      <p:bldP spid="5" grpId="1" animBg="1"/>
      <p:bldP spid="12" grpId="0" animBg="1"/>
      <p:bldP spid="12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D8B2260D-517E-46AD-A1EE-5764774AC7E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3EC7C59F-282D-43CC-9DEE-10E78EF995FC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900A8EBC-0E93-4D79-8D54-E29F445A767F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670300"/>
            <a:ext cx="3048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C06BEAF5-D173-4514-8339-085749DF1B7B}"/>
              </a:ext>
            </a:extLst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3609975"/>
            <a:ext cx="3048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FC93F690-DC1A-48A8-A72E-467898A4EACC}"/>
              </a:ext>
            </a:extLst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ADF65EFF-7104-410A-98ED-CDAC8057DC50}"/>
              </a:ext>
            </a:extLst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065463"/>
            <a:ext cx="3048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F50160B2-59ED-4B6F-9CBD-DA4BA5B01B35}"/>
              </a:ext>
            </a:extLst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3187700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صورة 15" descr="1057628e5499n1ynb.gif">
            <a:extLst>
              <a:ext uri="{FF2B5EF4-FFF2-40B4-BE49-F238E27FC236}">
                <a16:creationId xmlns:a16="http://schemas.microsoft.com/office/drawing/2014/main" id="{0985D86D-7D7B-4379-A70E-FB47A6085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463"/>
            <a:ext cx="914400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صورة 8" descr="3.jpg">
            <a:extLst>
              <a:ext uri="{FF2B5EF4-FFF2-40B4-BE49-F238E27FC236}">
                <a16:creationId xmlns:a16="http://schemas.microsoft.com/office/drawing/2014/main" id="{E24D8D9F-C45F-4A88-839E-2C1FBD494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25463"/>
            <a:ext cx="1928813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 descr="2.jpg">
            <a:extLst>
              <a:ext uri="{FF2B5EF4-FFF2-40B4-BE49-F238E27FC236}">
                <a16:creationId xmlns:a16="http://schemas.microsoft.com/office/drawing/2014/main" id="{B75CD47B-5F3B-49C2-946F-FF107D8DE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463"/>
            <a:ext cx="1785938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D:\سطح المكتب\خلفيات عروض\5.jpg">
            <a:extLst>
              <a:ext uri="{FF2B5EF4-FFF2-40B4-BE49-F238E27FC236}">
                <a16:creationId xmlns:a16="http://schemas.microsoft.com/office/drawing/2014/main" id="{45183DB8-0641-4A83-9DEA-C34BE8FC2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525463"/>
            <a:ext cx="1952625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 descr="D:\سطح المكتب\خلفيات عروض\4.jpg">
            <a:extLst>
              <a:ext uri="{FF2B5EF4-FFF2-40B4-BE49-F238E27FC236}">
                <a16:creationId xmlns:a16="http://schemas.microsoft.com/office/drawing/2014/main" id="{EFDD0321-69B4-48BD-8D9F-48705D61D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525463"/>
            <a:ext cx="190500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 descr="1.jpg">
            <a:extLst>
              <a:ext uri="{FF2B5EF4-FFF2-40B4-BE49-F238E27FC236}">
                <a16:creationId xmlns:a16="http://schemas.microsoft.com/office/drawing/2014/main" id="{9C9F3A73-DFE4-45AB-A098-BC59CF9D5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69900"/>
            <a:ext cx="1905000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F2A9B6E0-B251-42C6-BC68-51486954DF71}"/>
              </a:ext>
            </a:extLst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522538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20000">
    <p:sndAc>
      <p:stSnd>
        <p:snd r:embed="rId18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50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5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12">
            <a:extLst>
              <a:ext uri="{FF2B5EF4-FFF2-40B4-BE49-F238E27FC236}">
                <a16:creationId xmlns:a16="http://schemas.microsoft.com/office/drawing/2014/main" id="{966C0448-819F-4343-949C-6B5B5B7AA56A}"/>
              </a:ext>
            </a:extLst>
          </p:cNvPr>
          <p:cNvSpPr/>
          <p:nvPr/>
        </p:nvSpPr>
        <p:spPr>
          <a:xfrm>
            <a:off x="482880" y="513218"/>
            <a:ext cx="3403321" cy="720725"/>
          </a:xfrm>
          <a:prstGeom prst="roundRect">
            <a:avLst/>
          </a:prstGeom>
          <a:solidFill>
            <a:srgbClr val="E5EAB8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>
                <a:solidFill>
                  <a:schemeClr val="tx1"/>
                </a:solidFill>
              </a:rPr>
              <a:t> </a:t>
            </a:r>
            <a:r>
              <a:rPr lang="ar-SA" sz="2400" b="1" dirty="0">
                <a:solidFill>
                  <a:schemeClr val="tx1"/>
                </a:solidFill>
              </a:rPr>
              <a:t>ماذا نشاهد في الصورة ؟ 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2373680-F9EF-4BC5-A6E1-5CF92047BD6E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4" name="مستطيل مستدير الزوايا 12">
            <a:extLst>
              <a:ext uri="{FF2B5EF4-FFF2-40B4-BE49-F238E27FC236}">
                <a16:creationId xmlns:a16="http://schemas.microsoft.com/office/drawing/2014/main" id="{5CF5292C-47C4-4294-A581-8A97F0F78162}"/>
              </a:ext>
            </a:extLst>
          </p:cNvPr>
          <p:cNvSpPr/>
          <p:nvPr/>
        </p:nvSpPr>
        <p:spPr>
          <a:xfrm>
            <a:off x="364470" y="2136033"/>
            <a:ext cx="4096678" cy="720725"/>
          </a:xfrm>
          <a:prstGeom prst="roundRect">
            <a:avLst/>
          </a:prstGeom>
          <a:solidFill>
            <a:srgbClr val="E5EAB8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rgbClr val="0000FF"/>
                </a:solidFill>
              </a:rPr>
              <a:t> </a:t>
            </a:r>
            <a:r>
              <a:rPr lang="ar-SA" sz="2400" b="1" dirty="0">
                <a:solidFill>
                  <a:schemeClr val="tx1"/>
                </a:solidFill>
              </a:rPr>
              <a:t>أسمي الحاسة التي نشم بها الزهور؟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0" name="مستطيل مستدير الزوايا 12">
            <a:extLst>
              <a:ext uri="{FF2B5EF4-FFF2-40B4-BE49-F238E27FC236}">
                <a16:creationId xmlns:a16="http://schemas.microsoft.com/office/drawing/2014/main" id="{5C2CDA7A-F6DA-48C2-8D7B-1995705F2370}"/>
              </a:ext>
            </a:extLst>
          </p:cNvPr>
          <p:cNvSpPr/>
          <p:nvPr/>
        </p:nvSpPr>
        <p:spPr>
          <a:xfrm>
            <a:off x="344427" y="1401910"/>
            <a:ext cx="4079277" cy="566155"/>
          </a:xfrm>
          <a:prstGeom prst="roundRect">
            <a:avLst/>
          </a:prstGeom>
          <a:solidFill>
            <a:srgbClr val="E5EAB8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chemeClr val="tx1"/>
                </a:solidFill>
              </a:rPr>
              <a:t>  </a:t>
            </a:r>
            <a:r>
              <a:rPr lang="ar-SA" sz="2400" b="1" dirty="0">
                <a:solidFill>
                  <a:schemeClr val="tx1"/>
                </a:solidFill>
              </a:rPr>
              <a:t>عددي بعضًا من ألوان الزهور؟ 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9" name="مستطيل مستدير الزوايا 12">
            <a:extLst>
              <a:ext uri="{FF2B5EF4-FFF2-40B4-BE49-F238E27FC236}">
                <a16:creationId xmlns:a16="http://schemas.microsoft.com/office/drawing/2014/main" id="{5F0065AE-65ED-495C-92F3-A210527D2AC5}"/>
              </a:ext>
            </a:extLst>
          </p:cNvPr>
          <p:cNvSpPr/>
          <p:nvPr/>
        </p:nvSpPr>
        <p:spPr>
          <a:xfrm>
            <a:off x="1031135" y="2922337"/>
            <a:ext cx="2316729" cy="720725"/>
          </a:xfrm>
          <a:prstGeom prst="roundRect">
            <a:avLst/>
          </a:prstGeom>
          <a:solidFill>
            <a:srgbClr val="E5EAB8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</a:rPr>
              <a:t> </a:t>
            </a:r>
            <a:r>
              <a:rPr lang="ar-SA" sz="2400" b="1" dirty="0">
                <a:solidFill>
                  <a:schemeClr val="tx1"/>
                </a:solidFill>
              </a:rPr>
              <a:t> </a:t>
            </a:r>
            <a:r>
              <a:rPr lang="ar-SA" sz="2400" b="1" dirty="0">
                <a:solidFill>
                  <a:srgbClr val="0000FF"/>
                </a:solidFill>
              </a:rPr>
              <a:t> </a:t>
            </a:r>
            <a:r>
              <a:rPr lang="ar-SA" sz="2400" b="1" dirty="0">
                <a:solidFill>
                  <a:schemeClr val="tx1"/>
                </a:solidFill>
              </a:rPr>
              <a:t> ما فائدة الزهور؟ </a:t>
            </a:r>
          </a:p>
        </p:txBody>
      </p:sp>
      <p:sp>
        <p:nvSpPr>
          <p:cNvPr id="12" name="مستطيل مستدير الزوايا 12">
            <a:extLst>
              <a:ext uri="{FF2B5EF4-FFF2-40B4-BE49-F238E27FC236}">
                <a16:creationId xmlns:a16="http://schemas.microsoft.com/office/drawing/2014/main" id="{0B662037-6AD9-4830-87A8-CC620CC2ABFA}"/>
              </a:ext>
            </a:extLst>
          </p:cNvPr>
          <p:cNvSpPr/>
          <p:nvPr/>
        </p:nvSpPr>
        <p:spPr>
          <a:xfrm>
            <a:off x="810839" y="3729304"/>
            <a:ext cx="2425992" cy="720725"/>
          </a:xfrm>
          <a:prstGeom prst="roundRect">
            <a:avLst/>
          </a:prstGeom>
          <a:solidFill>
            <a:srgbClr val="E5EAB8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dirty="0">
                <a:solidFill>
                  <a:schemeClr val="tx1"/>
                </a:solidFill>
              </a:rPr>
              <a:t> </a:t>
            </a:r>
            <a:r>
              <a:rPr lang="ar-SA" sz="2400" b="1" dirty="0">
                <a:solidFill>
                  <a:schemeClr val="tx1"/>
                </a:solidFill>
              </a:rPr>
              <a:t> </a:t>
            </a:r>
            <a:r>
              <a:rPr lang="ar-SA" sz="2400" b="1" dirty="0">
                <a:solidFill>
                  <a:srgbClr val="0000FF"/>
                </a:solidFill>
              </a:rPr>
              <a:t> </a:t>
            </a:r>
            <a:r>
              <a:rPr lang="ar-SA" sz="2400" b="1" dirty="0">
                <a:solidFill>
                  <a:schemeClr val="tx1"/>
                </a:solidFill>
              </a:rPr>
              <a:t> كيف نهتم بها ؟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7F568611-D898-4694-8DE3-B9136733D27C}"/>
              </a:ext>
            </a:extLst>
          </p:cNvPr>
          <p:cNvSpPr txBox="1"/>
          <p:nvPr/>
        </p:nvSpPr>
        <p:spPr>
          <a:xfrm>
            <a:off x="622753" y="6144498"/>
            <a:ext cx="2614077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احضار بعضًا من الزهور</a:t>
            </a:r>
          </a:p>
        </p:txBody>
      </p:sp>
      <p:pic>
        <p:nvPicPr>
          <p:cNvPr id="6" name="صورة 5" descr="صورة تحتوي على زهرة, نبات, منضدة, جالس&#10;&#10;تم إنشاء الوصف تلقائياً">
            <a:extLst>
              <a:ext uri="{FF2B5EF4-FFF2-40B4-BE49-F238E27FC236}">
                <a16:creationId xmlns:a16="http://schemas.microsoft.com/office/drawing/2014/main" id="{D9EFB667-4AE4-4403-BCA0-B9D6C1F88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0"/>
          <a:stretch/>
        </p:blipFill>
        <p:spPr>
          <a:xfrm>
            <a:off x="4563936" y="2922338"/>
            <a:ext cx="3878494" cy="253773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59CD303-5D13-4145-8122-044DC6639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879" y="332656"/>
            <a:ext cx="4191585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4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4" grpId="0" animBg="1"/>
      <p:bldP spid="14" grpId="1" animBg="1"/>
      <p:bldP spid="10" grpId="0" animBg="1"/>
      <p:bldP spid="10" grpId="1" animBg="1"/>
      <p:bldP spid="9" grpId="0" animBg="1"/>
      <p:bldP spid="9" grpId="1" animBg="1"/>
      <p:bldP spid="12" grpId="0" animBg="1"/>
      <p:bldP spid="1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12">
            <a:extLst>
              <a:ext uri="{FF2B5EF4-FFF2-40B4-BE49-F238E27FC236}">
                <a16:creationId xmlns:a16="http://schemas.microsoft.com/office/drawing/2014/main" id="{966C0448-819F-4343-949C-6B5B5B7AA56A}"/>
              </a:ext>
            </a:extLst>
          </p:cNvPr>
          <p:cNvSpPr/>
          <p:nvPr/>
        </p:nvSpPr>
        <p:spPr>
          <a:xfrm>
            <a:off x="482881" y="513218"/>
            <a:ext cx="3225024" cy="72072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>
                <a:solidFill>
                  <a:schemeClr val="tx1"/>
                </a:solidFill>
              </a:rPr>
              <a:t> </a:t>
            </a:r>
            <a:r>
              <a:rPr lang="ar-SA" sz="2800" b="1" dirty="0">
                <a:solidFill>
                  <a:schemeClr val="tx1"/>
                </a:solidFill>
              </a:rPr>
              <a:t>ماذا نشاهد في الصورة ؟ 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2373680-F9EF-4BC5-A6E1-5CF92047BD6E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4" name="مستطيل مستدير الزوايا 12">
            <a:extLst>
              <a:ext uri="{FF2B5EF4-FFF2-40B4-BE49-F238E27FC236}">
                <a16:creationId xmlns:a16="http://schemas.microsoft.com/office/drawing/2014/main" id="{5CF5292C-47C4-4294-A581-8A97F0F78162}"/>
              </a:ext>
            </a:extLst>
          </p:cNvPr>
          <p:cNvSpPr/>
          <p:nvPr/>
        </p:nvSpPr>
        <p:spPr>
          <a:xfrm>
            <a:off x="619626" y="2095516"/>
            <a:ext cx="3024526" cy="72072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rgbClr val="0000FF"/>
                </a:solidFill>
              </a:rPr>
              <a:t> </a:t>
            </a:r>
            <a:r>
              <a:rPr lang="ar-SA" sz="2800" b="1" dirty="0">
                <a:solidFill>
                  <a:schemeClr val="tx1"/>
                </a:solidFill>
              </a:rPr>
              <a:t>قلدي صوت العصفور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0" name="مستطيل مستدير الزوايا 12">
            <a:extLst>
              <a:ext uri="{FF2B5EF4-FFF2-40B4-BE49-F238E27FC236}">
                <a16:creationId xmlns:a16="http://schemas.microsoft.com/office/drawing/2014/main" id="{5C2CDA7A-F6DA-48C2-8D7B-1995705F2370}"/>
              </a:ext>
            </a:extLst>
          </p:cNvPr>
          <p:cNvSpPr/>
          <p:nvPr/>
        </p:nvSpPr>
        <p:spPr>
          <a:xfrm>
            <a:off x="767037" y="1304367"/>
            <a:ext cx="2836203" cy="72072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chemeClr val="tx1"/>
                </a:solidFill>
              </a:rPr>
              <a:t>  </a:t>
            </a:r>
            <a:r>
              <a:rPr lang="ar-SA" sz="2800" b="1" dirty="0">
                <a:solidFill>
                  <a:schemeClr val="tx1"/>
                </a:solidFill>
              </a:rPr>
              <a:t> أين يقف العصفور؟ </a:t>
            </a:r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CD03CABA-6019-4986-BE83-E4BFEC87E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427" y="532734"/>
            <a:ext cx="4191585" cy="77163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694EDBA-FC73-4D22-BA38-B97D6AF68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631" y="2816241"/>
            <a:ext cx="4248743" cy="266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4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4" grpId="0" animBg="1"/>
      <p:bldP spid="14" grpId="1" animBg="1"/>
      <p:bldP spid="10" grpId="0" animBg="1"/>
      <p:bldP spid="1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12">
            <a:extLst>
              <a:ext uri="{FF2B5EF4-FFF2-40B4-BE49-F238E27FC236}">
                <a16:creationId xmlns:a16="http://schemas.microsoft.com/office/drawing/2014/main" id="{966C0448-819F-4343-949C-6B5B5B7AA56A}"/>
              </a:ext>
            </a:extLst>
          </p:cNvPr>
          <p:cNvSpPr/>
          <p:nvPr/>
        </p:nvSpPr>
        <p:spPr>
          <a:xfrm>
            <a:off x="392985" y="513218"/>
            <a:ext cx="4237010" cy="827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>
                <a:solidFill>
                  <a:schemeClr val="tx1"/>
                </a:solidFill>
              </a:rPr>
              <a:t> </a:t>
            </a:r>
            <a:r>
              <a:rPr lang="ar-SA" sz="2400" b="1" dirty="0">
                <a:solidFill>
                  <a:schemeClr val="tx1"/>
                </a:solidFill>
              </a:rPr>
              <a:t>هل الأرض في الصورة جافة أم مبللة؟ 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2373680-F9EF-4BC5-A6E1-5CF92047BD6E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4" name="مستطيل مستدير الزوايا 12">
            <a:extLst>
              <a:ext uri="{FF2B5EF4-FFF2-40B4-BE49-F238E27FC236}">
                <a16:creationId xmlns:a16="http://schemas.microsoft.com/office/drawing/2014/main" id="{5CF5292C-47C4-4294-A581-8A97F0F78162}"/>
              </a:ext>
            </a:extLst>
          </p:cNvPr>
          <p:cNvSpPr/>
          <p:nvPr/>
        </p:nvSpPr>
        <p:spPr>
          <a:xfrm>
            <a:off x="327115" y="2185627"/>
            <a:ext cx="3444923" cy="7207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rgbClr val="0000FF"/>
                </a:solidFill>
              </a:rPr>
              <a:t> </a:t>
            </a:r>
            <a:r>
              <a:rPr lang="ar-SA" sz="2400" b="1" dirty="0">
                <a:solidFill>
                  <a:schemeClr val="tx1"/>
                </a:solidFill>
              </a:rPr>
              <a:t>ما شعورك عند نزول المطر؟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0" name="مستطيل مستدير الزوايا 12">
            <a:extLst>
              <a:ext uri="{FF2B5EF4-FFF2-40B4-BE49-F238E27FC236}">
                <a16:creationId xmlns:a16="http://schemas.microsoft.com/office/drawing/2014/main" id="{5C2CDA7A-F6DA-48C2-8D7B-1995705F2370}"/>
              </a:ext>
            </a:extLst>
          </p:cNvPr>
          <p:cNvSpPr/>
          <p:nvPr/>
        </p:nvSpPr>
        <p:spPr>
          <a:xfrm>
            <a:off x="767038" y="1391903"/>
            <a:ext cx="2508818" cy="7207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chemeClr val="tx1"/>
                </a:solidFill>
              </a:rPr>
              <a:t>  </a:t>
            </a:r>
            <a:r>
              <a:rPr lang="ar-SA" sz="2800" b="1" dirty="0">
                <a:solidFill>
                  <a:schemeClr val="tx1"/>
                </a:solidFill>
              </a:rPr>
              <a:t> </a:t>
            </a:r>
            <a:r>
              <a:rPr lang="ar-SA" sz="2400" b="1" dirty="0">
                <a:solidFill>
                  <a:schemeClr val="tx1"/>
                </a:solidFill>
              </a:rPr>
              <a:t>من أنزل المطر ؟ 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2" name="مستطيل مستدير الزوايا 12">
            <a:extLst>
              <a:ext uri="{FF2B5EF4-FFF2-40B4-BE49-F238E27FC236}">
                <a16:creationId xmlns:a16="http://schemas.microsoft.com/office/drawing/2014/main" id="{D2F8EFB4-4083-4B2B-BBEC-97482BC68247}"/>
              </a:ext>
            </a:extLst>
          </p:cNvPr>
          <p:cNvSpPr/>
          <p:nvPr/>
        </p:nvSpPr>
        <p:spPr>
          <a:xfrm>
            <a:off x="313467" y="3030610"/>
            <a:ext cx="4618572" cy="7207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rgbClr val="0000FF"/>
                </a:solidFill>
              </a:rPr>
              <a:t> </a:t>
            </a:r>
            <a:r>
              <a:rPr lang="ar-SA" sz="2400" b="1" dirty="0">
                <a:solidFill>
                  <a:schemeClr val="tx1"/>
                </a:solidFill>
              </a:rPr>
              <a:t>ماذا يمكن أن يحدث عند تأخر نزول المطر 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D6B20199-1328-4658-85FF-1306B71CF2F2}"/>
              </a:ext>
            </a:extLst>
          </p:cNvPr>
          <p:cNvSpPr/>
          <p:nvPr/>
        </p:nvSpPr>
        <p:spPr>
          <a:xfrm>
            <a:off x="592762" y="3871582"/>
            <a:ext cx="3837454" cy="7207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rgbClr val="0000FF"/>
                </a:solidFill>
              </a:rPr>
              <a:t> </a:t>
            </a:r>
            <a:r>
              <a:rPr lang="ar-SA" sz="2400" b="1" dirty="0">
                <a:solidFill>
                  <a:schemeClr val="tx1"/>
                </a:solidFill>
              </a:rPr>
              <a:t> ماذا نفعل إذا تأخر نزول المطر؟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5" name="مستطيل مستدير الزوايا 12">
            <a:extLst>
              <a:ext uri="{FF2B5EF4-FFF2-40B4-BE49-F238E27FC236}">
                <a16:creationId xmlns:a16="http://schemas.microsoft.com/office/drawing/2014/main" id="{03F9F932-3DA9-4CB2-93FF-F2CB7ED8DCD5}"/>
              </a:ext>
            </a:extLst>
          </p:cNvPr>
          <p:cNvSpPr/>
          <p:nvPr/>
        </p:nvSpPr>
        <p:spPr>
          <a:xfrm>
            <a:off x="789028" y="4680919"/>
            <a:ext cx="3444923" cy="7207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rgbClr val="0000FF"/>
                </a:solidFill>
              </a:rPr>
              <a:t> </a:t>
            </a:r>
            <a:r>
              <a:rPr lang="ar-SA" sz="2400" b="1" dirty="0">
                <a:solidFill>
                  <a:schemeClr val="tx1"/>
                </a:solidFill>
              </a:rPr>
              <a:t>  ماذا نقول عند نزول المطر؟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6" name="مستطيل مستدير الزوايا 12">
            <a:extLst>
              <a:ext uri="{FF2B5EF4-FFF2-40B4-BE49-F238E27FC236}">
                <a16:creationId xmlns:a16="http://schemas.microsoft.com/office/drawing/2014/main" id="{7B17AC7C-2A3D-48CD-A2B0-3DE2F9D82A73}"/>
              </a:ext>
            </a:extLst>
          </p:cNvPr>
          <p:cNvSpPr/>
          <p:nvPr/>
        </p:nvSpPr>
        <p:spPr>
          <a:xfrm>
            <a:off x="789028" y="5539017"/>
            <a:ext cx="3444923" cy="8057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rgbClr val="0000FF"/>
                </a:solidFill>
              </a:rPr>
              <a:t> </a:t>
            </a:r>
            <a:r>
              <a:rPr lang="ar-SA" sz="2400" b="1" dirty="0">
                <a:solidFill>
                  <a:schemeClr val="tx1"/>
                </a:solidFill>
              </a:rPr>
              <a:t>  هل الأمطار في ابها قليلة أم غزيرة ؟ ما معنى غزير </a:t>
            </a:r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3" name="صورة 2" descr="صورة تحتوي على خارجي, مياه, قارب, شارع&#10;&#10;تم إنشاء الوصف تلقائياً">
            <a:extLst>
              <a:ext uri="{FF2B5EF4-FFF2-40B4-BE49-F238E27FC236}">
                <a16:creationId xmlns:a16="http://schemas.microsoft.com/office/drawing/2014/main" id="{5569282F-7C95-46EE-AF2A-A36CEE145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12" y="2095777"/>
            <a:ext cx="4267796" cy="3781953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0DA3690C-2625-40BB-A4A7-2110BD813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16267"/>
            <a:ext cx="3972570" cy="73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3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4" grpId="0" animBg="1"/>
      <p:bldP spid="14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EBC1673B-0D49-4131-AFB3-979EC263BA44}"/>
              </a:ext>
            </a:extLst>
          </p:cNvPr>
          <p:cNvSpPr/>
          <p:nvPr/>
        </p:nvSpPr>
        <p:spPr>
          <a:xfrm>
            <a:off x="1331640" y="601480"/>
            <a:ext cx="6840760" cy="1008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  <a:latin typeface="Adobe Garamond Pro" panose="02020502060506020403" pitchFamily="18" charset="0"/>
              </a:rPr>
              <a:t>فكر زاوج شارك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6C740DC-5AD1-42BE-84C8-332E187A0243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7" name="عنوان 1">
            <a:extLst>
              <a:ext uri="{FF2B5EF4-FFF2-40B4-BE49-F238E27FC236}">
                <a16:creationId xmlns:a16="http://schemas.microsoft.com/office/drawing/2014/main" id="{63FCC438-F6D0-4921-AD79-B983407AE44A}"/>
              </a:ext>
            </a:extLst>
          </p:cNvPr>
          <p:cNvSpPr txBox="1">
            <a:spLocks/>
          </p:cNvSpPr>
          <p:nvPr/>
        </p:nvSpPr>
        <p:spPr>
          <a:xfrm>
            <a:off x="1691680" y="1947547"/>
            <a:ext cx="6120680" cy="35283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كيف نحمي أنفسنا من</a:t>
            </a:r>
          </a:p>
          <a:p>
            <a:pPr algn="ctr" fontAlgn="auto">
              <a:spcAft>
                <a:spcPts val="0"/>
              </a:spcAft>
              <a:defRPr/>
            </a:pPr>
            <a:endParaRPr lang="ar-SA" sz="48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  <a:cs typeface="PT Bold Heading" pitchFamily="2" charset="-78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 الأخطار أثناء نزول المطر ؟</a:t>
            </a:r>
          </a:p>
        </p:txBody>
      </p:sp>
    </p:spTree>
    <p:extLst>
      <p:ext uri="{BB962C8B-B14F-4D97-AF65-F5344CB8AC3E}">
        <p14:creationId xmlns:p14="http://schemas.microsoft.com/office/powerpoint/2010/main" val="409693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رائدة اشقر\5c2bfa595ef5a9f42ef1a2f98bc03503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 rot="10800000">
            <a:off x="1791919" y="407220"/>
            <a:ext cx="6417600" cy="419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534403" y="1795940"/>
            <a:ext cx="48176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الاستماع للنص من الرابط الرقمي</a:t>
            </a:r>
          </a:p>
        </p:txBody>
      </p:sp>
      <p:pic>
        <p:nvPicPr>
          <p:cNvPr id="5" name="صورة 4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9875FFBC-2FEB-47F3-A7B3-ED6C1DE40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42" y="6181631"/>
            <a:ext cx="7621064" cy="6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3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2D0D2A0D-A02C-4637-AB1E-208B11498A10}"/>
              </a:ext>
            </a:extLst>
          </p:cNvPr>
          <p:cNvSpPr txBox="1">
            <a:spLocks/>
          </p:cNvSpPr>
          <p:nvPr/>
        </p:nvSpPr>
        <p:spPr>
          <a:xfrm>
            <a:off x="2339752" y="1706298"/>
            <a:ext cx="5926513" cy="4524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 :  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 :   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الثالثة 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مدينتي</a:t>
            </a:r>
            <a:endParaRPr lang="ar-S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 :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algn="r" rtl="1" eaLnBrk="1" hangingPunct="1">
              <a:defRPr>
                <a:uFillTx/>
              </a:defRPr>
            </a:pPr>
            <a:endParaRPr lang="ar-S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المهارة :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التحدث والقراءة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11DA762-C812-49B6-A77C-FB3793A6B378}"/>
              </a:ext>
            </a:extLst>
          </p:cNvPr>
          <p:cNvSpPr/>
          <p:nvPr/>
        </p:nvSpPr>
        <p:spPr>
          <a:xfrm>
            <a:off x="214312" y="206633"/>
            <a:ext cx="8715375" cy="6594475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70FC3C9-A2A8-4812-BDDD-252CA9BE4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761" y="4077072"/>
            <a:ext cx="3115110" cy="82879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AC32316-E5A7-4781-90DA-91DA5761FD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7"/>
          <a:stretch/>
        </p:blipFill>
        <p:spPr>
          <a:xfrm>
            <a:off x="582144" y="1609960"/>
            <a:ext cx="3515216" cy="2284724"/>
          </a:xfrm>
          <a:prstGeom prst="rect">
            <a:avLst/>
          </a:prstGeom>
          <a:ln w="3175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8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544A90C5-E0C3-4828-B930-15526C5B7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89" y="238327"/>
            <a:ext cx="8590420" cy="11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7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>
            <a:spLocks/>
          </p:cNvSpPr>
          <p:nvPr/>
        </p:nvSpPr>
        <p:spPr>
          <a:xfrm>
            <a:off x="1920518" y="2500302"/>
            <a:ext cx="6486138" cy="2600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ar-SA" sz="2800" b="1" dirty="0">
                <a:solidFill>
                  <a:srgbClr val="FF0066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من خلال هذا المكون يتوقع من التلميذ -ة تحقيق الأهداف التالية :</a:t>
            </a:r>
            <a:endParaRPr lang="en-US" sz="2800" b="1" dirty="0">
              <a:solidFill>
                <a:srgbClr val="FF0066"/>
              </a:solidFill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قراءة النص مقترنًا بالصور قراءة </a:t>
            </a:r>
            <a:r>
              <a:rPr lang="ar-SA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تردادية</a:t>
            </a:r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 مع المعلم.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قراءة  كلمات الدرس المبرزة قراءة بصرية .</a:t>
            </a:r>
            <a:endParaRPr lang="ar-SA" sz="2800" b="1" dirty="0">
              <a:solidFill>
                <a:srgbClr val="FF0066"/>
              </a:solidFill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marL="457200" indent="-457200" algn="r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ar-SA" sz="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6049746" y="1500344"/>
            <a:ext cx="193354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الأهداف:</a:t>
            </a:r>
          </a:p>
        </p:txBody>
      </p:sp>
      <p:pic>
        <p:nvPicPr>
          <p:cNvPr id="7" name="Picture 2" descr="https://encrypted-tbn1.gstatic.com/images?q=tbn:ANd9GcTg_GGSM8sIIdH3cibV6uyN-u-Z6o38VK6wDrUBAWaOUg5Jm0UekRTgqN5s">
            <a:extLst>
              <a:ext uri="{FF2B5EF4-FFF2-40B4-BE49-F238E27FC236}">
                <a16:creationId xmlns:a16="http://schemas.microsoft.com/office/drawing/2014/main" id="{651E6CF7-E426-4569-A418-3EADAB9C9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66715"/>
            <a:ext cx="1530350" cy="177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37F348D2-C0F2-4A18-BB8A-5BA0BC603716}"/>
              </a:ext>
            </a:extLst>
          </p:cNvPr>
          <p:cNvSpPr/>
          <p:nvPr/>
        </p:nvSpPr>
        <p:spPr>
          <a:xfrm>
            <a:off x="214312" y="206633"/>
            <a:ext cx="8715375" cy="6594475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CF90478-4053-4C17-AD8E-39585F310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618" y="490344"/>
            <a:ext cx="3534268" cy="9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2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2841674" y="1758623"/>
            <a:ext cx="569542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أنشودة مكون ألاحظ الصور وأقرأ  </a:t>
            </a:r>
          </a:p>
        </p:txBody>
      </p:sp>
      <p:sp>
        <p:nvSpPr>
          <p:cNvPr id="2" name="AutoShape 2" descr="نتيجة بحث الصور عن بنت تقرأ كرتون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" name="AutoShape 4" descr="نتيجة بحث الصور عن بنت تقرأ كرتون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7174" name="Picture 6" descr="نتيجة بحث الصور عن بنت تقرأ كرتون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76" y="1488171"/>
            <a:ext cx="2238375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7F8903DF-FBC6-4810-8633-F28C443A8707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2258CD-850F-419F-993E-4B26F909DEC2}"/>
              </a:ext>
            </a:extLst>
          </p:cNvPr>
          <p:cNvSpPr txBox="1"/>
          <p:nvPr/>
        </p:nvSpPr>
        <p:spPr>
          <a:xfrm>
            <a:off x="2841674" y="2407924"/>
            <a:ext cx="5695420" cy="378565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 eaLnBrk="1" hangingPunct="1">
              <a:defRPr/>
            </a:pPr>
            <a:r>
              <a:rPr lang="ar-SA" sz="60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لون عدد صوت شخص </a:t>
            </a:r>
          </a:p>
          <a:p>
            <a:pPr algn="ctr" rtl="1" eaLnBrk="1" hangingPunct="1">
              <a:defRPr/>
            </a:pPr>
            <a:r>
              <a:rPr lang="ar-SA" sz="60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صور فيها معنى الدرس</a:t>
            </a:r>
          </a:p>
          <a:p>
            <a:pPr algn="ctr" rtl="1" eaLnBrk="1" hangingPunct="1">
              <a:defRPr/>
            </a:pPr>
            <a:r>
              <a:rPr lang="ar-SA" sz="60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ويليها عبارات تـحمل </a:t>
            </a:r>
          </a:p>
          <a:p>
            <a:pPr algn="ctr" rtl="1" eaLnBrk="1" hangingPunct="1">
              <a:defRPr/>
            </a:pPr>
            <a:r>
              <a:rPr lang="ar-SA" sz="60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كلمات أقرؤها بتأمل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55A65855-BD8B-4BBE-89B0-1DAB0C7FC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618" y="490344"/>
            <a:ext cx="3534268" cy="9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حطة طرفية 1">
            <a:extLst>
              <a:ext uri="{FF2B5EF4-FFF2-40B4-BE49-F238E27FC236}">
                <a16:creationId xmlns:a16="http://schemas.microsoft.com/office/drawing/2014/main" id="{69CEF024-6D5D-40C4-99AF-E00081A1B6B7}"/>
              </a:ext>
            </a:extLst>
          </p:cNvPr>
          <p:cNvSpPr/>
          <p:nvPr/>
        </p:nvSpPr>
        <p:spPr>
          <a:xfrm>
            <a:off x="2028721" y="908720"/>
            <a:ext cx="4876732" cy="1009307"/>
          </a:xfrm>
          <a:prstGeom prst="flowChartTermina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rtl="1" eaLnBrk="1" hangingPunct="1">
              <a:defRPr/>
            </a:pPr>
            <a:r>
              <a:rPr lang="ar-SA" sz="3725" b="1" dirty="0">
                <a:ln w="11430"/>
                <a:solidFill>
                  <a:srgbClr val="C604A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</a:t>
            </a:r>
            <a:r>
              <a:rPr lang="ar-SA" sz="4064" b="1" dirty="0">
                <a:ln w="11430"/>
                <a:solidFill>
                  <a:srgbClr val="C604A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ما هي فوائد القراءة؟</a:t>
            </a:r>
            <a:endParaRPr lang="ar-SA" sz="3725" b="1" dirty="0">
              <a:ln w="11430"/>
              <a:solidFill>
                <a:srgbClr val="C604AA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6083" name="صورة 4" descr="imagesR3R6ULWP.jpg">
            <a:extLst>
              <a:ext uri="{FF2B5EF4-FFF2-40B4-BE49-F238E27FC236}">
                <a16:creationId xmlns:a16="http://schemas.microsoft.com/office/drawing/2014/main" id="{FED20054-F359-42FE-8305-6314EDD10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3497263"/>
            <a:ext cx="1684337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صورة 5" descr="بدظظون ع.png">
            <a:extLst>
              <a:ext uri="{FF2B5EF4-FFF2-40B4-BE49-F238E27FC236}">
                <a16:creationId xmlns:a16="http://schemas.microsoft.com/office/drawing/2014/main" id="{23D881FD-6611-4673-9E9E-AB3AA8DF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511550"/>
            <a:ext cx="1690688" cy="2176463"/>
          </a:xfrm>
          <a:prstGeom prst="rect">
            <a:avLst/>
          </a:prstGeom>
          <a:noFill/>
          <a:ln w="76200">
            <a:solidFill>
              <a:srgbClr val="C604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صورة 6" descr="imagesZE3A9FAP.jpg">
            <a:extLst>
              <a:ext uri="{FF2B5EF4-FFF2-40B4-BE49-F238E27FC236}">
                <a16:creationId xmlns:a16="http://schemas.microsoft.com/office/drawing/2014/main" id="{CF1CBF9C-27A1-4D5D-8D9B-90470E8BC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3433763"/>
            <a:ext cx="1733550" cy="2254250"/>
          </a:xfrm>
          <a:prstGeom prst="rect">
            <a:avLst/>
          </a:prstGeom>
          <a:noFill/>
          <a:ln w="76200">
            <a:solidFill>
              <a:srgbClr val="C604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عنوان 1">
            <a:extLst>
              <a:ext uri="{FF2B5EF4-FFF2-40B4-BE49-F238E27FC236}">
                <a16:creationId xmlns:a16="http://schemas.microsoft.com/office/drawing/2014/main" id="{7FD5F339-C3A6-481A-9D7E-5D0D9B338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938" y="962025"/>
            <a:ext cx="2655887" cy="596900"/>
          </a:xfrm>
          <a:solidFill>
            <a:schemeClr val="accent1"/>
          </a:solidFill>
        </p:spPr>
        <p:txBody>
          <a:bodyPr rtlCol="1">
            <a:normAutofit fontScale="90000"/>
          </a:bodyPr>
          <a:lstStyle/>
          <a:p>
            <a:pPr>
              <a:defRPr/>
            </a:pPr>
            <a:r>
              <a:rPr lang="ar-SA" altLang="ar-SA" sz="4572" dirty="0">
                <a:solidFill>
                  <a:schemeClr val="bg1"/>
                </a:solidFill>
              </a:rPr>
              <a:t>فوائد القراءة </a:t>
            </a:r>
          </a:p>
        </p:txBody>
      </p:sp>
      <p:pic>
        <p:nvPicPr>
          <p:cNvPr id="27651" name="صورة 3">
            <a:extLst>
              <a:ext uri="{FF2B5EF4-FFF2-40B4-BE49-F238E27FC236}">
                <a16:creationId xmlns:a16="http://schemas.microsoft.com/office/drawing/2014/main" id="{591A920E-01DB-465A-8CD1-8A5A332F5D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977" r="16927" b="7980"/>
          <a:stretch>
            <a:fillRect/>
          </a:stretch>
        </p:blipFill>
        <p:spPr bwMode="auto">
          <a:xfrm>
            <a:off x="5668963" y="1608138"/>
            <a:ext cx="2620962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صورة 4">
            <a:extLst>
              <a:ext uri="{FF2B5EF4-FFF2-40B4-BE49-F238E27FC236}">
                <a16:creationId xmlns:a16="http://schemas.microsoft.com/office/drawing/2014/main" id="{97E0B310-6FFD-4CD6-A8EA-7844257D47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10780" r="16925" b="977"/>
          <a:stretch>
            <a:fillRect/>
          </a:stretch>
        </p:blipFill>
        <p:spPr bwMode="auto">
          <a:xfrm>
            <a:off x="1039813" y="1608138"/>
            <a:ext cx="2481262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صورة 5">
            <a:extLst>
              <a:ext uri="{FF2B5EF4-FFF2-40B4-BE49-F238E27FC236}">
                <a16:creationId xmlns:a16="http://schemas.microsoft.com/office/drawing/2014/main" id="{96C38D79-2705-44A6-A0D0-5C9D9C3857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5179" r="17712" b="3778"/>
          <a:stretch>
            <a:fillRect/>
          </a:stretch>
        </p:blipFill>
        <p:spPr bwMode="auto">
          <a:xfrm>
            <a:off x="5668963" y="4838700"/>
            <a:ext cx="24987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صورة 6">
            <a:extLst>
              <a:ext uri="{FF2B5EF4-FFF2-40B4-BE49-F238E27FC236}">
                <a16:creationId xmlns:a16="http://schemas.microsoft.com/office/drawing/2014/main" id="{87FC3F7B-95AA-435A-B221-1287BD9F9F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5179" r="16138" b="3778"/>
          <a:stretch>
            <a:fillRect/>
          </a:stretch>
        </p:blipFill>
        <p:spPr bwMode="auto">
          <a:xfrm>
            <a:off x="847725" y="4718050"/>
            <a:ext cx="2865438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صورة 7">
            <a:extLst>
              <a:ext uri="{FF2B5EF4-FFF2-40B4-BE49-F238E27FC236}">
                <a16:creationId xmlns:a16="http://schemas.microsoft.com/office/drawing/2014/main" id="{A3825673-BE7C-471B-B385-F02CFBCF1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6578" r="16925" b="5179"/>
          <a:stretch>
            <a:fillRect/>
          </a:stretch>
        </p:blipFill>
        <p:spPr bwMode="auto">
          <a:xfrm>
            <a:off x="852488" y="3057525"/>
            <a:ext cx="2620962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صورة 8">
            <a:extLst>
              <a:ext uri="{FF2B5EF4-FFF2-40B4-BE49-F238E27FC236}">
                <a16:creationId xmlns:a16="http://schemas.microsoft.com/office/drawing/2014/main" id="{628D6581-ED71-449A-AA09-B690844D20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7980" r="16138" b="3778"/>
          <a:stretch>
            <a:fillRect/>
          </a:stretch>
        </p:blipFill>
        <p:spPr bwMode="auto">
          <a:xfrm>
            <a:off x="5588000" y="3057525"/>
            <a:ext cx="2560638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4E1E4B7D-E428-4F01-9876-0D3CF45DE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4121"/>
            <a:ext cx="8390135" cy="5373216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D2B8E4F-C2EB-426B-A034-29B39109BF49}"/>
              </a:ext>
            </a:extLst>
          </p:cNvPr>
          <p:cNvSpPr/>
          <p:nvPr/>
        </p:nvSpPr>
        <p:spPr>
          <a:xfrm>
            <a:off x="1691680" y="5746030"/>
            <a:ext cx="60250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22225">
                  <a:solidFill>
                    <a:srgbClr val="00B050"/>
                  </a:solidFill>
                  <a:prstDash val="solid"/>
                </a:ln>
              </a:rPr>
              <a:t>صباح الخير يا وطني </a:t>
            </a:r>
          </a:p>
        </p:txBody>
      </p:sp>
    </p:spTree>
    <p:extLst>
      <p:ext uri="{BB962C8B-B14F-4D97-AF65-F5344CB8AC3E}">
        <p14:creationId xmlns:p14="http://schemas.microsoft.com/office/powerpoint/2010/main" val="34658916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صورة 49" descr="صورة تحتوي على كمبيوتر محمول, ساعة حائط&#10;&#10;تم إنشاء الوصف تلقائياً">
            <a:extLst>
              <a:ext uri="{FF2B5EF4-FFF2-40B4-BE49-F238E27FC236}">
                <a16:creationId xmlns:a16="http://schemas.microsoft.com/office/drawing/2014/main" id="{24EB1EB8-AC5E-4F85-87F3-3764C4CC1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" y="3068960"/>
            <a:ext cx="8888738" cy="3517697"/>
          </a:xfrm>
          <a:prstGeom prst="rect">
            <a:avLst/>
          </a:prstGeom>
        </p:spPr>
      </p:pic>
      <p:pic>
        <p:nvPicPr>
          <p:cNvPr id="64" name="صورة 63" descr="صورة تحتوي على صورة فوتوغرافية, منضدة, مختلف, بحث&#10;&#10;تم إنشاء الوصف تلقائياً">
            <a:extLst>
              <a:ext uri="{FF2B5EF4-FFF2-40B4-BE49-F238E27FC236}">
                <a16:creationId xmlns:a16="http://schemas.microsoft.com/office/drawing/2014/main" id="{8641B569-A5E4-45D5-9720-358FD8BFB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03804"/>
            <a:ext cx="6218236" cy="2520280"/>
          </a:xfrm>
          <a:prstGeom prst="rect">
            <a:avLst/>
          </a:prstGeom>
        </p:spPr>
      </p:pic>
      <p:pic>
        <p:nvPicPr>
          <p:cNvPr id="67" name="صورة 66">
            <a:extLst>
              <a:ext uri="{FF2B5EF4-FFF2-40B4-BE49-F238E27FC236}">
                <a16:creationId xmlns:a16="http://schemas.microsoft.com/office/drawing/2014/main" id="{30814418-14A1-442A-B689-E1FCFF361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64" y="411197"/>
            <a:ext cx="2314991" cy="824326"/>
          </a:xfrm>
          <a:prstGeom prst="rect">
            <a:avLst/>
          </a:prstGeom>
        </p:spPr>
      </p:pic>
      <p:sp>
        <p:nvSpPr>
          <p:cNvPr id="68" name="مستطيل 67">
            <a:extLst>
              <a:ext uri="{FF2B5EF4-FFF2-40B4-BE49-F238E27FC236}">
                <a16:creationId xmlns:a16="http://schemas.microsoft.com/office/drawing/2014/main" id="{2BAC11B6-9107-48E2-B463-8F79FFF3CA45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3382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BEBE2114-EAEB-492A-A6C9-B339C305DFE7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FA5676F-DF22-4DEB-B5B9-EA4EF7015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757637"/>
            <a:ext cx="4559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ar-SA" altLang="ar-SA" sz="2000" b="1" dirty="0">
                <a:latin typeface="Arial" panose="020B0604020202020204" pitchFamily="34" charset="0"/>
              </a:rPr>
              <a:t>شخصية اليوم يعرفنا بنفسه ومدينته فماذا يقول؟</a:t>
            </a:r>
            <a:endParaRPr lang="en-US" altLang="ar-SA" sz="2000" b="1" dirty="0">
              <a:latin typeface="Arial" panose="020B0604020202020204" pitchFamily="34" charset="0"/>
            </a:endParaRPr>
          </a:p>
        </p:txBody>
      </p:sp>
      <p:pic>
        <p:nvPicPr>
          <p:cNvPr id="10" name="صورة 9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0BA4589C-0500-4B61-901D-EBD0A340F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83" y="4930152"/>
            <a:ext cx="7315834" cy="1505843"/>
          </a:xfrm>
          <a:prstGeom prst="rect">
            <a:avLst/>
          </a:prstGeom>
        </p:spPr>
      </p:pic>
      <p:pic>
        <p:nvPicPr>
          <p:cNvPr id="3" name="صورة 2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03426BD2-D78E-41DE-A2BE-A56060DD1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757637"/>
            <a:ext cx="2592288" cy="36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4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مستطيل 20">
            <a:extLst>
              <a:ext uri="{FF2B5EF4-FFF2-40B4-BE49-F238E27FC236}">
                <a16:creationId xmlns:a16="http://schemas.microsoft.com/office/drawing/2014/main" id="{3A41F02D-AD3C-46A0-829F-A3507B8A937A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A73EDFD-384B-4E44-8449-EB2A4D0A8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76" y="548680"/>
            <a:ext cx="273623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ar-SA" altLang="ar-SA" sz="1800" b="1" dirty="0">
                <a:latin typeface="Arial" panose="020B0604020202020204" pitchFamily="34" charset="0"/>
              </a:rPr>
              <a:t>أصف مدينة أبها ؟</a:t>
            </a:r>
            <a:endParaRPr lang="en-US" altLang="ar-SA" sz="1400" b="1" dirty="0">
              <a:latin typeface="Arial" panose="020B0604020202020204" pitchFamily="34" charset="0"/>
            </a:endParaRPr>
          </a:p>
        </p:txBody>
      </p:sp>
      <p:pic>
        <p:nvPicPr>
          <p:cNvPr id="3" name="صورة 2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3ACD6547-A58C-44A8-B803-99A6FE163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74" y="4675355"/>
            <a:ext cx="8401016" cy="1847248"/>
          </a:xfrm>
          <a:prstGeom prst="rect">
            <a:avLst/>
          </a:prstGeom>
        </p:spPr>
      </p:pic>
      <p:pic>
        <p:nvPicPr>
          <p:cNvPr id="4" name="صورة 3" descr="صورة تحتوي على جبل, خارجي, أخضر, جالس&#10;&#10;تم إنشاء الوصف تلقائياً">
            <a:extLst>
              <a:ext uri="{FF2B5EF4-FFF2-40B4-BE49-F238E27FC236}">
                <a16:creationId xmlns:a16="http://schemas.microsoft.com/office/drawing/2014/main" id="{4C52FF6D-DF4C-4D67-98AE-91A54E38F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24744"/>
            <a:ext cx="3153215" cy="3077004"/>
          </a:xfrm>
          <a:prstGeom prst="rect">
            <a:avLst/>
          </a:prstGeom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B168C12A-A5D3-4D41-BA97-B40C2B1D84CC}"/>
              </a:ext>
            </a:extLst>
          </p:cNvPr>
          <p:cNvSpPr/>
          <p:nvPr/>
        </p:nvSpPr>
        <p:spPr>
          <a:xfrm>
            <a:off x="8268842" y="5094923"/>
            <a:ext cx="504056" cy="50405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6008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ECB77B7B-8E27-4FE1-9F57-EEDB13B0EC5D}"/>
              </a:ext>
            </a:extLst>
          </p:cNvPr>
          <p:cNvSpPr/>
          <p:nvPr/>
        </p:nvSpPr>
        <p:spPr>
          <a:xfrm>
            <a:off x="179387" y="100806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3" name="صورة 2" descr="صورة تحتوي على زهرة, نبات, منضدة, زهرية&#10;&#10;تم إنشاء الوصف تلقائياً">
            <a:extLst>
              <a:ext uri="{FF2B5EF4-FFF2-40B4-BE49-F238E27FC236}">
                <a16:creationId xmlns:a16="http://schemas.microsoft.com/office/drawing/2014/main" id="{9E4F50AE-381D-4439-8477-2CF40295E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123628"/>
            <a:ext cx="3639058" cy="230537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EB780F3-DA84-4846-9D31-109C0E4C4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105" y="4022626"/>
            <a:ext cx="4146761" cy="1711746"/>
          </a:xfrm>
          <a:prstGeom prst="rect">
            <a:avLst/>
          </a:prstGeom>
        </p:spPr>
      </p:pic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80F341D5-FBE8-4C11-A9BD-47047B380031}"/>
              </a:ext>
            </a:extLst>
          </p:cNvPr>
          <p:cNvSpPr/>
          <p:nvPr/>
        </p:nvSpPr>
        <p:spPr>
          <a:xfrm>
            <a:off x="6300192" y="4725144"/>
            <a:ext cx="504056" cy="50405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4281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مستطيل 20">
            <a:extLst>
              <a:ext uri="{FF2B5EF4-FFF2-40B4-BE49-F238E27FC236}">
                <a16:creationId xmlns:a16="http://schemas.microsoft.com/office/drawing/2014/main" id="{3A41F02D-AD3C-46A0-829F-A3507B8A937A}"/>
              </a:ext>
            </a:extLst>
          </p:cNvPr>
          <p:cNvSpPr/>
          <p:nvPr/>
        </p:nvSpPr>
        <p:spPr>
          <a:xfrm>
            <a:off x="179387" y="100806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3" name="صورة 2" descr="صورة تحتوي على طائر, صغير, جالس, فرع&#10;&#10;تم إنشاء الوصف تلقائياً">
            <a:extLst>
              <a:ext uri="{FF2B5EF4-FFF2-40B4-BE49-F238E27FC236}">
                <a16:creationId xmlns:a16="http://schemas.microsoft.com/office/drawing/2014/main" id="{D872BCCE-C915-4034-AD28-6993CC1FE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85" y="1444039"/>
            <a:ext cx="4858428" cy="243874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316C769-ADAB-411E-91AF-7EE2429E0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85" y="4283404"/>
            <a:ext cx="4575956" cy="1825515"/>
          </a:xfrm>
          <a:prstGeom prst="rect">
            <a:avLst/>
          </a:prstGeom>
        </p:spPr>
      </p:pic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9560AC26-955C-4CE3-A1FD-404F496D3F9D}"/>
              </a:ext>
            </a:extLst>
          </p:cNvPr>
          <p:cNvSpPr/>
          <p:nvPr/>
        </p:nvSpPr>
        <p:spPr>
          <a:xfrm>
            <a:off x="6466713" y="4973984"/>
            <a:ext cx="504056" cy="50405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086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مستطيل 20">
            <a:extLst>
              <a:ext uri="{FF2B5EF4-FFF2-40B4-BE49-F238E27FC236}">
                <a16:creationId xmlns:a16="http://schemas.microsoft.com/office/drawing/2014/main" id="{3A41F02D-AD3C-46A0-829F-A3507B8A937A}"/>
              </a:ext>
            </a:extLst>
          </p:cNvPr>
          <p:cNvSpPr/>
          <p:nvPr/>
        </p:nvSpPr>
        <p:spPr>
          <a:xfrm>
            <a:off x="179387" y="100806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3" name="صورة 2" descr="صورة تحتوي على خارجي, مياه, قارب, شارع&#10;&#10;تم إنشاء الوصف تلقائياً">
            <a:extLst>
              <a:ext uri="{FF2B5EF4-FFF2-40B4-BE49-F238E27FC236}">
                <a16:creationId xmlns:a16="http://schemas.microsoft.com/office/drawing/2014/main" id="{924BF912-1327-4F83-BDD2-56711CCB9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470" y="736388"/>
            <a:ext cx="3639058" cy="3267531"/>
          </a:xfrm>
          <a:prstGeom prst="rect">
            <a:avLst/>
          </a:prstGeom>
        </p:spPr>
      </p:pic>
      <p:pic>
        <p:nvPicPr>
          <p:cNvPr id="6" name="صورة 5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1D9B409F-9190-4B97-8ABC-DF2C95524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652" y="4437112"/>
            <a:ext cx="6100696" cy="1624055"/>
          </a:xfrm>
          <a:prstGeom prst="rect">
            <a:avLst/>
          </a:prstGeom>
        </p:spPr>
      </p:pic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4EFFC638-4A41-40B3-99E7-87911DD03194}"/>
              </a:ext>
            </a:extLst>
          </p:cNvPr>
          <p:cNvSpPr/>
          <p:nvPr/>
        </p:nvSpPr>
        <p:spPr>
          <a:xfrm>
            <a:off x="7308304" y="4997111"/>
            <a:ext cx="504056" cy="50405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9241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EBC1673B-0D49-4131-AFB3-979EC263BA44}"/>
              </a:ext>
            </a:extLst>
          </p:cNvPr>
          <p:cNvSpPr/>
          <p:nvPr/>
        </p:nvSpPr>
        <p:spPr>
          <a:xfrm>
            <a:off x="1331640" y="601480"/>
            <a:ext cx="6840760" cy="10081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  <a:latin typeface="Adobe Garamond Pro" panose="02020502060506020403" pitchFamily="18" charset="0"/>
              </a:rPr>
              <a:t>فكر زاوج شارك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6C740DC-5AD1-42BE-84C8-332E187A0243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7" name="عنوان 1">
            <a:extLst>
              <a:ext uri="{FF2B5EF4-FFF2-40B4-BE49-F238E27FC236}">
                <a16:creationId xmlns:a16="http://schemas.microsoft.com/office/drawing/2014/main" id="{63FCC438-F6D0-4921-AD79-B983407AE44A}"/>
              </a:ext>
            </a:extLst>
          </p:cNvPr>
          <p:cNvSpPr txBox="1">
            <a:spLocks/>
          </p:cNvSpPr>
          <p:nvPr/>
        </p:nvSpPr>
        <p:spPr>
          <a:xfrm>
            <a:off x="1691680" y="1947547"/>
            <a:ext cx="6120680" cy="2916324"/>
          </a:xfrm>
          <a:prstGeom prst="rect">
            <a:avLst/>
          </a:prstGeom>
          <a:solidFill>
            <a:srgbClr val="FFCCCC"/>
          </a:solidFill>
          <a:ln>
            <a:solidFill>
              <a:srgbClr val="33CC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  </a:t>
            </a: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cs typeface="PT Bold Heading" pitchFamily="2" charset="-78"/>
              </a:rPr>
              <a:t>نفخر بوطننا الحبيب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cs typeface="PT Bold Heading" pitchFamily="2" charset="-78"/>
              </a:rPr>
              <a:t>كيف نخدمه ؟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6E6BE3B1-50B6-470E-A132-15ADDC3697D1}"/>
              </a:ext>
            </a:extLst>
          </p:cNvPr>
          <p:cNvSpPr/>
          <p:nvPr/>
        </p:nvSpPr>
        <p:spPr>
          <a:xfrm>
            <a:off x="2771800" y="5201826"/>
            <a:ext cx="436652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4800" b="1" dirty="0">
                <a:ln/>
                <a:solidFill>
                  <a:srgbClr val="33CC33"/>
                </a:solidFill>
                <a:cs typeface="PT Bold Heading" pitchFamily="2" charset="-78"/>
              </a:rPr>
              <a:t>أحبك يا وطني </a:t>
            </a:r>
            <a:endParaRPr lang="ar-SA" sz="2400" b="1" dirty="0">
              <a:ln/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/>
          <p:cNvSpPr/>
          <p:nvPr/>
        </p:nvSpPr>
        <p:spPr>
          <a:xfrm>
            <a:off x="2681251" y="3557548"/>
            <a:ext cx="4343400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chemeClr val="tx1"/>
                </a:solidFill>
                <a:cs typeface="PT Bold Heading" pitchFamily="2" charset="-78"/>
              </a:rPr>
              <a:t> من هؤلاء ؟.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2477765" y="4377372"/>
            <a:ext cx="4643438" cy="830997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dirty="0">
                <a:solidFill>
                  <a:schemeClr val="tx1"/>
                </a:solidFill>
                <a:cs typeface="PT Bold Heading" pitchFamily="2" charset="-78"/>
              </a:rPr>
              <a:t>ما واجبنا نحوهم .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E2E69E6-B6C8-4BFA-9282-85045C8BF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99" y="410162"/>
            <a:ext cx="4536504" cy="3018838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B71D5C1-C6D2-4099-8426-BEE78B5FCD49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EDAC3AF-2196-43E9-B036-6538EABC8649}"/>
              </a:ext>
            </a:extLst>
          </p:cNvPr>
          <p:cNvSpPr/>
          <p:nvPr/>
        </p:nvSpPr>
        <p:spPr>
          <a:xfrm>
            <a:off x="2598950" y="5413731"/>
            <a:ext cx="436652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4800" b="1" dirty="0">
                <a:ln/>
                <a:solidFill>
                  <a:srgbClr val="33CC33"/>
                </a:solidFill>
                <a:cs typeface="PT Bold Heading" pitchFamily="2" charset="-78"/>
              </a:rPr>
              <a:t>كلنا جنود للوطن </a:t>
            </a:r>
            <a:endParaRPr lang="ar-SA" sz="2400" b="1" dirty="0">
              <a:ln/>
              <a:solidFill>
                <a:srgbClr val="33CC3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صورة 2">
            <a:extLst>
              <a:ext uri="{FF2B5EF4-FFF2-40B4-BE49-F238E27FC236}">
                <a16:creationId xmlns:a16="http://schemas.microsoft.com/office/drawing/2014/main" id="{A900607E-E490-447C-8ED6-F3D58E643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485775"/>
            <a:ext cx="80391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مربع نص 1">
            <a:extLst>
              <a:ext uri="{FF2B5EF4-FFF2-40B4-BE49-F238E27FC236}">
                <a16:creationId xmlns:a16="http://schemas.microsoft.com/office/drawing/2014/main" id="{594ADA39-C33B-4337-A142-AE3608A5D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2" y="212725"/>
            <a:ext cx="1920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>
                <a:latin typeface="Arial" panose="020B0604020202020204" pitchFamily="34" charset="0"/>
              </a:rPr>
              <a:t>عبارات التعلم التعاوني</a:t>
            </a:r>
          </a:p>
        </p:txBody>
      </p:sp>
    </p:spTree>
    <p:extLst>
      <p:ext uri="{BB962C8B-B14F-4D97-AF65-F5344CB8AC3E}">
        <p14:creationId xmlns:p14="http://schemas.microsoft.com/office/powerpoint/2010/main" val="40403445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2">
            <a:extLst>
              <a:ext uri="{FF2B5EF4-FFF2-40B4-BE49-F238E27FC236}">
                <a16:creationId xmlns:a16="http://schemas.microsoft.com/office/drawing/2014/main" id="{2C9BFBCD-0F22-4BEB-9A87-E4F990CC2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680" y="350912"/>
            <a:ext cx="8483797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  <a:cs typeface="+mn-cs"/>
              </a:rPr>
              <a:t>اليوم :                                                                                             المادة:  </a:t>
            </a:r>
            <a:r>
              <a:rPr lang="ar-SA" sz="1400" b="1" dirty="0">
                <a:cs typeface="+mn-cs"/>
              </a:rPr>
              <a:t>لغتي </a:t>
            </a:r>
            <a:endParaRPr lang="ar-SA" sz="1400" b="1" dirty="0">
              <a:solidFill>
                <a:srgbClr val="FF0000"/>
              </a:solidFill>
              <a:cs typeface="+mn-cs"/>
            </a:endParaRPr>
          </a:p>
          <a:p>
            <a:pPr algn="r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+mn-cs"/>
              </a:rPr>
              <a:t> التاريخ </a:t>
            </a:r>
            <a:r>
              <a:rPr lang="ar-SA" sz="1400" b="1" dirty="0">
                <a:cs typeface="+mn-cs"/>
              </a:rPr>
              <a:t>:     /      /    14 هـ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+mn-cs"/>
              </a:rPr>
              <a:t> الوحدة : </a:t>
            </a:r>
            <a:r>
              <a:rPr lang="ar-SA" sz="1400" b="1" dirty="0">
                <a:cs typeface="+mn-cs"/>
              </a:rPr>
              <a:t>الثالثة</a:t>
            </a:r>
            <a:endParaRPr lang="ar-SA" sz="1400" b="1" dirty="0">
              <a:ea typeface="Calibri" panose="020F0502020204030204" pitchFamily="34" charset="0"/>
              <a:cs typeface="+mn-cs"/>
            </a:endParaRPr>
          </a:p>
          <a:p>
            <a:pPr algn="r" rtl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+mn-cs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+mn-cs"/>
              </a:rPr>
              <a:t> : حرف الطاء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+mn-cs"/>
              </a:rPr>
              <a:t>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+mn-cs"/>
              </a:rPr>
              <a:t>:ألاحظ </a:t>
            </a:r>
            <a:r>
              <a:rPr lang="en-US" sz="1400" b="1" dirty="0">
                <a:solidFill>
                  <a:prstClr val="black"/>
                </a:solidFill>
                <a:ea typeface="Calibri" panose="020F0502020204030204" pitchFamily="34" charset="0"/>
                <a:cs typeface="+mn-cs"/>
              </a:rPr>
              <a:t>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+mn-cs"/>
              </a:rPr>
              <a:t>الصور وأقرأ</a:t>
            </a:r>
            <a:endParaRPr lang="ar-SA" sz="1400" b="1" dirty="0">
              <a:ea typeface="Calibri" panose="020F0502020204030204" pitchFamily="34" charset="0"/>
              <a:cs typeface="+mn-cs"/>
            </a:endParaRPr>
          </a:p>
          <a:p>
            <a:pPr algn="r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+mn-cs"/>
              </a:rPr>
              <a:t>الاستراتيجية : </a:t>
            </a:r>
            <a:r>
              <a:rPr lang="ar-SA" sz="1400" b="1" dirty="0">
                <a:cs typeface="+mn-cs"/>
              </a:rPr>
              <a:t>النصف والنصف الآخر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+mn-cs"/>
              </a:rPr>
              <a:t>الزمن : </a:t>
            </a:r>
            <a:r>
              <a:rPr lang="ar-SA" sz="1400" b="1" dirty="0">
                <a:cs typeface="+mn-cs"/>
              </a:rPr>
              <a:t>3 دقائق</a:t>
            </a:r>
          </a:p>
          <a:p>
            <a:pPr algn="r">
              <a:spcAft>
                <a:spcPts val="635"/>
              </a:spcAft>
              <a:defRPr/>
            </a:pPr>
            <a:r>
              <a:rPr lang="ar-SA" sz="1400" b="1" dirty="0">
                <a:cs typeface="+mn-cs"/>
              </a:rPr>
              <a:t> </a:t>
            </a:r>
            <a:r>
              <a:rPr lang="ar-SA" sz="1400" b="1" dirty="0">
                <a:solidFill>
                  <a:srgbClr val="FF0000"/>
                </a:solidFill>
                <a:cs typeface="+mn-cs"/>
              </a:rPr>
              <a:t> الهدف : </a:t>
            </a:r>
            <a:r>
              <a:rPr lang="ar-SA" sz="1400" b="1" dirty="0"/>
              <a:t>قراءة الجمل قراءة صحيحها وربطها بالصورة المناسبة  .                   </a:t>
            </a:r>
            <a:r>
              <a:rPr lang="ar-SA" sz="1400" b="1" dirty="0">
                <a:solidFill>
                  <a:srgbClr val="FF0000"/>
                </a:solidFill>
                <a:cs typeface="+mn-cs"/>
              </a:rPr>
              <a:t>أسلوب التنفيذ</a:t>
            </a:r>
            <a:r>
              <a:rPr lang="ar-SA" sz="1400" b="1" dirty="0">
                <a:cs typeface="+mn-cs"/>
              </a:rPr>
              <a:t>:  جماعي</a:t>
            </a:r>
            <a:endParaRPr lang="ar-SA" sz="1050" b="1" dirty="0">
              <a:cs typeface="+mn-cs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D8D6134-C9E3-46D8-BCFF-DD99F104AB9D}"/>
              </a:ext>
            </a:extLst>
          </p:cNvPr>
          <p:cNvSpPr/>
          <p:nvPr/>
        </p:nvSpPr>
        <p:spPr>
          <a:xfrm>
            <a:off x="152394" y="260350"/>
            <a:ext cx="8857108" cy="6337300"/>
          </a:xfrm>
          <a:prstGeom prst="rect">
            <a:avLst/>
          </a:prstGeom>
          <a:noFill/>
          <a:ln w="2857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28575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0D41BCF6-77B7-438B-AD34-1FCBF6C22278}"/>
              </a:ext>
            </a:extLst>
          </p:cNvPr>
          <p:cNvSpPr/>
          <p:nvPr/>
        </p:nvSpPr>
        <p:spPr>
          <a:xfrm>
            <a:off x="425340" y="420086"/>
            <a:ext cx="1855788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grpSp>
        <p:nvGrpSpPr>
          <p:cNvPr id="20" name="مجموعة 1">
            <a:extLst>
              <a:ext uri="{FF2B5EF4-FFF2-40B4-BE49-F238E27FC236}">
                <a16:creationId xmlns:a16="http://schemas.microsoft.com/office/drawing/2014/main" id="{A6134E3B-7F17-40E7-B459-D7F550C306B5}"/>
              </a:ext>
            </a:extLst>
          </p:cNvPr>
          <p:cNvGrpSpPr>
            <a:grpSpLocks/>
          </p:cNvGrpSpPr>
          <p:nvPr/>
        </p:nvGrpSpPr>
        <p:grpSpPr bwMode="auto">
          <a:xfrm>
            <a:off x="4107234" y="385042"/>
            <a:ext cx="928688" cy="1539875"/>
            <a:chOff x="3997325" y="715963"/>
            <a:chExt cx="928688" cy="1539295"/>
          </a:xfrm>
        </p:grpSpPr>
        <p:pic>
          <p:nvPicPr>
            <p:cNvPr id="21" name="Picture 2" descr="صورة ذات صلة">
              <a:extLst>
                <a:ext uri="{FF2B5EF4-FFF2-40B4-BE49-F238E27FC236}">
                  <a16:creationId xmlns:a16="http://schemas.microsoft.com/office/drawing/2014/main" id="{1C76462B-AAAF-45A0-8DCA-748A149358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325" y="715963"/>
              <a:ext cx="928688" cy="81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C82B4139-4924-4111-BA86-222522976A09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471" y="145536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2886072-CE94-49AB-82A7-BF1954444458}"/>
              </a:ext>
            </a:extLst>
          </p:cNvPr>
          <p:cNvSpPr txBox="1"/>
          <p:nvPr/>
        </p:nvSpPr>
        <p:spPr>
          <a:xfrm>
            <a:off x="5354557" y="2059394"/>
            <a:ext cx="34928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0B050"/>
                </a:solidFill>
              </a:rPr>
              <a:t>أصل</a:t>
            </a:r>
            <a:r>
              <a:rPr lang="ar-SA" sz="2400" b="1" dirty="0">
                <a:solidFill>
                  <a:srgbClr val="0000FF"/>
                </a:solidFill>
              </a:rPr>
              <a:t> </a:t>
            </a:r>
            <a:r>
              <a:rPr lang="ar-SA" sz="2400" b="1" dirty="0">
                <a:solidFill>
                  <a:srgbClr val="00B050"/>
                </a:solidFill>
              </a:rPr>
              <a:t>الجملة بالصورة المناسبة :</a:t>
            </a:r>
          </a:p>
        </p:txBody>
      </p:sp>
      <p:pic>
        <p:nvPicPr>
          <p:cNvPr id="23" name="صورة 22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01175038-A5DD-42E1-B85C-A66E7C6EB9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35005"/>
            <a:ext cx="4059337" cy="835547"/>
          </a:xfrm>
          <a:prstGeom prst="rect">
            <a:avLst/>
          </a:prstGeom>
        </p:spPr>
      </p:pic>
      <p:pic>
        <p:nvPicPr>
          <p:cNvPr id="26" name="صورة 25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47B360A2-F4CD-4630-B304-CD99A2FACB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642438"/>
            <a:ext cx="2138130" cy="927540"/>
          </a:xfrm>
          <a:prstGeom prst="rect">
            <a:avLst/>
          </a:prstGeom>
        </p:spPr>
      </p:pic>
      <p:pic>
        <p:nvPicPr>
          <p:cNvPr id="27" name="صورة 26" descr="صورة تحتوي على ساعة حائط, رسم&#10;&#10;تم إنشاء الوصف تلقائياً">
            <a:extLst>
              <a:ext uri="{FF2B5EF4-FFF2-40B4-BE49-F238E27FC236}">
                <a16:creationId xmlns:a16="http://schemas.microsoft.com/office/drawing/2014/main" id="{999B542A-F667-42A3-AC86-FCA9366D17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850" y="4534500"/>
            <a:ext cx="2286511" cy="867577"/>
          </a:xfrm>
          <a:prstGeom prst="rect">
            <a:avLst/>
          </a:prstGeom>
        </p:spPr>
      </p:pic>
      <p:pic>
        <p:nvPicPr>
          <p:cNvPr id="29" name="صورة 28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72DE1DE0-F4C4-40EB-9061-1DC6C413AD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263" y="5527821"/>
            <a:ext cx="1930430" cy="871947"/>
          </a:xfrm>
          <a:prstGeom prst="rect">
            <a:avLst/>
          </a:prstGeom>
        </p:spPr>
      </p:pic>
      <p:pic>
        <p:nvPicPr>
          <p:cNvPr id="4" name="صورة 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AC15AA2D-04F5-4079-8744-782AD23EB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60" y="5232607"/>
            <a:ext cx="878580" cy="1317007"/>
          </a:xfrm>
          <a:prstGeom prst="rect">
            <a:avLst/>
          </a:prstGeom>
        </p:spPr>
      </p:pic>
      <p:pic>
        <p:nvPicPr>
          <p:cNvPr id="14" name="صورة 13" descr="صورة تحتوي على نافذة, قارب, مياه, صورة فوتوغرافية&#10;&#10;تم إنشاء الوصف تلقائياً">
            <a:extLst>
              <a:ext uri="{FF2B5EF4-FFF2-40B4-BE49-F238E27FC236}">
                <a16:creationId xmlns:a16="http://schemas.microsoft.com/office/drawing/2014/main" id="{17E48EB3-D6C4-4244-862D-424A717062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8" y="2128139"/>
            <a:ext cx="1348150" cy="869250"/>
          </a:xfrm>
          <a:prstGeom prst="rect">
            <a:avLst/>
          </a:prstGeom>
        </p:spPr>
      </p:pic>
      <p:pic>
        <p:nvPicPr>
          <p:cNvPr id="17" name="صورة 16" descr="صورة تحتوي على طائر, صغير, جالس, فرع&#10;&#10;تم إنشاء الوصف تلقائياً">
            <a:extLst>
              <a:ext uri="{FF2B5EF4-FFF2-40B4-BE49-F238E27FC236}">
                <a16:creationId xmlns:a16="http://schemas.microsoft.com/office/drawing/2014/main" id="{22C4F146-F78D-4018-9AE1-F8B26589F8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61533" y="3118610"/>
            <a:ext cx="1677884" cy="93020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DF33D43-6525-4C68-87EC-A50221712D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46" y="4132917"/>
            <a:ext cx="1732962" cy="10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48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106233" y="971189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100" b="1" dirty="0">
                <a:solidFill>
                  <a:schemeClr val="tx1"/>
                </a:solidFill>
              </a:rPr>
              <a:t> </a:t>
            </a:r>
            <a:r>
              <a:rPr lang="ar-SA" sz="6000" b="1" dirty="0">
                <a:solidFill>
                  <a:schemeClr val="bg1"/>
                </a:solidFill>
              </a:rPr>
              <a:t>رَبِحَ</a:t>
            </a:r>
            <a:r>
              <a:rPr lang="ar-SA" sz="6600" b="1" dirty="0">
                <a:solidFill>
                  <a:schemeClr val="tx1"/>
                </a:solidFill>
              </a:rPr>
              <a:t> 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377471" y="94869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حَفَرَ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640642" y="94869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100" b="1" dirty="0">
                <a:solidFill>
                  <a:prstClr val="white"/>
                </a:solidFill>
              </a:rPr>
              <a:t> </a:t>
            </a:r>
            <a:r>
              <a:rPr lang="ar-SA" sz="6600" b="1" dirty="0">
                <a:solidFill>
                  <a:prstClr val="white"/>
                </a:solidFill>
              </a:rPr>
              <a:t> مَنَحَ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45178" y="96912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  بَحْرٌ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14300" y="264033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 أَلْبَسُ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361866" y="261224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 مَسْبَحٌ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40639" y="264033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 أَلْفُ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903782" y="264033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100" b="1" dirty="0">
                <a:solidFill>
                  <a:schemeClr val="tx1"/>
                </a:solidFill>
                <a:cs typeface="Traditional Arabic" pitchFamily="2" charset="-78"/>
              </a:rPr>
              <a:t> </a:t>
            </a:r>
            <a:r>
              <a:rPr lang="ar-SA" sz="66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صَفَّقَ</a:t>
            </a:r>
            <a:endParaRPr lang="en-US" sz="2100" b="1" dirty="0">
              <a:solidFill>
                <a:schemeClr val="bg1"/>
              </a:solidFill>
              <a:cs typeface="Traditional Arabic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6226" y="2653583"/>
            <a:ext cx="2125980" cy="1556766"/>
          </a:xfrm>
          <a:prstGeom prst="roundRect">
            <a:avLst/>
          </a:prstGeom>
          <a:solidFill>
            <a:srgbClr val="0000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8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92249" y="2633366"/>
            <a:ext cx="2125980" cy="155676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7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20275" y="2660767"/>
            <a:ext cx="2125980" cy="155676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6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913912" y="2626402"/>
            <a:ext cx="2125980" cy="155676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5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2581" y="998772"/>
            <a:ext cx="2125980" cy="1556766"/>
          </a:xfrm>
          <a:prstGeom prst="roundRect">
            <a:avLst/>
          </a:prstGeom>
          <a:solidFill>
            <a:srgbClr val="33CC33"/>
          </a:solidFill>
          <a:ln>
            <a:solidFill>
              <a:srgbClr val="7030A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4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363819" y="960645"/>
            <a:ext cx="2125980" cy="1556766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3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612838" y="969127"/>
            <a:ext cx="2125980" cy="1556766"/>
          </a:xfrm>
          <a:prstGeom prst="roundRect">
            <a:avLst/>
          </a:prstGeom>
          <a:solidFill>
            <a:srgbClr val="0000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2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939593" y="993630"/>
            <a:ext cx="2125980" cy="155676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05BD516-809F-4062-9C25-301D17DA1138}"/>
              </a:ext>
            </a:extLst>
          </p:cNvPr>
          <p:cNvSpPr/>
          <p:nvPr/>
        </p:nvSpPr>
        <p:spPr>
          <a:xfrm>
            <a:off x="860219" y="5325490"/>
            <a:ext cx="7560840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أختار رقم وأقرأ الكلمة الظاهرة خلف الرقم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181B8F9-EA29-4CEC-AB4A-BC68AA6EA61B}"/>
              </a:ext>
            </a:extLst>
          </p:cNvPr>
          <p:cNvSpPr txBox="1"/>
          <p:nvPr/>
        </p:nvSpPr>
        <p:spPr>
          <a:xfrm>
            <a:off x="1426281" y="220489"/>
            <a:ext cx="642871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استراتيجية التعلم باللعب – البطاقات التعليمية التفاعلية </a:t>
            </a:r>
          </a:p>
        </p:txBody>
      </p:sp>
    </p:spTree>
    <p:extLst>
      <p:ext uri="{BB962C8B-B14F-4D97-AF65-F5344CB8AC3E}">
        <p14:creationId xmlns:p14="http://schemas.microsoft.com/office/powerpoint/2010/main" val="417468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"/>
                            </p:stCondLst>
                            <p:childTnLst>
                              <p:par>
                                <p:cTn id="9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"/>
                            </p:stCondLst>
                            <p:childTnLst>
                              <p:par>
                                <p:cTn id="10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"/>
                            </p:stCondLst>
                            <p:childTnLst>
                              <p:par>
                                <p:cTn id="11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"/>
                            </p:stCondLst>
                            <p:childTnLst>
                              <p:par>
                                <p:cTn id="13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"/>
                            </p:stCondLst>
                            <p:childTnLst>
                              <p:par>
                                <p:cTn id="14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"/>
                            </p:stCondLst>
                            <p:childTnLst>
                              <p:par>
                                <p:cTn id="15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"/>
                            </p:stCondLst>
                            <p:childTnLst>
                              <p:par>
                                <p:cTn id="16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"/>
                            </p:stCondLst>
                            <p:childTnLst>
                              <p:par>
                                <p:cTn id="17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"/>
                            </p:stCondLst>
                            <p:childTnLst>
                              <p:par>
                                <p:cTn id="19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2">
            <a:extLst>
              <a:ext uri="{FF2B5EF4-FFF2-40B4-BE49-F238E27FC236}">
                <a16:creationId xmlns:a16="http://schemas.microsoft.com/office/drawing/2014/main" id="{2C9BFBCD-0F22-4BEB-9A87-E4F990CC2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680" y="350912"/>
            <a:ext cx="8483797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  <a:cs typeface="+mn-cs"/>
              </a:rPr>
              <a:t>اليوم :                                                                                             المادة:  </a:t>
            </a:r>
            <a:r>
              <a:rPr lang="ar-SA" sz="1400" b="1" dirty="0">
                <a:cs typeface="+mn-cs"/>
              </a:rPr>
              <a:t>لغتي </a:t>
            </a:r>
            <a:endParaRPr lang="ar-SA" sz="1400" b="1" dirty="0">
              <a:solidFill>
                <a:srgbClr val="FF0000"/>
              </a:solidFill>
              <a:cs typeface="+mn-cs"/>
            </a:endParaRPr>
          </a:p>
          <a:p>
            <a:pPr algn="r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+mn-cs"/>
              </a:rPr>
              <a:t> التاريخ </a:t>
            </a:r>
            <a:r>
              <a:rPr lang="ar-SA" sz="1400" b="1" dirty="0">
                <a:cs typeface="+mn-cs"/>
              </a:rPr>
              <a:t>:     /      /    14 هـ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+mn-cs"/>
              </a:rPr>
              <a:t> الوحدة : </a:t>
            </a:r>
            <a:r>
              <a:rPr lang="ar-SA" sz="1400" b="1" dirty="0">
                <a:cs typeface="+mn-cs"/>
              </a:rPr>
              <a:t>الثالثة</a:t>
            </a:r>
            <a:endParaRPr lang="ar-SA" sz="1400" b="1" dirty="0">
              <a:ea typeface="Calibri" panose="020F0502020204030204" pitchFamily="34" charset="0"/>
              <a:cs typeface="+mn-cs"/>
            </a:endParaRPr>
          </a:p>
          <a:p>
            <a:pPr algn="r" rtl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+mn-cs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+mn-cs"/>
              </a:rPr>
              <a:t> : حرف الطاء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+mn-cs"/>
              </a:rPr>
              <a:t>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+mn-cs"/>
              </a:rPr>
              <a:t>:ألاحظ </a:t>
            </a:r>
            <a:r>
              <a:rPr lang="en-US" sz="1400" b="1" dirty="0">
                <a:solidFill>
                  <a:prstClr val="black"/>
                </a:solidFill>
                <a:ea typeface="Calibri" panose="020F0502020204030204" pitchFamily="34" charset="0"/>
                <a:cs typeface="+mn-cs"/>
              </a:rPr>
              <a:t>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+mn-cs"/>
              </a:rPr>
              <a:t>الصور وأقرأ</a:t>
            </a:r>
            <a:endParaRPr lang="ar-SA" sz="1400" b="1" dirty="0">
              <a:ea typeface="Calibri" panose="020F0502020204030204" pitchFamily="34" charset="0"/>
              <a:cs typeface="+mn-cs"/>
            </a:endParaRPr>
          </a:p>
          <a:p>
            <a:pPr algn="r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+mn-cs"/>
              </a:rPr>
              <a:t>الاستراتيجية : </a:t>
            </a:r>
            <a:r>
              <a:rPr lang="ar-SA" sz="1400" b="1" dirty="0">
                <a:cs typeface="+mn-cs"/>
              </a:rPr>
              <a:t>النصف والنصف الآخر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+mn-cs"/>
              </a:rPr>
              <a:t>الزمن : </a:t>
            </a:r>
            <a:r>
              <a:rPr lang="ar-SA" sz="1400" b="1" dirty="0">
                <a:cs typeface="+mn-cs"/>
              </a:rPr>
              <a:t>3 دقائق</a:t>
            </a:r>
          </a:p>
          <a:p>
            <a:pPr algn="r">
              <a:spcAft>
                <a:spcPts val="635"/>
              </a:spcAft>
              <a:defRPr/>
            </a:pPr>
            <a:r>
              <a:rPr lang="ar-SA" sz="1400" b="1" dirty="0">
                <a:cs typeface="+mn-cs"/>
              </a:rPr>
              <a:t> </a:t>
            </a:r>
            <a:r>
              <a:rPr lang="ar-SA" sz="1400" b="1" dirty="0">
                <a:solidFill>
                  <a:srgbClr val="FF0000"/>
                </a:solidFill>
                <a:cs typeface="+mn-cs"/>
              </a:rPr>
              <a:t> الهدف : </a:t>
            </a:r>
            <a:r>
              <a:rPr lang="ar-SA" sz="1400" b="1" dirty="0"/>
              <a:t>قراءة الجمل قراءة صحيحها وربطها بالصورة المناسبة  .                   </a:t>
            </a:r>
            <a:r>
              <a:rPr lang="ar-SA" sz="1400" b="1" dirty="0">
                <a:solidFill>
                  <a:srgbClr val="FF0000"/>
                </a:solidFill>
                <a:cs typeface="+mn-cs"/>
              </a:rPr>
              <a:t>أسلوب التنفيذ</a:t>
            </a:r>
            <a:r>
              <a:rPr lang="ar-SA" sz="1400" b="1" dirty="0">
                <a:cs typeface="+mn-cs"/>
              </a:rPr>
              <a:t>:  جماعي</a:t>
            </a:r>
            <a:endParaRPr lang="ar-SA" sz="1050" b="1" dirty="0">
              <a:cs typeface="+mn-cs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D8D6134-C9E3-46D8-BCFF-DD99F104AB9D}"/>
              </a:ext>
            </a:extLst>
          </p:cNvPr>
          <p:cNvSpPr/>
          <p:nvPr/>
        </p:nvSpPr>
        <p:spPr>
          <a:xfrm>
            <a:off x="152394" y="260350"/>
            <a:ext cx="8857108" cy="6337300"/>
          </a:xfrm>
          <a:prstGeom prst="rect">
            <a:avLst/>
          </a:prstGeom>
          <a:noFill/>
          <a:ln w="2857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28575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0D41BCF6-77B7-438B-AD34-1FCBF6C22278}"/>
              </a:ext>
            </a:extLst>
          </p:cNvPr>
          <p:cNvSpPr/>
          <p:nvPr/>
        </p:nvSpPr>
        <p:spPr>
          <a:xfrm>
            <a:off x="425340" y="420086"/>
            <a:ext cx="1855788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grpSp>
        <p:nvGrpSpPr>
          <p:cNvPr id="20" name="مجموعة 1">
            <a:extLst>
              <a:ext uri="{FF2B5EF4-FFF2-40B4-BE49-F238E27FC236}">
                <a16:creationId xmlns:a16="http://schemas.microsoft.com/office/drawing/2014/main" id="{A6134E3B-7F17-40E7-B459-D7F550C306B5}"/>
              </a:ext>
            </a:extLst>
          </p:cNvPr>
          <p:cNvGrpSpPr>
            <a:grpSpLocks/>
          </p:cNvGrpSpPr>
          <p:nvPr/>
        </p:nvGrpSpPr>
        <p:grpSpPr bwMode="auto">
          <a:xfrm>
            <a:off x="4107234" y="385042"/>
            <a:ext cx="928688" cy="1539875"/>
            <a:chOff x="3997325" y="715963"/>
            <a:chExt cx="928688" cy="1539295"/>
          </a:xfrm>
        </p:grpSpPr>
        <p:pic>
          <p:nvPicPr>
            <p:cNvPr id="21" name="Picture 2" descr="صورة ذات صلة">
              <a:extLst>
                <a:ext uri="{FF2B5EF4-FFF2-40B4-BE49-F238E27FC236}">
                  <a16:creationId xmlns:a16="http://schemas.microsoft.com/office/drawing/2014/main" id="{1C76462B-AAAF-45A0-8DCA-748A149358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325" y="715963"/>
              <a:ext cx="928688" cy="81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C82B4139-4924-4111-BA86-222522976A09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471" y="145536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2886072-CE94-49AB-82A7-BF1954444458}"/>
              </a:ext>
            </a:extLst>
          </p:cNvPr>
          <p:cNvSpPr txBox="1"/>
          <p:nvPr/>
        </p:nvSpPr>
        <p:spPr>
          <a:xfrm>
            <a:off x="5354557" y="2059394"/>
            <a:ext cx="34928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0B050"/>
                </a:solidFill>
              </a:rPr>
              <a:t>أصل</a:t>
            </a:r>
            <a:r>
              <a:rPr lang="ar-SA" sz="2400" b="1" dirty="0">
                <a:solidFill>
                  <a:srgbClr val="0000FF"/>
                </a:solidFill>
              </a:rPr>
              <a:t> </a:t>
            </a:r>
            <a:r>
              <a:rPr lang="ar-SA" sz="2400" b="1" dirty="0">
                <a:solidFill>
                  <a:srgbClr val="00B050"/>
                </a:solidFill>
              </a:rPr>
              <a:t>الجملة بالصورة المناسبة :</a:t>
            </a:r>
          </a:p>
        </p:txBody>
      </p:sp>
      <p:pic>
        <p:nvPicPr>
          <p:cNvPr id="23" name="صورة 22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01175038-A5DD-42E1-B85C-A66E7C6EB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35005"/>
            <a:ext cx="4059337" cy="835547"/>
          </a:xfrm>
          <a:prstGeom prst="rect">
            <a:avLst/>
          </a:prstGeom>
        </p:spPr>
      </p:pic>
      <p:pic>
        <p:nvPicPr>
          <p:cNvPr id="26" name="صورة 25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47B360A2-F4CD-4630-B304-CD99A2FACB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642438"/>
            <a:ext cx="2138130" cy="927540"/>
          </a:xfrm>
          <a:prstGeom prst="rect">
            <a:avLst/>
          </a:prstGeom>
        </p:spPr>
      </p:pic>
      <p:pic>
        <p:nvPicPr>
          <p:cNvPr id="27" name="صورة 26" descr="صورة تحتوي على ساعة حائط, رسم&#10;&#10;تم إنشاء الوصف تلقائياً">
            <a:extLst>
              <a:ext uri="{FF2B5EF4-FFF2-40B4-BE49-F238E27FC236}">
                <a16:creationId xmlns:a16="http://schemas.microsoft.com/office/drawing/2014/main" id="{999B542A-F667-42A3-AC86-FCA9366D17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850" y="4534500"/>
            <a:ext cx="2286511" cy="867577"/>
          </a:xfrm>
          <a:prstGeom prst="rect">
            <a:avLst/>
          </a:prstGeom>
        </p:spPr>
      </p:pic>
      <p:pic>
        <p:nvPicPr>
          <p:cNvPr id="29" name="صورة 28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72DE1DE0-F4C4-40EB-9061-1DC6C413AD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263" y="5527821"/>
            <a:ext cx="1930430" cy="871947"/>
          </a:xfrm>
          <a:prstGeom prst="rect">
            <a:avLst/>
          </a:prstGeom>
        </p:spPr>
      </p:pic>
      <p:pic>
        <p:nvPicPr>
          <p:cNvPr id="4" name="صورة 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AC15AA2D-04F5-4079-8744-782AD23EB4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60" y="5232607"/>
            <a:ext cx="878580" cy="1317007"/>
          </a:xfrm>
          <a:prstGeom prst="rect">
            <a:avLst/>
          </a:prstGeom>
        </p:spPr>
      </p:pic>
      <p:pic>
        <p:nvPicPr>
          <p:cNvPr id="14" name="صورة 13" descr="صورة تحتوي على نافذة, قارب, مياه, صورة فوتوغرافية&#10;&#10;تم إنشاء الوصف تلقائياً">
            <a:extLst>
              <a:ext uri="{FF2B5EF4-FFF2-40B4-BE49-F238E27FC236}">
                <a16:creationId xmlns:a16="http://schemas.microsoft.com/office/drawing/2014/main" id="{17E48EB3-D6C4-4244-862D-424A717062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8" y="2128139"/>
            <a:ext cx="1348150" cy="869250"/>
          </a:xfrm>
          <a:prstGeom prst="rect">
            <a:avLst/>
          </a:prstGeom>
        </p:spPr>
      </p:pic>
      <p:pic>
        <p:nvPicPr>
          <p:cNvPr id="17" name="صورة 16" descr="صورة تحتوي على طائر, صغير, جالس, فرع&#10;&#10;تم إنشاء الوصف تلقائياً">
            <a:extLst>
              <a:ext uri="{FF2B5EF4-FFF2-40B4-BE49-F238E27FC236}">
                <a16:creationId xmlns:a16="http://schemas.microsoft.com/office/drawing/2014/main" id="{22C4F146-F78D-4018-9AE1-F8B26589F8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61533" y="3118610"/>
            <a:ext cx="1677884" cy="930208"/>
          </a:xfrm>
          <a:prstGeom prst="rect">
            <a:avLst/>
          </a:prstGeom>
        </p:spPr>
      </p:pic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C898E4DC-DF06-483F-8D4B-525C1D3A94A8}"/>
              </a:ext>
            </a:extLst>
          </p:cNvPr>
          <p:cNvCxnSpPr>
            <a:cxnSpLocks/>
          </p:cNvCxnSpPr>
          <p:nvPr/>
        </p:nvCxnSpPr>
        <p:spPr>
          <a:xfrm flipH="1">
            <a:off x="2168890" y="4132917"/>
            <a:ext cx="4780373" cy="41531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26CB91F3-A920-48E8-9DF0-0A3C180C6C24}"/>
              </a:ext>
            </a:extLst>
          </p:cNvPr>
          <p:cNvCxnSpPr>
            <a:cxnSpLocks/>
          </p:cNvCxnSpPr>
          <p:nvPr/>
        </p:nvCxnSpPr>
        <p:spPr>
          <a:xfrm flipH="1">
            <a:off x="1081073" y="3229965"/>
            <a:ext cx="3954849" cy="2472591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كسهم مستقيم 30">
            <a:extLst>
              <a:ext uri="{FF2B5EF4-FFF2-40B4-BE49-F238E27FC236}">
                <a16:creationId xmlns:a16="http://schemas.microsoft.com/office/drawing/2014/main" id="{79424255-07F5-4999-A54D-BFE684F18827}"/>
              </a:ext>
            </a:extLst>
          </p:cNvPr>
          <p:cNvCxnSpPr>
            <a:cxnSpLocks/>
          </p:cNvCxnSpPr>
          <p:nvPr/>
        </p:nvCxnSpPr>
        <p:spPr>
          <a:xfrm flipH="1" flipV="1">
            <a:off x="2119891" y="3642438"/>
            <a:ext cx="4758702" cy="132037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كسهم مستقيم 31">
            <a:extLst>
              <a:ext uri="{FF2B5EF4-FFF2-40B4-BE49-F238E27FC236}">
                <a16:creationId xmlns:a16="http://schemas.microsoft.com/office/drawing/2014/main" id="{1E4204E4-207C-47F2-BE36-B487DAEC52C5}"/>
              </a:ext>
            </a:extLst>
          </p:cNvPr>
          <p:cNvCxnSpPr>
            <a:cxnSpLocks/>
          </p:cNvCxnSpPr>
          <p:nvPr/>
        </p:nvCxnSpPr>
        <p:spPr>
          <a:xfrm flipH="1" flipV="1">
            <a:off x="1688231" y="2825667"/>
            <a:ext cx="5416352" cy="3100055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صورة 8">
            <a:extLst>
              <a:ext uri="{FF2B5EF4-FFF2-40B4-BE49-F238E27FC236}">
                <a16:creationId xmlns:a16="http://schemas.microsoft.com/office/drawing/2014/main" id="{5DF33D43-6525-4C68-87EC-A50221712D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46" y="4132917"/>
            <a:ext cx="1732962" cy="10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2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8659606-1317-4710-ABBC-D0FCEE49AFC7}"/>
              </a:ext>
            </a:extLst>
          </p:cNvPr>
          <p:cNvSpPr/>
          <p:nvPr/>
        </p:nvSpPr>
        <p:spPr>
          <a:xfrm>
            <a:off x="179390" y="188915"/>
            <a:ext cx="8785225" cy="6480175"/>
          </a:xfrm>
          <a:prstGeom prst="rect">
            <a:avLst/>
          </a:prstGeom>
          <a:noFill/>
          <a:ln w="1333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7FC8A9E-5F3A-4CBA-A4C2-3BC1E8304713}"/>
              </a:ext>
            </a:extLst>
          </p:cNvPr>
          <p:cNvSpPr/>
          <p:nvPr/>
        </p:nvSpPr>
        <p:spPr>
          <a:xfrm>
            <a:off x="3725805" y="427998"/>
            <a:ext cx="4783650" cy="834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/>
              <a:t>أحلل الجملة إلى كلمات</a:t>
            </a: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DB8B1D95-FE84-4875-B801-35DD07AE8515}"/>
              </a:ext>
            </a:extLst>
          </p:cNvPr>
          <p:cNvSpPr/>
          <p:nvPr/>
        </p:nvSpPr>
        <p:spPr>
          <a:xfrm>
            <a:off x="7723119" y="1730438"/>
            <a:ext cx="417713" cy="445188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A586E8FC-A64B-4441-BB2A-7603A3C3820C}"/>
              </a:ext>
            </a:extLst>
          </p:cNvPr>
          <p:cNvSpPr/>
          <p:nvPr/>
        </p:nvSpPr>
        <p:spPr>
          <a:xfrm>
            <a:off x="6663292" y="1732527"/>
            <a:ext cx="417713" cy="445188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FC65CB4F-77DF-4CB6-BA09-0E0679267724}"/>
              </a:ext>
            </a:extLst>
          </p:cNvPr>
          <p:cNvSpPr/>
          <p:nvPr/>
        </p:nvSpPr>
        <p:spPr>
          <a:xfrm>
            <a:off x="5522860" y="1735540"/>
            <a:ext cx="417713" cy="445188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39A391A0-DE64-4022-8204-059AD34473BB}"/>
              </a:ext>
            </a:extLst>
          </p:cNvPr>
          <p:cNvSpPr/>
          <p:nvPr/>
        </p:nvSpPr>
        <p:spPr>
          <a:xfrm>
            <a:off x="1948544" y="4338794"/>
            <a:ext cx="1574992" cy="9656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 </a:t>
            </a:r>
            <a:endParaRPr lang="ar-SA" sz="800" dirty="0">
              <a:solidFill>
                <a:schemeClr val="tx1"/>
              </a:solidFill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A7E42069-1EE0-4755-B1AB-1DAC843B6803}"/>
              </a:ext>
            </a:extLst>
          </p:cNvPr>
          <p:cNvSpPr/>
          <p:nvPr/>
        </p:nvSpPr>
        <p:spPr>
          <a:xfrm>
            <a:off x="6313914" y="4365486"/>
            <a:ext cx="1574992" cy="9656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 </a:t>
            </a:r>
            <a:endParaRPr lang="ar-SA" sz="800" dirty="0">
              <a:solidFill>
                <a:schemeClr val="tx1"/>
              </a:solidFill>
            </a:endParaRP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2054C435-5F32-477A-AE41-881EDEE382A4}"/>
              </a:ext>
            </a:extLst>
          </p:cNvPr>
          <p:cNvSpPr/>
          <p:nvPr/>
        </p:nvSpPr>
        <p:spPr>
          <a:xfrm>
            <a:off x="3592573" y="4335058"/>
            <a:ext cx="962379" cy="9656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 </a:t>
            </a:r>
            <a:endParaRPr lang="ar-SA" sz="800" dirty="0">
              <a:solidFill>
                <a:schemeClr val="tx1"/>
              </a:solidFill>
            </a:endParaRP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97BC8979-151F-4929-9A1E-7A00D3CF5B1F}"/>
              </a:ext>
            </a:extLst>
          </p:cNvPr>
          <p:cNvSpPr/>
          <p:nvPr/>
        </p:nvSpPr>
        <p:spPr>
          <a:xfrm>
            <a:off x="4667614" y="4335058"/>
            <a:ext cx="1574992" cy="9656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 </a:t>
            </a:r>
            <a:endParaRPr lang="ar-SA" sz="800" dirty="0">
              <a:solidFill>
                <a:schemeClr val="tx1"/>
              </a:solidFill>
            </a:endParaRP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2CB36149-535D-4F7B-B90B-3EBE434C23E8}"/>
              </a:ext>
            </a:extLst>
          </p:cNvPr>
          <p:cNvSpPr/>
          <p:nvPr/>
        </p:nvSpPr>
        <p:spPr>
          <a:xfrm>
            <a:off x="7931976" y="4351065"/>
            <a:ext cx="869454" cy="9656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 </a:t>
            </a:r>
            <a:endParaRPr lang="ar-SA" sz="800" dirty="0">
              <a:solidFill>
                <a:schemeClr val="tx1"/>
              </a:solidFill>
            </a:endParaRP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7792A292-CAEB-4DA8-8DC5-ADBAE8189B1D}"/>
              </a:ext>
            </a:extLst>
          </p:cNvPr>
          <p:cNvSpPr/>
          <p:nvPr/>
        </p:nvSpPr>
        <p:spPr>
          <a:xfrm>
            <a:off x="555998" y="4344276"/>
            <a:ext cx="1340845" cy="9656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 </a:t>
            </a:r>
            <a:endParaRPr lang="ar-SA" sz="800" dirty="0">
              <a:solidFill>
                <a:schemeClr val="tx1"/>
              </a:solidFill>
            </a:endParaRPr>
          </a:p>
        </p:txBody>
      </p:sp>
      <p:sp>
        <p:nvSpPr>
          <p:cNvPr id="31" name="شكل بيضاوي 30">
            <a:extLst>
              <a:ext uri="{FF2B5EF4-FFF2-40B4-BE49-F238E27FC236}">
                <a16:creationId xmlns:a16="http://schemas.microsoft.com/office/drawing/2014/main" id="{0CE7E77E-7C93-4E51-916B-BDAA4B81C374}"/>
              </a:ext>
            </a:extLst>
          </p:cNvPr>
          <p:cNvSpPr/>
          <p:nvPr/>
        </p:nvSpPr>
        <p:spPr>
          <a:xfrm>
            <a:off x="4398801" y="1777062"/>
            <a:ext cx="417713" cy="445188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261DFAC0-0E36-477C-B2C8-81DF91658674}"/>
              </a:ext>
            </a:extLst>
          </p:cNvPr>
          <p:cNvSpPr/>
          <p:nvPr/>
        </p:nvSpPr>
        <p:spPr>
          <a:xfrm>
            <a:off x="3308092" y="1708839"/>
            <a:ext cx="417713" cy="445188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C6D5857A-C17E-421C-87A8-8B3E67FCF6B9}"/>
              </a:ext>
            </a:extLst>
          </p:cNvPr>
          <p:cNvSpPr/>
          <p:nvPr/>
        </p:nvSpPr>
        <p:spPr>
          <a:xfrm flipH="1">
            <a:off x="2008215" y="1668590"/>
            <a:ext cx="539267" cy="445188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34" name="صورة 33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8E181FDC-3A66-4B87-BAF4-96F352DDA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046828"/>
            <a:ext cx="7386268" cy="1520341"/>
          </a:xfrm>
          <a:prstGeom prst="rect">
            <a:avLst/>
          </a:prstGeom>
        </p:spPr>
      </p:pic>
      <p:pic>
        <p:nvPicPr>
          <p:cNvPr id="35" name="صورة 34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3E35D73F-5C43-413F-AFC3-F3DEC8AACA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9" r="78598"/>
          <a:stretch/>
        </p:blipFill>
        <p:spPr>
          <a:xfrm>
            <a:off x="820443" y="4226135"/>
            <a:ext cx="942611" cy="1408712"/>
          </a:xfrm>
          <a:prstGeom prst="rect">
            <a:avLst/>
          </a:prstGeom>
        </p:spPr>
      </p:pic>
      <p:pic>
        <p:nvPicPr>
          <p:cNvPr id="36" name="صورة 35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862346AF-ABD0-4311-8802-613DF9840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4" r="49515"/>
          <a:stretch/>
        </p:blipFill>
        <p:spPr>
          <a:xfrm>
            <a:off x="3678721" y="4113540"/>
            <a:ext cx="720080" cy="1408712"/>
          </a:xfrm>
          <a:prstGeom prst="rect">
            <a:avLst/>
          </a:prstGeom>
        </p:spPr>
      </p:pic>
      <p:pic>
        <p:nvPicPr>
          <p:cNvPr id="37" name="صورة 36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DD3F7BE5-357D-4F0D-919C-525230B68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30698"/>
          <a:stretch/>
        </p:blipFill>
        <p:spPr>
          <a:xfrm>
            <a:off x="4786877" y="4188488"/>
            <a:ext cx="1321010" cy="1408712"/>
          </a:xfrm>
          <a:prstGeom prst="rect">
            <a:avLst/>
          </a:prstGeom>
        </p:spPr>
      </p:pic>
      <p:pic>
        <p:nvPicPr>
          <p:cNvPr id="38" name="صورة 37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979721A4-AE81-4CB6-B3D5-2015D092DD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6" r="13334"/>
          <a:stretch/>
        </p:blipFill>
        <p:spPr>
          <a:xfrm>
            <a:off x="6434709" y="4226135"/>
            <a:ext cx="1234687" cy="1408712"/>
          </a:xfrm>
          <a:prstGeom prst="rect">
            <a:avLst/>
          </a:prstGeom>
        </p:spPr>
      </p:pic>
      <p:pic>
        <p:nvPicPr>
          <p:cNvPr id="39" name="صورة 38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4DEABD1B-3B78-4871-8E48-EB05EA65A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8"/>
          <a:stretch/>
        </p:blipFill>
        <p:spPr>
          <a:xfrm>
            <a:off x="8028266" y="4226135"/>
            <a:ext cx="962379" cy="1408712"/>
          </a:xfrm>
          <a:prstGeom prst="rect">
            <a:avLst/>
          </a:prstGeom>
        </p:spPr>
      </p:pic>
      <p:pic>
        <p:nvPicPr>
          <p:cNvPr id="40" name="صورة 39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F4F4F0CA-0013-4FE5-B37E-93A99EF302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2" r="59122"/>
          <a:stretch/>
        </p:blipFill>
        <p:spPr>
          <a:xfrm>
            <a:off x="2052387" y="4188488"/>
            <a:ext cx="1357521" cy="1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3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31" grpId="0" animBg="1"/>
      <p:bldP spid="32" grpId="0" animBg="1"/>
      <p:bldP spid="3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026BA58F-7304-43DC-9C3A-A9427C08C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4" y="483851"/>
            <a:ext cx="8374372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هـ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الثالثة</a:t>
            </a:r>
            <a:endParaRPr lang="ar-SA" sz="1400" b="1" dirty="0">
              <a:ea typeface="Calibri" panose="020F0502020204030204" pitchFamily="34" charset="0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</a:rPr>
              <a:t> : حرف الطاء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</a:rPr>
              <a:t>:</a:t>
            </a:r>
            <a:r>
              <a:rPr lang="ar-SA" sz="1400" b="1" dirty="0">
                <a:ea typeface="Calibri" panose="020F0502020204030204" pitchFamily="34" charset="0"/>
              </a:rPr>
              <a:t>ألاحظ الصور وأقرأ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الاستراتيجية : </a:t>
            </a:r>
            <a:r>
              <a:rPr lang="ar-SA" sz="1400" b="1" dirty="0"/>
              <a:t>الاصطفاف المنطقي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الزمن :</a:t>
            </a:r>
            <a:r>
              <a:rPr lang="ar-SA" sz="1400" b="1" dirty="0"/>
              <a:t> 4 د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/>
              <a:t> </a:t>
            </a: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ترتيب الكلمات لتصبح جملة مفيدة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 جماعي  </a:t>
            </a:r>
            <a:endParaRPr lang="ar-SA" sz="1050" b="1" dirty="0"/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6EA9C4E0-CF39-4E2E-A57C-2D49B793B075}"/>
              </a:ext>
            </a:extLst>
          </p:cNvPr>
          <p:cNvSpPr/>
          <p:nvPr/>
        </p:nvSpPr>
        <p:spPr>
          <a:xfrm>
            <a:off x="530826" y="640820"/>
            <a:ext cx="1856068" cy="1294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ar-SA" b="1" dirty="0">
              <a:solidFill>
                <a:srgbClr val="FF0000"/>
              </a:solidFill>
            </a:endParaRPr>
          </a:p>
          <a:p>
            <a:pPr algn="ctr"/>
            <a:endParaRPr lang="ar-SA" sz="11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grpSp>
        <p:nvGrpSpPr>
          <p:cNvPr id="4" name="مجموعة 9">
            <a:extLst>
              <a:ext uri="{FF2B5EF4-FFF2-40B4-BE49-F238E27FC236}">
                <a16:creationId xmlns:a16="http://schemas.microsoft.com/office/drawing/2014/main" id="{B085C64A-B035-47F3-B555-564669CDE7AE}"/>
              </a:ext>
            </a:extLst>
          </p:cNvPr>
          <p:cNvGrpSpPr>
            <a:grpSpLocks/>
          </p:cNvGrpSpPr>
          <p:nvPr/>
        </p:nvGrpSpPr>
        <p:grpSpPr bwMode="auto">
          <a:xfrm>
            <a:off x="4999298" y="734099"/>
            <a:ext cx="790524" cy="1068367"/>
            <a:chOff x="3833413" y="761509"/>
            <a:chExt cx="928688" cy="1554389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44A2DA63-EC76-428F-A3FB-57C5259BB687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2" descr="صورة ذات صلة">
              <a:extLst>
                <a:ext uri="{FF2B5EF4-FFF2-40B4-BE49-F238E27FC236}">
                  <a16:creationId xmlns:a16="http://schemas.microsoft.com/office/drawing/2014/main" id="{B7594689-5955-45F7-A8F5-1FD542426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مستطيل 7">
            <a:extLst>
              <a:ext uri="{FF2B5EF4-FFF2-40B4-BE49-F238E27FC236}">
                <a16:creationId xmlns:a16="http://schemas.microsoft.com/office/drawing/2014/main" id="{5899CE4E-1F69-448E-9AAB-0323B9CA6D90}"/>
              </a:ext>
            </a:extLst>
          </p:cNvPr>
          <p:cNvSpPr/>
          <p:nvPr/>
        </p:nvSpPr>
        <p:spPr>
          <a:xfrm>
            <a:off x="530825" y="5300402"/>
            <a:ext cx="8209499" cy="8382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100" b="1" dirty="0">
                <a:effectLst/>
                <a:latin typeface="Adobe Hebrew" panose="02040503050201020203" pitchFamily="18" charset="-79"/>
                <a:ea typeface="Calibri" panose="020F0502020204030204" pitchFamily="34" charset="0"/>
                <a:cs typeface="ABO SLMAN Alomar النسخ4" pitchFamily="2" charset="-78"/>
              </a:rPr>
              <a:t> </a:t>
            </a:r>
            <a:endParaRPr lang="en-US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Traditional Arabic" panose="02020603050405020304" pitchFamily="18" charset="-78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100" b="1" dirty="0">
                <a:effectLst/>
                <a:latin typeface="Adobe Hebrew" panose="02040503050201020203" pitchFamily="18" charset="-79"/>
                <a:ea typeface="Calibri" panose="020F0502020204030204" pitchFamily="34" charset="0"/>
                <a:cs typeface="ABO SLMAN Alomar النسخ4" pitchFamily="2" charset="-78"/>
              </a:rPr>
              <a:t>  </a:t>
            </a:r>
            <a:r>
              <a:rPr lang="ar-SA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raditional Arabic" panose="02020603050405020304" pitchFamily="18" charset="-78"/>
              </a:rPr>
              <a:t>..............................................................................................................................................................................................................</a:t>
            </a:r>
            <a:endParaRPr lang="en-US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Traditional Arabic" panose="02020603050405020304" pitchFamily="18" charset="-78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0095365C-AFB9-4103-A849-3D1BFFDE0086}"/>
              </a:ext>
            </a:extLst>
          </p:cNvPr>
          <p:cNvSpPr/>
          <p:nvPr/>
        </p:nvSpPr>
        <p:spPr>
          <a:xfrm>
            <a:off x="4345911" y="2213921"/>
            <a:ext cx="4249353" cy="905534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solidFill>
                  <a:srgbClr val="00B050"/>
                </a:solidFill>
                <a:effectLst/>
                <a:latin typeface="AL-Mohanad Bold" pitchFamily="2" charset="-78"/>
                <a:ea typeface="Calibri" panose="020F0502020204030204" pitchFamily="34" charset="0"/>
              </a:rPr>
              <a:t>أُرَتِّبُ الْكَلِمَاتِ الآتِيَةَ لِتُصْبِحَ جُمْلَةً مُفِيدَةً.</a:t>
            </a:r>
            <a:endParaRPr lang="en-US" sz="1100" b="1" dirty="0">
              <a:solidFill>
                <a:srgbClr val="00B050"/>
              </a:solidFill>
              <a:effectLst/>
              <a:ea typeface="Calibri" panose="020F0502020204030204" pitchFamily="34" charset="0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B3BE3B6-2A03-41D0-B619-A7C5CC03A093}"/>
              </a:ext>
            </a:extLst>
          </p:cNvPr>
          <p:cNvGrpSpPr/>
          <p:nvPr/>
        </p:nvGrpSpPr>
        <p:grpSpPr>
          <a:xfrm>
            <a:off x="277886" y="263525"/>
            <a:ext cx="8715375" cy="6330950"/>
            <a:chOff x="277886" y="263525"/>
            <a:chExt cx="8715375" cy="6330950"/>
          </a:xfrm>
        </p:grpSpPr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id="{D9808844-B3B4-4C13-AAEA-08C08788C77F}"/>
                </a:ext>
              </a:extLst>
            </p:cNvPr>
            <p:cNvGrpSpPr/>
            <p:nvPr/>
          </p:nvGrpSpPr>
          <p:grpSpPr>
            <a:xfrm>
              <a:off x="277886" y="263525"/>
              <a:ext cx="8715375" cy="6330950"/>
              <a:chOff x="277886" y="263525"/>
              <a:chExt cx="8715375" cy="6330950"/>
            </a:xfrm>
          </p:grpSpPr>
          <p:sp>
            <p:nvSpPr>
              <p:cNvPr id="7" name="مستطيل 6">
                <a:extLst>
                  <a:ext uri="{FF2B5EF4-FFF2-40B4-BE49-F238E27FC236}">
                    <a16:creationId xmlns:a16="http://schemas.microsoft.com/office/drawing/2014/main" id="{6F6CDAE1-A659-4B8F-A3A9-4B8DCC563213}"/>
                  </a:ext>
                </a:extLst>
              </p:cNvPr>
              <p:cNvSpPr/>
              <p:nvPr/>
            </p:nvSpPr>
            <p:spPr>
              <a:xfrm>
                <a:off x="277886" y="263525"/>
                <a:ext cx="8715375" cy="6330950"/>
              </a:xfrm>
              <a:prstGeom prst="rect">
                <a:avLst/>
              </a:prstGeom>
              <a:noFill/>
              <a:ln w="149225" cmpd="tri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 dirty="0"/>
              </a:p>
            </p:txBody>
          </p:sp>
          <p:sp>
            <p:nvSpPr>
              <p:cNvPr id="14" name="مستطيل 13">
                <a:extLst>
                  <a:ext uri="{FF2B5EF4-FFF2-40B4-BE49-F238E27FC236}">
                    <a16:creationId xmlns:a16="http://schemas.microsoft.com/office/drawing/2014/main" id="{0753C040-07B0-48B0-9B7F-CAD8BC9AE0D6}"/>
                  </a:ext>
                </a:extLst>
              </p:cNvPr>
              <p:cNvSpPr/>
              <p:nvPr/>
            </p:nvSpPr>
            <p:spPr>
              <a:xfrm>
                <a:off x="7228906" y="3534924"/>
                <a:ext cx="1574992" cy="1421017"/>
              </a:xfrm>
              <a:prstGeom prst="rect">
                <a:avLst/>
              </a:prstGeom>
            </p:spPr>
            <p:txBody>
              <a:bodyPr rtlCol="1" anchor="ctr">
                <a:spAutoFit/>
              </a:bodyPr>
              <a:lstStyle/>
              <a:p>
                <a:pPr algn="l"/>
                <a:endParaRPr lang="ar-SA" dirty="0"/>
              </a:p>
            </p:txBody>
          </p:sp>
        </p:grpSp>
        <p:sp>
          <p:nvSpPr>
            <p:cNvPr id="25" name="مستطيل: زوايا مستديرة 24">
              <a:extLst>
                <a:ext uri="{FF2B5EF4-FFF2-40B4-BE49-F238E27FC236}">
                  <a16:creationId xmlns:a16="http://schemas.microsoft.com/office/drawing/2014/main" id="{50EE173D-A2CD-46FE-AE3E-641DCFD1AA92}"/>
                </a:ext>
              </a:extLst>
            </p:cNvPr>
            <p:cNvSpPr/>
            <p:nvPr/>
          </p:nvSpPr>
          <p:spPr>
            <a:xfrm>
              <a:off x="7207653" y="3555119"/>
              <a:ext cx="1574992" cy="96567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b="1" dirty="0">
                  <a:solidFill>
                    <a:srgbClr val="FF0000"/>
                  </a:solidFill>
                </a:rPr>
                <a:t> </a:t>
              </a:r>
              <a:endParaRPr lang="ar-SA" sz="800" dirty="0">
                <a:solidFill>
                  <a:schemeClr val="tx1"/>
                </a:solidFill>
              </a:endParaRPr>
            </a:p>
          </p:txBody>
        </p:sp>
        <p:sp>
          <p:nvSpPr>
            <p:cNvPr id="26" name="مستطيل: زوايا مستديرة 25">
              <a:extLst>
                <a:ext uri="{FF2B5EF4-FFF2-40B4-BE49-F238E27FC236}">
                  <a16:creationId xmlns:a16="http://schemas.microsoft.com/office/drawing/2014/main" id="{5ACBFF95-0904-4772-BCDA-80D536FCC5CF}"/>
                </a:ext>
              </a:extLst>
            </p:cNvPr>
            <p:cNvSpPr/>
            <p:nvPr/>
          </p:nvSpPr>
          <p:spPr>
            <a:xfrm>
              <a:off x="5565219" y="3544532"/>
              <a:ext cx="1574992" cy="96567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b="1" dirty="0">
                  <a:solidFill>
                    <a:srgbClr val="FF0000"/>
                  </a:solidFill>
                </a:rPr>
                <a:t> </a:t>
              </a:r>
              <a:endParaRPr lang="ar-SA" sz="800" dirty="0">
                <a:solidFill>
                  <a:schemeClr val="tx1"/>
                </a:solidFill>
              </a:endParaRPr>
            </a:p>
          </p:txBody>
        </p:sp>
        <p:sp>
          <p:nvSpPr>
            <p:cNvPr id="27" name="مستطيل: زوايا مستديرة 26">
              <a:extLst>
                <a:ext uri="{FF2B5EF4-FFF2-40B4-BE49-F238E27FC236}">
                  <a16:creationId xmlns:a16="http://schemas.microsoft.com/office/drawing/2014/main" id="{B3E8C8BF-3A0E-4D43-8095-007B6DFD4E4D}"/>
                </a:ext>
              </a:extLst>
            </p:cNvPr>
            <p:cNvSpPr/>
            <p:nvPr/>
          </p:nvSpPr>
          <p:spPr>
            <a:xfrm>
              <a:off x="4560187" y="3564904"/>
              <a:ext cx="962379" cy="96567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b="1" dirty="0">
                  <a:solidFill>
                    <a:srgbClr val="FF0000"/>
                  </a:solidFill>
                </a:rPr>
                <a:t> </a:t>
              </a:r>
              <a:endParaRPr lang="ar-SA" sz="800" dirty="0">
                <a:solidFill>
                  <a:schemeClr val="tx1"/>
                </a:solidFill>
              </a:endParaRPr>
            </a:p>
          </p:txBody>
        </p:sp>
        <p:sp>
          <p:nvSpPr>
            <p:cNvPr id="28" name="مستطيل: زوايا مستديرة 27">
              <a:extLst>
                <a:ext uri="{FF2B5EF4-FFF2-40B4-BE49-F238E27FC236}">
                  <a16:creationId xmlns:a16="http://schemas.microsoft.com/office/drawing/2014/main" id="{931B42AA-A7C8-46C7-B436-7EF3E1DAEF32}"/>
                </a:ext>
              </a:extLst>
            </p:cNvPr>
            <p:cNvSpPr/>
            <p:nvPr/>
          </p:nvSpPr>
          <p:spPr>
            <a:xfrm>
              <a:off x="2860361" y="3532859"/>
              <a:ext cx="1574992" cy="96567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b="1" dirty="0">
                  <a:solidFill>
                    <a:srgbClr val="FF0000"/>
                  </a:solidFill>
                </a:rPr>
                <a:t> </a:t>
              </a:r>
              <a:endParaRPr lang="ar-SA" sz="800" dirty="0">
                <a:solidFill>
                  <a:schemeClr val="tx1"/>
                </a:solidFill>
              </a:endParaRPr>
            </a:p>
          </p:txBody>
        </p:sp>
        <p:sp>
          <p:nvSpPr>
            <p:cNvPr id="29" name="مستطيل: زوايا مستديرة 28">
              <a:extLst>
                <a:ext uri="{FF2B5EF4-FFF2-40B4-BE49-F238E27FC236}">
                  <a16:creationId xmlns:a16="http://schemas.microsoft.com/office/drawing/2014/main" id="{56278CB2-38F9-40BF-BE3A-E45ADCDEE2E5}"/>
                </a:ext>
              </a:extLst>
            </p:cNvPr>
            <p:cNvSpPr/>
            <p:nvPr/>
          </p:nvSpPr>
          <p:spPr>
            <a:xfrm>
              <a:off x="1883600" y="3564904"/>
              <a:ext cx="869454" cy="96567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b="1" dirty="0">
                  <a:solidFill>
                    <a:srgbClr val="FF0000"/>
                  </a:solidFill>
                </a:rPr>
                <a:t> </a:t>
              </a:r>
              <a:endParaRPr lang="ar-SA" sz="800" dirty="0">
                <a:solidFill>
                  <a:schemeClr val="tx1"/>
                </a:solidFill>
              </a:endParaRPr>
            </a:p>
          </p:txBody>
        </p:sp>
        <p:sp>
          <p:nvSpPr>
            <p:cNvPr id="30" name="مستطيل: زوايا مستديرة 29">
              <a:extLst>
                <a:ext uri="{FF2B5EF4-FFF2-40B4-BE49-F238E27FC236}">
                  <a16:creationId xmlns:a16="http://schemas.microsoft.com/office/drawing/2014/main" id="{73CCA174-E3AC-4C60-805E-EE125100347E}"/>
                </a:ext>
              </a:extLst>
            </p:cNvPr>
            <p:cNvSpPr/>
            <p:nvPr/>
          </p:nvSpPr>
          <p:spPr>
            <a:xfrm>
              <a:off x="470641" y="3507458"/>
              <a:ext cx="1340845" cy="96567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b="1" dirty="0">
                  <a:solidFill>
                    <a:srgbClr val="FF0000"/>
                  </a:solidFill>
                </a:rPr>
                <a:t> </a:t>
              </a:r>
              <a:endParaRPr lang="ar-SA" sz="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1" name="صورة 30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D1459A96-FD2E-44AC-AC5C-7DC5A37F62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9" r="78598"/>
          <a:stretch/>
        </p:blipFill>
        <p:spPr>
          <a:xfrm>
            <a:off x="5788181" y="3484132"/>
            <a:ext cx="942611" cy="1408712"/>
          </a:xfrm>
          <a:prstGeom prst="rect">
            <a:avLst/>
          </a:prstGeom>
        </p:spPr>
      </p:pic>
      <p:pic>
        <p:nvPicPr>
          <p:cNvPr id="32" name="صورة 31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BD2F92D9-255A-4549-A438-B11B3476C6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4" r="49515"/>
          <a:stretch/>
        </p:blipFill>
        <p:spPr>
          <a:xfrm>
            <a:off x="1969081" y="3358416"/>
            <a:ext cx="720080" cy="1408712"/>
          </a:xfrm>
          <a:prstGeom prst="rect">
            <a:avLst/>
          </a:prstGeom>
        </p:spPr>
      </p:pic>
      <p:pic>
        <p:nvPicPr>
          <p:cNvPr id="33" name="صورة 32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7CB5D3C5-67A9-4D80-A1F3-4D9C57D9DC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30698"/>
          <a:stretch/>
        </p:blipFill>
        <p:spPr>
          <a:xfrm>
            <a:off x="3040381" y="3435817"/>
            <a:ext cx="1321010" cy="1408712"/>
          </a:xfrm>
          <a:prstGeom prst="rect">
            <a:avLst/>
          </a:prstGeom>
        </p:spPr>
      </p:pic>
      <p:pic>
        <p:nvPicPr>
          <p:cNvPr id="34" name="صورة 33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8C701989-10C2-4A3D-B033-09F4F3C207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6" r="13334"/>
          <a:stretch/>
        </p:blipFill>
        <p:spPr>
          <a:xfrm>
            <a:off x="7355322" y="3415644"/>
            <a:ext cx="1234687" cy="1408712"/>
          </a:xfrm>
          <a:prstGeom prst="rect">
            <a:avLst/>
          </a:prstGeom>
        </p:spPr>
      </p:pic>
      <p:pic>
        <p:nvPicPr>
          <p:cNvPr id="35" name="صورة 34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81064420-5BB7-4099-BFF6-6C9BFD3ECD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8"/>
          <a:stretch/>
        </p:blipFill>
        <p:spPr>
          <a:xfrm>
            <a:off x="4710387" y="3521779"/>
            <a:ext cx="962379" cy="1408712"/>
          </a:xfrm>
          <a:prstGeom prst="rect">
            <a:avLst/>
          </a:prstGeom>
        </p:spPr>
      </p:pic>
      <p:pic>
        <p:nvPicPr>
          <p:cNvPr id="36" name="صورة 35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812C2C1B-0C8E-406E-AE54-715032D2CF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2" r="59122"/>
          <a:stretch/>
        </p:blipFill>
        <p:spPr>
          <a:xfrm>
            <a:off x="512932" y="3418523"/>
            <a:ext cx="1357521" cy="1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2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026BA58F-7304-43DC-9C3A-A9427C08C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4" y="483851"/>
            <a:ext cx="8374372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هـ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الثالثة</a:t>
            </a:r>
            <a:endParaRPr lang="ar-SA" sz="1400" b="1" dirty="0">
              <a:ea typeface="Calibri" panose="020F0502020204030204" pitchFamily="34" charset="0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</a:rPr>
              <a:t> : حرف الطاء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</a:rPr>
              <a:t>:</a:t>
            </a:r>
            <a:r>
              <a:rPr lang="ar-SA" sz="1400" b="1" dirty="0">
                <a:ea typeface="Calibri" panose="020F0502020204030204" pitchFamily="34" charset="0"/>
              </a:rPr>
              <a:t>ألاحظ الصور وأقرأ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الاستراتيجية : </a:t>
            </a:r>
            <a:r>
              <a:rPr lang="ar-SA" sz="1400" b="1" dirty="0"/>
              <a:t>الاصطفاف المنطقي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الزمن :</a:t>
            </a:r>
            <a:r>
              <a:rPr lang="ar-SA" sz="1400" b="1" dirty="0"/>
              <a:t> 4 د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/>
              <a:t> </a:t>
            </a: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ترتيب الكلمات لتصبح جملة مفيدة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 جماعي  </a:t>
            </a:r>
            <a:endParaRPr lang="ar-SA" sz="1050" b="1" dirty="0"/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6EA9C4E0-CF39-4E2E-A57C-2D49B793B075}"/>
              </a:ext>
            </a:extLst>
          </p:cNvPr>
          <p:cNvSpPr/>
          <p:nvPr/>
        </p:nvSpPr>
        <p:spPr>
          <a:xfrm>
            <a:off x="530826" y="640820"/>
            <a:ext cx="1856068" cy="1294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ar-SA" b="1" dirty="0">
              <a:solidFill>
                <a:srgbClr val="FF0000"/>
              </a:solidFill>
            </a:endParaRPr>
          </a:p>
          <a:p>
            <a:pPr algn="ctr"/>
            <a:endParaRPr lang="ar-SA" sz="11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grpSp>
        <p:nvGrpSpPr>
          <p:cNvPr id="4" name="مجموعة 9">
            <a:extLst>
              <a:ext uri="{FF2B5EF4-FFF2-40B4-BE49-F238E27FC236}">
                <a16:creationId xmlns:a16="http://schemas.microsoft.com/office/drawing/2014/main" id="{B085C64A-B035-47F3-B555-564669CDE7AE}"/>
              </a:ext>
            </a:extLst>
          </p:cNvPr>
          <p:cNvGrpSpPr>
            <a:grpSpLocks/>
          </p:cNvGrpSpPr>
          <p:nvPr/>
        </p:nvGrpSpPr>
        <p:grpSpPr bwMode="auto">
          <a:xfrm>
            <a:off x="4999298" y="734099"/>
            <a:ext cx="790524" cy="1068367"/>
            <a:chOff x="3833413" y="761509"/>
            <a:chExt cx="928688" cy="1554389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44A2DA63-EC76-428F-A3FB-57C5259BB687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2" descr="صورة ذات صلة">
              <a:extLst>
                <a:ext uri="{FF2B5EF4-FFF2-40B4-BE49-F238E27FC236}">
                  <a16:creationId xmlns:a16="http://schemas.microsoft.com/office/drawing/2014/main" id="{B7594689-5955-45F7-A8F5-1FD542426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مستطيل 7">
            <a:extLst>
              <a:ext uri="{FF2B5EF4-FFF2-40B4-BE49-F238E27FC236}">
                <a16:creationId xmlns:a16="http://schemas.microsoft.com/office/drawing/2014/main" id="{5899CE4E-1F69-448E-9AAB-0323B9CA6D90}"/>
              </a:ext>
            </a:extLst>
          </p:cNvPr>
          <p:cNvSpPr/>
          <p:nvPr/>
        </p:nvSpPr>
        <p:spPr>
          <a:xfrm>
            <a:off x="530825" y="5300402"/>
            <a:ext cx="8209499" cy="8382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100" b="1" dirty="0">
                <a:effectLst/>
                <a:latin typeface="Adobe Hebrew" panose="02040503050201020203" pitchFamily="18" charset="-79"/>
                <a:ea typeface="Calibri" panose="020F0502020204030204" pitchFamily="34" charset="0"/>
                <a:cs typeface="ABO SLMAN Alomar النسخ4" pitchFamily="2" charset="-78"/>
              </a:rPr>
              <a:t> </a:t>
            </a:r>
            <a:endParaRPr lang="en-US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Traditional Arabic" panose="02020603050405020304" pitchFamily="18" charset="-78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100" b="1" dirty="0">
                <a:effectLst/>
                <a:latin typeface="Adobe Hebrew" panose="02040503050201020203" pitchFamily="18" charset="-79"/>
                <a:ea typeface="Calibri" panose="020F0502020204030204" pitchFamily="34" charset="0"/>
                <a:cs typeface="ABO SLMAN Alomar النسخ4" pitchFamily="2" charset="-78"/>
              </a:rPr>
              <a:t>  </a:t>
            </a:r>
            <a:r>
              <a:rPr lang="ar-SA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raditional Arabic" panose="02020603050405020304" pitchFamily="18" charset="-78"/>
              </a:rPr>
              <a:t>..............................................................................................................................................................................................................</a:t>
            </a:r>
            <a:endParaRPr lang="en-US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Traditional Arabic" panose="02020603050405020304" pitchFamily="18" charset="-78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0095365C-AFB9-4103-A849-3D1BFFDE0086}"/>
              </a:ext>
            </a:extLst>
          </p:cNvPr>
          <p:cNvSpPr/>
          <p:nvPr/>
        </p:nvSpPr>
        <p:spPr>
          <a:xfrm>
            <a:off x="4345911" y="2213921"/>
            <a:ext cx="4249353" cy="905534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solidFill>
                  <a:srgbClr val="00B050"/>
                </a:solidFill>
                <a:effectLst/>
                <a:latin typeface="AL-Mohanad Bold" pitchFamily="2" charset="-78"/>
                <a:ea typeface="Calibri" panose="020F0502020204030204" pitchFamily="34" charset="0"/>
              </a:rPr>
              <a:t>أُرَتِّبُ الْكَلِمَاتِ الآتِيَةَ لِتُصْبِحَ جُمْلَةً مُفِيدَةً.</a:t>
            </a:r>
            <a:endParaRPr lang="en-US" sz="1100" b="1" dirty="0">
              <a:solidFill>
                <a:srgbClr val="00B050"/>
              </a:solidFill>
              <a:effectLst/>
              <a:ea typeface="Calibri" panose="020F0502020204030204" pitchFamily="34" charset="0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B3BE3B6-2A03-41D0-B619-A7C5CC03A093}"/>
              </a:ext>
            </a:extLst>
          </p:cNvPr>
          <p:cNvGrpSpPr/>
          <p:nvPr/>
        </p:nvGrpSpPr>
        <p:grpSpPr>
          <a:xfrm>
            <a:off x="214312" y="299575"/>
            <a:ext cx="8715375" cy="6330950"/>
            <a:chOff x="277886" y="369449"/>
            <a:chExt cx="8715375" cy="6330950"/>
          </a:xfrm>
        </p:grpSpPr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id="{D9808844-B3B4-4C13-AAEA-08C08788C77F}"/>
                </a:ext>
              </a:extLst>
            </p:cNvPr>
            <p:cNvGrpSpPr/>
            <p:nvPr/>
          </p:nvGrpSpPr>
          <p:grpSpPr>
            <a:xfrm>
              <a:off x="277886" y="369449"/>
              <a:ext cx="8715375" cy="6330950"/>
              <a:chOff x="277886" y="369449"/>
              <a:chExt cx="8715375" cy="6330950"/>
            </a:xfrm>
          </p:grpSpPr>
          <p:sp>
            <p:nvSpPr>
              <p:cNvPr id="7" name="مستطيل 6">
                <a:extLst>
                  <a:ext uri="{FF2B5EF4-FFF2-40B4-BE49-F238E27FC236}">
                    <a16:creationId xmlns:a16="http://schemas.microsoft.com/office/drawing/2014/main" id="{6F6CDAE1-A659-4B8F-A3A9-4B8DCC563213}"/>
                  </a:ext>
                </a:extLst>
              </p:cNvPr>
              <p:cNvSpPr/>
              <p:nvPr/>
            </p:nvSpPr>
            <p:spPr>
              <a:xfrm>
                <a:off x="277886" y="369449"/>
                <a:ext cx="8715375" cy="6330950"/>
              </a:xfrm>
              <a:prstGeom prst="rect">
                <a:avLst/>
              </a:prstGeom>
              <a:noFill/>
              <a:ln w="149225" cmpd="tri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 dirty="0"/>
              </a:p>
            </p:txBody>
          </p:sp>
          <p:sp>
            <p:nvSpPr>
              <p:cNvPr id="14" name="مستطيل 13">
                <a:extLst>
                  <a:ext uri="{FF2B5EF4-FFF2-40B4-BE49-F238E27FC236}">
                    <a16:creationId xmlns:a16="http://schemas.microsoft.com/office/drawing/2014/main" id="{0753C040-07B0-48B0-9B7F-CAD8BC9AE0D6}"/>
                  </a:ext>
                </a:extLst>
              </p:cNvPr>
              <p:cNvSpPr/>
              <p:nvPr/>
            </p:nvSpPr>
            <p:spPr>
              <a:xfrm>
                <a:off x="7228906" y="3534924"/>
                <a:ext cx="1574992" cy="1421017"/>
              </a:xfrm>
              <a:prstGeom prst="rect">
                <a:avLst/>
              </a:prstGeom>
            </p:spPr>
            <p:txBody>
              <a:bodyPr rtlCol="1" anchor="ctr">
                <a:spAutoFit/>
              </a:bodyPr>
              <a:lstStyle/>
              <a:p>
                <a:pPr algn="l"/>
                <a:endParaRPr lang="ar-SA" dirty="0"/>
              </a:p>
            </p:txBody>
          </p:sp>
        </p:grpSp>
        <p:sp>
          <p:nvSpPr>
            <p:cNvPr id="25" name="مستطيل: زوايا مستديرة 24">
              <a:extLst>
                <a:ext uri="{FF2B5EF4-FFF2-40B4-BE49-F238E27FC236}">
                  <a16:creationId xmlns:a16="http://schemas.microsoft.com/office/drawing/2014/main" id="{50EE173D-A2CD-46FE-AE3E-641DCFD1AA92}"/>
                </a:ext>
              </a:extLst>
            </p:cNvPr>
            <p:cNvSpPr/>
            <p:nvPr/>
          </p:nvSpPr>
          <p:spPr>
            <a:xfrm>
              <a:off x="7160085" y="3639182"/>
              <a:ext cx="1574992" cy="96567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b="1" dirty="0">
                  <a:solidFill>
                    <a:srgbClr val="FF0000"/>
                  </a:solidFill>
                </a:rPr>
                <a:t> </a:t>
              </a:r>
              <a:endParaRPr lang="ar-SA" sz="800" dirty="0">
                <a:solidFill>
                  <a:schemeClr val="tx1"/>
                </a:solidFill>
              </a:endParaRPr>
            </a:p>
          </p:txBody>
        </p:sp>
        <p:sp>
          <p:nvSpPr>
            <p:cNvPr id="26" name="مستطيل: زوايا مستديرة 25">
              <a:extLst>
                <a:ext uri="{FF2B5EF4-FFF2-40B4-BE49-F238E27FC236}">
                  <a16:creationId xmlns:a16="http://schemas.microsoft.com/office/drawing/2014/main" id="{5ACBFF95-0904-4772-BCDA-80D536FCC5CF}"/>
                </a:ext>
              </a:extLst>
            </p:cNvPr>
            <p:cNvSpPr/>
            <p:nvPr/>
          </p:nvSpPr>
          <p:spPr>
            <a:xfrm>
              <a:off x="5347066" y="3616133"/>
              <a:ext cx="1574992" cy="96567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b="1" dirty="0">
                  <a:solidFill>
                    <a:srgbClr val="FF0000"/>
                  </a:solidFill>
                </a:rPr>
                <a:t> </a:t>
              </a:r>
              <a:endParaRPr lang="ar-SA" sz="800" dirty="0">
                <a:solidFill>
                  <a:schemeClr val="tx1"/>
                </a:solidFill>
              </a:endParaRPr>
            </a:p>
          </p:txBody>
        </p:sp>
        <p:sp>
          <p:nvSpPr>
            <p:cNvPr id="28" name="مستطيل: زوايا مستديرة 27">
              <a:extLst>
                <a:ext uri="{FF2B5EF4-FFF2-40B4-BE49-F238E27FC236}">
                  <a16:creationId xmlns:a16="http://schemas.microsoft.com/office/drawing/2014/main" id="{931B42AA-A7C8-46C7-B436-7EF3E1DAEF32}"/>
                </a:ext>
              </a:extLst>
            </p:cNvPr>
            <p:cNvSpPr/>
            <p:nvPr/>
          </p:nvSpPr>
          <p:spPr>
            <a:xfrm>
              <a:off x="3478606" y="3565994"/>
              <a:ext cx="1574992" cy="96567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b="1" dirty="0">
                  <a:solidFill>
                    <a:srgbClr val="FF0000"/>
                  </a:solidFill>
                </a:rPr>
                <a:t> </a:t>
              </a:r>
              <a:endParaRPr lang="ar-SA" sz="800" dirty="0">
                <a:solidFill>
                  <a:schemeClr val="tx1"/>
                </a:solidFill>
              </a:endParaRPr>
            </a:p>
          </p:txBody>
        </p:sp>
        <p:sp>
          <p:nvSpPr>
            <p:cNvPr id="30" name="مستطيل: زوايا مستديرة 29">
              <a:extLst>
                <a:ext uri="{FF2B5EF4-FFF2-40B4-BE49-F238E27FC236}">
                  <a16:creationId xmlns:a16="http://schemas.microsoft.com/office/drawing/2014/main" id="{73CCA174-E3AC-4C60-805E-EE125100347E}"/>
                </a:ext>
              </a:extLst>
            </p:cNvPr>
            <p:cNvSpPr/>
            <p:nvPr/>
          </p:nvSpPr>
          <p:spPr>
            <a:xfrm>
              <a:off x="1581208" y="3544532"/>
              <a:ext cx="1574992" cy="96567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b="1" dirty="0">
                  <a:solidFill>
                    <a:srgbClr val="FF0000"/>
                  </a:solidFill>
                </a:rPr>
                <a:t> </a:t>
              </a:r>
              <a:endParaRPr lang="ar-SA" sz="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7" name="صورة 36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094F22C4-7439-4EE5-9A9E-BD7E78D8CE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3" r="69939"/>
          <a:stretch/>
        </p:blipFill>
        <p:spPr>
          <a:xfrm>
            <a:off x="7398213" y="3431648"/>
            <a:ext cx="1100591" cy="1504197"/>
          </a:xfrm>
          <a:prstGeom prst="rect">
            <a:avLst/>
          </a:prstGeom>
        </p:spPr>
      </p:pic>
      <p:pic>
        <p:nvPicPr>
          <p:cNvPr id="38" name="صورة 37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CB7E186F-0187-4DF0-A1E7-95CB5627DF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2" r="46457"/>
          <a:stretch/>
        </p:blipFill>
        <p:spPr>
          <a:xfrm>
            <a:off x="3599025" y="3418448"/>
            <a:ext cx="1277699" cy="1504197"/>
          </a:xfrm>
          <a:prstGeom prst="rect">
            <a:avLst/>
          </a:prstGeom>
        </p:spPr>
      </p:pic>
      <p:pic>
        <p:nvPicPr>
          <p:cNvPr id="39" name="صورة 38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E3B13075-CC81-427F-AAF5-23A851B1F0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r="27422"/>
          <a:stretch/>
        </p:blipFill>
        <p:spPr>
          <a:xfrm>
            <a:off x="1710273" y="3346352"/>
            <a:ext cx="1100593" cy="1504197"/>
          </a:xfrm>
          <a:prstGeom prst="rect">
            <a:avLst/>
          </a:prstGeom>
        </p:spPr>
      </p:pic>
      <p:pic>
        <p:nvPicPr>
          <p:cNvPr id="40" name="صورة 39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F1DB9EDF-74A9-40EE-BF06-961125731D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9"/>
          <a:stretch/>
        </p:blipFill>
        <p:spPr>
          <a:xfrm>
            <a:off x="5511460" y="3465050"/>
            <a:ext cx="1505792" cy="150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8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FF30638-36E0-4D41-8DEA-7BB345422CA3}"/>
              </a:ext>
            </a:extLst>
          </p:cNvPr>
          <p:cNvSpPr/>
          <p:nvPr/>
        </p:nvSpPr>
        <p:spPr>
          <a:xfrm>
            <a:off x="854074" y="746125"/>
            <a:ext cx="7966397" cy="5628510"/>
          </a:xfrm>
          <a:prstGeom prst="rect">
            <a:avLst/>
          </a:prstGeom>
          <a:noFill/>
          <a:ln w="133350" cmpd="thinThick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1ADCFFA7-1493-44D0-99CC-0497BACBAF52}"/>
              </a:ext>
            </a:extLst>
          </p:cNvPr>
          <p:cNvSpPr/>
          <p:nvPr/>
        </p:nvSpPr>
        <p:spPr>
          <a:xfrm>
            <a:off x="1187624" y="157627"/>
            <a:ext cx="1939925" cy="5159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ar-SA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كرة الثلج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04CAD37-4E2D-4CE7-AFED-8896A434134F}"/>
              </a:ext>
            </a:extLst>
          </p:cNvPr>
          <p:cNvSpPr/>
          <p:nvPr/>
        </p:nvSpPr>
        <p:spPr>
          <a:xfrm>
            <a:off x="4355976" y="188640"/>
            <a:ext cx="4032447" cy="4286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32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أتدرج في قراءة الجملة قراءة معبرة </a:t>
            </a:r>
          </a:p>
        </p:txBody>
      </p:sp>
      <p:pic>
        <p:nvPicPr>
          <p:cNvPr id="15" name="صورة 14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B61600DB-03E4-483C-8F87-F44B8B488D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6"/>
          <a:stretch/>
        </p:blipFill>
        <p:spPr>
          <a:xfrm>
            <a:off x="2200690" y="4096228"/>
            <a:ext cx="4911478" cy="1281232"/>
          </a:xfrm>
          <a:prstGeom prst="rect">
            <a:avLst/>
          </a:prstGeom>
        </p:spPr>
      </p:pic>
      <p:pic>
        <p:nvPicPr>
          <p:cNvPr id="16" name="صورة 15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CE69711C-EA3D-4FA9-A552-0AA46B5338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05"/>
          <a:stretch/>
        </p:blipFill>
        <p:spPr>
          <a:xfrm>
            <a:off x="6052246" y="599370"/>
            <a:ext cx="896016" cy="1281232"/>
          </a:xfrm>
          <a:prstGeom prst="rect">
            <a:avLst/>
          </a:prstGeom>
        </p:spPr>
      </p:pic>
      <p:pic>
        <p:nvPicPr>
          <p:cNvPr id="17" name="صورة 16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D06F845F-7280-43A1-86EE-C3F50097F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8"/>
          <a:stretch/>
        </p:blipFill>
        <p:spPr>
          <a:xfrm>
            <a:off x="5076055" y="1380366"/>
            <a:ext cx="1924172" cy="1281232"/>
          </a:xfrm>
          <a:prstGeom prst="rect">
            <a:avLst/>
          </a:prstGeom>
        </p:spPr>
      </p:pic>
      <p:pic>
        <p:nvPicPr>
          <p:cNvPr id="18" name="صورة 17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E95EB0D7-DA8F-4560-8136-E3079E5207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6"/>
          <a:stretch/>
        </p:blipFill>
        <p:spPr>
          <a:xfrm>
            <a:off x="3932236" y="2298034"/>
            <a:ext cx="3066473" cy="1281232"/>
          </a:xfrm>
          <a:prstGeom prst="rect">
            <a:avLst/>
          </a:prstGeom>
        </p:spPr>
      </p:pic>
      <p:pic>
        <p:nvPicPr>
          <p:cNvPr id="19" name="صورة 18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A4C16973-EFCB-43F5-8CBE-3378441AF2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5"/>
          <a:stretch/>
        </p:blipFill>
        <p:spPr>
          <a:xfrm>
            <a:off x="3347864" y="3230982"/>
            <a:ext cx="3744415" cy="1281232"/>
          </a:xfrm>
          <a:prstGeom prst="rect">
            <a:avLst/>
          </a:prstGeom>
        </p:spPr>
      </p:pic>
      <p:pic>
        <p:nvPicPr>
          <p:cNvPr id="20" name="صورة 19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1E247468-35EE-45E9-A5CC-80B6B4DF94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12" y="5149113"/>
            <a:ext cx="6224608" cy="128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7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" grpId="0" animBg="1"/>
      <p:bldP spid="3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6BB3C741-2A6B-4FFF-B126-20940B08FB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112318"/>
              </p:ext>
            </p:extLst>
          </p:nvPr>
        </p:nvGraphicFramePr>
        <p:xfrm>
          <a:off x="1345094" y="435335"/>
          <a:ext cx="6453810" cy="1005840"/>
        </p:xfrm>
        <a:graphic>
          <a:graphicData uri="http://schemas.openxmlformats.org/drawingml/2006/table">
            <a:tbl>
              <a:tblPr rtl="1"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{5940675A-B579-460E-94D1-54222C63F5DA}</a:tableStyleId>
              </a:tblPr>
              <a:tblGrid>
                <a:gridCol w="1683026">
                  <a:extLst>
                    <a:ext uri="{9D8B030D-6E8A-4147-A177-3AD203B41FA5}">
                      <a16:colId xmlns:a16="http://schemas.microsoft.com/office/drawing/2014/main" val="1156413576"/>
                    </a:ext>
                  </a:extLst>
                </a:gridCol>
                <a:gridCol w="940904">
                  <a:extLst>
                    <a:ext uri="{9D8B030D-6E8A-4147-A177-3AD203B41FA5}">
                      <a16:colId xmlns:a16="http://schemas.microsoft.com/office/drawing/2014/main" val="418978131"/>
                    </a:ext>
                  </a:extLst>
                </a:gridCol>
                <a:gridCol w="1749287">
                  <a:extLst>
                    <a:ext uri="{9D8B030D-6E8A-4147-A177-3AD203B41FA5}">
                      <a16:colId xmlns:a16="http://schemas.microsoft.com/office/drawing/2014/main" val="1734901236"/>
                    </a:ext>
                  </a:extLst>
                </a:gridCol>
                <a:gridCol w="1431235">
                  <a:extLst>
                    <a:ext uri="{9D8B030D-6E8A-4147-A177-3AD203B41FA5}">
                      <a16:colId xmlns:a16="http://schemas.microsoft.com/office/drawing/2014/main" val="4091932274"/>
                    </a:ext>
                  </a:extLst>
                </a:gridCol>
                <a:gridCol w="649358">
                  <a:extLst>
                    <a:ext uri="{9D8B030D-6E8A-4147-A177-3AD203B41FA5}">
                      <a16:colId xmlns:a16="http://schemas.microsoft.com/office/drawing/2014/main" val="2751833968"/>
                    </a:ext>
                  </a:extLst>
                </a:gridCol>
              </a:tblGrid>
              <a:tr h="323685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الهدف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المادة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الدرس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التعلم باللعب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الزمن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802760"/>
                  </a:ext>
                </a:extLst>
              </a:tr>
              <a:tr h="558689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قراءة الجمل قراءة صحيحة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لغتي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حرف 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القطار السريع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 دقائق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87550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8B764339-E6CC-4703-8C49-6C83F6AE199A}"/>
              </a:ext>
            </a:extLst>
          </p:cNvPr>
          <p:cNvSpPr/>
          <p:nvPr/>
        </p:nvSpPr>
        <p:spPr>
          <a:xfrm>
            <a:off x="970052" y="2242229"/>
            <a:ext cx="6941333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قطار التعلم على وشك أن يغادر المحطة يا صغيرتي </a:t>
            </a:r>
          </a:p>
          <a:p>
            <a:pPr algn="ctr"/>
            <a:r>
              <a:rPr lang="ar-SA" sz="2400" dirty="0"/>
              <a:t>نريد منك الجلوس في القطار وقراءة الجملة التي أمامك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B330279-B973-49BE-90FD-1BBE29B35C72}"/>
              </a:ext>
            </a:extLst>
          </p:cNvPr>
          <p:cNvSpPr/>
          <p:nvPr/>
        </p:nvSpPr>
        <p:spPr>
          <a:xfrm>
            <a:off x="1961323" y="5006212"/>
            <a:ext cx="5221351" cy="16227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lvl="1" algn="ctr"/>
            <a:r>
              <a:rPr lang="ar-SA" sz="2000" dirty="0">
                <a:solidFill>
                  <a:schemeClr val="tx1"/>
                </a:solidFill>
              </a:rPr>
              <a:t>يتم صف الطالبات في وسط الفصل على هيئة قطار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تعرض المعلمة البطاقات على الطالبات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تقرا كل طالبة بطاقتها بصوت واضح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تصحيح الأخطاء إن وجدت من قبل الطالبة التي تليها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عرض نشيد القطار وإنشاد الطالبات معه </a:t>
            </a:r>
            <a:endParaRPr lang="ar-SA" sz="1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ØµÙØ±Ø© Ø°Ø§Øª ØµÙØ©">
            <a:extLst>
              <a:ext uri="{FF2B5EF4-FFF2-40B4-BE49-F238E27FC236}">
                <a16:creationId xmlns:a16="http://schemas.microsoft.com/office/drawing/2014/main" id="{725BD48D-AB5E-4304-8BEA-8D441C5AA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80"/>
          <a:stretch/>
        </p:blipFill>
        <p:spPr bwMode="auto">
          <a:xfrm>
            <a:off x="1345094" y="3429000"/>
            <a:ext cx="6191250" cy="1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عنوان 1">
            <a:extLst>
              <a:ext uri="{FF2B5EF4-FFF2-40B4-BE49-F238E27FC236}">
                <a16:creationId xmlns:a16="http://schemas.microsoft.com/office/drawing/2014/main" id="{C92717D7-0D3F-451C-8041-CF47D96A1CA8}"/>
              </a:ext>
            </a:extLst>
          </p:cNvPr>
          <p:cNvSpPr txBox="1">
            <a:spLocks/>
          </p:cNvSpPr>
          <p:nvPr/>
        </p:nvSpPr>
        <p:spPr>
          <a:xfrm>
            <a:off x="1732337" y="1522230"/>
            <a:ext cx="5112568" cy="638944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ar-SA" sz="3200" b="1" dirty="0">
                <a:ln w="11430">
                  <a:solidFill>
                    <a:srgbClr val="CC0066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dobe نسخ Medium" panose="01010101010101010101" pitchFamily="50" charset="-78"/>
                <a:cs typeface="PT Bold Heading" pitchFamily="2" charset="-78"/>
              </a:rPr>
              <a:t>القطار السريع</a:t>
            </a:r>
          </a:p>
        </p:txBody>
      </p:sp>
    </p:spTree>
    <p:extLst>
      <p:ext uri="{BB962C8B-B14F-4D97-AF65-F5344CB8AC3E}">
        <p14:creationId xmlns:p14="http://schemas.microsoft.com/office/powerpoint/2010/main" val="3415373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صوت الماء والعصافير.wav"/>
          </p:stSnd>
        </p:sndAc>
      </p:transition>
    </mc:Choice>
    <mc:Fallback xmlns="">
      <p:transition spd="slow">
        <p:fade/>
        <p:sndAc>
          <p:stSnd>
            <p:snd r:embed="rId4" name="صوت الماء والعصافير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CFE6A7E-D490-4C12-B009-C56F24D18352}"/>
              </a:ext>
            </a:extLst>
          </p:cNvPr>
          <p:cNvSpPr/>
          <p:nvPr/>
        </p:nvSpPr>
        <p:spPr>
          <a:xfrm>
            <a:off x="179390" y="188915"/>
            <a:ext cx="8785225" cy="6480175"/>
          </a:xfrm>
          <a:prstGeom prst="rect">
            <a:avLst/>
          </a:prstGeom>
          <a:noFill/>
          <a:ln w="111125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ABE0FFE-9A2A-40DD-9B7E-2AC1A675C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83" y="692696"/>
            <a:ext cx="716280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BA13743B-285A-4E3A-8D46-3A0881F67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8" y="3284984"/>
            <a:ext cx="8675749" cy="178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61671"/>
      </p:ext>
    </p:extLst>
  </p:cSld>
  <p:clrMapOvr>
    <a:masterClrMapping/>
  </p:clrMapOvr>
  <p:transition spd="med">
    <p:pull dir="r"/>
    <p:sndAc>
      <p:stSnd>
        <p:snd r:embed="rId2" name="صوت الماء والعصافير.wav"/>
      </p:stSnd>
    </p:sndAc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CFE6A7E-D490-4C12-B009-C56F24D18352}"/>
              </a:ext>
            </a:extLst>
          </p:cNvPr>
          <p:cNvSpPr/>
          <p:nvPr/>
        </p:nvSpPr>
        <p:spPr>
          <a:xfrm>
            <a:off x="179390" y="188915"/>
            <a:ext cx="8785225" cy="6480175"/>
          </a:xfrm>
          <a:prstGeom prst="rect">
            <a:avLst/>
          </a:prstGeom>
          <a:noFill/>
          <a:ln w="111125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ABE0FFE-9A2A-40DD-9B7E-2AC1A675C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92696"/>
            <a:ext cx="716280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صورة 24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32885354-B175-4961-91DA-55C06B4FE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960"/>
            <a:ext cx="9053825" cy="19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28105"/>
      </p:ext>
    </p:extLst>
  </p:cSld>
  <p:clrMapOvr>
    <a:masterClrMapping/>
  </p:clrMapOvr>
  <p:transition spd="med">
    <p:pull dir="r"/>
    <p:sndAc>
      <p:stSnd>
        <p:snd r:embed="rId2" name="صوت الماء والعصافير.wav"/>
      </p:stSnd>
    </p:sndAc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CFE6A7E-D490-4C12-B009-C56F24D18352}"/>
              </a:ext>
            </a:extLst>
          </p:cNvPr>
          <p:cNvSpPr/>
          <p:nvPr/>
        </p:nvSpPr>
        <p:spPr>
          <a:xfrm>
            <a:off x="179390" y="188915"/>
            <a:ext cx="8785225" cy="6480175"/>
          </a:xfrm>
          <a:prstGeom prst="rect">
            <a:avLst/>
          </a:prstGeom>
          <a:noFill/>
          <a:ln w="111125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ABE0FFE-9A2A-40DD-9B7E-2AC1A675C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92696"/>
            <a:ext cx="716280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0BFFDBFC-A4F4-418C-AD8E-E0979F433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802627"/>
            <a:ext cx="5874338" cy="254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40928"/>
      </p:ext>
    </p:extLst>
  </p:cSld>
  <p:clrMapOvr>
    <a:masterClrMapping/>
  </p:clrMapOvr>
  <p:transition spd="med">
    <p:pull dir="r"/>
    <p:sndAc>
      <p:stSnd>
        <p:snd r:embed="rId2" name="صوت الماء والعصافير.wav"/>
      </p:stSnd>
    </p:sndAc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CFE6A7E-D490-4C12-B009-C56F24D18352}"/>
              </a:ext>
            </a:extLst>
          </p:cNvPr>
          <p:cNvSpPr/>
          <p:nvPr/>
        </p:nvSpPr>
        <p:spPr>
          <a:xfrm>
            <a:off x="179390" y="188915"/>
            <a:ext cx="8785225" cy="6480175"/>
          </a:xfrm>
          <a:prstGeom prst="rect">
            <a:avLst/>
          </a:prstGeom>
          <a:noFill/>
          <a:ln w="111125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ABE0FFE-9A2A-40DD-9B7E-2AC1A675C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92696"/>
            <a:ext cx="716280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 descr="صورة تحتوي على ساعة حائط, رسم&#10;&#10;تم إنشاء الوصف تلقائياً">
            <a:extLst>
              <a:ext uri="{FF2B5EF4-FFF2-40B4-BE49-F238E27FC236}">
                <a16:creationId xmlns:a16="http://schemas.microsoft.com/office/drawing/2014/main" id="{2DB29475-41FA-4F8A-8BEF-CF097FDA2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808281"/>
            <a:ext cx="6308277" cy="23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82938"/>
      </p:ext>
    </p:extLst>
  </p:cSld>
  <p:clrMapOvr>
    <a:masterClrMapping/>
  </p:clrMapOvr>
  <p:transition spd="med">
    <p:pull dir="r"/>
    <p:sndAc>
      <p:stSnd>
        <p:snd r:embed="rId2" name="صوت الماء والعصافير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F6C8C1A-4F74-4746-81C8-7120A9DA617F}"/>
              </a:ext>
            </a:extLst>
          </p:cNvPr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2697AF48-60B3-4822-A168-3AA53BBBB4C5}"/>
              </a:ext>
            </a:extLst>
          </p:cNvPr>
          <p:cNvSpPr txBox="1"/>
          <p:nvPr/>
        </p:nvSpPr>
        <p:spPr>
          <a:xfrm>
            <a:off x="1763688" y="908720"/>
            <a:ext cx="554461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dirty="0"/>
              <a:t>أكتب ما يملى علي :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9550C93-5F85-4479-A85A-4083695DAFFB}"/>
              </a:ext>
            </a:extLst>
          </p:cNvPr>
          <p:cNvSpPr txBox="1"/>
          <p:nvPr/>
        </p:nvSpPr>
        <p:spPr>
          <a:xfrm>
            <a:off x="2015715" y="2132856"/>
            <a:ext cx="5112568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solidFill>
                  <a:srgbClr val="FF0000"/>
                </a:solidFill>
              </a:rPr>
              <a:t>الهدف </a:t>
            </a:r>
            <a:r>
              <a:rPr lang="ar-SA" sz="3600" dirty="0"/>
              <a:t>: كتابة الحروف الهجائية التي درستها في أشكالها المختلفة من الذاكرة البعيدة . </a:t>
            </a:r>
          </a:p>
        </p:txBody>
      </p:sp>
      <p:pic>
        <p:nvPicPr>
          <p:cNvPr id="125954" name="Picture 2" descr="ÙØªÙØ¬Ø© Ø¨Ø­Ø« Ø§ÙØµÙØ± Ø¹Ù ÙØ±Ø¯ ÙØ±ØªÙÙ">
            <a:extLst>
              <a:ext uri="{FF2B5EF4-FFF2-40B4-BE49-F238E27FC236}">
                <a16:creationId xmlns:a16="http://schemas.microsoft.com/office/drawing/2014/main" id="{20191FBA-934D-4018-9E7E-1599D85DA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9" y="3780297"/>
            <a:ext cx="5715000" cy="343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7101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CFE6A7E-D490-4C12-B009-C56F24D18352}"/>
              </a:ext>
            </a:extLst>
          </p:cNvPr>
          <p:cNvSpPr/>
          <p:nvPr/>
        </p:nvSpPr>
        <p:spPr>
          <a:xfrm>
            <a:off x="179390" y="188915"/>
            <a:ext cx="8785225" cy="6480175"/>
          </a:xfrm>
          <a:prstGeom prst="rect">
            <a:avLst/>
          </a:prstGeom>
          <a:noFill/>
          <a:ln w="111125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ABE0FFE-9A2A-40DD-9B7E-2AC1A675C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92696"/>
            <a:ext cx="716280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B3DE17FA-0FBA-4704-BFC8-B1951D2D1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068960"/>
            <a:ext cx="7945137" cy="224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28445"/>
      </p:ext>
    </p:extLst>
  </p:cSld>
  <p:clrMapOvr>
    <a:masterClrMapping/>
  </p:clrMapOvr>
  <p:transition spd="med">
    <p:pull dir="r"/>
    <p:sndAc>
      <p:stSnd>
        <p:snd r:embed="rId2" name="صوت الماء والعصافير.wav"/>
      </p:stSnd>
    </p:sndAc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صورة ذات صلة">
            <a:extLst>
              <a:ext uri="{FF2B5EF4-FFF2-40B4-BE49-F238E27FC236}">
                <a16:creationId xmlns:a16="http://schemas.microsoft.com/office/drawing/2014/main" id="{B788CA53-4430-4144-A40D-574142B4C7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868363"/>
            <a:ext cx="7335838" cy="5365750"/>
          </a:xfrm>
          <a:prstGeom prst="rect">
            <a:avLst/>
          </a:prstGeom>
          <a:solidFill>
            <a:srgbClr val="A7ED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2" descr="نتيجة بحث الصور عن الرياضة البدنية كرتون">
            <a:extLst>
              <a:ext uri="{FF2B5EF4-FFF2-40B4-BE49-F238E27FC236}">
                <a16:creationId xmlns:a16="http://schemas.microsoft.com/office/drawing/2014/main" id="{9110209C-7688-4D83-B722-46531CAA5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3503613"/>
            <a:ext cx="618648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سحابة 1">
            <a:extLst>
              <a:ext uri="{FF2B5EF4-FFF2-40B4-BE49-F238E27FC236}">
                <a16:creationId xmlns:a16="http://schemas.microsoft.com/office/drawing/2014/main" id="{71625046-E36B-48CF-B96F-0B8DEA8F54D5}"/>
              </a:ext>
            </a:extLst>
          </p:cNvPr>
          <p:cNvSpPr/>
          <p:nvPr/>
        </p:nvSpPr>
        <p:spPr>
          <a:xfrm>
            <a:off x="2727771" y="1039570"/>
            <a:ext cx="3657549" cy="1341101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4572" dirty="0">
                <a:cs typeface="W1 0017." pitchFamily="2" charset="-78"/>
              </a:rPr>
              <a:t>فاصل رياضي</a:t>
            </a:r>
          </a:p>
        </p:txBody>
      </p:sp>
      <p:pic>
        <p:nvPicPr>
          <p:cNvPr id="64519" name="Picture 4" descr="صورة ذات صلة">
            <a:extLst>
              <a:ext uri="{FF2B5EF4-FFF2-40B4-BE49-F238E27FC236}">
                <a16:creationId xmlns:a16="http://schemas.microsoft.com/office/drawing/2014/main" id="{10408044-1346-4DF6-ADFB-F41773198A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6741">
            <a:off x="6591300" y="1771650"/>
            <a:ext cx="1497013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4" descr="صورة ذات صلة">
            <a:extLst>
              <a:ext uri="{FF2B5EF4-FFF2-40B4-BE49-F238E27FC236}">
                <a16:creationId xmlns:a16="http://schemas.microsoft.com/office/drawing/2014/main" id="{1462395E-D0BB-489E-B01B-12D48CCD9C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6741">
            <a:off x="1031875" y="1887538"/>
            <a:ext cx="14986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عنوان 1">
            <a:extLst>
              <a:ext uri="{FF2B5EF4-FFF2-40B4-BE49-F238E27FC236}">
                <a16:creationId xmlns:a16="http://schemas.microsoft.com/office/drawing/2014/main" id="{21B59A97-1B13-476B-A6C8-80361ADCD31D}"/>
              </a:ext>
            </a:extLst>
          </p:cNvPr>
          <p:cNvSpPr txBox="1">
            <a:spLocks/>
          </p:cNvSpPr>
          <p:nvPr/>
        </p:nvSpPr>
        <p:spPr>
          <a:xfrm>
            <a:off x="2015716" y="544846"/>
            <a:ext cx="5112568" cy="638944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ar-SA" sz="3200" b="1" dirty="0">
                <a:ln w="11430">
                  <a:solidFill>
                    <a:srgbClr val="CC0066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dobe نسخ Medium" panose="01010101010101010101" pitchFamily="50" charset="-78"/>
                <a:cs typeface="PT Bold Heading" pitchFamily="2" charset="-78"/>
              </a:rPr>
              <a:t>استراتيجية الاصطفاف المنطقي</a:t>
            </a:r>
          </a:p>
        </p:txBody>
      </p:sp>
      <p:sp>
        <p:nvSpPr>
          <p:cNvPr id="13" name="عنصر نائب للمحتوى 2">
            <a:extLst>
              <a:ext uri="{FF2B5EF4-FFF2-40B4-BE49-F238E27FC236}">
                <a16:creationId xmlns:a16="http://schemas.microsoft.com/office/drawing/2014/main" id="{A5B856A4-9804-4386-9DAF-1FE6FBFA8CB1}"/>
              </a:ext>
            </a:extLst>
          </p:cNvPr>
          <p:cNvSpPr txBox="1">
            <a:spLocks/>
          </p:cNvSpPr>
          <p:nvPr/>
        </p:nvSpPr>
        <p:spPr>
          <a:xfrm>
            <a:off x="2015716" y="3036513"/>
            <a:ext cx="6508806" cy="2552727"/>
          </a:xfrm>
          <a:prstGeom prst="rect">
            <a:avLst/>
          </a:prstGeom>
        </p:spPr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750"/>
              </a:spcAft>
              <a:defRPr/>
            </a:pPr>
            <a:r>
              <a:rPr lang="ar-SA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المكون : ألاحظ الصور وأقرأ الجمل </a:t>
            </a:r>
          </a:p>
          <a:p>
            <a:pPr fontAlgn="auto">
              <a:spcAft>
                <a:spcPts val="750"/>
              </a:spcAft>
              <a:defRPr/>
            </a:pPr>
            <a:r>
              <a:rPr lang="ar-SA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الزمن : (4) دقائق </a:t>
            </a:r>
          </a:p>
          <a:p>
            <a:pPr fontAlgn="auto">
              <a:spcAft>
                <a:spcPts val="750"/>
              </a:spcAft>
              <a:defRPr/>
            </a:pPr>
            <a:r>
              <a:rPr lang="ar-SA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الهدف : ترتيب الجمل لتصبح نصا مترابطا .</a:t>
            </a:r>
          </a:p>
          <a:p>
            <a:pPr marL="0" indent="0" algn="ctr" fontAlgn="auto">
              <a:spcAft>
                <a:spcPts val="750"/>
              </a:spcAft>
              <a:buFont typeface="Arial" panose="020B0604020202020204" pitchFamily="34" charset="0"/>
              <a:buNone/>
              <a:defRPr/>
            </a:pPr>
            <a:endParaRPr lang="ar-SA" sz="700" dirty="0">
              <a:solidFill>
                <a:srgbClr val="000099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ecoType Naskh" pitchFamily="2" charset="-78"/>
            </a:endParaRPr>
          </a:p>
        </p:txBody>
      </p:sp>
      <p:pic>
        <p:nvPicPr>
          <p:cNvPr id="10" name="صورة 5">
            <a:extLst>
              <a:ext uri="{FF2B5EF4-FFF2-40B4-BE49-F238E27FC236}">
                <a16:creationId xmlns:a16="http://schemas.microsoft.com/office/drawing/2014/main" id="{497CD515-A390-4C5C-853F-1139AF8FC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83790"/>
            <a:ext cx="71628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816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مستطيل 22">
            <a:extLst>
              <a:ext uri="{FF2B5EF4-FFF2-40B4-BE49-F238E27FC236}">
                <a16:creationId xmlns:a16="http://schemas.microsoft.com/office/drawing/2014/main" id="{F28DD0E1-879B-4056-9274-25428DF98954}"/>
              </a:ext>
            </a:extLst>
          </p:cNvPr>
          <p:cNvSpPr/>
          <p:nvPr/>
        </p:nvSpPr>
        <p:spPr>
          <a:xfrm>
            <a:off x="333239" y="576091"/>
            <a:ext cx="2520280" cy="5857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b="1" dirty="0">
                <a:solidFill>
                  <a:srgbClr val="0070C0"/>
                </a:solidFill>
              </a:rPr>
              <a:t>اسم المجموعة :</a:t>
            </a:r>
            <a:r>
              <a:rPr lang="ar-SA" sz="800" b="1" dirty="0">
                <a:solidFill>
                  <a:srgbClr val="0070C0"/>
                </a:solidFill>
              </a:rPr>
              <a:t>.................................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F15A4D86-43F4-41CF-8805-C5308104C8A0}"/>
              </a:ext>
            </a:extLst>
          </p:cNvPr>
          <p:cNvSpPr/>
          <p:nvPr/>
        </p:nvSpPr>
        <p:spPr>
          <a:xfrm>
            <a:off x="152394" y="260350"/>
            <a:ext cx="8857108" cy="6337300"/>
          </a:xfrm>
          <a:prstGeom prst="rect">
            <a:avLst/>
          </a:prstGeom>
          <a:noFill/>
          <a:ln w="2857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>
              <a:ln w="28575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57F4056-96FE-42EE-A571-0C7C017F0068}"/>
              </a:ext>
            </a:extLst>
          </p:cNvPr>
          <p:cNvSpPr/>
          <p:nvPr/>
        </p:nvSpPr>
        <p:spPr>
          <a:xfrm>
            <a:off x="2915815" y="436391"/>
            <a:ext cx="5832649" cy="8651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2400" b="1" dirty="0">
                <a:solidFill>
                  <a:srgbClr val="00B050"/>
                </a:solidFill>
              </a:rPr>
              <a:t>أرتب الجمل لتصبح نصا مترابطا بوضع رقم أمام الجملة  </a:t>
            </a:r>
            <a:r>
              <a:rPr lang="ar-SA" sz="2000" b="1" dirty="0">
                <a:solidFill>
                  <a:srgbClr val="00B050"/>
                </a:solidFill>
                <a:cs typeface="AL-Mohanad Bold" pitchFamily="2" charset="-78"/>
              </a:rPr>
              <a:t>: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F59FF00D-8DD6-4EEA-AAE8-8C1C3E4B8583}"/>
              </a:ext>
            </a:extLst>
          </p:cNvPr>
          <p:cNvSpPr/>
          <p:nvPr/>
        </p:nvSpPr>
        <p:spPr>
          <a:xfrm>
            <a:off x="7496113" y="1586148"/>
            <a:ext cx="585787" cy="6096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992AF294-4AD6-4D30-AE46-2C81E0029DDB}"/>
              </a:ext>
            </a:extLst>
          </p:cNvPr>
          <p:cNvSpPr/>
          <p:nvPr/>
        </p:nvSpPr>
        <p:spPr>
          <a:xfrm>
            <a:off x="7496112" y="2650805"/>
            <a:ext cx="585787" cy="6096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188A2F99-AA41-470C-9429-ACC930EEF353}"/>
              </a:ext>
            </a:extLst>
          </p:cNvPr>
          <p:cNvSpPr/>
          <p:nvPr/>
        </p:nvSpPr>
        <p:spPr>
          <a:xfrm>
            <a:off x="7514604" y="3715462"/>
            <a:ext cx="585787" cy="6096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66B65E0-29E5-43A7-A909-F66864CA399E}"/>
              </a:ext>
            </a:extLst>
          </p:cNvPr>
          <p:cNvSpPr/>
          <p:nvPr/>
        </p:nvSpPr>
        <p:spPr>
          <a:xfrm>
            <a:off x="7534884" y="4851756"/>
            <a:ext cx="585787" cy="6096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592218EF-DAFF-4F43-841E-2F4E4E1D6465}"/>
              </a:ext>
            </a:extLst>
          </p:cNvPr>
          <p:cNvSpPr/>
          <p:nvPr/>
        </p:nvSpPr>
        <p:spPr>
          <a:xfrm>
            <a:off x="7534884" y="5866962"/>
            <a:ext cx="585787" cy="6096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3820CA63-6A47-45B7-B20E-0D2D895D6BFC}"/>
              </a:ext>
            </a:extLst>
          </p:cNvPr>
          <p:cNvSpPr/>
          <p:nvPr/>
        </p:nvSpPr>
        <p:spPr>
          <a:xfrm>
            <a:off x="325653" y="5965321"/>
            <a:ext cx="1376581" cy="5857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1000" b="1" dirty="0">
                <a:solidFill>
                  <a:srgbClr val="0070C0"/>
                </a:solidFill>
              </a:rPr>
              <a:t>فتح الكتاب وترتيب الجمل </a:t>
            </a:r>
          </a:p>
        </p:txBody>
      </p:sp>
      <p:pic>
        <p:nvPicPr>
          <p:cNvPr id="21" name="صورة 20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EC801910-95A0-4EE6-9324-F6C5B5896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52" y="3665340"/>
            <a:ext cx="4059337" cy="835547"/>
          </a:xfrm>
          <a:prstGeom prst="rect">
            <a:avLst/>
          </a:prstGeom>
        </p:spPr>
      </p:pic>
      <p:pic>
        <p:nvPicPr>
          <p:cNvPr id="22" name="صورة 21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92727A86-10BD-4DA7-8BA0-E66295014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34" y="2545620"/>
            <a:ext cx="5832650" cy="1286739"/>
          </a:xfrm>
          <a:prstGeom prst="rect">
            <a:avLst/>
          </a:prstGeom>
        </p:spPr>
      </p:pic>
      <p:pic>
        <p:nvPicPr>
          <p:cNvPr id="3" name="صورة 2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038FA3BF-1E10-48BA-A86E-65F493E54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299" y="1586148"/>
            <a:ext cx="3338707" cy="88879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3BBC21F-09E6-44C2-B12D-865981665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104" y="5677993"/>
            <a:ext cx="2227902" cy="919658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DB26F8A5-E461-4118-AC0D-28A8EF3E7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618159"/>
            <a:ext cx="2376966" cy="94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EF204F4-E805-4CFB-94C0-879A5E58E92F}"/>
              </a:ext>
            </a:extLst>
          </p:cNvPr>
          <p:cNvSpPr/>
          <p:nvPr/>
        </p:nvSpPr>
        <p:spPr>
          <a:xfrm>
            <a:off x="179387" y="224631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77A470AB-6C5E-4E91-A5CF-0AE12600EC73}"/>
              </a:ext>
            </a:extLst>
          </p:cNvPr>
          <p:cNvSpPr/>
          <p:nvPr/>
        </p:nvSpPr>
        <p:spPr>
          <a:xfrm>
            <a:off x="796111" y="3124309"/>
            <a:ext cx="3450745" cy="8921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FF0000"/>
                </a:solidFill>
              </a:rPr>
              <a:t>أستخرج الكلمات التي بها حرف الطاء </a:t>
            </a:r>
          </a:p>
        </p:txBody>
      </p:sp>
      <p:cxnSp>
        <p:nvCxnSpPr>
          <p:cNvPr id="5" name="رابط مستقيم 4">
            <a:extLst>
              <a:ext uri="{FF2B5EF4-FFF2-40B4-BE49-F238E27FC236}">
                <a16:creationId xmlns:a16="http://schemas.microsoft.com/office/drawing/2014/main" id="{7E86425F-5892-45BA-84FA-75FDF23F08BE}"/>
              </a:ext>
            </a:extLst>
          </p:cNvPr>
          <p:cNvCxnSpPr>
            <a:cxnSpLocks/>
          </p:cNvCxnSpPr>
          <p:nvPr/>
        </p:nvCxnSpPr>
        <p:spPr>
          <a:xfrm flipH="1">
            <a:off x="6884581" y="1581307"/>
            <a:ext cx="1071795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رابط مستقيم 42">
            <a:extLst>
              <a:ext uri="{FF2B5EF4-FFF2-40B4-BE49-F238E27FC236}">
                <a16:creationId xmlns:a16="http://schemas.microsoft.com/office/drawing/2014/main" id="{B172BCE6-6F72-41FB-B16E-4731E9FD370D}"/>
              </a:ext>
            </a:extLst>
          </p:cNvPr>
          <p:cNvCxnSpPr/>
          <p:nvPr/>
        </p:nvCxnSpPr>
        <p:spPr>
          <a:xfrm flipH="1">
            <a:off x="4521790" y="2636912"/>
            <a:ext cx="1368152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رابط مستقيم 43">
            <a:extLst>
              <a:ext uri="{FF2B5EF4-FFF2-40B4-BE49-F238E27FC236}">
                <a16:creationId xmlns:a16="http://schemas.microsoft.com/office/drawing/2014/main" id="{BD0BD98C-0587-4DF8-A003-4766BBFFF4E9}"/>
              </a:ext>
            </a:extLst>
          </p:cNvPr>
          <p:cNvCxnSpPr/>
          <p:nvPr/>
        </p:nvCxnSpPr>
        <p:spPr>
          <a:xfrm flipH="1">
            <a:off x="1475656" y="2636912"/>
            <a:ext cx="1368152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رابط مستقيم 44">
            <a:extLst>
              <a:ext uri="{FF2B5EF4-FFF2-40B4-BE49-F238E27FC236}">
                <a16:creationId xmlns:a16="http://schemas.microsoft.com/office/drawing/2014/main" id="{94F218A6-5509-4F4A-848C-93C012EB3092}"/>
              </a:ext>
            </a:extLst>
          </p:cNvPr>
          <p:cNvCxnSpPr/>
          <p:nvPr/>
        </p:nvCxnSpPr>
        <p:spPr>
          <a:xfrm flipH="1">
            <a:off x="6052326" y="3967625"/>
            <a:ext cx="1368152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رابط مستقيم 45">
            <a:extLst>
              <a:ext uri="{FF2B5EF4-FFF2-40B4-BE49-F238E27FC236}">
                <a16:creationId xmlns:a16="http://schemas.microsoft.com/office/drawing/2014/main" id="{12C3F0D1-713A-4CB5-B330-8F274897E39F}"/>
              </a:ext>
            </a:extLst>
          </p:cNvPr>
          <p:cNvCxnSpPr/>
          <p:nvPr/>
        </p:nvCxnSpPr>
        <p:spPr>
          <a:xfrm flipH="1">
            <a:off x="6944370" y="5225298"/>
            <a:ext cx="1368152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رابط مستقيم 46">
            <a:extLst>
              <a:ext uri="{FF2B5EF4-FFF2-40B4-BE49-F238E27FC236}">
                <a16:creationId xmlns:a16="http://schemas.microsoft.com/office/drawing/2014/main" id="{0E8DAB06-C866-433E-A81A-380179665E7D}"/>
              </a:ext>
            </a:extLst>
          </p:cNvPr>
          <p:cNvCxnSpPr>
            <a:cxnSpLocks/>
          </p:cNvCxnSpPr>
          <p:nvPr/>
        </p:nvCxnSpPr>
        <p:spPr>
          <a:xfrm flipH="1">
            <a:off x="5205866" y="6309320"/>
            <a:ext cx="1127665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صورة 14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8C97019E-C3CD-4B89-9730-1BC86B560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86" y="546757"/>
            <a:ext cx="5668299" cy="1166725"/>
          </a:xfrm>
          <a:prstGeom prst="rect">
            <a:avLst/>
          </a:prstGeom>
        </p:spPr>
      </p:pic>
      <p:pic>
        <p:nvPicPr>
          <p:cNvPr id="16" name="صورة 15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63577DB2-F926-47DF-93D2-B2DE6C322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67" y="1483030"/>
            <a:ext cx="8144484" cy="1796752"/>
          </a:xfrm>
          <a:prstGeom prst="rect">
            <a:avLst/>
          </a:prstGeom>
        </p:spPr>
      </p:pic>
      <p:pic>
        <p:nvPicPr>
          <p:cNvPr id="17" name="صورة 16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A9594BE4-F282-4D9A-AA85-5D9B25AC9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45" y="5220576"/>
            <a:ext cx="4662040" cy="1241073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1FDD723A-1BA7-447F-BF74-07B1F17F1B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455" y="2704262"/>
            <a:ext cx="3110954" cy="1284174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4634C49F-44B3-4E5A-9A22-8F3697820A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116" y="3914648"/>
            <a:ext cx="3319101" cy="132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4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4AAEC80A-4CF2-4A1D-93A9-A43F293A9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701" y="1498634"/>
            <a:ext cx="2381344" cy="220723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F9B984B-7E44-4B03-8FE2-E7DC73291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68335"/>
            <a:ext cx="2604539" cy="220257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06732F4-41FC-4C35-A266-FA2CCBE8B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3" y="1592086"/>
            <a:ext cx="2491016" cy="2138211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F5FCE027-4F50-4284-AEA5-EE0598BF77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054" y="1567660"/>
            <a:ext cx="2581890" cy="2138211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B6F309E-E9E4-420D-8FF7-1DDF55FA34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216479"/>
            <a:ext cx="2523089" cy="213821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7E391096-B874-4803-8351-64BB00D305A2}"/>
              </a:ext>
            </a:extLst>
          </p:cNvPr>
          <p:cNvSpPr/>
          <p:nvPr/>
        </p:nvSpPr>
        <p:spPr>
          <a:xfrm>
            <a:off x="179387" y="224631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3" name="صورة 2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FE6E28E9-B270-426E-9BD8-3B8E45CE225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6"/>
          <a:stretch/>
        </p:blipFill>
        <p:spPr>
          <a:xfrm>
            <a:off x="7064427" y="371150"/>
            <a:ext cx="1600423" cy="96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8533E30-CF60-41E9-9EB3-5C32C29BE53A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8275" cmpd="thinThick">
            <a:solidFill>
              <a:srgbClr val="9A7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EB0D0366-36CB-48CA-AAE6-88031DD26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57001"/>
            <a:ext cx="7882706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هـ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الثالثة 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الطاء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</a:t>
            </a:r>
            <a:r>
              <a:rPr lang="ar-SA" sz="1400" b="1" dirty="0">
                <a:ea typeface="Calibri" panose="020F0502020204030204" pitchFamily="34" charset="0"/>
                <a:cs typeface="Akhbar MT" pitchFamily="2" charset="-78"/>
              </a:rPr>
              <a:t>ألاحظ الصور وأقرأ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الدقيقة الواحدة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دقيقة واحدة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/>
              <a:t> </a:t>
            </a: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قراءة الكلمة قراءة صحيحة وربطها بالصورة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 جماعي  </a:t>
            </a:r>
            <a:endParaRPr lang="ar-SA" sz="1050" b="1" dirty="0"/>
          </a:p>
        </p:txBody>
      </p:sp>
      <p:sp>
        <p:nvSpPr>
          <p:cNvPr id="14" name="مربع نص 2">
            <a:extLst>
              <a:ext uri="{FF2B5EF4-FFF2-40B4-BE49-F238E27FC236}">
                <a16:creationId xmlns:a16="http://schemas.microsoft.com/office/drawing/2014/main" id="{861AA67D-689E-4800-AE1B-CE7EC579E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611" y="2181712"/>
            <a:ext cx="3224656" cy="400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Tx/>
              <a:buNone/>
            </a:pPr>
            <a:r>
              <a:rPr lang="ar-SA" altLang="ar-SA" sz="1800" dirty="0">
                <a:latin typeface="Arial" panose="020B0604020202020204" pitchFamily="34" charset="0"/>
              </a:rPr>
              <a:t>*</a:t>
            </a:r>
            <a:r>
              <a:rPr lang="ar-SA" altLang="ar-SA" sz="2000" dirty="0">
                <a:solidFill>
                  <a:srgbClr val="FF0000"/>
                </a:solidFill>
                <a:latin typeface="Arial" panose="020B0604020202020204" pitchFamily="34" charset="0"/>
              </a:rPr>
              <a:t>أكتب رقم الصورة تحت الكلمة   </a:t>
            </a:r>
            <a:endParaRPr lang="ar-SA" altLang="ar-SA" sz="1800" dirty="0">
              <a:latin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07CC9746-C3B3-4FA8-8A44-3885B7FC0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82" y="3687963"/>
            <a:ext cx="1344555" cy="1161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CD9B2BD9-6C6E-412C-8C9D-2EFC6B7AB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063" y="3666241"/>
            <a:ext cx="1344555" cy="1104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07FC19EB-8D61-436A-BDC4-5D3C4D158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20" y="5018277"/>
            <a:ext cx="11255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85D36698-E610-454D-8E8E-3490F4F38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833" y="5040821"/>
            <a:ext cx="1264901" cy="87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>
            <a:extLst>
              <a:ext uri="{FF2B5EF4-FFF2-40B4-BE49-F238E27FC236}">
                <a16:creationId xmlns:a16="http://schemas.microsoft.com/office/drawing/2014/main" id="{3DDE6F2F-5EC6-40C5-8A9E-31126C82E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382" y="5142044"/>
            <a:ext cx="104106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7B9C0B46-0230-4917-9088-62CF31119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17" y="5018277"/>
            <a:ext cx="1264901" cy="73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EB58426-8196-4351-86ED-D5BF58B64671}"/>
              </a:ext>
            </a:extLst>
          </p:cNvPr>
          <p:cNvSpPr/>
          <p:nvPr/>
        </p:nvSpPr>
        <p:spPr>
          <a:xfrm>
            <a:off x="7752522" y="5840602"/>
            <a:ext cx="597728" cy="4674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D38EE1FA-53F9-4A6D-B7A8-CE38F6FF88AB}"/>
              </a:ext>
            </a:extLst>
          </p:cNvPr>
          <p:cNvSpPr/>
          <p:nvPr/>
        </p:nvSpPr>
        <p:spPr>
          <a:xfrm>
            <a:off x="5567769" y="5914433"/>
            <a:ext cx="597728" cy="4674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C2B54A83-DC6B-4956-87F4-C8E3AF9E62BB}"/>
              </a:ext>
            </a:extLst>
          </p:cNvPr>
          <p:cNvSpPr/>
          <p:nvPr/>
        </p:nvSpPr>
        <p:spPr>
          <a:xfrm>
            <a:off x="3472944" y="5840602"/>
            <a:ext cx="597728" cy="4674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B209162D-DD61-4D5F-8887-B0F86F2A3B0A}"/>
              </a:ext>
            </a:extLst>
          </p:cNvPr>
          <p:cNvSpPr/>
          <p:nvPr/>
        </p:nvSpPr>
        <p:spPr>
          <a:xfrm>
            <a:off x="1132065" y="5845267"/>
            <a:ext cx="597728" cy="4674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30768FC8-B720-4321-8662-FFB931482943}"/>
              </a:ext>
            </a:extLst>
          </p:cNvPr>
          <p:cNvSpPr/>
          <p:nvPr/>
        </p:nvSpPr>
        <p:spPr>
          <a:xfrm>
            <a:off x="7380497" y="3042537"/>
            <a:ext cx="597728" cy="4674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/>
              <a:t>1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2D6E68B1-3535-4A59-A0B0-8836194147D2}"/>
              </a:ext>
            </a:extLst>
          </p:cNvPr>
          <p:cNvSpPr/>
          <p:nvPr/>
        </p:nvSpPr>
        <p:spPr>
          <a:xfrm>
            <a:off x="5426366" y="3096551"/>
            <a:ext cx="597728" cy="4674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/>
              <a:t>2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87AD7CDB-DC7B-4CC5-9CC5-50AAA58C798F}"/>
              </a:ext>
            </a:extLst>
          </p:cNvPr>
          <p:cNvSpPr/>
          <p:nvPr/>
        </p:nvSpPr>
        <p:spPr>
          <a:xfrm>
            <a:off x="3418771" y="3057201"/>
            <a:ext cx="597728" cy="4674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/>
              <a:t>3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9064F4EA-2390-4992-AFB3-EDA274370FF7}"/>
              </a:ext>
            </a:extLst>
          </p:cNvPr>
          <p:cNvSpPr/>
          <p:nvPr/>
        </p:nvSpPr>
        <p:spPr>
          <a:xfrm>
            <a:off x="1132065" y="3074274"/>
            <a:ext cx="597728" cy="4674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/>
              <a:t>4</a:t>
            </a: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006909FB-AA79-495C-B803-80DF35E6ADD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426" t="30574" r="32754" b="40817"/>
          <a:stretch/>
        </p:blipFill>
        <p:spPr>
          <a:xfrm>
            <a:off x="7264654" y="3744713"/>
            <a:ext cx="1370798" cy="1104901"/>
          </a:xfrm>
          <a:prstGeom prst="rect">
            <a:avLst/>
          </a:prstGeom>
        </p:spPr>
      </p:pic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B632C851-CCDE-4D38-9D91-D371E204685E}"/>
              </a:ext>
            </a:extLst>
          </p:cNvPr>
          <p:cNvSpPr/>
          <p:nvPr/>
        </p:nvSpPr>
        <p:spPr>
          <a:xfrm>
            <a:off x="579195" y="570114"/>
            <a:ext cx="1855788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pic>
        <p:nvPicPr>
          <p:cNvPr id="35" name="صورة 34" descr="صورة تحتوي على نافذة, قارب, مياه, صورة فوتوغرافية&#10;&#10;تم إنشاء الوصف تلقائياً">
            <a:extLst>
              <a:ext uri="{FF2B5EF4-FFF2-40B4-BE49-F238E27FC236}">
                <a16:creationId xmlns:a16="http://schemas.microsoft.com/office/drawing/2014/main" id="{1F34DB6C-60D5-4582-9A6E-20E8288711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935" y="3756205"/>
            <a:ext cx="1348150" cy="869250"/>
          </a:xfrm>
          <a:prstGeom prst="rect">
            <a:avLst/>
          </a:prstGeom>
        </p:spPr>
      </p:pic>
      <p:grpSp>
        <p:nvGrpSpPr>
          <p:cNvPr id="37" name="مجموعة 1">
            <a:extLst>
              <a:ext uri="{FF2B5EF4-FFF2-40B4-BE49-F238E27FC236}">
                <a16:creationId xmlns:a16="http://schemas.microsoft.com/office/drawing/2014/main" id="{B68C13E0-639C-4578-BC5A-8E9575284560}"/>
              </a:ext>
            </a:extLst>
          </p:cNvPr>
          <p:cNvGrpSpPr>
            <a:grpSpLocks/>
          </p:cNvGrpSpPr>
          <p:nvPr/>
        </p:nvGrpSpPr>
        <p:grpSpPr bwMode="auto">
          <a:xfrm>
            <a:off x="4283968" y="629517"/>
            <a:ext cx="751954" cy="1295400"/>
            <a:chOff x="3997325" y="715963"/>
            <a:chExt cx="928688" cy="1539295"/>
          </a:xfrm>
        </p:grpSpPr>
        <p:pic>
          <p:nvPicPr>
            <p:cNvPr id="38" name="Picture 2" descr="صورة ذات صلة">
              <a:extLst>
                <a:ext uri="{FF2B5EF4-FFF2-40B4-BE49-F238E27FC236}">
                  <a16:creationId xmlns:a16="http://schemas.microsoft.com/office/drawing/2014/main" id="{D561CF3D-AD0B-460F-B407-3848B3380A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325" y="715963"/>
              <a:ext cx="928688" cy="81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0FD7B243-6A98-4C8D-93D5-7BCD151F0FDA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471" y="145536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4554197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7FE9B9E-2C3F-4FC2-B2C6-F1D5F9DAE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213" y="5075238"/>
            <a:ext cx="5418137" cy="407987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ar-SA" dirty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انتهى الوقت...</a:t>
            </a: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94BED772-8710-41E9-AAF9-9779D3D592FA}"/>
              </a:ext>
            </a:extLst>
          </p:cNvPr>
          <p:cNvSpPr/>
          <p:nvPr/>
        </p:nvSpPr>
        <p:spPr>
          <a:xfrm>
            <a:off x="2803525" y="1417638"/>
            <a:ext cx="3719513" cy="347503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sz="6096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2A255B53-4C5E-4B83-992F-AA02CF50F4A1}"/>
              </a:ext>
            </a:extLst>
          </p:cNvPr>
          <p:cNvSpPr/>
          <p:nvPr/>
        </p:nvSpPr>
        <p:spPr>
          <a:xfrm>
            <a:off x="2774950" y="1406525"/>
            <a:ext cx="3719513" cy="34750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sz="6096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2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9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صو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44992AD-C2F6-4338-BF97-0A59322CABBC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3" name="Picture 4" descr="نتيجة بحث الصور عن ‫لعبة صيد السمك learning‬‎">
            <a:extLst>
              <a:ext uri="{FF2B5EF4-FFF2-40B4-BE49-F238E27FC236}">
                <a16:creationId xmlns:a16="http://schemas.microsoft.com/office/drawing/2014/main" id="{7DBB96C5-FB43-4112-B14F-9C909FA86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3" r="14668"/>
          <a:stretch/>
        </p:blipFill>
        <p:spPr bwMode="auto">
          <a:xfrm>
            <a:off x="544823" y="534461"/>
            <a:ext cx="3333266" cy="1638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C81DE15-B58B-428C-9A46-EF4AF5A7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397" y="506754"/>
            <a:ext cx="4268239" cy="139512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4797058-359E-4780-9A12-B7EE1EFDA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84" y="2552778"/>
            <a:ext cx="2118089" cy="172268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7060F9B-7FA7-4CFF-8DE3-4D4A0380B1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47" y="4637846"/>
            <a:ext cx="2479418" cy="181789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A5696C7-DDA0-4805-82D4-9E96F622A5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362" y="2367406"/>
            <a:ext cx="2308881" cy="188200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9F7DD5DB-D497-4988-BE21-D25601391B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354266"/>
            <a:ext cx="2140649" cy="193197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5BB52187-4D00-4CB5-953B-56B02ED7E4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447068"/>
            <a:ext cx="2349563" cy="172268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5B14FC2C-3A0E-45E9-A614-2CB125787E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640" y="4639959"/>
            <a:ext cx="2100239" cy="16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جدول 16">
            <a:extLst>
              <a:ext uri="{FF2B5EF4-FFF2-40B4-BE49-F238E27FC236}">
                <a16:creationId xmlns:a16="http://schemas.microsoft.com/office/drawing/2014/main" id="{39280E93-0429-4B96-B9BC-3F1BC0311C8A}"/>
              </a:ext>
            </a:extLst>
          </p:cNvPr>
          <p:cNvGraphicFramePr>
            <a:graphicFrameLocks noGrp="1"/>
          </p:cNvGraphicFramePr>
          <p:nvPr/>
        </p:nvGraphicFramePr>
        <p:xfrm>
          <a:off x="1225620" y="1941764"/>
          <a:ext cx="7136502" cy="4026669"/>
        </p:xfrm>
        <a:graphic>
          <a:graphicData uri="http://schemas.openxmlformats.org/drawingml/2006/table">
            <a:tbl>
              <a:tblPr rtl="1" firstRow="1" bandRow="1">
                <a:tableStyleId>{616DA210-FB5B-4158-B5E0-FEB733F419BA}</a:tableStyleId>
              </a:tblPr>
              <a:tblGrid>
                <a:gridCol w="2349326">
                  <a:extLst>
                    <a:ext uri="{9D8B030D-6E8A-4147-A177-3AD203B41FA5}">
                      <a16:colId xmlns:a16="http://schemas.microsoft.com/office/drawing/2014/main" val="3768927356"/>
                    </a:ext>
                  </a:extLst>
                </a:gridCol>
                <a:gridCol w="2194649">
                  <a:extLst>
                    <a:ext uri="{9D8B030D-6E8A-4147-A177-3AD203B41FA5}">
                      <a16:colId xmlns:a16="http://schemas.microsoft.com/office/drawing/2014/main" val="2187132349"/>
                    </a:ext>
                  </a:extLst>
                </a:gridCol>
                <a:gridCol w="2592527">
                  <a:extLst>
                    <a:ext uri="{9D8B030D-6E8A-4147-A177-3AD203B41FA5}">
                      <a16:colId xmlns:a16="http://schemas.microsoft.com/office/drawing/2014/main" val="2760825612"/>
                    </a:ext>
                  </a:extLst>
                </a:gridCol>
              </a:tblGrid>
              <a:tr h="758730">
                <a:tc gridSpan="3">
                  <a:txBody>
                    <a:bodyPr/>
                    <a:lstStyle/>
                    <a:p>
                      <a:pPr rtl="1"/>
                      <a:r>
                        <a:rPr lang="ar-SA" sz="2400" dirty="0"/>
                        <a:t>  </a:t>
                      </a:r>
                      <a:r>
                        <a:rPr lang="ar-SA" sz="2700" dirty="0"/>
                        <a:t>أقرأ الكلمات التي أمامي حسب رقمي في المجموعة .</a:t>
                      </a:r>
                    </a:p>
                    <a:p>
                      <a:pPr rtl="1"/>
                      <a:endParaRPr lang="ar-SA" sz="2400" dirty="0"/>
                    </a:p>
                  </a:txBody>
                  <a:tcPr marL="77413" marR="77413" marT="38684" marB="38684"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894505"/>
                  </a:ext>
                </a:extLst>
              </a:tr>
              <a:tr h="1529954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 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    </a:t>
                      </a:r>
                      <a:r>
                        <a:rPr lang="ar-SA" sz="3400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  </a:t>
                      </a:r>
                      <a:endParaRPr lang="ar-SA" sz="3600" dirty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  <a:p>
                      <a:pPr rtl="1"/>
                      <a:endParaRPr lang="ar-SA" sz="500" b="1" dirty="0">
                        <a:solidFill>
                          <a:schemeClr val="accent1"/>
                        </a:solidFill>
                        <a:cs typeface="AL-Mohanad Bold" pitchFamily="2" charset="-78"/>
                      </a:endParaRPr>
                    </a:p>
                  </a:txBody>
                  <a:tcPr marL="77413" marR="77413" marT="38684" marB="3868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400" dirty="0">
                        <a:solidFill>
                          <a:srgbClr val="FF0000"/>
                        </a:solidFill>
                        <a:cs typeface="AL-Mohanad Bold" pitchFamily="2" charset="-78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solidFill>
                            <a:srgbClr val="FF0000"/>
                          </a:solidFill>
                          <a:cs typeface="+mn-cs"/>
                        </a:rPr>
                        <a:t> </a:t>
                      </a:r>
                      <a:endParaRPr lang="ar-SA" sz="3600" dirty="0"/>
                    </a:p>
                    <a:p>
                      <a:pPr rtl="1"/>
                      <a:r>
                        <a:rPr lang="ar-SA" sz="3400" dirty="0">
                          <a:cs typeface="AL-Mohanad Bold" pitchFamily="2" charset="-78"/>
                        </a:rPr>
                        <a:t>    </a:t>
                      </a:r>
                      <a:r>
                        <a:rPr kumimoji="0" lang="ar-SA" alt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AL-Mohanad Bold" pitchFamily="2" charset="-78"/>
                        </a:rPr>
                        <a:t> </a:t>
                      </a:r>
                      <a:r>
                        <a:rPr lang="ar-SA" sz="3400" dirty="0">
                          <a:cs typeface="AL-Mohanad Bold" pitchFamily="2" charset="-78"/>
                        </a:rPr>
                        <a:t>    </a:t>
                      </a:r>
                      <a:r>
                        <a:rPr lang="ar-SA" sz="3400" dirty="0">
                          <a:solidFill>
                            <a:srgbClr val="00B050"/>
                          </a:solidFill>
                          <a:cs typeface="AL-Mohanad Bold" pitchFamily="2" charset="-78"/>
                        </a:rPr>
                        <a:t> </a:t>
                      </a:r>
                    </a:p>
                  </a:txBody>
                  <a:tcPr marL="77413" marR="77413" marT="38684" marB="3868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</a:t>
                      </a:r>
                      <a:r>
                        <a:rPr lang="ar-SA" sz="3400" dirty="0">
                          <a:cs typeface="+mn-cs"/>
                        </a:rPr>
                        <a:t> </a:t>
                      </a:r>
                      <a:r>
                        <a:rPr lang="ar-SA" sz="3400" dirty="0">
                          <a:cs typeface="AL-Mohanad Bold" pitchFamily="2" charset="-78"/>
                        </a:rPr>
                        <a:t>  </a:t>
                      </a:r>
                      <a:r>
                        <a:rPr lang="ar-SA" sz="3400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 </a:t>
                      </a:r>
                      <a:r>
                        <a:rPr lang="ar-SA" sz="3400" dirty="0">
                          <a:cs typeface="AL-Mohanad Bold" pitchFamily="2" charset="-78"/>
                        </a:rPr>
                        <a:t> </a:t>
                      </a:r>
                      <a:r>
                        <a:rPr kumimoji="0" lang="ar-SA" alt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AL-Mohanad Bold" pitchFamily="2" charset="-78"/>
                        </a:rPr>
                        <a:t> </a:t>
                      </a:r>
                      <a:endParaRPr kumimoji="0" lang="ar-SA" altLang="ar-SA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rtl="1"/>
                      <a:r>
                        <a:rPr lang="ar-SA" sz="3400" dirty="0">
                          <a:cs typeface="AL-Mohanad Bold" pitchFamily="2" charset="-78"/>
                        </a:rPr>
                        <a:t> </a:t>
                      </a:r>
                      <a:r>
                        <a:rPr lang="ar-SA" sz="3400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 </a:t>
                      </a:r>
                    </a:p>
                  </a:txBody>
                  <a:tcPr marL="77413" marR="77413" marT="38684" marB="3868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227829"/>
                  </a:ext>
                </a:extLst>
              </a:tr>
              <a:tr h="1448773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   </a:t>
                      </a:r>
                      <a:r>
                        <a:rPr lang="ar-SA" sz="3400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 </a:t>
                      </a:r>
                      <a:endParaRPr lang="ar-SA" sz="3400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</a:txBody>
                  <a:tcPr marL="77413" marR="77413" marT="38684" marB="38684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 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</a:t>
                      </a:r>
                    </a:p>
                  </a:txBody>
                  <a:tcPr marL="77413" marR="77413" marT="38684" marB="38684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    </a:t>
                      </a:r>
                      <a:r>
                        <a:rPr lang="ar-SA" sz="3400" dirty="0">
                          <a:solidFill>
                            <a:srgbClr val="FF0000"/>
                          </a:solidFill>
                          <a:cs typeface="AL-Mohanad Bold" pitchFamily="2" charset="-78"/>
                        </a:rPr>
                        <a:t> </a:t>
                      </a:r>
                      <a:endParaRPr lang="ar-SA" sz="3400" dirty="0">
                        <a:cs typeface="AL-Mohanad Bold" pitchFamily="2" charset="-78"/>
                      </a:endParaRP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400" dirty="0">
                          <a:cs typeface="AL-Mohanad Bold" pitchFamily="2" charset="-78"/>
                        </a:rPr>
                        <a:t>       </a:t>
                      </a:r>
                      <a:endParaRPr lang="ar-SA" sz="3600" dirty="0">
                        <a:solidFill>
                          <a:srgbClr val="FF0000"/>
                        </a:solidFill>
                      </a:endParaRPr>
                    </a:p>
                  </a:txBody>
                  <a:tcPr marL="77413" marR="77413" marT="38684" marB="38684"/>
                </a:tc>
                <a:extLst>
                  <a:ext uri="{0D108BD9-81ED-4DB2-BD59-A6C34878D82A}">
                    <a16:rowId xmlns:a16="http://schemas.microsoft.com/office/drawing/2014/main" val="3923237661"/>
                  </a:ext>
                </a:extLst>
              </a:tr>
            </a:tbl>
          </a:graphicData>
        </a:graphic>
      </p:graphicFrame>
      <p:sp>
        <p:nvSpPr>
          <p:cNvPr id="18" name="مخطط انسيابي: رابط 17">
            <a:extLst>
              <a:ext uri="{FF2B5EF4-FFF2-40B4-BE49-F238E27FC236}">
                <a16:creationId xmlns:a16="http://schemas.microsoft.com/office/drawing/2014/main" id="{A573A2BB-D772-4D9D-A658-576283CCB02B}"/>
              </a:ext>
            </a:extLst>
          </p:cNvPr>
          <p:cNvSpPr/>
          <p:nvPr/>
        </p:nvSpPr>
        <p:spPr>
          <a:xfrm>
            <a:off x="7598567" y="3129990"/>
            <a:ext cx="381000" cy="311150"/>
          </a:xfrm>
          <a:prstGeom prst="flowChartConnector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ea typeface="Calibri" panose="020F0502020204030204" pitchFamily="34" charset="0"/>
              </a:rPr>
              <a:t>1</a:t>
            </a:r>
            <a:endParaRPr lang="en-US" sz="93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مخطط انسيابي: رابط 18">
            <a:extLst>
              <a:ext uri="{FF2B5EF4-FFF2-40B4-BE49-F238E27FC236}">
                <a16:creationId xmlns:a16="http://schemas.microsoft.com/office/drawing/2014/main" id="{FA977DE8-0933-4447-AB45-A3795F7DFA6D}"/>
              </a:ext>
            </a:extLst>
          </p:cNvPr>
          <p:cNvSpPr/>
          <p:nvPr/>
        </p:nvSpPr>
        <p:spPr>
          <a:xfrm>
            <a:off x="5491163" y="2999204"/>
            <a:ext cx="381000" cy="311150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endParaRPr lang="en-US" sz="93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0" name="مخطط انسيابي: رابط 19">
            <a:extLst>
              <a:ext uri="{FF2B5EF4-FFF2-40B4-BE49-F238E27FC236}">
                <a16:creationId xmlns:a16="http://schemas.microsoft.com/office/drawing/2014/main" id="{ADB0463E-BF6D-4EAC-928E-29A5123F0293}"/>
              </a:ext>
            </a:extLst>
          </p:cNvPr>
          <p:cNvSpPr/>
          <p:nvPr/>
        </p:nvSpPr>
        <p:spPr>
          <a:xfrm>
            <a:off x="3202940" y="2974415"/>
            <a:ext cx="381000" cy="311150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endParaRPr lang="en-US" sz="93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1" name="مخطط انسيابي: رابط 20">
            <a:extLst>
              <a:ext uri="{FF2B5EF4-FFF2-40B4-BE49-F238E27FC236}">
                <a16:creationId xmlns:a16="http://schemas.microsoft.com/office/drawing/2014/main" id="{E547FA6D-76C7-4624-BDA3-ACEFB698F9A2}"/>
              </a:ext>
            </a:extLst>
          </p:cNvPr>
          <p:cNvSpPr/>
          <p:nvPr/>
        </p:nvSpPr>
        <p:spPr>
          <a:xfrm rot="10800000" flipV="1">
            <a:off x="7598568" y="4806937"/>
            <a:ext cx="347663" cy="381000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endParaRPr lang="en-US" sz="93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مخطط انسيابي: رابط 21">
            <a:extLst>
              <a:ext uri="{FF2B5EF4-FFF2-40B4-BE49-F238E27FC236}">
                <a16:creationId xmlns:a16="http://schemas.microsoft.com/office/drawing/2014/main" id="{2F9364F5-F0C0-4605-92ED-2EE080DE59DF}"/>
              </a:ext>
            </a:extLst>
          </p:cNvPr>
          <p:cNvSpPr/>
          <p:nvPr/>
        </p:nvSpPr>
        <p:spPr>
          <a:xfrm>
            <a:off x="5491163" y="4645758"/>
            <a:ext cx="381000" cy="311150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US" sz="93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مخطط انسيابي: رابط 22">
            <a:extLst>
              <a:ext uri="{FF2B5EF4-FFF2-40B4-BE49-F238E27FC236}">
                <a16:creationId xmlns:a16="http://schemas.microsoft.com/office/drawing/2014/main" id="{094799DC-2A06-4FFD-8541-1776F07485FB}"/>
              </a:ext>
            </a:extLst>
          </p:cNvPr>
          <p:cNvSpPr/>
          <p:nvPr/>
        </p:nvSpPr>
        <p:spPr>
          <a:xfrm>
            <a:off x="3202940" y="4838787"/>
            <a:ext cx="381000" cy="311150"/>
          </a:xfrm>
          <a:prstGeom prst="flowChartConnector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77410" tIns="38705" rIns="77410" bIns="38705" rtlCol="1" anchor="ctr"/>
          <a:lstStyle/>
          <a:p>
            <a:pPr algn="ctr" rtl="1" eaLnBrk="1" hangingPunct="1">
              <a:lnSpc>
                <a:spcPct val="107000"/>
              </a:lnSpc>
              <a:spcAft>
                <a:spcPts val="677"/>
              </a:spcAft>
              <a:defRPr/>
            </a:pPr>
            <a:r>
              <a:rPr lang="ar-SA" sz="1693" dirty="0">
                <a:latin typeface="Calibri" panose="020F0502020204030204" pitchFamily="34" charset="0"/>
                <a:ea typeface="Calibri" panose="020F0502020204030204" pitchFamily="34" charset="0"/>
              </a:rPr>
              <a:t>6</a:t>
            </a:r>
            <a:endParaRPr lang="en-US" sz="93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C15E7C2D-F39B-40BB-B51E-6A2A57051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115" y="288006"/>
            <a:ext cx="8029103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14 هـ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الثالثة 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الطاء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:ألاحظ الصور وأقرأ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المساجلة الحلقية  الشفهية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5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/>
              <a:t> </a:t>
            </a: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قراءة كلمات تحتوي على الحرف ط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جماعي</a:t>
            </a:r>
            <a:endParaRPr lang="ar-SA" sz="1050" b="1" dirty="0"/>
          </a:p>
        </p:txBody>
      </p:sp>
      <p:grpSp>
        <p:nvGrpSpPr>
          <p:cNvPr id="64537" name="مجموعة 1">
            <a:extLst>
              <a:ext uri="{FF2B5EF4-FFF2-40B4-BE49-F238E27FC236}">
                <a16:creationId xmlns:a16="http://schemas.microsoft.com/office/drawing/2014/main" id="{2D1EFD0F-75D7-4224-9292-25F86BC040E4}"/>
              </a:ext>
            </a:extLst>
          </p:cNvPr>
          <p:cNvGrpSpPr>
            <a:grpSpLocks/>
          </p:cNvGrpSpPr>
          <p:nvPr/>
        </p:nvGrpSpPr>
        <p:grpSpPr bwMode="auto">
          <a:xfrm>
            <a:off x="4672403" y="321937"/>
            <a:ext cx="928688" cy="1539875"/>
            <a:chOff x="3997325" y="715963"/>
            <a:chExt cx="928688" cy="1539295"/>
          </a:xfrm>
        </p:grpSpPr>
        <p:pic>
          <p:nvPicPr>
            <p:cNvPr id="64544" name="Picture 2" descr="صورة ذات صلة">
              <a:extLst>
                <a:ext uri="{FF2B5EF4-FFF2-40B4-BE49-F238E27FC236}">
                  <a16:creationId xmlns:a16="http://schemas.microsoft.com/office/drawing/2014/main" id="{53D67518-207C-4D7D-A4FD-4326AD70C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325" y="715963"/>
              <a:ext cx="928688" cy="81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368FD717-260B-4DC9-B656-01AE7F1165FC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471" y="145536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3" name="Picture 8">
            <a:extLst>
              <a:ext uri="{FF2B5EF4-FFF2-40B4-BE49-F238E27FC236}">
                <a16:creationId xmlns:a16="http://schemas.microsoft.com/office/drawing/2014/main" id="{46484866-D906-4AC1-A6DF-5A5E03365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3252922"/>
            <a:ext cx="942513" cy="63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4025B281-7C69-451F-801F-67D34BEA5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139" y="4654155"/>
            <a:ext cx="1028282" cy="77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754ACA90-7083-4B4D-A375-01F934598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583" y="3280488"/>
            <a:ext cx="1125538" cy="60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6C953810-015E-46DD-97DE-3360618C2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86" y="3280487"/>
            <a:ext cx="1125538" cy="60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615311B-84DA-4520-869A-403ECD41DD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643" y="4676637"/>
            <a:ext cx="1637520" cy="96733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A2FE149-0C34-4A88-9793-787A232438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865" y="4654155"/>
            <a:ext cx="1355873" cy="967333"/>
          </a:xfrm>
          <a:prstGeom prst="rect">
            <a:avLst/>
          </a:prstGeom>
        </p:spPr>
      </p:pic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2775B3DA-18DC-46B5-B778-DD2A4C81858E}"/>
              </a:ext>
            </a:extLst>
          </p:cNvPr>
          <p:cNvSpPr/>
          <p:nvPr/>
        </p:nvSpPr>
        <p:spPr>
          <a:xfrm>
            <a:off x="764118" y="444974"/>
            <a:ext cx="1856068" cy="1294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ar-SA" b="1" dirty="0">
              <a:solidFill>
                <a:srgbClr val="FF0000"/>
              </a:solidFill>
            </a:endParaRPr>
          </a:p>
          <a:p>
            <a:pPr algn="ctr"/>
            <a:endParaRPr lang="ar-SA" sz="11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72900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>
            <a:spLocks/>
          </p:cNvSpPr>
          <p:nvPr/>
        </p:nvSpPr>
        <p:spPr>
          <a:xfrm>
            <a:off x="2648376" y="1480221"/>
            <a:ext cx="5985061" cy="5078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اليوم: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التاريخ:     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الثالثة</a:t>
            </a:r>
            <a:endParaRPr lang="ar-SA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مدينتي</a:t>
            </a:r>
            <a:endParaRPr lang="ar-SA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lvl="0" algn="r" defTabSz="457200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 :</a:t>
            </a:r>
          </a:p>
          <a:p>
            <a:pPr lvl="0" algn="r" defTabSz="457200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lvl="0" algn="r" defTabSz="457200">
              <a:defRPr>
                <a:uFillTx/>
              </a:defRPr>
            </a:pPr>
            <a:endParaRPr lang="ar-S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lvl="0" algn="r" defTabSz="457200">
              <a:defRPr>
                <a:uFillTx/>
              </a:defRPr>
            </a:pPr>
            <a:endParaRPr lang="ar-S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التحدث والقراءة 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B76A278-5987-410F-B8CE-83E0C13DCABA}"/>
              </a:ext>
            </a:extLst>
          </p:cNvPr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2184A1B-01FC-4592-8CB2-FBA7B73BD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405" y="3830320"/>
            <a:ext cx="3077004" cy="819264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63C41918-B5B4-4AE4-B739-DE8E3943A3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7"/>
          <a:stretch/>
        </p:blipFill>
        <p:spPr>
          <a:xfrm>
            <a:off x="482053" y="1430806"/>
            <a:ext cx="3515216" cy="2284724"/>
          </a:xfrm>
          <a:prstGeom prst="rect">
            <a:avLst/>
          </a:prstGeom>
          <a:ln w="3175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B746951-E095-4B2F-AF7F-C80D62952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791453"/>
            <a:ext cx="4191585" cy="771633"/>
          </a:xfrm>
          <a:prstGeom prst="rect">
            <a:avLst/>
          </a:prstGeom>
        </p:spPr>
      </p:pic>
      <p:pic>
        <p:nvPicPr>
          <p:cNvPr id="9" name="صورة 8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A9222D8E-C515-4DCE-A979-124C9B8D8F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89" y="238327"/>
            <a:ext cx="8590420" cy="11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318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/>
          <p:cNvGrpSpPr/>
          <p:nvPr/>
        </p:nvGrpSpPr>
        <p:grpSpPr>
          <a:xfrm rot="3665030">
            <a:off x="2203298" y="1531884"/>
            <a:ext cx="4930652" cy="4828050"/>
            <a:chOff x="2199938" y="1588779"/>
            <a:chExt cx="4930652" cy="4828050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8909">
                          <a14:foregroundMark x1="55273" y1="14815" x2="55273" y2="14815"/>
                          <a14:foregroundMark x1="27636" y1="28519" x2="27636" y2="28519"/>
                          <a14:foregroundMark x1="19636" y1="56296" x2="19636" y2="56296"/>
                          <a14:foregroundMark x1="24000" y1="73333" x2="24000" y2="73333"/>
                          <a14:foregroundMark x1="59273" y1="74444" x2="59273" y2="74444"/>
                          <a14:foregroundMark x1="74182" y1="53333" x2="74182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97131">
              <a:off x="2199938" y="1588779"/>
              <a:ext cx="4930652" cy="4828050"/>
            </a:xfrm>
            <a:prstGeom prst="rect">
              <a:avLst/>
            </a:prstGeom>
          </p:spPr>
        </p:pic>
        <p:sp>
          <p:nvSpPr>
            <p:cNvPr id="6" name="مربع نص 5"/>
            <p:cNvSpPr txBox="1"/>
            <p:nvPr/>
          </p:nvSpPr>
          <p:spPr>
            <a:xfrm rot="276730">
              <a:off x="4104274" y="2092820"/>
              <a:ext cx="143338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مَطَرٌ</a:t>
              </a:r>
            </a:p>
          </p:txBody>
        </p:sp>
        <p:sp>
          <p:nvSpPr>
            <p:cNvPr id="7" name="مربع نص 6"/>
            <p:cNvSpPr txBox="1"/>
            <p:nvPr/>
          </p:nvSpPr>
          <p:spPr>
            <a:xfrm rot="18440103">
              <a:off x="2612717" y="2677966"/>
              <a:ext cx="1608360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طَبِيعَةٌ</a:t>
              </a:r>
            </a:p>
          </p:txBody>
        </p:sp>
        <p:sp>
          <p:nvSpPr>
            <p:cNvPr id="8" name="مربع نص 7"/>
            <p:cNvSpPr txBox="1"/>
            <p:nvPr/>
          </p:nvSpPr>
          <p:spPr>
            <a:xfrm rot="10980894">
              <a:off x="3617424" y="5120379"/>
              <a:ext cx="1498236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 </a:t>
              </a:r>
              <a:r>
                <a:rPr lang="ar-SA" sz="5400" b="1" dirty="0">
                  <a:cs typeface="+mn-cs"/>
                </a:rPr>
                <a:t>طُيُورٌ</a:t>
              </a:r>
              <a:endParaRPr lang="ar-SA" sz="4000" b="1" dirty="0">
                <a:cs typeface="+mn-cs"/>
              </a:endParaRPr>
            </a:p>
          </p:txBody>
        </p:sp>
        <p:sp>
          <p:nvSpPr>
            <p:cNvPr id="9" name="مربع نص 8"/>
            <p:cNvSpPr txBox="1"/>
            <p:nvPr/>
          </p:nvSpPr>
          <p:spPr>
            <a:xfrm rot="15058208">
              <a:off x="2066749" y="4378034"/>
              <a:ext cx="1976705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 عَطِرَةٌ</a:t>
              </a:r>
            </a:p>
          </p:txBody>
        </p:sp>
        <p:sp>
          <p:nvSpPr>
            <p:cNvPr id="10" name="مربع نص 9"/>
            <p:cNvSpPr txBox="1"/>
            <p:nvPr/>
          </p:nvSpPr>
          <p:spPr>
            <a:xfrm rot="7532818">
              <a:off x="5069583" y="4754525"/>
              <a:ext cx="1932451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لَطِيفٌ</a:t>
              </a:r>
              <a:endParaRPr lang="ar-SA" sz="4000" b="1" dirty="0">
                <a:cs typeface="+mn-cs"/>
              </a:endParaRPr>
            </a:p>
          </p:txBody>
        </p:sp>
        <p:sp>
          <p:nvSpPr>
            <p:cNvPr id="11" name="مربع نص 10"/>
            <p:cNvSpPr txBox="1"/>
            <p:nvPr/>
          </p:nvSpPr>
          <p:spPr>
            <a:xfrm rot="3321055">
              <a:off x="5378598" y="3094333"/>
              <a:ext cx="158621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 طَارِقٌ</a:t>
              </a:r>
            </a:p>
          </p:txBody>
        </p:sp>
      </p:grpSp>
      <p:sp>
        <p:nvSpPr>
          <p:cNvPr id="4" name="سهم للأسفل 3"/>
          <p:cNvSpPr/>
          <p:nvPr/>
        </p:nvSpPr>
        <p:spPr>
          <a:xfrm>
            <a:off x="4529584" y="116632"/>
            <a:ext cx="330448" cy="16561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" name="صورة 14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96A7A360-6796-4A3C-99ED-527E548CC9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/>
        </p:blipFill>
        <p:spPr>
          <a:xfrm>
            <a:off x="7259273" y="449354"/>
            <a:ext cx="1428949" cy="8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986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/>
          <p:cNvGrpSpPr/>
          <p:nvPr/>
        </p:nvGrpSpPr>
        <p:grpSpPr>
          <a:xfrm>
            <a:off x="2287539" y="1724851"/>
            <a:ext cx="4930652" cy="4828050"/>
            <a:chOff x="2287539" y="1724851"/>
            <a:chExt cx="4930652" cy="4828050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8909">
                          <a14:foregroundMark x1="55273" y1="14815" x2="55273" y2="14815"/>
                          <a14:foregroundMark x1="27636" y1="28519" x2="27636" y2="28519"/>
                          <a14:foregroundMark x1="19636" y1="56296" x2="19636" y2="56296"/>
                          <a14:foregroundMark x1="24000" y1="73333" x2="24000" y2="73333"/>
                          <a14:foregroundMark x1="59273" y1="74444" x2="59273" y2="74444"/>
                          <a14:foregroundMark x1="74182" y1="53333" x2="74182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97131">
              <a:off x="2287539" y="1724851"/>
              <a:ext cx="4930652" cy="4828050"/>
            </a:xfrm>
            <a:prstGeom prst="rect">
              <a:avLst/>
            </a:prstGeom>
          </p:spPr>
        </p:pic>
        <p:sp>
          <p:nvSpPr>
            <p:cNvPr id="6" name="مربع نص 5"/>
            <p:cNvSpPr txBox="1"/>
            <p:nvPr/>
          </p:nvSpPr>
          <p:spPr>
            <a:xfrm rot="276730">
              <a:off x="4243638" y="2297130"/>
              <a:ext cx="144051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مَطَرٌ</a:t>
              </a:r>
            </a:p>
          </p:txBody>
        </p:sp>
        <p:sp>
          <p:nvSpPr>
            <p:cNvPr id="7" name="مربع نص 6"/>
            <p:cNvSpPr txBox="1"/>
            <p:nvPr/>
          </p:nvSpPr>
          <p:spPr>
            <a:xfrm rot="18440103">
              <a:off x="2745582" y="2952413"/>
              <a:ext cx="1608360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طَبِيعَةٌ</a:t>
              </a:r>
            </a:p>
          </p:txBody>
        </p:sp>
        <p:sp>
          <p:nvSpPr>
            <p:cNvPr id="8" name="مربع نص 7"/>
            <p:cNvSpPr txBox="1"/>
            <p:nvPr/>
          </p:nvSpPr>
          <p:spPr>
            <a:xfrm rot="10980894">
              <a:off x="3737620" y="5275926"/>
              <a:ext cx="1613037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800" b="1" dirty="0">
                  <a:cs typeface="+mn-cs"/>
                </a:rPr>
                <a:t>طُيُورٌ</a:t>
              </a:r>
            </a:p>
          </p:txBody>
        </p:sp>
        <p:sp>
          <p:nvSpPr>
            <p:cNvPr id="10" name="مربع نص 9"/>
            <p:cNvSpPr txBox="1"/>
            <p:nvPr/>
          </p:nvSpPr>
          <p:spPr>
            <a:xfrm rot="3997131">
              <a:off x="5431409" y="3185060"/>
              <a:ext cx="1405358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+mj-cs"/>
                </a:rPr>
                <a:t> </a:t>
              </a:r>
            </a:p>
          </p:txBody>
        </p:sp>
        <p:sp>
          <p:nvSpPr>
            <p:cNvPr id="11" name="مربع نص 10"/>
            <p:cNvSpPr txBox="1"/>
            <p:nvPr/>
          </p:nvSpPr>
          <p:spPr>
            <a:xfrm rot="5666786">
              <a:off x="5377040" y="3185060"/>
              <a:ext cx="158621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طَارِقٌ</a:t>
              </a:r>
            </a:p>
          </p:txBody>
        </p:sp>
      </p:grpSp>
      <p:sp>
        <p:nvSpPr>
          <p:cNvPr id="4" name="سهم للأسفل 3"/>
          <p:cNvSpPr/>
          <p:nvPr/>
        </p:nvSpPr>
        <p:spPr>
          <a:xfrm>
            <a:off x="4529584" y="116632"/>
            <a:ext cx="330448" cy="16561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صورة 4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868251AB-1739-491A-AE7D-56D894662B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/>
        </p:blipFill>
        <p:spPr>
          <a:xfrm>
            <a:off x="7259273" y="449354"/>
            <a:ext cx="1428949" cy="819406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9F6AFE6D-C5E9-4CD4-814A-711CD04D9144}"/>
              </a:ext>
            </a:extLst>
          </p:cNvPr>
          <p:cNvSpPr/>
          <p:nvPr/>
        </p:nvSpPr>
        <p:spPr>
          <a:xfrm rot="7779489">
            <a:off x="5419769" y="4856820"/>
            <a:ext cx="11705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600" dirty="0">
                <a:cs typeface="PT Bold Heading" panose="02010400000000000000" pitchFamily="2" charset="-78"/>
              </a:rPr>
              <a:t>لَطِيفٌ</a:t>
            </a:r>
            <a:endParaRPr lang="ar-SA" sz="4400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C457603-D65A-4616-A661-2904525537D1}"/>
              </a:ext>
            </a:extLst>
          </p:cNvPr>
          <p:cNvSpPr txBox="1"/>
          <p:nvPr/>
        </p:nvSpPr>
        <p:spPr>
          <a:xfrm rot="15058208">
            <a:off x="2472430" y="4404538"/>
            <a:ext cx="170167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cs typeface="PT Bold Heading" panose="02010400000000000000" pitchFamily="2" charset="-78"/>
              </a:rPr>
              <a:t> </a:t>
            </a:r>
            <a:r>
              <a:rPr lang="ar-SA" sz="4400" dirty="0">
                <a:cs typeface="PT Bold Heading" panose="02010400000000000000" pitchFamily="2" charset="-78"/>
              </a:rPr>
              <a:t>عَطِرَةٌ</a:t>
            </a:r>
            <a:r>
              <a:rPr lang="ar-SA" sz="4800" b="1" dirty="0">
                <a:cs typeface="+mn-cs"/>
              </a:rPr>
              <a:t> </a:t>
            </a:r>
            <a:endParaRPr lang="ar-SA" sz="4000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6682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/>
          <p:cNvGrpSpPr/>
          <p:nvPr/>
        </p:nvGrpSpPr>
        <p:grpSpPr>
          <a:xfrm rot="7086058">
            <a:off x="2066101" y="1274855"/>
            <a:ext cx="4930652" cy="5091133"/>
            <a:chOff x="2102096" y="1661205"/>
            <a:chExt cx="4930652" cy="5091133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8909">
                          <a14:foregroundMark x1="55273" y1="14815" x2="55273" y2="14815"/>
                          <a14:foregroundMark x1="27636" y1="28519" x2="27636" y2="28519"/>
                          <a14:foregroundMark x1="19636" y1="56296" x2="19636" y2="56296"/>
                          <a14:foregroundMark x1="24000" y1="73333" x2="24000" y2="73333"/>
                          <a14:foregroundMark x1="59273" y1="74444" x2="59273" y2="74444"/>
                          <a14:foregroundMark x1="74182" y1="53333" x2="74182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97131">
              <a:off x="2102096" y="1661205"/>
              <a:ext cx="4930652" cy="4828050"/>
            </a:xfrm>
            <a:prstGeom prst="rect">
              <a:avLst/>
            </a:prstGeom>
          </p:spPr>
        </p:pic>
        <p:sp>
          <p:nvSpPr>
            <p:cNvPr id="6" name="مربع نص 5"/>
            <p:cNvSpPr txBox="1"/>
            <p:nvPr/>
          </p:nvSpPr>
          <p:spPr>
            <a:xfrm rot="276730">
              <a:off x="4243976" y="2288752"/>
              <a:ext cx="1232109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مَطَرٌ </a:t>
              </a:r>
            </a:p>
          </p:txBody>
        </p:sp>
        <p:sp>
          <p:nvSpPr>
            <p:cNvPr id="7" name="مربع نص 6"/>
            <p:cNvSpPr txBox="1"/>
            <p:nvPr/>
          </p:nvSpPr>
          <p:spPr>
            <a:xfrm rot="18440103">
              <a:off x="2745581" y="2983191"/>
              <a:ext cx="160836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cs typeface="PT Bold Heading" panose="02010400000000000000" pitchFamily="2" charset="-78"/>
                </a:rPr>
                <a:t> طَبِيعَةٌ</a:t>
              </a:r>
              <a:endParaRPr lang="ar-SA" sz="4000" dirty="0">
                <a:cs typeface="PT Bold Heading" panose="02010400000000000000" pitchFamily="2" charset="-78"/>
              </a:endParaRPr>
            </a:p>
          </p:txBody>
        </p:sp>
        <p:sp>
          <p:nvSpPr>
            <p:cNvPr id="8" name="مربع نص 7"/>
            <p:cNvSpPr txBox="1"/>
            <p:nvPr/>
          </p:nvSpPr>
          <p:spPr>
            <a:xfrm rot="10980894">
              <a:off x="3669146" y="4690235"/>
              <a:ext cx="1238153" cy="20621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 طُيُورٌ</a:t>
              </a:r>
              <a:r>
                <a:rPr lang="ar-SA" sz="4400" dirty="0">
                  <a:cs typeface="PT Bold Heading" panose="02010400000000000000" pitchFamily="2" charset="-78"/>
                </a:rPr>
                <a:t> </a:t>
              </a:r>
              <a:endParaRPr lang="ar-SA" sz="4000" dirty="0">
                <a:cs typeface="PT Bold Heading" panose="02010400000000000000" pitchFamily="2" charset="-78"/>
              </a:endParaRPr>
            </a:p>
          </p:txBody>
        </p:sp>
        <p:sp>
          <p:nvSpPr>
            <p:cNvPr id="9" name="مربع نص 8"/>
            <p:cNvSpPr txBox="1"/>
            <p:nvPr/>
          </p:nvSpPr>
          <p:spPr>
            <a:xfrm rot="15058208">
              <a:off x="2318046" y="4324821"/>
              <a:ext cx="1574970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 عَطِرَةٌ</a:t>
              </a:r>
            </a:p>
          </p:txBody>
        </p:sp>
        <p:sp>
          <p:nvSpPr>
            <p:cNvPr id="10" name="مربع نص 9"/>
            <p:cNvSpPr txBox="1"/>
            <p:nvPr/>
          </p:nvSpPr>
          <p:spPr>
            <a:xfrm rot="3997131">
              <a:off x="5193426" y="3066190"/>
              <a:ext cx="1405358" cy="7344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 طَارِقٌ</a:t>
              </a:r>
            </a:p>
          </p:txBody>
        </p:sp>
        <p:sp>
          <p:nvSpPr>
            <p:cNvPr id="11" name="مربع نص 10"/>
            <p:cNvSpPr txBox="1"/>
            <p:nvPr/>
          </p:nvSpPr>
          <p:spPr>
            <a:xfrm rot="7329281">
              <a:off x="4997156" y="4458933"/>
              <a:ext cx="158621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 لَطِيفٌ</a:t>
              </a:r>
            </a:p>
          </p:txBody>
        </p:sp>
      </p:grpSp>
      <p:sp>
        <p:nvSpPr>
          <p:cNvPr id="4" name="سهم للأسفل 3"/>
          <p:cNvSpPr/>
          <p:nvPr/>
        </p:nvSpPr>
        <p:spPr>
          <a:xfrm>
            <a:off x="4529584" y="116632"/>
            <a:ext cx="330448" cy="16561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صورة 11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3F03CA0C-8AED-4C05-9665-81C093A658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/>
        </p:blipFill>
        <p:spPr>
          <a:xfrm>
            <a:off x="7259273" y="449354"/>
            <a:ext cx="1428949" cy="8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812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/>
          <p:cNvGrpSpPr/>
          <p:nvPr/>
        </p:nvGrpSpPr>
        <p:grpSpPr>
          <a:xfrm rot="10563424">
            <a:off x="2242120" y="1554993"/>
            <a:ext cx="4930652" cy="4828050"/>
            <a:chOff x="2155533" y="1619585"/>
            <a:chExt cx="4930652" cy="4828050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8909">
                          <a14:foregroundMark x1="55273" y1="14815" x2="55273" y2="14815"/>
                          <a14:foregroundMark x1="27636" y1="28519" x2="27636" y2="28519"/>
                          <a14:foregroundMark x1="19636" y1="56296" x2="19636" y2="56296"/>
                          <a14:foregroundMark x1="24000" y1="73333" x2="24000" y2="73333"/>
                          <a14:foregroundMark x1="59273" y1="74444" x2="59273" y2="74444"/>
                          <a14:foregroundMark x1="74182" y1="53333" x2="74182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97131">
              <a:off x="2155533" y="1619585"/>
              <a:ext cx="4930652" cy="4828050"/>
            </a:xfrm>
            <a:prstGeom prst="rect">
              <a:avLst/>
            </a:prstGeom>
          </p:spPr>
        </p:pic>
        <p:sp>
          <p:nvSpPr>
            <p:cNvPr id="6" name="مربع نص 5"/>
            <p:cNvSpPr txBox="1"/>
            <p:nvPr/>
          </p:nvSpPr>
          <p:spPr>
            <a:xfrm rot="276730">
              <a:off x="4169400" y="1753308"/>
              <a:ext cx="1232109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 مَطَرٌ </a:t>
              </a:r>
            </a:p>
          </p:txBody>
        </p:sp>
        <p:sp>
          <p:nvSpPr>
            <p:cNvPr id="7" name="مربع نص 6"/>
            <p:cNvSpPr txBox="1"/>
            <p:nvPr/>
          </p:nvSpPr>
          <p:spPr>
            <a:xfrm rot="18440103">
              <a:off x="2714577" y="2883139"/>
              <a:ext cx="1608360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طَبِيعَةٌ </a:t>
              </a:r>
            </a:p>
          </p:txBody>
        </p:sp>
        <p:sp>
          <p:nvSpPr>
            <p:cNvPr id="8" name="مربع نص 7"/>
            <p:cNvSpPr txBox="1"/>
            <p:nvPr/>
          </p:nvSpPr>
          <p:spPr>
            <a:xfrm rot="10980894">
              <a:off x="3684313" y="5161008"/>
              <a:ext cx="136299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 طُيُورٌ</a:t>
              </a:r>
            </a:p>
          </p:txBody>
        </p:sp>
        <p:sp>
          <p:nvSpPr>
            <p:cNvPr id="9" name="مربع نص 8"/>
            <p:cNvSpPr txBox="1"/>
            <p:nvPr/>
          </p:nvSpPr>
          <p:spPr>
            <a:xfrm rot="15058208">
              <a:off x="2472551" y="4310851"/>
              <a:ext cx="152047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 عَطِرَةٌ</a:t>
              </a:r>
            </a:p>
          </p:txBody>
        </p:sp>
        <p:sp>
          <p:nvSpPr>
            <p:cNvPr id="10" name="مربع نص 9"/>
            <p:cNvSpPr txBox="1"/>
            <p:nvPr/>
          </p:nvSpPr>
          <p:spPr>
            <a:xfrm rot="3997131">
              <a:off x="5193426" y="3066190"/>
              <a:ext cx="1405358" cy="7344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طَارِقٌ </a:t>
              </a:r>
            </a:p>
          </p:txBody>
        </p:sp>
        <p:sp>
          <p:nvSpPr>
            <p:cNvPr id="11" name="مربع نص 10"/>
            <p:cNvSpPr txBox="1"/>
            <p:nvPr/>
          </p:nvSpPr>
          <p:spPr>
            <a:xfrm rot="7329281">
              <a:off x="5042622" y="4729154"/>
              <a:ext cx="158621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 لَطِيفٌ</a:t>
              </a:r>
            </a:p>
          </p:txBody>
        </p:sp>
      </p:grpSp>
      <p:sp>
        <p:nvSpPr>
          <p:cNvPr id="4" name="سهم للأسفل 3"/>
          <p:cNvSpPr/>
          <p:nvPr/>
        </p:nvSpPr>
        <p:spPr>
          <a:xfrm>
            <a:off x="4529584" y="116632"/>
            <a:ext cx="330448" cy="16561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صورة 11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C11D3EDF-1D0B-4904-A77E-48F2C05937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/>
        </p:blipFill>
        <p:spPr>
          <a:xfrm>
            <a:off x="7259273" y="449354"/>
            <a:ext cx="1428949" cy="8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417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/>
          <p:cNvGrpSpPr/>
          <p:nvPr/>
        </p:nvGrpSpPr>
        <p:grpSpPr>
          <a:xfrm rot="14109975">
            <a:off x="2434102" y="1140543"/>
            <a:ext cx="4930652" cy="5398616"/>
            <a:chOff x="2199938" y="1588779"/>
            <a:chExt cx="4930652" cy="5398616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8909">
                          <a14:foregroundMark x1="55273" y1="14815" x2="55273" y2="14815"/>
                          <a14:foregroundMark x1="27636" y1="28519" x2="27636" y2="28519"/>
                          <a14:foregroundMark x1="19636" y1="56296" x2="19636" y2="56296"/>
                          <a14:foregroundMark x1="24000" y1="73333" x2="24000" y2="73333"/>
                          <a14:foregroundMark x1="59273" y1="74444" x2="59273" y2="74444"/>
                          <a14:foregroundMark x1="74182" y1="53333" x2="74182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97131">
              <a:off x="2199938" y="1588779"/>
              <a:ext cx="4930652" cy="4828050"/>
            </a:xfrm>
            <a:prstGeom prst="rect">
              <a:avLst/>
            </a:prstGeom>
          </p:spPr>
        </p:pic>
        <p:sp>
          <p:nvSpPr>
            <p:cNvPr id="6" name="مربع نص 5"/>
            <p:cNvSpPr txBox="1"/>
            <p:nvPr/>
          </p:nvSpPr>
          <p:spPr>
            <a:xfrm rot="276730">
              <a:off x="4243975" y="2288752"/>
              <a:ext cx="1232109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 مَطَرٌ</a:t>
              </a:r>
            </a:p>
          </p:txBody>
        </p:sp>
        <p:sp>
          <p:nvSpPr>
            <p:cNvPr id="7" name="مربع نص 6"/>
            <p:cNvSpPr txBox="1"/>
            <p:nvPr/>
          </p:nvSpPr>
          <p:spPr>
            <a:xfrm rot="18440103">
              <a:off x="2659562" y="2718305"/>
              <a:ext cx="1608360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 طَبِيعَةٌ</a:t>
              </a:r>
              <a:endParaRPr lang="ar-SA" sz="4400" dirty="0">
                <a:cs typeface="PT Bold Heading" panose="02010400000000000000" pitchFamily="2" charset="-78"/>
              </a:endParaRPr>
            </a:p>
          </p:txBody>
        </p:sp>
        <p:sp>
          <p:nvSpPr>
            <p:cNvPr id="8" name="مربع نص 7"/>
            <p:cNvSpPr txBox="1"/>
            <p:nvPr/>
          </p:nvSpPr>
          <p:spPr>
            <a:xfrm rot="10980894">
              <a:off x="3758635" y="5048403"/>
              <a:ext cx="1238153" cy="19389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ar-SA" sz="4000" dirty="0">
                <a:cs typeface="PT Bold Heading" panose="02010400000000000000" pitchFamily="2" charset="-78"/>
              </a:endParaRPr>
            </a:p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 طُيُورٌ</a:t>
              </a:r>
            </a:p>
          </p:txBody>
        </p:sp>
        <p:sp>
          <p:nvSpPr>
            <p:cNvPr id="9" name="مربع نص 8"/>
            <p:cNvSpPr txBox="1"/>
            <p:nvPr/>
          </p:nvSpPr>
          <p:spPr>
            <a:xfrm rot="15058208">
              <a:off x="2527103" y="4328792"/>
              <a:ext cx="1422147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عَطِرَةٌ </a:t>
              </a:r>
            </a:p>
          </p:txBody>
        </p:sp>
        <p:sp>
          <p:nvSpPr>
            <p:cNvPr id="10" name="مربع نص 9"/>
            <p:cNvSpPr txBox="1"/>
            <p:nvPr/>
          </p:nvSpPr>
          <p:spPr>
            <a:xfrm rot="3997131">
              <a:off x="5193426" y="3079456"/>
              <a:ext cx="1405358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 طَارِقٌ</a:t>
              </a:r>
            </a:p>
          </p:txBody>
        </p:sp>
        <p:sp>
          <p:nvSpPr>
            <p:cNvPr id="11" name="مربع نص 10"/>
            <p:cNvSpPr txBox="1"/>
            <p:nvPr/>
          </p:nvSpPr>
          <p:spPr>
            <a:xfrm rot="7329281">
              <a:off x="4997156" y="4458933"/>
              <a:ext cx="158621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لَطِيفٌ </a:t>
              </a:r>
            </a:p>
          </p:txBody>
        </p:sp>
      </p:grpSp>
      <p:sp>
        <p:nvSpPr>
          <p:cNvPr id="4" name="سهم للأسفل 3"/>
          <p:cNvSpPr/>
          <p:nvPr/>
        </p:nvSpPr>
        <p:spPr>
          <a:xfrm>
            <a:off x="4529584" y="116632"/>
            <a:ext cx="330448" cy="16561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" name="صورة 13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40E65C19-D471-47B8-A7EB-041DDA3B24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/>
        </p:blipFill>
        <p:spPr>
          <a:xfrm>
            <a:off x="7259273" y="449354"/>
            <a:ext cx="1428949" cy="8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851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/>
          <p:cNvGrpSpPr/>
          <p:nvPr/>
        </p:nvGrpSpPr>
        <p:grpSpPr>
          <a:xfrm rot="17898984">
            <a:off x="2199938" y="1588779"/>
            <a:ext cx="4930652" cy="4828050"/>
            <a:chOff x="2199938" y="1588779"/>
            <a:chExt cx="4930652" cy="4828050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8909">
                          <a14:foregroundMark x1="55273" y1="14815" x2="55273" y2="14815"/>
                          <a14:foregroundMark x1="27636" y1="28519" x2="27636" y2="28519"/>
                          <a14:foregroundMark x1="19636" y1="56296" x2="19636" y2="56296"/>
                          <a14:foregroundMark x1="24000" y1="73333" x2="24000" y2="73333"/>
                          <a14:foregroundMark x1="59273" y1="74444" x2="59273" y2="74444"/>
                          <a14:foregroundMark x1="74182" y1="53333" x2="74182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97131">
              <a:off x="2199938" y="1588779"/>
              <a:ext cx="4930652" cy="4828050"/>
            </a:xfrm>
            <a:prstGeom prst="rect">
              <a:avLst/>
            </a:prstGeom>
          </p:spPr>
        </p:pic>
        <p:sp>
          <p:nvSpPr>
            <p:cNvPr id="6" name="مربع نص 5"/>
            <p:cNvSpPr txBox="1"/>
            <p:nvPr/>
          </p:nvSpPr>
          <p:spPr>
            <a:xfrm rot="276730">
              <a:off x="4243975" y="2257975"/>
              <a:ext cx="1232109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 </a:t>
              </a:r>
              <a:r>
                <a:rPr lang="ar-SA" sz="4400" dirty="0">
                  <a:cs typeface="PT Bold Heading" panose="02010400000000000000" pitchFamily="2" charset="-78"/>
                </a:rPr>
                <a:t>مَطَرٌ</a:t>
              </a:r>
              <a:endParaRPr lang="ar-SA" sz="4000" dirty="0">
                <a:cs typeface="PT Bold Heading" panose="02010400000000000000" pitchFamily="2" charset="-78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 rot="18440103">
              <a:off x="2745581" y="2583081"/>
              <a:ext cx="1608360" cy="144655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dirty="0">
                  <a:cs typeface="PT Bold Heading" panose="02010400000000000000" pitchFamily="2" charset="-78"/>
                </a:rPr>
                <a:t>طَبِيعَةٌ </a:t>
              </a:r>
              <a:endParaRPr lang="ar-SA" sz="4800" dirty="0">
                <a:cs typeface="PT Bold Heading" panose="02010400000000000000" pitchFamily="2" charset="-78"/>
              </a:endParaRPr>
            </a:p>
          </p:txBody>
        </p:sp>
        <p:sp>
          <p:nvSpPr>
            <p:cNvPr id="8" name="مربع نص 7"/>
            <p:cNvSpPr txBox="1"/>
            <p:nvPr/>
          </p:nvSpPr>
          <p:spPr>
            <a:xfrm rot="10980894">
              <a:off x="3744322" y="4912156"/>
              <a:ext cx="123815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 طُيُورٌ</a:t>
              </a:r>
            </a:p>
          </p:txBody>
        </p:sp>
        <p:sp>
          <p:nvSpPr>
            <p:cNvPr id="9" name="مربع نص 8"/>
            <p:cNvSpPr txBox="1"/>
            <p:nvPr/>
          </p:nvSpPr>
          <p:spPr>
            <a:xfrm rot="15058208">
              <a:off x="2392825" y="4356538"/>
              <a:ext cx="1524847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 عَطِرَةٌ</a:t>
              </a:r>
            </a:p>
          </p:txBody>
        </p:sp>
        <p:sp>
          <p:nvSpPr>
            <p:cNvPr id="10" name="مربع نص 9"/>
            <p:cNvSpPr txBox="1"/>
            <p:nvPr/>
          </p:nvSpPr>
          <p:spPr>
            <a:xfrm rot="3997131">
              <a:off x="5193426" y="3066190"/>
              <a:ext cx="1405358" cy="7344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 طَارِقٌ</a:t>
              </a:r>
            </a:p>
          </p:txBody>
        </p:sp>
        <p:sp>
          <p:nvSpPr>
            <p:cNvPr id="11" name="مربع نص 10"/>
            <p:cNvSpPr txBox="1"/>
            <p:nvPr/>
          </p:nvSpPr>
          <p:spPr>
            <a:xfrm rot="7329281">
              <a:off x="4997156" y="4458933"/>
              <a:ext cx="158621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cs typeface="PT Bold Heading" panose="02010400000000000000" pitchFamily="2" charset="-78"/>
                </a:rPr>
                <a:t>لَطِيفٌ </a:t>
              </a:r>
            </a:p>
          </p:txBody>
        </p:sp>
      </p:grpSp>
      <p:sp>
        <p:nvSpPr>
          <p:cNvPr id="4" name="سهم للأسفل 3"/>
          <p:cNvSpPr/>
          <p:nvPr/>
        </p:nvSpPr>
        <p:spPr>
          <a:xfrm>
            <a:off x="4529584" y="116632"/>
            <a:ext cx="330448" cy="16561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صورة 11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000A9EC2-F651-423D-8EDC-D95E8B9A5F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/>
        </p:blipFill>
        <p:spPr>
          <a:xfrm>
            <a:off x="7259273" y="449354"/>
            <a:ext cx="1428949" cy="8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878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638C684-3883-46C4-910D-029B0E9E7B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325" t="30390" r="7476" b="7980"/>
          <a:stretch/>
        </p:blipFill>
        <p:spPr>
          <a:xfrm rot="19300041">
            <a:off x="6405090" y="4534258"/>
            <a:ext cx="1881348" cy="1839275"/>
          </a:xfrm>
          <a:prstGeom prst="rect">
            <a:avLst/>
          </a:prstGeom>
        </p:spPr>
      </p:pic>
      <p:sp>
        <p:nvSpPr>
          <p:cNvPr id="5" name="عنوان 1">
            <a:extLst>
              <a:ext uri="{FF2B5EF4-FFF2-40B4-BE49-F238E27FC236}">
                <a16:creationId xmlns:a16="http://schemas.microsoft.com/office/drawing/2014/main" id="{95D2BAC1-8FAB-49B4-8309-671673A820F5}"/>
              </a:ext>
            </a:extLst>
          </p:cNvPr>
          <p:cNvSpPr txBox="1">
            <a:spLocks/>
          </p:cNvSpPr>
          <p:nvPr/>
        </p:nvSpPr>
        <p:spPr>
          <a:xfrm>
            <a:off x="6134836" y="542050"/>
            <a:ext cx="2616540" cy="3744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  أفتح كتابي وأقرأ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بصوت واضح</a:t>
            </a:r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1475E2B-9820-48DB-9022-AE8F805EF4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0" y="495738"/>
            <a:ext cx="5106113" cy="584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6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C8F7CE31-B2BE-4565-BF36-9C33550F9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4635" y="1539456"/>
            <a:ext cx="3322159" cy="11344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435449" indent="-435449" algn="r" rtl="1" eaLnBrk="1" hangingPunct="1">
              <a:defRPr/>
            </a:pPr>
            <a:r>
              <a:rPr lang="ar-SA" sz="3386" b="1" dirty="0"/>
              <a:t>ماذا تعلمنا في درسنا </a:t>
            </a:r>
          </a:p>
          <a:p>
            <a:pPr marL="435449" indent="-435449" algn="r" rtl="1" eaLnBrk="1" hangingPunct="1">
              <a:defRPr/>
            </a:pPr>
            <a:r>
              <a:rPr lang="ar-SA" sz="3386" b="1" dirty="0"/>
              <a:t>هذا اليوم ؟</a:t>
            </a:r>
          </a:p>
        </p:txBody>
      </p:sp>
      <p:sp>
        <p:nvSpPr>
          <p:cNvPr id="66565" name="WordArt 4">
            <a:extLst>
              <a:ext uri="{FF2B5EF4-FFF2-40B4-BE49-F238E27FC236}">
                <a16:creationId xmlns:a16="http://schemas.microsoft.com/office/drawing/2014/main" id="{D6BF1CA3-9ADA-4633-9778-69700BE3D4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879435">
            <a:off x="3897313" y="3609975"/>
            <a:ext cx="3478212" cy="901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SA" sz="3386" b="1" kern="10" dirty="0">
                <a:ln w="127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تعلمنا اليوم </a:t>
            </a:r>
          </a:p>
        </p:txBody>
      </p:sp>
      <p:pic>
        <p:nvPicPr>
          <p:cNvPr id="7" name="صورة 6" descr="ماذا تعلمت بدون عنوان.png">
            <a:extLst>
              <a:ext uri="{FF2B5EF4-FFF2-40B4-BE49-F238E27FC236}">
                <a16:creationId xmlns:a16="http://schemas.microsoft.com/office/drawing/2014/main" id="{374482DB-46C9-4BBF-A99A-AE3DAF2188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328" y="868715"/>
            <a:ext cx="2300993" cy="42671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7C08D0DA-BFCE-47E1-A9FC-198573EF2561}"/>
              </a:ext>
            </a:extLst>
          </p:cNvPr>
          <p:cNvSpPr txBox="1">
            <a:spLocks/>
          </p:cNvSpPr>
          <p:nvPr/>
        </p:nvSpPr>
        <p:spPr>
          <a:xfrm>
            <a:off x="440599" y="1435635"/>
            <a:ext cx="8262801" cy="5016758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4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 :  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4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 :    </a:t>
            </a:r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4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الثالثة </a:t>
            </a:r>
          </a:p>
          <a:p>
            <a:pPr algn="r" rtl="1">
              <a:defRPr>
                <a:uFillTx/>
              </a:defRPr>
            </a:pPr>
            <a:r>
              <a:rPr lang="ar-SA" sz="4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4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مدينتي</a:t>
            </a:r>
            <a:endParaRPr lang="ar-S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>
              <a:defRPr>
                <a:uFillTx/>
              </a:defRPr>
            </a:pPr>
            <a:r>
              <a:rPr lang="ar-SA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</a:t>
            </a:r>
            <a:r>
              <a:rPr lang="ar-SA" sz="4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: </a:t>
            </a:r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القراءة</a:t>
            </a:r>
          </a:p>
          <a:p>
            <a:pPr algn="r" rtl="1">
              <a:defRPr>
                <a:uFillTx/>
              </a:defRPr>
            </a:pPr>
            <a:r>
              <a:rPr lang="ar-SA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 :</a:t>
            </a:r>
          </a:p>
          <a:p>
            <a:pPr lvl="0" algn="r" defTabSz="457200">
              <a:defRPr>
                <a:uFillTx/>
              </a:defRPr>
            </a:pPr>
            <a:endParaRPr lang="ar-SA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lvl="0" algn="r" defTabSz="457200">
              <a:defRPr>
                <a:uFillTx/>
              </a:defRPr>
            </a:pPr>
            <a:endParaRPr lang="ar-SA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02BD3D09-805E-4A21-9DBA-8E838C6A4AD1}"/>
              </a:ext>
            </a:extLst>
          </p:cNvPr>
          <p:cNvSpPr/>
          <p:nvPr/>
        </p:nvSpPr>
        <p:spPr>
          <a:xfrm>
            <a:off x="214310" y="131762"/>
            <a:ext cx="8715375" cy="6594475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4" name="صورة 3" descr="صورة تحتوي على كمبيوتر&#10;&#10;تم إنشاء الوصف تلقائياً">
            <a:extLst>
              <a:ext uri="{FF2B5EF4-FFF2-40B4-BE49-F238E27FC236}">
                <a16:creationId xmlns:a16="http://schemas.microsoft.com/office/drawing/2014/main" id="{1AEF0E6B-9F03-447D-8FF9-842DF036D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006" y="4420086"/>
            <a:ext cx="4591691" cy="933580"/>
          </a:xfrm>
          <a:prstGeom prst="rect">
            <a:avLst/>
          </a:prstGeom>
        </p:spPr>
      </p:pic>
      <p:pic>
        <p:nvPicPr>
          <p:cNvPr id="12" name="صورة 11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B143F695-9A1E-4E00-899C-27BEAC4D4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22365"/>
            <a:ext cx="5982535" cy="952633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FBA97F17-BFD3-49B6-B714-49F921D96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20" y="1477690"/>
            <a:ext cx="3633531" cy="2402032"/>
          </a:xfrm>
          <a:prstGeom prst="rect">
            <a:avLst/>
          </a:prstGeom>
        </p:spPr>
      </p:pic>
      <p:pic>
        <p:nvPicPr>
          <p:cNvPr id="8" name="صورة 7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4E7AE5AD-3FFC-417B-837B-23BDD4B0A2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89" y="238327"/>
            <a:ext cx="8590420" cy="11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861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>
          <a:xfrm>
            <a:off x="4990888" y="3358048"/>
            <a:ext cx="3253759" cy="15567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معنى غزير </a:t>
            </a:r>
            <a:endParaRPr lang="en-US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06239" y="1074734"/>
            <a:ext cx="3409125" cy="15567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ما نوع المد في كلمة </a:t>
            </a:r>
          </a:p>
          <a:p>
            <a:pPr algn="ctr"/>
            <a:r>
              <a:rPr lang="ar-SA" sz="3200" b="1" dirty="0">
                <a:solidFill>
                  <a:schemeClr val="tx1"/>
                </a:solidFill>
              </a:rPr>
              <a:t>طُيُور 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05BD516-809F-4062-9C25-301D17DA1138}"/>
              </a:ext>
            </a:extLst>
          </p:cNvPr>
          <p:cNvSpPr/>
          <p:nvPr/>
        </p:nvSpPr>
        <p:spPr>
          <a:xfrm>
            <a:off x="1268668" y="5606166"/>
            <a:ext cx="6743941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أختار رقم وأجيب عن السؤال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181B8F9-EA29-4CEC-AB4A-BC68AA6EA61B}"/>
              </a:ext>
            </a:extLst>
          </p:cNvPr>
          <p:cNvSpPr txBox="1"/>
          <p:nvPr/>
        </p:nvSpPr>
        <p:spPr>
          <a:xfrm>
            <a:off x="1426281" y="220489"/>
            <a:ext cx="642871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استراتيجية التعلم باللعب – البطاقات التعليمية التفاعلية 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045740" y="979634"/>
            <a:ext cx="3144057" cy="15567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schemeClr val="tx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ar-SA" sz="3600" b="1" dirty="0">
                <a:solidFill>
                  <a:schemeClr val="tx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أحلل كلمة طارق  </a:t>
            </a:r>
            <a:endParaRPr lang="en-US" sz="3600" b="1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67861" y="1040979"/>
            <a:ext cx="3144057" cy="1350401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32082" y="1125787"/>
            <a:ext cx="3328087" cy="1330001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2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067861" y="3477960"/>
            <a:ext cx="3144057" cy="128174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3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0" name="Rounded Rectangle 45">
            <a:extLst>
              <a:ext uri="{FF2B5EF4-FFF2-40B4-BE49-F238E27FC236}">
                <a16:creationId xmlns:a16="http://schemas.microsoft.com/office/drawing/2014/main" id="{3C669AFD-04EA-4CAC-9FCF-D77600958F80}"/>
              </a:ext>
            </a:extLst>
          </p:cNvPr>
          <p:cNvSpPr/>
          <p:nvPr/>
        </p:nvSpPr>
        <p:spPr>
          <a:xfrm>
            <a:off x="1043608" y="3466464"/>
            <a:ext cx="3144057" cy="15567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أصل الحروف التالية </a:t>
            </a:r>
          </a:p>
          <a:p>
            <a:pPr algn="ctr"/>
            <a:r>
              <a:rPr lang="ar-S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ل ط  ي ف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ounded Rectangle 18">
            <a:extLst>
              <a:ext uri="{FF2B5EF4-FFF2-40B4-BE49-F238E27FC236}">
                <a16:creationId xmlns:a16="http://schemas.microsoft.com/office/drawing/2014/main" id="{CC91648E-673B-4EFE-9D95-B50E8BA7A357}"/>
              </a:ext>
            </a:extLst>
          </p:cNvPr>
          <p:cNvSpPr/>
          <p:nvPr/>
        </p:nvSpPr>
        <p:spPr>
          <a:xfrm>
            <a:off x="1140933" y="3603973"/>
            <a:ext cx="2939736" cy="128174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4</a:t>
            </a:r>
            <a:endParaRPr lang="en-US" sz="495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6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"/>
                            </p:stCondLst>
                            <p:childTnLst>
                              <p:par>
                                <p:cTn id="4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"/>
                            </p:stCondLst>
                            <p:childTnLst>
                              <p:par>
                                <p:cTn id="61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"/>
                            </p:stCondLst>
                            <p:childTnLst>
                              <p:par>
                                <p:cTn id="73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"/>
                            </p:stCondLst>
                            <p:childTnLst>
                              <p:par>
                                <p:cTn id="8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3" grpId="0" animBg="1"/>
      <p:bldP spid="49" grpId="0" animBg="1"/>
      <p:bldP spid="49" grpId="1" animBg="1"/>
      <p:bldP spid="21" grpId="0" animBg="1"/>
      <p:bldP spid="21" grpId="1" animBg="1"/>
      <p:bldP spid="20" grpId="0" animBg="1"/>
      <p:bldP spid="20" grpId="1" animBg="1"/>
      <p:bldP spid="19" grpId="0" animBg="1"/>
      <p:bldP spid="1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عنوان 1">
            <a:extLst>
              <a:ext uri="{FF2B5EF4-FFF2-40B4-BE49-F238E27FC236}">
                <a16:creationId xmlns:a16="http://schemas.microsoft.com/office/drawing/2014/main" id="{AC2BE630-2F25-44D7-B1BD-3479D9CE6EA6}"/>
              </a:ext>
            </a:extLst>
          </p:cNvPr>
          <p:cNvSpPr txBox="1">
            <a:spLocks/>
          </p:cNvSpPr>
          <p:nvPr/>
        </p:nvSpPr>
        <p:spPr>
          <a:xfrm>
            <a:off x="430766" y="2230924"/>
            <a:ext cx="3122672" cy="73610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4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 </a:t>
            </a:r>
            <a:r>
              <a:rPr lang="ar-SA" sz="4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cs typeface="PT Bold Heading" pitchFamily="2" charset="-78"/>
              </a:rPr>
              <a:t>كم رقمها؟</a:t>
            </a:r>
          </a:p>
        </p:txBody>
      </p:sp>
      <p:sp>
        <p:nvSpPr>
          <p:cNvPr id="24" name="عنوان 1">
            <a:extLst>
              <a:ext uri="{FF2B5EF4-FFF2-40B4-BE49-F238E27FC236}">
                <a16:creationId xmlns:a16="http://schemas.microsoft.com/office/drawing/2014/main" id="{A3AEB93E-5354-433C-8B3A-91CC7676EBE8}"/>
              </a:ext>
            </a:extLst>
          </p:cNvPr>
          <p:cNvSpPr txBox="1">
            <a:spLocks/>
          </p:cNvSpPr>
          <p:nvPr/>
        </p:nvSpPr>
        <p:spPr>
          <a:xfrm>
            <a:off x="514762" y="3195887"/>
            <a:ext cx="2954680" cy="7178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8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ما لونها ؟</a:t>
            </a:r>
          </a:p>
        </p:txBody>
      </p:sp>
      <p:sp>
        <p:nvSpPr>
          <p:cNvPr id="25" name="عنوان 1">
            <a:extLst>
              <a:ext uri="{FF2B5EF4-FFF2-40B4-BE49-F238E27FC236}">
                <a16:creationId xmlns:a16="http://schemas.microsoft.com/office/drawing/2014/main" id="{AB522DD3-E202-4FF2-9368-BE8F3B5F4243}"/>
              </a:ext>
            </a:extLst>
          </p:cNvPr>
          <p:cNvSpPr txBox="1">
            <a:spLocks/>
          </p:cNvSpPr>
          <p:nvPr/>
        </p:nvSpPr>
        <p:spPr bwMode="auto">
          <a:xfrm>
            <a:off x="391308" y="1037849"/>
            <a:ext cx="3122672" cy="9397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 fontScale="25000" lnSpcReduction="20000"/>
          </a:bodyPr>
          <a:lstStyle/>
          <a:p>
            <a:pPr algn="ctr">
              <a:defRPr/>
            </a:pPr>
            <a:r>
              <a:rPr lang="ar-SA" sz="4800" kern="0" spc="100" dirty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cs typeface="PT Bold Heading" pitchFamily="2" charset="-78"/>
              </a:rPr>
              <a:t> </a:t>
            </a:r>
          </a:p>
          <a:p>
            <a:pPr algn="ctr">
              <a:defRPr/>
            </a:pPr>
            <a:r>
              <a:rPr lang="ar-SA" sz="12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cs typeface="PT Bold Heading" pitchFamily="2" charset="-78"/>
              </a:rPr>
              <a:t>ما عنوان الوحدة التي ندرسها ؟</a:t>
            </a:r>
          </a:p>
          <a:p>
            <a:pPr algn="ctr" eaLnBrk="0" hangingPunct="0">
              <a:defRPr/>
            </a:pPr>
            <a:endParaRPr lang="ar-SA" sz="4800" b="1" kern="0" spc="100" dirty="0">
              <a:ln w="18000">
                <a:solidFill>
                  <a:sysClr val="windowText" lastClr="000000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26" name="عنوان 1">
            <a:extLst>
              <a:ext uri="{FF2B5EF4-FFF2-40B4-BE49-F238E27FC236}">
                <a16:creationId xmlns:a16="http://schemas.microsoft.com/office/drawing/2014/main" id="{6AE85882-F82B-46C3-9DA8-3BD6E706CF79}"/>
              </a:ext>
            </a:extLst>
          </p:cNvPr>
          <p:cNvSpPr txBox="1">
            <a:spLocks/>
          </p:cNvSpPr>
          <p:nvPr/>
        </p:nvSpPr>
        <p:spPr>
          <a:xfrm>
            <a:off x="430766" y="4059397"/>
            <a:ext cx="3122672" cy="717894"/>
          </a:xfrm>
          <a:prstGeom prst="rect">
            <a:avLst/>
          </a:prstGeom>
          <a:solidFill>
            <a:srgbClr val="FF66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67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كم عدد حروفها؟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4DEB9D3C-39E7-4337-AA9A-2278AD9649DE}"/>
              </a:ext>
            </a:extLst>
          </p:cNvPr>
          <p:cNvSpPr/>
          <p:nvPr/>
        </p:nvSpPr>
        <p:spPr>
          <a:xfrm>
            <a:off x="788625" y="151188"/>
            <a:ext cx="2449689" cy="7361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 </a:t>
            </a:r>
            <a:r>
              <a:rPr lang="ar-SA" dirty="0">
                <a:solidFill>
                  <a:schemeClr val="tx1"/>
                </a:solidFill>
              </a:rPr>
              <a:t> طالبة تسال طالبة </a:t>
            </a:r>
            <a:endParaRPr lang="ar-SA" dirty="0"/>
          </a:p>
        </p:txBody>
      </p:sp>
      <p:pic>
        <p:nvPicPr>
          <p:cNvPr id="4" name="صورة 3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8723E5B6-3679-4A96-9460-1EC6E2CA3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7792"/>
            <a:ext cx="4734586" cy="487748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صورة 5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9742215A-2A64-4419-9139-24EDD7B52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860" y="5381802"/>
            <a:ext cx="971686" cy="1238423"/>
          </a:xfrm>
          <a:prstGeom prst="rect">
            <a:avLst/>
          </a:prstGeom>
        </p:spPr>
      </p:pic>
      <p:pic>
        <p:nvPicPr>
          <p:cNvPr id="9" name="صورة 8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3CFB0693-D730-4DDC-B66F-12BF9E307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491354"/>
            <a:ext cx="1257475" cy="1019317"/>
          </a:xfrm>
          <a:prstGeom prst="rect">
            <a:avLst/>
          </a:prstGeom>
        </p:spPr>
      </p:pic>
      <p:pic>
        <p:nvPicPr>
          <p:cNvPr id="11" name="صورة 10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7C173C69-7F47-4536-9771-557835A9E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92" y="5469968"/>
            <a:ext cx="981212" cy="1190791"/>
          </a:xfrm>
          <a:prstGeom prst="rect">
            <a:avLst/>
          </a:prstGeom>
        </p:spPr>
      </p:pic>
      <p:pic>
        <p:nvPicPr>
          <p:cNvPr id="14" name="صورة 1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79282F48-F348-4BFB-AE1E-4CAE94DE4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454" y="5616715"/>
            <a:ext cx="1000265" cy="962159"/>
          </a:xfrm>
          <a:prstGeom prst="rect">
            <a:avLst/>
          </a:prstGeom>
        </p:spPr>
      </p:pic>
      <p:pic>
        <p:nvPicPr>
          <p:cNvPr id="17" name="صورة 16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B1AA3E9D-3235-42F9-A651-359414E090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248" y="5497635"/>
            <a:ext cx="1133633" cy="1200318"/>
          </a:xfrm>
          <a:prstGeom prst="rect">
            <a:avLst/>
          </a:prstGeom>
        </p:spPr>
      </p:pic>
      <p:pic>
        <p:nvPicPr>
          <p:cNvPr id="21" name="صورة 20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2F0CB008-33D9-4C51-BA8C-D1123D3A6D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9" y="5410381"/>
            <a:ext cx="1333686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5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72C8B44D-44DA-4575-9775-8AC45C2E9382}"/>
              </a:ext>
            </a:extLst>
          </p:cNvPr>
          <p:cNvSpPr txBox="1"/>
          <p:nvPr/>
        </p:nvSpPr>
        <p:spPr>
          <a:xfrm>
            <a:off x="2275632" y="324909"/>
            <a:ext cx="4060727" cy="132343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pPr algn="r" rtl="1" eaLnBrk="1" hangingPunct="1">
              <a:defRPr/>
            </a:pPr>
            <a:r>
              <a:rPr lang="ar-SA" sz="8000" b="1" spc="50" dirty="0">
                <a:ln w="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isten ITC" panose="03050502040202030202" pitchFamily="66" charset="0"/>
              </a:rPr>
              <a:t>بريد</a:t>
            </a:r>
            <a:r>
              <a:rPr lang="ar-SA" sz="8000" b="1" dirty="0">
                <a:ln w="12700">
                  <a:solidFill>
                    <a:schemeClr val="tx1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ar-SA" sz="8000" b="1" spc="50" dirty="0">
                <a:ln w="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isten ITC" panose="03050502040202030202" pitchFamily="66" charset="0"/>
              </a:rPr>
              <a:t>لغــتي</a:t>
            </a:r>
            <a:r>
              <a:rPr lang="ar-SA" sz="8000" b="1" dirty="0">
                <a:ln w="12700">
                  <a:solidFill>
                    <a:schemeClr val="tx1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Kristen ITC" panose="03050502040202030202" pitchFamily="66" charset="0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5CC7FD8-7AA9-44D1-B9CE-78968619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2673" r="3304" b="3754"/>
          <a:stretch>
            <a:fillRect/>
          </a:stretch>
        </p:blipFill>
        <p:spPr bwMode="auto">
          <a:xfrm>
            <a:off x="755650" y="2260600"/>
            <a:ext cx="24638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نتيجة بحث الصور عن صندوق بريد كرتون">
            <a:extLst>
              <a:ext uri="{FF2B5EF4-FFF2-40B4-BE49-F238E27FC236}">
                <a16:creationId xmlns:a16="http://schemas.microsoft.com/office/drawing/2014/main" id="{62AC7238-7F82-4AC4-B813-E448B5FC6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916113"/>
            <a:ext cx="4760913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نتيجة بحث الصور عن صور متحركة بوربوينت نجوم">
            <a:extLst>
              <a:ext uri="{FF2B5EF4-FFF2-40B4-BE49-F238E27FC236}">
                <a16:creationId xmlns:a16="http://schemas.microsoft.com/office/drawing/2014/main" id="{C5C08E44-9512-4B2E-ACD7-52A2FA5A6E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0"/>
            <a:ext cx="8964612" cy="78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082037"/>
      </p:ext>
    </p:extLst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-0.59909 0.00463 " pathEditMode="relative" rAng="0" ptsTypes="AA">
                                      <p:cBhvr>
                                        <p:cTn id="13" dur="5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A0D93B6-6BB3-4134-94B0-807B632DE4F0}"/>
              </a:ext>
            </a:extLst>
          </p:cNvPr>
          <p:cNvSpPr/>
          <p:nvPr/>
        </p:nvSpPr>
        <p:spPr>
          <a:xfrm>
            <a:off x="2987063" y="931333"/>
            <a:ext cx="4815249" cy="608794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2370" dirty="0"/>
              <a:t>استراتيجية ساعي البريد </a:t>
            </a:r>
          </a:p>
        </p:txBody>
      </p:sp>
      <p:pic>
        <p:nvPicPr>
          <p:cNvPr id="10245" name="صورة 3">
            <a:extLst>
              <a:ext uri="{FF2B5EF4-FFF2-40B4-BE49-F238E27FC236}">
                <a16:creationId xmlns:a16="http://schemas.microsoft.com/office/drawing/2014/main" id="{3BCFD837-4174-492C-8316-032B13670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1782763"/>
            <a:ext cx="2930525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1902EA3-7858-4E80-B7DA-114E67253110}"/>
              </a:ext>
            </a:extLst>
          </p:cNvPr>
          <p:cNvSpPr/>
          <p:nvPr/>
        </p:nvSpPr>
        <p:spPr>
          <a:xfrm>
            <a:off x="1416050" y="4508500"/>
            <a:ext cx="6413500" cy="4873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dirty="0"/>
              <a:t>تطبع جمل الدرس السابق وتوضع كل جملة  في ظرف وتعطى كل مجموعة ظرف 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16354E1D-0B41-45FE-8B8F-E0FFE9AD18F0}"/>
              </a:ext>
            </a:extLst>
          </p:cNvPr>
          <p:cNvSpPr/>
          <p:nvPr/>
        </p:nvSpPr>
        <p:spPr>
          <a:xfrm>
            <a:off x="1584325" y="1712913"/>
            <a:ext cx="2195513" cy="2195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1355" dirty="0"/>
              <a:t> أنا ساعي بريد لغتي احمل رسائل بها كلمات وجمل من كتاب لغتي </a:t>
            </a:r>
          </a:p>
          <a:p>
            <a:pPr algn="ctr" rtl="1" eaLnBrk="1" hangingPunct="1">
              <a:defRPr/>
            </a:pPr>
            <a:r>
              <a:rPr lang="ar-SA" sz="1355" dirty="0"/>
              <a:t>وكما تعلمون يا صديقاتي أن القراءة سبيل المعرفة وأنا  ذكية أرسل كل مفيد وهذه جمل أريد منكن قراءتها بصوت واضح </a:t>
            </a:r>
          </a:p>
        </p:txBody>
      </p:sp>
    </p:spTree>
    <p:extLst>
      <p:ext uri="{BB962C8B-B14F-4D97-AF65-F5344CB8AC3E}">
        <p14:creationId xmlns:p14="http://schemas.microsoft.com/office/powerpoint/2010/main" val="3633806770"/>
      </p:ext>
    </p:extLst>
  </p:cSld>
  <p:clrMapOvr>
    <a:masterClrMapping/>
  </p:clrMapOvr>
  <p:transition spd="slow" advTm="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267744" y="404664"/>
            <a:ext cx="3688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جدول التعلم </a:t>
            </a:r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1214414" y="1928802"/>
          <a:ext cx="6858048" cy="3261360"/>
        </p:xfrm>
        <a:graphic>
          <a:graphicData uri="http://schemas.openxmlformats.org/drawingml/2006/table">
            <a:tbl>
              <a:tblPr rtl="1" firstRow="1" bandRow="1">
                <a:tableStyleId>{775DCB02-9BB8-47FD-8907-85C794F793BA}</a:tableStyleId>
              </a:tblPr>
              <a:tblGrid>
                <a:gridCol w="211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</a:t>
                      </a:r>
                      <a:r>
                        <a:rPr lang="ar-SA" sz="2800" baseline="0" dirty="0"/>
                        <a:t> أعرف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أريد أن أتعلم؟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تعلمت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890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>
            <a:spLocks/>
          </p:cNvSpPr>
          <p:nvPr/>
        </p:nvSpPr>
        <p:spPr>
          <a:xfrm>
            <a:off x="1853296" y="2360808"/>
            <a:ext cx="6486138" cy="3539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lvl="0" algn="r" defTabSz="457200"/>
            <a:r>
              <a:rPr lang="ar-SA" sz="28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يتوقع من التلميذ - ة تحقيق الأهداف التالية :</a:t>
            </a:r>
            <a:endParaRPr lang="ar-SA" sz="2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lvl="0" algn="r" defTabSz="457200"/>
            <a:endParaRPr lang="ar-SA" sz="28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lvl="0" algn="r" defTabSz="457200"/>
            <a:endParaRPr lang="ar-SA" sz="28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lvl="0" algn="r" defTabSz="457200"/>
            <a:r>
              <a:rPr lang="ar-SA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قراءة الكلمات التي تحوي الحرف (  ط ) بأوضاعه.</a:t>
            </a:r>
          </a:p>
          <a:p>
            <a:pPr lvl="0" algn="r" defTabSz="457200"/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lvl="0" algn="r" defTabSz="457200"/>
            <a:r>
              <a:rPr lang="ar-SA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نطق الحرف (  ط ) بحركاته القصيرة .</a:t>
            </a:r>
          </a:p>
          <a:p>
            <a:pPr lvl="0" algn="r" defTabSz="457200"/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lvl="0" algn="r" defTabSz="457200"/>
            <a:r>
              <a:rPr lang="ar-SA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معرفة الحركات القصيرة وتسميها .</a:t>
            </a:r>
            <a:endParaRPr lang="ar-SA" sz="28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6084168" y="1302174"/>
            <a:ext cx="193354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الأهداف:</a:t>
            </a:r>
          </a:p>
        </p:txBody>
      </p:sp>
      <p:pic>
        <p:nvPicPr>
          <p:cNvPr id="7" name="Picture 2" descr="ÙØªÙØ¬Ø© Ø¨Ø­Ø« Ø§ÙØµÙØ± Ø¹Ù ÙØªØ­Ø© ÙÙØ³Ø±Ø© ÙØ¶ÙØ©">
            <a:extLst>
              <a:ext uri="{FF2B5EF4-FFF2-40B4-BE49-F238E27FC236}">
                <a16:creationId xmlns:a16="http://schemas.microsoft.com/office/drawing/2014/main" id="{6D15AD58-CB90-4F93-ADDA-CB33130CD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75" y="5271334"/>
            <a:ext cx="255437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6594523-0DDC-436F-8160-C3589748C8B6}"/>
              </a:ext>
            </a:extLst>
          </p:cNvPr>
          <p:cNvSpPr/>
          <p:nvPr/>
        </p:nvSpPr>
        <p:spPr>
          <a:xfrm>
            <a:off x="214312" y="206633"/>
            <a:ext cx="8715375" cy="6594475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9" name="صورة 8" descr="صورة تحتوي على كمبيوتر&#10;&#10;تم إنشاء الوصف تلقائياً">
            <a:extLst>
              <a:ext uri="{FF2B5EF4-FFF2-40B4-BE49-F238E27FC236}">
                <a16:creationId xmlns:a16="http://schemas.microsoft.com/office/drawing/2014/main" id="{02345705-51F0-47C7-B4E2-6F08A7E1A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22" y="490972"/>
            <a:ext cx="4591691" cy="9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13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A47E9AA4-4BDD-47E7-947A-8444DA1151E9}"/>
              </a:ext>
            </a:extLst>
          </p:cNvPr>
          <p:cNvSpPr txBox="1"/>
          <p:nvPr/>
        </p:nvSpPr>
        <p:spPr>
          <a:xfrm>
            <a:off x="3491880" y="1899515"/>
            <a:ext cx="487011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wrap="square" rtlCol="1">
            <a:spAutoFit/>
          </a:bodyPr>
          <a:lstStyle/>
          <a:p>
            <a:r>
              <a:rPr lang="ar-SA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Mudir MT" pitchFamily="2" charset="-78"/>
              </a:rPr>
              <a:t> أنشودة مكون أقرأ الكلمات ثم أجرد الحرف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70F9E59-D914-4EBC-9F08-CE1F3ECA1910}"/>
              </a:ext>
            </a:extLst>
          </p:cNvPr>
          <p:cNvSpPr txBox="1"/>
          <p:nvPr/>
        </p:nvSpPr>
        <p:spPr>
          <a:xfrm>
            <a:off x="1040064" y="2849149"/>
            <a:ext cx="4680520" cy="341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DecoType Naskh Extensions" panose="02010400000000000000" pitchFamily="2" charset="-78"/>
              </a:rPr>
              <a:t>الآن نقرأ ونـجرد </a:t>
            </a:r>
          </a:p>
          <a:p>
            <a:pPr algn="ctr">
              <a:defRPr/>
            </a:pPr>
            <a:r>
              <a:rPr lang="ar-SA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DecoType Naskh Extensions" panose="02010400000000000000" pitchFamily="2" charset="-78"/>
              </a:rPr>
              <a:t>حرف الطاء  بالأصوات </a:t>
            </a:r>
          </a:p>
          <a:p>
            <a:pPr algn="ctr">
              <a:defRPr/>
            </a:pPr>
            <a:r>
              <a:rPr lang="ar-SA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DecoType Naskh Extensions" panose="02010400000000000000" pitchFamily="2" charset="-78"/>
              </a:rPr>
              <a:t>لنحفظ أشكال الـحـرف</a:t>
            </a:r>
          </a:p>
          <a:p>
            <a:pPr algn="ctr">
              <a:defRPr/>
            </a:pPr>
            <a:r>
              <a:rPr lang="ar-SA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DecoType Naskh Extensions" panose="02010400000000000000" pitchFamily="2" charset="-78"/>
              </a:rPr>
              <a:t>ومواقعه في الكلمات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2714E84-4AC9-48F6-B816-970B2F4ED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5926939" y="3036645"/>
            <a:ext cx="2540071" cy="2671997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02A0C465-19C0-4ED4-A7C4-AC7B94693CD5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9" name="صورة 8" descr="صورة تحتوي على كمبيوتر&#10;&#10;تم إنشاء الوصف تلقائياً">
            <a:extLst>
              <a:ext uri="{FF2B5EF4-FFF2-40B4-BE49-F238E27FC236}">
                <a16:creationId xmlns:a16="http://schemas.microsoft.com/office/drawing/2014/main" id="{D86D7C4C-9A71-4AD9-ABF8-9FCF70141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19" y="477966"/>
            <a:ext cx="4591691" cy="9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09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7209253A-8C27-4872-A550-14DA94ADEDA1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0" name="مخطط انسيابي: رابط 9">
            <a:extLst>
              <a:ext uri="{FF2B5EF4-FFF2-40B4-BE49-F238E27FC236}">
                <a16:creationId xmlns:a16="http://schemas.microsoft.com/office/drawing/2014/main" id="{D8DDA2E1-5BF7-491D-B39E-375E0B5C4F93}"/>
              </a:ext>
            </a:extLst>
          </p:cNvPr>
          <p:cNvSpPr/>
          <p:nvPr/>
        </p:nvSpPr>
        <p:spPr>
          <a:xfrm>
            <a:off x="5724130" y="4448812"/>
            <a:ext cx="2288298" cy="2120470"/>
          </a:xfrm>
          <a:prstGeom prst="flowChartConnector">
            <a:avLst/>
          </a:prstGeom>
          <a:solidFill>
            <a:srgbClr val="0099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1500" b="1" dirty="0">
                <a:solidFill>
                  <a:schemeClr val="bg1"/>
                </a:solidFill>
              </a:rPr>
              <a:t>طُ</a:t>
            </a:r>
            <a:endParaRPr lang="ar-SA" sz="4400" b="1" dirty="0">
              <a:solidFill>
                <a:schemeClr val="bg1"/>
              </a:solidFill>
            </a:endParaRPr>
          </a:p>
        </p:txBody>
      </p:sp>
      <p:sp>
        <p:nvSpPr>
          <p:cNvPr id="12" name="سهم: لأسفل 11">
            <a:extLst>
              <a:ext uri="{FF2B5EF4-FFF2-40B4-BE49-F238E27FC236}">
                <a16:creationId xmlns:a16="http://schemas.microsoft.com/office/drawing/2014/main" id="{C5F9DD47-4464-40D3-9BE3-1CFB3826B70C}"/>
              </a:ext>
            </a:extLst>
          </p:cNvPr>
          <p:cNvSpPr/>
          <p:nvPr/>
        </p:nvSpPr>
        <p:spPr>
          <a:xfrm>
            <a:off x="6588224" y="3686697"/>
            <a:ext cx="615320" cy="762115"/>
          </a:xfrm>
          <a:prstGeom prst="down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58C5E46A-F0A8-4A01-AFED-5E3A94D8B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6" y="1343950"/>
            <a:ext cx="2608001" cy="337163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8B2C7CF-A5CA-42B7-8A72-32D922FE33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4" t="26647" r="22581" b="17545"/>
          <a:stretch/>
        </p:blipFill>
        <p:spPr>
          <a:xfrm>
            <a:off x="4963114" y="1359097"/>
            <a:ext cx="3049314" cy="2100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8" descr="صورة تحتوي على كمبيوتر&#10;&#10;تم إنشاء الوصف تلقائياً">
            <a:extLst>
              <a:ext uri="{FF2B5EF4-FFF2-40B4-BE49-F238E27FC236}">
                <a16:creationId xmlns:a16="http://schemas.microsoft.com/office/drawing/2014/main" id="{490CDFDD-94D0-42EB-9EA9-FD9DE27943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17694"/>
            <a:ext cx="4591691" cy="9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5F5592C8-390F-44DF-A91C-8EB4C3A523EF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03C5DA0A-9D16-400B-82CD-C7E4491A9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01" y="714124"/>
            <a:ext cx="2895828" cy="3158245"/>
          </a:xfrm>
          <a:prstGeom prst="rect">
            <a:avLst/>
          </a:prstGeom>
        </p:spPr>
      </p:pic>
      <p:sp>
        <p:nvSpPr>
          <p:cNvPr id="14" name="مخطط انسيابي: رابط 13">
            <a:extLst>
              <a:ext uri="{FF2B5EF4-FFF2-40B4-BE49-F238E27FC236}">
                <a16:creationId xmlns:a16="http://schemas.microsoft.com/office/drawing/2014/main" id="{86D23E70-9285-4CEC-9AEC-CCF11526ED57}"/>
              </a:ext>
            </a:extLst>
          </p:cNvPr>
          <p:cNvSpPr/>
          <p:nvPr/>
        </p:nvSpPr>
        <p:spPr>
          <a:xfrm>
            <a:off x="5652120" y="4221089"/>
            <a:ext cx="2412268" cy="2224146"/>
          </a:xfrm>
          <a:prstGeom prst="flowChartConnector">
            <a:avLst/>
          </a:prstGeom>
          <a:solidFill>
            <a:srgbClr val="0099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1500" b="1" dirty="0">
                <a:solidFill>
                  <a:schemeClr val="bg1"/>
                </a:solidFill>
              </a:rPr>
              <a:t>ـطَـ</a:t>
            </a:r>
            <a:endParaRPr lang="ar-SA" sz="4400" b="1" dirty="0">
              <a:solidFill>
                <a:schemeClr val="bg1"/>
              </a:solidFill>
            </a:endParaRPr>
          </a:p>
        </p:txBody>
      </p:sp>
      <p:sp>
        <p:nvSpPr>
          <p:cNvPr id="15" name="سهم: لأسفل 14">
            <a:extLst>
              <a:ext uri="{FF2B5EF4-FFF2-40B4-BE49-F238E27FC236}">
                <a16:creationId xmlns:a16="http://schemas.microsoft.com/office/drawing/2014/main" id="{78213688-F211-48FA-9F61-A247DB5F37D3}"/>
              </a:ext>
            </a:extLst>
          </p:cNvPr>
          <p:cNvSpPr/>
          <p:nvPr/>
        </p:nvSpPr>
        <p:spPr>
          <a:xfrm>
            <a:off x="6712612" y="3549817"/>
            <a:ext cx="615320" cy="806168"/>
          </a:xfrm>
          <a:prstGeom prst="down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55913D2-3560-465F-B38E-047348BB9D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5" t="28591" r="19111" b="20010"/>
          <a:stretch/>
        </p:blipFill>
        <p:spPr>
          <a:xfrm>
            <a:off x="5352158" y="1387560"/>
            <a:ext cx="3130586" cy="1977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8" descr="صورة تحتوي على كمبيوتر&#10;&#10;تم إنشاء الوصف تلقائياً">
            <a:extLst>
              <a:ext uri="{FF2B5EF4-FFF2-40B4-BE49-F238E27FC236}">
                <a16:creationId xmlns:a16="http://schemas.microsoft.com/office/drawing/2014/main" id="{1E5AD93A-EA60-4D26-8047-ADAA4B4C1C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17694"/>
            <a:ext cx="4591691" cy="9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5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03FB7B28-FEE5-44E7-93CD-DABA8B73CBCA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9" name="مخطط انسيابي: رابط 8">
            <a:extLst>
              <a:ext uri="{FF2B5EF4-FFF2-40B4-BE49-F238E27FC236}">
                <a16:creationId xmlns:a16="http://schemas.microsoft.com/office/drawing/2014/main" id="{73D12FFE-6DFB-4516-A647-C4B22C2296AA}"/>
              </a:ext>
            </a:extLst>
          </p:cNvPr>
          <p:cNvSpPr/>
          <p:nvPr/>
        </p:nvSpPr>
        <p:spPr>
          <a:xfrm>
            <a:off x="5868144" y="4372976"/>
            <a:ext cx="2520280" cy="2087763"/>
          </a:xfrm>
          <a:prstGeom prst="flowChartConnector">
            <a:avLst/>
          </a:prstGeom>
          <a:solidFill>
            <a:srgbClr val="0099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1500" b="1" dirty="0">
                <a:solidFill>
                  <a:schemeClr val="bg1"/>
                </a:solidFill>
              </a:rPr>
              <a:t>ـطِـ</a:t>
            </a:r>
            <a:endParaRPr lang="ar-SA" sz="4400" b="1" dirty="0">
              <a:solidFill>
                <a:schemeClr val="bg1"/>
              </a:solidFill>
            </a:endParaRPr>
          </a:p>
        </p:txBody>
      </p:sp>
      <p:sp>
        <p:nvSpPr>
          <p:cNvPr id="13" name="سهم: لأسفل 12">
            <a:extLst>
              <a:ext uri="{FF2B5EF4-FFF2-40B4-BE49-F238E27FC236}">
                <a16:creationId xmlns:a16="http://schemas.microsoft.com/office/drawing/2014/main" id="{C7C7F0A4-4173-4BDE-9E1B-662003EAC390}"/>
              </a:ext>
            </a:extLst>
          </p:cNvPr>
          <p:cNvSpPr/>
          <p:nvPr/>
        </p:nvSpPr>
        <p:spPr>
          <a:xfrm>
            <a:off x="6732240" y="3539849"/>
            <a:ext cx="615320" cy="836607"/>
          </a:xfrm>
          <a:prstGeom prst="down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265E4FE1-11F2-47D3-A92F-15815076F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6" y="2276872"/>
            <a:ext cx="3749365" cy="299339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0F48A79-AD06-4736-9B5B-D0210FEBFD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t="29260" r="17052" b="22947"/>
          <a:stretch/>
        </p:blipFill>
        <p:spPr>
          <a:xfrm>
            <a:off x="5220073" y="1351680"/>
            <a:ext cx="3304650" cy="2087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صورة 9" descr="صورة تحتوي على كمبيوتر&#10;&#10;تم إنشاء الوصف تلقائياً">
            <a:extLst>
              <a:ext uri="{FF2B5EF4-FFF2-40B4-BE49-F238E27FC236}">
                <a16:creationId xmlns:a16="http://schemas.microsoft.com/office/drawing/2014/main" id="{80D2DEDD-CBD7-4A0F-9638-7FA88BFB8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17694"/>
            <a:ext cx="4591691" cy="9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2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AFDF2CE-D138-444F-9245-6E60EF13E576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70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sz="140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B32BCD6E-7AA6-4631-859B-620574422BA5}"/>
              </a:ext>
            </a:extLst>
          </p:cNvPr>
          <p:cNvSpPr/>
          <p:nvPr/>
        </p:nvSpPr>
        <p:spPr>
          <a:xfrm>
            <a:off x="7019925" y="2684842"/>
            <a:ext cx="1584325" cy="1569660"/>
          </a:xfrm>
          <a:prstGeom prst="rect">
            <a:avLst/>
          </a:prstGeom>
          <a:noFill/>
          <a:ln>
            <a:solidFill>
              <a:srgbClr val="FADAF5"/>
            </a:solidFill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طَ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5318A76A-10D7-4D3E-9720-B2AE9C5C3C3B}"/>
              </a:ext>
            </a:extLst>
          </p:cNvPr>
          <p:cNvSpPr/>
          <p:nvPr/>
        </p:nvSpPr>
        <p:spPr>
          <a:xfrm>
            <a:off x="4932363" y="2737087"/>
            <a:ext cx="1655763" cy="1570037"/>
          </a:xfrm>
          <a:prstGeom prst="rect">
            <a:avLst/>
          </a:prstGeom>
          <a:noFill/>
          <a:ln>
            <a:solidFill>
              <a:srgbClr val="FADAF5"/>
            </a:solidFill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96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طِ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922D39D6-C59D-4EB1-8F7F-AADA8A9A02E2}"/>
              </a:ext>
            </a:extLst>
          </p:cNvPr>
          <p:cNvSpPr/>
          <p:nvPr/>
        </p:nvSpPr>
        <p:spPr>
          <a:xfrm>
            <a:off x="2916238" y="2709862"/>
            <a:ext cx="1655762" cy="1570037"/>
          </a:xfrm>
          <a:prstGeom prst="rect">
            <a:avLst/>
          </a:prstGeom>
          <a:noFill/>
          <a:ln>
            <a:solidFill>
              <a:srgbClr val="FADAF5"/>
            </a:solidFill>
          </a:ln>
        </p:spPr>
        <p:txBody>
          <a:bodyPr anchor="ctr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طُ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90190814-C101-4733-BE06-C0AC222FAD06}"/>
              </a:ext>
            </a:extLst>
          </p:cNvPr>
          <p:cNvSpPr/>
          <p:nvPr/>
        </p:nvSpPr>
        <p:spPr>
          <a:xfrm>
            <a:off x="429292" y="2758755"/>
            <a:ext cx="1800225" cy="1570037"/>
          </a:xfrm>
          <a:prstGeom prst="rect">
            <a:avLst/>
          </a:prstGeom>
          <a:noFill/>
          <a:ln>
            <a:solidFill>
              <a:srgbClr val="FADAF5"/>
            </a:solidFill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96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يَطْ</a:t>
            </a:r>
            <a:endParaRPr lang="ar-SA" sz="9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13323" name="Picture 11">
            <a:extLst>
              <a:ext uri="{FF2B5EF4-FFF2-40B4-BE49-F238E27FC236}">
                <a16:creationId xmlns:a16="http://schemas.microsoft.com/office/drawing/2014/main" id="{5A856CFF-610F-4DE1-B162-6C3F914D0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33375"/>
            <a:ext cx="9239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2">
            <a:extLst>
              <a:ext uri="{FF2B5EF4-FFF2-40B4-BE49-F238E27FC236}">
                <a16:creationId xmlns:a16="http://schemas.microsoft.com/office/drawing/2014/main" id="{0EC7FE62-4A33-4C9A-B612-DBE44A3C5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268413"/>
            <a:ext cx="9239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3">
            <a:extLst>
              <a:ext uri="{FF2B5EF4-FFF2-40B4-BE49-F238E27FC236}">
                <a16:creationId xmlns:a16="http://schemas.microsoft.com/office/drawing/2014/main" id="{7AE1BD56-A2F0-4C00-86CC-68DFE7D3D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49275"/>
            <a:ext cx="4381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4">
            <a:extLst>
              <a:ext uri="{FF2B5EF4-FFF2-40B4-BE49-F238E27FC236}">
                <a16:creationId xmlns:a16="http://schemas.microsoft.com/office/drawing/2014/main" id="{3059D045-A630-4DF8-B9D8-37619F41F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33375"/>
            <a:ext cx="4381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5C56EB62-E942-40B9-BC84-17380326FF51}"/>
              </a:ext>
            </a:extLst>
          </p:cNvPr>
          <p:cNvCxnSpPr/>
          <p:nvPr/>
        </p:nvCxnSpPr>
        <p:spPr>
          <a:xfrm rot="10800000">
            <a:off x="539750" y="1125538"/>
            <a:ext cx="80645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10">
            <a:extLst>
              <a:ext uri="{FF2B5EF4-FFF2-40B4-BE49-F238E27FC236}">
                <a16:creationId xmlns:a16="http://schemas.microsoft.com/office/drawing/2014/main" id="{269B4364-FC07-4275-8F26-5E21BB2A6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60350"/>
            <a:ext cx="1643062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5B2A565B-B842-4B15-8F59-D89FDC6C6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0350"/>
            <a:ext cx="151606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9">
            <a:extLst>
              <a:ext uri="{FF2B5EF4-FFF2-40B4-BE49-F238E27FC236}">
                <a16:creationId xmlns:a16="http://schemas.microsoft.com/office/drawing/2014/main" id="{E08E0DD2-9E67-4E18-8684-A0FC5D487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4813"/>
            <a:ext cx="16795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5">
            <a:extLst>
              <a:ext uri="{FF2B5EF4-FFF2-40B4-BE49-F238E27FC236}">
                <a16:creationId xmlns:a16="http://schemas.microsoft.com/office/drawing/2014/main" id="{C039933D-978B-4BFF-9849-6CF320C5D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33375"/>
            <a:ext cx="15970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84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EE1F68F-AD2B-4FEA-846D-6704A10B6630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70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b="1" dirty="0"/>
          </a:p>
        </p:txBody>
      </p: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A3028CEA-0989-4BF6-AFBF-0BBA71652DD4}"/>
              </a:ext>
            </a:extLst>
          </p:cNvPr>
          <p:cNvCxnSpPr/>
          <p:nvPr/>
        </p:nvCxnSpPr>
        <p:spPr>
          <a:xfrm rot="10800000">
            <a:off x="684213" y="1052513"/>
            <a:ext cx="7704137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15">
            <a:extLst>
              <a:ext uri="{FF2B5EF4-FFF2-40B4-BE49-F238E27FC236}">
                <a16:creationId xmlns:a16="http://schemas.microsoft.com/office/drawing/2014/main" id="{D61B9C11-05EC-4A28-A480-8948204B4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5961">
            <a:off x="7056438" y="322263"/>
            <a:ext cx="8239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5">
            <a:extLst>
              <a:ext uri="{FF2B5EF4-FFF2-40B4-BE49-F238E27FC236}">
                <a16:creationId xmlns:a16="http://schemas.microsoft.com/office/drawing/2014/main" id="{AA9761A8-2E77-4526-B352-C4819C234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5961">
            <a:off x="790575" y="1257300"/>
            <a:ext cx="8255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6">
            <a:extLst>
              <a:ext uri="{FF2B5EF4-FFF2-40B4-BE49-F238E27FC236}">
                <a16:creationId xmlns:a16="http://schemas.microsoft.com/office/drawing/2014/main" id="{A0EEDB2D-CA79-48D2-8B79-200599DD0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699">
            <a:off x="4303713" y="423863"/>
            <a:ext cx="636587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>
            <a:extLst>
              <a:ext uri="{FF2B5EF4-FFF2-40B4-BE49-F238E27FC236}">
                <a16:creationId xmlns:a16="http://schemas.microsoft.com/office/drawing/2014/main" id="{65A1DA6F-D079-4BCF-93D0-75789D0B9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33375"/>
            <a:ext cx="1439863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3">
            <a:extLst>
              <a:ext uri="{FF2B5EF4-FFF2-40B4-BE49-F238E27FC236}">
                <a16:creationId xmlns:a16="http://schemas.microsoft.com/office/drawing/2014/main" id="{3597750B-E594-4381-8D19-532F6AADC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33375"/>
            <a:ext cx="13620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C5F2E273-70E2-4A9D-A4B4-FFA4AD2BB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15621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B6DE2D0F-4D06-4CB7-8C93-A99B0C4EA74D}"/>
              </a:ext>
            </a:extLst>
          </p:cNvPr>
          <p:cNvSpPr/>
          <p:nvPr/>
        </p:nvSpPr>
        <p:spPr>
          <a:xfrm>
            <a:off x="5292725" y="981075"/>
            <a:ext cx="1582738" cy="144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0D3625A1-AB81-4A3D-9E7B-96D9B0C8FD19}"/>
              </a:ext>
            </a:extLst>
          </p:cNvPr>
          <p:cNvSpPr/>
          <p:nvPr/>
        </p:nvSpPr>
        <p:spPr>
          <a:xfrm>
            <a:off x="2268538" y="908050"/>
            <a:ext cx="1655762" cy="217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3AC78F8-4F78-45F1-A68C-0B4E542F88FD}"/>
              </a:ext>
            </a:extLst>
          </p:cNvPr>
          <p:cNvSpPr/>
          <p:nvPr/>
        </p:nvSpPr>
        <p:spPr>
          <a:xfrm>
            <a:off x="8101013" y="981075"/>
            <a:ext cx="279400" cy="144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F167A6FF-9E4B-4077-9E19-581698A6CD24}"/>
              </a:ext>
            </a:extLst>
          </p:cNvPr>
          <p:cNvSpPr/>
          <p:nvPr/>
        </p:nvSpPr>
        <p:spPr>
          <a:xfrm>
            <a:off x="5956912" y="3644900"/>
            <a:ext cx="2305050" cy="26463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طًا</a:t>
            </a:r>
            <a:endParaRPr lang="ar-SA" sz="1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2E9BD5A0-07CB-4668-9DC7-0566B5164E64}"/>
              </a:ext>
            </a:extLst>
          </p:cNvPr>
          <p:cNvSpPr/>
          <p:nvPr/>
        </p:nvSpPr>
        <p:spPr>
          <a:xfrm>
            <a:off x="827088" y="3644900"/>
            <a:ext cx="1655762" cy="26479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طٍ</a:t>
            </a:r>
          </a:p>
        </p:txBody>
      </p:sp>
      <p:grpSp>
        <p:nvGrpSpPr>
          <p:cNvPr id="3" name="مجموعة 24">
            <a:extLst>
              <a:ext uri="{FF2B5EF4-FFF2-40B4-BE49-F238E27FC236}">
                <a16:creationId xmlns:a16="http://schemas.microsoft.com/office/drawing/2014/main" id="{077052B5-8BB4-4812-B200-5A2EABF180C7}"/>
              </a:ext>
            </a:extLst>
          </p:cNvPr>
          <p:cNvGrpSpPr>
            <a:grpSpLocks/>
          </p:cNvGrpSpPr>
          <p:nvPr/>
        </p:nvGrpSpPr>
        <p:grpSpPr bwMode="auto">
          <a:xfrm>
            <a:off x="2915816" y="2410698"/>
            <a:ext cx="2122544" cy="3952002"/>
            <a:chOff x="3313470" y="2412237"/>
            <a:chExt cx="2122205" cy="3951673"/>
          </a:xfrm>
        </p:grpSpPr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CDA33EF2-C46C-407F-98F5-DC45503FE7D3}"/>
                </a:ext>
              </a:extLst>
            </p:cNvPr>
            <p:cNvSpPr/>
            <p:nvPr/>
          </p:nvSpPr>
          <p:spPr>
            <a:xfrm>
              <a:off x="3780177" y="3717767"/>
              <a:ext cx="1655498" cy="264614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itchFamily="2" charset="-78"/>
                  <a:cs typeface="Sakkal Majalla" pitchFamily="2" charset="-78"/>
                </a:rPr>
                <a:t>طُ</a:t>
              </a:r>
            </a:p>
          </p:txBody>
        </p:sp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CD680669-2B78-49E7-BA68-A0304AAEB89D}"/>
                </a:ext>
              </a:extLst>
            </p:cNvPr>
            <p:cNvSpPr/>
            <p:nvPr/>
          </p:nvSpPr>
          <p:spPr>
            <a:xfrm>
              <a:off x="3313470" y="2412237"/>
              <a:ext cx="1872951" cy="264614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itchFamily="2" charset="-78"/>
                  <a:cs typeface="Sakkal Majalla" pitchFamily="2" charset="-78"/>
                </a:rPr>
                <a:t>  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71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EB126D4-F387-417B-81A1-E910F6A73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588" y="2068513"/>
            <a:ext cx="1700212" cy="234315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300000"/>
              </a:lnSpc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  <a:latin typeface="Arial" panose="020B0604020202020204" pitchFamily="34" charset="0"/>
              </a:rPr>
              <a:t>أستمع</a:t>
            </a:r>
          </a:p>
          <a:p>
            <a:pPr marL="0" indent="0">
              <a:lnSpc>
                <a:spcPct val="300000"/>
              </a:lnSpc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</a:rPr>
              <a:t>أتحدث </a:t>
            </a:r>
          </a:p>
        </p:txBody>
      </p:sp>
      <p:sp>
        <p:nvSpPr>
          <p:cNvPr id="4" name="عنصر نائب للمحتوى 2">
            <a:extLst>
              <a:ext uri="{FF2B5EF4-FFF2-40B4-BE49-F238E27FC236}">
                <a16:creationId xmlns:a16="http://schemas.microsoft.com/office/drawing/2014/main" id="{39F43E01-5673-4BFD-8272-3D17A3861CB9}"/>
              </a:ext>
            </a:extLst>
          </p:cNvPr>
          <p:cNvSpPr txBox="1">
            <a:spLocks/>
          </p:cNvSpPr>
          <p:nvPr/>
        </p:nvSpPr>
        <p:spPr>
          <a:xfrm>
            <a:off x="2627998" y="756839"/>
            <a:ext cx="3596590" cy="604048"/>
          </a:xfrm>
          <a:prstGeom prst="rect">
            <a:avLst/>
          </a:prstGeom>
        </p:spPr>
        <p:txBody>
          <a:bodyPr lIns="58057" tIns="29029" rIns="58057" bIns="29029" rtlCol="1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ar-SA" sz="4064" b="1" dirty="0">
                <a:effectLst>
                  <a:glow rad="101600">
                    <a:srgbClr val="FF33CC">
                      <a:alpha val="60000"/>
                    </a:srgbClr>
                  </a:glow>
                </a:effectLst>
                <a:latin typeface="Traditional Arabic" panose="02020603050405020304" pitchFamily="18" charset="-78"/>
                <a:cs typeface="W1 SHUROOQ 24 018" pitchFamily="2" charset="-78"/>
              </a:rPr>
              <a:t>مهارات اللغة العربية </a:t>
            </a:r>
          </a:p>
        </p:txBody>
      </p:sp>
      <p:sp>
        <p:nvSpPr>
          <p:cNvPr id="5" name="عنصر نائب للمحتوى 2">
            <a:extLst>
              <a:ext uri="{FF2B5EF4-FFF2-40B4-BE49-F238E27FC236}">
                <a16:creationId xmlns:a16="http://schemas.microsoft.com/office/drawing/2014/main" id="{FE57C1E2-AA97-4E70-AFED-A61F461A4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8263" y="1563688"/>
            <a:ext cx="1331912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8057" tIns="29029" rIns="58057" bIns="29029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300000"/>
              </a:lnSpc>
              <a:spcBef>
                <a:spcPts val="847"/>
              </a:spcBef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  <a:cs typeface="+mn-cs"/>
              </a:rPr>
              <a:t>أقرأ</a:t>
            </a:r>
          </a:p>
          <a:p>
            <a:pPr eaLnBrk="1" hangingPunct="1">
              <a:lnSpc>
                <a:spcPct val="300000"/>
              </a:lnSpc>
              <a:spcBef>
                <a:spcPts val="847"/>
              </a:spcBef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  <a:cs typeface="+mn-cs"/>
              </a:rPr>
              <a:t>أكتب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92157D-21FD-4ED3-AAF9-64A432F50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4581525"/>
            <a:ext cx="9842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AC9393-9EA9-4C37-9206-A949EB606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2068513"/>
            <a:ext cx="1411287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75028E-B29D-4866-9881-3564550F4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2189163"/>
            <a:ext cx="144462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B68589-50E3-4215-B1F1-8D81274AC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1" r="12959"/>
          <a:stretch>
            <a:fillRect/>
          </a:stretch>
        </p:blipFill>
        <p:spPr bwMode="auto">
          <a:xfrm>
            <a:off x="6256338" y="4411663"/>
            <a:ext cx="14160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2" descr="نتيجة بحث الصور عن فواصل كيوت لتزيين المواضيع">
            <a:extLst>
              <a:ext uri="{FF2B5EF4-FFF2-40B4-BE49-F238E27FC236}">
                <a16:creationId xmlns:a16="http://schemas.microsoft.com/office/drawing/2014/main" id="{9D8BFDB1-3B47-4820-A873-7C7ACAA86B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293688"/>
            <a:ext cx="441801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B26D44ED-0E9E-4D9C-AF2C-619D27C7222D}"/>
              </a:ext>
            </a:extLst>
          </p:cNvPr>
          <p:cNvGraphicFramePr>
            <a:graphicFrameLocks noGrp="1"/>
          </p:cNvGraphicFramePr>
          <p:nvPr/>
        </p:nvGraphicFramePr>
        <p:xfrm>
          <a:off x="971600" y="620688"/>
          <a:ext cx="7416825" cy="1369164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2099034">
                  <a:extLst>
                    <a:ext uri="{9D8B030D-6E8A-4147-A177-3AD203B41FA5}">
                      <a16:colId xmlns:a16="http://schemas.microsoft.com/office/drawing/2014/main" val="2600092010"/>
                    </a:ext>
                  </a:extLst>
                </a:gridCol>
                <a:gridCol w="867696">
                  <a:extLst>
                    <a:ext uri="{9D8B030D-6E8A-4147-A177-3AD203B41FA5}">
                      <a16:colId xmlns:a16="http://schemas.microsoft.com/office/drawing/2014/main" val="1931403309"/>
                    </a:ext>
                  </a:extLst>
                </a:gridCol>
                <a:gridCol w="1483365">
                  <a:extLst>
                    <a:ext uri="{9D8B030D-6E8A-4147-A177-3AD203B41FA5}">
                      <a16:colId xmlns:a16="http://schemas.microsoft.com/office/drawing/2014/main" val="2158051291"/>
                    </a:ext>
                  </a:extLst>
                </a:gridCol>
                <a:gridCol w="1483365">
                  <a:extLst>
                    <a:ext uri="{9D8B030D-6E8A-4147-A177-3AD203B41FA5}">
                      <a16:colId xmlns:a16="http://schemas.microsoft.com/office/drawing/2014/main" val="2687194960"/>
                    </a:ext>
                  </a:extLst>
                </a:gridCol>
                <a:gridCol w="1483365">
                  <a:extLst>
                    <a:ext uri="{9D8B030D-6E8A-4147-A177-3AD203B41FA5}">
                      <a16:colId xmlns:a16="http://schemas.microsoft.com/office/drawing/2014/main" val="1859330820"/>
                    </a:ext>
                  </a:extLst>
                </a:gridCol>
              </a:tblGrid>
              <a:tr h="364748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الهدف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المادة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الدرس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الزمن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4156653"/>
                  </a:ext>
                </a:extLst>
              </a:tr>
              <a:tr h="1003404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تعزيز الذكاء البصري </a:t>
                      </a:r>
                    </a:p>
                    <a:p>
                      <a:pPr rtl="1"/>
                      <a:r>
                        <a:rPr lang="ar-SA" dirty="0"/>
                        <a:t>خلق جو من المتعة </a:t>
                      </a:r>
                    </a:p>
                    <a:p>
                      <a:pPr rtl="1"/>
                      <a:r>
                        <a:rPr lang="ar-SA" dirty="0"/>
                        <a:t>التحفيز على التعلم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لغتي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حرف الطاء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مكعبات </a:t>
                      </a:r>
                      <a:r>
                        <a:rPr lang="ar-SA" dirty="0" err="1"/>
                        <a:t>الليغو</a:t>
                      </a:r>
                      <a:r>
                        <a:rPr lang="ar-SA" dirty="0"/>
                        <a:t>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3دقائق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279181"/>
                  </a:ext>
                </a:extLst>
              </a:tr>
            </a:tbl>
          </a:graphicData>
        </a:graphic>
      </p:graphicFrame>
      <p:sp>
        <p:nvSpPr>
          <p:cNvPr id="11" name="مستطيل 10">
            <a:extLst>
              <a:ext uri="{FF2B5EF4-FFF2-40B4-BE49-F238E27FC236}">
                <a16:creationId xmlns:a16="http://schemas.microsoft.com/office/drawing/2014/main" id="{B68F55EF-6151-492B-A8C1-CA65C095F87F}"/>
              </a:ext>
            </a:extLst>
          </p:cNvPr>
          <p:cNvSpPr/>
          <p:nvPr/>
        </p:nvSpPr>
        <p:spPr>
          <a:xfrm>
            <a:off x="2916992" y="2484442"/>
            <a:ext cx="5180086" cy="646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تقوم الطالبة بتركيب القطع بحيث تضع  الحرف المجرد مع الكلمة </a:t>
            </a:r>
          </a:p>
        </p:txBody>
      </p:sp>
      <p:pic>
        <p:nvPicPr>
          <p:cNvPr id="1026" name="Picture 2" descr="نتيجة بحث الصور عن مكعبات">
            <a:extLst>
              <a:ext uri="{FF2B5EF4-FFF2-40B4-BE49-F238E27FC236}">
                <a16:creationId xmlns:a16="http://schemas.microsoft.com/office/drawing/2014/main" id="{92FC4DB3-5918-46F1-8A45-992762392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9" t="61618" r="16719"/>
          <a:stretch/>
        </p:blipFill>
        <p:spPr bwMode="auto">
          <a:xfrm>
            <a:off x="6937385" y="5234879"/>
            <a:ext cx="1850104" cy="106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C52E06B-8306-40AA-A38E-79A09FDC7138}"/>
              </a:ext>
            </a:extLst>
          </p:cNvPr>
          <p:cNvSpPr txBox="1"/>
          <p:nvPr/>
        </p:nvSpPr>
        <p:spPr>
          <a:xfrm>
            <a:off x="7364443" y="5596543"/>
            <a:ext cx="1435281" cy="9848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chemeClr val="bg1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طَبِيعَة</a:t>
            </a:r>
          </a:p>
          <a:p>
            <a:endParaRPr lang="ar-SA" dirty="0"/>
          </a:p>
        </p:txBody>
      </p:sp>
      <p:pic>
        <p:nvPicPr>
          <p:cNvPr id="1028" name="Picture 4" descr="نتيجة بحث الصور عن مكعبات">
            <a:extLst>
              <a:ext uri="{FF2B5EF4-FFF2-40B4-BE49-F238E27FC236}">
                <a16:creationId xmlns:a16="http://schemas.microsoft.com/office/drawing/2014/main" id="{0EF1247E-81FE-4984-BED1-9E5A53D37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60" y="2132856"/>
            <a:ext cx="2029878" cy="121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نتيجة بحث الصور عن مكعبات">
            <a:extLst>
              <a:ext uri="{FF2B5EF4-FFF2-40B4-BE49-F238E27FC236}">
                <a16:creationId xmlns:a16="http://schemas.microsoft.com/office/drawing/2014/main" id="{7A9437B4-C453-4E89-96CB-5E793A1CE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9" t="61618" r="16719"/>
          <a:stretch/>
        </p:blipFill>
        <p:spPr bwMode="auto">
          <a:xfrm>
            <a:off x="4669063" y="5234879"/>
            <a:ext cx="1700918" cy="106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نتيجة بحث الصور عن مكعبات">
            <a:extLst>
              <a:ext uri="{FF2B5EF4-FFF2-40B4-BE49-F238E27FC236}">
                <a16:creationId xmlns:a16="http://schemas.microsoft.com/office/drawing/2014/main" id="{29C70F1F-992E-4F65-B7B7-E7756FA2D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9" t="61618" r="16719"/>
          <a:stretch/>
        </p:blipFill>
        <p:spPr bwMode="auto">
          <a:xfrm>
            <a:off x="2585170" y="5234879"/>
            <a:ext cx="1709557" cy="106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نتيجة بحث الصور عن مكعبات">
            <a:extLst>
              <a:ext uri="{FF2B5EF4-FFF2-40B4-BE49-F238E27FC236}">
                <a16:creationId xmlns:a16="http://schemas.microsoft.com/office/drawing/2014/main" id="{56920AFC-1868-4043-839C-3E5BB7BF1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9" t="61618" r="16719"/>
          <a:stretch/>
        </p:blipFill>
        <p:spPr bwMode="auto">
          <a:xfrm>
            <a:off x="582484" y="5258665"/>
            <a:ext cx="1435282" cy="106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8E6B08B-156A-4E30-97CA-14A84A1826B0}"/>
              </a:ext>
            </a:extLst>
          </p:cNvPr>
          <p:cNvSpPr txBox="1"/>
          <p:nvPr/>
        </p:nvSpPr>
        <p:spPr>
          <a:xfrm>
            <a:off x="5136406" y="4902913"/>
            <a:ext cx="990750" cy="15388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chemeClr val="bg1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</a:t>
            </a:r>
          </a:p>
          <a:p>
            <a:r>
              <a:rPr lang="ar-SA" sz="3600" dirty="0">
                <a:solidFill>
                  <a:schemeClr val="bg1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مَطَر</a:t>
            </a:r>
          </a:p>
          <a:p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749F0BB-2902-45DD-AD41-6B05018729F1}"/>
              </a:ext>
            </a:extLst>
          </p:cNvPr>
          <p:cNvSpPr txBox="1"/>
          <p:nvPr/>
        </p:nvSpPr>
        <p:spPr>
          <a:xfrm>
            <a:off x="3096902" y="4412279"/>
            <a:ext cx="1395986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chemeClr val="bg1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 </a:t>
            </a:r>
          </a:p>
          <a:p>
            <a:endParaRPr lang="ar-SA" sz="4000" dirty="0">
              <a:solidFill>
                <a:schemeClr val="bg1"/>
              </a:solidFill>
              <a:latin typeface="Adobe نسخ Medium" panose="01010101010101010101" pitchFamily="50" charset="-78"/>
              <a:cs typeface="Adobe نسخ Medium" panose="01010101010101010101" pitchFamily="50" charset="-78"/>
            </a:endParaRPr>
          </a:p>
          <a:p>
            <a:r>
              <a:rPr lang="ar-SA" sz="3200" dirty="0">
                <a:solidFill>
                  <a:schemeClr val="bg1"/>
                </a:solidFill>
              </a:rPr>
              <a:t>عَطِرَة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1EE509D5-6A7E-4AEC-B318-899ACB2DF5CC}"/>
              </a:ext>
            </a:extLst>
          </p:cNvPr>
          <p:cNvSpPr txBox="1"/>
          <p:nvPr/>
        </p:nvSpPr>
        <p:spPr>
          <a:xfrm>
            <a:off x="855037" y="4381501"/>
            <a:ext cx="990750" cy="18774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chemeClr val="bg1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</a:t>
            </a:r>
          </a:p>
          <a:p>
            <a:r>
              <a:rPr lang="ar-SA" sz="4000" dirty="0">
                <a:solidFill>
                  <a:schemeClr val="bg1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</a:t>
            </a:r>
            <a:endParaRPr lang="ar-SA" sz="3200" dirty="0">
              <a:solidFill>
                <a:schemeClr val="bg1"/>
              </a:solidFill>
              <a:latin typeface="Adobe نسخ Medium" panose="01010101010101010101" pitchFamily="50" charset="-78"/>
              <a:cs typeface="Adobe نسخ Medium" panose="01010101010101010101" pitchFamily="50" charset="-78"/>
            </a:endParaRPr>
          </a:p>
          <a:p>
            <a:r>
              <a:rPr lang="ar-SA" sz="3600" dirty="0">
                <a:solidFill>
                  <a:schemeClr val="bg1"/>
                </a:solidFill>
              </a:rPr>
              <a:t>طُور</a:t>
            </a:r>
          </a:p>
        </p:txBody>
      </p:sp>
      <p:pic>
        <p:nvPicPr>
          <p:cNvPr id="1032" name="Picture 8" descr="صورة ذات صلة">
            <a:extLst>
              <a:ext uri="{FF2B5EF4-FFF2-40B4-BE49-F238E27FC236}">
                <a16:creationId xmlns:a16="http://schemas.microsoft.com/office/drawing/2014/main" id="{0E4528A2-FCC4-4C83-B63D-C771C7918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6" t="13491" r="38754" b="72040"/>
          <a:stretch/>
        </p:blipFill>
        <p:spPr bwMode="auto">
          <a:xfrm>
            <a:off x="4669063" y="3744592"/>
            <a:ext cx="1049932" cy="99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2A5DE14-C901-487C-A9DC-C432B330CE8E}"/>
              </a:ext>
            </a:extLst>
          </p:cNvPr>
          <p:cNvSpPr txBox="1"/>
          <p:nvPr/>
        </p:nvSpPr>
        <p:spPr>
          <a:xfrm>
            <a:off x="6180330" y="3129672"/>
            <a:ext cx="717641" cy="10464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solidFill>
                  <a:schemeClr val="bg1"/>
                </a:solidFill>
              </a:rPr>
              <a:t>تَـ</a:t>
            </a:r>
          </a:p>
          <a:p>
            <a:endParaRPr lang="ar-SA" dirty="0"/>
          </a:p>
        </p:txBody>
      </p:sp>
      <p:pic>
        <p:nvPicPr>
          <p:cNvPr id="26" name="Picture 8" descr="صورة ذات صلة">
            <a:extLst>
              <a:ext uri="{FF2B5EF4-FFF2-40B4-BE49-F238E27FC236}">
                <a16:creationId xmlns:a16="http://schemas.microsoft.com/office/drawing/2014/main" id="{3687C4F7-07CD-4FEB-A272-ABF3FB61B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6" t="13491" r="38754" b="72040"/>
          <a:stretch/>
        </p:blipFill>
        <p:spPr bwMode="auto">
          <a:xfrm>
            <a:off x="6752209" y="3763155"/>
            <a:ext cx="1049932" cy="992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54CA444-72C0-472C-9718-A51A25B804CD}"/>
              </a:ext>
            </a:extLst>
          </p:cNvPr>
          <p:cNvSpPr txBox="1"/>
          <p:nvPr/>
        </p:nvSpPr>
        <p:spPr>
          <a:xfrm>
            <a:off x="7031947" y="3757013"/>
            <a:ext cx="717641" cy="10464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solidFill>
                  <a:schemeClr val="bg1"/>
                </a:solidFill>
              </a:rPr>
              <a:t>طَ</a:t>
            </a:r>
          </a:p>
          <a:p>
            <a:endParaRPr lang="ar-SA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CC21F936-2CE3-407E-83A6-B227FCCC6244}"/>
              </a:ext>
            </a:extLst>
          </p:cNvPr>
          <p:cNvSpPr txBox="1"/>
          <p:nvPr/>
        </p:nvSpPr>
        <p:spPr>
          <a:xfrm>
            <a:off x="4946174" y="3744592"/>
            <a:ext cx="717641" cy="10464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solidFill>
                  <a:schemeClr val="bg1"/>
                </a:solidFill>
              </a:rPr>
              <a:t>طُـ</a:t>
            </a:r>
          </a:p>
          <a:p>
            <a:endParaRPr lang="ar-SA" dirty="0"/>
          </a:p>
        </p:txBody>
      </p:sp>
      <p:pic>
        <p:nvPicPr>
          <p:cNvPr id="30" name="Picture 8" descr="صورة ذات صلة">
            <a:extLst>
              <a:ext uri="{FF2B5EF4-FFF2-40B4-BE49-F238E27FC236}">
                <a16:creationId xmlns:a16="http://schemas.microsoft.com/office/drawing/2014/main" id="{50981FC2-2945-4543-80E2-ADDCA802F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6" t="13491" r="38754" b="72040"/>
          <a:stretch/>
        </p:blipFill>
        <p:spPr bwMode="auto">
          <a:xfrm>
            <a:off x="2740832" y="3679978"/>
            <a:ext cx="1049932" cy="99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30DE25EE-DD79-4CD1-B88D-0B6780CC3CE5}"/>
              </a:ext>
            </a:extLst>
          </p:cNvPr>
          <p:cNvSpPr txBox="1"/>
          <p:nvPr/>
        </p:nvSpPr>
        <p:spPr>
          <a:xfrm>
            <a:off x="2849047" y="3757013"/>
            <a:ext cx="717641" cy="10464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solidFill>
                  <a:schemeClr val="bg1"/>
                </a:solidFill>
              </a:rPr>
              <a:t>طَ</a:t>
            </a:r>
          </a:p>
          <a:p>
            <a:endParaRPr lang="ar-SA" dirty="0"/>
          </a:p>
        </p:txBody>
      </p:sp>
      <p:pic>
        <p:nvPicPr>
          <p:cNvPr id="32" name="Picture 8" descr="صورة ذات صلة">
            <a:extLst>
              <a:ext uri="{FF2B5EF4-FFF2-40B4-BE49-F238E27FC236}">
                <a16:creationId xmlns:a16="http://schemas.microsoft.com/office/drawing/2014/main" id="{7621DFAF-646C-4FD5-BF7F-B79CB3402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6" t="13491" r="38754" b="72040"/>
          <a:stretch/>
        </p:blipFill>
        <p:spPr bwMode="auto">
          <a:xfrm>
            <a:off x="988398" y="3659896"/>
            <a:ext cx="1049932" cy="99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6557AC40-3411-4879-9C01-9374B7E68770}"/>
              </a:ext>
            </a:extLst>
          </p:cNvPr>
          <p:cNvSpPr txBox="1"/>
          <p:nvPr/>
        </p:nvSpPr>
        <p:spPr>
          <a:xfrm>
            <a:off x="1312931" y="3619302"/>
            <a:ext cx="717641" cy="10464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solidFill>
                  <a:schemeClr val="bg1"/>
                </a:solidFill>
              </a:rPr>
              <a:t>طِ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075269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B702F5E9-0303-41AC-9872-F7114EA86623}"/>
              </a:ext>
            </a:extLst>
          </p:cNvPr>
          <p:cNvGraphicFramePr>
            <a:graphicFrameLocks noGrp="1"/>
          </p:cNvGraphicFramePr>
          <p:nvPr/>
        </p:nvGraphicFramePr>
        <p:xfrm>
          <a:off x="609653" y="2079941"/>
          <a:ext cx="7922786" cy="4667961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346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4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4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6861">
                <a:tc gridSpan="5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cap="none" spc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أحدد 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مع أفراد مجموعتي موقع حرف ( 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D60093"/>
                            </a:solidFill>
                          </a:ln>
                          <a:solidFill>
                            <a:srgbClr val="C0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ط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) في الكلمات التالية بوضع علامة        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الكلمة</a:t>
                      </a:r>
                      <a:r>
                        <a:rPr lang="ar-SA" sz="4000" b="0" dirty="0"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ط</a:t>
                      </a:r>
                      <a:endParaRPr lang="ar-SA" sz="4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ــطــ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ـط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ط</a:t>
                      </a:r>
                      <a:endParaRPr lang="ar-SA" sz="4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rgbClr val="CC00CC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طَارِق </a:t>
                      </a:r>
                      <a:r>
                        <a:rPr lang="ar-SA" sz="3600" b="0" dirty="0">
                          <a:solidFill>
                            <a:srgbClr val="CC00CC"/>
                          </a:solidFill>
                          <a:cs typeface="+mn-cs"/>
                        </a:rPr>
                        <a:t> </a:t>
                      </a:r>
                      <a:endParaRPr lang="ar-SA" sz="36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chemeClr val="tx1"/>
                          </a:solidFill>
                          <a:cs typeface="+mn-cs"/>
                        </a:rPr>
                        <a:t>بَطَّة  </a:t>
                      </a:r>
                      <a:endParaRPr lang="ar-SA" sz="3600" b="0" dirty="0">
                        <a:solidFill>
                          <a:srgbClr val="FFC000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0" dirty="0">
                          <a:solidFill>
                            <a:srgbClr val="0000FF"/>
                          </a:solidFill>
                          <a:cs typeface="+mn-cs"/>
                        </a:rPr>
                        <a:t>رَبَطَ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r" rtl="1"/>
                      <a:r>
                        <a:rPr lang="ar-SA" sz="3600" b="0" dirty="0">
                          <a:solidFill>
                            <a:srgbClr val="0000FF"/>
                          </a:solidFill>
                          <a:cs typeface="+mn-cs"/>
                        </a:rPr>
                        <a:t> </a:t>
                      </a:r>
                      <a:r>
                        <a:rPr lang="ar-SA" sz="3600" b="0" dirty="0">
                          <a:solidFill>
                            <a:srgbClr val="7030A0"/>
                          </a:solidFill>
                          <a:cs typeface="+mn-cs"/>
                        </a:rPr>
                        <a:t>شَرْط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5908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rgbClr val="00B050"/>
                          </a:solidFill>
                          <a:cs typeface="+mn-cs"/>
                        </a:rPr>
                        <a:t>مَطَّاط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4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780222"/>
                  </a:ext>
                </a:extLst>
              </a:tr>
            </a:tbl>
          </a:graphicData>
        </a:graphic>
      </p:graphicFrame>
      <p:sp>
        <p:nvSpPr>
          <p:cNvPr id="6" name="AutoShape 2">
            <a:extLst>
              <a:ext uri="{FF2B5EF4-FFF2-40B4-BE49-F238E27FC236}">
                <a16:creationId xmlns:a16="http://schemas.microsoft.com/office/drawing/2014/main" id="{4400F783-4514-4A4D-9B8B-091C3FCB7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36" y="368300"/>
            <a:ext cx="8159620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 14 هـ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الثالثة </a:t>
            </a:r>
            <a:endParaRPr lang="ar-SA" sz="1400" b="1" dirty="0"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 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الطاء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  أٌقرأ الكمات وأجرد الحرف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الدلالات اللفظية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3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تمييز الحرف المستهدف بأصواته وأوضاعه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التنفيذ: </a:t>
            </a:r>
            <a:r>
              <a:rPr lang="ar-SA" sz="1400" b="1" dirty="0"/>
              <a:t>جماعي </a:t>
            </a:r>
            <a:endParaRPr lang="ar-SA" sz="1050" b="1" dirty="0"/>
          </a:p>
        </p:txBody>
      </p:sp>
      <p:grpSp>
        <p:nvGrpSpPr>
          <p:cNvPr id="72708" name="مجموعة 9">
            <a:extLst>
              <a:ext uri="{FF2B5EF4-FFF2-40B4-BE49-F238E27FC236}">
                <a16:creationId xmlns:a16="http://schemas.microsoft.com/office/drawing/2014/main" id="{169BED31-7F80-495D-A06A-7F19CEC64C32}"/>
              </a:ext>
            </a:extLst>
          </p:cNvPr>
          <p:cNvGrpSpPr>
            <a:grpSpLocks/>
          </p:cNvGrpSpPr>
          <p:nvPr/>
        </p:nvGrpSpPr>
        <p:grpSpPr bwMode="auto">
          <a:xfrm>
            <a:off x="4542270" y="441405"/>
            <a:ext cx="928687" cy="1554162"/>
            <a:chOff x="3833413" y="761509"/>
            <a:chExt cx="928688" cy="1554389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E32F7F31-0D3C-4283-8444-46012383776C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2711" name="Picture 2" descr="صورة ذات صلة">
              <a:extLst>
                <a:ext uri="{FF2B5EF4-FFF2-40B4-BE49-F238E27FC236}">
                  <a16:creationId xmlns:a16="http://schemas.microsoft.com/office/drawing/2014/main" id="{659BCA7E-EE08-4C94-90CA-9464B9701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وجه ضاحك 9">
            <a:extLst>
              <a:ext uri="{FF2B5EF4-FFF2-40B4-BE49-F238E27FC236}">
                <a16:creationId xmlns:a16="http://schemas.microsoft.com/office/drawing/2014/main" id="{E3D5A77E-8B11-4405-B367-0BB07AC8FAA6}"/>
              </a:ext>
            </a:extLst>
          </p:cNvPr>
          <p:cNvSpPr/>
          <p:nvPr/>
        </p:nvSpPr>
        <p:spPr>
          <a:xfrm>
            <a:off x="1835696" y="2204864"/>
            <a:ext cx="308610" cy="296545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394AB0B-77C6-4A94-A59D-AE311F804B88}"/>
              </a:ext>
            </a:extLst>
          </p:cNvPr>
          <p:cNvSpPr/>
          <p:nvPr/>
        </p:nvSpPr>
        <p:spPr>
          <a:xfrm>
            <a:off x="752370" y="561344"/>
            <a:ext cx="1855788" cy="11538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4078139590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B702F5E9-0303-41AC-9872-F7114EA86623}"/>
              </a:ext>
            </a:extLst>
          </p:cNvPr>
          <p:cNvGraphicFramePr>
            <a:graphicFrameLocks noGrp="1"/>
          </p:cNvGraphicFramePr>
          <p:nvPr/>
        </p:nvGraphicFramePr>
        <p:xfrm>
          <a:off x="609653" y="2079941"/>
          <a:ext cx="7922786" cy="4667961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346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4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4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6861">
                <a:tc gridSpan="5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cap="none" spc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أحدد 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مع أفراد مجموعتي موقع حرف ( 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D60093"/>
                            </a:solidFill>
                          </a:ln>
                          <a:solidFill>
                            <a:srgbClr val="C0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ط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) في الكلمات التالية بوضع علامة        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الكلمة</a:t>
                      </a:r>
                      <a:r>
                        <a:rPr lang="ar-SA" sz="4000" b="0" dirty="0"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ط</a:t>
                      </a:r>
                      <a:endParaRPr lang="ar-SA" sz="4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ــطــ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ـط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ط</a:t>
                      </a:r>
                      <a:endParaRPr lang="ar-SA" sz="4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rgbClr val="CC00CC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طَارِق </a:t>
                      </a:r>
                      <a:r>
                        <a:rPr lang="ar-SA" sz="3600" b="0" dirty="0">
                          <a:solidFill>
                            <a:srgbClr val="CC00CC"/>
                          </a:solidFill>
                          <a:cs typeface="+mn-cs"/>
                        </a:rPr>
                        <a:t> </a:t>
                      </a:r>
                      <a:endParaRPr lang="ar-SA" sz="36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chemeClr val="tx1"/>
                          </a:solidFill>
                          <a:cs typeface="+mn-cs"/>
                        </a:rPr>
                        <a:t>بَطَّة  </a:t>
                      </a:r>
                      <a:endParaRPr lang="ar-SA" sz="3600" b="0" dirty="0">
                        <a:solidFill>
                          <a:srgbClr val="FFC000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0" dirty="0">
                          <a:solidFill>
                            <a:srgbClr val="0000FF"/>
                          </a:solidFill>
                          <a:cs typeface="+mn-cs"/>
                        </a:rPr>
                        <a:t>رَبَطَ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r" rtl="1"/>
                      <a:r>
                        <a:rPr lang="ar-SA" sz="3600" b="0" dirty="0">
                          <a:solidFill>
                            <a:srgbClr val="0000FF"/>
                          </a:solidFill>
                          <a:cs typeface="+mn-cs"/>
                        </a:rPr>
                        <a:t> </a:t>
                      </a:r>
                      <a:r>
                        <a:rPr lang="ar-SA" sz="3600" b="0" dirty="0">
                          <a:solidFill>
                            <a:srgbClr val="7030A0"/>
                          </a:solidFill>
                          <a:cs typeface="+mn-cs"/>
                        </a:rPr>
                        <a:t>شَرْط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5908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rgbClr val="00B050"/>
                          </a:solidFill>
                          <a:cs typeface="+mn-cs"/>
                        </a:rPr>
                        <a:t>مَطَّاط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4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780222"/>
                  </a:ext>
                </a:extLst>
              </a:tr>
            </a:tbl>
          </a:graphicData>
        </a:graphic>
      </p:graphicFrame>
      <p:sp>
        <p:nvSpPr>
          <p:cNvPr id="6" name="AutoShape 2">
            <a:extLst>
              <a:ext uri="{FF2B5EF4-FFF2-40B4-BE49-F238E27FC236}">
                <a16:creationId xmlns:a16="http://schemas.microsoft.com/office/drawing/2014/main" id="{4400F783-4514-4A4D-9B8B-091C3FCB7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36" y="368300"/>
            <a:ext cx="8159620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 14 هـ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الثالثة </a:t>
            </a:r>
            <a:endParaRPr lang="ar-SA" sz="1400" b="1" dirty="0"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 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الطاء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  أٌقرأ الكمات وأجرد الحرف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الدلالات اللفظية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3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تمييز الحرف المستهدف بأصواته وأوضاعه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التنفيذ: </a:t>
            </a:r>
            <a:r>
              <a:rPr lang="ar-SA" sz="1400" b="1" dirty="0"/>
              <a:t>جماعي </a:t>
            </a:r>
            <a:endParaRPr lang="ar-SA" sz="1050" b="1" dirty="0"/>
          </a:p>
        </p:txBody>
      </p:sp>
      <p:grpSp>
        <p:nvGrpSpPr>
          <p:cNvPr id="72708" name="مجموعة 9">
            <a:extLst>
              <a:ext uri="{FF2B5EF4-FFF2-40B4-BE49-F238E27FC236}">
                <a16:creationId xmlns:a16="http://schemas.microsoft.com/office/drawing/2014/main" id="{169BED31-7F80-495D-A06A-7F19CEC64C32}"/>
              </a:ext>
            </a:extLst>
          </p:cNvPr>
          <p:cNvGrpSpPr>
            <a:grpSpLocks/>
          </p:cNvGrpSpPr>
          <p:nvPr/>
        </p:nvGrpSpPr>
        <p:grpSpPr bwMode="auto">
          <a:xfrm>
            <a:off x="4542270" y="441405"/>
            <a:ext cx="928687" cy="1554162"/>
            <a:chOff x="3833413" y="761509"/>
            <a:chExt cx="928688" cy="1554389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E32F7F31-0D3C-4283-8444-46012383776C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2711" name="Picture 2" descr="صورة ذات صلة">
              <a:extLst>
                <a:ext uri="{FF2B5EF4-FFF2-40B4-BE49-F238E27FC236}">
                  <a16:creationId xmlns:a16="http://schemas.microsoft.com/office/drawing/2014/main" id="{659BCA7E-EE08-4C94-90CA-9464B9701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وجه ضاحك 9">
            <a:extLst>
              <a:ext uri="{FF2B5EF4-FFF2-40B4-BE49-F238E27FC236}">
                <a16:creationId xmlns:a16="http://schemas.microsoft.com/office/drawing/2014/main" id="{E3D5A77E-8B11-4405-B367-0BB07AC8FAA6}"/>
              </a:ext>
            </a:extLst>
          </p:cNvPr>
          <p:cNvSpPr/>
          <p:nvPr/>
        </p:nvSpPr>
        <p:spPr>
          <a:xfrm>
            <a:off x="1835696" y="2204864"/>
            <a:ext cx="308610" cy="296545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394AB0B-77C6-4A94-A59D-AE311F804B88}"/>
              </a:ext>
            </a:extLst>
          </p:cNvPr>
          <p:cNvSpPr/>
          <p:nvPr/>
        </p:nvSpPr>
        <p:spPr>
          <a:xfrm>
            <a:off x="752370" y="561344"/>
            <a:ext cx="1855788" cy="11538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pic>
        <p:nvPicPr>
          <p:cNvPr id="11" name="رسم 10" descr="وجه مبتسم بدون تعبئة">
            <a:extLst>
              <a:ext uri="{FF2B5EF4-FFF2-40B4-BE49-F238E27FC236}">
                <a16:creationId xmlns:a16="http://schemas.microsoft.com/office/drawing/2014/main" id="{004D63D1-D3A2-429D-8404-CDAE2C37F5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96136" y="3365545"/>
            <a:ext cx="698917" cy="698917"/>
          </a:xfrm>
          <a:prstGeom prst="rect">
            <a:avLst/>
          </a:prstGeom>
        </p:spPr>
      </p:pic>
      <p:pic>
        <p:nvPicPr>
          <p:cNvPr id="12" name="رسم 11" descr="وجه مبتسم بدون تعبئة">
            <a:extLst>
              <a:ext uri="{FF2B5EF4-FFF2-40B4-BE49-F238E27FC236}">
                <a16:creationId xmlns:a16="http://schemas.microsoft.com/office/drawing/2014/main" id="{5352D5BF-3ED6-4B28-AAD0-AF10237123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37879" y="4064462"/>
            <a:ext cx="698917" cy="698917"/>
          </a:xfrm>
          <a:prstGeom prst="rect">
            <a:avLst/>
          </a:prstGeom>
        </p:spPr>
      </p:pic>
      <p:pic>
        <p:nvPicPr>
          <p:cNvPr id="13" name="رسم 12" descr="وجه مبتسم بدون تعبئة">
            <a:extLst>
              <a:ext uri="{FF2B5EF4-FFF2-40B4-BE49-F238E27FC236}">
                <a16:creationId xmlns:a16="http://schemas.microsoft.com/office/drawing/2014/main" id="{0A580625-9763-4294-984C-AEDB6D3CF8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1347" y="5389755"/>
            <a:ext cx="698917" cy="698917"/>
          </a:xfrm>
          <a:prstGeom prst="rect">
            <a:avLst/>
          </a:prstGeom>
        </p:spPr>
      </p:pic>
      <p:pic>
        <p:nvPicPr>
          <p:cNvPr id="14" name="رسم 13" descr="وجه مبتسم بدون تعبئة">
            <a:extLst>
              <a:ext uri="{FF2B5EF4-FFF2-40B4-BE49-F238E27FC236}">
                <a16:creationId xmlns:a16="http://schemas.microsoft.com/office/drawing/2014/main" id="{B2AAD7F2-3062-4BDF-B707-F44536CCB8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10226" y="4690838"/>
            <a:ext cx="698917" cy="698917"/>
          </a:xfrm>
          <a:prstGeom prst="rect">
            <a:avLst/>
          </a:prstGeom>
        </p:spPr>
      </p:pic>
      <p:pic>
        <p:nvPicPr>
          <p:cNvPr id="15" name="رسم 14" descr="وجه مبتسم بدون تعبئة">
            <a:extLst>
              <a:ext uri="{FF2B5EF4-FFF2-40B4-BE49-F238E27FC236}">
                <a16:creationId xmlns:a16="http://schemas.microsoft.com/office/drawing/2014/main" id="{F1F5B5C6-6EB4-412C-A563-AFD9A4EF44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37879" y="6099591"/>
            <a:ext cx="698917" cy="698917"/>
          </a:xfrm>
          <a:prstGeom prst="rect">
            <a:avLst/>
          </a:prstGeom>
        </p:spPr>
      </p:pic>
      <p:pic>
        <p:nvPicPr>
          <p:cNvPr id="16" name="رسم 15" descr="وجه مبتسم بدون تعبئة">
            <a:extLst>
              <a:ext uri="{FF2B5EF4-FFF2-40B4-BE49-F238E27FC236}">
                <a16:creationId xmlns:a16="http://schemas.microsoft.com/office/drawing/2014/main" id="{71C98D05-E300-4CC8-8409-AD5A8E6B1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1347" y="6067135"/>
            <a:ext cx="698917" cy="69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699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014FBC77-2F4D-4011-B6D4-996041D2B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438" y="257175"/>
            <a:ext cx="5494337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8057" tIns="29029" rIns="58057" bIns="29029" anchor="ctr">
            <a:spAutoFit/>
          </a:bodyPr>
          <a:lstStyle/>
          <a:p>
            <a:pPr algn="r" defTabSz="580598" rtl="1" eaLnBrk="1" hangingPunct="1">
              <a:defRPr/>
            </a:pPr>
            <a:r>
              <a:rPr lang="ar-SA" altLang="ar-SA" sz="698" dirty="0">
                <a:solidFill>
                  <a:prstClr val="black"/>
                </a:solidFill>
                <a:ea typeface="Calibri" panose="020F0502020204030204" pitchFamily="34" charset="0"/>
              </a:rPr>
              <a:t> </a:t>
            </a:r>
            <a:endParaRPr lang="en-US" altLang="ar-SA" sz="698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580598" rtl="1" eaLnBrk="1" hangingPunct="1">
              <a:defRPr/>
            </a:pPr>
            <a:r>
              <a:rPr lang="ar-SA" altLang="ar-SA" sz="1016" dirty="0">
                <a:solidFill>
                  <a:prstClr val="black"/>
                </a:solidFill>
                <a:ea typeface="Calibri" panose="020F0502020204030204" pitchFamily="34" charset="0"/>
              </a:rPr>
              <a:t> </a:t>
            </a:r>
            <a:r>
              <a:rPr lang="ar-SA" altLang="ar-SA" sz="1016" b="1" dirty="0">
                <a:solidFill>
                  <a:prstClr val="black"/>
                </a:solidFill>
                <a:ea typeface="Calibri" panose="020F0502020204030204" pitchFamily="34" charset="0"/>
              </a:rPr>
              <a:t>                                                 مجموعة (                                      )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2A9B1C5-A2CF-4443-8D43-581708E38019}"/>
              </a:ext>
            </a:extLst>
          </p:cNvPr>
          <p:cNvSpPr/>
          <p:nvPr/>
        </p:nvSpPr>
        <p:spPr>
          <a:xfrm>
            <a:off x="7594600" y="1719263"/>
            <a:ext cx="184150" cy="150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580598" rtl="1" eaLnBrk="1" hangingPunct="1">
              <a:defRPr/>
            </a:pPr>
            <a:endParaRPr lang="ar-SA" sz="381" dirty="0">
              <a:solidFill>
                <a:srgbClr val="FF0000"/>
              </a:solidFill>
              <a:latin typeface="Calibri" panose="020F0502020204030204"/>
            </a:endParaRPr>
          </a:p>
        </p:txBody>
      </p:sp>
      <p:graphicFrame>
        <p:nvGraphicFramePr>
          <p:cNvPr id="17" name="جدول 16">
            <a:extLst>
              <a:ext uri="{FF2B5EF4-FFF2-40B4-BE49-F238E27FC236}">
                <a16:creationId xmlns:a16="http://schemas.microsoft.com/office/drawing/2014/main" id="{085B242F-0C1E-4FF0-9A6A-97BE8A29E22C}"/>
              </a:ext>
            </a:extLst>
          </p:cNvPr>
          <p:cNvGraphicFramePr>
            <a:graphicFrameLocks noGrp="1"/>
          </p:cNvGraphicFramePr>
          <p:nvPr/>
        </p:nvGraphicFramePr>
        <p:xfrm>
          <a:off x="841375" y="2370137"/>
          <a:ext cx="7510463" cy="4200463"/>
        </p:xfrm>
        <a:graphic>
          <a:graphicData uri="http://schemas.openxmlformats.org/drawingml/2006/table">
            <a:tbl>
              <a:tblPr rtl="1"/>
              <a:tblGrid>
                <a:gridCol w="2940050">
                  <a:extLst>
                    <a:ext uri="{9D8B030D-6E8A-4147-A177-3AD203B41FA5}">
                      <a16:colId xmlns:a16="http://schemas.microsoft.com/office/drawing/2014/main" val="2411999805"/>
                    </a:ext>
                  </a:extLst>
                </a:gridCol>
                <a:gridCol w="1936750">
                  <a:extLst>
                    <a:ext uri="{9D8B030D-6E8A-4147-A177-3AD203B41FA5}">
                      <a16:colId xmlns:a16="http://schemas.microsoft.com/office/drawing/2014/main" val="4227940146"/>
                    </a:ext>
                  </a:extLst>
                </a:gridCol>
                <a:gridCol w="2633663">
                  <a:extLst>
                    <a:ext uri="{9D8B030D-6E8A-4147-A177-3AD203B41FA5}">
                      <a16:colId xmlns:a16="http://schemas.microsoft.com/office/drawing/2014/main" val="3156809832"/>
                    </a:ext>
                  </a:extLst>
                </a:gridCol>
              </a:tblGrid>
              <a:tr h="701150"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الطالبة التي تطرح السؤال</a:t>
                      </a:r>
                      <a:endParaRPr kumimoji="0" lang="en-US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( مقدمة السؤال )</a:t>
                      </a:r>
                      <a:endParaRPr kumimoji="0" lang="en-US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الطالبة التي تجيب عن السؤال</a:t>
                      </a:r>
                      <a:endParaRPr kumimoji="0" lang="en-US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( مجيبة السؤال )</a:t>
                      </a:r>
                      <a:endParaRPr kumimoji="0" lang="en-US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الطالبة التي تكتب الأفكار</a:t>
                      </a:r>
                      <a:endParaRPr kumimoji="0" lang="en-US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( المسجلة )</a:t>
                      </a:r>
                      <a:endParaRPr kumimoji="0" lang="en-US" altLang="ar-SA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3814298"/>
                  </a:ext>
                </a:extLst>
              </a:tr>
              <a:tr h="724707"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-</a:t>
                      </a: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 أقرأ  وأجرد حرف الطاء  في الكلمة التالية </a:t>
                      </a:r>
                      <a:r>
                        <a:rPr kumimoji="0" lang="ar-SA" altLang="ar-SA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(  طَبِيب)</a:t>
                      </a: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  <a:r>
                        <a:rPr kumimoji="0" lang="en-US" altLang="ar-SA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                 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                     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                      ... .....................................................................................................................</a:t>
                      </a: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199153"/>
                  </a:ext>
                </a:extLst>
              </a:tr>
              <a:tr h="1248860"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 -</a:t>
                      </a: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أقرأ وأجرد حرف الطاء في الكلمة التالية </a:t>
                      </a:r>
                      <a:r>
                        <a:rPr kumimoji="0" lang="ar-SA" altLang="ar-S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( طِين </a:t>
                      </a: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  <a:endParaRPr kumimoji="0" lang="en-US" altLang="ar-SA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altLang="ar-SA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..........................................................................................................................</a:t>
                      </a: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5878533"/>
                  </a:ext>
                </a:extLst>
              </a:tr>
              <a:tr h="974403"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- </a:t>
                      </a:r>
                      <a:r>
                        <a:rPr kumimoji="0" lang="ar-SA" altLang="ar-S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 أقرأ  وأجرد حرف الطاء في الكلمة التالية </a:t>
                      </a:r>
                      <a:r>
                        <a:rPr kumimoji="0" lang="ar-SA" altLang="ar-S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( طُيور )</a:t>
                      </a:r>
                      <a:endParaRPr kumimoji="0" lang="en-US" altLang="ar-SA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 </a:t>
                      </a: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..........................................................................................................................</a:t>
                      </a:r>
                      <a:endParaRPr kumimoji="0" lang="en-US" altLang="ar-SA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38249" marR="38249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3193"/>
                  </a:ext>
                </a:extLst>
              </a:tr>
            </a:tbl>
          </a:graphicData>
        </a:graphic>
      </p:graphicFrame>
      <p:pic>
        <p:nvPicPr>
          <p:cNvPr id="70682" name="صورة 17" descr="images.jpg">
            <a:extLst>
              <a:ext uri="{FF2B5EF4-FFF2-40B4-BE49-F238E27FC236}">
                <a16:creationId xmlns:a16="http://schemas.microsoft.com/office/drawing/2014/main" id="{A5EE8B1A-2329-4BB6-9279-F84AFA8BC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1" r="27837" b="17509"/>
          <a:stretch>
            <a:fillRect/>
          </a:stretch>
        </p:blipFill>
        <p:spPr bwMode="auto">
          <a:xfrm>
            <a:off x="3687763" y="3416300"/>
            <a:ext cx="12398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3" name="صورة 18" descr="images.jpg">
            <a:extLst>
              <a:ext uri="{FF2B5EF4-FFF2-40B4-BE49-F238E27FC236}">
                <a16:creationId xmlns:a16="http://schemas.microsoft.com/office/drawing/2014/main" id="{A3C8E79E-41A6-4CAE-8B3A-DBAD83E0C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1" r="27837" b="17509"/>
          <a:stretch>
            <a:fillRect/>
          </a:stretch>
        </p:blipFill>
        <p:spPr bwMode="auto">
          <a:xfrm>
            <a:off x="3833813" y="4735513"/>
            <a:ext cx="12398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4" name="صورة 19" descr="images.jpg">
            <a:extLst>
              <a:ext uri="{FF2B5EF4-FFF2-40B4-BE49-F238E27FC236}">
                <a16:creationId xmlns:a16="http://schemas.microsoft.com/office/drawing/2014/main" id="{8AB40D03-807F-4DAB-9D0E-AFBF4917A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1" r="27837" b="17509"/>
          <a:stretch>
            <a:fillRect/>
          </a:stretch>
        </p:blipFill>
        <p:spPr bwMode="auto">
          <a:xfrm>
            <a:off x="3833813" y="5741988"/>
            <a:ext cx="12398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5" name="صورة 20">
            <a:extLst>
              <a:ext uri="{FF2B5EF4-FFF2-40B4-BE49-F238E27FC236}">
                <a16:creationId xmlns:a16="http://schemas.microsoft.com/office/drawing/2014/main" id="{E58E3B07-9728-4438-B66D-619B16406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592871"/>
            <a:ext cx="35718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6" name="صورة 21" descr="imagesCAJLZ1MH.jpg">
            <a:extLst>
              <a:ext uri="{FF2B5EF4-FFF2-40B4-BE49-F238E27FC236}">
                <a16:creationId xmlns:a16="http://schemas.microsoft.com/office/drawing/2014/main" id="{94033BCD-4641-4F6C-935E-86B4A789E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2619375"/>
            <a:ext cx="566015" cy="2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1547BA6E-F87B-4C9A-9F44-7CDC0FAF6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6" y="645319"/>
            <a:ext cx="7561262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  / 14  هـ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الثالثة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حرف الطاء            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:أٌقرأ الكلمات وأجرد الحرف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تدريس الأقران         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5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/>
              <a:t> </a:t>
            </a: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تجريد حرف الطاء من الكلمة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ثلاثي </a:t>
            </a:r>
            <a:endParaRPr lang="ar-SA" sz="1050" b="1" dirty="0"/>
          </a:p>
        </p:txBody>
      </p:sp>
      <p:grpSp>
        <p:nvGrpSpPr>
          <p:cNvPr id="70688" name="مجموعة 1">
            <a:extLst>
              <a:ext uri="{FF2B5EF4-FFF2-40B4-BE49-F238E27FC236}">
                <a16:creationId xmlns:a16="http://schemas.microsoft.com/office/drawing/2014/main" id="{8C974263-E6F0-4D3E-83CD-4DEE359597BF}"/>
              </a:ext>
            </a:extLst>
          </p:cNvPr>
          <p:cNvGrpSpPr>
            <a:grpSpLocks/>
          </p:cNvGrpSpPr>
          <p:nvPr/>
        </p:nvGrpSpPr>
        <p:grpSpPr bwMode="auto">
          <a:xfrm>
            <a:off x="3833813" y="762000"/>
            <a:ext cx="928687" cy="1554163"/>
            <a:chOff x="3833413" y="761509"/>
            <a:chExt cx="928688" cy="1554389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6F1EF645-5BC9-4E56-A302-B2D3E9B12004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0690" name="Picture 2" descr="صورة ذات صلة">
              <a:extLst>
                <a:ext uri="{FF2B5EF4-FFF2-40B4-BE49-F238E27FC236}">
                  <a16:creationId xmlns:a16="http://schemas.microsoft.com/office/drawing/2014/main" id="{93FB54E1-4F6C-4B3B-933E-DE49C1D841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566407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09A9DDF-8209-41D1-846B-9080122A4FDE}"/>
              </a:ext>
            </a:extLst>
          </p:cNvPr>
          <p:cNvSpPr/>
          <p:nvPr/>
        </p:nvSpPr>
        <p:spPr>
          <a:xfrm>
            <a:off x="644201" y="3682214"/>
            <a:ext cx="79304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2800" b="1" dirty="0">
                <a:solidFill>
                  <a:srgbClr val="7030A0"/>
                </a:solidFill>
                <a:cs typeface="W1 SHUROOQ 36 030" pitchFamily="2" charset="-78"/>
              </a:rPr>
              <a:t>من خلال هذا المكون يتوقع من التلميذ – ة تحقيق الأهداف التالية :</a:t>
            </a:r>
          </a:p>
          <a:p>
            <a:pPr algn="r"/>
            <a:endParaRPr lang="ar-SA" sz="2800" dirty="0">
              <a:solidFill>
                <a:srgbClr val="7030A0"/>
              </a:solidFill>
            </a:endParaRPr>
          </a:p>
          <a:p>
            <a:pPr algn="r"/>
            <a:r>
              <a:rPr lang="ar-SA" sz="2800" dirty="0">
                <a:cs typeface="AL-Mohanad Bold" pitchFamily="2" charset="-78"/>
              </a:rPr>
              <a:t>1-</a:t>
            </a:r>
            <a:r>
              <a:rPr lang="ar-SA" sz="2800" dirty="0">
                <a:cs typeface="+mn-cs"/>
              </a:rPr>
              <a:t>  تميز بين الحركة القصيرة والمد </a:t>
            </a:r>
            <a:r>
              <a:rPr lang="ar-SA" dirty="0">
                <a:cs typeface="+mn-cs"/>
              </a:rPr>
              <a:t>.</a:t>
            </a: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34CD9398-E957-46CF-B9C6-EA0DCF4B25AB}"/>
              </a:ext>
            </a:extLst>
          </p:cNvPr>
          <p:cNvSpPr/>
          <p:nvPr/>
        </p:nvSpPr>
        <p:spPr>
          <a:xfrm>
            <a:off x="6144244" y="1770164"/>
            <a:ext cx="2449689" cy="8144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الأهداف</a:t>
            </a:r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4098" name="Picture 2" descr="http://2.bp.blogspot.com/-pmPYuAVfSgc/Vg71ExaWyzI/AAAAAAAAAhs/m_Uvxph7Qws/s1600/download%2B%25281%2529.jpg">
            <a:extLst>
              <a:ext uri="{FF2B5EF4-FFF2-40B4-BE49-F238E27FC236}">
                <a16:creationId xmlns:a16="http://schemas.microsoft.com/office/drawing/2014/main" id="{0FD442D5-6E20-4882-A7B8-BC1E0CBA4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7" y="1513530"/>
            <a:ext cx="2050068" cy="154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6EE4FDB9-D7EF-43D2-A2BE-90DFED3B8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601" y="412211"/>
            <a:ext cx="5982535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55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pic>
        <p:nvPicPr>
          <p:cNvPr id="4098" name="Picture 2" descr="http://2.bp.blogspot.com/-pmPYuAVfSgc/Vg71ExaWyzI/AAAAAAAAAhs/m_Uvxph7Qws/s1600/download%2B%25281%2529.jpg">
            <a:extLst>
              <a:ext uri="{FF2B5EF4-FFF2-40B4-BE49-F238E27FC236}">
                <a16:creationId xmlns:a16="http://schemas.microsoft.com/office/drawing/2014/main" id="{0FD442D5-6E20-4882-A7B8-BC1E0CBA4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31293"/>
            <a:ext cx="2050068" cy="154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0983AB0D-DD0A-4B6F-B0F8-E0A639C6BD00}"/>
              </a:ext>
            </a:extLst>
          </p:cNvPr>
          <p:cNvSpPr txBox="1"/>
          <p:nvPr/>
        </p:nvSpPr>
        <p:spPr>
          <a:xfrm>
            <a:off x="2503190" y="1658305"/>
            <a:ext cx="6296904" cy="452431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 eaLnBrk="1" hangingPunct="1">
              <a:defRPr/>
            </a:pPr>
            <a:r>
              <a:rPr lang="ar-SA" sz="48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 </a:t>
            </a:r>
            <a:r>
              <a:rPr lang="ar-SA" sz="4800" b="1" dirty="0">
                <a:solidFill>
                  <a:srgbClr val="0000FF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صوت الفتحة أفتح شفتـي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0000FF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ومع الألف أطيل الصوت 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FF000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صوت الضم أضم شفتـي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FF000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ومع الواو أطيل الصوت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صوت الكسرة أخفض شفتـي</a:t>
            </a:r>
          </a:p>
          <a:p>
            <a:pPr algn="ctr" rtl="1" eaLnBrk="1" hangingPunct="1">
              <a:defRPr/>
            </a:pPr>
            <a:r>
              <a:rPr lang="ar-SA" sz="48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ومع الياء أطيل الصوت</a:t>
            </a:r>
          </a:p>
        </p:txBody>
      </p:sp>
      <p:pic>
        <p:nvPicPr>
          <p:cNvPr id="6" name="صورة 5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00211E16-1B50-4AE1-9DF5-F6F1FEC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596" y="484639"/>
            <a:ext cx="5982535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64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مربع نص 6">
            <a:extLst>
              <a:ext uri="{FF2B5EF4-FFF2-40B4-BE49-F238E27FC236}">
                <a16:creationId xmlns:a16="http://schemas.microsoft.com/office/drawing/2014/main" id="{CD00390E-7413-4284-9C47-909D724D9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992" y="3368129"/>
            <a:ext cx="21605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6000" dirty="0">
                <a:solidFill>
                  <a:srgbClr val="FF0000"/>
                </a:solidFill>
                <a:latin typeface="Arial" panose="020B0604020202020204" pitchFamily="34" charset="0"/>
                <a:cs typeface="+mn-cs"/>
              </a:rPr>
              <a:t>طُو</a:t>
            </a:r>
          </a:p>
        </p:txBody>
      </p:sp>
      <p:sp>
        <p:nvSpPr>
          <p:cNvPr id="73731" name="مربع نص 7">
            <a:extLst>
              <a:ext uri="{FF2B5EF4-FFF2-40B4-BE49-F238E27FC236}">
                <a16:creationId xmlns:a16="http://schemas.microsoft.com/office/drawing/2014/main" id="{8CDD6F19-DDDC-435D-B82E-9A6C8E777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1150" y="1897237"/>
            <a:ext cx="994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6000" dirty="0">
                <a:solidFill>
                  <a:srgbClr val="FF0000"/>
                </a:solidFill>
                <a:latin typeface="Arial" panose="020B0604020202020204" pitchFamily="34" charset="0"/>
                <a:cs typeface="+mn-cs"/>
              </a:rPr>
              <a:t> طِ</a:t>
            </a:r>
          </a:p>
        </p:txBody>
      </p:sp>
      <p:sp>
        <p:nvSpPr>
          <p:cNvPr id="73732" name="مربع نص 8">
            <a:extLst>
              <a:ext uri="{FF2B5EF4-FFF2-40B4-BE49-F238E27FC236}">
                <a16:creationId xmlns:a16="http://schemas.microsoft.com/office/drawing/2014/main" id="{59DA904C-A3C0-4234-91A3-A7DBEEEC4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60575"/>
            <a:ext cx="85527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6000" dirty="0">
                <a:solidFill>
                  <a:srgbClr val="FF0000"/>
                </a:solidFill>
                <a:latin typeface="Arial" panose="020B0604020202020204" pitchFamily="34" charset="0"/>
                <a:cs typeface="+mn-cs"/>
              </a:rPr>
              <a:t>طُ</a:t>
            </a:r>
          </a:p>
        </p:txBody>
      </p:sp>
      <p:sp>
        <p:nvSpPr>
          <p:cNvPr id="73733" name="مربع نص 9">
            <a:extLst>
              <a:ext uri="{FF2B5EF4-FFF2-40B4-BE49-F238E27FC236}">
                <a16:creationId xmlns:a16="http://schemas.microsoft.com/office/drawing/2014/main" id="{2B177A59-3CCA-4BF8-AA5A-E942966A3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580" y="3425095"/>
            <a:ext cx="130369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6000" dirty="0">
                <a:solidFill>
                  <a:srgbClr val="FF0000"/>
                </a:solidFill>
                <a:latin typeface="Arial" panose="020B0604020202020204" pitchFamily="34" charset="0"/>
                <a:cs typeface="+mn-cs"/>
              </a:rPr>
              <a:t> </a:t>
            </a:r>
            <a:r>
              <a:rPr lang="ar-SA" altLang="ar-SA" sz="6000" dirty="0" err="1">
                <a:solidFill>
                  <a:srgbClr val="FF0000"/>
                </a:solidFill>
                <a:latin typeface="Arial" panose="020B0604020202020204" pitchFamily="34" charset="0"/>
                <a:cs typeface="+mn-cs"/>
              </a:rPr>
              <a:t>طَا</a:t>
            </a:r>
            <a:endParaRPr lang="ar-SA" altLang="ar-SA" sz="6000" dirty="0">
              <a:solidFill>
                <a:srgbClr val="FF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3734" name="مربع نص 10">
            <a:extLst>
              <a:ext uri="{FF2B5EF4-FFF2-40B4-BE49-F238E27FC236}">
                <a16:creationId xmlns:a16="http://schemas.microsoft.com/office/drawing/2014/main" id="{7D3402CF-FC62-487D-B106-998DD2A50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089" y="3105656"/>
            <a:ext cx="16176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6000" dirty="0">
                <a:solidFill>
                  <a:srgbClr val="FF0000"/>
                </a:solidFill>
                <a:latin typeface="Arial" panose="020B0604020202020204" pitchFamily="34" charset="0"/>
                <a:cs typeface="+mn-cs"/>
              </a:rPr>
              <a:t>  طِي</a:t>
            </a:r>
          </a:p>
        </p:txBody>
      </p:sp>
      <p:sp>
        <p:nvSpPr>
          <p:cNvPr id="73735" name="مربع نص 11">
            <a:extLst>
              <a:ext uri="{FF2B5EF4-FFF2-40B4-BE49-F238E27FC236}">
                <a16:creationId xmlns:a16="http://schemas.microsoft.com/office/drawing/2014/main" id="{B8331D0B-FE4B-456F-8041-27D0EAA76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21" y="2031131"/>
            <a:ext cx="10267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6000" dirty="0">
                <a:solidFill>
                  <a:srgbClr val="FF0000"/>
                </a:solidFill>
                <a:latin typeface="Arial" panose="020B0604020202020204" pitchFamily="34" charset="0"/>
                <a:cs typeface="+mn-cs"/>
              </a:rPr>
              <a:t>طَ </a:t>
            </a:r>
          </a:p>
        </p:txBody>
      </p: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A5A0810D-3887-42A0-940F-91E01B871B54}"/>
              </a:ext>
            </a:extLst>
          </p:cNvPr>
          <p:cNvCxnSpPr/>
          <p:nvPr/>
        </p:nvCxnSpPr>
        <p:spPr>
          <a:xfrm>
            <a:off x="5867400" y="2060575"/>
            <a:ext cx="0" cy="25288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4FC21E67-726D-4C92-98CF-35F970BABFE3}"/>
              </a:ext>
            </a:extLst>
          </p:cNvPr>
          <p:cNvCxnSpPr/>
          <p:nvPr/>
        </p:nvCxnSpPr>
        <p:spPr>
          <a:xfrm>
            <a:off x="3851275" y="2085975"/>
            <a:ext cx="0" cy="25288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3738" name="صورة 15">
            <a:extLst>
              <a:ext uri="{FF2B5EF4-FFF2-40B4-BE49-F238E27FC236}">
                <a16:creationId xmlns:a16="http://schemas.microsoft.com/office/drawing/2014/main" id="{21E95085-C18D-4E0B-B805-9AEEF3572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5078413"/>
            <a:ext cx="1617663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CED61AA-6604-48C2-9EF5-0AF96D3DCE09}"/>
              </a:ext>
            </a:extLst>
          </p:cNvPr>
          <p:cNvSpPr/>
          <p:nvPr/>
        </p:nvSpPr>
        <p:spPr>
          <a:xfrm>
            <a:off x="3255963" y="5513388"/>
            <a:ext cx="2770187" cy="904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/>
              <a:t>عرض وسيلة حديقة الأصوات القصيرة والطويلة والاستماع للقصة من قبل الطالبات </a:t>
            </a:r>
          </a:p>
        </p:txBody>
      </p:sp>
      <p:pic>
        <p:nvPicPr>
          <p:cNvPr id="4" name="صورة 3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955BB4B2-F9DB-4F0D-A2D9-EF2A46FF8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922" y="559877"/>
            <a:ext cx="6566727" cy="89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704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3521447-1A4B-41D6-82ED-6795C1DD6BFE}"/>
              </a:ext>
            </a:extLst>
          </p:cNvPr>
          <p:cNvSpPr/>
          <p:nvPr/>
        </p:nvSpPr>
        <p:spPr>
          <a:xfrm>
            <a:off x="179390" y="188915"/>
            <a:ext cx="8785225" cy="6480175"/>
          </a:xfrm>
          <a:prstGeom prst="rect">
            <a:avLst/>
          </a:prstGeom>
          <a:noFill/>
          <a:ln w="1270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grpSp>
        <p:nvGrpSpPr>
          <p:cNvPr id="6" name="مجموعة 23">
            <a:extLst>
              <a:ext uri="{FF2B5EF4-FFF2-40B4-BE49-F238E27FC236}">
                <a16:creationId xmlns:a16="http://schemas.microsoft.com/office/drawing/2014/main" id="{AECCE589-0299-451F-8878-31A021E47D6D}"/>
              </a:ext>
            </a:extLst>
          </p:cNvPr>
          <p:cNvGrpSpPr>
            <a:grpSpLocks/>
          </p:cNvGrpSpPr>
          <p:nvPr/>
        </p:nvGrpSpPr>
        <p:grpSpPr bwMode="auto">
          <a:xfrm>
            <a:off x="755652" y="476252"/>
            <a:ext cx="1031875" cy="1108075"/>
            <a:chOff x="1187624" y="836712"/>
            <a:chExt cx="1032115" cy="1107996"/>
          </a:xfrm>
        </p:grpSpPr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8883EB73-1104-4142-899A-4DE67B508EA2}"/>
                </a:ext>
              </a:extLst>
            </p:cNvPr>
            <p:cNvSpPr/>
            <p:nvPr/>
          </p:nvSpPr>
          <p:spPr>
            <a:xfrm>
              <a:off x="1187624" y="836712"/>
              <a:ext cx="1008112" cy="110799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ar-SA" sz="66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و</a:t>
              </a:r>
            </a:p>
          </p:txBody>
        </p:sp>
        <p:pic>
          <p:nvPicPr>
            <p:cNvPr id="74769" name="Picture 3">
              <a:extLst>
                <a:ext uri="{FF2B5EF4-FFF2-40B4-BE49-F238E27FC236}">
                  <a16:creationId xmlns:a16="http://schemas.microsoft.com/office/drawing/2014/main" id="{1BCDDE8F-B32D-41FC-83CD-5B575F1921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836712"/>
              <a:ext cx="384043" cy="4320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مجموعة 21">
            <a:extLst>
              <a:ext uri="{FF2B5EF4-FFF2-40B4-BE49-F238E27FC236}">
                <a16:creationId xmlns:a16="http://schemas.microsoft.com/office/drawing/2014/main" id="{6033F2AB-8F97-4534-A784-9F305450DC7C}"/>
              </a:ext>
            </a:extLst>
          </p:cNvPr>
          <p:cNvGrpSpPr>
            <a:grpSpLocks/>
          </p:cNvGrpSpPr>
          <p:nvPr/>
        </p:nvGrpSpPr>
        <p:grpSpPr bwMode="auto">
          <a:xfrm>
            <a:off x="7596188" y="476250"/>
            <a:ext cx="1046162" cy="1252538"/>
            <a:chOff x="6732240" y="692696"/>
            <a:chExt cx="1045642" cy="1252012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01F774B6-489C-4E06-B4D5-9351AF71E2E2}"/>
                </a:ext>
              </a:extLst>
            </p:cNvPr>
            <p:cNvSpPr/>
            <p:nvPr/>
          </p:nvSpPr>
          <p:spPr>
            <a:xfrm>
              <a:off x="6732240" y="836712"/>
              <a:ext cx="864096" cy="110799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ar-SA" sz="66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ا</a:t>
              </a:r>
            </a:p>
          </p:txBody>
        </p:sp>
        <p:pic>
          <p:nvPicPr>
            <p:cNvPr id="74767" name="Picture 5">
              <a:extLst>
                <a:ext uri="{FF2B5EF4-FFF2-40B4-BE49-F238E27FC236}">
                  <a16:creationId xmlns:a16="http://schemas.microsoft.com/office/drawing/2014/main" id="{8D7B80A6-9CCF-487A-BA7C-2A3A5868A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92696"/>
              <a:ext cx="397570" cy="4494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مجموعة 24">
            <a:extLst>
              <a:ext uri="{FF2B5EF4-FFF2-40B4-BE49-F238E27FC236}">
                <a16:creationId xmlns:a16="http://schemas.microsoft.com/office/drawing/2014/main" id="{9FAF9DF6-948A-4C43-8FB7-EA6A6656C017}"/>
              </a:ext>
            </a:extLst>
          </p:cNvPr>
          <p:cNvGrpSpPr>
            <a:grpSpLocks/>
          </p:cNvGrpSpPr>
          <p:nvPr/>
        </p:nvGrpSpPr>
        <p:grpSpPr bwMode="auto">
          <a:xfrm>
            <a:off x="3995740" y="333377"/>
            <a:ext cx="974725" cy="1127125"/>
            <a:chOff x="3995936" y="332656"/>
            <a:chExt cx="973634" cy="1126938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A590F128-0BAC-408D-B2AA-A50E6BBAF132}"/>
                </a:ext>
              </a:extLst>
            </p:cNvPr>
            <p:cNvSpPr/>
            <p:nvPr/>
          </p:nvSpPr>
          <p:spPr bwMode="auto">
            <a:xfrm>
              <a:off x="3995936" y="332656"/>
              <a:ext cx="868070" cy="110799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ar-SA" sz="66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ي</a:t>
              </a:r>
            </a:p>
          </p:txBody>
        </p:sp>
        <p:pic>
          <p:nvPicPr>
            <p:cNvPr id="74765" name="Picture 6">
              <a:extLst>
                <a:ext uri="{FF2B5EF4-FFF2-40B4-BE49-F238E27FC236}">
                  <a16:creationId xmlns:a16="http://schemas.microsoft.com/office/drawing/2014/main" id="{0C0B0F97-ED60-4FBE-A546-6344FB3F6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124744"/>
              <a:ext cx="325562" cy="3348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2D5F6714-3447-44E8-8E5A-11668B579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8" y="1860123"/>
            <a:ext cx="2250884" cy="193339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F4B3E19-D058-4F6B-9140-66511DBE5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346" y="1860123"/>
            <a:ext cx="2068511" cy="222193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A8B31D3F-A6CB-436E-9D3D-5E52D4805D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182" y="1728504"/>
            <a:ext cx="2158277" cy="2049567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70E5132E-884E-46B6-B1E5-60D60E0DE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388" y="4149725"/>
            <a:ext cx="136842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13800" b="1" dirty="0" err="1">
                <a:solidFill>
                  <a:srgbClr val="FF0000"/>
                </a:solidFill>
                <a:cs typeface="Akhbar MT" pitchFamily="2" charset="-78"/>
              </a:rPr>
              <a:t>طَا</a:t>
            </a:r>
            <a:endParaRPr lang="ar-SA" altLang="ar-SA" sz="13800" b="1" dirty="0">
              <a:solidFill>
                <a:srgbClr val="FF0000"/>
              </a:solidFill>
              <a:cs typeface="Akhbar MT" pitchFamily="2" charset="-78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22DF6A2C-46DB-4395-8134-05C2249FD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0671" y="4149725"/>
            <a:ext cx="172878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11500" b="1" dirty="0">
                <a:solidFill>
                  <a:srgbClr val="008000"/>
                </a:solidFill>
                <a:cs typeface="Akhbar MT" pitchFamily="2" charset="-78"/>
              </a:rPr>
              <a:t>طِي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67EF4F19-780E-483B-BFEB-A2AAB0DA9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131" y="4325937"/>
            <a:ext cx="1366838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11500" b="1" dirty="0">
                <a:solidFill>
                  <a:srgbClr val="0000FF"/>
                </a:solidFill>
                <a:cs typeface="Akhbar MT" pitchFamily="2" charset="-78"/>
              </a:rPr>
              <a:t>طُو</a:t>
            </a:r>
          </a:p>
        </p:txBody>
      </p:sp>
    </p:spTree>
    <p:extLst>
      <p:ext uri="{BB962C8B-B14F-4D97-AF65-F5344CB8AC3E}">
        <p14:creationId xmlns:p14="http://schemas.microsoft.com/office/powerpoint/2010/main" val="394654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4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مربع نص 6">
            <a:extLst>
              <a:ext uri="{FF2B5EF4-FFF2-40B4-BE49-F238E27FC236}">
                <a16:creationId xmlns:a16="http://schemas.microsoft.com/office/drawing/2014/main" id="{D79FB617-4E9D-4A4E-B266-DC99504B5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066" y="774716"/>
            <a:ext cx="1290630" cy="1015663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6000" b="1" dirty="0">
                <a:latin typeface="Adobe Arabic" panose="02040503050201020203" pitchFamily="18" charset="-78"/>
                <a:cs typeface="+mn-cs"/>
              </a:rPr>
              <a:t>طُ</a:t>
            </a:r>
            <a:r>
              <a:rPr lang="ar-SA" altLang="ar-SA" sz="6000" b="1" dirty="0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ـو</a:t>
            </a:r>
            <a:endParaRPr lang="ar-SA" altLang="ar-SA" sz="2000" b="1" dirty="0">
              <a:solidFill>
                <a:srgbClr val="FF0000"/>
              </a:solidFill>
              <a:latin typeface="Adobe Arabic" panose="02040503050201020203" pitchFamily="18" charset="-78"/>
              <a:cs typeface="+mn-cs"/>
            </a:endParaRPr>
          </a:p>
        </p:txBody>
      </p:sp>
      <p:sp>
        <p:nvSpPr>
          <p:cNvPr id="86021" name="مربع نص 9">
            <a:extLst>
              <a:ext uri="{FF2B5EF4-FFF2-40B4-BE49-F238E27FC236}">
                <a16:creationId xmlns:a16="http://schemas.microsoft.com/office/drawing/2014/main" id="{21B5374B-C87E-43BF-B6E8-82FE8FC3F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8930" y="692696"/>
            <a:ext cx="1039155" cy="1200329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7200" b="1" dirty="0" err="1">
                <a:latin typeface="Adobe Arabic" panose="02040503050201020203" pitchFamily="18" charset="-78"/>
                <a:cs typeface="+mn-cs"/>
              </a:rPr>
              <a:t>طَ</a:t>
            </a:r>
            <a:r>
              <a:rPr lang="ar-SA" altLang="ar-SA" sz="7200" b="1" dirty="0" err="1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ا</a:t>
            </a:r>
            <a:endParaRPr lang="ar-SA" altLang="ar-SA" sz="1800" b="1" dirty="0">
              <a:solidFill>
                <a:srgbClr val="FF0000"/>
              </a:solidFill>
              <a:latin typeface="Adobe Arabic" panose="02040503050201020203" pitchFamily="18" charset="-78"/>
              <a:cs typeface="+mn-cs"/>
            </a:endParaRPr>
          </a:p>
        </p:txBody>
      </p:sp>
      <p:sp>
        <p:nvSpPr>
          <p:cNvPr id="86022" name="مربع نص 10">
            <a:extLst>
              <a:ext uri="{FF2B5EF4-FFF2-40B4-BE49-F238E27FC236}">
                <a16:creationId xmlns:a16="http://schemas.microsoft.com/office/drawing/2014/main" id="{176E3543-7947-4C24-A210-6CEBE7350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77" y="825525"/>
            <a:ext cx="1290630" cy="1015663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000" b="1" dirty="0">
                <a:latin typeface="Adobe Arabic" panose="02040503050201020203" pitchFamily="18" charset="-78"/>
                <a:cs typeface="+mn-cs"/>
              </a:rPr>
              <a:t>طِـ</a:t>
            </a:r>
            <a:r>
              <a:rPr lang="ar-SA" altLang="ar-SA" sz="6000" b="1" dirty="0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يـ</a:t>
            </a:r>
            <a:endParaRPr lang="ar-SA" altLang="ar-SA" sz="2000" b="1" dirty="0">
              <a:solidFill>
                <a:srgbClr val="FF0000"/>
              </a:solidFill>
              <a:latin typeface="Adobe Arabic" panose="02040503050201020203" pitchFamily="18" charset="-78"/>
              <a:cs typeface="+mn-cs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FAD874E3-6A16-4D2E-A901-CBCED0C7A9E1}"/>
              </a:ext>
            </a:extLst>
          </p:cNvPr>
          <p:cNvGrpSpPr/>
          <p:nvPr/>
        </p:nvGrpSpPr>
        <p:grpSpPr>
          <a:xfrm>
            <a:off x="998995" y="1893025"/>
            <a:ext cx="7356652" cy="3606358"/>
            <a:chOff x="539552" y="1664618"/>
            <a:chExt cx="8042306" cy="3942477"/>
          </a:xfrm>
        </p:grpSpPr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2A99DF82-3790-401F-8163-F6B68CC114D8}"/>
                </a:ext>
              </a:extLst>
            </p:cNvPr>
            <p:cNvSpPr/>
            <p:nvPr/>
          </p:nvSpPr>
          <p:spPr>
            <a:xfrm>
              <a:off x="6780472" y="1664618"/>
              <a:ext cx="478414" cy="39246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4D3E9DA1-2704-450B-A33F-2C67B1A4C478}"/>
                </a:ext>
              </a:extLst>
            </p:cNvPr>
            <p:cNvSpPr/>
            <p:nvPr/>
          </p:nvSpPr>
          <p:spPr>
            <a:xfrm>
              <a:off x="7838002" y="3029550"/>
              <a:ext cx="478414" cy="255647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C13F4722-D139-4BD1-9193-9A69DA1AEC37}"/>
                </a:ext>
              </a:extLst>
            </p:cNvPr>
            <p:cNvSpPr/>
            <p:nvPr/>
          </p:nvSpPr>
          <p:spPr>
            <a:xfrm>
              <a:off x="3864339" y="1682473"/>
              <a:ext cx="478414" cy="392462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3" name="مستطيل 32">
              <a:extLst>
                <a:ext uri="{FF2B5EF4-FFF2-40B4-BE49-F238E27FC236}">
                  <a16:creationId xmlns:a16="http://schemas.microsoft.com/office/drawing/2014/main" id="{08354FA2-F683-4DBC-B9A4-A25F75BBFBB1}"/>
                </a:ext>
              </a:extLst>
            </p:cNvPr>
            <p:cNvSpPr/>
            <p:nvPr/>
          </p:nvSpPr>
          <p:spPr>
            <a:xfrm>
              <a:off x="4921869" y="3047405"/>
              <a:ext cx="478414" cy="255647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4" name="مستطيل 33">
              <a:extLst>
                <a:ext uri="{FF2B5EF4-FFF2-40B4-BE49-F238E27FC236}">
                  <a16:creationId xmlns:a16="http://schemas.microsoft.com/office/drawing/2014/main" id="{FA0A08D7-086D-4AA9-9B8D-75A9C5E686D3}"/>
                </a:ext>
              </a:extLst>
            </p:cNvPr>
            <p:cNvSpPr/>
            <p:nvPr/>
          </p:nvSpPr>
          <p:spPr>
            <a:xfrm>
              <a:off x="683568" y="1682473"/>
              <a:ext cx="478414" cy="39246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5" name="مستطيل 34">
              <a:extLst>
                <a:ext uri="{FF2B5EF4-FFF2-40B4-BE49-F238E27FC236}">
                  <a16:creationId xmlns:a16="http://schemas.microsoft.com/office/drawing/2014/main" id="{B2E0C402-70FA-4D46-9954-75C9DB6C0A79}"/>
                </a:ext>
              </a:extLst>
            </p:cNvPr>
            <p:cNvSpPr/>
            <p:nvPr/>
          </p:nvSpPr>
          <p:spPr>
            <a:xfrm>
              <a:off x="1741098" y="3047405"/>
              <a:ext cx="478414" cy="255647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cxnSp>
          <p:nvCxnSpPr>
            <p:cNvPr id="12" name="رابط مستقيم 11">
              <a:extLst>
                <a:ext uri="{FF2B5EF4-FFF2-40B4-BE49-F238E27FC236}">
                  <a16:creationId xmlns:a16="http://schemas.microsoft.com/office/drawing/2014/main" id="{0471BDB4-E61E-440E-A7B0-EE618250402C}"/>
                </a:ext>
              </a:extLst>
            </p:cNvPr>
            <p:cNvCxnSpPr/>
            <p:nvPr/>
          </p:nvCxnSpPr>
          <p:spPr>
            <a:xfrm flipH="1">
              <a:off x="539552" y="5586020"/>
              <a:ext cx="8042306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مربع نص 9">
            <a:extLst>
              <a:ext uri="{FF2B5EF4-FFF2-40B4-BE49-F238E27FC236}">
                <a16:creationId xmlns:a16="http://schemas.microsoft.com/office/drawing/2014/main" id="{57AE8272-1013-460E-9E8D-F1FEA1C83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306" y="1995468"/>
            <a:ext cx="932748" cy="1200329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7200" b="1" dirty="0">
                <a:latin typeface="Adobe Arabic" panose="02040503050201020203" pitchFamily="18" charset="-78"/>
                <a:cs typeface="+mn-cs"/>
              </a:rPr>
              <a:t>طَ</a:t>
            </a:r>
            <a:endParaRPr lang="ar-SA" altLang="ar-SA" sz="2800" b="1" dirty="0">
              <a:latin typeface="Adobe Arabic" panose="02040503050201020203" pitchFamily="18" charset="-78"/>
              <a:cs typeface="+mn-cs"/>
            </a:endParaRPr>
          </a:p>
        </p:txBody>
      </p:sp>
      <p:sp>
        <p:nvSpPr>
          <p:cNvPr id="20" name="مربع نص 9">
            <a:extLst>
              <a:ext uri="{FF2B5EF4-FFF2-40B4-BE49-F238E27FC236}">
                <a16:creationId xmlns:a16="http://schemas.microsoft.com/office/drawing/2014/main" id="{57AE8272-1013-460E-9E8D-F1FEA1C83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783" y="1868202"/>
            <a:ext cx="1039156" cy="1200329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7200" b="1" dirty="0">
                <a:latin typeface="Adobe Arabic" panose="02040503050201020203" pitchFamily="18" charset="-78"/>
                <a:cs typeface="+mn-cs"/>
              </a:rPr>
              <a:t>طِ</a:t>
            </a:r>
            <a:endParaRPr lang="ar-SA" altLang="ar-SA" sz="28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22" name="صورة 21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17FE0B0F-1BC4-4749-A97C-FF553D511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80" y="5734394"/>
            <a:ext cx="6566727" cy="894807"/>
          </a:xfrm>
          <a:prstGeom prst="rect">
            <a:avLst/>
          </a:prstGeom>
        </p:spPr>
      </p:pic>
      <p:sp>
        <p:nvSpPr>
          <p:cNvPr id="17" name="مربع نص 9">
            <a:extLst>
              <a:ext uri="{FF2B5EF4-FFF2-40B4-BE49-F238E27FC236}">
                <a16:creationId xmlns:a16="http://schemas.microsoft.com/office/drawing/2014/main" id="{D29BA09F-4638-40D5-B3AB-97055C123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6860" y="1916786"/>
            <a:ext cx="1039156" cy="1384995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endParaRPr lang="ar-SA" altLang="ar-SA" sz="1200" b="1" dirty="0">
              <a:latin typeface="Adobe Arabic" panose="02040503050201020203" pitchFamily="18" charset="-78"/>
              <a:cs typeface="+mn-cs"/>
            </a:endParaRPr>
          </a:p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7200" b="1" dirty="0">
                <a:latin typeface="Adobe Arabic" panose="02040503050201020203" pitchFamily="18" charset="-78"/>
                <a:cs typeface="+mn-cs"/>
              </a:rPr>
              <a:t>طُ</a:t>
            </a:r>
            <a:endParaRPr lang="ar-SA" altLang="ar-SA" sz="28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741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 animBg="1"/>
      <p:bldP spid="86021" grpId="0" animBg="1"/>
      <p:bldP spid="86022" grpId="0" animBg="1"/>
      <p:bldP spid="21" grpId="0" animBg="1"/>
      <p:bldP spid="20" grpId="0" animBg="1"/>
      <p:bldP spid="1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3165F58-F148-429E-88CC-7C570C8145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12182" r="16926" b="6580"/>
          <a:stretch/>
        </p:blipFill>
        <p:spPr>
          <a:xfrm>
            <a:off x="325491" y="422666"/>
            <a:ext cx="8246156" cy="6012668"/>
          </a:xfrm>
          <a:prstGeom prst="rect">
            <a:avLst/>
          </a:prstGeom>
        </p:spPr>
      </p:pic>
      <p:sp>
        <p:nvSpPr>
          <p:cNvPr id="3" name="مربع نص 9">
            <a:extLst>
              <a:ext uri="{FF2B5EF4-FFF2-40B4-BE49-F238E27FC236}">
                <a16:creationId xmlns:a16="http://schemas.microsoft.com/office/drawing/2014/main" id="{BB28C245-FDA1-497C-AD5F-CC379E920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101" y="3244916"/>
            <a:ext cx="932748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600" b="1" dirty="0">
                <a:latin typeface="Adobe Arabic" panose="02040503050201020203" pitchFamily="18" charset="-78"/>
                <a:cs typeface="+mn-cs"/>
              </a:rPr>
              <a:t>ط</a:t>
            </a:r>
          </a:p>
        </p:txBody>
      </p:sp>
      <p:sp>
        <p:nvSpPr>
          <p:cNvPr id="4" name="مربع نص 9">
            <a:extLst>
              <a:ext uri="{FF2B5EF4-FFF2-40B4-BE49-F238E27FC236}">
                <a16:creationId xmlns:a16="http://schemas.microsoft.com/office/drawing/2014/main" id="{2A3824B5-F5A8-4476-9DF0-527CAA94E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128" y="1590659"/>
            <a:ext cx="138207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600" b="1" dirty="0" err="1">
                <a:latin typeface="Adobe Arabic" panose="02040503050201020203" pitchFamily="18" charset="-78"/>
                <a:cs typeface="+mn-cs"/>
              </a:rPr>
              <a:t>طَ</a:t>
            </a:r>
            <a:r>
              <a:rPr lang="ar-SA" altLang="ar-SA" sz="6600" b="1" dirty="0" err="1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ا</a:t>
            </a:r>
            <a:endParaRPr lang="ar-SA" altLang="ar-SA" sz="6600" b="1" dirty="0">
              <a:solidFill>
                <a:srgbClr val="FF0000"/>
              </a:solidFill>
              <a:latin typeface="Adobe Arabic" panose="02040503050201020203" pitchFamily="18" charset="-78"/>
              <a:cs typeface="+mn-cs"/>
            </a:endParaRPr>
          </a:p>
        </p:txBody>
      </p:sp>
      <p:sp>
        <p:nvSpPr>
          <p:cNvPr id="5" name="مربع نص 9">
            <a:extLst>
              <a:ext uri="{FF2B5EF4-FFF2-40B4-BE49-F238E27FC236}">
                <a16:creationId xmlns:a16="http://schemas.microsoft.com/office/drawing/2014/main" id="{F500985F-04E2-4C1D-AC8A-A92C7DB55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240" y="3199724"/>
            <a:ext cx="122391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600" b="1" dirty="0">
                <a:latin typeface="Adobe Arabic" panose="02040503050201020203" pitchFamily="18" charset="-78"/>
                <a:cs typeface="+mn-cs"/>
              </a:rPr>
              <a:t>ط</a:t>
            </a:r>
            <a:endParaRPr lang="ar-SA" altLang="ar-SA" sz="66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6" name="مربع نص 9">
            <a:extLst>
              <a:ext uri="{FF2B5EF4-FFF2-40B4-BE49-F238E27FC236}">
                <a16:creationId xmlns:a16="http://schemas.microsoft.com/office/drawing/2014/main" id="{7758836C-A1EC-49F1-9292-CB0BBDDF7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645" y="1649125"/>
            <a:ext cx="138207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600" b="1" dirty="0">
                <a:latin typeface="Adobe Arabic" panose="02040503050201020203" pitchFamily="18" charset="-78"/>
                <a:cs typeface="+mn-cs"/>
              </a:rPr>
              <a:t> طِ</a:t>
            </a:r>
            <a:r>
              <a:rPr lang="ar-SA" altLang="ar-SA" sz="6600" b="1" dirty="0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ي</a:t>
            </a:r>
            <a:endParaRPr lang="ar-SA" altLang="ar-SA" sz="6600" b="1" dirty="0">
              <a:solidFill>
                <a:srgbClr val="FF0000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7" name="مربع نص 9">
            <a:extLst>
              <a:ext uri="{FF2B5EF4-FFF2-40B4-BE49-F238E27FC236}">
                <a16:creationId xmlns:a16="http://schemas.microsoft.com/office/drawing/2014/main" id="{7A80379A-0769-4944-99B4-DE378BAAF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744" y="3202730"/>
            <a:ext cx="122391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None/>
            </a:pPr>
            <a:r>
              <a:rPr lang="ar-SA" altLang="ar-SA" sz="6600" b="1" dirty="0">
                <a:latin typeface="Adobe Arabic" panose="02040503050201020203" pitchFamily="18" charset="-78"/>
                <a:cs typeface="+mn-cs"/>
              </a:rPr>
              <a:t>ط</a:t>
            </a:r>
            <a:endParaRPr lang="ar-SA" altLang="ar-SA" sz="66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8" name="مربع نص 9">
            <a:extLst>
              <a:ext uri="{FF2B5EF4-FFF2-40B4-BE49-F238E27FC236}">
                <a16:creationId xmlns:a16="http://schemas.microsoft.com/office/drawing/2014/main" id="{09F756B1-EE46-49E2-BCBD-8BB281DF8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238" y="1649125"/>
            <a:ext cx="122391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6600" b="1" dirty="0">
                <a:latin typeface="Adobe Arabic" panose="02040503050201020203" pitchFamily="18" charset="-78"/>
                <a:cs typeface="+mn-cs"/>
              </a:rPr>
              <a:t>طُ</a:t>
            </a:r>
            <a:r>
              <a:rPr lang="ar-SA" altLang="ar-SA" sz="6600" b="1" dirty="0">
                <a:solidFill>
                  <a:srgbClr val="FF0000"/>
                </a:solidFill>
                <a:latin typeface="Adobe Arabic" panose="02040503050201020203" pitchFamily="18" charset="-78"/>
                <a:cs typeface="+mn-cs"/>
              </a:rPr>
              <a:t>و</a:t>
            </a:r>
            <a:endParaRPr lang="ar-SA" altLang="ar-SA" sz="6600" b="1" dirty="0">
              <a:solidFill>
                <a:srgbClr val="FF0000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97147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6982</TotalTime>
  <Words>2753</Words>
  <PresentationFormat>عرض على الشاشة (4:3)</PresentationFormat>
  <Paragraphs>914</Paragraphs>
  <Slides>157</Slides>
  <Notes>15</Notes>
  <HiddenSlides>0</HiddenSlides>
  <MMClips>10</MMClips>
  <ScaleCrop>false</ScaleCrop>
  <HeadingPairs>
    <vt:vector size="6" baseType="variant">
      <vt:variant>
        <vt:lpstr>الخطوط المستخدمة</vt:lpstr>
      </vt:variant>
      <vt:variant>
        <vt:i4>16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157</vt:i4>
      </vt:variant>
    </vt:vector>
  </HeadingPairs>
  <TitlesOfParts>
    <vt:vector size="174" baseType="lpstr">
      <vt:lpstr>Adobe Arabic</vt:lpstr>
      <vt:lpstr>Adobe Garamond Pro</vt:lpstr>
      <vt:lpstr>Adobe Hebrew</vt:lpstr>
      <vt:lpstr>Adobe نسخ Medium</vt:lpstr>
      <vt:lpstr>AL-Mohanad Bold</vt:lpstr>
      <vt:lpstr>Andalus</vt:lpstr>
      <vt:lpstr>Arabic Typesetting</vt:lpstr>
      <vt:lpstr>Arial</vt:lpstr>
      <vt:lpstr>Calibri</vt:lpstr>
      <vt:lpstr>Courier New</vt:lpstr>
      <vt:lpstr>Kristen ITC</vt:lpstr>
      <vt:lpstr>Sakkal Majalla</vt:lpstr>
      <vt:lpstr>Tahoma</vt:lpstr>
      <vt:lpstr>Times New Roman</vt:lpstr>
      <vt:lpstr>Traditional Arabic</vt:lpstr>
      <vt:lpstr>Wingdings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          أدوات الاستفهام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فوائد القراءة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2011-10-11T14:23:14Z</dcterms:created>
  <dcterms:modified xsi:type="dcterms:W3CDTF">2019-11-23T11:57:18Z</dcterms:modified>
</cp:coreProperties>
</file>