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68" r:id="rId3"/>
    <p:sldId id="278" r:id="rId4"/>
    <p:sldId id="281" r:id="rId5"/>
    <p:sldId id="279" r:id="rId6"/>
    <p:sldId id="280" r:id="rId7"/>
    <p:sldId id="336" r:id="rId8"/>
    <p:sldId id="338" r:id="rId9"/>
    <p:sldId id="339" r:id="rId10"/>
    <p:sldId id="285" r:id="rId11"/>
    <p:sldId id="286" r:id="rId12"/>
    <p:sldId id="287" r:id="rId13"/>
    <p:sldId id="288" r:id="rId14"/>
    <p:sldId id="289" r:id="rId15"/>
    <p:sldId id="313" r:id="rId16"/>
    <p:sldId id="334" r:id="rId17"/>
    <p:sldId id="291" r:id="rId18"/>
    <p:sldId id="308" r:id="rId19"/>
    <p:sldId id="340" r:id="rId20"/>
    <p:sldId id="341" r:id="rId21"/>
    <p:sldId id="292" r:id="rId22"/>
    <p:sldId id="318" r:id="rId23"/>
    <p:sldId id="301" r:id="rId24"/>
    <p:sldId id="326" r:id="rId25"/>
    <p:sldId id="319" r:id="rId26"/>
    <p:sldId id="312" r:id="rId27"/>
    <p:sldId id="293" r:id="rId28"/>
    <p:sldId id="330" r:id="rId29"/>
    <p:sldId id="331" r:id="rId30"/>
    <p:sldId id="332" r:id="rId31"/>
    <p:sldId id="333" r:id="rId32"/>
    <p:sldId id="335" r:id="rId33"/>
    <p:sldId id="294" r:id="rId34"/>
    <p:sldId id="295" r:id="rId35"/>
    <p:sldId id="304" r:id="rId36"/>
    <p:sldId id="321" r:id="rId37"/>
    <p:sldId id="320" r:id="rId38"/>
    <p:sldId id="337" r:id="rId39"/>
  </p:sldIdLst>
  <p:sldSz cx="9144000" cy="6858000" type="screen4x3"/>
  <p:notesSz cx="6858000" cy="9144000"/>
  <p:custDataLst>
    <p:tags r:id="rId40"/>
  </p:custDataLst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CC0066"/>
    <a:srgbClr val="CC99FF"/>
    <a:srgbClr val="007370"/>
    <a:srgbClr val="008080"/>
    <a:srgbClr val="990033"/>
    <a:srgbClr val="3366CC"/>
    <a:srgbClr val="008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CB2B1-A743-466E-8DC7-BB23340E242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9499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F7F87-8E90-401A-8A0E-2569ABD2407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3085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C8050-B771-435E-9FAC-772B4087DC5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842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B0FE5-F535-45C6-9F17-15514A03C93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1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D0AE4-3EDC-419A-904E-9DAD325FB7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77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FA1A5-6B40-46FF-9E76-48CB0293A1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8814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344F3-ABD6-42C9-B17A-D6B9EAF1546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2125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123A-823D-412C-A43F-F8A2A5E6F65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798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14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theme" Target="../theme/theme1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CC0066"/>
            </a:gs>
            <a:gs pos="50000">
              <a:schemeClr val="bg1"/>
            </a:gs>
            <a:gs pos="100000">
              <a:srgbClr val="CC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60B5315-82F1-479D-9626-0E6645B5085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27" r:id="rId2"/>
    <p:sldLayoutId id="2147483693" r:id="rId3"/>
    <p:sldLayoutId id="2147483660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728" r:id="rId10"/>
    <p:sldLayoutId id="2147483694" r:id="rId11"/>
    <p:sldLayoutId id="2147483661" r:id="rId12"/>
    <p:sldLayoutId id="2147483655" r:id="rId13"/>
    <p:sldLayoutId id="2147483762" r:id="rId14"/>
    <p:sldLayoutId id="2147483761" r:id="rId15"/>
    <p:sldLayoutId id="2147483760" r:id="rId16"/>
    <p:sldLayoutId id="2147483759" r:id="rId17"/>
    <p:sldLayoutId id="2147483758" r:id="rId18"/>
    <p:sldLayoutId id="2147483757" r:id="rId19"/>
    <p:sldLayoutId id="2147483756" r:id="rId20"/>
    <p:sldLayoutId id="2147483755" r:id="rId21"/>
    <p:sldLayoutId id="2147483754" r:id="rId22"/>
    <p:sldLayoutId id="2147483753" r:id="rId23"/>
    <p:sldLayoutId id="2147483752" r:id="rId24"/>
    <p:sldLayoutId id="2147483751" r:id="rId25"/>
    <p:sldLayoutId id="2147483750" r:id="rId26"/>
    <p:sldLayoutId id="2147483749" r:id="rId27"/>
    <p:sldLayoutId id="2147483748" r:id="rId28"/>
    <p:sldLayoutId id="2147483747" r:id="rId29"/>
    <p:sldLayoutId id="2147483746" r:id="rId30"/>
    <p:sldLayoutId id="2147483745" r:id="rId31"/>
    <p:sldLayoutId id="2147483744" r:id="rId32"/>
    <p:sldLayoutId id="2147483743" r:id="rId33"/>
    <p:sldLayoutId id="2147483742" r:id="rId34"/>
    <p:sldLayoutId id="2147483741" r:id="rId35"/>
    <p:sldLayoutId id="2147483740" r:id="rId36"/>
    <p:sldLayoutId id="2147483739" r:id="rId37"/>
    <p:sldLayoutId id="2147483738" r:id="rId38"/>
    <p:sldLayoutId id="2147483737" r:id="rId39"/>
    <p:sldLayoutId id="2147483736" r:id="rId40"/>
    <p:sldLayoutId id="2147483735" r:id="rId41"/>
    <p:sldLayoutId id="2147483734" r:id="rId42"/>
    <p:sldLayoutId id="2147483733" r:id="rId43"/>
    <p:sldLayoutId id="2147483732" r:id="rId44"/>
    <p:sldLayoutId id="2147483731" r:id="rId45"/>
    <p:sldLayoutId id="2147483730" r:id="rId46"/>
    <p:sldLayoutId id="2147483729" r:id="rId47"/>
    <p:sldLayoutId id="2147483726" r:id="rId48"/>
    <p:sldLayoutId id="2147483725" r:id="rId49"/>
    <p:sldLayoutId id="2147483724" r:id="rId50"/>
    <p:sldLayoutId id="2147483723" r:id="rId51"/>
    <p:sldLayoutId id="2147483722" r:id="rId52"/>
    <p:sldLayoutId id="2147483721" r:id="rId53"/>
    <p:sldLayoutId id="2147483720" r:id="rId54"/>
    <p:sldLayoutId id="2147483719" r:id="rId55"/>
    <p:sldLayoutId id="2147483718" r:id="rId56"/>
    <p:sldLayoutId id="2147483717" r:id="rId57"/>
    <p:sldLayoutId id="2147483716" r:id="rId58"/>
    <p:sldLayoutId id="2147483715" r:id="rId59"/>
    <p:sldLayoutId id="2147483714" r:id="rId60"/>
    <p:sldLayoutId id="2147483713" r:id="rId61"/>
    <p:sldLayoutId id="2147483712" r:id="rId62"/>
    <p:sldLayoutId id="2147483711" r:id="rId63"/>
    <p:sldLayoutId id="2147483710" r:id="rId64"/>
    <p:sldLayoutId id="2147483709" r:id="rId65"/>
    <p:sldLayoutId id="2147483708" r:id="rId66"/>
    <p:sldLayoutId id="2147483707" r:id="rId67"/>
    <p:sldLayoutId id="2147483706" r:id="rId68"/>
    <p:sldLayoutId id="2147483705" r:id="rId69"/>
    <p:sldLayoutId id="2147483704" r:id="rId70"/>
    <p:sldLayoutId id="2147483703" r:id="rId71"/>
    <p:sldLayoutId id="2147483702" r:id="rId72"/>
    <p:sldLayoutId id="2147483701" r:id="rId73"/>
    <p:sldLayoutId id="2147483700" r:id="rId74"/>
    <p:sldLayoutId id="2147483699" r:id="rId75"/>
    <p:sldLayoutId id="2147483698" r:id="rId76"/>
    <p:sldLayoutId id="2147483697" r:id="rId77"/>
    <p:sldLayoutId id="2147483696" r:id="rId78"/>
    <p:sldLayoutId id="2147483695" r:id="rId79"/>
    <p:sldLayoutId id="2147483692" r:id="rId80"/>
    <p:sldLayoutId id="2147483691" r:id="rId81"/>
    <p:sldLayoutId id="2147483690" r:id="rId82"/>
    <p:sldLayoutId id="2147483689" r:id="rId83"/>
    <p:sldLayoutId id="2147483688" r:id="rId84"/>
    <p:sldLayoutId id="2147483687" r:id="rId85"/>
    <p:sldLayoutId id="2147483686" r:id="rId86"/>
    <p:sldLayoutId id="2147483685" r:id="rId87"/>
    <p:sldLayoutId id="2147483684" r:id="rId88"/>
    <p:sldLayoutId id="2147483683" r:id="rId89"/>
    <p:sldLayoutId id="2147483682" r:id="rId90"/>
    <p:sldLayoutId id="2147483681" r:id="rId91"/>
    <p:sldLayoutId id="2147483680" r:id="rId92"/>
    <p:sldLayoutId id="2147483679" r:id="rId93"/>
    <p:sldLayoutId id="2147483678" r:id="rId94"/>
    <p:sldLayoutId id="2147483677" r:id="rId95"/>
    <p:sldLayoutId id="2147483676" r:id="rId96"/>
    <p:sldLayoutId id="2147483675" r:id="rId97"/>
    <p:sldLayoutId id="2147483674" r:id="rId98"/>
    <p:sldLayoutId id="2147483673" r:id="rId99"/>
    <p:sldLayoutId id="2147483672" r:id="rId100"/>
    <p:sldLayoutId id="2147483671" r:id="rId101"/>
    <p:sldLayoutId id="2147483670" r:id="rId102"/>
    <p:sldLayoutId id="2147483669" r:id="rId103"/>
    <p:sldLayoutId id="2147483668" r:id="rId104"/>
    <p:sldLayoutId id="2147483667" r:id="rId105"/>
    <p:sldLayoutId id="2147483666" r:id="rId106"/>
    <p:sldLayoutId id="2147483665" r:id="rId107"/>
    <p:sldLayoutId id="2147483664" r:id="rId108"/>
    <p:sldLayoutId id="2147483663" r:id="rId109"/>
    <p:sldLayoutId id="2147483662" r:id="rId110"/>
    <p:sldLayoutId id="2147483656" r:id="rId111"/>
    <p:sldLayoutId id="2147483657" r:id="rId112"/>
    <p:sldLayoutId id="2147483658" r:id="rId113"/>
    <p:sldLayoutId id="2147483659" r:id="rId114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liveworksheets.com/tr2722462bz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8"/>
          <a:stretch>
            <a:fillRect/>
          </a:stretch>
        </p:blipFill>
        <p:spPr bwMode="auto">
          <a:xfrm>
            <a:off x="0" y="765175"/>
            <a:ext cx="91440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0" y="4076700"/>
            <a:ext cx="9144000" cy="1944688"/>
          </a:xfrm>
        </p:spPr>
        <p:txBody>
          <a:bodyPr/>
          <a:lstStyle/>
          <a:p>
            <a:pPr eaLnBrk="1" hangingPunct="1">
              <a:defRPr/>
            </a:pPr>
            <a:r>
              <a:rPr lang="ar-SA" sz="40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>مراجعة الوحدة الثانية</a:t>
            </a:r>
            <a:r>
              <a:rPr lang="ar-SA" sz="40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/>
            </a:r>
            <a:br>
              <a:rPr lang="ar-SA" sz="40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</a:br>
            <a:r>
              <a:rPr lang="ar-SA" sz="40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>المراقبة والتحكم</a:t>
            </a:r>
            <a: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/>
            </a:r>
            <a:b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</a:br>
            <a:endParaRPr lang="en-US" sz="4000" b="1" dirty="0" smtClean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cs typeface="PT Bold Broken" pitchFamily="2" charset="-78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0" y="580526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اعداد</a:t>
            </a:r>
            <a:r>
              <a:rPr lang="ar-S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المعلمة : عهود </a:t>
            </a:r>
            <a:r>
              <a:rPr lang="ar-SA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الشعيبي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-141288" y="2736850"/>
            <a:ext cx="9321801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ضعي علامة 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</a:t>
            </a:r>
            <a:r>
              <a:rPr lang="en-US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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)</a:t>
            </a: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   أو   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( </a:t>
            </a:r>
            <a:r>
              <a:rPr lang="en-US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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)</a:t>
            </a: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 </a:t>
            </a:r>
          </a:p>
          <a:p>
            <a:pPr rtl="0">
              <a:defRPr/>
            </a:pP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 أمام العبارات التالية مع  تصحيح الخطأ  </a:t>
            </a: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1403350" y="1125538"/>
            <a:ext cx="6337300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 rtl="0">
              <a:defRPr/>
            </a:pPr>
            <a:r>
              <a:rPr lang="ar-SA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الثاني</a:t>
            </a:r>
            <a:endParaRPr lang="en-US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2474" y="2204864"/>
            <a:ext cx="87402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ساهم الذكاء الاصطناعي في تحسين جودة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الصور والحركة وأصبحت بيئات اللعب وشخصياتها أكثر واقعية</a:t>
            </a:r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ح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264416" y="4810975"/>
            <a:ext cx="15824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)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106126" y="3225989"/>
            <a:ext cx="726993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الغسالة تعتبر من نظام التحكم المغلق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</a:t>
            </a: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ط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85426" y="1904713"/>
            <a:ext cx="906049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تحتوي الأجهزة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الرقمية على مواد 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سامة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تسبب تلوث التربة والهواء والماء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مثل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الرصاص والنيكل والزئبق. </a:t>
            </a:r>
            <a:endParaRPr lang="ar-SA" b="1" dirty="0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)</a:t>
            </a:r>
          </a:p>
        </p:txBody>
      </p:sp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ي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849492" y="2653851"/>
            <a:ext cx="776206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تقتصر تطبيقات الواقع الافتراضي 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على الألعاب </a:t>
            </a:r>
            <a:r>
              <a:rPr lang="ar-SA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والترفية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 (         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ك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305404" y="2313862"/>
            <a:ext cx="5918607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نظارة هولولنز تقوم بإجراء</a:t>
            </a:r>
          </a:p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العمليات الحسابية</a:t>
            </a:r>
          </a:p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المعقدة (          </a:t>
            </a: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ل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2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-252536" y="2313862"/>
            <a:ext cx="9438801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تؤثر البيانات الخطأ أو البرمجة غير السليمة </a:t>
            </a:r>
          </a:p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للنظام على جودة الذكاء الاصطناعي </a:t>
            </a:r>
          </a:p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</a:t>
            </a: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و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44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301875" y="3378200"/>
            <a:ext cx="4440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r>
              <a:rPr lang="ar-SA" sz="5400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أجيبي عما يأتي 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1476375" y="1268413"/>
            <a:ext cx="6335713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الثالث</a:t>
            </a:r>
            <a:endParaRPr lang="en-US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11188" y="392797"/>
            <a:ext cx="7951787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عددي التقنيات القابلة للارتداء</a:t>
            </a:r>
            <a:endParaRPr lang="en-US" sz="3600" b="1" dirty="0">
              <a:solidFill>
                <a:srgbClr val="7600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1187351" y="1608269"/>
            <a:ext cx="2736850" cy="20875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5076056" y="3994993"/>
            <a:ext cx="2736850" cy="2159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2141438" y="1212187"/>
            <a:ext cx="828675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2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>
            <a:off x="7164388" y="3598911"/>
            <a:ext cx="792162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2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63" name="مجموعة 15"/>
          <p:cNvGrpSpPr>
            <a:grpSpLocks/>
          </p:cNvGrpSpPr>
          <p:nvPr/>
        </p:nvGrpSpPr>
        <p:grpSpPr bwMode="auto">
          <a:xfrm>
            <a:off x="1043608" y="3573016"/>
            <a:ext cx="2878138" cy="2447925"/>
            <a:chOff x="6124575" y="981075"/>
            <a:chExt cx="2878138" cy="2447925"/>
          </a:xfrm>
        </p:grpSpPr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 dirty="0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465" name="مجموعة 21"/>
          <p:cNvGrpSpPr>
            <a:grpSpLocks/>
          </p:cNvGrpSpPr>
          <p:nvPr/>
        </p:nvGrpSpPr>
        <p:grpSpPr bwMode="auto">
          <a:xfrm>
            <a:off x="5078412" y="1150986"/>
            <a:ext cx="2878138" cy="2447925"/>
            <a:chOff x="6124575" y="981075"/>
            <a:chExt cx="2878138" cy="2447925"/>
          </a:xfrm>
        </p:grpSpPr>
        <p:sp>
          <p:nvSpPr>
            <p:cNvPr id="23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8" grpId="0" animBg="1"/>
      <p:bldP spid="52229" grpId="0" animBg="1"/>
      <p:bldP spid="52234" grpId="0" animBg="1"/>
      <p:bldP spid="5223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11188" y="392797"/>
            <a:ext cx="7951787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كيف يمكن التقليل من النفايات الالكترونية</a:t>
            </a:r>
            <a:endParaRPr lang="en-US" sz="3600" b="1" dirty="0">
              <a:solidFill>
                <a:srgbClr val="7600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1187351" y="1608269"/>
            <a:ext cx="2736850" cy="20875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5076056" y="3994993"/>
            <a:ext cx="2736850" cy="2159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2141438" y="1212187"/>
            <a:ext cx="828675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2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>
            <a:off x="7164388" y="3598911"/>
            <a:ext cx="792162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2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63" name="مجموعة 15"/>
          <p:cNvGrpSpPr>
            <a:grpSpLocks/>
          </p:cNvGrpSpPr>
          <p:nvPr/>
        </p:nvGrpSpPr>
        <p:grpSpPr bwMode="auto">
          <a:xfrm>
            <a:off x="1043608" y="3573016"/>
            <a:ext cx="2878138" cy="2447925"/>
            <a:chOff x="6124575" y="981075"/>
            <a:chExt cx="2878138" cy="2447925"/>
          </a:xfrm>
        </p:grpSpPr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 dirty="0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465" name="مجموعة 21"/>
          <p:cNvGrpSpPr>
            <a:grpSpLocks/>
          </p:cNvGrpSpPr>
          <p:nvPr/>
        </p:nvGrpSpPr>
        <p:grpSpPr bwMode="auto">
          <a:xfrm>
            <a:off x="5078412" y="1150986"/>
            <a:ext cx="2878138" cy="2447925"/>
            <a:chOff x="6124575" y="981075"/>
            <a:chExt cx="2878138" cy="2447925"/>
          </a:xfrm>
        </p:grpSpPr>
        <p:sp>
          <p:nvSpPr>
            <p:cNvPr id="23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351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8" grpId="0" animBg="1"/>
      <p:bldP spid="52229" grpId="0" animBg="1"/>
      <p:bldP spid="52234" grpId="0" animBg="1"/>
      <p:bldP spid="522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41663"/>
            <a:ext cx="8785225" cy="3455987"/>
          </a:xfrm>
        </p:spPr>
        <p:txBody>
          <a:bodyPr/>
          <a:lstStyle/>
          <a:p>
            <a:pPr eaLnBrk="1" hangingPunct="1">
              <a:defRPr/>
            </a:pPr>
            <a:r>
              <a:rPr lang="ar-SA" sz="48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قومي بالإجابة عن الاسئلة التالية</a:t>
            </a:r>
            <a:r>
              <a:rPr lang="ar-SA" sz="4800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 </a:t>
            </a:r>
            <a:br>
              <a:rPr lang="ar-SA" sz="4800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</a:br>
            <a:endParaRPr lang="en-US" sz="4800" b="1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AGA Aladdin Regular" pitchFamily="2" charset="-78"/>
            </a:endParaRPr>
          </a:p>
        </p:txBody>
      </p:sp>
      <p:pic>
        <p:nvPicPr>
          <p:cNvPr id="14339" name="Picture 3" descr="قبعه التفكير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20713"/>
            <a:ext cx="1957388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11188" y="392797"/>
            <a:ext cx="7951787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عددي تقنيات العرض الجديدة على الشاشات؟</a:t>
            </a:r>
            <a:endParaRPr lang="en-US" sz="3600" b="1" dirty="0">
              <a:solidFill>
                <a:srgbClr val="7600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1187351" y="1608269"/>
            <a:ext cx="2736850" cy="20875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5076056" y="3994993"/>
            <a:ext cx="2736850" cy="2159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2141438" y="1212187"/>
            <a:ext cx="828675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2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>
            <a:off x="7164388" y="3598911"/>
            <a:ext cx="792162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2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63" name="مجموعة 15"/>
          <p:cNvGrpSpPr>
            <a:grpSpLocks/>
          </p:cNvGrpSpPr>
          <p:nvPr/>
        </p:nvGrpSpPr>
        <p:grpSpPr bwMode="auto">
          <a:xfrm>
            <a:off x="1043608" y="3573016"/>
            <a:ext cx="2878138" cy="2447925"/>
            <a:chOff x="6124575" y="981075"/>
            <a:chExt cx="2878138" cy="2447925"/>
          </a:xfrm>
        </p:grpSpPr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 dirty="0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465" name="مجموعة 21"/>
          <p:cNvGrpSpPr>
            <a:grpSpLocks/>
          </p:cNvGrpSpPr>
          <p:nvPr/>
        </p:nvGrpSpPr>
        <p:grpSpPr bwMode="auto">
          <a:xfrm>
            <a:off x="5078412" y="1150986"/>
            <a:ext cx="2878138" cy="2447925"/>
            <a:chOff x="6124575" y="981075"/>
            <a:chExt cx="2878138" cy="2447925"/>
          </a:xfrm>
        </p:grpSpPr>
        <p:sp>
          <p:nvSpPr>
            <p:cNvPr id="23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480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8" grpId="0" animBg="1"/>
      <p:bldP spid="52229" grpId="0" animBg="1"/>
      <p:bldP spid="52234" grpId="0" animBg="1"/>
      <p:bldP spid="5223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1105678" y="2907077"/>
            <a:ext cx="70022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عددي</a:t>
            </a:r>
            <a:r>
              <a:rPr lang="en-US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sz="5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sz="54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أقسام نظام التحكم؟</a:t>
            </a:r>
            <a:endParaRPr lang="ar-SA" sz="54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انخفاض نسبة قرصنة البرمجيات 56 % - صحيفة الرأ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374345"/>
              </p:ext>
            </p:extLst>
          </p:nvPr>
        </p:nvGraphicFramePr>
        <p:xfrm>
          <a:off x="899083" y="2636912"/>
          <a:ext cx="7272808" cy="219456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459420"/>
                <a:gridCol w="2906694"/>
                <a:gridCol w="2906694"/>
              </a:tblGrid>
              <a:tr h="3559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السلبيات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الايجابيات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المجتمع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الاقتصادية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الجودة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1628800"/>
            <a:ext cx="934903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4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استخدام الروبوت له آثار ادرجيها بالجدول</a:t>
            </a:r>
            <a:endParaRPr lang="en-US" altLang="en-US" sz="44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4000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17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2434" y="1484784"/>
            <a:ext cx="77861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املى الفراغات بالكلمات المناسبة 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8675688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923744" y="2583912"/>
            <a:ext cx="736611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أضربي أمثلة لاستخدام طائرات 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مسيرة 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13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699301"/>
              </p:ext>
            </p:extLst>
          </p:nvPr>
        </p:nvGraphicFramePr>
        <p:xfrm>
          <a:off x="539552" y="3224302"/>
          <a:ext cx="7333083" cy="323088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800992"/>
                <a:gridCol w="3532091"/>
              </a:tblGrid>
              <a:tr h="2076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التطبيقات 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مثال</a:t>
                      </a:r>
                      <a:endParaRPr lang="en-US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rgbClr val="660066"/>
                          </a:solidFill>
                          <a:effectLst/>
                        </a:rPr>
                        <a:t>الترجمة بمساعدة الحاسب </a:t>
                      </a:r>
                      <a:endParaRPr lang="en-US" sz="2400" dirty="0">
                        <a:solidFill>
                          <a:srgbClr val="66006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rgbClr val="660066"/>
                          </a:solidFill>
                          <a:effectLst/>
                        </a:rPr>
                        <a:t>نماذج تعلم الآلة في التعليم </a:t>
                      </a:r>
                      <a:endParaRPr lang="en-US" sz="2400" dirty="0">
                        <a:solidFill>
                          <a:srgbClr val="66006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rgbClr val="660066"/>
                          </a:solidFill>
                          <a:effectLst/>
                        </a:rPr>
                        <a:t>تقنية التعرف على الكلام </a:t>
                      </a:r>
                      <a:endParaRPr lang="en-US" sz="2400" dirty="0">
                        <a:solidFill>
                          <a:srgbClr val="66006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rgbClr val="660066"/>
                          </a:solidFill>
                          <a:effectLst/>
                        </a:rPr>
                        <a:t>التعرف على الصور </a:t>
                      </a:r>
                      <a:endParaRPr lang="en-US" sz="2400" dirty="0">
                        <a:solidFill>
                          <a:srgbClr val="66006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dirty="0">
                          <a:solidFill>
                            <a:srgbClr val="660066"/>
                          </a:solidFill>
                          <a:effectLst/>
                        </a:rPr>
                        <a:t>المساعدات الشخصية الافتراضية </a:t>
                      </a:r>
                      <a:endParaRPr lang="en-US" sz="2400" dirty="0">
                        <a:solidFill>
                          <a:srgbClr val="66006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3568" y="1931640"/>
            <a:ext cx="833420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5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اضربي مثال لكل من التالية </a:t>
            </a:r>
            <a:endParaRPr lang="en-US" altLang="en-US" sz="54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 marR="0" lvl="0" indent="457200" algn="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87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311150" y="260350"/>
            <a:ext cx="8302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صلي العمود أ بما يناسبه من ب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346121"/>
              </p:ext>
            </p:extLst>
          </p:nvPr>
        </p:nvGraphicFramePr>
        <p:xfrm>
          <a:off x="323528" y="1700213"/>
          <a:ext cx="8235950" cy="476547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60896"/>
                <a:gridCol w="208302"/>
                <a:gridCol w="4766752"/>
              </a:tblGrid>
              <a:tr h="579160">
                <a:tc>
                  <a:txBody>
                    <a:bodyPr/>
                    <a:lstStyle/>
                    <a:p>
                      <a:pPr rtl="1"/>
                      <a:r>
                        <a:rPr lang="ar-SA" sz="3200" dirty="0" smtClean="0"/>
                        <a:t>أ</a:t>
                      </a:r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dirty="0" smtClean="0"/>
                        <a:t>ب</a:t>
                      </a:r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1- نظام تحكم مفتوح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لا يوجد مقارنة بين القيم الناتجة والمطلوبة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marL="0" marR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2-نظام تحكم مغلق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لا يقدم أي تغذية راجعة 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711387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تتم مراقبة المخرجات 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يقدم تغذية راجعة 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57752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يفتقر القدرة على التعامل مع الظروف المحتملة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يتم تصميمه لتحقيق الظروف المناسبة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لا يوجد للمخرجات تأثير على المدخلات 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24697" y="755413"/>
            <a:ext cx="881844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endParaRPr lang="ar-SA" sz="5400" b="1" dirty="0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هو نظام يقوم بادارة أو توجيه أو اعطاء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أوامر أو تنظيم سلوك الأجهزة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أو الأنظمة الاخرى</a:t>
            </a:r>
            <a:endParaRPr lang="ar-SA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4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-81162" y="1782107"/>
            <a:ext cx="9182322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هو جهاز يمكنه قياس التغير في العوامل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البيئية المحيطة كالضوء والضغط و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درجة الحرارة</a:t>
            </a:r>
            <a:endParaRPr lang="ar-SA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68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81548" y="2182216"/>
            <a:ext cx="8856912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يرتكز على انشاء الات ذكية تعمل وتتفاعل </a:t>
            </a:r>
          </a:p>
          <a:p>
            <a:pPr>
              <a:defRPr/>
            </a:pPr>
            <a:r>
              <a:rPr lang="ar-SA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مثل البشر</a:t>
            </a:r>
            <a:endParaRPr lang="ar-SA" sz="44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04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827088" y="2781300"/>
            <a:ext cx="73818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>
                <a:solidFill>
                  <a:srgbClr val="00737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5400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اختاري الإجابة الصحيحة لكل</a:t>
            </a:r>
          </a:p>
          <a:p>
            <a:pPr>
              <a:defRPr/>
            </a:pPr>
            <a:r>
              <a:rPr lang="ar-SA" sz="5400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من العبارات التالية :</a:t>
            </a:r>
            <a:endParaRPr lang="en-US" sz="5400" b="1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endParaRPr lang="en-US" sz="5400" b="1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endParaRPr lang="en-US" sz="5400">
              <a:solidFill>
                <a:srgbClr val="0073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1692275" y="908050"/>
            <a:ext cx="5688013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الأول</a:t>
            </a:r>
            <a:endParaRPr lang="en-US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-143668" y="2274549"/>
            <a:ext cx="9307355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انشاء خوارزميات يمكنها التعلم والقيام بتنبؤات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أو قرارات لبيانات تم جمعها </a:t>
            </a:r>
            <a:r>
              <a:rPr lang="ar-SA" sz="4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ونمذجتها</a:t>
            </a:r>
            <a:endParaRPr lang="ar-SA" sz="40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08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9842" y="2059106"/>
            <a:ext cx="8980343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شبكة من الأجهزة المادية والمركبات والأجهزة المنزلية </a:t>
            </a:r>
          </a:p>
          <a:p>
            <a:pPr>
              <a:defRPr/>
            </a:pPr>
            <a:r>
              <a:rPr lang="ar-S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التي تحتوي على الكترونيات وبرامج ومستشعرات </a:t>
            </a:r>
          </a:p>
          <a:p>
            <a:pPr>
              <a:defRPr/>
            </a:pPr>
            <a:r>
              <a:rPr lang="ar-S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وطرق اتصال تمكنها من التواصل عبر البنية التحتية</a:t>
            </a:r>
            <a:endParaRPr lang="ar-SA" sz="36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0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887872" y="2059106"/>
            <a:ext cx="7244291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توفير موارد تقنية المعلومات حسب الطلب</a:t>
            </a:r>
          </a:p>
          <a:p>
            <a:pPr>
              <a:defRPr/>
            </a:pPr>
            <a:r>
              <a:rPr lang="ar-S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عبر الانترنت</a:t>
            </a:r>
          </a:p>
          <a:p>
            <a:pPr>
              <a:defRPr/>
            </a:pPr>
            <a:endParaRPr lang="ar-SA" sz="36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08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AutoShape 7"/>
          <p:cNvSpPr>
            <a:spLocks noChangeArrowheads="1"/>
          </p:cNvSpPr>
          <p:nvPr/>
        </p:nvSpPr>
        <p:spPr bwMode="auto">
          <a:xfrm>
            <a:off x="3779838" y="115888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27065"/>
              </p:ext>
            </p:extLst>
          </p:nvPr>
        </p:nvGraphicFramePr>
        <p:xfrm>
          <a:off x="100982" y="1700213"/>
          <a:ext cx="8542956" cy="476547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61758"/>
                <a:gridCol w="208302"/>
                <a:gridCol w="5472896"/>
              </a:tblGrid>
              <a:tr h="57916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المستشعرات</a:t>
                      </a:r>
                      <a:endParaRPr lang="ar-SA" sz="32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مثال</a:t>
                      </a:r>
                      <a:endParaRPr lang="ar-SA" sz="32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درجة الحرارة</a:t>
                      </a:r>
                      <a:endParaRPr lang="en-US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اضاءة 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711387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الضغط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التقارب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752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الحركة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الدخان 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66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مستشعرات اللمس</a:t>
                      </a:r>
                      <a:endParaRPr lang="ar-SA" sz="2400" b="1" kern="1200" dirty="0">
                        <a:solidFill>
                          <a:srgbClr val="660066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663896" y="2502187"/>
            <a:ext cx="631294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ما مميزات </a:t>
            </a:r>
            <a:r>
              <a:rPr lang="ar-SA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القيادة الذاتية 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2075" y="3199061"/>
            <a:ext cx="91598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عددي تطبيقات للتخزين السحابي ؟</a:t>
            </a:r>
            <a:endParaRPr lang="ar-SA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909638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الخامس</a:t>
            </a:r>
            <a:endParaRPr lang="en-US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2075" y="2491175"/>
            <a:ext cx="9159875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ما هي سلبيات استخدام التقنيات القابلة للارتداء؟</a:t>
            </a:r>
          </a:p>
          <a:p>
            <a:pPr>
              <a:defRPr/>
            </a:pPr>
            <a:endParaRPr lang="ar-SA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909638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</a:t>
            </a:r>
            <a:r>
              <a:rPr lang="ar-SA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السادس</a:t>
            </a:r>
            <a:endParaRPr lang="en-US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6512" y="4415626"/>
            <a:ext cx="915987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ما هي سلبيات استخدام الحوسبة السحابية؟</a:t>
            </a:r>
          </a:p>
          <a:p>
            <a:pPr>
              <a:defRPr/>
            </a:pPr>
            <a:endParaRPr lang="ar-SA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536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-20431" y="2362825"/>
            <a:ext cx="9159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1-</a:t>
            </a:r>
            <a:r>
              <a:rPr lang="ar-SA" sz="4400" dirty="0"/>
              <a:t> </a:t>
            </a:r>
            <a:r>
              <a:rPr lang="ar-SA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تعتمد الحوسبة الكمية استخدام البت الكم</a:t>
            </a:r>
            <a:r>
              <a:rPr lang="en-US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 </a:t>
            </a:r>
            <a:r>
              <a:rPr lang="ar-SA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أو ما يسمى</a:t>
            </a:r>
            <a:r>
              <a:rPr lang="ar-SA" sz="4400" dirty="0" smtClean="0"/>
              <a:t> </a:t>
            </a: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..........</a:t>
            </a: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909638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3600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املىء</a:t>
            </a:r>
            <a:r>
              <a:rPr lang="ar-SA" sz="36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 الفراغات</a:t>
            </a:r>
            <a:endParaRPr lang="en-US" sz="3600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897" y="3832599"/>
            <a:ext cx="9159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2-أول محرك أقراص تجاري من شركة  </a:t>
            </a: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</a:t>
            </a:r>
            <a:endParaRPr lang="en-US" sz="4400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3900" y="5013176"/>
            <a:ext cx="9159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3-يمكن استخدام الطباعة ثلاثية الأبعاد في </a:t>
            </a:r>
            <a:r>
              <a:rPr lang="en-US" sz="4400" b="1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</a:t>
            </a:r>
            <a:r>
              <a:rPr lang="ar-SA" sz="4400" b="1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و</a:t>
            </a: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</a:t>
            </a:r>
            <a:endParaRPr lang="en-US" sz="4400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970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  <p:bldP spid="5" grpId="0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2116603"/>
            <a:ext cx="915987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جيجابايت - </a:t>
            </a:r>
            <a:r>
              <a:rPr lang="ar-SA" sz="4000" dirty="0" smtClean="0"/>
              <a:t> </a:t>
            </a:r>
            <a:r>
              <a:rPr lang="ar-SA" sz="40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زيتا بايت – تيرا بايت – بت –</a:t>
            </a:r>
            <a:endParaRPr lang="en-US" sz="4000" b="1" dirty="0" smtClean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  <a:p>
            <a:pPr marL="571500" indent="-571500">
              <a:buFontTx/>
              <a:buChar char="-"/>
              <a:defRPr/>
            </a:pPr>
            <a:r>
              <a:rPr lang="ar-SA" sz="40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ميجا بايت - </a:t>
            </a:r>
            <a:r>
              <a:rPr lang="ar-SA" sz="4000" b="1" dirty="0" err="1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إكسابايت</a:t>
            </a:r>
            <a:r>
              <a:rPr lang="ar-SA" sz="40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 – بايت -  </a:t>
            </a:r>
            <a:r>
              <a:rPr lang="ar-SA" sz="4000" b="1" dirty="0" err="1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يوتا</a:t>
            </a:r>
            <a:r>
              <a:rPr lang="ar-SA" sz="40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 بايت</a:t>
            </a:r>
          </a:p>
          <a:p>
            <a:pPr marL="571500" indent="-571500">
              <a:buFontTx/>
              <a:buChar char="-"/>
              <a:defRPr/>
            </a:pPr>
            <a:r>
              <a:rPr lang="ar-SA" sz="40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بيتا بايت -  كيلو بايت</a:t>
            </a: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399042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36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رتبي ..</a:t>
            </a:r>
            <a:endParaRPr lang="en-US" sz="3600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003" y="4395788"/>
            <a:ext cx="9159875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………………………………………</a:t>
            </a:r>
            <a:endParaRPr lang="ar-SA" sz="4400" b="1" dirty="0" smtClean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  <a:p>
            <a:pPr>
              <a:defRPr/>
            </a:pPr>
            <a:r>
              <a:rPr lang="en-US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………………………………………</a:t>
            </a:r>
          </a:p>
          <a:p>
            <a:pPr>
              <a:defRPr/>
            </a:pPr>
            <a:r>
              <a:rPr lang="en-US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………………………………………</a:t>
            </a:r>
          </a:p>
          <a:p>
            <a:pPr>
              <a:defRPr/>
            </a:pPr>
            <a:endParaRPr lang="en-US" sz="4400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3678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544638"/>
            <a:ext cx="91440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هو واقع محوسب </a:t>
            </a: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يحاكي </a:t>
            </a: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بيئة حقيقية</a:t>
            </a:r>
            <a:endParaRPr lang="en-US" sz="40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endParaRPr lang="ar-SA" b="1" dirty="0" smtClean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الواقع الافتراضي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  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الواقع المعزز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الواقع المختلط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أ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439863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هو مزيج من المحتوى </a:t>
            </a:r>
          </a:p>
          <a:p>
            <a:pPr>
              <a:defRPr/>
            </a:pP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الرقمي والعالم </a:t>
            </a: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الحقيقي</a:t>
            </a:r>
          </a:p>
          <a:p>
            <a:pPr>
              <a:defRPr/>
            </a:pPr>
            <a:endParaRPr lang="ar-SA" sz="40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الواقع الافتراضي</a:t>
            </a: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       (      ) الواقع المعزز</a:t>
            </a: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الواقع المختلط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ب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تقنية تعتمد على جلب العناصر المصممة بالحاسب ودمجها مع البيئة الواقعية 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ج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47664" y="4221088"/>
            <a:ext cx="6534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الواقع الافتراضي</a:t>
            </a: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       (      ) الواقع المعزز</a:t>
            </a: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الواقع المختلط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تستخدم الأجهزة الحديثة تقنية الاتصال قريب المدى كالدفع </a:t>
            </a:r>
            <a:r>
              <a:rPr lang="ar-SA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بالاجهزة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المحمولة 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د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47664" y="4221088"/>
            <a:ext cx="6534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NMC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NFK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NFC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204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مجال يرتكز على انشاء الآلات الذكية تتفاعل مع البشر 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هـ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475656" y="3645024"/>
            <a:ext cx="6534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المراقبة والتحكم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الذكاء الاصطناعي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التقنيات الناشئة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53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تقوم على مبدأ الاستفادة من الجسيمات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تحت الذرة في أكثر من حالة في نفس الوقت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و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475656" y="3789040"/>
            <a:ext cx="6534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الحوسبة السحابية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الحوسبة الكمية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الحوسبة الناشئة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948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337453368"/>
</p:tagLst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2697</TotalTime>
  <Words>631</Words>
  <Application>Microsoft Office PowerPoint</Application>
  <PresentationFormat>عرض على الشاشة (3:4)‏</PresentationFormat>
  <Paragraphs>220</Paragraphs>
  <Slides>38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38</vt:i4>
      </vt:variant>
    </vt:vector>
  </HeadingPairs>
  <TitlesOfParts>
    <vt:vector size="39" baseType="lpstr">
      <vt:lpstr>تصميم افتراضي</vt:lpstr>
      <vt:lpstr>مراجعة الوحدة الثانية المراقبة والتحكم </vt:lpstr>
      <vt:lpstr>قومي بالإجابة عن الاسئلة التالية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2009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Al-Faris</dc:creator>
  <cp:lastModifiedBy>ohood alshuibi</cp:lastModifiedBy>
  <cp:revision>230</cp:revision>
  <dcterms:created xsi:type="dcterms:W3CDTF">2008-01-06T00:53:51Z</dcterms:created>
  <dcterms:modified xsi:type="dcterms:W3CDTF">2022-01-28T09:25:54Z</dcterms:modified>
</cp:coreProperties>
</file>