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73" r:id="rId2"/>
    <p:sldId id="285" r:id="rId3"/>
    <p:sldId id="286" r:id="rId4"/>
    <p:sldId id="288" r:id="rId5"/>
    <p:sldId id="289" r:id="rId6"/>
    <p:sldId id="290" r:id="rId7"/>
    <p:sldId id="291" r:id="rId8"/>
    <p:sldId id="292" r:id="rId9"/>
    <p:sldId id="298" r:id="rId10"/>
    <p:sldId id="293" r:id="rId11"/>
    <p:sldId id="294" r:id="rId12"/>
    <p:sldId id="295" r:id="rId13"/>
    <p:sldId id="296" r:id="rId14"/>
    <p:sldId id="297" r:id="rId15"/>
    <p:sldId id="299" r:id="rId16"/>
  </p:sldIdLst>
  <p:sldSz cx="12192000" cy="6858000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8B0A2"/>
    <a:srgbClr val="E7F9E9"/>
    <a:srgbClr val="FFF6D9"/>
    <a:srgbClr val="FFEEB9"/>
    <a:srgbClr val="F8E4F6"/>
    <a:srgbClr val="FFFFCC"/>
    <a:srgbClr val="FCEDE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2985" autoAdjust="0"/>
    <p:restoredTop sz="94660"/>
  </p:normalViewPr>
  <p:slideViewPr>
    <p:cSldViewPr snapToGrid="0">
      <p:cViewPr varScale="1">
        <p:scale>
          <a:sx n="89" d="100"/>
          <a:sy n="89" d="100"/>
        </p:scale>
        <p:origin x="129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CCE5A92-3A5D-5E0E-8A95-60EFE949CFD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00566456-E465-5620-1F86-5E0C9583556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EA3A3F64-265A-C2FD-63EB-CBA44AB32C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82DAA-97D2-499D-A35C-EBC16E0AD1AA}" type="datetimeFigureOut">
              <a:rPr lang="ar-SA" smtClean="0"/>
              <a:t>08/05/46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BBA70969-5074-412C-9725-7300CF1FEA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AE11DEA5-92F1-D070-A424-8477911EE1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2907B-0242-4C23-A5FF-4AD3EEA71D8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9308526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91B11E8B-C3AB-4729-52A7-16CD62E53F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B6BFE5A7-93C1-EA12-C5A4-FC869D8B9B6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BA63130F-46BE-0107-6EA5-40CDE659CE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82DAA-97D2-499D-A35C-EBC16E0AD1AA}" type="datetimeFigureOut">
              <a:rPr lang="ar-SA" smtClean="0"/>
              <a:t>08/05/46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AFCE7160-2D79-7EFB-A4A6-95485B8ADA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B7A84740-ED38-3F51-94D9-D52DAFF83C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2907B-0242-4C23-A5FF-4AD3EEA71D8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8413490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>
            <a:extLst>
              <a:ext uri="{FF2B5EF4-FFF2-40B4-BE49-F238E27FC236}">
                <a16:creationId xmlns:a16="http://schemas.microsoft.com/office/drawing/2014/main" id="{BDA115A9-6FE7-F62C-77CB-31F829A98E2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031C6AEB-FF03-43E7-5882-D139B77630A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AC910B4B-24A2-2975-7FF7-9DAABDA963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82DAA-97D2-499D-A35C-EBC16E0AD1AA}" type="datetimeFigureOut">
              <a:rPr lang="ar-SA" smtClean="0"/>
              <a:t>08/05/46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7480AF4C-E54E-F32B-1CD2-066B6D09EB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691BA3DF-AF5E-052E-CF1D-26EDF7C7A9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2907B-0242-4C23-A5FF-4AD3EEA71D8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3670750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548F0DDB-8A40-5813-78CD-03C05458E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808C79EA-7362-6A3D-A3A9-4195F70494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606FA97C-581A-2415-8B46-A2BE75C68D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82DAA-97D2-499D-A35C-EBC16E0AD1AA}" type="datetimeFigureOut">
              <a:rPr lang="ar-SA" smtClean="0"/>
              <a:t>08/05/46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158BF76E-2C85-8D95-B0A4-A829961E02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CBB12FC5-10B7-5A05-43B7-A3A212CACD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2907B-0242-4C23-A5FF-4AD3EEA71D8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569746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0B0C5D13-DCAB-CAAA-B1F1-9E30ADA552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0AE305BC-F91E-CA53-1266-043ADED6CB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50C984C4-D480-6C6B-503F-149215E448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82DAA-97D2-499D-A35C-EBC16E0AD1AA}" type="datetimeFigureOut">
              <a:rPr lang="ar-SA" smtClean="0"/>
              <a:t>08/05/46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CC70D90F-2B52-FE78-5401-923E58B9A1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11DAA964-8942-6CFE-89DA-036FA31635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2907B-0242-4C23-A5FF-4AD3EEA71D8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6814779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72D9AE99-46C2-651A-7F88-5963565E65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6A05C67A-CBC2-067E-7AD1-288AEB158CA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88E3F962-583F-224E-853A-93E57B86726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321EA10E-D4FF-DA0D-603D-7BE54FC969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82DAA-97D2-499D-A35C-EBC16E0AD1AA}" type="datetimeFigureOut">
              <a:rPr lang="ar-SA" smtClean="0"/>
              <a:t>08/05/46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4C896293-7320-160D-2616-9D0AC8169B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91B7B4E8-A054-562A-865A-132796E7F8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2907B-0242-4C23-A5FF-4AD3EEA71D8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9285742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F2844AA2-40C4-2713-CDD5-FC7D04501A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A9EA82C9-B240-FE11-EE81-65E571746E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C73A7F30-77C8-F1D6-94CB-FE04073867F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>
            <a:extLst>
              <a:ext uri="{FF2B5EF4-FFF2-40B4-BE49-F238E27FC236}">
                <a16:creationId xmlns:a16="http://schemas.microsoft.com/office/drawing/2014/main" id="{290FC06E-C251-55DD-A9A0-F3F815FD311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عنصر نائب للمحتوى 5">
            <a:extLst>
              <a:ext uri="{FF2B5EF4-FFF2-40B4-BE49-F238E27FC236}">
                <a16:creationId xmlns:a16="http://schemas.microsoft.com/office/drawing/2014/main" id="{AAD4FB40-4D66-888C-7F74-BF781003FF3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6">
            <a:extLst>
              <a:ext uri="{FF2B5EF4-FFF2-40B4-BE49-F238E27FC236}">
                <a16:creationId xmlns:a16="http://schemas.microsoft.com/office/drawing/2014/main" id="{A1727629-6368-59FB-79D4-2926DF34CE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82DAA-97D2-499D-A35C-EBC16E0AD1AA}" type="datetimeFigureOut">
              <a:rPr lang="ar-SA" smtClean="0"/>
              <a:t>08/05/46</a:t>
            </a:fld>
            <a:endParaRPr lang="ar-SA"/>
          </a:p>
        </p:txBody>
      </p:sp>
      <p:sp>
        <p:nvSpPr>
          <p:cNvPr id="8" name="عنصر نائب للتذييل 7">
            <a:extLst>
              <a:ext uri="{FF2B5EF4-FFF2-40B4-BE49-F238E27FC236}">
                <a16:creationId xmlns:a16="http://schemas.microsoft.com/office/drawing/2014/main" id="{C60023A3-45E5-EC14-FC25-2A96C5243D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>
            <a:extLst>
              <a:ext uri="{FF2B5EF4-FFF2-40B4-BE49-F238E27FC236}">
                <a16:creationId xmlns:a16="http://schemas.microsoft.com/office/drawing/2014/main" id="{D7D88321-9086-F327-89E6-C8FD6B9D46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2907B-0242-4C23-A5FF-4AD3EEA71D8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5283580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B045BB01-8710-384D-A5E9-6C294831C0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تاريخ 2">
            <a:extLst>
              <a:ext uri="{FF2B5EF4-FFF2-40B4-BE49-F238E27FC236}">
                <a16:creationId xmlns:a16="http://schemas.microsoft.com/office/drawing/2014/main" id="{1D90E9D6-3C09-DF9D-6476-ACC2C08490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82DAA-97D2-499D-A35C-EBC16E0AD1AA}" type="datetimeFigureOut">
              <a:rPr lang="ar-SA" smtClean="0"/>
              <a:t>08/05/46</a:t>
            </a:fld>
            <a:endParaRPr lang="ar-SA"/>
          </a:p>
        </p:txBody>
      </p:sp>
      <p:sp>
        <p:nvSpPr>
          <p:cNvPr id="4" name="عنصر نائب للتذييل 3">
            <a:extLst>
              <a:ext uri="{FF2B5EF4-FFF2-40B4-BE49-F238E27FC236}">
                <a16:creationId xmlns:a16="http://schemas.microsoft.com/office/drawing/2014/main" id="{0F89004D-5189-34B4-8A32-F4B9E6F761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646A0680-5F77-CBC9-3730-0F37F786D8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2907B-0242-4C23-A5FF-4AD3EEA71D8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3817182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51D68ABB-DD19-A9ED-0E5A-D9909DB1D0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82DAA-97D2-499D-A35C-EBC16E0AD1AA}" type="datetimeFigureOut">
              <a:rPr lang="ar-SA" smtClean="0"/>
              <a:t>08/05/46</a:t>
            </a:fld>
            <a:endParaRPr lang="ar-SA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E1B9DC04-ADEC-2324-D8D4-F4F94DF2C9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87AF77C9-E0F0-2AD7-10B7-A6DF5B000E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2907B-0242-4C23-A5FF-4AD3EEA71D8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8927860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559D0CCD-64CA-C612-913C-6AA1C62EB8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123CBFDB-03E7-3E21-54DB-129B05F21D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071BC332-076D-3483-3ADE-6B6B36D32A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947D48B8-DF19-C37E-37E4-1E9592F14C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82DAA-97D2-499D-A35C-EBC16E0AD1AA}" type="datetimeFigureOut">
              <a:rPr lang="ar-SA" smtClean="0"/>
              <a:t>08/05/46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3EBBFF3D-5548-5DD4-3281-2BB96F8408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CCABF5F3-2120-89B9-6212-0E2865E6A1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2907B-0242-4C23-A5FF-4AD3EEA71D8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4390918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F7D34FF6-0DDB-35D3-D626-E6170162A1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صورة 2">
            <a:extLst>
              <a:ext uri="{FF2B5EF4-FFF2-40B4-BE49-F238E27FC236}">
                <a16:creationId xmlns:a16="http://schemas.microsoft.com/office/drawing/2014/main" id="{A01B0A84-3AF4-EB0B-3CFB-F9505FB8D5A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27D471C5-DF2B-6204-0493-939767E673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A1ADC7F0-5E98-ECA6-4C60-DD0F8977F7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82DAA-97D2-499D-A35C-EBC16E0AD1AA}" type="datetimeFigureOut">
              <a:rPr lang="ar-SA" smtClean="0"/>
              <a:t>08/05/46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F924E5B9-2F00-F1DA-512F-C35FFC004D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4FB2B189-B805-6F07-AB76-DF771EBC45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2907B-0242-4C23-A5FF-4AD3EEA71D8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5330890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>
            <a:extLst>
              <a:ext uri="{FF2B5EF4-FFF2-40B4-BE49-F238E27FC236}">
                <a16:creationId xmlns:a16="http://schemas.microsoft.com/office/drawing/2014/main" id="{77AF633E-F8F8-E4B4-B2AD-F85D19136F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9AB84165-5050-7EBA-6088-FE376DAF67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6D347E9B-DAE9-2371-33D6-EDC363E65C2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2C82DAA-97D2-499D-A35C-EBC16E0AD1AA}" type="datetimeFigureOut">
              <a:rPr lang="ar-SA" smtClean="0"/>
              <a:t>08/05/46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2B9DADE0-AF63-977D-4689-2694A0D5DCB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CE713947-7679-E155-F2D3-ED56BE2433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C02907B-0242-4C23-A5FF-4AD3EEA71D8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8945813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.svg"/><Relationship Id="rId7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microsoft.com/office/2007/relationships/hdphoto" Target="../media/hdphoto1.wdp"/><Relationship Id="rId4" Type="http://schemas.openxmlformats.org/officeDocument/2006/relationships/image" Target="../media/image3.png"/><Relationship Id="rId9" Type="http://schemas.openxmlformats.org/officeDocument/2006/relationships/image" Target="../media/image7.sv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sv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sv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sv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sv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sv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sv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microsoft.com/office/2007/relationships/hdphoto" Target="../media/hdphoto1.wdp"/><Relationship Id="rId4" Type="http://schemas.openxmlformats.org/officeDocument/2006/relationships/image" Target="../media/image3.png"/><Relationship Id="rId9" Type="http://schemas.openxmlformats.org/officeDocument/2006/relationships/image" Target="../media/image8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sv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sv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sv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sv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microsoft.com/office/2007/relationships/hdphoto" Target="../media/hdphoto1.wdp"/><Relationship Id="rId4" Type="http://schemas.openxmlformats.org/officeDocument/2006/relationships/image" Target="../media/image3.png"/><Relationship Id="rId9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sv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sv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sv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sv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microsoft.com/office/2007/relationships/hdphoto" Target="../media/hdphoto1.wdp"/><Relationship Id="rId4" Type="http://schemas.openxmlformats.org/officeDocument/2006/relationships/image" Target="../media/image3.png"/><Relationship Id="rId9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" name="Group 4">
            <a:extLst>
              <a:ext uri="{FF2B5EF4-FFF2-40B4-BE49-F238E27FC236}">
                <a16:creationId xmlns:a16="http://schemas.microsoft.com/office/drawing/2014/main" id="{B4987081-BE0B-B9C7-576B-82D299C17A5C}"/>
              </a:ext>
            </a:extLst>
          </p:cNvPr>
          <p:cNvGrpSpPr/>
          <p:nvPr/>
        </p:nvGrpSpPr>
        <p:grpSpPr>
          <a:xfrm>
            <a:off x="1828800" y="5406571"/>
            <a:ext cx="9652765" cy="1081315"/>
            <a:chOff x="0" y="0"/>
            <a:chExt cx="1895495" cy="812800"/>
          </a:xfrm>
        </p:grpSpPr>
        <p:sp>
          <p:nvSpPr>
            <p:cNvPr id="49" name="Freeform 5">
              <a:extLst>
                <a:ext uri="{FF2B5EF4-FFF2-40B4-BE49-F238E27FC236}">
                  <a16:creationId xmlns:a16="http://schemas.microsoft.com/office/drawing/2014/main" id="{F6327D9A-0180-9DDE-E655-B56053ACB0F8}"/>
                </a:ext>
              </a:extLst>
            </p:cNvPr>
            <p:cNvSpPr/>
            <p:nvPr/>
          </p:nvSpPr>
          <p:spPr>
            <a:xfrm>
              <a:off x="0" y="0"/>
              <a:ext cx="1895495" cy="812800"/>
            </a:xfrm>
            <a:custGeom>
              <a:avLst/>
              <a:gdLst/>
              <a:ahLst/>
              <a:cxnLst/>
              <a:rect l="l" t="t" r="r" b="b"/>
              <a:pathLst>
                <a:path w="1895495" h="812800">
                  <a:moveTo>
                    <a:pt x="0" y="0"/>
                  </a:moveTo>
                  <a:lnTo>
                    <a:pt x="1895495" y="0"/>
                  </a:lnTo>
                  <a:lnTo>
                    <a:pt x="1895495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sq" cmpd="dbl">
              <a:solidFill>
                <a:schemeClr val="bg1">
                  <a:lumMod val="85000"/>
                </a:schemeClr>
              </a:solidFill>
              <a:prstDash val="solid"/>
              <a:miter/>
            </a:ln>
          </p:spPr>
          <p:txBody>
            <a:bodyPr/>
            <a:lstStyle/>
            <a:p>
              <a:pPr marL="0" marR="0" lvl="0" indent="0" algn="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 dirty="0">
                <a:ln>
                  <a:noFill/>
                </a:ln>
                <a:solidFill>
                  <a:srgbClr val="FEC233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50" name="TextBox 6">
              <a:extLst>
                <a:ext uri="{FF2B5EF4-FFF2-40B4-BE49-F238E27FC236}">
                  <a16:creationId xmlns:a16="http://schemas.microsoft.com/office/drawing/2014/main" id="{2BF82BF9-048B-BD70-B277-FFE2F2B6FD42}"/>
                </a:ext>
              </a:extLst>
            </p:cNvPr>
            <p:cNvSpPr txBox="1"/>
            <p:nvPr/>
          </p:nvSpPr>
          <p:spPr>
            <a:xfrm>
              <a:off x="0" y="-28575"/>
              <a:ext cx="1895495" cy="841375"/>
            </a:xfrm>
            <a:prstGeom prst="rect">
              <a:avLst/>
            </a:prstGeom>
            <a:ln>
              <a:solidFill>
                <a:schemeClr val="bg1">
                  <a:lumMod val="95000"/>
                </a:schemeClr>
              </a:solidFill>
              <a:prstDash val="dash"/>
            </a:ln>
          </p:spPr>
          <p:txBody>
            <a:bodyPr lIns="50800" tIns="50800" rIns="50800" bIns="50800" rtlCol="0" anchor="ctr"/>
            <a:lstStyle/>
            <a:p>
              <a:pPr marL="0" marR="0" lvl="0" indent="0" algn="ctr" defTabSz="914400" rtl="1" eaLnBrk="1" fontAlgn="auto" latinLnBrk="0" hangingPunct="1">
                <a:lnSpc>
                  <a:spcPts val="285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FEC233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21" name="Freeform 9">
            <a:extLst>
              <a:ext uri="{FF2B5EF4-FFF2-40B4-BE49-F238E27FC236}">
                <a16:creationId xmlns:a16="http://schemas.microsoft.com/office/drawing/2014/main" id="{8481700D-C286-0556-627F-5AD18BC56DDC}"/>
              </a:ext>
            </a:extLst>
          </p:cNvPr>
          <p:cNvSpPr/>
          <p:nvPr/>
        </p:nvSpPr>
        <p:spPr>
          <a:xfrm rot="21279755">
            <a:off x="-9522531" y="-1656672"/>
            <a:ext cx="27312730" cy="2740948"/>
          </a:xfrm>
          <a:custGeom>
            <a:avLst/>
            <a:gdLst/>
            <a:ahLst/>
            <a:cxnLst/>
            <a:rect l="l" t="t" r="r" b="b"/>
            <a:pathLst>
              <a:path w="12471670" h="5351480">
                <a:moveTo>
                  <a:pt x="0" y="0"/>
                </a:moveTo>
                <a:lnTo>
                  <a:pt x="12471670" y="0"/>
                </a:lnTo>
                <a:lnTo>
                  <a:pt x="12471670" y="5351480"/>
                </a:lnTo>
                <a:lnTo>
                  <a:pt x="0" y="535148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20" name="صورة 19">
            <a:extLst>
              <a:ext uri="{FF2B5EF4-FFF2-40B4-BE49-F238E27FC236}">
                <a16:creationId xmlns:a16="http://schemas.microsoft.com/office/drawing/2014/main" id="{E544B193-814D-12C9-53F6-D415708E4A3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69" y="5880142"/>
            <a:ext cx="974331" cy="920286"/>
          </a:xfrm>
          <a:prstGeom prst="rect">
            <a:avLst/>
          </a:prstGeom>
        </p:spPr>
      </p:pic>
      <p:grpSp>
        <p:nvGrpSpPr>
          <p:cNvPr id="37" name="Group 4">
            <a:extLst>
              <a:ext uri="{FF2B5EF4-FFF2-40B4-BE49-F238E27FC236}">
                <a16:creationId xmlns:a16="http://schemas.microsoft.com/office/drawing/2014/main" id="{279876DB-E932-0972-6D7D-507BF40B7D10}"/>
              </a:ext>
            </a:extLst>
          </p:cNvPr>
          <p:cNvGrpSpPr/>
          <p:nvPr/>
        </p:nvGrpSpPr>
        <p:grpSpPr>
          <a:xfrm>
            <a:off x="2881745" y="1754315"/>
            <a:ext cx="7416267" cy="3381103"/>
            <a:chOff x="0" y="0"/>
            <a:chExt cx="1895495" cy="812800"/>
          </a:xfrm>
        </p:grpSpPr>
        <p:sp>
          <p:nvSpPr>
            <p:cNvPr id="38" name="Freeform 5">
              <a:extLst>
                <a:ext uri="{FF2B5EF4-FFF2-40B4-BE49-F238E27FC236}">
                  <a16:creationId xmlns:a16="http://schemas.microsoft.com/office/drawing/2014/main" id="{841EB595-827A-61DF-DE3E-FA9BA46190D8}"/>
                </a:ext>
              </a:extLst>
            </p:cNvPr>
            <p:cNvSpPr/>
            <p:nvPr/>
          </p:nvSpPr>
          <p:spPr>
            <a:xfrm>
              <a:off x="0" y="0"/>
              <a:ext cx="1895495" cy="812800"/>
            </a:xfrm>
            <a:custGeom>
              <a:avLst/>
              <a:gdLst/>
              <a:ahLst/>
              <a:cxnLst/>
              <a:rect l="l" t="t" r="r" b="b"/>
              <a:pathLst>
                <a:path w="1895495" h="812800">
                  <a:moveTo>
                    <a:pt x="0" y="0"/>
                  </a:moveTo>
                  <a:lnTo>
                    <a:pt x="1895495" y="0"/>
                  </a:lnTo>
                  <a:lnTo>
                    <a:pt x="1895495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sq" cmpd="dbl">
              <a:solidFill>
                <a:schemeClr val="bg1">
                  <a:lumMod val="85000"/>
                </a:schemeClr>
              </a:solidFill>
              <a:prstDash val="solid"/>
              <a:miter/>
            </a:ln>
          </p:spPr>
          <p:txBody>
            <a:bodyPr/>
            <a:lstStyle/>
            <a:p>
              <a:pPr marL="0" marR="0" lvl="0" indent="0" algn="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9" name="TextBox 6">
              <a:extLst>
                <a:ext uri="{FF2B5EF4-FFF2-40B4-BE49-F238E27FC236}">
                  <a16:creationId xmlns:a16="http://schemas.microsoft.com/office/drawing/2014/main" id="{DC8B2DA1-9678-ACE0-C84E-3E71327E1C17}"/>
                </a:ext>
              </a:extLst>
            </p:cNvPr>
            <p:cNvSpPr txBox="1"/>
            <p:nvPr/>
          </p:nvSpPr>
          <p:spPr>
            <a:xfrm>
              <a:off x="0" y="-28575"/>
              <a:ext cx="1895495" cy="841375"/>
            </a:xfrm>
            <a:prstGeom prst="rect">
              <a:avLst/>
            </a:prstGeom>
            <a:ln cmpd="dbl">
              <a:solidFill>
                <a:schemeClr val="bg1">
                  <a:lumMod val="85000"/>
                </a:schemeClr>
              </a:solidFill>
              <a:prstDash val="dash"/>
            </a:ln>
          </p:spPr>
          <p:txBody>
            <a:bodyPr lIns="50800" tIns="50800" rIns="50800" bIns="50800" rtlCol="0" anchor="ctr"/>
            <a:lstStyle/>
            <a:p>
              <a:pPr marL="0" marR="0" lvl="0" indent="0" algn="ctr" defTabSz="914400" rtl="1" eaLnBrk="1" fontAlgn="auto" latinLnBrk="0" hangingPunct="1">
                <a:lnSpc>
                  <a:spcPts val="285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43" name="مستطيل 42">
            <a:extLst>
              <a:ext uri="{FF2B5EF4-FFF2-40B4-BE49-F238E27FC236}">
                <a16:creationId xmlns:a16="http://schemas.microsoft.com/office/drawing/2014/main" id="{2F2D7CB7-02CA-A0FA-AA4D-5B5944A33C40}"/>
              </a:ext>
            </a:extLst>
          </p:cNvPr>
          <p:cNvSpPr/>
          <p:nvPr/>
        </p:nvSpPr>
        <p:spPr>
          <a:xfrm>
            <a:off x="3603564" y="2027424"/>
            <a:ext cx="5972628" cy="289555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1" i="0" u="none" strike="noStrike" kern="1200" cap="none" spc="0" normalizeH="0" baseline="0" noProof="0" dirty="0">
                <a:ln>
                  <a:noFill/>
                </a:ln>
                <a:solidFill>
                  <a:srgbClr val="F4BB3A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خطة التعلم الأسبوعية</a:t>
            </a:r>
          </a:p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32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1" i="0" u="none" strike="noStrike" kern="1200" cap="none" spc="0" normalizeH="0" baseline="0" noProof="0" dirty="0">
                <a:ln>
                  <a:noFill/>
                </a:ln>
                <a:solidFill>
                  <a:srgbClr val="08B0A2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" مادة / ...... "</a:t>
            </a:r>
          </a:p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الصف / ......</a:t>
            </a:r>
          </a:p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3200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ا</a:t>
            </a:r>
            <a:r>
              <a:rPr kumimoji="0" lang="ar-SA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لفصل الدراسي الثاني</a:t>
            </a:r>
          </a:p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لعام 1446 هـ</a:t>
            </a:r>
          </a:p>
        </p:txBody>
      </p:sp>
      <p:grpSp>
        <p:nvGrpSpPr>
          <p:cNvPr id="44" name="Group 4">
            <a:extLst>
              <a:ext uri="{FF2B5EF4-FFF2-40B4-BE49-F238E27FC236}">
                <a16:creationId xmlns:a16="http://schemas.microsoft.com/office/drawing/2014/main" id="{A4E70B36-8566-17B6-1703-ED8005933813}"/>
              </a:ext>
            </a:extLst>
          </p:cNvPr>
          <p:cNvGrpSpPr/>
          <p:nvPr/>
        </p:nvGrpSpPr>
        <p:grpSpPr>
          <a:xfrm>
            <a:off x="7115375" y="5589818"/>
            <a:ext cx="3800849" cy="745031"/>
            <a:chOff x="0" y="0"/>
            <a:chExt cx="1895495" cy="812800"/>
          </a:xfrm>
        </p:grpSpPr>
        <p:sp>
          <p:nvSpPr>
            <p:cNvPr id="45" name="Freeform 5">
              <a:extLst>
                <a:ext uri="{FF2B5EF4-FFF2-40B4-BE49-F238E27FC236}">
                  <a16:creationId xmlns:a16="http://schemas.microsoft.com/office/drawing/2014/main" id="{0ED955F4-E38F-4503-156B-AFC7B1133495}"/>
                </a:ext>
              </a:extLst>
            </p:cNvPr>
            <p:cNvSpPr/>
            <p:nvPr/>
          </p:nvSpPr>
          <p:spPr>
            <a:xfrm>
              <a:off x="0" y="0"/>
              <a:ext cx="1895495" cy="812800"/>
            </a:xfrm>
            <a:custGeom>
              <a:avLst/>
              <a:gdLst/>
              <a:ahLst/>
              <a:cxnLst/>
              <a:rect l="l" t="t" r="r" b="b"/>
              <a:pathLst>
                <a:path w="1895495" h="812800">
                  <a:moveTo>
                    <a:pt x="0" y="0"/>
                  </a:moveTo>
                  <a:lnTo>
                    <a:pt x="1895495" y="0"/>
                  </a:lnTo>
                  <a:lnTo>
                    <a:pt x="1895495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sq" cmpd="dbl">
              <a:solidFill>
                <a:schemeClr val="bg1">
                  <a:lumMod val="85000"/>
                </a:schemeClr>
              </a:solidFill>
              <a:prstDash val="solid"/>
              <a:miter/>
            </a:ln>
          </p:spPr>
          <p:txBody>
            <a:bodyPr/>
            <a:lstStyle/>
            <a:p>
              <a:pPr marL="0" marR="0" lvl="0" indent="0" algn="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6" name="TextBox 6">
              <a:extLst>
                <a:ext uri="{FF2B5EF4-FFF2-40B4-BE49-F238E27FC236}">
                  <a16:creationId xmlns:a16="http://schemas.microsoft.com/office/drawing/2014/main" id="{1EE8AA6E-4EA9-9E9B-7B51-6CF0F44F44AF}"/>
                </a:ext>
              </a:extLst>
            </p:cNvPr>
            <p:cNvSpPr txBox="1"/>
            <p:nvPr/>
          </p:nvSpPr>
          <p:spPr>
            <a:xfrm>
              <a:off x="0" y="-28575"/>
              <a:ext cx="1895495" cy="841375"/>
            </a:xfrm>
            <a:prstGeom prst="rect">
              <a:avLst/>
            </a:prstGeom>
            <a:ln cmpd="dbl">
              <a:solidFill>
                <a:schemeClr val="bg1">
                  <a:lumMod val="85000"/>
                </a:schemeClr>
              </a:solidFill>
              <a:prstDash val="dash"/>
            </a:ln>
          </p:spPr>
          <p:txBody>
            <a:bodyPr lIns="50800" tIns="50800" rIns="50800" bIns="50800" rtlCol="0" anchor="ctr"/>
            <a:lstStyle/>
            <a:p>
              <a:pPr marL="0" marR="0" lvl="0" indent="0" algn="ctr" defTabSz="914400" rtl="1" eaLnBrk="1" fontAlgn="auto" latinLnBrk="0" hangingPunct="1">
                <a:lnSpc>
                  <a:spcPts val="285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52" name="Group 4">
            <a:extLst>
              <a:ext uri="{FF2B5EF4-FFF2-40B4-BE49-F238E27FC236}">
                <a16:creationId xmlns:a16="http://schemas.microsoft.com/office/drawing/2014/main" id="{A1C91479-0E11-4ADE-B026-DC9ACFB9D9AF}"/>
              </a:ext>
            </a:extLst>
          </p:cNvPr>
          <p:cNvGrpSpPr/>
          <p:nvPr/>
        </p:nvGrpSpPr>
        <p:grpSpPr>
          <a:xfrm>
            <a:off x="2558473" y="5599727"/>
            <a:ext cx="3947811" cy="745031"/>
            <a:chOff x="0" y="0"/>
            <a:chExt cx="1895495" cy="812800"/>
          </a:xfrm>
        </p:grpSpPr>
        <p:sp>
          <p:nvSpPr>
            <p:cNvPr id="53" name="Freeform 5">
              <a:extLst>
                <a:ext uri="{FF2B5EF4-FFF2-40B4-BE49-F238E27FC236}">
                  <a16:creationId xmlns:a16="http://schemas.microsoft.com/office/drawing/2014/main" id="{BBAE167F-6C71-1D03-C28B-108A43E793C2}"/>
                </a:ext>
              </a:extLst>
            </p:cNvPr>
            <p:cNvSpPr/>
            <p:nvPr/>
          </p:nvSpPr>
          <p:spPr>
            <a:xfrm>
              <a:off x="0" y="0"/>
              <a:ext cx="1895495" cy="812800"/>
            </a:xfrm>
            <a:custGeom>
              <a:avLst/>
              <a:gdLst/>
              <a:ahLst/>
              <a:cxnLst/>
              <a:rect l="l" t="t" r="r" b="b"/>
              <a:pathLst>
                <a:path w="1895495" h="812800">
                  <a:moveTo>
                    <a:pt x="0" y="0"/>
                  </a:moveTo>
                  <a:lnTo>
                    <a:pt x="1895495" y="0"/>
                  </a:lnTo>
                  <a:lnTo>
                    <a:pt x="1895495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sq" cmpd="dbl">
              <a:solidFill>
                <a:schemeClr val="bg1">
                  <a:lumMod val="85000"/>
                </a:schemeClr>
              </a:solidFill>
              <a:prstDash val="solid"/>
              <a:miter/>
            </a:ln>
          </p:spPr>
          <p:txBody>
            <a:bodyPr/>
            <a:lstStyle/>
            <a:p>
              <a:pPr marL="0" marR="0" lvl="0" indent="0" algn="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54" name="TextBox 6">
              <a:extLst>
                <a:ext uri="{FF2B5EF4-FFF2-40B4-BE49-F238E27FC236}">
                  <a16:creationId xmlns:a16="http://schemas.microsoft.com/office/drawing/2014/main" id="{16455ABD-97CF-F82A-3E71-1DBD5BC4DAA2}"/>
                </a:ext>
              </a:extLst>
            </p:cNvPr>
            <p:cNvSpPr txBox="1"/>
            <p:nvPr/>
          </p:nvSpPr>
          <p:spPr>
            <a:xfrm>
              <a:off x="0" y="-28575"/>
              <a:ext cx="1895495" cy="841375"/>
            </a:xfrm>
            <a:prstGeom prst="rect">
              <a:avLst/>
            </a:prstGeom>
            <a:ln cmpd="dbl">
              <a:solidFill>
                <a:schemeClr val="bg1">
                  <a:lumMod val="85000"/>
                </a:schemeClr>
              </a:solidFill>
              <a:prstDash val="dash"/>
            </a:ln>
          </p:spPr>
          <p:txBody>
            <a:bodyPr lIns="50800" tIns="50800" rIns="50800" bIns="50800" rtlCol="0" anchor="ctr"/>
            <a:lstStyle/>
            <a:p>
              <a:pPr marL="0" marR="0" lvl="0" indent="0" algn="ctr" defTabSz="914400" rtl="1" eaLnBrk="1" fontAlgn="auto" latinLnBrk="0" hangingPunct="1">
                <a:lnSpc>
                  <a:spcPts val="285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47" name="مستطيل 46">
            <a:extLst>
              <a:ext uri="{FF2B5EF4-FFF2-40B4-BE49-F238E27FC236}">
                <a16:creationId xmlns:a16="http://schemas.microsoft.com/office/drawing/2014/main" id="{962752C5-51F8-AE71-9D9D-40741ADCA3EB}"/>
              </a:ext>
            </a:extLst>
          </p:cNvPr>
          <p:cNvSpPr/>
          <p:nvPr/>
        </p:nvSpPr>
        <p:spPr>
          <a:xfrm>
            <a:off x="7289187" y="5546348"/>
            <a:ext cx="3800849" cy="91819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000" b="1" i="0" u="none" strike="noStrike" kern="1200" cap="none" spc="0" normalizeH="0" baseline="0" noProof="0" dirty="0">
                <a:ln>
                  <a:noFill/>
                </a:ln>
                <a:solidFill>
                  <a:srgbClr val="08B0A2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معلم/ة المادة </a:t>
            </a:r>
            <a:r>
              <a:rPr lang="ar-SA" sz="2000" b="1" dirty="0">
                <a:solidFill>
                  <a:srgbClr val="08B0A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..............</a:t>
            </a:r>
            <a:r>
              <a:rPr kumimoji="0" lang="ar-SA" sz="2000" b="1" i="0" u="none" strike="noStrike" kern="1200" cap="none" spc="0" normalizeH="0" baseline="0" noProof="0" dirty="0">
                <a:ln>
                  <a:noFill/>
                </a:ln>
                <a:solidFill>
                  <a:srgbClr val="08B0A2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sp>
        <p:nvSpPr>
          <p:cNvPr id="51" name="مستطيل 50">
            <a:extLst>
              <a:ext uri="{FF2B5EF4-FFF2-40B4-BE49-F238E27FC236}">
                <a16:creationId xmlns:a16="http://schemas.microsoft.com/office/drawing/2014/main" id="{13E3F0E6-9814-1B51-344C-B8B9826AE836}"/>
              </a:ext>
            </a:extLst>
          </p:cNvPr>
          <p:cNvSpPr/>
          <p:nvPr/>
        </p:nvSpPr>
        <p:spPr>
          <a:xfrm>
            <a:off x="2974109" y="5630861"/>
            <a:ext cx="3532175" cy="5843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000" b="1" i="0" u="none" strike="noStrike" kern="1200" cap="none" spc="0" normalizeH="0" baseline="0" noProof="0" dirty="0">
                <a:ln>
                  <a:noFill/>
                </a:ln>
                <a:solidFill>
                  <a:srgbClr val="08B0A2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مدير/ة المدرسة :</a:t>
            </a:r>
            <a:r>
              <a:rPr lang="ar-SA" sz="2000" b="1" dirty="0">
                <a:solidFill>
                  <a:srgbClr val="08B0A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...............</a:t>
            </a:r>
            <a:endParaRPr kumimoji="0" lang="ar-SA" sz="2000" b="1" i="0" u="none" strike="noStrike" kern="1200" cap="none" spc="0" normalizeH="0" baseline="0" noProof="0" dirty="0">
              <a:ln>
                <a:noFill/>
              </a:ln>
              <a:solidFill>
                <a:srgbClr val="08B0A2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5" name="Picture 35" descr="Picture 35">
            <a:extLst>
              <a:ext uri="{FF2B5EF4-FFF2-40B4-BE49-F238E27FC236}">
                <a16:creationId xmlns:a16="http://schemas.microsoft.com/office/drawing/2014/main" id="{A61C28FD-8927-BE6E-67DD-45BDD8756CF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duotone>
              <a:prstClr val="black"/>
              <a:schemeClr val="tx2">
                <a:tint val="45000"/>
                <a:satMod val="400000"/>
              </a:schemeClr>
            </a:duotone>
          </a:blip>
          <a:srcRect l="14182" t="11041" r="15559" b="32507"/>
          <a:stretch/>
        </p:blipFill>
        <p:spPr>
          <a:xfrm>
            <a:off x="-11151" y="-149102"/>
            <a:ext cx="1023271" cy="913921"/>
          </a:xfrm>
          <a:prstGeom prst="rect">
            <a:avLst/>
          </a:prstGeom>
          <a:ln w="12700">
            <a:miter lim="400000"/>
          </a:ln>
        </p:spPr>
      </p:pic>
      <p:pic>
        <p:nvPicPr>
          <p:cNvPr id="56" name="صورة 55">
            <a:extLst>
              <a:ext uri="{FF2B5EF4-FFF2-40B4-BE49-F238E27FC236}">
                <a16:creationId xmlns:a16="http://schemas.microsoft.com/office/drawing/2014/main" id="{8E43A91B-2D86-F235-7733-4B05E2AE8EB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105040" y="517714"/>
            <a:ext cx="1485659" cy="913921"/>
          </a:xfrm>
          <a:prstGeom prst="rect">
            <a:avLst/>
          </a:prstGeom>
        </p:spPr>
      </p:pic>
      <p:sp>
        <p:nvSpPr>
          <p:cNvPr id="3" name="Freeform 7">
            <a:extLst>
              <a:ext uri="{FF2B5EF4-FFF2-40B4-BE49-F238E27FC236}">
                <a16:creationId xmlns:a16="http://schemas.microsoft.com/office/drawing/2014/main" id="{BF8BF21A-C495-E1DD-AAF2-F83D8134A936}"/>
              </a:ext>
            </a:extLst>
          </p:cNvPr>
          <p:cNvSpPr/>
          <p:nvPr/>
        </p:nvSpPr>
        <p:spPr>
          <a:xfrm rot="5400000" flipV="1">
            <a:off x="10875945" y="934285"/>
            <a:ext cx="2133401" cy="498712"/>
          </a:xfrm>
          <a:custGeom>
            <a:avLst/>
            <a:gdLst/>
            <a:ahLst/>
            <a:cxnLst/>
            <a:rect l="l" t="t" r="r" b="b"/>
            <a:pathLst>
              <a:path w="5689069" h="1443601">
                <a:moveTo>
                  <a:pt x="0" y="0"/>
                </a:moveTo>
                <a:lnTo>
                  <a:pt x="5689068" y="0"/>
                </a:lnTo>
                <a:lnTo>
                  <a:pt x="5689068" y="1443601"/>
                </a:lnTo>
                <a:lnTo>
                  <a:pt x="0" y="144360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l" defTabSz="342900" rtl="0"/>
            <a:endParaRPr lang="ar-SA" sz="675" dirty="0">
              <a:solidFill>
                <a:prstClr val="black"/>
              </a:solidFill>
              <a:latin typeface="Calibri"/>
              <a:cs typeface="Arial" panose="020B0604020202020204" pitchFamily="34" charset="0"/>
            </a:endParaRPr>
          </a:p>
        </p:txBody>
      </p:sp>
      <p:sp>
        <p:nvSpPr>
          <p:cNvPr id="4" name="Freeform 7">
            <a:extLst>
              <a:ext uri="{FF2B5EF4-FFF2-40B4-BE49-F238E27FC236}">
                <a16:creationId xmlns:a16="http://schemas.microsoft.com/office/drawing/2014/main" id="{09E4F854-7628-24F8-87BC-DA21342D8551}"/>
              </a:ext>
            </a:extLst>
          </p:cNvPr>
          <p:cNvSpPr/>
          <p:nvPr/>
        </p:nvSpPr>
        <p:spPr>
          <a:xfrm rot="5400000" flipV="1">
            <a:off x="10812855" y="5478857"/>
            <a:ext cx="2259579" cy="498712"/>
          </a:xfrm>
          <a:custGeom>
            <a:avLst/>
            <a:gdLst/>
            <a:ahLst/>
            <a:cxnLst/>
            <a:rect l="l" t="t" r="r" b="b"/>
            <a:pathLst>
              <a:path w="5689069" h="1443601">
                <a:moveTo>
                  <a:pt x="0" y="0"/>
                </a:moveTo>
                <a:lnTo>
                  <a:pt x="5689068" y="0"/>
                </a:lnTo>
                <a:lnTo>
                  <a:pt x="5689068" y="1443601"/>
                </a:lnTo>
                <a:lnTo>
                  <a:pt x="0" y="144360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l" defTabSz="342900" rtl="0"/>
            <a:endParaRPr lang="ar-SA" sz="675" dirty="0">
              <a:solidFill>
                <a:prstClr val="black"/>
              </a:solidFill>
              <a:latin typeface="Calibri"/>
              <a:cs typeface="Arial" panose="020B0604020202020204" pitchFamily="34" charset="0"/>
            </a:endParaRPr>
          </a:p>
        </p:txBody>
      </p:sp>
      <p:sp>
        <p:nvSpPr>
          <p:cNvPr id="5" name="Freeform 7">
            <a:extLst>
              <a:ext uri="{FF2B5EF4-FFF2-40B4-BE49-F238E27FC236}">
                <a16:creationId xmlns:a16="http://schemas.microsoft.com/office/drawing/2014/main" id="{580C0D15-9893-E7FF-6152-ABCF902B0313}"/>
              </a:ext>
            </a:extLst>
          </p:cNvPr>
          <p:cNvSpPr/>
          <p:nvPr/>
        </p:nvSpPr>
        <p:spPr>
          <a:xfrm rot="5400000" flipV="1">
            <a:off x="10875944" y="3166006"/>
            <a:ext cx="2133401" cy="498712"/>
          </a:xfrm>
          <a:custGeom>
            <a:avLst/>
            <a:gdLst/>
            <a:ahLst/>
            <a:cxnLst/>
            <a:rect l="l" t="t" r="r" b="b"/>
            <a:pathLst>
              <a:path w="5689069" h="1443601">
                <a:moveTo>
                  <a:pt x="0" y="0"/>
                </a:moveTo>
                <a:lnTo>
                  <a:pt x="5689068" y="0"/>
                </a:lnTo>
                <a:lnTo>
                  <a:pt x="5689068" y="1443601"/>
                </a:lnTo>
                <a:lnTo>
                  <a:pt x="0" y="144360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l" defTabSz="342900" rtl="0"/>
            <a:endParaRPr lang="ar-SA" sz="675" dirty="0">
              <a:solidFill>
                <a:prstClr val="black"/>
              </a:solidFill>
              <a:latin typeface="Calibri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7262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B1DBFA-9ED7-3E8C-5CF6-8E8DCB4FB9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9">
            <a:extLst>
              <a:ext uri="{FF2B5EF4-FFF2-40B4-BE49-F238E27FC236}">
                <a16:creationId xmlns:a16="http://schemas.microsoft.com/office/drawing/2014/main" id="{5844F404-95AA-52FD-6ECB-EDC89D0E2EF9}"/>
              </a:ext>
            </a:extLst>
          </p:cNvPr>
          <p:cNvSpPr/>
          <p:nvPr/>
        </p:nvSpPr>
        <p:spPr>
          <a:xfrm rot="21279755">
            <a:off x="-9522531" y="-1656672"/>
            <a:ext cx="27312730" cy="2740948"/>
          </a:xfrm>
          <a:custGeom>
            <a:avLst/>
            <a:gdLst/>
            <a:ahLst/>
            <a:cxnLst/>
            <a:rect l="l" t="t" r="r" b="b"/>
            <a:pathLst>
              <a:path w="12471670" h="5351480">
                <a:moveTo>
                  <a:pt x="0" y="0"/>
                </a:moveTo>
                <a:lnTo>
                  <a:pt x="12471670" y="0"/>
                </a:lnTo>
                <a:lnTo>
                  <a:pt x="12471670" y="5351480"/>
                </a:lnTo>
                <a:lnTo>
                  <a:pt x="0" y="535148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20" name="صورة 19">
            <a:extLst>
              <a:ext uri="{FF2B5EF4-FFF2-40B4-BE49-F238E27FC236}">
                <a16:creationId xmlns:a16="http://schemas.microsoft.com/office/drawing/2014/main" id="{3D2ACBB0-511E-4E88-14AB-5B04C51C788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53921"/>
            <a:ext cx="974331" cy="920286"/>
          </a:xfrm>
          <a:prstGeom prst="rect">
            <a:avLst/>
          </a:prstGeom>
        </p:spPr>
      </p:pic>
      <p:graphicFrame>
        <p:nvGraphicFramePr>
          <p:cNvPr id="2" name="الجدول 1">
            <a:extLst>
              <a:ext uri="{FF2B5EF4-FFF2-40B4-BE49-F238E27FC236}">
                <a16:creationId xmlns:a16="http://schemas.microsoft.com/office/drawing/2014/main" id="{B3E481C5-3647-07FF-D0AD-DB03AECB4E0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53783639"/>
              </p:ext>
            </p:extLst>
          </p:nvPr>
        </p:nvGraphicFramePr>
        <p:xfrm>
          <a:off x="2021494" y="2348661"/>
          <a:ext cx="8917656" cy="3489338"/>
        </p:xfrm>
        <a:graphic>
          <a:graphicData uri="http://schemas.openxmlformats.org/drawingml/2006/table">
            <a:tbl>
              <a:tblPr rtl="1" bandRow="1"/>
              <a:tblGrid>
                <a:gridCol w="14862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8627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862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8627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862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8627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2639"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una Black"/>
                        </a:rPr>
                        <a:t>اليوم</a:t>
                      </a: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  <a:sym typeface="Muna Black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sz="1400" b="1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una Black"/>
                        </a:rPr>
                        <a:t>الأحد 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una Black"/>
                        </a:rPr>
                        <a:t>الاثنين</a:t>
                      </a: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  <a:sym typeface="Muna Black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una Black"/>
                        </a:rPr>
                        <a:t>الثلاثاء</a:t>
                      </a: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  <a:sym typeface="Muna Black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una Black"/>
                        </a:rPr>
                        <a:t>الاربعاء</a:t>
                      </a: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  <a:sym typeface="Muna Black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sz="1400" b="1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una Black"/>
                        </a:rPr>
                        <a:t>الخميس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4355"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sz="1400" b="1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una Black"/>
                        </a:rPr>
                        <a:t>التاريخ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una Black"/>
                        </a:rPr>
                        <a:t>12 / 7</a:t>
                      </a: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  <a:sym typeface="Muna Black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una Black"/>
                        </a:rPr>
                        <a:t>13 / 7</a:t>
                      </a: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  <a:sym typeface="Muna Black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una Black"/>
                        </a:rPr>
                        <a:t>14 / 7</a:t>
                      </a: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  <a:sym typeface="Muna Black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una Black"/>
                        </a:rPr>
                        <a:t>15 / 7</a:t>
                      </a: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  <a:sym typeface="Muna Black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una Black"/>
                        </a:rPr>
                        <a:t>16 / 7</a:t>
                      </a: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  <a:sym typeface="Muna Black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5900"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lang="ar-SA" sz="1400" b="1" dirty="0">
                          <a:solidFill>
                            <a:srgbClr val="00B05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una Black"/>
                        </a:rPr>
                        <a:t>موضوع الدرس</a:t>
                      </a:r>
                      <a:endParaRPr sz="1400" b="1" dirty="0">
                        <a:solidFill>
                          <a:srgbClr val="00B05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  <a:sym typeface="Muna Black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83687"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una Black"/>
                        </a:rPr>
                        <a:t>ا</a:t>
                      </a:r>
                      <a:r>
                        <a:rPr lang="ar-SA" sz="1400" b="1" dirty="0">
                          <a:solidFill>
                            <a:srgbClr val="0070C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una Black"/>
                        </a:rPr>
                        <a:t>لهدف التعليمي</a:t>
                      </a:r>
                      <a:endParaRPr sz="1400" b="1" dirty="0">
                        <a:solidFill>
                          <a:srgbClr val="0070C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  <a:sym typeface="Muna Black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endParaRPr lang="ar-SA"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endParaRPr lang="ar-SA"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192757"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una Black"/>
                        </a:rPr>
                        <a:t>ا</a:t>
                      </a:r>
                      <a:r>
                        <a:rPr lang="ar-SA" sz="1400" b="1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una Black"/>
                        </a:rPr>
                        <a:t>لواجبات</a:t>
                      </a:r>
                    </a:p>
                    <a:p>
                      <a:pPr algn="ctr" rtl="0">
                        <a:defRPr sz="1800"/>
                      </a:pPr>
                      <a:r>
                        <a:rPr lang="ar-SA" sz="1400" b="1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una Black"/>
                        </a:rPr>
                        <a:t>والمهام الأدائية</a:t>
                      </a:r>
                      <a:endParaRPr sz="1400" b="1" dirty="0">
                        <a:solidFill>
                          <a:srgbClr val="C0000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  <a:sym typeface="Muna Black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endParaRPr lang="ar-SA"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3" name="الجدول 2">
            <a:extLst>
              <a:ext uri="{FF2B5EF4-FFF2-40B4-BE49-F238E27FC236}">
                <a16:creationId xmlns:a16="http://schemas.microsoft.com/office/drawing/2014/main" id="{7B920E8B-F602-C057-8D08-FB38F500A72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33877373"/>
              </p:ext>
            </p:extLst>
          </p:nvPr>
        </p:nvGraphicFramePr>
        <p:xfrm>
          <a:off x="2021495" y="1020001"/>
          <a:ext cx="8917656" cy="1219080"/>
        </p:xfrm>
        <a:graphic>
          <a:graphicData uri="http://schemas.openxmlformats.org/drawingml/2006/table">
            <a:tbl>
              <a:tblPr rtl="1" bandRow="1"/>
              <a:tblGrid>
                <a:gridCol w="98052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448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691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8193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6158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17996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789263">
                <a:tc gridSpan="6"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lang="ar-SA" sz="21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خطة التعلم الأسبوعية </a:t>
                      </a:r>
                    </a:p>
                    <a:p>
                      <a:pPr algn="ctr" rtl="0">
                        <a:defRPr sz="1800"/>
                      </a:pPr>
                      <a:r>
                        <a:rPr lang="ar-SA" sz="21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الفصل الدراسي الثاني لعام 1446 هـ</a:t>
                      </a:r>
                      <a:r>
                        <a:rPr sz="21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9817"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sz="1600" b="1" dirty="0">
                          <a:solidFill>
                            <a:srgbClr val="00B05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</a:t>
                      </a:r>
                      <a:r>
                        <a:rPr lang="ar-SA" sz="1600" b="1" dirty="0">
                          <a:solidFill>
                            <a:srgbClr val="00B05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لأسبوع</a:t>
                      </a:r>
                      <a:r>
                        <a:rPr sz="16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lang="ar-SA" sz="16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الثامن</a:t>
                      </a:r>
                      <a:endParaRPr sz="16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lang="ar-SA" sz="1600" b="1" dirty="0">
                          <a:solidFill>
                            <a:srgbClr val="0070C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المادة</a:t>
                      </a:r>
                      <a:r>
                        <a:rPr sz="16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endParaRPr sz="16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lang="ar-SA" sz="1600" b="1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الصف</a:t>
                      </a:r>
                      <a:endParaRPr sz="1600" b="1" dirty="0">
                        <a:solidFill>
                          <a:srgbClr val="C0000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endParaRPr sz="16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4" name="الجدول 3">
            <a:extLst>
              <a:ext uri="{FF2B5EF4-FFF2-40B4-BE49-F238E27FC236}">
                <a16:creationId xmlns:a16="http://schemas.microsoft.com/office/drawing/2014/main" id="{2B0443AD-8E14-16D2-8219-9CE04E375748}"/>
              </a:ext>
            </a:extLst>
          </p:cNvPr>
          <p:cNvGraphicFramePr/>
          <p:nvPr/>
        </p:nvGraphicFramePr>
        <p:xfrm>
          <a:off x="326630" y="1988333"/>
          <a:ext cx="1295400" cy="662259"/>
        </p:xfrm>
        <a:graphic>
          <a:graphicData uri="http://schemas.openxmlformats.org/drawingml/2006/table">
            <a:tbl>
              <a:tblPr rtl="1" bandRow="1"/>
              <a:tblGrid>
                <a:gridCol w="1295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62259"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lang="ar-SA" sz="1600" b="1" dirty="0">
                          <a:solidFill>
                            <a:srgbClr val="08B0A2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ملاحظات</a:t>
                      </a:r>
                      <a:r>
                        <a:rPr sz="16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5" name="الجدول 3">
            <a:extLst>
              <a:ext uri="{FF2B5EF4-FFF2-40B4-BE49-F238E27FC236}">
                <a16:creationId xmlns:a16="http://schemas.microsoft.com/office/drawing/2014/main" id="{FA2A53CE-C289-8B0A-CE48-0EF609D28C58}"/>
              </a:ext>
            </a:extLst>
          </p:cNvPr>
          <p:cNvGraphicFramePr/>
          <p:nvPr/>
        </p:nvGraphicFramePr>
        <p:xfrm>
          <a:off x="3695619" y="6036181"/>
          <a:ext cx="5569406" cy="631965"/>
        </p:xfrm>
        <a:graphic>
          <a:graphicData uri="http://schemas.openxmlformats.org/drawingml/2006/table">
            <a:tbl>
              <a:tblPr rtl="1" bandRow="1"/>
              <a:tblGrid>
                <a:gridCol w="55694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31965"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lang="ar-SA" sz="1600" b="1" dirty="0">
                          <a:solidFill>
                            <a:srgbClr val="08B0A2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اسم المعلم/ة : ...............               اسم المدير/ة : ..................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7" name="جدول 6">
            <a:extLst>
              <a:ext uri="{FF2B5EF4-FFF2-40B4-BE49-F238E27FC236}">
                <a16:creationId xmlns:a16="http://schemas.microsoft.com/office/drawing/2014/main" id="{B092E525-0EB3-B372-773B-A5B63B64776C}"/>
              </a:ext>
            </a:extLst>
          </p:cNvPr>
          <p:cNvGraphicFramePr>
            <a:graphicFrameLocks noGrp="1"/>
          </p:cNvGraphicFramePr>
          <p:nvPr/>
        </p:nvGraphicFramePr>
        <p:xfrm>
          <a:off x="326631" y="2645281"/>
          <a:ext cx="1295400" cy="2619445"/>
        </p:xfrm>
        <a:graphic>
          <a:graphicData uri="http://schemas.openxmlformats.org/drawingml/2006/table">
            <a:tbl>
              <a:tblPr rtl="1"/>
              <a:tblGrid>
                <a:gridCol w="1295400">
                  <a:extLst>
                    <a:ext uri="{9D8B030D-6E8A-4147-A177-3AD203B41FA5}">
                      <a16:colId xmlns:a16="http://schemas.microsoft.com/office/drawing/2014/main" val="3185350349"/>
                    </a:ext>
                  </a:extLst>
                </a:gridCol>
              </a:tblGrid>
              <a:tr h="2619445">
                <a:tc>
                  <a:txBody>
                    <a:bodyPr/>
                    <a:lstStyle/>
                    <a:p>
                      <a:pPr algn="ctr" rtl="1"/>
                      <a:endParaRPr lang="ar-SA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 rtl="1"/>
                      <a:endParaRPr lang="ar-SA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60706305"/>
                  </a:ext>
                </a:extLst>
              </a:tr>
            </a:tbl>
          </a:graphicData>
        </a:graphic>
      </p:graphicFrame>
      <p:pic>
        <p:nvPicPr>
          <p:cNvPr id="6" name="Picture 35" descr="Picture 35">
            <a:extLst>
              <a:ext uri="{FF2B5EF4-FFF2-40B4-BE49-F238E27FC236}">
                <a16:creationId xmlns:a16="http://schemas.microsoft.com/office/drawing/2014/main" id="{29F1A4A6-0C63-F695-4539-34123CED72DF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duotone>
              <a:prstClr val="black"/>
              <a:schemeClr val="tx2">
                <a:tint val="45000"/>
                <a:satMod val="400000"/>
              </a:schemeClr>
            </a:duotone>
          </a:blip>
          <a:srcRect l="14182" t="11041" r="15559" b="32507"/>
          <a:stretch/>
        </p:blipFill>
        <p:spPr>
          <a:xfrm>
            <a:off x="-48941" y="-152759"/>
            <a:ext cx="1023271" cy="831716"/>
          </a:xfrm>
          <a:prstGeom prst="rect">
            <a:avLst/>
          </a:prstGeom>
          <a:ln w="12700">
            <a:miter lim="400000"/>
          </a:ln>
        </p:spPr>
      </p:pic>
      <p:sp>
        <p:nvSpPr>
          <p:cNvPr id="12" name="Freeform 7">
            <a:extLst>
              <a:ext uri="{FF2B5EF4-FFF2-40B4-BE49-F238E27FC236}">
                <a16:creationId xmlns:a16="http://schemas.microsoft.com/office/drawing/2014/main" id="{C08353C4-D13B-C140-8872-B8FE64698274}"/>
              </a:ext>
            </a:extLst>
          </p:cNvPr>
          <p:cNvSpPr/>
          <p:nvPr/>
        </p:nvSpPr>
        <p:spPr>
          <a:xfrm rot="5400000" flipV="1">
            <a:off x="10875945" y="934285"/>
            <a:ext cx="2133401" cy="498712"/>
          </a:xfrm>
          <a:custGeom>
            <a:avLst/>
            <a:gdLst/>
            <a:ahLst/>
            <a:cxnLst/>
            <a:rect l="l" t="t" r="r" b="b"/>
            <a:pathLst>
              <a:path w="5689069" h="1443601">
                <a:moveTo>
                  <a:pt x="0" y="0"/>
                </a:moveTo>
                <a:lnTo>
                  <a:pt x="5689068" y="0"/>
                </a:lnTo>
                <a:lnTo>
                  <a:pt x="5689068" y="1443601"/>
                </a:lnTo>
                <a:lnTo>
                  <a:pt x="0" y="1443601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l" defTabSz="342900" rtl="0"/>
            <a:endParaRPr lang="ar-SA" sz="675" dirty="0">
              <a:solidFill>
                <a:prstClr val="black"/>
              </a:solidFill>
              <a:latin typeface="Calibri"/>
              <a:cs typeface="Arial" panose="020B0604020202020204" pitchFamily="34" charset="0"/>
            </a:endParaRPr>
          </a:p>
        </p:txBody>
      </p:sp>
      <p:sp>
        <p:nvSpPr>
          <p:cNvPr id="13" name="Freeform 7">
            <a:extLst>
              <a:ext uri="{FF2B5EF4-FFF2-40B4-BE49-F238E27FC236}">
                <a16:creationId xmlns:a16="http://schemas.microsoft.com/office/drawing/2014/main" id="{D3CBC323-5046-E211-5755-EB1243408F65}"/>
              </a:ext>
            </a:extLst>
          </p:cNvPr>
          <p:cNvSpPr/>
          <p:nvPr/>
        </p:nvSpPr>
        <p:spPr>
          <a:xfrm rot="5400000" flipV="1">
            <a:off x="10812855" y="5478857"/>
            <a:ext cx="2259579" cy="498712"/>
          </a:xfrm>
          <a:custGeom>
            <a:avLst/>
            <a:gdLst/>
            <a:ahLst/>
            <a:cxnLst/>
            <a:rect l="l" t="t" r="r" b="b"/>
            <a:pathLst>
              <a:path w="5689069" h="1443601">
                <a:moveTo>
                  <a:pt x="0" y="0"/>
                </a:moveTo>
                <a:lnTo>
                  <a:pt x="5689068" y="0"/>
                </a:lnTo>
                <a:lnTo>
                  <a:pt x="5689068" y="1443601"/>
                </a:lnTo>
                <a:lnTo>
                  <a:pt x="0" y="1443601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l" defTabSz="342900" rtl="0"/>
            <a:endParaRPr lang="ar-SA" sz="675" dirty="0">
              <a:solidFill>
                <a:prstClr val="black"/>
              </a:solidFill>
              <a:latin typeface="Calibri"/>
              <a:cs typeface="Arial" panose="020B0604020202020204" pitchFamily="34" charset="0"/>
            </a:endParaRPr>
          </a:p>
        </p:txBody>
      </p:sp>
      <p:sp>
        <p:nvSpPr>
          <p:cNvPr id="14" name="Freeform 7">
            <a:extLst>
              <a:ext uri="{FF2B5EF4-FFF2-40B4-BE49-F238E27FC236}">
                <a16:creationId xmlns:a16="http://schemas.microsoft.com/office/drawing/2014/main" id="{6C7F0FCB-31D0-5619-A876-D26828CF78E4}"/>
              </a:ext>
            </a:extLst>
          </p:cNvPr>
          <p:cNvSpPr/>
          <p:nvPr/>
        </p:nvSpPr>
        <p:spPr>
          <a:xfrm rot="5400000" flipV="1">
            <a:off x="10875944" y="3166006"/>
            <a:ext cx="2133401" cy="498712"/>
          </a:xfrm>
          <a:custGeom>
            <a:avLst/>
            <a:gdLst/>
            <a:ahLst/>
            <a:cxnLst/>
            <a:rect l="l" t="t" r="r" b="b"/>
            <a:pathLst>
              <a:path w="5689069" h="1443601">
                <a:moveTo>
                  <a:pt x="0" y="0"/>
                </a:moveTo>
                <a:lnTo>
                  <a:pt x="5689068" y="0"/>
                </a:lnTo>
                <a:lnTo>
                  <a:pt x="5689068" y="1443601"/>
                </a:lnTo>
                <a:lnTo>
                  <a:pt x="0" y="1443601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l" defTabSz="342900" rtl="0"/>
            <a:endParaRPr lang="ar-SA" sz="675" dirty="0">
              <a:solidFill>
                <a:prstClr val="black"/>
              </a:solidFill>
              <a:latin typeface="Calibri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87718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F1EC2E-8D77-1640-D048-A04B201239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9">
            <a:extLst>
              <a:ext uri="{FF2B5EF4-FFF2-40B4-BE49-F238E27FC236}">
                <a16:creationId xmlns:a16="http://schemas.microsoft.com/office/drawing/2014/main" id="{1E7E4BEE-DC5D-40EB-8132-C446B3EA9B04}"/>
              </a:ext>
            </a:extLst>
          </p:cNvPr>
          <p:cNvSpPr/>
          <p:nvPr/>
        </p:nvSpPr>
        <p:spPr>
          <a:xfrm rot="21279755">
            <a:off x="-9522531" y="-1656672"/>
            <a:ext cx="27312730" cy="2740948"/>
          </a:xfrm>
          <a:custGeom>
            <a:avLst/>
            <a:gdLst/>
            <a:ahLst/>
            <a:cxnLst/>
            <a:rect l="l" t="t" r="r" b="b"/>
            <a:pathLst>
              <a:path w="12471670" h="5351480">
                <a:moveTo>
                  <a:pt x="0" y="0"/>
                </a:moveTo>
                <a:lnTo>
                  <a:pt x="12471670" y="0"/>
                </a:lnTo>
                <a:lnTo>
                  <a:pt x="12471670" y="5351480"/>
                </a:lnTo>
                <a:lnTo>
                  <a:pt x="0" y="535148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20" name="صورة 19">
            <a:extLst>
              <a:ext uri="{FF2B5EF4-FFF2-40B4-BE49-F238E27FC236}">
                <a16:creationId xmlns:a16="http://schemas.microsoft.com/office/drawing/2014/main" id="{424A7B17-5CEF-4806-A925-9E0453109AF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53921"/>
            <a:ext cx="974331" cy="920286"/>
          </a:xfrm>
          <a:prstGeom prst="rect">
            <a:avLst/>
          </a:prstGeom>
        </p:spPr>
      </p:pic>
      <p:graphicFrame>
        <p:nvGraphicFramePr>
          <p:cNvPr id="2" name="الجدول 1">
            <a:extLst>
              <a:ext uri="{FF2B5EF4-FFF2-40B4-BE49-F238E27FC236}">
                <a16:creationId xmlns:a16="http://schemas.microsoft.com/office/drawing/2014/main" id="{DF3FE8A2-614A-6069-6300-F7512DF2796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7176119"/>
              </p:ext>
            </p:extLst>
          </p:nvPr>
        </p:nvGraphicFramePr>
        <p:xfrm>
          <a:off x="2021494" y="2348661"/>
          <a:ext cx="8917656" cy="3489338"/>
        </p:xfrm>
        <a:graphic>
          <a:graphicData uri="http://schemas.openxmlformats.org/drawingml/2006/table">
            <a:tbl>
              <a:tblPr rtl="1" bandRow="1"/>
              <a:tblGrid>
                <a:gridCol w="14862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8627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862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8627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862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8627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2639"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una Black"/>
                        </a:rPr>
                        <a:t>اليوم</a:t>
                      </a: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  <a:sym typeface="Muna Black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sz="1400" b="1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una Black"/>
                        </a:rPr>
                        <a:t>الأحد 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una Black"/>
                        </a:rPr>
                        <a:t>الاثنين</a:t>
                      </a: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  <a:sym typeface="Muna Black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una Black"/>
                        </a:rPr>
                        <a:t>الثلاثاء</a:t>
                      </a: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  <a:sym typeface="Muna Black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una Black"/>
                        </a:rPr>
                        <a:t>الاربعاء</a:t>
                      </a: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  <a:sym typeface="Muna Black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sz="1400" b="1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una Black"/>
                        </a:rPr>
                        <a:t>الخميس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4355"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sz="1400" b="1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una Black"/>
                        </a:rPr>
                        <a:t>التاريخ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una Black"/>
                        </a:rPr>
                        <a:t>19 / 7</a:t>
                      </a: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  <a:sym typeface="Muna Black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una Black"/>
                        </a:rPr>
                        <a:t>20 / 7</a:t>
                      </a: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  <a:sym typeface="Muna Black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una Black"/>
                        </a:rPr>
                        <a:t>21 / 7</a:t>
                      </a: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  <a:sym typeface="Muna Black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una Black"/>
                        </a:rPr>
                        <a:t>22 / 7</a:t>
                      </a: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  <a:sym typeface="Muna Black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una Black"/>
                        </a:rPr>
                        <a:t>23 / 7</a:t>
                      </a: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  <a:sym typeface="Muna Black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5900"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lang="ar-SA" sz="1400" b="1" dirty="0">
                          <a:solidFill>
                            <a:srgbClr val="00B05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una Black"/>
                        </a:rPr>
                        <a:t>موضوع الدرس</a:t>
                      </a:r>
                      <a:endParaRPr sz="1400" b="1" dirty="0">
                        <a:solidFill>
                          <a:srgbClr val="00B05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  <a:sym typeface="Muna Black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83687"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una Black"/>
                        </a:rPr>
                        <a:t>ا</a:t>
                      </a:r>
                      <a:r>
                        <a:rPr lang="ar-SA" sz="1400" b="1" dirty="0">
                          <a:solidFill>
                            <a:srgbClr val="0070C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una Black"/>
                        </a:rPr>
                        <a:t>لهدف التعليمي</a:t>
                      </a:r>
                      <a:endParaRPr sz="1400" b="1" dirty="0">
                        <a:solidFill>
                          <a:srgbClr val="0070C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  <a:sym typeface="Muna Black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endParaRPr lang="ar-SA"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endParaRPr lang="ar-SA"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192757"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una Black"/>
                        </a:rPr>
                        <a:t>ا</a:t>
                      </a:r>
                      <a:r>
                        <a:rPr lang="ar-SA" sz="1400" b="1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una Black"/>
                        </a:rPr>
                        <a:t>لواجبات</a:t>
                      </a:r>
                    </a:p>
                    <a:p>
                      <a:pPr algn="ctr" rtl="0">
                        <a:defRPr sz="1800"/>
                      </a:pPr>
                      <a:r>
                        <a:rPr lang="ar-SA" sz="1400" b="1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una Black"/>
                        </a:rPr>
                        <a:t>والمهام الأدائية</a:t>
                      </a:r>
                      <a:endParaRPr sz="1400" b="1" dirty="0">
                        <a:solidFill>
                          <a:srgbClr val="C0000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  <a:sym typeface="Muna Black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endParaRPr lang="ar-SA"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3" name="الجدول 2">
            <a:extLst>
              <a:ext uri="{FF2B5EF4-FFF2-40B4-BE49-F238E27FC236}">
                <a16:creationId xmlns:a16="http://schemas.microsoft.com/office/drawing/2014/main" id="{9A9924BB-BD17-57E7-27A6-2440876CC37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04442440"/>
              </p:ext>
            </p:extLst>
          </p:nvPr>
        </p:nvGraphicFramePr>
        <p:xfrm>
          <a:off x="2021495" y="1020001"/>
          <a:ext cx="8917656" cy="1219080"/>
        </p:xfrm>
        <a:graphic>
          <a:graphicData uri="http://schemas.openxmlformats.org/drawingml/2006/table">
            <a:tbl>
              <a:tblPr rtl="1" bandRow="1"/>
              <a:tblGrid>
                <a:gridCol w="98052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448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691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8193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6158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17996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789263">
                <a:tc gridSpan="6"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lang="ar-SA" sz="21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خطة التعلم الأسبوعية </a:t>
                      </a:r>
                    </a:p>
                    <a:p>
                      <a:pPr algn="ctr" rtl="0">
                        <a:defRPr sz="1800"/>
                      </a:pPr>
                      <a:r>
                        <a:rPr lang="ar-SA" sz="21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الفصل الدراسي الثاني لعام 1446 هـ</a:t>
                      </a:r>
                      <a:r>
                        <a:rPr sz="21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9817"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sz="1600" b="1" dirty="0">
                          <a:solidFill>
                            <a:srgbClr val="00B05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</a:t>
                      </a:r>
                      <a:r>
                        <a:rPr lang="ar-SA" sz="1600" b="1" dirty="0">
                          <a:solidFill>
                            <a:srgbClr val="00B05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لأسبوع</a:t>
                      </a:r>
                      <a:r>
                        <a:rPr sz="16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lang="ar-SA" sz="16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التاسع</a:t>
                      </a:r>
                      <a:endParaRPr sz="16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lang="ar-SA" sz="1600" b="1" dirty="0">
                          <a:solidFill>
                            <a:srgbClr val="0070C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المادة</a:t>
                      </a:r>
                      <a:r>
                        <a:rPr sz="16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endParaRPr sz="16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lang="ar-SA" sz="1600" b="1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الصف</a:t>
                      </a:r>
                      <a:endParaRPr sz="1600" b="1" dirty="0">
                        <a:solidFill>
                          <a:srgbClr val="C0000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endParaRPr sz="16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4" name="الجدول 3">
            <a:extLst>
              <a:ext uri="{FF2B5EF4-FFF2-40B4-BE49-F238E27FC236}">
                <a16:creationId xmlns:a16="http://schemas.microsoft.com/office/drawing/2014/main" id="{3283DEA4-AF76-8379-73C4-FE717042909D}"/>
              </a:ext>
            </a:extLst>
          </p:cNvPr>
          <p:cNvGraphicFramePr/>
          <p:nvPr/>
        </p:nvGraphicFramePr>
        <p:xfrm>
          <a:off x="326630" y="1988333"/>
          <a:ext cx="1295400" cy="662259"/>
        </p:xfrm>
        <a:graphic>
          <a:graphicData uri="http://schemas.openxmlformats.org/drawingml/2006/table">
            <a:tbl>
              <a:tblPr rtl="1" bandRow="1"/>
              <a:tblGrid>
                <a:gridCol w="1295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62259"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lang="ar-SA" sz="1600" b="1" dirty="0">
                          <a:solidFill>
                            <a:srgbClr val="08B0A2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ملاحظات</a:t>
                      </a:r>
                      <a:r>
                        <a:rPr sz="16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5" name="الجدول 3">
            <a:extLst>
              <a:ext uri="{FF2B5EF4-FFF2-40B4-BE49-F238E27FC236}">
                <a16:creationId xmlns:a16="http://schemas.microsoft.com/office/drawing/2014/main" id="{10CF37F3-DC22-EF98-85CF-34A6F42E27A1}"/>
              </a:ext>
            </a:extLst>
          </p:cNvPr>
          <p:cNvGraphicFramePr/>
          <p:nvPr/>
        </p:nvGraphicFramePr>
        <p:xfrm>
          <a:off x="3695619" y="6036181"/>
          <a:ext cx="5569406" cy="631965"/>
        </p:xfrm>
        <a:graphic>
          <a:graphicData uri="http://schemas.openxmlformats.org/drawingml/2006/table">
            <a:tbl>
              <a:tblPr rtl="1" bandRow="1"/>
              <a:tblGrid>
                <a:gridCol w="55694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31965"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lang="ar-SA" sz="1600" b="1" dirty="0">
                          <a:solidFill>
                            <a:srgbClr val="08B0A2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اسم المعلم/ة : ...............               اسم المدير/ة : ..................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7" name="جدول 6">
            <a:extLst>
              <a:ext uri="{FF2B5EF4-FFF2-40B4-BE49-F238E27FC236}">
                <a16:creationId xmlns:a16="http://schemas.microsoft.com/office/drawing/2014/main" id="{D6054F87-C6EF-B991-CF33-64A33627A11B}"/>
              </a:ext>
            </a:extLst>
          </p:cNvPr>
          <p:cNvGraphicFramePr>
            <a:graphicFrameLocks noGrp="1"/>
          </p:cNvGraphicFramePr>
          <p:nvPr/>
        </p:nvGraphicFramePr>
        <p:xfrm>
          <a:off x="326631" y="2645281"/>
          <a:ext cx="1295400" cy="2619445"/>
        </p:xfrm>
        <a:graphic>
          <a:graphicData uri="http://schemas.openxmlformats.org/drawingml/2006/table">
            <a:tbl>
              <a:tblPr rtl="1"/>
              <a:tblGrid>
                <a:gridCol w="1295400">
                  <a:extLst>
                    <a:ext uri="{9D8B030D-6E8A-4147-A177-3AD203B41FA5}">
                      <a16:colId xmlns:a16="http://schemas.microsoft.com/office/drawing/2014/main" val="3185350349"/>
                    </a:ext>
                  </a:extLst>
                </a:gridCol>
              </a:tblGrid>
              <a:tr h="2619445">
                <a:tc>
                  <a:txBody>
                    <a:bodyPr/>
                    <a:lstStyle/>
                    <a:p>
                      <a:pPr algn="ctr" rtl="1"/>
                      <a:endParaRPr lang="ar-SA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 rtl="1"/>
                      <a:endParaRPr lang="ar-SA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60706305"/>
                  </a:ext>
                </a:extLst>
              </a:tr>
            </a:tbl>
          </a:graphicData>
        </a:graphic>
      </p:graphicFrame>
      <p:pic>
        <p:nvPicPr>
          <p:cNvPr id="6" name="Picture 35" descr="Picture 35">
            <a:extLst>
              <a:ext uri="{FF2B5EF4-FFF2-40B4-BE49-F238E27FC236}">
                <a16:creationId xmlns:a16="http://schemas.microsoft.com/office/drawing/2014/main" id="{FF453344-67E6-092D-9386-DD14B06C1A2F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duotone>
              <a:prstClr val="black"/>
              <a:schemeClr val="tx2">
                <a:tint val="45000"/>
                <a:satMod val="400000"/>
              </a:schemeClr>
            </a:duotone>
          </a:blip>
          <a:srcRect l="14182" t="11041" r="15559" b="32507"/>
          <a:stretch/>
        </p:blipFill>
        <p:spPr>
          <a:xfrm>
            <a:off x="-48941" y="-152759"/>
            <a:ext cx="1023271" cy="831716"/>
          </a:xfrm>
          <a:prstGeom prst="rect">
            <a:avLst/>
          </a:prstGeom>
          <a:ln w="12700">
            <a:miter lim="400000"/>
          </a:ln>
        </p:spPr>
      </p:pic>
      <p:sp>
        <p:nvSpPr>
          <p:cNvPr id="12" name="Freeform 7">
            <a:extLst>
              <a:ext uri="{FF2B5EF4-FFF2-40B4-BE49-F238E27FC236}">
                <a16:creationId xmlns:a16="http://schemas.microsoft.com/office/drawing/2014/main" id="{3E415585-470C-E3AD-D998-BC1139FDBC78}"/>
              </a:ext>
            </a:extLst>
          </p:cNvPr>
          <p:cNvSpPr/>
          <p:nvPr/>
        </p:nvSpPr>
        <p:spPr>
          <a:xfrm rot="5400000" flipV="1">
            <a:off x="10875945" y="934285"/>
            <a:ext cx="2133401" cy="498712"/>
          </a:xfrm>
          <a:custGeom>
            <a:avLst/>
            <a:gdLst/>
            <a:ahLst/>
            <a:cxnLst/>
            <a:rect l="l" t="t" r="r" b="b"/>
            <a:pathLst>
              <a:path w="5689069" h="1443601">
                <a:moveTo>
                  <a:pt x="0" y="0"/>
                </a:moveTo>
                <a:lnTo>
                  <a:pt x="5689068" y="0"/>
                </a:lnTo>
                <a:lnTo>
                  <a:pt x="5689068" y="1443601"/>
                </a:lnTo>
                <a:lnTo>
                  <a:pt x="0" y="1443601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l" defTabSz="342900" rtl="0"/>
            <a:endParaRPr lang="ar-SA" sz="675" dirty="0">
              <a:solidFill>
                <a:prstClr val="black"/>
              </a:solidFill>
              <a:latin typeface="Calibri"/>
              <a:cs typeface="Arial" panose="020B0604020202020204" pitchFamily="34" charset="0"/>
            </a:endParaRPr>
          </a:p>
        </p:txBody>
      </p:sp>
      <p:sp>
        <p:nvSpPr>
          <p:cNvPr id="13" name="Freeform 7">
            <a:extLst>
              <a:ext uri="{FF2B5EF4-FFF2-40B4-BE49-F238E27FC236}">
                <a16:creationId xmlns:a16="http://schemas.microsoft.com/office/drawing/2014/main" id="{76BAD34B-B8D7-6F29-F5D7-24E858508ED6}"/>
              </a:ext>
            </a:extLst>
          </p:cNvPr>
          <p:cNvSpPr/>
          <p:nvPr/>
        </p:nvSpPr>
        <p:spPr>
          <a:xfrm rot="5400000" flipV="1">
            <a:off x="10812855" y="5478857"/>
            <a:ext cx="2259579" cy="498712"/>
          </a:xfrm>
          <a:custGeom>
            <a:avLst/>
            <a:gdLst/>
            <a:ahLst/>
            <a:cxnLst/>
            <a:rect l="l" t="t" r="r" b="b"/>
            <a:pathLst>
              <a:path w="5689069" h="1443601">
                <a:moveTo>
                  <a:pt x="0" y="0"/>
                </a:moveTo>
                <a:lnTo>
                  <a:pt x="5689068" y="0"/>
                </a:lnTo>
                <a:lnTo>
                  <a:pt x="5689068" y="1443601"/>
                </a:lnTo>
                <a:lnTo>
                  <a:pt x="0" y="1443601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l" defTabSz="342900" rtl="0"/>
            <a:endParaRPr lang="ar-SA" sz="675" dirty="0">
              <a:solidFill>
                <a:prstClr val="black"/>
              </a:solidFill>
              <a:latin typeface="Calibri"/>
              <a:cs typeface="Arial" panose="020B0604020202020204" pitchFamily="34" charset="0"/>
            </a:endParaRPr>
          </a:p>
        </p:txBody>
      </p:sp>
      <p:sp>
        <p:nvSpPr>
          <p:cNvPr id="14" name="Freeform 7">
            <a:extLst>
              <a:ext uri="{FF2B5EF4-FFF2-40B4-BE49-F238E27FC236}">
                <a16:creationId xmlns:a16="http://schemas.microsoft.com/office/drawing/2014/main" id="{F239D398-679F-9239-E8E8-81827B8C4966}"/>
              </a:ext>
            </a:extLst>
          </p:cNvPr>
          <p:cNvSpPr/>
          <p:nvPr/>
        </p:nvSpPr>
        <p:spPr>
          <a:xfrm rot="5400000" flipV="1">
            <a:off x="10875944" y="3166006"/>
            <a:ext cx="2133401" cy="498712"/>
          </a:xfrm>
          <a:custGeom>
            <a:avLst/>
            <a:gdLst/>
            <a:ahLst/>
            <a:cxnLst/>
            <a:rect l="l" t="t" r="r" b="b"/>
            <a:pathLst>
              <a:path w="5689069" h="1443601">
                <a:moveTo>
                  <a:pt x="0" y="0"/>
                </a:moveTo>
                <a:lnTo>
                  <a:pt x="5689068" y="0"/>
                </a:lnTo>
                <a:lnTo>
                  <a:pt x="5689068" y="1443601"/>
                </a:lnTo>
                <a:lnTo>
                  <a:pt x="0" y="1443601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l" defTabSz="342900" rtl="0"/>
            <a:endParaRPr lang="ar-SA" sz="675" dirty="0">
              <a:solidFill>
                <a:prstClr val="black"/>
              </a:solidFill>
              <a:latin typeface="Calibri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32351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273EB6-4024-0645-9FC7-7B2D1438B0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9">
            <a:extLst>
              <a:ext uri="{FF2B5EF4-FFF2-40B4-BE49-F238E27FC236}">
                <a16:creationId xmlns:a16="http://schemas.microsoft.com/office/drawing/2014/main" id="{E44B5005-2AC5-2B16-2A88-0B42EE4EFB97}"/>
              </a:ext>
            </a:extLst>
          </p:cNvPr>
          <p:cNvSpPr/>
          <p:nvPr/>
        </p:nvSpPr>
        <p:spPr>
          <a:xfrm rot="21279755">
            <a:off x="-9522531" y="-1656672"/>
            <a:ext cx="27312730" cy="2740948"/>
          </a:xfrm>
          <a:custGeom>
            <a:avLst/>
            <a:gdLst/>
            <a:ahLst/>
            <a:cxnLst/>
            <a:rect l="l" t="t" r="r" b="b"/>
            <a:pathLst>
              <a:path w="12471670" h="5351480">
                <a:moveTo>
                  <a:pt x="0" y="0"/>
                </a:moveTo>
                <a:lnTo>
                  <a:pt x="12471670" y="0"/>
                </a:lnTo>
                <a:lnTo>
                  <a:pt x="12471670" y="5351480"/>
                </a:lnTo>
                <a:lnTo>
                  <a:pt x="0" y="535148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20" name="صورة 19">
            <a:extLst>
              <a:ext uri="{FF2B5EF4-FFF2-40B4-BE49-F238E27FC236}">
                <a16:creationId xmlns:a16="http://schemas.microsoft.com/office/drawing/2014/main" id="{BE9D8640-6E13-67A2-9980-B2543CCD5E2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53921"/>
            <a:ext cx="974331" cy="920286"/>
          </a:xfrm>
          <a:prstGeom prst="rect">
            <a:avLst/>
          </a:prstGeom>
        </p:spPr>
      </p:pic>
      <p:graphicFrame>
        <p:nvGraphicFramePr>
          <p:cNvPr id="2" name="الجدول 1">
            <a:extLst>
              <a:ext uri="{FF2B5EF4-FFF2-40B4-BE49-F238E27FC236}">
                <a16:creationId xmlns:a16="http://schemas.microsoft.com/office/drawing/2014/main" id="{F613326A-1A74-1D9E-E12B-A42EEAAAD2B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31104974"/>
              </p:ext>
            </p:extLst>
          </p:nvPr>
        </p:nvGraphicFramePr>
        <p:xfrm>
          <a:off x="2021494" y="2348661"/>
          <a:ext cx="8917656" cy="3489338"/>
        </p:xfrm>
        <a:graphic>
          <a:graphicData uri="http://schemas.openxmlformats.org/drawingml/2006/table">
            <a:tbl>
              <a:tblPr rtl="1" bandRow="1"/>
              <a:tblGrid>
                <a:gridCol w="14862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8627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862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8627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862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8627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2639"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una Black"/>
                        </a:rPr>
                        <a:t>اليوم</a:t>
                      </a: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  <a:sym typeface="Muna Black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sz="1400" b="1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una Black"/>
                        </a:rPr>
                        <a:t>الأحد 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una Black"/>
                        </a:rPr>
                        <a:t>الاثنين</a:t>
                      </a: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  <a:sym typeface="Muna Black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una Black"/>
                        </a:rPr>
                        <a:t>الثلاثاء</a:t>
                      </a: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  <a:sym typeface="Muna Black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una Black"/>
                        </a:rPr>
                        <a:t>الاربعاء</a:t>
                      </a: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  <a:sym typeface="Muna Black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sz="1400" b="1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una Black"/>
                        </a:rPr>
                        <a:t>الخميس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4355"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sz="1400" b="1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una Black"/>
                        </a:rPr>
                        <a:t>التاريخ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una Black"/>
                        </a:rPr>
                        <a:t>26 / 7</a:t>
                      </a: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  <a:sym typeface="Muna Black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una Black"/>
                        </a:rPr>
                        <a:t>27 / 7</a:t>
                      </a: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  <a:sym typeface="Muna Black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una Black"/>
                        </a:rPr>
                        <a:t>28 / 7</a:t>
                      </a: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  <a:sym typeface="Muna Black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una Black"/>
                        </a:rPr>
                        <a:t>29 / 7</a:t>
                      </a: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  <a:sym typeface="Muna Black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una Black"/>
                        </a:rPr>
                        <a:t>30 / 7</a:t>
                      </a: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  <a:sym typeface="Muna Black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5900"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lang="ar-SA" sz="1400" b="1" dirty="0">
                          <a:solidFill>
                            <a:srgbClr val="00B05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una Black"/>
                        </a:rPr>
                        <a:t>موضوع الدرس</a:t>
                      </a:r>
                      <a:endParaRPr sz="1400" b="1" dirty="0">
                        <a:solidFill>
                          <a:srgbClr val="00B05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  <a:sym typeface="Muna Black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83687"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una Black"/>
                        </a:rPr>
                        <a:t>ا</a:t>
                      </a:r>
                      <a:r>
                        <a:rPr lang="ar-SA" sz="1400" b="1" dirty="0">
                          <a:solidFill>
                            <a:srgbClr val="0070C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una Black"/>
                        </a:rPr>
                        <a:t>لهدف التعليمي</a:t>
                      </a:r>
                      <a:endParaRPr sz="1400" b="1" dirty="0">
                        <a:solidFill>
                          <a:srgbClr val="0070C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  <a:sym typeface="Muna Black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endParaRPr lang="ar-SA"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endParaRPr lang="ar-SA"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192757"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una Black"/>
                        </a:rPr>
                        <a:t>ا</a:t>
                      </a:r>
                      <a:r>
                        <a:rPr lang="ar-SA" sz="1400" b="1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una Black"/>
                        </a:rPr>
                        <a:t>لواجبات</a:t>
                      </a:r>
                    </a:p>
                    <a:p>
                      <a:pPr algn="ctr" rtl="0">
                        <a:defRPr sz="1800"/>
                      </a:pPr>
                      <a:r>
                        <a:rPr lang="ar-SA" sz="1400" b="1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una Black"/>
                        </a:rPr>
                        <a:t>والمهام الأدائية</a:t>
                      </a:r>
                      <a:endParaRPr sz="1400" b="1" dirty="0">
                        <a:solidFill>
                          <a:srgbClr val="C0000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  <a:sym typeface="Muna Black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endParaRPr lang="ar-SA"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3" name="الجدول 2">
            <a:extLst>
              <a:ext uri="{FF2B5EF4-FFF2-40B4-BE49-F238E27FC236}">
                <a16:creationId xmlns:a16="http://schemas.microsoft.com/office/drawing/2014/main" id="{541BFA7D-312E-713F-2988-6E589A8ECFC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88195810"/>
              </p:ext>
            </p:extLst>
          </p:nvPr>
        </p:nvGraphicFramePr>
        <p:xfrm>
          <a:off x="2021495" y="1020001"/>
          <a:ext cx="8917656" cy="1219080"/>
        </p:xfrm>
        <a:graphic>
          <a:graphicData uri="http://schemas.openxmlformats.org/drawingml/2006/table">
            <a:tbl>
              <a:tblPr rtl="1" bandRow="1"/>
              <a:tblGrid>
                <a:gridCol w="98052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448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691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8193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6158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17996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789263">
                <a:tc gridSpan="6"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lang="ar-SA" sz="21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خطة التعلم الأسبوعية </a:t>
                      </a:r>
                    </a:p>
                    <a:p>
                      <a:pPr algn="ctr" rtl="0">
                        <a:defRPr sz="1800"/>
                      </a:pPr>
                      <a:r>
                        <a:rPr lang="ar-SA" sz="21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الفصل الدراسي الثاني لعام 1446 هـ</a:t>
                      </a:r>
                      <a:r>
                        <a:rPr sz="21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9817"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sz="1600" b="1" dirty="0">
                          <a:solidFill>
                            <a:srgbClr val="00B05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</a:t>
                      </a:r>
                      <a:r>
                        <a:rPr lang="ar-SA" sz="1600" b="1" dirty="0">
                          <a:solidFill>
                            <a:srgbClr val="00B05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لأسبوع</a:t>
                      </a:r>
                      <a:r>
                        <a:rPr sz="16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lang="ar-SA" sz="16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العاشر</a:t>
                      </a:r>
                      <a:endParaRPr sz="16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lang="ar-SA" sz="1600" b="1" dirty="0">
                          <a:solidFill>
                            <a:srgbClr val="0070C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المادة</a:t>
                      </a:r>
                      <a:r>
                        <a:rPr sz="16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endParaRPr sz="16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lang="ar-SA" sz="1600" b="1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الصف</a:t>
                      </a:r>
                      <a:endParaRPr sz="1600" b="1" dirty="0">
                        <a:solidFill>
                          <a:srgbClr val="C0000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endParaRPr sz="16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4" name="الجدول 3">
            <a:extLst>
              <a:ext uri="{FF2B5EF4-FFF2-40B4-BE49-F238E27FC236}">
                <a16:creationId xmlns:a16="http://schemas.microsoft.com/office/drawing/2014/main" id="{7CF8129E-DBB3-C79D-4218-ADF36BA40DA8}"/>
              </a:ext>
            </a:extLst>
          </p:cNvPr>
          <p:cNvGraphicFramePr/>
          <p:nvPr/>
        </p:nvGraphicFramePr>
        <p:xfrm>
          <a:off x="326630" y="1988333"/>
          <a:ext cx="1295400" cy="662259"/>
        </p:xfrm>
        <a:graphic>
          <a:graphicData uri="http://schemas.openxmlformats.org/drawingml/2006/table">
            <a:tbl>
              <a:tblPr rtl="1" bandRow="1"/>
              <a:tblGrid>
                <a:gridCol w="1295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62259"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lang="ar-SA" sz="1600" b="1" dirty="0">
                          <a:solidFill>
                            <a:srgbClr val="08B0A2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ملاحظات</a:t>
                      </a:r>
                      <a:r>
                        <a:rPr sz="16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5" name="الجدول 3">
            <a:extLst>
              <a:ext uri="{FF2B5EF4-FFF2-40B4-BE49-F238E27FC236}">
                <a16:creationId xmlns:a16="http://schemas.microsoft.com/office/drawing/2014/main" id="{5DC56166-5FF6-7388-894B-2CBD8DD0C2D1}"/>
              </a:ext>
            </a:extLst>
          </p:cNvPr>
          <p:cNvGraphicFramePr/>
          <p:nvPr/>
        </p:nvGraphicFramePr>
        <p:xfrm>
          <a:off x="3695619" y="6036181"/>
          <a:ext cx="5569406" cy="631965"/>
        </p:xfrm>
        <a:graphic>
          <a:graphicData uri="http://schemas.openxmlformats.org/drawingml/2006/table">
            <a:tbl>
              <a:tblPr rtl="1" bandRow="1"/>
              <a:tblGrid>
                <a:gridCol w="55694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31965"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lang="ar-SA" sz="1600" b="1" dirty="0">
                          <a:solidFill>
                            <a:srgbClr val="08B0A2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اسم المعلم/ة : ...............               اسم المدير/ة : ..................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7" name="جدول 6">
            <a:extLst>
              <a:ext uri="{FF2B5EF4-FFF2-40B4-BE49-F238E27FC236}">
                <a16:creationId xmlns:a16="http://schemas.microsoft.com/office/drawing/2014/main" id="{0C40F173-5FAB-4F54-5F59-8F5784A40FD9}"/>
              </a:ext>
            </a:extLst>
          </p:cNvPr>
          <p:cNvGraphicFramePr>
            <a:graphicFrameLocks noGrp="1"/>
          </p:cNvGraphicFramePr>
          <p:nvPr/>
        </p:nvGraphicFramePr>
        <p:xfrm>
          <a:off x="326631" y="2645281"/>
          <a:ext cx="1295400" cy="2619445"/>
        </p:xfrm>
        <a:graphic>
          <a:graphicData uri="http://schemas.openxmlformats.org/drawingml/2006/table">
            <a:tbl>
              <a:tblPr rtl="1"/>
              <a:tblGrid>
                <a:gridCol w="1295400">
                  <a:extLst>
                    <a:ext uri="{9D8B030D-6E8A-4147-A177-3AD203B41FA5}">
                      <a16:colId xmlns:a16="http://schemas.microsoft.com/office/drawing/2014/main" val="3185350349"/>
                    </a:ext>
                  </a:extLst>
                </a:gridCol>
              </a:tblGrid>
              <a:tr h="2619445">
                <a:tc>
                  <a:txBody>
                    <a:bodyPr/>
                    <a:lstStyle/>
                    <a:p>
                      <a:pPr algn="ctr" rtl="1"/>
                      <a:endParaRPr lang="ar-SA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 rtl="1"/>
                      <a:endParaRPr lang="ar-SA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60706305"/>
                  </a:ext>
                </a:extLst>
              </a:tr>
            </a:tbl>
          </a:graphicData>
        </a:graphic>
      </p:graphicFrame>
      <p:pic>
        <p:nvPicPr>
          <p:cNvPr id="6" name="Picture 35" descr="Picture 35">
            <a:extLst>
              <a:ext uri="{FF2B5EF4-FFF2-40B4-BE49-F238E27FC236}">
                <a16:creationId xmlns:a16="http://schemas.microsoft.com/office/drawing/2014/main" id="{9C75DBE8-9E18-E961-3190-7122AD7EF56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duotone>
              <a:prstClr val="black"/>
              <a:schemeClr val="tx2">
                <a:tint val="45000"/>
                <a:satMod val="400000"/>
              </a:schemeClr>
            </a:duotone>
          </a:blip>
          <a:srcRect l="14182" t="11041" r="15559" b="32507"/>
          <a:stretch/>
        </p:blipFill>
        <p:spPr>
          <a:xfrm>
            <a:off x="-48941" y="-152759"/>
            <a:ext cx="1023271" cy="831716"/>
          </a:xfrm>
          <a:prstGeom prst="rect">
            <a:avLst/>
          </a:prstGeom>
          <a:ln w="12700">
            <a:miter lim="400000"/>
          </a:ln>
        </p:spPr>
      </p:pic>
      <p:sp>
        <p:nvSpPr>
          <p:cNvPr id="12" name="Freeform 7">
            <a:extLst>
              <a:ext uri="{FF2B5EF4-FFF2-40B4-BE49-F238E27FC236}">
                <a16:creationId xmlns:a16="http://schemas.microsoft.com/office/drawing/2014/main" id="{F08D27E1-A814-B4D4-4F3F-7B5C0ABCE259}"/>
              </a:ext>
            </a:extLst>
          </p:cNvPr>
          <p:cNvSpPr/>
          <p:nvPr/>
        </p:nvSpPr>
        <p:spPr>
          <a:xfrm rot="5400000" flipV="1">
            <a:off x="10875945" y="934285"/>
            <a:ext cx="2133401" cy="498712"/>
          </a:xfrm>
          <a:custGeom>
            <a:avLst/>
            <a:gdLst/>
            <a:ahLst/>
            <a:cxnLst/>
            <a:rect l="l" t="t" r="r" b="b"/>
            <a:pathLst>
              <a:path w="5689069" h="1443601">
                <a:moveTo>
                  <a:pt x="0" y="0"/>
                </a:moveTo>
                <a:lnTo>
                  <a:pt x="5689068" y="0"/>
                </a:lnTo>
                <a:lnTo>
                  <a:pt x="5689068" y="1443601"/>
                </a:lnTo>
                <a:lnTo>
                  <a:pt x="0" y="1443601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l" defTabSz="342900" rtl="0"/>
            <a:endParaRPr lang="ar-SA" sz="675" dirty="0">
              <a:solidFill>
                <a:prstClr val="black"/>
              </a:solidFill>
              <a:latin typeface="Calibri"/>
              <a:cs typeface="Arial" panose="020B0604020202020204" pitchFamily="34" charset="0"/>
            </a:endParaRPr>
          </a:p>
        </p:txBody>
      </p:sp>
      <p:sp>
        <p:nvSpPr>
          <p:cNvPr id="13" name="Freeform 7">
            <a:extLst>
              <a:ext uri="{FF2B5EF4-FFF2-40B4-BE49-F238E27FC236}">
                <a16:creationId xmlns:a16="http://schemas.microsoft.com/office/drawing/2014/main" id="{32D8C57B-67E3-8AA5-440F-47A066E010E3}"/>
              </a:ext>
            </a:extLst>
          </p:cNvPr>
          <p:cNvSpPr/>
          <p:nvPr/>
        </p:nvSpPr>
        <p:spPr>
          <a:xfrm rot="5400000" flipV="1">
            <a:off x="10812855" y="5478857"/>
            <a:ext cx="2259579" cy="498712"/>
          </a:xfrm>
          <a:custGeom>
            <a:avLst/>
            <a:gdLst/>
            <a:ahLst/>
            <a:cxnLst/>
            <a:rect l="l" t="t" r="r" b="b"/>
            <a:pathLst>
              <a:path w="5689069" h="1443601">
                <a:moveTo>
                  <a:pt x="0" y="0"/>
                </a:moveTo>
                <a:lnTo>
                  <a:pt x="5689068" y="0"/>
                </a:lnTo>
                <a:lnTo>
                  <a:pt x="5689068" y="1443601"/>
                </a:lnTo>
                <a:lnTo>
                  <a:pt x="0" y="1443601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l" defTabSz="342900" rtl="0"/>
            <a:endParaRPr lang="ar-SA" sz="675" dirty="0">
              <a:solidFill>
                <a:prstClr val="black"/>
              </a:solidFill>
              <a:latin typeface="Calibri"/>
              <a:cs typeface="Arial" panose="020B0604020202020204" pitchFamily="34" charset="0"/>
            </a:endParaRPr>
          </a:p>
        </p:txBody>
      </p:sp>
      <p:sp>
        <p:nvSpPr>
          <p:cNvPr id="14" name="Freeform 7">
            <a:extLst>
              <a:ext uri="{FF2B5EF4-FFF2-40B4-BE49-F238E27FC236}">
                <a16:creationId xmlns:a16="http://schemas.microsoft.com/office/drawing/2014/main" id="{B6BBBB91-E61A-2DDD-1285-C2CBACC98ED4}"/>
              </a:ext>
            </a:extLst>
          </p:cNvPr>
          <p:cNvSpPr/>
          <p:nvPr/>
        </p:nvSpPr>
        <p:spPr>
          <a:xfrm rot="5400000" flipV="1">
            <a:off x="10875944" y="3166006"/>
            <a:ext cx="2133401" cy="498712"/>
          </a:xfrm>
          <a:custGeom>
            <a:avLst/>
            <a:gdLst/>
            <a:ahLst/>
            <a:cxnLst/>
            <a:rect l="l" t="t" r="r" b="b"/>
            <a:pathLst>
              <a:path w="5689069" h="1443601">
                <a:moveTo>
                  <a:pt x="0" y="0"/>
                </a:moveTo>
                <a:lnTo>
                  <a:pt x="5689068" y="0"/>
                </a:lnTo>
                <a:lnTo>
                  <a:pt x="5689068" y="1443601"/>
                </a:lnTo>
                <a:lnTo>
                  <a:pt x="0" y="1443601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l" defTabSz="342900" rtl="0"/>
            <a:endParaRPr lang="ar-SA" sz="675" dirty="0">
              <a:solidFill>
                <a:prstClr val="black"/>
              </a:solidFill>
              <a:latin typeface="Calibri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80631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023F84-3C8C-4647-D8F6-6831CD5DE3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9">
            <a:extLst>
              <a:ext uri="{FF2B5EF4-FFF2-40B4-BE49-F238E27FC236}">
                <a16:creationId xmlns:a16="http://schemas.microsoft.com/office/drawing/2014/main" id="{C7F0CD03-51D3-7CDC-3C72-3BED4C39BDB5}"/>
              </a:ext>
            </a:extLst>
          </p:cNvPr>
          <p:cNvSpPr/>
          <p:nvPr/>
        </p:nvSpPr>
        <p:spPr>
          <a:xfrm rot="21279755">
            <a:off x="-9522531" y="-1656672"/>
            <a:ext cx="27312730" cy="2740948"/>
          </a:xfrm>
          <a:custGeom>
            <a:avLst/>
            <a:gdLst/>
            <a:ahLst/>
            <a:cxnLst/>
            <a:rect l="l" t="t" r="r" b="b"/>
            <a:pathLst>
              <a:path w="12471670" h="5351480">
                <a:moveTo>
                  <a:pt x="0" y="0"/>
                </a:moveTo>
                <a:lnTo>
                  <a:pt x="12471670" y="0"/>
                </a:lnTo>
                <a:lnTo>
                  <a:pt x="12471670" y="5351480"/>
                </a:lnTo>
                <a:lnTo>
                  <a:pt x="0" y="535148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20" name="صورة 19">
            <a:extLst>
              <a:ext uri="{FF2B5EF4-FFF2-40B4-BE49-F238E27FC236}">
                <a16:creationId xmlns:a16="http://schemas.microsoft.com/office/drawing/2014/main" id="{E302F32B-DD20-9C9A-AE99-E4F3D9B52A3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53921"/>
            <a:ext cx="974331" cy="920286"/>
          </a:xfrm>
          <a:prstGeom prst="rect">
            <a:avLst/>
          </a:prstGeom>
        </p:spPr>
      </p:pic>
      <p:graphicFrame>
        <p:nvGraphicFramePr>
          <p:cNvPr id="2" name="الجدول 1">
            <a:extLst>
              <a:ext uri="{FF2B5EF4-FFF2-40B4-BE49-F238E27FC236}">
                <a16:creationId xmlns:a16="http://schemas.microsoft.com/office/drawing/2014/main" id="{177FD61D-717C-F9CB-53DC-340DA751143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34046368"/>
              </p:ext>
            </p:extLst>
          </p:nvPr>
        </p:nvGraphicFramePr>
        <p:xfrm>
          <a:off x="2021494" y="2348661"/>
          <a:ext cx="8917656" cy="3489338"/>
        </p:xfrm>
        <a:graphic>
          <a:graphicData uri="http://schemas.openxmlformats.org/drawingml/2006/table">
            <a:tbl>
              <a:tblPr rtl="1" bandRow="1"/>
              <a:tblGrid>
                <a:gridCol w="14862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8627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862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8627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862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8627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2639"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una Black"/>
                        </a:rPr>
                        <a:t>اليوم</a:t>
                      </a: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  <a:sym typeface="Muna Black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sz="1400" b="1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una Black"/>
                        </a:rPr>
                        <a:t>الأحد 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una Black"/>
                        </a:rPr>
                        <a:t>الاثنين</a:t>
                      </a: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  <a:sym typeface="Muna Black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una Black"/>
                        </a:rPr>
                        <a:t>الثلاثاء</a:t>
                      </a: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  <a:sym typeface="Muna Black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una Black"/>
                        </a:rPr>
                        <a:t>الاربعاء</a:t>
                      </a: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  <a:sym typeface="Muna Black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sz="1400" b="1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una Black"/>
                        </a:rPr>
                        <a:t>الخميس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4355"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sz="1400" b="1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una Black"/>
                        </a:rPr>
                        <a:t>التاريخ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una Black"/>
                        </a:rPr>
                        <a:t>3 / 8</a:t>
                      </a: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  <a:sym typeface="Muna Black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una Black"/>
                        </a:rPr>
                        <a:t>4 / 8</a:t>
                      </a: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  <a:sym typeface="Muna Black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una Black"/>
                        </a:rPr>
                        <a:t>5 / 8</a:t>
                      </a: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  <a:sym typeface="Muna Black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una Black"/>
                        </a:rPr>
                        <a:t>6 / 8</a:t>
                      </a: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  <a:sym typeface="Muna Black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una Black"/>
                        </a:rPr>
                        <a:t>7 / 8</a:t>
                      </a: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  <a:sym typeface="Muna Black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5900"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lang="ar-SA" sz="1400" b="1" dirty="0">
                          <a:solidFill>
                            <a:srgbClr val="00B05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una Black"/>
                        </a:rPr>
                        <a:t>موضوع الدرس</a:t>
                      </a:r>
                      <a:endParaRPr sz="1400" b="1" dirty="0">
                        <a:solidFill>
                          <a:srgbClr val="00B05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  <a:sym typeface="Muna Black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83687"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una Black"/>
                        </a:rPr>
                        <a:t>ا</a:t>
                      </a:r>
                      <a:r>
                        <a:rPr lang="ar-SA" sz="1400" b="1" dirty="0">
                          <a:solidFill>
                            <a:srgbClr val="0070C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una Black"/>
                        </a:rPr>
                        <a:t>لهدف التعليمي</a:t>
                      </a:r>
                      <a:endParaRPr sz="1400" b="1" dirty="0">
                        <a:solidFill>
                          <a:srgbClr val="0070C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  <a:sym typeface="Muna Black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endParaRPr lang="ar-SA"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endParaRPr lang="ar-SA"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192757"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una Black"/>
                        </a:rPr>
                        <a:t>ا</a:t>
                      </a:r>
                      <a:r>
                        <a:rPr lang="ar-SA" sz="1400" b="1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una Black"/>
                        </a:rPr>
                        <a:t>لواجبات</a:t>
                      </a:r>
                    </a:p>
                    <a:p>
                      <a:pPr algn="ctr" rtl="0">
                        <a:defRPr sz="1800"/>
                      </a:pPr>
                      <a:r>
                        <a:rPr lang="ar-SA" sz="1400" b="1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una Black"/>
                        </a:rPr>
                        <a:t>والمهام الأدائية</a:t>
                      </a:r>
                      <a:endParaRPr sz="1400" b="1" dirty="0">
                        <a:solidFill>
                          <a:srgbClr val="C0000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  <a:sym typeface="Muna Black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endParaRPr lang="ar-SA"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3" name="الجدول 2">
            <a:extLst>
              <a:ext uri="{FF2B5EF4-FFF2-40B4-BE49-F238E27FC236}">
                <a16:creationId xmlns:a16="http://schemas.microsoft.com/office/drawing/2014/main" id="{ACEE5FC8-3F98-16A1-1E47-75C17C2AAE8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76339485"/>
              </p:ext>
            </p:extLst>
          </p:nvPr>
        </p:nvGraphicFramePr>
        <p:xfrm>
          <a:off x="2021495" y="1020001"/>
          <a:ext cx="8917656" cy="1219080"/>
        </p:xfrm>
        <a:graphic>
          <a:graphicData uri="http://schemas.openxmlformats.org/drawingml/2006/table">
            <a:tbl>
              <a:tblPr rtl="1" bandRow="1"/>
              <a:tblGrid>
                <a:gridCol w="98052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448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691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8193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6158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17996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789263">
                <a:tc gridSpan="6"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lang="ar-SA" sz="21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خطة التعلم الأسبوعية </a:t>
                      </a:r>
                    </a:p>
                    <a:p>
                      <a:pPr algn="ctr" rtl="0">
                        <a:defRPr sz="1800"/>
                      </a:pPr>
                      <a:r>
                        <a:rPr lang="ar-SA" sz="21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الفصل الدراسي الثاني لعام 1446 هـ</a:t>
                      </a:r>
                      <a:r>
                        <a:rPr sz="21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9817"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sz="1600" b="1" dirty="0">
                          <a:solidFill>
                            <a:srgbClr val="00B05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</a:t>
                      </a:r>
                      <a:r>
                        <a:rPr lang="ar-SA" sz="1600" b="1" dirty="0">
                          <a:solidFill>
                            <a:srgbClr val="00B05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لأسبوع</a:t>
                      </a:r>
                      <a:r>
                        <a:rPr sz="16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lang="ar-SA" sz="16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الحادي عشر</a:t>
                      </a:r>
                      <a:endParaRPr sz="16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lang="ar-SA" sz="1600" b="1" dirty="0">
                          <a:solidFill>
                            <a:srgbClr val="0070C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المادة</a:t>
                      </a:r>
                      <a:r>
                        <a:rPr sz="16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endParaRPr sz="16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lang="ar-SA" sz="1600" b="1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الصف</a:t>
                      </a:r>
                      <a:endParaRPr sz="1600" b="1" dirty="0">
                        <a:solidFill>
                          <a:srgbClr val="C0000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endParaRPr sz="16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4" name="الجدول 3">
            <a:extLst>
              <a:ext uri="{FF2B5EF4-FFF2-40B4-BE49-F238E27FC236}">
                <a16:creationId xmlns:a16="http://schemas.microsoft.com/office/drawing/2014/main" id="{F74EFE72-962B-29AA-C419-C788158B51B3}"/>
              </a:ext>
            </a:extLst>
          </p:cNvPr>
          <p:cNvGraphicFramePr/>
          <p:nvPr/>
        </p:nvGraphicFramePr>
        <p:xfrm>
          <a:off x="326630" y="1988333"/>
          <a:ext cx="1295400" cy="662259"/>
        </p:xfrm>
        <a:graphic>
          <a:graphicData uri="http://schemas.openxmlformats.org/drawingml/2006/table">
            <a:tbl>
              <a:tblPr rtl="1" bandRow="1"/>
              <a:tblGrid>
                <a:gridCol w="1295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62259"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lang="ar-SA" sz="1600" b="1" dirty="0">
                          <a:solidFill>
                            <a:srgbClr val="08B0A2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ملاحظات</a:t>
                      </a:r>
                      <a:r>
                        <a:rPr sz="16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5" name="الجدول 3">
            <a:extLst>
              <a:ext uri="{FF2B5EF4-FFF2-40B4-BE49-F238E27FC236}">
                <a16:creationId xmlns:a16="http://schemas.microsoft.com/office/drawing/2014/main" id="{57832E46-0C22-D313-9236-D0F2DB37F787}"/>
              </a:ext>
            </a:extLst>
          </p:cNvPr>
          <p:cNvGraphicFramePr/>
          <p:nvPr/>
        </p:nvGraphicFramePr>
        <p:xfrm>
          <a:off x="3695619" y="6036181"/>
          <a:ext cx="5569406" cy="631965"/>
        </p:xfrm>
        <a:graphic>
          <a:graphicData uri="http://schemas.openxmlformats.org/drawingml/2006/table">
            <a:tbl>
              <a:tblPr rtl="1" bandRow="1"/>
              <a:tblGrid>
                <a:gridCol w="55694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31965"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lang="ar-SA" sz="1600" b="1" dirty="0">
                          <a:solidFill>
                            <a:srgbClr val="08B0A2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اسم المعلم/ة : ...............               اسم المدير/ة : ..................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7" name="جدول 6">
            <a:extLst>
              <a:ext uri="{FF2B5EF4-FFF2-40B4-BE49-F238E27FC236}">
                <a16:creationId xmlns:a16="http://schemas.microsoft.com/office/drawing/2014/main" id="{E81680B0-4115-C8C4-20FF-997F69BD727E}"/>
              </a:ext>
            </a:extLst>
          </p:cNvPr>
          <p:cNvGraphicFramePr>
            <a:graphicFrameLocks noGrp="1"/>
          </p:cNvGraphicFramePr>
          <p:nvPr/>
        </p:nvGraphicFramePr>
        <p:xfrm>
          <a:off x="326631" y="2645281"/>
          <a:ext cx="1295400" cy="2619445"/>
        </p:xfrm>
        <a:graphic>
          <a:graphicData uri="http://schemas.openxmlformats.org/drawingml/2006/table">
            <a:tbl>
              <a:tblPr rtl="1"/>
              <a:tblGrid>
                <a:gridCol w="1295400">
                  <a:extLst>
                    <a:ext uri="{9D8B030D-6E8A-4147-A177-3AD203B41FA5}">
                      <a16:colId xmlns:a16="http://schemas.microsoft.com/office/drawing/2014/main" val="3185350349"/>
                    </a:ext>
                  </a:extLst>
                </a:gridCol>
              </a:tblGrid>
              <a:tr h="2619445">
                <a:tc>
                  <a:txBody>
                    <a:bodyPr/>
                    <a:lstStyle/>
                    <a:p>
                      <a:pPr algn="ctr" rtl="1"/>
                      <a:endParaRPr lang="ar-SA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 rtl="1"/>
                      <a:endParaRPr lang="ar-SA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60706305"/>
                  </a:ext>
                </a:extLst>
              </a:tr>
            </a:tbl>
          </a:graphicData>
        </a:graphic>
      </p:graphicFrame>
      <p:pic>
        <p:nvPicPr>
          <p:cNvPr id="6" name="Picture 35" descr="Picture 35">
            <a:extLst>
              <a:ext uri="{FF2B5EF4-FFF2-40B4-BE49-F238E27FC236}">
                <a16:creationId xmlns:a16="http://schemas.microsoft.com/office/drawing/2014/main" id="{C9A47CBE-B362-79EB-D705-29BCD774CCF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duotone>
              <a:prstClr val="black"/>
              <a:schemeClr val="tx2">
                <a:tint val="45000"/>
                <a:satMod val="400000"/>
              </a:schemeClr>
            </a:duotone>
          </a:blip>
          <a:srcRect l="14182" t="11041" r="15559" b="32507"/>
          <a:stretch/>
        </p:blipFill>
        <p:spPr>
          <a:xfrm>
            <a:off x="-48941" y="-152759"/>
            <a:ext cx="1023271" cy="831716"/>
          </a:xfrm>
          <a:prstGeom prst="rect">
            <a:avLst/>
          </a:prstGeom>
          <a:ln w="12700">
            <a:miter lim="400000"/>
          </a:ln>
        </p:spPr>
      </p:pic>
      <p:sp>
        <p:nvSpPr>
          <p:cNvPr id="12" name="Freeform 7">
            <a:extLst>
              <a:ext uri="{FF2B5EF4-FFF2-40B4-BE49-F238E27FC236}">
                <a16:creationId xmlns:a16="http://schemas.microsoft.com/office/drawing/2014/main" id="{DE18F66E-CD2E-E5C2-D43C-F30525FAC247}"/>
              </a:ext>
            </a:extLst>
          </p:cNvPr>
          <p:cNvSpPr/>
          <p:nvPr/>
        </p:nvSpPr>
        <p:spPr>
          <a:xfrm rot="5400000" flipV="1">
            <a:off x="10875945" y="934285"/>
            <a:ext cx="2133401" cy="498712"/>
          </a:xfrm>
          <a:custGeom>
            <a:avLst/>
            <a:gdLst/>
            <a:ahLst/>
            <a:cxnLst/>
            <a:rect l="l" t="t" r="r" b="b"/>
            <a:pathLst>
              <a:path w="5689069" h="1443601">
                <a:moveTo>
                  <a:pt x="0" y="0"/>
                </a:moveTo>
                <a:lnTo>
                  <a:pt x="5689068" y="0"/>
                </a:lnTo>
                <a:lnTo>
                  <a:pt x="5689068" y="1443601"/>
                </a:lnTo>
                <a:lnTo>
                  <a:pt x="0" y="1443601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l" defTabSz="342900" rtl="0"/>
            <a:endParaRPr lang="ar-SA" sz="675" dirty="0">
              <a:solidFill>
                <a:prstClr val="black"/>
              </a:solidFill>
              <a:latin typeface="Calibri"/>
              <a:cs typeface="Arial" panose="020B0604020202020204" pitchFamily="34" charset="0"/>
            </a:endParaRPr>
          </a:p>
        </p:txBody>
      </p:sp>
      <p:sp>
        <p:nvSpPr>
          <p:cNvPr id="13" name="Freeform 7">
            <a:extLst>
              <a:ext uri="{FF2B5EF4-FFF2-40B4-BE49-F238E27FC236}">
                <a16:creationId xmlns:a16="http://schemas.microsoft.com/office/drawing/2014/main" id="{CF83FA3B-29DB-670E-AEFD-5FA3C6208A28}"/>
              </a:ext>
            </a:extLst>
          </p:cNvPr>
          <p:cNvSpPr/>
          <p:nvPr/>
        </p:nvSpPr>
        <p:spPr>
          <a:xfrm rot="5400000" flipV="1">
            <a:off x="10812855" y="5478857"/>
            <a:ext cx="2259579" cy="498712"/>
          </a:xfrm>
          <a:custGeom>
            <a:avLst/>
            <a:gdLst/>
            <a:ahLst/>
            <a:cxnLst/>
            <a:rect l="l" t="t" r="r" b="b"/>
            <a:pathLst>
              <a:path w="5689069" h="1443601">
                <a:moveTo>
                  <a:pt x="0" y="0"/>
                </a:moveTo>
                <a:lnTo>
                  <a:pt x="5689068" y="0"/>
                </a:lnTo>
                <a:lnTo>
                  <a:pt x="5689068" y="1443601"/>
                </a:lnTo>
                <a:lnTo>
                  <a:pt x="0" y="1443601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l" defTabSz="342900" rtl="0"/>
            <a:endParaRPr lang="ar-SA" sz="675" dirty="0">
              <a:solidFill>
                <a:prstClr val="black"/>
              </a:solidFill>
              <a:latin typeface="Calibri"/>
              <a:cs typeface="Arial" panose="020B0604020202020204" pitchFamily="34" charset="0"/>
            </a:endParaRPr>
          </a:p>
        </p:txBody>
      </p:sp>
      <p:sp>
        <p:nvSpPr>
          <p:cNvPr id="14" name="Freeform 7">
            <a:extLst>
              <a:ext uri="{FF2B5EF4-FFF2-40B4-BE49-F238E27FC236}">
                <a16:creationId xmlns:a16="http://schemas.microsoft.com/office/drawing/2014/main" id="{CD828E68-BA78-A54D-C7F0-7176E73A4A93}"/>
              </a:ext>
            </a:extLst>
          </p:cNvPr>
          <p:cNvSpPr/>
          <p:nvPr/>
        </p:nvSpPr>
        <p:spPr>
          <a:xfrm rot="5400000" flipV="1">
            <a:off x="10875944" y="3166006"/>
            <a:ext cx="2133401" cy="498712"/>
          </a:xfrm>
          <a:custGeom>
            <a:avLst/>
            <a:gdLst/>
            <a:ahLst/>
            <a:cxnLst/>
            <a:rect l="l" t="t" r="r" b="b"/>
            <a:pathLst>
              <a:path w="5689069" h="1443601">
                <a:moveTo>
                  <a:pt x="0" y="0"/>
                </a:moveTo>
                <a:lnTo>
                  <a:pt x="5689068" y="0"/>
                </a:lnTo>
                <a:lnTo>
                  <a:pt x="5689068" y="1443601"/>
                </a:lnTo>
                <a:lnTo>
                  <a:pt x="0" y="1443601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l" defTabSz="342900" rtl="0"/>
            <a:endParaRPr lang="ar-SA" sz="675" dirty="0">
              <a:solidFill>
                <a:prstClr val="black"/>
              </a:solidFill>
              <a:latin typeface="Calibri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47975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CD499F-4419-A640-065D-192EBD26A0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9">
            <a:extLst>
              <a:ext uri="{FF2B5EF4-FFF2-40B4-BE49-F238E27FC236}">
                <a16:creationId xmlns:a16="http://schemas.microsoft.com/office/drawing/2014/main" id="{FCDCA2FA-97A1-F809-2098-DE370DE01B4C}"/>
              </a:ext>
            </a:extLst>
          </p:cNvPr>
          <p:cNvSpPr/>
          <p:nvPr/>
        </p:nvSpPr>
        <p:spPr>
          <a:xfrm rot="21279755">
            <a:off x="-9522531" y="-1656672"/>
            <a:ext cx="27312730" cy="2740948"/>
          </a:xfrm>
          <a:custGeom>
            <a:avLst/>
            <a:gdLst/>
            <a:ahLst/>
            <a:cxnLst/>
            <a:rect l="l" t="t" r="r" b="b"/>
            <a:pathLst>
              <a:path w="12471670" h="5351480">
                <a:moveTo>
                  <a:pt x="0" y="0"/>
                </a:moveTo>
                <a:lnTo>
                  <a:pt x="12471670" y="0"/>
                </a:lnTo>
                <a:lnTo>
                  <a:pt x="12471670" y="5351480"/>
                </a:lnTo>
                <a:lnTo>
                  <a:pt x="0" y="535148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20" name="صورة 19">
            <a:extLst>
              <a:ext uri="{FF2B5EF4-FFF2-40B4-BE49-F238E27FC236}">
                <a16:creationId xmlns:a16="http://schemas.microsoft.com/office/drawing/2014/main" id="{337F292E-47A0-4001-2719-A9D85F247D5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53921"/>
            <a:ext cx="974331" cy="920286"/>
          </a:xfrm>
          <a:prstGeom prst="rect">
            <a:avLst/>
          </a:prstGeom>
        </p:spPr>
      </p:pic>
      <p:graphicFrame>
        <p:nvGraphicFramePr>
          <p:cNvPr id="2" name="الجدول 1">
            <a:extLst>
              <a:ext uri="{FF2B5EF4-FFF2-40B4-BE49-F238E27FC236}">
                <a16:creationId xmlns:a16="http://schemas.microsoft.com/office/drawing/2014/main" id="{0485B4EC-9805-09C2-0354-E85E6B74612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58292798"/>
              </p:ext>
            </p:extLst>
          </p:nvPr>
        </p:nvGraphicFramePr>
        <p:xfrm>
          <a:off x="2021494" y="2348661"/>
          <a:ext cx="8917656" cy="3489338"/>
        </p:xfrm>
        <a:graphic>
          <a:graphicData uri="http://schemas.openxmlformats.org/drawingml/2006/table">
            <a:tbl>
              <a:tblPr rtl="1" bandRow="1"/>
              <a:tblGrid>
                <a:gridCol w="14862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8627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862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8627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862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8627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2639"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una Black"/>
                        </a:rPr>
                        <a:t>اليوم</a:t>
                      </a: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  <a:sym typeface="Muna Black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sz="1400" b="1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una Black"/>
                        </a:rPr>
                        <a:t>الأحد 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una Black"/>
                        </a:rPr>
                        <a:t>الاثنين</a:t>
                      </a: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  <a:sym typeface="Muna Black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una Black"/>
                        </a:rPr>
                        <a:t>الثلاثاء</a:t>
                      </a: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  <a:sym typeface="Muna Black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una Black"/>
                        </a:rPr>
                        <a:t>الاربعاء</a:t>
                      </a: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  <a:sym typeface="Muna Black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sz="1400" b="1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una Black"/>
                        </a:rPr>
                        <a:t>الخميس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4355"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sz="1400" b="1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una Black"/>
                        </a:rPr>
                        <a:t>التاريخ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una Black"/>
                        </a:rPr>
                        <a:t>10 / 8</a:t>
                      </a: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  <a:sym typeface="Muna Black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una Black"/>
                        </a:rPr>
                        <a:t>11 / 8</a:t>
                      </a: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  <a:sym typeface="Muna Black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una Black"/>
                        </a:rPr>
                        <a:t>12 / 8</a:t>
                      </a: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  <a:sym typeface="Muna Black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una Black"/>
                        </a:rPr>
                        <a:t>13 / 8</a:t>
                      </a: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  <a:sym typeface="Muna Black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una Black"/>
                        </a:rPr>
                        <a:t>14 / 8</a:t>
                      </a: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  <a:sym typeface="Muna Black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5900"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lang="ar-SA" sz="1400" b="1" dirty="0">
                          <a:solidFill>
                            <a:srgbClr val="00B05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una Black"/>
                        </a:rPr>
                        <a:t>موضوع الدرس</a:t>
                      </a:r>
                      <a:endParaRPr sz="1400" b="1" dirty="0">
                        <a:solidFill>
                          <a:srgbClr val="00B05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  <a:sym typeface="Muna Black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83687"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una Black"/>
                        </a:rPr>
                        <a:t>ا</a:t>
                      </a:r>
                      <a:r>
                        <a:rPr lang="ar-SA" sz="1400" b="1" dirty="0">
                          <a:solidFill>
                            <a:srgbClr val="0070C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una Black"/>
                        </a:rPr>
                        <a:t>لهدف التعليمي</a:t>
                      </a:r>
                      <a:endParaRPr sz="1400" b="1" dirty="0">
                        <a:solidFill>
                          <a:srgbClr val="0070C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  <a:sym typeface="Muna Black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endParaRPr lang="ar-SA"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endParaRPr lang="ar-SA"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192757"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una Black"/>
                        </a:rPr>
                        <a:t>ا</a:t>
                      </a:r>
                      <a:r>
                        <a:rPr lang="ar-SA" sz="1400" b="1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una Black"/>
                        </a:rPr>
                        <a:t>لواجبات</a:t>
                      </a:r>
                    </a:p>
                    <a:p>
                      <a:pPr algn="ctr" rtl="0">
                        <a:defRPr sz="1800"/>
                      </a:pPr>
                      <a:r>
                        <a:rPr lang="ar-SA" sz="1400" b="1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una Black"/>
                        </a:rPr>
                        <a:t>والمهام الأدائية</a:t>
                      </a:r>
                      <a:endParaRPr sz="1400" b="1" dirty="0">
                        <a:solidFill>
                          <a:srgbClr val="C0000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  <a:sym typeface="Muna Black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endParaRPr lang="ar-SA"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3" name="الجدول 2">
            <a:extLst>
              <a:ext uri="{FF2B5EF4-FFF2-40B4-BE49-F238E27FC236}">
                <a16:creationId xmlns:a16="http://schemas.microsoft.com/office/drawing/2014/main" id="{E161FDAB-CBDD-D9DC-8F64-C2159CD49C4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8521470"/>
              </p:ext>
            </p:extLst>
          </p:nvPr>
        </p:nvGraphicFramePr>
        <p:xfrm>
          <a:off x="2021495" y="1020001"/>
          <a:ext cx="8917656" cy="1219080"/>
        </p:xfrm>
        <a:graphic>
          <a:graphicData uri="http://schemas.openxmlformats.org/drawingml/2006/table">
            <a:tbl>
              <a:tblPr rtl="1" bandRow="1"/>
              <a:tblGrid>
                <a:gridCol w="98052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448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691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8193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6158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17996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789263">
                <a:tc gridSpan="6"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lang="ar-SA" sz="21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خطة التعلم الأسبوعية </a:t>
                      </a:r>
                    </a:p>
                    <a:p>
                      <a:pPr algn="ctr" rtl="0">
                        <a:defRPr sz="1800"/>
                      </a:pPr>
                      <a:r>
                        <a:rPr lang="ar-SA" sz="21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الفصل الدراسي الثاني لعام 1446 هـ</a:t>
                      </a:r>
                      <a:r>
                        <a:rPr sz="21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9817"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sz="1600" b="1" dirty="0">
                          <a:solidFill>
                            <a:srgbClr val="00B05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</a:t>
                      </a:r>
                      <a:r>
                        <a:rPr lang="ar-SA" sz="1600" b="1" dirty="0">
                          <a:solidFill>
                            <a:srgbClr val="00B05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لأسبوع</a:t>
                      </a:r>
                      <a:r>
                        <a:rPr sz="16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lang="ar-SA" sz="1600" b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الثاني عشر</a:t>
                      </a:r>
                      <a:endParaRPr sz="16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lang="ar-SA" sz="1600" b="1" dirty="0">
                          <a:solidFill>
                            <a:srgbClr val="0070C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المادة</a:t>
                      </a:r>
                      <a:r>
                        <a:rPr sz="16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endParaRPr sz="16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lang="ar-SA" sz="1600" b="1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الصف</a:t>
                      </a:r>
                      <a:endParaRPr sz="1600" b="1" dirty="0">
                        <a:solidFill>
                          <a:srgbClr val="C0000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endParaRPr sz="16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4" name="الجدول 3">
            <a:extLst>
              <a:ext uri="{FF2B5EF4-FFF2-40B4-BE49-F238E27FC236}">
                <a16:creationId xmlns:a16="http://schemas.microsoft.com/office/drawing/2014/main" id="{CBDDD7BE-116B-6C5D-62AF-6407B23C2E1D}"/>
              </a:ext>
            </a:extLst>
          </p:cNvPr>
          <p:cNvGraphicFramePr/>
          <p:nvPr/>
        </p:nvGraphicFramePr>
        <p:xfrm>
          <a:off x="326630" y="1988333"/>
          <a:ext cx="1295400" cy="662259"/>
        </p:xfrm>
        <a:graphic>
          <a:graphicData uri="http://schemas.openxmlformats.org/drawingml/2006/table">
            <a:tbl>
              <a:tblPr rtl="1" bandRow="1"/>
              <a:tblGrid>
                <a:gridCol w="1295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62259"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lang="ar-SA" sz="1600" b="1" dirty="0">
                          <a:solidFill>
                            <a:srgbClr val="08B0A2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ملاحظات</a:t>
                      </a:r>
                      <a:r>
                        <a:rPr sz="16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5" name="الجدول 3">
            <a:extLst>
              <a:ext uri="{FF2B5EF4-FFF2-40B4-BE49-F238E27FC236}">
                <a16:creationId xmlns:a16="http://schemas.microsoft.com/office/drawing/2014/main" id="{15C3F7B0-B6AA-15CB-04F7-805B45812F63}"/>
              </a:ext>
            </a:extLst>
          </p:cNvPr>
          <p:cNvGraphicFramePr/>
          <p:nvPr/>
        </p:nvGraphicFramePr>
        <p:xfrm>
          <a:off x="3695619" y="6036181"/>
          <a:ext cx="5569406" cy="631965"/>
        </p:xfrm>
        <a:graphic>
          <a:graphicData uri="http://schemas.openxmlformats.org/drawingml/2006/table">
            <a:tbl>
              <a:tblPr rtl="1" bandRow="1"/>
              <a:tblGrid>
                <a:gridCol w="55694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31965"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lang="ar-SA" sz="1600" b="1" dirty="0">
                          <a:solidFill>
                            <a:srgbClr val="08B0A2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اسم المعلم/ة : ...............               اسم المدير/ة : ..................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7" name="جدول 6">
            <a:extLst>
              <a:ext uri="{FF2B5EF4-FFF2-40B4-BE49-F238E27FC236}">
                <a16:creationId xmlns:a16="http://schemas.microsoft.com/office/drawing/2014/main" id="{C4BC4065-AA71-27CE-37B9-0E582D496254}"/>
              </a:ext>
            </a:extLst>
          </p:cNvPr>
          <p:cNvGraphicFramePr>
            <a:graphicFrameLocks noGrp="1"/>
          </p:cNvGraphicFramePr>
          <p:nvPr/>
        </p:nvGraphicFramePr>
        <p:xfrm>
          <a:off x="326631" y="2645281"/>
          <a:ext cx="1295400" cy="2619445"/>
        </p:xfrm>
        <a:graphic>
          <a:graphicData uri="http://schemas.openxmlformats.org/drawingml/2006/table">
            <a:tbl>
              <a:tblPr rtl="1"/>
              <a:tblGrid>
                <a:gridCol w="1295400">
                  <a:extLst>
                    <a:ext uri="{9D8B030D-6E8A-4147-A177-3AD203B41FA5}">
                      <a16:colId xmlns:a16="http://schemas.microsoft.com/office/drawing/2014/main" val="3185350349"/>
                    </a:ext>
                  </a:extLst>
                </a:gridCol>
              </a:tblGrid>
              <a:tr h="2619445">
                <a:tc>
                  <a:txBody>
                    <a:bodyPr/>
                    <a:lstStyle/>
                    <a:p>
                      <a:pPr algn="ctr" rtl="1"/>
                      <a:endParaRPr lang="ar-SA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 rtl="1"/>
                      <a:endParaRPr lang="ar-SA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60706305"/>
                  </a:ext>
                </a:extLst>
              </a:tr>
            </a:tbl>
          </a:graphicData>
        </a:graphic>
      </p:graphicFrame>
      <p:pic>
        <p:nvPicPr>
          <p:cNvPr id="6" name="Picture 35" descr="Picture 35">
            <a:extLst>
              <a:ext uri="{FF2B5EF4-FFF2-40B4-BE49-F238E27FC236}">
                <a16:creationId xmlns:a16="http://schemas.microsoft.com/office/drawing/2014/main" id="{534E69E1-0BE2-1260-963F-8A34B51E5B1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duotone>
              <a:prstClr val="black"/>
              <a:schemeClr val="tx2">
                <a:tint val="45000"/>
                <a:satMod val="400000"/>
              </a:schemeClr>
            </a:duotone>
          </a:blip>
          <a:srcRect l="14182" t="11041" r="15559" b="32507"/>
          <a:stretch/>
        </p:blipFill>
        <p:spPr>
          <a:xfrm>
            <a:off x="-48941" y="-152759"/>
            <a:ext cx="1023271" cy="831716"/>
          </a:xfrm>
          <a:prstGeom prst="rect">
            <a:avLst/>
          </a:prstGeom>
          <a:ln w="12700">
            <a:miter lim="400000"/>
          </a:ln>
        </p:spPr>
      </p:pic>
      <p:sp>
        <p:nvSpPr>
          <p:cNvPr id="12" name="Freeform 7">
            <a:extLst>
              <a:ext uri="{FF2B5EF4-FFF2-40B4-BE49-F238E27FC236}">
                <a16:creationId xmlns:a16="http://schemas.microsoft.com/office/drawing/2014/main" id="{F41CA049-C66F-262B-78EA-C8656A47E5BF}"/>
              </a:ext>
            </a:extLst>
          </p:cNvPr>
          <p:cNvSpPr/>
          <p:nvPr/>
        </p:nvSpPr>
        <p:spPr>
          <a:xfrm rot="5400000" flipV="1">
            <a:off x="10875945" y="934285"/>
            <a:ext cx="2133401" cy="498712"/>
          </a:xfrm>
          <a:custGeom>
            <a:avLst/>
            <a:gdLst/>
            <a:ahLst/>
            <a:cxnLst/>
            <a:rect l="l" t="t" r="r" b="b"/>
            <a:pathLst>
              <a:path w="5689069" h="1443601">
                <a:moveTo>
                  <a:pt x="0" y="0"/>
                </a:moveTo>
                <a:lnTo>
                  <a:pt x="5689068" y="0"/>
                </a:lnTo>
                <a:lnTo>
                  <a:pt x="5689068" y="1443601"/>
                </a:lnTo>
                <a:lnTo>
                  <a:pt x="0" y="1443601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l" defTabSz="342900" rtl="0"/>
            <a:endParaRPr lang="ar-SA" sz="675" dirty="0">
              <a:solidFill>
                <a:prstClr val="black"/>
              </a:solidFill>
              <a:latin typeface="Calibri"/>
              <a:cs typeface="Arial" panose="020B0604020202020204" pitchFamily="34" charset="0"/>
            </a:endParaRPr>
          </a:p>
        </p:txBody>
      </p:sp>
      <p:sp>
        <p:nvSpPr>
          <p:cNvPr id="13" name="Freeform 7">
            <a:extLst>
              <a:ext uri="{FF2B5EF4-FFF2-40B4-BE49-F238E27FC236}">
                <a16:creationId xmlns:a16="http://schemas.microsoft.com/office/drawing/2014/main" id="{0EE0095B-2BF1-C08D-AA18-5DEAEE9225D5}"/>
              </a:ext>
            </a:extLst>
          </p:cNvPr>
          <p:cNvSpPr/>
          <p:nvPr/>
        </p:nvSpPr>
        <p:spPr>
          <a:xfrm rot="5400000" flipV="1">
            <a:off x="10812855" y="5478857"/>
            <a:ext cx="2259579" cy="498712"/>
          </a:xfrm>
          <a:custGeom>
            <a:avLst/>
            <a:gdLst/>
            <a:ahLst/>
            <a:cxnLst/>
            <a:rect l="l" t="t" r="r" b="b"/>
            <a:pathLst>
              <a:path w="5689069" h="1443601">
                <a:moveTo>
                  <a:pt x="0" y="0"/>
                </a:moveTo>
                <a:lnTo>
                  <a:pt x="5689068" y="0"/>
                </a:lnTo>
                <a:lnTo>
                  <a:pt x="5689068" y="1443601"/>
                </a:lnTo>
                <a:lnTo>
                  <a:pt x="0" y="1443601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l" defTabSz="342900" rtl="0"/>
            <a:endParaRPr lang="ar-SA" sz="675" dirty="0">
              <a:solidFill>
                <a:prstClr val="black"/>
              </a:solidFill>
              <a:latin typeface="Calibri"/>
              <a:cs typeface="Arial" panose="020B0604020202020204" pitchFamily="34" charset="0"/>
            </a:endParaRPr>
          </a:p>
        </p:txBody>
      </p:sp>
      <p:sp>
        <p:nvSpPr>
          <p:cNvPr id="14" name="Freeform 7">
            <a:extLst>
              <a:ext uri="{FF2B5EF4-FFF2-40B4-BE49-F238E27FC236}">
                <a16:creationId xmlns:a16="http://schemas.microsoft.com/office/drawing/2014/main" id="{143A988E-B493-C305-8E7F-75D83D51310E}"/>
              </a:ext>
            </a:extLst>
          </p:cNvPr>
          <p:cNvSpPr/>
          <p:nvPr/>
        </p:nvSpPr>
        <p:spPr>
          <a:xfrm rot="5400000" flipV="1">
            <a:off x="10875944" y="3166006"/>
            <a:ext cx="2133401" cy="498712"/>
          </a:xfrm>
          <a:custGeom>
            <a:avLst/>
            <a:gdLst/>
            <a:ahLst/>
            <a:cxnLst/>
            <a:rect l="l" t="t" r="r" b="b"/>
            <a:pathLst>
              <a:path w="5689069" h="1443601">
                <a:moveTo>
                  <a:pt x="0" y="0"/>
                </a:moveTo>
                <a:lnTo>
                  <a:pt x="5689068" y="0"/>
                </a:lnTo>
                <a:lnTo>
                  <a:pt x="5689068" y="1443601"/>
                </a:lnTo>
                <a:lnTo>
                  <a:pt x="0" y="1443601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l" defTabSz="342900" rtl="0"/>
            <a:endParaRPr lang="ar-SA" sz="675" dirty="0">
              <a:solidFill>
                <a:prstClr val="black"/>
              </a:solidFill>
              <a:latin typeface="Calibri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085449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FAFEC2-14D9-5103-1508-890811CEDC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9">
            <a:extLst>
              <a:ext uri="{FF2B5EF4-FFF2-40B4-BE49-F238E27FC236}">
                <a16:creationId xmlns:a16="http://schemas.microsoft.com/office/drawing/2014/main" id="{0A7FA2F0-F783-B306-AF25-3A2CDB0E14AF}"/>
              </a:ext>
            </a:extLst>
          </p:cNvPr>
          <p:cNvSpPr/>
          <p:nvPr/>
        </p:nvSpPr>
        <p:spPr>
          <a:xfrm rot="21279755">
            <a:off x="-9522531" y="-1656672"/>
            <a:ext cx="27312730" cy="2740948"/>
          </a:xfrm>
          <a:custGeom>
            <a:avLst/>
            <a:gdLst/>
            <a:ahLst/>
            <a:cxnLst/>
            <a:rect l="l" t="t" r="r" b="b"/>
            <a:pathLst>
              <a:path w="12471670" h="5351480">
                <a:moveTo>
                  <a:pt x="0" y="0"/>
                </a:moveTo>
                <a:lnTo>
                  <a:pt x="12471670" y="0"/>
                </a:lnTo>
                <a:lnTo>
                  <a:pt x="12471670" y="5351480"/>
                </a:lnTo>
                <a:lnTo>
                  <a:pt x="0" y="535148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20" name="صورة 19">
            <a:extLst>
              <a:ext uri="{FF2B5EF4-FFF2-40B4-BE49-F238E27FC236}">
                <a16:creationId xmlns:a16="http://schemas.microsoft.com/office/drawing/2014/main" id="{8E8A0442-7F65-3AA8-09CC-382D7829A55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53921"/>
            <a:ext cx="974331" cy="920286"/>
          </a:xfrm>
          <a:prstGeom prst="rect">
            <a:avLst/>
          </a:prstGeom>
        </p:spPr>
      </p:pic>
      <p:graphicFrame>
        <p:nvGraphicFramePr>
          <p:cNvPr id="2" name="الجدول 1">
            <a:extLst>
              <a:ext uri="{FF2B5EF4-FFF2-40B4-BE49-F238E27FC236}">
                <a16:creationId xmlns:a16="http://schemas.microsoft.com/office/drawing/2014/main" id="{E793E7AC-B416-217D-A442-8E76A907782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33424949"/>
              </p:ext>
            </p:extLst>
          </p:nvPr>
        </p:nvGraphicFramePr>
        <p:xfrm>
          <a:off x="2021494" y="2348661"/>
          <a:ext cx="8917656" cy="3489338"/>
        </p:xfrm>
        <a:graphic>
          <a:graphicData uri="http://schemas.openxmlformats.org/drawingml/2006/table">
            <a:tbl>
              <a:tblPr rtl="1" bandRow="1"/>
              <a:tblGrid>
                <a:gridCol w="14862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8627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862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8627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862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8627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2639"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una Black"/>
                        </a:rPr>
                        <a:t>اليوم</a:t>
                      </a: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  <a:sym typeface="Muna Black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sz="1400" b="1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una Black"/>
                        </a:rPr>
                        <a:t>الأحد 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una Black"/>
                        </a:rPr>
                        <a:t>الاثنين</a:t>
                      </a: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  <a:sym typeface="Muna Black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una Black"/>
                        </a:rPr>
                        <a:t>الثلاثاء</a:t>
                      </a: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  <a:sym typeface="Muna Black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una Black"/>
                        </a:rPr>
                        <a:t>الاربعاء</a:t>
                      </a: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  <a:sym typeface="Muna Black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sz="1400" b="1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una Black"/>
                        </a:rPr>
                        <a:t>الخميس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4355"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sz="1400" b="1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una Black"/>
                        </a:rPr>
                        <a:t>التاريخ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una Black"/>
                        </a:rPr>
                        <a:t>17 / 8</a:t>
                      </a: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  <a:sym typeface="Muna Black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una Black"/>
                        </a:rPr>
                        <a:t>18 / 8</a:t>
                      </a: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  <a:sym typeface="Muna Black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una Black"/>
                        </a:rPr>
                        <a:t>19 / 8</a:t>
                      </a: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  <a:sym typeface="Muna Black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una Black"/>
                        </a:rPr>
                        <a:t>20 / 8</a:t>
                      </a: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  <a:sym typeface="Muna Black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una Black"/>
                        </a:rPr>
                        <a:t>21 / 8</a:t>
                      </a: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  <a:sym typeface="Muna Black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5900"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lang="ar-SA" sz="1400" b="1" dirty="0">
                          <a:solidFill>
                            <a:srgbClr val="00B05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una Black"/>
                        </a:rPr>
                        <a:t>موضوع الدرس</a:t>
                      </a:r>
                      <a:endParaRPr sz="1400" b="1" dirty="0">
                        <a:solidFill>
                          <a:srgbClr val="00B05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  <a:sym typeface="Muna Black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83687"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una Black"/>
                        </a:rPr>
                        <a:t>ا</a:t>
                      </a:r>
                      <a:r>
                        <a:rPr lang="ar-SA" sz="1400" b="1" dirty="0">
                          <a:solidFill>
                            <a:srgbClr val="0070C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una Black"/>
                        </a:rPr>
                        <a:t>لهدف التعليمي</a:t>
                      </a:r>
                      <a:endParaRPr sz="1400" b="1" dirty="0">
                        <a:solidFill>
                          <a:srgbClr val="0070C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  <a:sym typeface="Muna Black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endParaRPr lang="ar-SA"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endParaRPr lang="ar-SA"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192757"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una Black"/>
                        </a:rPr>
                        <a:t>ا</a:t>
                      </a:r>
                      <a:r>
                        <a:rPr lang="ar-SA" sz="1400" b="1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una Black"/>
                        </a:rPr>
                        <a:t>لواجبات</a:t>
                      </a:r>
                    </a:p>
                    <a:p>
                      <a:pPr algn="ctr" rtl="0">
                        <a:defRPr sz="1800"/>
                      </a:pPr>
                      <a:r>
                        <a:rPr lang="ar-SA" sz="1400" b="1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una Black"/>
                        </a:rPr>
                        <a:t>والمهام الأدائية</a:t>
                      </a:r>
                      <a:endParaRPr sz="1400" b="1" dirty="0">
                        <a:solidFill>
                          <a:srgbClr val="C0000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  <a:sym typeface="Muna Black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endParaRPr lang="ar-SA"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3" name="الجدول 2">
            <a:extLst>
              <a:ext uri="{FF2B5EF4-FFF2-40B4-BE49-F238E27FC236}">
                <a16:creationId xmlns:a16="http://schemas.microsoft.com/office/drawing/2014/main" id="{F0A6A6AA-33B9-58E0-643E-536B2DEEBDE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32278245"/>
              </p:ext>
            </p:extLst>
          </p:nvPr>
        </p:nvGraphicFramePr>
        <p:xfrm>
          <a:off x="2021495" y="1020001"/>
          <a:ext cx="8917656" cy="1219080"/>
        </p:xfrm>
        <a:graphic>
          <a:graphicData uri="http://schemas.openxmlformats.org/drawingml/2006/table">
            <a:tbl>
              <a:tblPr rtl="1" bandRow="1"/>
              <a:tblGrid>
                <a:gridCol w="98052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448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691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8193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6158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17996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789263">
                <a:tc gridSpan="6"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lang="ar-SA" sz="21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خطة التعلم الأسبوعية </a:t>
                      </a:r>
                    </a:p>
                    <a:p>
                      <a:pPr algn="ctr" rtl="0">
                        <a:defRPr sz="1800"/>
                      </a:pPr>
                      <a:r>
                        <a:rPr lang="ar-SA" sz="21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الفصل الدراسي الثاني لعام 1446 هـ</a:t>
                      </a:r>
                      <a:r>
                        <a:rPr sz="21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9817"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sz="1600" b="1" dirty="0">
                          <a:solidFill>
                            <a:srgbClr val="00B05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</a:t>
                      </a:r>
                      <a:r>
                        <a:rPr lang="ar-SA" sz="1600" b="1" dirty="0">
                          <a:solidFill>
                            <a:srgbClr val="00B05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لأسبوع</a:t>
                      </a:r>
                      <a:r>
                        <a:rPr sz="16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lang="ar-SA" sz="16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الثالث عشر</a:t>
                      </a:r>
                      <a:endParaRPr sz="16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lang="ar-SA" sz="1600" b="1" dirty="0">
                          <a:solidFill>
                            <a:srgbClr val="0070C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المادة</a:t>
                      </a:r>
                      <a:r>
                        <a:rPr sz="16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endParaRPr sz="16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lang="ar-SA" sz="1600" b="1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الصف</a:t>
                      </a:r>
                      <a:endParaRPr sz="1600" b="1" dirty="0">
                        <a:solidFill>
                          <a:srgbClr val="C0000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endParaRPr sz="16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4" name="الجدول 3">
            <a:extLst>
              <a:ext uri="{FF2B5EF4-FFF2-40B4-BE49-F238E27FC236}">
                <a16:creationId xmlns:a16="http://schemas.microsoft.com/office/drawing/2014/main" id="{DE972BD5-53E3-B66D-FF20-2C458885A29C}"/>
              </a:ext>
            </a:extLst>
          </p:cNvPr>
          <p:cNvGraphicFramePr/>
          <p:nvPr/>
        </p:nvGraphicFramePr>
        <p:xfrm>
          <a:off x="326630" y="1988333"/>
          <a:ext cx="1295400" cy="662259"/>
        </p:xfrm>
        <a:graphic>
          <a:graphicData uri="http://schemas.openxmlformats.org/drawingml/2006/table">
            <a:tbl>
              <a:tblPr rtl="1" bandRow="1"/>
              <a:tblGrid>
                <a:gridCol w="1295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62259"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lang="ar-SA" sz="1600" b="1" dirty="0">
                          <a:solidFill>
                            <a:srgbClr val="08B0A2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ملاحظات</a:t>
                      </a:r>
                      <a:r>
                        <a:rPr sz="16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5" name="الجدول 3">
            <a:extLst>
              <a:ext uri="{FF2B5EF4-FFF2-40B4-BE49-F238E27FC236}">
                <a16:creationId xmlns:a16="http://schemas.microsoft.com/office/drawing/2014/main" id="{237BA658-01A2-3C41-686B-678B56C964CD}"/>
              </a:ext>
            </a:extLst>
          </p:cNvPr>
          <p:cNvGraphicFramePr/>
          <p:nvPr/>
        </p:nvGraphicFramePr>
        <p:xfrm>
          <a:off x="3695619" y="6036181"/>
          <a:ext cx="5569406" cy="631965"/>
        </p:xfrm>
        <a:graphic>
          <a:graphicData uri="http://schemas.openxmlformats.org/drawingml/2006/table">
            <a:tbl>
              <a:tblPr rtl="1" bandRow="1"/>
              <a:tblGrid>
                <a:gridCol w="55694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31965"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lang="ar-SA" sz="1600" b="1" dirty="0">
                          <a:solidFill>
                            <a:srgbClr val="08B0A2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اسم المعلم/ة : ...............               اسم المدير/ة : ..................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7" name="جدول 6">
            <a:extLst>
              <a:ext uri="{FF2B5EF4-FFF2-40B4-BE49-F238E27FC236}">
                <a16:creationId xmlns:a16="http://schemas.microsoft.com/office/drawing/2014/main" id="{4AED0E7D-B62B-4F6C-2CCD-2C2106F9C9D6}"/>
              </a:ext>
            </a:extLst>
          </p:cNvPr>
          <p:cNvGraphicFramePr>
            <a:graphicFrameLocks noGrp="1"/>
          </p:cNvGraphicFramePr>
          <p:nvPr/>
        </p:nvGraphicFramePr>
        <p:xfrm>
          <a:off x="326631" y="2645281"/>
          <a:ext cx="1295400" cy="2619445"/>
        </p:xfrm>
        <a:graphic>
          <a:graphicData uri="http://schemas.openxmlformats.org/drawingml/2006/table">
            <a:tbl>
              <a:tblPr rtl="1"/>
              <a:tblGrid>
                <a:gridCol w="1295400">
                  <a:extLst>
                    <a:ext uri="{9D8B030D-6E8A-4147-A177-3AD203B41FA5}">
                      <a16:colId xmlns:a16="http://schemas.microsoft.com/office/drawing/2014/main" val="3185350349"/>
                    </a:ext>
                  </a:extLst>
                </a:gridCol>
              </a:tblGrid>
              <a:tr h="2619445">
                <a:tc>
                  <a:txBody>
                    <a:bodyPr/>
                    <a:lstStyle/>
                    <a:p>
                      <a:pPr algn="ctr" rtl="1"/>
                      <a:endParaRPr lang="ar-SA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 rtl="1"/>
                      <a:endParaRPr lang="ar-SA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60706305"/>
                  </a:ext>
                </a:extLst>
              </a:tr>
            </a:tbl>
          </a:graphicData>
        </a:graphic>
      </p:graphicFrame>
      <p:pic>
        <p:nvPicPr>
          <p:cNvPr id="6" name="Picture 35" descr="Picture 35">
            <a:extLst>
              <a:ext uri="{FF2B5EF4-FFF2-40B4-BE49-F238E27FC236}">
                <a16:creationId xmlns:a16="http://schemas.microsoft.com/office/drawing/2014/main" id="{AACA0460-C112-E366-1C2D-826C3FA92964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duotone>
              <a:prstClr val="black"/>
              <a:schemeClr val="tx2">
                <a:tint val="45000"/>
                <a:satMod val="400000"/>
              </a:schemeClr>
            </a:duotone>
          </a:blip>
          <a:srcRect l="14182" t="11041" r="15559" b="32507"/>
          <a:stretch/>
        </p:blipFill>
        <p:spPr>
          <a:xfrm>
            <a:off x="-48941" y="-152759"/>
            <a:ext cx="1023271" cy="831716"/>
          </a:xfrm>
          <a:prstGeom prst="rect">
            <a:avLst/>
          </a:prstGeom>
          <a:ln w="12700">
            <a:miter lim="400000"/>
          </a:ln>
        </p:spPr>
      </p:pic>
      <p:sp>
        <p:nvSpPr>
          <p:cNvPr id="12" name="Freeform 7">
            <a:extLst>
              <a:ext uri="{FF2B5EF4-FFF2-40B4-BE49-F238E27FC236}">
                <a16:creationId xmlns:a16="http://schemas.microsoft.com/office/drawing/2014/main" id="{1DCE5870-B4BB-E88B-3A15-DBB9EC20AAB3}"/>
              </a:ext>
            </a:extLst>
          </p:cNvPr>
          <p:cNvSpPr/>
          <p:nvPr/>
        </p:nvSpPr>
        <p:spPr>
          <a:xfrm rot="5400000" flipV="1">
            <a:off x="10875945" y="934285"/>
            <a:ext cx="2133401" cy="498712"/>
          </a:xfrm>
          <a:custGeom>
            <a:avLst/>
            <a:gdLst/>
            <a:ahLst/>
            <a:cxnLst/>
            <a:rect l="l" t="t" r="r" b="b"/>
            <a:pathLst>
              <a:path w="5689069" h="1443601">
                <a:moveTo>
                  <a:pt x="0" y="0"/>
                </a:moveTo>
                <a:lnTo>
                  <a:pt x="5689068" y="0"/>
                </a:lnTo>
                <a:lnTo>
                  <a:pt x="5689068" y="1443601"/>
                </a:lnTo>
                <a:lnTo>
                  <a:pt x="0" y="1443601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l" defTabSz="342900" rtl="0"/>
            <a:endParaRPr lang="ar-SA" sz="675" dirty="0">
              <a:solidFill>
                <a:prstClr val="black"/>
              </a:solidFill>
              <a:latin typeface="Calibri"/>
              <a:cs typeface="Arial" panose="020B0604020202020204" pitchFamily="34" charset="0"/>
            </a:endParaRPr>
          </a:p>
        </p:txBody>
      </p:sp>
      <p:sp>
        <p:nvSpPr>
          <p:cNvPr id="13" name="Freeform 7">
            <a:extLst>
              <a:ext uri="{FF2B5EF4-FFF2-40B4-BE49-F238E27FC236}">
                <a16:creationId xmlns:a16="http://schemas.microsoft.com/office/drawing/2014/main" id="{4678DEFA-5BDD-85D8-4D9F-F90E9F51FDA5}"/>
              </a:ext>
            </a:extLst>
          </p:cNvPr>
          <p:cNvSpPr/>
          <p:nvPr/>
        </p:nvSpPr>
        <p:spPr>
          <a:xfrm rot="5400000" flipV="1">
            <a:off x="10812855" y="5478857"/>
            <a:ext cx="2259579" cy="498712"/>
          </a:xfrm>
          <a:custGeom>
            <a:avLst/>
            <a:gdLst/>
            <a:ahLst/>
            <a:cxnLst/>
            <a:rect l="l" t="t" r="r" b="b"/>
            <a:pathLst>
              <a:path w="5689069" h="1443601">
                <a:moveTo>
                  <a:pt x="0" y="0"/>
                </a:moveTo>
                <a:lnTo>
                  <a:pt x="5689068" y="0"/>
                </a:lnTo>
                <a:lnTo>
                  <a:pt x="5689068" y="1443601"/>
                </a:lnTo>
                <a:lnTo>
                  <a:pt x="0" y="1443601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l" defTabSz="342900" rtl="0"/>
            <a:endParaRPr lang="ar-SA" sz="675" dirty="0">
              <a:solidFill>
                <a:prstClr val="black"/>
              </a:solidFill>
              <a:latin typeface="Calibri"/>
              <a:cs typeface="Arial" panose="020B0604020202020204" pitchFamily="34" charset="0"/>
            </a:endParaRPr>
          </a:p>
        </p:txBody>
      </p:sp>
      <p:sp>
        <p:nvSpPr>
          <p:cNvPr id="14" name="Freeform 7">
            <a:extLst>
              <a:ext uri="{FF2B5EF4-FFF2-40B4-BE49-F238E27FC236}">
                <a16:creationId xmlns:a16="http://schemas.microsoft.com/office/drawing/2014/main" id="{01A83774-9509-25EE-1E12-D769676A7F47}"/>
              </a:ext>
            </a:extLst>
          </p:cNvPr>
          <p:cNvSpPr/>
          <p:nvPr/>
        </p:nvSpPr>
        <p:spPr>
          <a:xfrm rot="5400000" flipV="1">
            <a:off x="10875944" y="3166006"/>
            <a:ext cx="2133401" cy="498712"/>
          </a:xfrm>
          <a:custGeom>
            <a:avLst/>
            <a:gdLst/>
            <a:ahLst/>
            <a:cxnLst/>
            <a:rect l="l" t="t" r="r" b="b"/>
            <a:pathLst>
              <a:path w="5689069" h="1443601">
                <a:moveTo>
                  <a:pt x="0" y="0"/>
                </a:moveTo>
                <a:lnTo>
                  <a:pt x="5689068" y="0"/>
                </a:lnTo>
                <a:lnTo>
                  <a:pt x="5689068" y="1443601"/>
                </a:lnTo>
                <a:lnTo>
                  <a:pt x="0" y="1443601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l" defTabSz="342900" rtl="0"/>
            <a:endParaRPr lang="ar-SA" sz="675" dirty="0">
              <a:solidFill>
                <a:prstClr val="black"/>
              </a:solidFill>
              <a:latin typeface="Calibri"/>
              <a:cs typeface="Arial" panose="020B0604020202020204" pitchFamily="34" charset="0"/>
            </a:endParaRPr>
          </a:p>
        </p:txBody>
      </p:sp>
      <p:sp>
        <p:nvSpPr>
          <p:cNvPr id="8" name="مستطيل 7">
            <a:extLst>
              <a:ext uri="{FF2B5EF4-FFF2-40B4-BE49-F238E27FC236}">
                <a16:creationId xmlns:a16="http://schemas.microsoft.com/office/drawing/2014/main" id="{3DF5714B-0DD0-7F4E-5D7A-FB302187E929}"/>
              </a:ext>
            </a:extLst>
          </p:cNvPr>
          <p:cNvSpPr/>
          <p:nvPr/>
        </p:nvSpPr>
        <p:spPr>
          <a:xfrm>
            <a:off x="2807746" y="3533696"/>
            <a:ext cx="6061934" cy="1463231"/>
          </a:xfrm>
          <a:prstGeom prst="rect">
            <a:avLst/>
          </a:prstGeom>
          <a:blipFill>
            <a:blip r:embed="rId9"/>
            <a:tile tx="0" ty="0" sx="100000" sy="100000" flip="none" algn="tl"/>
          </a:blip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اختبارات الفصل الدراسي الثاني</a:t>
            </a:r>
          </a:p>
          <a:p>
            <a:pPr algn="ctr"/>
            <a:r>
              <a:rPr lang="ar-SA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لعام 1446 ه</a:t>
            </a:r>
          </a:p>
        </p:txBody>
      </p:sp>
    </p:spTree>
    <p:extLst>
      <p:ext uri="{BB962C8B-B14F-4D97-AF65-F5344CB8AC3E}">
        <p14:creationId xmlns:p14="http://schemas.microsoft.com/office/powerpoint/2010/main" val="20572728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B5A248-83E0-531B-513D-517C222FB2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9">
            <a:extLst>
              <a:ext uri="{FF2B5EF4-FFF2-40B4-BE49-F238E27FC236}">
                <a16:creationId xmlns:a16="http://schemas.microsoft.com/office/drawing/2014/main" id="{60935E01-2515-C209-D6E0-261DB91F79B1}"/>
              </a:ext>
            </a:extLst>
          </p:cNvPr>
          <p:cNvSpPr/>
          <p:nvPr/>
        </p:nvSpPr>
        <p:spPr>
          <a:xfrm rot="21279755">
            <a:off x="-9522531" y="-1656672"/>
            <a:ext cx="27312730" cy="2740948"/>
          </a:xfrm>
          <a:custGeom>
            <a:avLst/>
            <a:gdLst/>
            <a:ahLst/>
            <a:cxnLst/>
            <a:rect l="l" t="t" r="r" b="b"/>
            <a:pathLst>
              <a:path w="12471670" h="5351480">
                <a:moveTo>
                  <a:pt x="0" y="0"/>
                </a:moveTo>
                <a:lnTo>
                  <a:pt x="12471670" y="0"/>
                </a:lnTo>
                <a:lnTo>
                  <a:pt x="12471670" y="5351480"/>
                </a:lnTo>
                <a:lnTo>
                  <a:pt x="0" y="535148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20" name="صورة 19">
            <a:extLst>
              <a:ext uri="{FF2B5EF4-FFF2-40B4-BE49-F238E27FC236}">
                <a16:creationId xmlns:a16="http://schemas.microsoft.com/office/drawing/2014/main" id="{14CDBC9F-3241-2ED9-E6C7-F2FF7F5467E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53921"/>
            <a:ext cx="974331" cy="920286"/>
          </a:xfrm>
          <a:prstGeom prst="rect">
            <a:avLst/>
          </a:prstGeom>
        </p:spPr>
      </p:pic>
      <p:graphicFrame>
        <p:nvGraphicFramePr>
          <p:cNvPr id="2" name="الجدول 1">
            <a:extLst>
              <a:ext uri="{FF2B5EF4-FFF2-40B4-BE49-F238E27FC236}">
                <a16:creationId xmlns:a16="http://schemas.microsoft.com/office/drawing/2014/main" id="{39D2CF4A-8B43-70DB-D48E-7E4F82585A8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03772749"/>
              </p:ext>
            </p:extLst>
          </p:nvPr>
        </p:nvGraphicFramePr>
        <p:xfrm>
          <a:off x="2021494" y="2348661"/>
          <a:ext cx="8917656" cy="3489338"/>
        </p:xfrm>
        <a:graphic>
          <a:graphicData uri="http://schemas.openxmlformats.org/drawingml/2006/table">
            <a:tbl>
              <a:tblPr rtl="1" bandRow="1"/>
              <a:tblGrid>
                <a:gridCol w="14862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8627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862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8627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862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8627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2639"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una Black"/>
                        </a:rPr>
                        <a:t>اليوم</a:t>
                      </a: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  <a:sym typeface="Muna Black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sz="1400" b="1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una Black"/>
                        </a:rPr>
                        <a:t>الأحد 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una Black"/>
                        </a:rPr>
                        <a:t>الاثنين</a:t>
                      </a: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  <a:sym typeface="Muna Black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una Black"/>
                        </a:rPr>
                        <a:t>الثلاثاء</a:t>
                      </a: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  <a:sym typeface="Muna Black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una Black"/>
                        </a:rPr>
                        <a:t>الاربعاء</a:t>
                      </a: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  <a:sym typeface="Muna Black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sz="1400" b="1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una Black"/>
                        </a:rPr>
                        <a:t>الخميس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4355"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sz="1400" b="1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una Black"/>
                        </a:rPr>
                        <a:t>التاريخ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una Black"/>
                        </a:rPr>
                        <a:t>15 / 5</a:t>
                      </a: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  <a:sym typeface="Muna Black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una Black"/>
                        </a:rPr>
                        <a:t>16 / 5</a:t>
                      </a: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  <a:sym typeface="Muna Black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una Black"/>
                        </a:rPr>
                        <a:t>17 / 5</a:t>
                      </a: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  <a:sym typeface="Muna Black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una Black"/>
                        </a:rPr>
                        <a:t>18 / 5 </a:t>
                      </a: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  <a:sym typeface="Muna Black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una Black"/>
                        </a:rPr>
                        <a:t>19 / 5</a:t>
                      </a: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  <a:sym typeface="Muna Black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5900"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lang="ar-SA" sz="1400" b="1" dirty="0">
                          <a:solidFill>
                            <a:srgbClr val="00B05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una Black"/>
                        </a:rPr>
                        <a:t>موضوع الدرس</a:t>
                      </a:r>
                      <a:endParaRPr sz="1400" b="1" dirty="0">
                        <a:solidFill>
                          <a:srgbClr val="00B05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  <a:sym typeface="Muna Black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83687"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una Black"/>
                        </a:rPr>
                        <a:t>ا</a:t>
                      </a:r>
                      <a:r>
                        <a:rPr lang="ar-SA" sz="1400" b="1" dirty="0">
                          <a:solidFill>
                            <a:srgbClr val="0070C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una Black"/>
                        </a:rPr>
                        <a:t>لهدف التعليمي</a:t>
                      </a:r>
                      <a:endParaRPr sz="1400" b="1" dirty="0">
                        <a:solidFill>
                          <a:srgbClr val="0070C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  <a:sym typeface="Muna Black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endParaRPr lang="ar-SA"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endParaRPr lang="ar-SA"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192757"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una Black"/>
                        </a:rPr>
                        <a:t>ا</a:t>
                      </a:r>
                      <a:r>
                        <a:rPr lang="ar-SA" sz="1400" b="1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una Black"/>
                        </a:rPr>
                        <a:t>لواجبات</a:t>
                      </a:r>
                    </a:p>
                    <a:p>
                      <a:pPr algn="ctr" rtl="0">
                        <a:defRPr sz="1800"/>
                      </a:pPr>
                      <a:r>
                        <a:rPr lang="ar-SA" sz="1400" b="1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una Black"/>
                        </a:rPr>
                        <a:t>والمهام الأدائية</a:t>
                      </a:r>
                      <a:endParaRPr sz="1400" b="1" dirty="0">
                        <a:solidFill>
                          <a:srgbClr val="C0000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  <a:sym typeface="Muna Black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endParaRPr lang="ar-SA"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3" name="الجدول 2">
            <a:extLst>
              <a:ext uri="{FF2B5EF4-FFF2-40B4-BE49-F238E27FC236}">
                <a16:creationId xmlns:a16="http://schemas.microsoft.com/office/drawing/2014/main" id="{2C022349-9D88-CF20-4178-A5F9724C8D7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84412122"/>
              </p:ext>
            </p:extLst>
          </p:nvPr>
        </p:nvGraphicFramePr>
        <p:xfrm>
          <a:off x="2021495" y="1020001"/>
          <a:ext cx="8917656" cy="1219080"/>
        </p:xfrm>
        <a:graphic>
          <a:graphicData uri="http://schemas.openxmlformats.org/drawingml/2006/table">
            <a:tbl>
              <a:tblPr rtl="1" bandRow="1"/>
              <a:tblGrid>
                <a:gridCol w="98052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448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691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8193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6158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17996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789263">
                <a:tc gridSpan="6"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lang="ar-SA" sz="21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خطة التعلم الأسبوعية </a:t>
                      </a:r>
                    </a:p>
                    <a:p>
                      <a:pPr algn="ctr" rtl="0">
                        <a:defRPr sz="1800"/>
                      </a:pPr>
                      <a:r>
                        <a:rPr lang="ar-SA" sz="21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الفصل الدراسي الثاني لعام 1446 هـ</a:t>
                      </a:r>
                      <a:r>
                        <a:rPr sz="21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9817"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sz="1600" b="1" dirty="0">
                          <a:solidFill>
                            <a:srgbClr val="00B05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</a:t>
                      </a:r>
                      <a:r>
                        <a:rPr lang="ar-SA" sz="1600" b="1" dirty="0">
                          <a:solidFill>
                            <a:srgbClr val="00B05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لأسبوع</a:t>
                      </a:r>
                      <a:r>
                        <a:rPr sz="16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lang="ar-SA" sz="16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الأول</a:t>
                      </a:r>
                      <a:endParaRPr sz="16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lang="ar-SA" sz="1600" b="1" dirty="0">
                          <a:solidFill>
                            <a:srgbClr val="0070C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المادة</a:t>
                      </a:r>
                      <a:r>
                        <a:rPr sz="16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endParaRPr sz="16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lang="ar-SA" sz="1600" b="1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الصف</a:t>
                      </a:r>
                      <a:endParaRPr sz="1600" b="1" dirty="0">
                        <a:solidFill>
                          <a:srgbClr val="C0000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endParaRPr sz="16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4" name="الجدول 3">
            <a:extLst>
              <a:ext uri="{FF2B5EF4-FFF2-40B4-BE49-F238E27FC236}">
                <a16:creationId xmlns:a16="http://schemas.microsoft.com/office/drawing/2014/main" id="{B3F583C2-73C3-7F5B-60A0-1188D542A84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50335490"/>
              </p:ext>
            </p:extLst>
          </p:nvPr>
        </p:nvGraphicFramePr>
        <p:xfrm>
          <a:off x="326630" y="1988333"/>
          <a:ext cx="1295400" cy="662259"/>
        </p:xfrm>
        <a:graphic>
          <a:graphicData uri="http://schemas.openxmlformats.org/drawingml/2006/table">
            <a:tbl>
              <a:tblPr rtl="1" bandRow="1"/>
              <a:tblGrid>
                <a:gridCol w="1295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62259"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lang="ar-SA" sz="1600" b="1" dirty="0">
                          <a:solidFill>
                            <a:srgbClr val="08B0A2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ملاحظات</a:t>
                      </a:r>
                      <a:r>
                        <a:rPr sz="16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5" name="الجدول 3">
            <a:extLst>
              <a:ext uri="{FF2B5EF4-FFF2-40B4-BE49-F238E27FC236}">
                <a16:creationId xmlns:a16="http://schemas.microsoft.com/office/drawing/2014/main" id="{67354695-D03A-29F7-C454-7713F679397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66668599"/>
              </p:ext>
            </p:extLst>
          </p:nvPr>
        </p:nvGraphicFramePr>
        <p:xfrm>
          <a:off x="3695619" y="6036181"/>
          <a:ext cx="5569406" cy="631965"/>
        </p:xfrm>
        <a:graphic>
          <a:graphicData uri="http://schemas.openxmlformats.org/drawingml/2006/table">
            <a:tbl>
              <a:tblPr rtl="1" bandRow="1"/>
              <a:tblGrid>
                <a:gridCol w="55694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31965"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lang="ar-SA" sz="1600" b="1" dirty="0">
                          <a:solidFill>
                            <a:srgbClr val="08B0A2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اسم المعلم/ة : ...............               اسم المدير/ة : ..................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7" name="جدول 6">
            <a:extLst>
              <a:ext uri="{FF2B5EF4-FFF2-40B4-BE49-F238E27FC236}">
                <a16:creationId xmlns:a16="http://schemas.microsoft.com/office/drawing/2014/main" id="{CB5289B0-07A0-1E00-0A1F-5769E5BEDF2E}"/>
              </a:ext>
            </a:extLst>
          </p:cNvPr>
          <p:cNvGraphicFramePr>
            <a:graphicFrameLocks noGrp="1"/>
          </p:cNvGraphicFramePr>
          <p:nvPr/>
        </p:nvGraphicFramePr>
        <p:xfrm>
          <a:off x="326631" y="2645281"/>
          <a:ext cx="1295400" cy="2619445"/>
        </p:xfrm>
        <a:graphic>
          <a:graphicData uri="http://schemas.openxmlformats.org/drawingml/2006/table">
            <a:tbl>
              <a:tblPr rtl="1"/>
              <a:tblGrid>
                <a:gridCol w="1295400">
                  <a:extLst>
                    <a:ext uri="{9D8B030D-6E8A-4147-A177-3AD203B41FA5}">
                      <a16:colId xmlns:a16="http://schemas.microsoft.com/office/drawing/2014/main" val="3185350349"/>
                    </a:ext>
                  </a:extLst>
                </a:gridCol>
              </a:tblGrid>
              <a:tr h="2619445">
                <a:tc>
                  <a:txBody>
                    <a:bodyPr/>
                    <a:lstStyle/>
                    <a:p>
                      <a:pPr algn="ctr" rtl="1"/>
                      <a:endParaRPr lang="ar-SA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 rtl="1"/>
                      <a:endParaRPr lang="ar-SA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60706305"/>
                  </a:ext>
                </a:extLst>
              </a:tr>
            </a:tbl>
          </a:graphicData>
        </a:graphic>
      </p:graphicFrame>
      <p:pic>
        <p:nvPicPr>
          <p:cNvPr id="6" name="Picture 35" descr="Picture 35">
            <a:extLst>
              <a:ext uri="{FF2B5EF4-FFF2-40B4-BE49-F238E27FC236}">
                <a16:creationId xmlns:a16="http://schemas.microsoft.com/office/drawing/2014/main" id="{EFFDC6B4-B3D3-7B60-5540-0DADC2B9A55F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duotone>
              <a:prstClr val="black"/>
              <a:schemeClr val="tx2">
                <a:tint val="45000"/>
                <a:satMod val="400000"/>
              </a:schemeClr>
            </a:duotone>
          </a:blip>
          <a:srcRect l="14182" t="11041" r="15559" b="32507"/>
          <a:stretch/>
        </p:blipFill>
        <p:spPr>
          <a:xfrm>
            <a:off x="-48941" y="-152759"/>
            <a:ext cx="1023271" cy="831716"/>
          </a:xfrm>
          <a:prstGeom prst="rect">
            <a:avLst/>
          </a:prstGeom>
          <a:ln w="12700">
            <a:miter lim="400000"/>
          </a:ln>
        </p:spPr>
      </p:pic>
      <p:sp>
        <p:nvSpPr>
          <p:cNvPr id="12" name="Freeform 7">
            <a:extLst>
              <a:ext uri="{FF2B5EF4-FFF2-40B4-BE49-F238E27FC236}">
                <a16:creationId xmlns:a16="http://schemas.microsoft.com/office/drawing/2014/main" id="{98E1D8B4-25CB-88A4-F0B6-BCE00801A416}"/>
              </a:ext>
            </a:extLst>
          </p:cNvPr>
          <p:cNvSpPr/>
          <p:nvPr/>
        </p:nvSpPr>
        <p:spPr>
          <a:xfrm rot="5400000" flipV="1">
            <a:off x="10875945" y="934285"/>
            <a:ext cx="2133401" cy="498712"/>
          </a:xfrm>
          <a:custGeom>
            <a:avLst/>
            <a:gdLst/>
            <a:ahLst/>
            <a:cxnLst/>
            <a:rect l="l" t="t" r="r" b="b"/>
            <a:pathLst>
              <a:path w="5689069" h="1443601">
                <a:moveTo>
                  <a:pt x="0" y="0"/>
                </a:moveTo>
                <a:lnTo>
                  <a:pt x="5689068" y="0"/>
                </a:lnTo>
                <a:lnTo>
                  <a:pt x="5689068" y="1443601"/>
                </a:lnTo>
                <a:lnTo>
                  <a:pt x="0" y="1443601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l" defTabSz="342900" rtl="0"/>
            <a:endParaRPr lang="ar-SA" sz="675" dirty="0">
              <a:solidFill>
                <a:prstClr val="black"/>
              </a:solidFill>
              <a:latin typeface="Calibri"/>
              <a:cs typeface="Arial" panose="020B0604020202020204" pitchFamily="34" charset="0"/>
            </a:endParaRPr>
          </a:p>
        </p:txBody>
      </p:sp>
      <p:sp>
        <p:nvSpPr>
          <p:cNvPr id="13" name="Freeform 7">
            <a:extLst>
              <a:ext uri="{FF2B5EF4-FFF2-40B4-BE49-F238E27FC236}">
                <a16:creationId xmlns:a16="http://schemas.microsoft.com/office/drawing/2014/main" id="{276C454F-FC26-C28B-0D62-363522B5DB06}"/>
              </a:ext>
            </a:extLst>
          </p:cNvPr>
          <p:cNvSpPr/>
          <p:nvPr/>
        </p:nvSpPr>
        <p:spPr>
          <a:xfrm rot="5400000" flipV="1">
            <a:off x="10812855" y="5478857"/>
            <a:ext cx="2259579" cy="498712"/>
          </a:xfrm>
          <a:custGeom>
            <a:avLst/>
            <a:gdLst/>
            <a:ahLst/>
            <a:cxnLst/>
            <a:rect l="l" t="t" r="r" b="b"/>
            <a:pathLst>
              <a:path w="5689069" h="1443601">
                <a:moveTo>
                  <a:pt x="0" y="0"/>
                </a:moveTo>
                <a:lnTo>
                  <a:pt x="5689068" y="0"/>
                </a:lnTo>
                <a:lnTo>
                  <a:pt x="5689068" y="1443601"/>
                </a:lnTo>
                <a:lnTo>
                  <a:pt x="0" y="1443601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l" defTabSz="342900" rtl="0"/>
            <a:endParaRPr lang="ar-SA" sz="675" dirty="0">
              <a:solidFill>
                <a:prstClr val="black"/>
              </a:solidFill>
              <a:latin typeface="Calibri"/>
              <a:cs typeface="Arial" panose="020B0604020202020204" pitchFamily="34" charset="0"/>
            </a:endParaRPr>
          </a:p>
        </p:txBody>
      </p:sp>
      <p:sp>
        <p:nvSpPr>
          <p:cNvPr id="14" name="Freeform 7">
            <a:extLst>
              <a:ext uri="{FF2B5EF4-FFF2-40B4-BE49-F238E27FC236}">
                <a16:creationId xmlns:a16="http://schemas.microsoft.com/office/drawing/2014/main" id="{2CCD5C99-8109-333E-3AA0-E4009F96E2E0}"/>
              </a:ext>
            </a:extLst>
          </p:cNvPr>
          <p:cNvSpPr/>
          <p:nvPr/>
        </p:nvSpPr>
        <p:spPr>
          <a:xfrm rot="5400000" flipV="1">
            <a:off x="10875944" y="3166006"/>
            <a:ext cx="2133401" cy="498712"/>
          </a:xfrm>
          <a:custGeom>
            <a:avLst/>
            <a:gdLst/>
            <a:ahLst/>
            <a:cxnLst/>
            <a:rect l="l" t="t" r="r" b="b"/>
            <a:pathLst>
              <a:path w="5689069" h="1443601">
                <a:moveTo>
                  <a:pt x="0" y="0"/>
                </a:moveTo>
                <a:lnTo>
                  <a:pt x="5689068" y="0"/>
                </a:lnTo>
                <a:lnTo>
                  <a:pt x="5689068" y="1443601"/>
                </a:lnTo>
                <a:lnTo>
                  <a:pt x="0" y="1443601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l" defTabSz="342900" rtl="0"/>
            <a:endParaRPr lang="ar-SA" sz="675" dirty="0">
              <a:solidFill>
                <a:prstClr val="black"/>
              </a:solidFill>
              <a:latin typeface="Calibri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03911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94B7D5-088D-AD6C-1EF6-0744F5FD55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9">
            <a:extLst>
              <a:ext uri="{FF2B5EF4-FFF2-40B4-BE49-F238E27FC236}">
                <a16:creationId xmlns:a16="http://schemas.microsoft.com/office/drawing/2014/main" id="{C5E39188-6303-BD9D-51B5-8B4AB27BE5F7}"/>
              </a:ext>
            </a:extLst>
          </p:cNvPr>
          <p:cNvSpPr/>
          <p:nvPr/>
        </p:nvSpPr>
        <p:spPr>
          <a:xfrm rot="21279755">
            <a:off x="-9522531" y="-1656672"/>
            <a:ext cx="27312730" cy="2740948"/>
          </a:xfrm>
          <a:custGeom>
            <a:avLst/>
            <a:gdLst/>
            <a:ahLst/>
            <a:cxnLst/>
            <a:rect l="l" t="t" r="r" b="b"/>
            <a:pathLst>
              <a:path w="12471670" h="5351480">
                <a:moveTo>
                  <a:pt x="0" y="0"/>
                </a:moveTo>
                <a:lnTo>
                  <a:pt x="12471670" y="0"/>
                </a:lnTo>
                <a:lnTo>
                  <a:pt x="12471670" y="5351480"/>
                </a:lnTo>
                <a:lnTo>
                  <a:pt x="0" y="535148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20" name="صورة 19">
            <a:extLst>
              <a:ext uri="{FF2B5EF4-FFF2-40B4-BE49-F238E27FC236}">
                <a16:creationId xmlns:a16="http://schemas.microsoft.com/office/drawing/2014/main" id="{48E4BDA5-0637-A11C-2667-12D4EDA4A71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53921"/>
            <a:ext cx="974331" cy="920286"/>
          </a:xfrm>
          <a:prstGeom prst="rect">
            <a:avLst/>
          </a:prstGeom>
        </p:spPr>
      </p:pic>
      <p:graphicFrame>
        <p:nvGraphicFramePr>
          <p:cNvPr id="2" name="الجدول 1">
            <a:extLst>
              <a:ext uri="{FF2B5EF4-FFF2-40B4-BE49-F238E27FC236}">
                <a16:creationId xmlns:a16="http://schemas.microsoft.com/office/drawing/2014/main" id="{DDFD8585-D8B5-F178-DF05-37BCA3F0887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48026947"/>
              </p:ext>
            </p:extLst>
          </p:nvPr>
        </p:nvGraphicFramePr>
        <p:xfrm>
          <a:off x="2021494" y="2348661"/>
          <a:ext cx="8917656" cy="3489338"/>
        </p:xfrm>
        <a:graphic>
          <a:graphicData uri="http://schemas.openxmlformats.org/drawingml/2006/table">
            <a:tbl>
              <a:tblPr rtl="1" bandRow="1"/>
              <a:tblGrid>
                <a:gridCol w="14862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8627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862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8627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862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8627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2639"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una Black"/>
                        </a:rPr>
                        <a:t>اليوم</a:t>
                      </a: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  <a:sym typeface="Muna Black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sz="1400" b="1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una Black"/>
                        </a:rPr>
                        <a:t>الأحد 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una Black"/>
                        </a:rPr>
                        <a:t>الاثنين</a:t>
                      </a: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  <a:sym typeface="Muna Black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una Black"/>
                        </a:rPr>
                        <a:t>الثلاثاء</a:t>
                      </a: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  <a:sym typeface="Muna Black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una Black"/>
                        </a:rPr>
                        <a:t>الاربعاء</a:t>
                      </a: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  <a:sym typeface="Muna Black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sz="1400" b="1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una Black"/>
                        </a:rPr>
                        <a:t>الخميس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4355"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sz="1400" b="1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una Black"/>
                        </a:rPr>
                        <a:t>التاريخ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una Black"/>
                        </a:rPr>
                        <a:t>22 / 5</a:t>
                      </a: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  <a:sym typeface="Muna Black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una Black"/>
                        </a:rPr>
                        <a:t>23 / 5</a:t>
                      </a: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  <a:sym typeface="Muna Black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una Black"/>
                        </a:rPr>
                        <a:t>24 / 5</a:t>
                      </a: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  <a:sym typeface="Muna Black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una Black"/>
                        </a:rPr>
                        <a:t>25 / 5</a:t>
                      </a: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  <a:sym typeface="Muna Black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una Black"/>
                        </a:rPr>
                        <a:t>26 / 5</a:t>
                      </a: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  <a:sym typeface="Muna Black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5900"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lang="ar-SA" sz="1400" b="1" dirty="0">
                          <a:solidFill>
                            <a:srgbClr val="00B05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una Black"/>
                        </a:rPr>
                        <a:t>موضوع الدرس</a:t>
                      </a:r>
                      <a:endParaRPr sz="1400" b="1" dirty="0">
                        <a:solidFill>
                          <a:srgbClr val="00B05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  <a:sym typeface="Muna Black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83687"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una Black"/>
                        </a:rPr>
                        <a:t>ا</a:t>
                      </a:r>
                      <a:r>
                        <a:rPr lang="ar-SA" sz="1400" b="1" dirty="0">
                          <a:solidFill>
                            <a:srgbClr val="0070C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una Black"/>
                        </a:rPr>
                        <a:t>لهدف التعليمي</a:t>
                      </a:r>
                      <a:endParaRPr sz="1400" b="1" dirty="0">
                        <a:solidFill>
                          <a:srgbClr val="0070C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  <a:sym typeface="Muna Black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endParaRPr lang="ar-SA"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endParaRPr lang="ar-SA"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192757"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una Black"/>
                        </a:rPr>
                        <a:t>ا</a:t>
                      </a:r>
                      <a:r>
                        <a:rPr lang="ar-SA" sz="1400" b="1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una Black"/>
                        </a:rPr>
                        <a:t>لواجبات</a:t>
                      </a:r>
                    </a:p>
                    <a:p>
                      <a:pPr algn="ctr" rtl="0">
                        <a:defRPr sz="1800"/>
                      </a:pPr>
                      <a:r>
                        <a:rPr lang="ar-SA" sz="1400" b="1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una Black"/>
                        </a:rPr>
                        <a:t>والمهام الأدائية</a:t>
                      </a:r>
                      <a:endParaRPr sz="1400" b="1" dirty="0">
                        <a:solidFill>
                          <a:srgbClr val="C0000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  <a:sym typeface="Muna Black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endParaRPr lang="ar-SA"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3" name="الجدول 2">
            <a:extLst>
              <a:ext uri="{FF2B5EF4-FFF2-40B4-BE49-F238E27FC236}">
                <a16:creationId xmlns:a16="http://schemas.microsoft.com/office/drawing/2014/main" id="{A4C4CF60-601B-BD71-3343-15D07FF8B1D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65964"/>
              </p:ext>
            </p:extLst>
          </p:nvPr>
        </p:nvGraphicFramePr>
        <p:xfrm>
          <a:off x="2021495" y="1020001"/>
          <a:ext cx="8917656" cy="1219080"/>
        </p:xfrm>
        <a:graphic>
          <a:graphicData uri="http://schemas.openxmlformats.org/drawingml/2006/table">
            <a:tbl>
              <a:tblPr rtl="1" bandRow="1"/>
              <a:tblGrid>
                <a:gridCol w="98052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448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691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8193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6158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17996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789263">
                <a:tc gridSpan="6"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lang="ar-SA" sz="21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خطة التعلم الأسبوعية </a:t>
                      </a:r>
                    </a:p>
                    <a:p>
                      <a:pPr algn="ctr" rtl="0">
                        <a:defRPr sz="1800"/>
                      </a:pPr>
                      <a:r>
                        <a:rPr lang="ar-SA" sz="21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الفصل الدراسي الثاني لعام 1446 هـ</a:t>
                      </a:r>
                      <a:r>
                        <a:rPr sz="21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9817"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sz="1600" b="1" dirty="0">
                          <a:solidFill>
                            <a:srgbClr val="00B05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</a:t>
                      </a:r>
                      <a:r>
                        <a:rPr lang="ar-SA" sz="1600" b="1" dirty="0">
                          <a:solidFill>
                            <a:srgbClr val="00B05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لأسبوع</a:t>
                      </a:r>
                      <a:r>
                        <a:rPr sz="16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lang="ar-SA" sz="16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الثاني</a:t>
                      </a:r>
                      <a:endParaRPr sz="16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lang="ar-SA" sz="1600" b="1" dirty="0">
                          <a:solidFill>
                            <a:srgbClr val="0070C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المادة</a:t>
                      </a:r>
                      <a:r>
                        <a:rPr sz="16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endParaRPr sz="16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lang="ar-SA" sz="1600" b="1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الصف</a:t>
                      </a:r>
                      <a:endParaRPr sz="1600" b="1" dirty="0">
                        <a:solidFill>
                          <a:srgbClr val="C0000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endParaRPr sz="16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4" name="الجدول 3">
            <a:extLst>
              <a:ext uri="{FF2B5EF4-FFF2-40B4-BE49-F238E27FC236}">
                <a16:creationId xmlns:a16="http://schemas.microsoft.com/office/drawing/2014/main" id="{D79FAB39-13C1-4844-12E1-34FA7FEF47AD}"/>
              </a:ext>
            </a:extLst>
          </p:cNvPr>
          <p:cNvGraphicFramePr/>
          <p:nvPr/>
        </p:nvGraphicFramePr>
        <p:xfrm>
          <a:off x="326630" y="1988333"/>
          <a:ext cx="1295400" cy="662259"/>
        </p:xfrm>
        <a:graphic>
          <a:graphicData uri="http://schemas.openxmlformats.org/drawingml/2006/table">
            <a:tbl>
              <a:tblPr rtl="1" bandRow="1"/>
              <a:tblGrid>
                <a:gridCol w="1295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62259"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lang="ar-SA" sz="1600" b="1" dirty="0">
                          <a:solidFill>
                            <a:srgbClr val="08B0A2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ملاحظات</a:t>
                      </a:r>
                      <a:r>
                        <a:rPr sz="16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5" name="الجدول 3">
            <a:extLst>
              <a:ext uri="{FF2B5EF4-FFF2-40B4-BE49-F238E27FC236}">
                <a16:creationId xmlns:a16="http://schemas.microsoft.com/office/drawing/2014/main" id="{48873C06-58A3-E6DA-AA1B-41358EBA90D8}"/>
              </a:ext>
            </a:extLst>
          </p:cNvPr>
          <p:cNvGraphicFramePr/>
          <p:nvPr/>
        </p:nvGraphicFramePr>
        <p:xfrm>
          <a:off x="3695619" y="6036181"/>
          <a:ext cx="5569406" cy="631965"/>
        </p:xfrm>
        <a:graphic>
          <a:graphicData uri="http://schemas.openxmlformats.org/drawingml/2006/table">
            <a:tbl>
              <a:tblPr rtl="1" bandRow="1"/>
              <a:tblGrid>
                <a:gridCol w="55694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31965"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lang="ar-SA" sz="1600" b="1" dirty="0">
                          <a:solidFill>
                            <a:srgbClr val="08B0A2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اسم المعلم/ة : ...............               اسم المدير/ة : ..................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7" name="جدول 6">
            <a:extLst>
              <a:ext uri="{FF2B5EF4-FFF2-40B4-BE49-F238E27FC236}">
                <a16:creationId xmlns:a16="http://schemas.microsoft.com/office/drawing/2014/main" id="{95730636-4F17-F858-B23B-CFF58DEC4268}"/>
              </a:ext>
            </a:extLst>
          </p:cNvPr>
          <p:cNvGraphicFramePr>
            <a:graphicFrameLocks noGrp="1"/>
          </p:cNvGraphicFramePr>
          <p:nvPr/>
        </p:nvGraphicFramePr>
        <p:xfrm>
          <a:off x="326631" y="2645281"/>
          <a:ext cx="1295400" cy="2619445"/>
        </p:xfrm>
        <a:graphic>
          <a:graphicData uri="http://schemas.openxmlformats.org/drawingml/2006/table">
            <a:tbl>
              <a:tblPr rtl="1"/>
              <a:tblGrid>
                <a:gridCol w="1295400">
                  <a:extLst>
                    <a:ext uri="{9D8B030D-6E8A-4147-A177-3AD203B41FA5}">
                      <a16:colId xmlns:a16="http://schemas.microsoft.com/office/drawing/2014/main" val="3185350349"/>
                    </a:ext>
                  </a:extLst>
                </a:gridCol>
              </a:tblGrid>
              <a:tr h="2619445">
                <a:tc>
                  <a:txBody>
                    <a:bodyPr/>
                    <a:lstStyle/>
                    <a:p>
                      <a:pPr algn="ctr" rtl="1"/>
                      <a:endParaRPr lang="ar-SA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 rtl="1"/>
                      <a:endParaRPr lang="ar-SA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60706305"/>
                  </a:ext>
                </a:extLst>
              </a:tr>
            </a:tbl>
          </a:graphicData>
        </a:graphic>
      </p:graphicFrame>
      <p:pic>
        <p:nvPicPr>
          <p:cNvPr id="6" name="Picture 35" descr="Picture 35">
            <a:extLst>
              <a:ext uri="{FF2B5EF4-FFF2-40B4-BE49-F238E27FC236}">
                <a16:creationId xmlns:a16="http://schemas.microsoft.com/office/drawing/2014/main" id="{5184185A-052D-33F7-1606-81D093503707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duotone>
              <a:prstClr val="black"/>
              <a:schemeClr val="tx2">
                <a:tint val="45000"/>
                <a:satMod val="400000"/>
              </a:schemeClr>
            </a:duotone>
          </a:blip>
          <a:srcRect l="14182" t="11041" r="15559" b="32507"/>
          <a:stretch/>
        </p:blipFill>
        <p:spPr>
          <a:xfrm>
            <a:off x="-48941" y="-152759"/>
            <a:ext cx="1023271" cy="831716"/>
          </a:xfrm>
          <a:prstGeom prst="rect">
            <a:avLst/>
          </a:prstGeom>
          <a:ln w="12700">
            <a:miter lim="400000"/>
          </a:ln>
        </p:spPr>
      </p:pic>
      <p:sp>
        <p:nvSpPr>
          <p:cNvPr id="12" name="Freeform 7">
            <a:extLst>
              <a:ext uri="{FF2B5EF4-FFF2-40B4-BE49-F238E27FC236}">
                <a16:creationId xmlns:a16="http://schemas.microsoft.com/office/drawing/2014/main" id="{9E427112-076A-ACF7-ECB2-A52739937C22}"/>
              </a:ext>
            </a:extLst>
          </p:cNvPr>
          <p:cNvSpPr/>
          <p:nvPr/>
        </p:nvSpPr>
        <p:spPr>
          <a:xfrm rot="5400000" flipV="1">
            <a:off x="10875945" y="934285"/>
            <a:ext cx="2133401" cy="498712"/>
          </a:xfrm>
          <a:custGeom>
            <a:avLst/>
            <a:gdLst/>
            <a:ahLst/>
            <a:cxnLst/>
            <a:rect l="l" t="t" r="r" b="b"/>
            <a:pathLst>
              <a:path w="5689069" h="1443601">
                <a:moveTo>
                  <a:pt x="0" y="0"/>
                </a:moveTo>
                <a:lnTo>
                  <a:pt x="5689068" y="0"/>
                </a:lnTo>
                <a:lnTo>
                  <a:pt x="5689068" y="1443601"/>
                </a:lnTo>
                <a:lnTo>
                  <a:pt x="0" y="1443601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l" defTabSz="342900" rtl="0"/>
            <a:endParaRPr lang="ar-SA" sz="675" dirty="0">
              <a:solidFill>
                <a:prstClr val="black"/>
              </a:solidFill>
              <a:latin typeface="Calibri"/>
              <a:cs typeface="Arial" panose="020B0604020202020204" pitchFamily="34" charset="0"/>
            </a:endParaRPr>
          </a:p>
        </p:txBody>
      </p:sp>
      <p:sp>
        <p:nvSpPr>
          <p:cNvPr id="13" name="Freeform 7">
            <a:extLst>
              <a:ext uri="{FF2B5EF4-FFF2-40B4-BE49-F238E27FC236}">
                <a16:creationId xmlns:a16="http://schemas.microsoft.com/office/drawing/2014/main" id="{2D4A1D5F-871F-41C5-6B97-C1614C956977}"/>
              </a:ext>
            </a:extLst>
          </p:cNvPr>
          <p:cNvSpPr/>
          <p:nvPr/>
        </p:nvSpPr>
        <p:spPr>
          <a:xfrm rot="5400000" flipV="1">
            <a:off x="10812855" y="5478857"/>
            <a:ext cx="2259579" cy="498712"/>
          </a:xfrm>
          <a:custGeom>
            <a:avLst/>
            <a:gdLst/>
            <a:ahLst/>
            <a:cxnLst/>
            <a:rect l="l" t="t" r="r" b="b"/>
            <a:pathLst>
              <a:path w="5689069" h="1443601">
                <a:moveTo>
                  <a:pt x="0" y="0"/>
                </a:moveTo>
                <a:lnTo>
                  <a:pt x="5689068" y="0"/>
                </a:lnTo>
                <a:lnTo>
                  <a:pt x="5689068" y="1443601"/>
                </a:lnTo>
                <a:lnTo>
                  <a:pt x="0" y="1443601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l" defTabSz="342900" rtl="0"/>
            <a:endParaRPr lang="ar-SA" sz="675" dirty="0">
              <a:solidFill>
                <a:prstClr val="black"/>
              </a:solidFill>
              <a:latin typeface="Calibri"/>
              <a:cs typeface="Arial" panose="020B0604020202020204" pitchFamily="34" charset="0"/>
            </a:endParaRPr>
          </a:p>
        </p:txBody>
      </p:sp>
      <p:sp>
        <p:nvSpPr>
          <p:cNvPr id="14" name="Freeform 7">
            <a:extLst>
              <a:ext uri="{FF2B5EF4-FFF2-40B4-BE49-F238E27FC236}">
                <a16:creationId xmlns:a16="http://schemas.microsoft.com/office/drawing/2014/main" id="{B42008B2-1CEE-6658-F22F-B933714418D0}"/>
              </a:ext>
            </a:extLst>
          </p:cNvPr>
          <p:cNvSpPr/>
          <p:nvPr/>
        </p:nvSpPr>
        <p:spPr>
          <a:xfrm rot="5400000" flipV="1">
            <a:off x="10875944" y="3166006"/>
            <a:ext cx="2133401" cy="498712"/>
          </a:xfrm>
          <a:custGeom>
            <a:avLst/>
            <a:gdLst/>
            <a:ahLst/>
            <a:cxnLst/>
            <a:rect l="l" t="t" r="r" b="b"/>
            <a:pathLst>
              <a:path w="5689069" h="1443601">
                <a:moveTo>
                  <a:pt x="0" y="0"/>
                </a:moveTo>
                <a:lnTo>
                  <a:pt x="5689068" y="0"/>
                </a:lnTo>
                <a:lnTo>
                  <a:pt x="5689068" y="1443601"/>
                </a:lnTo>
                <a:lnTo>
                  <a:pt x="0" y="1443601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l" defTabSz="342900" rtl="0"/>
            <a:endParaRPr lang="ar-SA" sz="675" dirty="0">
              <a:solidFill>
                <a:prstClr val="black"/>
              </a:solidFill>
              <a:latin typeface="Calibri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76926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04853A-00C3-7ABB-5381-5371279A99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9">
            <a:extLst>
              <a:ext uri="{FF2B5EF4-FFF2-40B4-BE49-F238E27FC236}">
                <a16:creationId xmlns:a16="http://schemas.microsoft.com/office/drawing/2014/main" id="{8DC37FA6-C823-7C92-8793-468843A338AF}"/>
              </a:ext>
            </a:extLst>
          </p:cNvPr>
          <p:cNvSpPr/>
          <p:nvPr/>
        </p:nvSpPr>
        <p:spPr>
          <a:xfrm rot="21279755">
            <a:off x="-9522531" y="-1656672"/>
            <a:ext cx="27312730" cy="2740948"/>
          </a:xfrm>
          <a:custGeom>
            <a:avLst/>
            <a:gdLst/>
            <a:ahLst/>
            <a:cxnLst/>
            <a:rect l="l" t="t" r="r" b="b"/>
            <a:pathLst>
              <a:path w="12471670" h="5351480">
                <a:moveTo>
                  <a:pt x="0" y="0"/>
                </a:moveTo>
                <a:lnTo>
                  <a:pt x="12471670" y="0"/>
                </a:lnTo>
                <a:lnTo>
                  <a:pt x="12471670" y="5351480"/>
                </a:lnTo>
                <a:lnTo>
                  <a:pt x="0" y="535148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20" name="صورة 19">
            <a:extLst>
              <a:ext uri="{FF2B5EF4-FFF2-40B4-BE49-F238E27FC236}">
                <a16:creationId xmlns:a16="http://schemas.microsoft.com/office/drawing/2014/main" id="{B2304773-C9E1-3DDB-76EC-AE73AFAAA00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53921"/>
            <a:ext cx="974331" cy="920286"/>
          </a:xfrm>
          <a:prstGeom prst="rect">
            <a:avLst/>
          </a:prstGeom>
        </p:spPr>
      </p:pic>
      <p:graphicFrame>
        <p:nvGraphicFramePr>
          <p:cNvPr id="2" name="الجدول 1">
            <a:extLst>
              <a:ext uri="{FF2B5EF4-FFF2-40B4-BE49-F238E27FC236}">
                <a16:creationId xmlns:a16="http://schemas.microsoft.com/office/drawing/2014/main" id="{B523BE33-43AD-0659-5B2D-08C889FC7E2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40132940"/>
              </p:ext>
            </p:extLst>
          </p:nvPr>
        </p:nvGraphicFramePr>
        <p:xfrm>
          <a:off x="2021494" y="2348661"/>
          <a:ext cx="8917656" cy="3489338"/>
        </p:xfrm>
        <a:graphic>
          <a:graphicData uri="http://schemas.openxmlformats.org/drawingml/2006/table">
            <a:tbl>
              <a:tblPr rtl="1" bandRow="1"/>
              <a:tblGrid>
                <a:gridCol w="14862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8627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862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8627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862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8627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2639"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una Black"/>
                        </a:rPr>
                        <a:t>اليوم</a:t>
                      </a: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  <a:sym typeface="Muna Black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sz="1400" b="1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una Black"/>
                        </a:rPr>
                        <a:t>الأحد 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una Black"/>
                        </a:rPr>
                        <a:t>الاثنين</a:t>
                      </a: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  <a:sym typeface="Muna Black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una Black"/>
                        </a:rPr>
                        <a:t>الثلاثاء</a:t>
                      </a: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  <a:sym typeface="Muna Black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una Black"/>
                        </a:rPr>
                        <a:t>الاربعاء</a:t>
                      </a: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  <a:sym typeface="Muna Black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sz="1400" b="1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una Black"/>
                        </a:rPr>
                        <a:t>الخميس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4355"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sz="1400" b="1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una Black"/>
                        </a:rPr>
                        <a:t>التاريخ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una Black"/>
                        </a:rPr>
                        <a:t>29 / 5</a:t>
                      </a: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  <a:sym typeface="Muna Black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una Black"/>
                        </a:rPr>
                        <a:t>1 / 6</a:t>
                      </a: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  <a:sym typeface="Muna Black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una Black"/>
                        </a:rPr>
                        <a:t>2 / 6</a:t>
                      </a: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  <a:sym typeface="Muna Black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una Black"/>
                        </a:rPr>
                        <a:t>3 / 6</a:t>
                      </a: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  <a:sym typeface="Muna Black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una Black"/>
                        </a:rPr>
                        <a:t>4 / 6</a:t>
                      </a: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  <a:sym typeface="Muna Black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5900"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lang="ar-SA" sz="1400" b="1" dirty="0">
                          <a:solidFill>
                            <a:srgbClr val="00B05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una Black"/>
                        </a:rPr>
                        <a:t>موضوع الدرس</a:t>
                      </a:r>
                      <a:endParaRPr sz="1400" b="1" dirty="0">
                        <a:solidFill>
                          <a:srgbClr val="00B05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  <a:sym typeface="Muna Black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83687"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una Black"/>
                        </a:rPr>
                        <a:t>ا</a:t>
                      </a:r>
                      <a:r>
                        <a:rPr lang="ar-SA" sz="1400" b="1" dirty="0">
                          <a:solidFill>
                            <a:srgbClr val="0070C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una Black"/>
                        </a:rPr>
                        <a:t>لهدف التعليمي</a:t>
                      </a:r>
                      <a:endParaRPr sz="1400" b="1" dirty="0">
                        <a:solidFill>
                          <a:srgbClr val="0070C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  <a:sym typeface="Muna Black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endParaRPr lang="ar-SA"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endParaRPr lang="ar-SA"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192757"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una Black"/>
                        </a:rPr>
                        <a:t>ا</a:t>
                      </a:r>
                      <a:r>
                        <a:rPr lang="ar-SA" sz="1400" b="1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una Black"/>
                        </a:rPr>
                        <a:t>لواجبات</a:t>
                      </a:r>
                    </a:p>
                    <a:p>
                      <a:pPr algn="ctr" rtl="0">
                        <a:defRPr sz="1800"/>
                      </a:pPr>
                      <a:r>
                        <a:rPr lang="ar-SA" sz="1400" b="1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una Black"/>
                        </a:rPr>
                        <a:t>والمهام الأدائية</a:t>
                      </a:r>
                      <a:endParaRPr sz="1400" b="1" dirty="0">
                        <a:solidFill>
                          <a:srgbClr val="C0000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  <a:sym typeface="Muna Black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endParaRPr lang="ar-SA"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3" name="الجدول 2">
            <a:extLst>
              <a:ext uri="{FF2B5EF4-FFF2-40B4-BE49-F238E27FC236}">
                <a16:creationId xmlns:a16="http://schemas.microsoft.com/office/drawing/2014/main" id="{5D9F202D-D7B3-9ED2-052D-44F54CF8E7F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84482123"/>
              </p:ext>
            </p:extLst>
          </p:nvPr>
        </p:nvGraphicFramePr>
        <p:xfrm>
          <a:off x="2021495" y="1020001"/>
          <a:ext cx="8917656" cy="1219080"/>
        </p:xfrm>
        <a:graphic>
          <a:graphicData uri="http://schemas.openxmlformats.org/drawingml/2006/table">
            <a:tbl>
              <a:tblPr rtl="1" bandRow="1"/>
              <a:tblGrid>
                <a:gridCol w="98052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448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691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8193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6158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17996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789263">
                <a:tc gridSpan="6"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lang="ar-SA" sz="21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خطة التعلم الأسبوعية </a:t>
                      </a:r>
                    </a:p>
                    <a:p>
                      <a:pPr algn="ctr" rtl="0">
                        <a:defRPr sz="1800"/>
                      </a:pPr>
                      <a:r>
                        <a:rPr lang="ar-SA" sz="21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الفصل الدراسي الثاني لعام 1446 هـ</a:t>
                      </a:r>
                      <a:r>
                        <a:rPr sz="21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9817"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sz="1600" b="1" dirty="0">
                          <a:solidFill>
                            <a:srgbClr val="00B05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</a:t>
                      </a:r>
                      <a:r>
                        <a:rPr lang="ar-SA" sz="1600" b="1" dirty="0">
                          <a:solidFill>
                            <a:srgbClr val="00B05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لأسبوع</a:t>
                      </a:r>
                      <a:r>
                        <a:rPr sz="16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lang="ar-SA" sz="16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الثالث</a:t>
                      </a:r>
                      <a:endParaRPr sz="16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lang="ar-SA" sz="1600" b="1" dirty="0">
                          <a:solidFill>
                            <a:srgbClr val="0070C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المادة</a:t>
                      </a:r>
                      <a:r>
                        <a:rPr sz="16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endParaRPr sz="16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lang="ar-SA" sz="1600" b="1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الصف</a:t>
                      </a:r>
                      <a:endParaRPr sz="1600" b="1" dirty="0">
                        <a:solidFill>
                          <a:srgbClr val="C0000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endParaRPr sz="16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4" name="الجدول 3">
            <a:extLst>
              <a:ext uri="{FF2B5EF4-FFF2-40B4-BE49-F238E27FC236}">
                <a16:creationId xmlns:a16="http://schemas.microsoft.com/office/drawing/2014/main" id="{355CC3D0-8AB2-798A-A8E1-A8CAB9B4E89C}"/>
              </a:ext>
            </a:extLst>
          </p:cNvPr>
          <p:cNvGraphicFramePr/>
          <p:nvPr/>
        </p:nvGraphicFramePr>
        <p:xfrm>
          <a:off x="326630" y="1988333"/>
          <a:ext cx="1295400" cy="662259"/>
        </p:xfrm>
        <a:graphic>
          <a:graphicData uri="http://schemas.openxmlformats.org/drawingml/2006/table">
            <a:tbl>
              <a:tblPr rtl="1" bandRow="1"/>
              <a:tblGrid>
                <a:gridCol w="1295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62259"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lang="ar-SA" sz="1600" b="1" dirty="0">
                          <a:solidFill>
                            <a:srgbClr val="08B0A2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ملاحظات</a:t>
                      </a:r>
                      <a:r>
                        <a:rPr sz="16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5" name="الجدول 3">
            <a:extLst>
              <a:ext uri="{FF2B5EF4-FFF2-40B4-BE49-F238E27FC236}">
                <a16:creationId xmlns:a16="http://schemas.microsoft.com/office/drawing/2014/main" id="{43F21A20-90B2-C190-1C5D-2BEA36F83FB9}"/>
              </a:ext>
            </a:extLst>
          </p:cNvPr>
          <p:cNvGraphicFramePr/>
          <p:nvPr/>
        </p:nvGraphicFramePr>
        <p:xfrm>
          <a:off x="3695619" y="6036181"/>
          <a:ext cx="5569406" cy="631965"/>
        </p:xfrm>
        <a:graphic>
          <a:graphicData uri="http://schemas.openxmlformats.org/drawingml/2006/table">
            <a:tbl>
              <a:tblPr rtl="1" bandRow="1"/>
              <a:tblGrid>
                <a:gridCol w="55694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31965"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lang="ar-SA" sz="1600" b="1" dirty="0">
                          <a:solidFill>
                            <a:srgbClr val="08B0A2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اسم المعلم/ة : ...............               اسم المدير/ة : ..................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7" name="جدول 6">
            <a:extLst>
              <a:ext uri="{FF2B5EF4-FFF2-40B4-BE49-F238E27FC236}">
                <a16:creationId xmlns:a16="http://schemas.microsoft.com/office/drawing/2014/main" id="{F97759EA-14B6-788C-64E5-5508CEAD4B4D}"/>
              </a:ext>
            </a:extLst>
          </p:cNvPr>
          <p:cNvGraphicFramePr>
            <a:graphicFrameLocks noGrp="1"/>
          </p:cNvGraphicFramePr>
          <p:nvPr/>
        </p:nvGraphicFramePr>
        <p:xfrm>
          <a:off x="326631" y="2645281"/>
          <a:ext cx="1295400" cy="2619445"/>
        </p:xfrm>
        <a:graphic>
          <a:graphicData uri="http://schemas.openxmlformats.org/drawingml/2006/table">
            <a:tbl>
              <a:tblPr rtl="1"/>
              <a:tblGrid>
                <a:gridCol w="1295400">
                  <a:extLst>
                    <a:ext uri="{9D8B030D-6E8A-4147-A177-3AD203B41FA5}">
                      <a16:colId xmlns:a16="http://schemas.microsoft.com/office/drawing/2014/main" val="3185350349"/>
                    </a:ext>
                  </a:extLst>
                </a:gridCol>
              </a:tblGrid>
              <a:tr h="2619445">
                <a:tc>
                  <a:txBody>
                    <a:bodyPr/>
                    <a:lstStyle/>
                    <a:p>
                      <a:pPr algn="ctr" rtl="1"/>
                      <a:endParaRPr lang="ar-SA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 rtl="1"/>
                      <a:endParaRPr lang="ar-SA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60706305"/>
                  </a:ext>
                </a:extLst>
              </a:tr>
            </a:tbl>
          </a:graphicData>
        </a:graphic>
      </p:graphicFrame>
      <p:pic>
        <p:nvPicPr>
          <p:cNvPr id="6" name="Picture 35" descr="Picture 35">
            <a:extLst>
              <a:ext uri="{FF2B5EF4-FFF2-40B4-BE49-F238E27FC236}">
                <a16:creationId xmlns:a16="http://schemas.microsoft.com/office/drawing/2014/main" id="{3BCA98F3-6854-D890-A622-C4FE3C0D3269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duotone>
              <a:prstClr val="black"/>
              <a:schemeClr val="tx2">
                <a:tint val="45000"/>
                <a:satMod val="400000"/>
              </a:schemeClr>
            </a:duotone>
          </a:blip>
          <a:srcRect l="14182" t="11041" r="15559" b="32507"/>
          <a:stretch/>
        </p:blipFill>
        <p:spPr>
          <a:xfrm>
            <a:off x="-48941" y="-152759"/>
            <a:ext cx="1023271" cy="831716"/>
          </a:xfrm>
          <a:prstGeom prst="rect">
            <a:avLst/>
          </a:prstGeom>
          <a:ln w="12700">
            <a:miter lim="400000"/>
          </a:ln>
        </p:spPr>
      </p:pic>
      <p:sp>
        <p:nvSpPr>
          <p:cNvPr id="12" name="Freeform 7">
            <a:extLst>
              <a:ext uri="{FF2B5EF4-FFF2-40B4-BE49-F238E27FC236}">
                <a16:creationId xmlns:a16="http://schemas.microsoft.com/office/drawing/2014/main" id="{68EEBB1D-89FE-0F3E-3487-AF769E34D1B2}"/>
              </a:ext>
            </a:extLst>
          </p:cNvPr>
          <p:cNvSpPr/>
          <p:nvPr/>
        </p:nvSpPr>
        <p:spPr>
          <a:xfrm rot="5400000" flipV="1">
            <a:off x="10875945" y="934285"/>
            <a:ext cx="2133401" cy="498712"/>
          </a:xfrm>
          <a:custGeom>
            <a:avLst/>
            <a:gdLst/>
            <a:ahLst/>
            <a:cxnLst/>
            <a:rect l="l" t="t" r="r" b="b"/>
            <a:pathLst>
              <a:path w="5689069" h="1443601">
                <a:moveTo>
                  <a:pt x="0" y="0"/>
                </a:moveTo>
                <a:lnTo>
                  <a:pt x="5689068" y="0"/>
                </a:lnTo>
                <a:lnTo>
                  <a:pt x="5689068" y="1443601"/>
                </a:lnTo>
                <a:lnTo>
                  <a:pt x="0" y="1443601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l" defTabSz="342900" rtl="0"/>
            <a:endParaRPr lang="ar-SA" sz="675" dirty="0">
              <a:solidFill>
                <a:prstClr val="black"/>
              </a:solidFill>
              <a:latin typeface="Calibri"/>
              <a:cs typeface="Arial" panose="020B0604020202020204" pitchFamily="34" charset="0"/>
            </a:endParaRPr>
          </a:p>
        </p:txBody>
      </p:sp>
      <p:sp>
        <p:nvSpPr>
          <p:cNvPr id="13" name="Freeform 7">
            <a:extLst>
              <a:ext uri="{FF2B5EF4-FFF2-40B4-BE49-F238E27FC236}">
                <a16:creationId xmlns:a16="http://schemas.microsoft.com/office/drawing/2014/main" id="{D1DA444C-84EC-9B33-AC3B-B0271E4EF539}"/>
              </a:ext>
            </a:extLst>
          </p:cNvPr>
          <p:cNvSpPr/>
          <p:nvPr/>
        </p:nvSpPr>
        <p:spPr>
          <a:xfrm rot="5400000" flipV="1">
            <a:off x="10812855" y="5478857"/>
            <a:ext cx="2259579" cy="498712"/>
          </a:xfrm>
          <a:custGeom>
            <a:avLst/>
            <a:gdLst/>
            <a:ahLst/>
            <a:cxnLst/>
            <a:rect l="l" t="t" r="r" b="b"/>
            <a:pathLst>
              <a:path w="5689069" h="1443601">
                <a:moveTo>
                  <a:pt x="0" y="0"/>
                </a:moveTo>
                <a:lnTo>
                  <a:pt x="5689068" y="0"/>
                </a:lnTo>
                <a:lnTo>
                  <a:pt x="5689068" y="1443601"/>
                </a:lnTo>
                <a:lnTo>
                  <a:pt x="0" y="1443601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l" defTabSz="342900" rtl="0"/>
            <a:endParaRPr lang="ar-SA" sz="675" dirty="0">
              <a:solidFill>
                <a:prstClr val="black"/>
              </a:solidFill>
              <a:latin typeface="Calibri"/>
              <a:cs typeface="Arial" panose="020B0604020202020204" pitchFamily="34" charset="0"/>
            </a:endParaRPr>
          </a:p>
        </p:txBody>
      </p:sp>
      <p:sp>
        <p:nvSpPr>
          <p:cNvPr id="14" name="Freeform 7">
            <a:extLst>
              <a:ext uri="{FF2B5EF4-FFF2-40B4-BE49-F238E27FC236}">
                <a16:creationId xmlns:a16="http://schemas.microsoft.com/office/drawing/2014/main" id="{7D8A9A42-8419-C02A-7018-AAB34FDC21B6}"/>
              </a:ext>
            </a:extLst>
          </p:cNvPr>
          <p:cNvSpPr/>
          <p:nvPr/>
        </p:nvSpPr>
        <p:spPr>
          <a:xfrm rot="5400000" flipV="1">
            <a:off x="10875944" y="3166006"/>
            <a:ext cx="2133401" cy="498712"/>
          </a:xfrm>
          <a:custGeom>
            <a:avLst/>
            <a:gdLst/>
            <a:ahLst/>
            <a:cxnLst/>
            <a:rect l="l" t="t" r="r" b="b"/>
            <a:pathLst>
              <a:path w="5689069" h="1443601">
                <a:moveTo>
                  <a:pt x="0" y="0"/>
                </a:moveTo>
                <a:lnTo>
                  <a:pt x="5689068" y="0"/>
                </a:lnTo>
                <a:lnTo>
                  <a:pt x="5689068" y="1443601"/>
                </a:lnTo>
                <a:lnTo>
                  <a:pt x="0" y="1443601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l" defTabSz="342900" rtl="0"/>
            <a:endParaRPr lang="ar-SA" sz="675" dirty="0">
              <a:solidFill>
                <a:prstClr val="black"/>
              </a:solidFill>
              <a:latin typeface="Calibri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0342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5C0445-2AF9-9DEF-E93C-27D51C1910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9">
            <a:extLst>
              <a:ext uri="{FF2B5EF4-FFF2-40B4-BE49-F238E27FC236}">
                <a16:creationId xmlns:a16="http://schemas.microsoft.com/office/drawing/2014/main" id="{BEDE1AF3-1A86-3AF6-4192-55DA0A0D8797}"/>
              </a:ext>
            </a:extLst>
          </p:cNvPr>
          <p:cNvSpPr/>
          <p:nvPr/>
        </p:nvSpPr>
        <p:spPr>
          <a:xfrm rot="21279755">
            <a:off x="-9522531" y="-1656672"/>
            <a:ext cx="27312730" cy="2740948"/>
          </a:xfrm>
          <a:custGeom>
            <a:avLst/>
            <a:gdLst/>
            <a:ahLst/>
            <a:cxnLst/>
            <a:rect l="l" t="t" r="r" b="b"/>
            <a:pathLst>
              <a:path w="12471670" h="5351480">
                <a:moveTo>
                  <a:pt x="0" y="0"/>
                </a:moveTo>
                <a:lnTo>
                  <a:pt x="12471670" y="0"/>
                </a:lnTo>
                <a:lnTo>
                  <a:pt x="12471670" y="5351480"/>
                </a:lnTo>
                <a:lnTo>
                  <a:pt x="0" y="535148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20" name="صورة 19">
            <a:extLst>
              <a:ext uri="{FF2B5EF4-FFF2-40B4-BE49-F238E27FC236}">
                <a16:creationId xmlns:a16="http://schemas.microsoft.com/office/drawing/2014/main" id="{4F2FD54A-D400-E0E8-2A38-4C953A787CA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53921"/>
            <a:ext cx="974331" cy="920286"/>
          </a:xfrm>
          <a:prstGeom prst="rect">
            <a:avLst/>
          </a:prstGeom>
        </p:spPr>
      </p:pic>
      <p:graphicFrame>
        <p:nvGraphicFramePr>
          <p:cNvPr id="2" name="الجدول 1">
            <a:extLst>
              <a:ext uri="{FF2B5EF4-FFF2-40B4-BE49-F238E27FC236}">
                <a16:creationId xmlns:a16="http://schemas.microsoft.com/office/drawing/2014/main" id="{8430953B-DF25-20EE-BF95-F41375A0F34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7239193"/>
              </p:ext>
            </p:extLst>
          </p:nvPr>
        </p:nvGraphicFramePr>
        <p:xfrm>
          <a:off x="2021494" y="2348661"/>
          <a:ext cx="8917656" cy="3489338"/>
        </p:xfrm>
        <a:graphic>
          <a:graphicData uri="http://schemas.openxmlformats.org/drawingml/2006/table">
            <a:tbl>
              <a:tblPr rtl="1" bandRow="1"/>
              <a:tblGrid>
                <a:gridCol w="14862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8627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862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8627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862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8627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2639"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una Black"/>
                        </a:rPr>
                        <a:t>اليوم</a:t>
                      </a: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  <a:sym typeface="Muna Black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sz="1400" b="1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una Black"/>
                        </a:rPr>
                        <a:t>الأحد 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una Black"/>
                        </a:rPr>
                        <a:t>الاثنين</a:t>
                      </a: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  <a:sym typeface="Muna Black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una Black"/>
                        </a:rPr>
                        <a:t>الثلاثاء</a:t>
                      </a: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  <a:sym typeface="Muna Black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una Black"/>
                        </a:rPr>
                        <a:t>الاربعاء</a:t>
                      </a: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  <a:sym typeface="Muna Black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sz="1400" b="1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una Black"/>
                        </a:rPr>
                        <a:t>الخميس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4355"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sz="1400" b="1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una Black"/>
                        </a:rPr>
                        <a:t>التاريخ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una Black"/>
                        </a:rPr>
                        <a:t>7 / 6</a:t>
                      </a: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  <a:sym typeface="Muna Black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una Black"/>
                        </a:rPr>
                        <a:t>8 / 6</a:t>
                      </a: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  <a:sym typeface="Muna Black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una Black"/>
                        </a:rPr>
                        <a:t>9 / 6 </a:t>
                      </a: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  <a:sym typeface="Muna Black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una Black"/>
                        </a:rPr>
                        <a:t>10 / 6</a:t>
                      </a: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  <a:sym typeface="Muna Black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una Black"/>
                        </a:rPr>
                        <a:t>11 / 6</a:t>
                      </a: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  <a:sym typeface="Muna Black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5900"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lang="ar-SA" sz="1400" b="1" dirty="0">
                          <a:solidFill>
                            <a:srgbClr val="00B05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una Black"/>
                        </a:rPr>
                        <a:t>موضوع الدرس</a:t>
                      </a:r>
                      <a:endParaRPr sz="1400" b="1" dirty="0">
                        <a:solidFill>
                          <a:srgbClr val="00B05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  <a:sym typeface="Muna Black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83687"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una Black"/>
                        </a:rPr>
                        <a:t>ا</a:t>
                      </a:r>
                      <a:r>
                        <a:rPr lang="ar-SA" sz="1400" b="1" dirty="0">
                          <a:solidFill>
                            <a:srgbClr val="0070C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una Black"/>
                        </a:rPr>
                        <a:t>لهدف التعليمي</a:t>
                      </a:r>
                      <a:endParaRPr sz="1400" b="1" dirty="0">
                        <a:solidFill>
                          <a:srgbClr val="0070C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  <a:sym typeface="Muna Black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endParaRPr lang="ar-SA"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endParaRPr lang="ar-SA"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192757"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una Black"/>
                        </a:rPr>
                        <a:t>ا</a:t>
                      </a:r>
                      <a:r>
                        <a:rPr lang="ar-SA" sz="1400" b="1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una Black"/>
                        </a:rPr>
                        <a:t>لواجبات</a:t>
                      </a:r>
                    </a:p>
                    <a:p>
                      <a:pPr algn="ctr" rtl="0">
                        <a:defRPr sz="1800"/>
                      </a:pPr>
                      <a:r>
                        <a:rPr lang="ar-SA" sz="1400" b="1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una Black"/>
                        </a:rPr>
                        <a:t>والمهام الأدائية</a:t>
                      </a:r>
                      <a:endParaRPr sz="1400" b="1" dirty="0">
                        <a:solidFill>
                          <a:srgbClr val="C0000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  <a:sym typeface="Muna Black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endParaRPr lang="ar-SA"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3" name="الجدول 2">
            <a:extLst>
              <a:ext uri="{FF2B5EF4-FFF2-40B4-BE49-F238E27FC236}">
                <a16:creationId xmlns:a16="http://schemas.microsoft.com/office/drawing/2014/main" id="{8AE92712-5AD1-344A-12C5-824ADEA3411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04911661"/>
              </p:ext>
            </p:extLst>
          </p:nvPr>
        </p:nvGraphicFramePr>
        <p:xfrm>
          <a:off x="2021495" y="1020001"/>
          <a:ext cx="8917656" cy="1219080"/>
        </p:xfrm>
        <a:graphic>
          <a:graphicData uri="http://schemas.openxmlformats.org/drawingml/2006/table">
            <a:tbl>
              <a:tblPr rtl="1" bandRow="1"/>
              <a:tblGrid>
                <a:gridCol w="98052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448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691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8193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6158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17996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789263">
                <a:tc gridSpan="6"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lang="ar-SA" sz="21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خطة التعلم الأسبوعية </a:t>
                      </a:r>
                    </a:p>
                    <a:p>
                      <a:pPr algn="ctr" rtl="0">
                        <a:defRPr sz="1800"/>
                      </a:pPr>
                      <a:r>
                        <a:rPr lang="ar-SA" sz="21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الفصل الدراسي الثاني لعام 1446 هـ</a:t>
                      </a:r>
                      <a:r>
                        <a:rPr sz="21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9817"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sz="1600" b="1" dirty="0">
                          <a:solidFill>
                            <a:srgbClr val="00B05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</a:t>
                      </a:r>
                      <a:r>
                        <a:rPr lang="ar-SA" sz="1600" b="1" dirty="0">
                          <a:solidFill>
                            <a:srgbClr val="00B05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لأسبوع</a:t>
                      </a:r>
                      <a:r>
                        <a:rPr sz="16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lang="ar-SA" sz="16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الرابع</a:t>
                      </a:r>
                      <a:endParaRPr sz="16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lang="ar-SA" sz="1600" b="1" dirty="0">
                          <a:solidFill>
                            <a:srgbClr val="0070C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المادة</a:t>
                      </a:r>
                      <a:r>
                        <a:rPr sz="16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endParaRPr sz="16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lang="ar-SA" sz="1600" b="1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الصف</a:t>
                      </a:r>
                      <a:endParaRPr sz="1600" b="1" dirty="0">
                        <a:solidFill>
                          <a:srgbClr val="C0000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endParaRPr sz="16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4" name="الجدول 3">
            <a:extLst>
              <a:ext uri="{FF2B5EF4-FFF2-40B4-BE49-F238E27FC236}">
                <a16:creationId xmlns:a16="http://schemas.microsoft.com/office/drawing/2014/main" id="{3B14D250-72CF-698B-22BC-06033DB61D77}"/>
              </a:ext>
            </a:extLst>
          </p:cNvPr>
          <p:cNvGraphicFramePr/>
          <p:nvPr/>
        </p:nvGraphicFramePr>
        <p:xfrm>
          <a:off x="326630" y="1988333"/>
          <a:ext cx="1295400" cy="662259"/>
        </p:xfrm>
        <a:graphic>
          <a:graphicData uri="http://schemas.openxmlformats.org/drawingml/2006/table">
            <a:tbl>
              <a:tblPr rtl="1" bandRow="1"/>
              <a:tblGrid>
                <a:gridCol w="1295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62259"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lang="ar-SA" sz="1600" b="1" dirty="0">
                          <a:solidFill>
                            <a:srgbClr val="08B0A2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ملاحظات</a:t>
                      </a:r>
                      <a:r>
                        <a:rPr sz="16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5" name="الجدول 3">
            <a:extLst>
              <a:ext uri="{FF2B5EF4-FFF2-40B4-BE49-F238E27FC236}">
                <a16:creationId xmlns:a16="http://schemas.microsoft.com/office/drawing/2014/main" id="{F3270581-EBD1-468B-755A-E67E3FD54F73}"/>
              </a:ext>
            </a:extLst>
          </p:cNvPr>
          <p:cNvGraphicFramePr/>
          <p:nvPr/>
        </p:nvGraphicFramePr>
        <p:xfrm>
          <a:off x="3695619" y="6036181"/>
          <a:ext cx="5569406" cy="631965"/>
        </p:xfrm>
        <a:graphic>
          <a:graphicData uri="http://schemas.openxmlformats.org/drawingml/2006/table">
            <a:tbl>
              <a:tblPr rtl="1" bandRow="1"/>
              <a:tblGrid>
                <a:gridCol w="55694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31965"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lang="ar-SA" sz="1600" b="1" dirty="0">
                          <a:solidFill>
                            <a:srgbClr val="08B0A2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اسم المعلم/ة : ...............               اسم المدير/ة : ..................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7" name="جدول 6">
            <a:extLst>
              <a:ext uri="{FF2B5EF4-FFF2-40B4-BE49-F238E27FC236}">
                <a16:creationId xmlns:a16="http://schemas.microsoft.com/office/drawing/2014/main" id="{A6F2727E-1665-10E3-BB89-010A07774B26}"/>
              </a:ext>
            </a:extLst>
          </p:cNvPr>
          <p:cNvGraphicFramePr>
            <a:graphicFrameLocks noGrp="1"/>
          </p:cNvGraphicFramePr>
          <p:nvPr/>
        </p:nvGraphicFramePr>
        <p:xfrm>
          <a:off x="326631" y="2645281"/>
          <a:ext cx="1295400" cy="2619445"/>
        </p:xfrm>
        <a:graphic>
          <a:graphicData uri="http://schemas.openxmlformats.org/drawingml/2006/table">
            <a:tbl>
              <a:tblPr rtl="1"/>
              <a:tblGrid>
                <a:gridCol w="1295400">
                  <a:extLst>
                    <a:ext uri="{9D8B030D-6E8A-4147-A177-3AD203B41FA5}">
                      <a16:colId xmlns:a16="http://schemas.microsoft.com/office/drawing/2014/main" val="3185350349"/>
                    </a:ext>
                  </a:extLst>
                </a:gridCol>
              </a:tblGrid>
              <a:tr h="2619445">
                <a:tc>
                  <a:txBody>
                    <a:bodyPr/>
                    <a:lstStyle/>
                    <a:p>
                      <a:pPr algn="ctr" rtl="1"/>
                      <a:endParaRPr lang="ar-SA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 rtl="1"/>
                      <a:endParaRPr lang="ar-SA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60706305"/>
                  </a:ext>
                </a:extLst>
              </a:tr>
            </a:tbl>
          </a:graphicData>
        </a:graphic>
      </p:graphicFrame>
      <p:pic>
        <p:nvPicPr>
          <p:cNvPr id="6" name="Picture 35" descr="Picture 35">
            <a:extLst>
              <a:ext uri="{FF2B5EF4-FFF2-40B4-BE49-F238E27FC236}">
                <a16:creationId xmlns:a16="http://schemas.microsoft.com/office/drawing/2014/main" id="{5A0ECD67-CEC1-7F1E-3BE5-8BD1FBA90963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duotone>
              <a:prstClr val="black"/>
              <a:schemeClr val="tx2">
                <a:tint val="45000"/>
                <a:satMod val="400000"/>
              </a:schemeClr>
            </a:duotone>
          </a:blip>
          <a:srcRect l="14182" t="11041" r="15559" b="32507"/>
          <a:stretch/>
        </p:blipFill>
        <p:spPr>
          <a:xfrm>
            <a:off x="-48941" y="-152759"/>
            <a:ext cx="1023271" cy="831716"/>
          </a:xfrm>
          <a:prstGeom prst="rect">
            <a:avLst/>
          </a:prstGeom>
          <a:ln w="12700">
            <a:miter lim="400000"/>
          </a:ln>
        </p:spPr>
      </p:pic>
      <p:sp>
        <p:nvSpPr>
          <p:cNvPr id="12" name="Freeform 7">
            <a:extLst>
              <a:ext uri="{FF2B5EF4-FFF2-40B4-BE49-F238E27FC236}">
                <a16:creationId xmlns:a16="http://schemas.microsoft.com/office/drawing/2014/main" id="{ADDB695F-1C67-8A04-D40C-56AD8424E12B}"/>
              </a:ext>
            </a:extLst>
          </p:cNvPr>
          <p:cNvSpPr/>
          <p:nvPr/>
        </p:nvSpPr>
        <p:spPr>
          <a:xfrm rot="5400000" flipV="1">
            <a:off x="10875945" y="934285"/>
            <a:ext cx="2133401" cy="498712"/>
          </a:xfrm>
          <a:custGeom>
            <a:avLst/>
            <a:gdLst/>
            <a:ahLst/>
            <a:cxnLst/>
            <a:rect l="l" t="t" r="r" b="b"/>
            <a:pathLst>
              <a:path w="5689069" h="1443601">
                <a:moveTo>
                  <a:pt x="0" y="0"/>
                </a:moveTo>
                <a:lnTo>
                  <a:pt x="5689068" y="0"/>
                </a:lnTo>
                <a:lnTo>
                  <a:pt x="5689068" y="1443601"/>
                </a:lnTo>
                <a:lnTo>
                  <a:pt x="0" y="1443601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l" defTabSz="342900" rtl="0"/>
            <a:endParaRPr lang="ar-SA" sz="675" dirty="0">
              <a:solidFill>
                <a:prstClr val="black"/>
              </a:solidFill>
              <a:latin typeface="Calibri"/>
              <a:cs typeface="Arial" panose="020B0604020202020204" pitchFamily="34" charset="0"/>
            </a:endParaRPr>
          </a:p>
        </p:txBody>
      </p:sp>
      <p:sp>
        <p:nvSpPr>
          <p:cNvPr id="13" name="Freeform 7">
            <a:extLst>
              <a:ext uri="{FF2B5EF4-FFF2-40B4-BE49-F238E27FC236}">
                <a16:creationId xmlns:a16="http://schemas.microsoft.com/office/drawing/2014/main" id="{54EEA074-E843-29F5-4A57-76B89201015E}"/>
              </a:ext>
            </a:extLst>
          </p:cNvPr>
          <p:cNvSpPr/>
          <p:nvPr/>
        </p:nvSpPr>
        <p:spPr>
          <a:xfrm rot="5400000" flipV="1">
            <a:off x="10812855" y="5478857"/>
            <a:ext cx="2259579" cy="498712"/>
          </a:xfrm>
          <a:custGeom>
            <a:avLst/>
            <a:gdLst/>
            <a:ahLst/>
            <a:cxnLst/>
            <a:rect l="l" t="t" r="r" b="b"/>
            <a:pathLst>
              <a:path w="5689069" h="1443601">
                <a:moveTo>
                  <a:pt x="0" y="0"/>
                </a:moveTo>
                <a:lnTo>
                  <a:pt x="5689068" y="0"/>
                </a:lnTo>
                <a:lnTo>
                  <a:pt x="5689068" y="1443601"/>
                </a:lnTo>
                <a:lnTo>
                  <a:pt x="0" y="1443601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l" defTabSz="342900" rtl="0"/>
            <a:endParaRPr lang="ar-SA" sz="675" dirty="0">
              <a:solidFill>
                <a:prstClr val="black"/>
              </a:solidFill>
              <a:latin typeface="Calibri"/>
              <a:cs typeface="Arial" panose="020B0604020202020204" pitchFamily="34" charset="0"/>
            </a:endParaRPr>
          </a:p>
        </p:txBody>
      </p:sp>
      <p:sp>
        <p:nvSpPr>
          <p:cNvPr id="14" name="Freeform 7">
            <a:extLst>
              <a:ext uri="{FF2B5EF4-FFF2-40B4-BE49-F238E27FC236}">
                <a16:creationId xmlns:a16="http://schemas.microsoft.com/office/drawing/2014/main" id="{DDAF5827-32BA-A373-4E79-209A82315C42}"/>
              </a:ext>
            </a:extLst>
          </p:cNvPr>
          <p:cNvSpPr/>
          <p:nvPr/>
        </p:nvSpPr>
        <p:spPr>
          <a:xfrm rot="5400000" flipV="1">
            <a:off x="10875944" y="3166006"/>
            <a:ext cx="2133401" cy="498712"/>
          </a:xfrm>
          <a:custGeom>
            <a:avLst/>
            <a:gdLst/>
            <a:ahLst/>
            <a:cxnLst/>
            <a:rect l="l" t="t" r="r" b="b"/>
            <a:pathLst>
              <a:path w="5689069" h="1443601">
                <a:moveTo>
                  <a:pt x="0" y="0"/>
                </a:moveTo>
                <a:lnTo>
                  <a:pt x="5689068" y="0"/>
                </a:lnTo>
                <a:lnTo>
                  <a:pt x="5689068" y="1443601"/>
                </a:lnTo>
                <a:lnTo>
                  <a:pt x="0" y="1443601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l" defTabSz="342900" rtl="0"/>
            <a:endParaRPr lang="ar-SA" sz="675" dirty="0">
              <a:solidFill>
                <a:prstClr val="black"/>
              </a:solidFill>
              <a:latin typeface="Calibri"/>
              <a:cs typeface="Arial" panose="020B0604020202020204" pitchFamily="34" charset="0"/>
            </a:endParaRPr>
          </a:p>
        </p:txBody>
      </p:sp>
      <p:sp>
        <p:nvSpPr>
          <p:cNvPr id="8" name="مستطيل 7">
            <a:extLst>
              <a:ext uri="{FF2B5EF4-FFF2-40B4-BE49-F238E27FC236}">
                <a16:creationId xmlns:a16="http://schemas.microsoft.com/office/drawing/2014/main" id="{F50EEF86-A76E-B0A8-B8CC-892A243BC385}"/>
              </a:ext>
            </a:extLst>
          </p:cNvPr>
          <p:cNvSpPr/>
          <p:nvPr/>
        </p:nvSpPr>
        <p:spPr>
          <a:xfrm>
            <a:off x="2376169" y="3539076"/>
            <a:ext cx="2189181" cy="1269593"/>
          </a:xfrm>
          <a:prstGeom prst="rect">
            <a:avLst/>
          </a:prstGeom>
          <a:blipFill>
            <a:blip r:embed="rId9"/>
            <a:tile tx="0" ty="0" sx="100000" sy="100000" flip="none" algn="tl"/>
          </a:blip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إجازة مطولة</a:t>
            </a:r>
          </a:p>
        </p:txBody>
      </p:sp>
    </p:spTree>
    <p:extLst>
      <p:ext uri="{BB962C8B-B14F-4D97-AF65-F5344CB8AC3E}">
        <p14:creationId xmlns:p14="http://schemas.microsoft.com/office/powerpoint/2010/main" val="14966066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76AC8E-A2AD-F04C-6E20-9D56298D89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9">
            <a:extLst>
              <a:ext uri="{FF2B5EF4-FFF2-40B4-BE49-F238E27FC236}">
                <a16:creationId xmlns:a16="http://schemas.microsoft.com/office/drawing/2014/main" id="{26F4C4EC-0EB9-E8C2-5EBE-B44D2806972E}"/>
              </a:ext>
            </a:extLst>
          </p:cNvPr>
          <p:cNvSpPr/>
          <p:nvPr/>
        </p:nvSpPr>
        <p:spPr>
          <a:xfrm rot="21279755">
            <a:off x="-9522531" y="-1656672"/>
            <a:ext cx="27312730" cy="2740948"/>
          </a:xfrm>
          <a:custGeom>
            <a:avLst/>
            <a:gdLst/>
            <a:ahLst/>
            <a:cxnLst/>
            <a:rect l="l" t="t" r="r" b="b"/>
            <a:pathLst>
              <a:path w="12471670" h="5351480">
                <a:moveTo>
                  <a:pt x="0" y="0"/>
                </a:moveTo>
                <a:lnTo>
                  <a:pt x="12471670" y="0"/>
                </a:lnTo>
                <a:lnTo>
                  <a:pt x="12471670" y="5351480"/>
                </a:lnTo>
                <a:lnTo>
                  <a:pt x="0" y="535148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20" name="صورة 19">
            <a:extLst>
              <a:ext uri="{FF2B5EF4-FFF2-40B4-BE49-F238E27FC236}">
                <a16:creationId xmlns:a16="http://schemas.microsoft.com/office/drawing/2014/main" id="{DC737599-049A-6839-07AE-34C9F78F342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53921"/>
            <a:ext cx="974331" cy="920286"/>
          </a:xfrm>
          <a:prstGeom prst="rect">
            <a:avLst/>
          </a:prstGeom>
        </p:spPr>
      </p:pic>
      <p:graphicFrame>
        <p:nvGraphicFramePr>
          <p:cNvPr id="2" name="الجدول 1">
            <a:extLst>
              <a:ext uri="{FF2B5EF4-FFF2-40B4-BE49-F238E27FC236}">
                <a16:creationId xmlns:a16="http://schemas.microsoft.com/office/drawing/2014/main" id="{065DDF14-04F1-E716-92B3-26DB635401A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50712409"/>
              </p:ext>
            </p:extLst>
          </p:nvPr>
        </p:nvGraphicFramePr>
        <p:xfrm>
          <a:off x="2021494" y="2348661"/>
          <a:ext cx="8917656" cy="3489338"/>
        </p:xfrm>
        <a:graphic>
          <a:graphicData uri="http://schemas.openxmlformats.org/drawingml/2006/table">
            <a:tbl>
              <a:tblPr rtl="1" bandRow="1"/>
              <a:tblGrid>
                <a:gridCol w="14862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8627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862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8627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862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8627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2639"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una Black"/>
                        </a:rPr>
                        <a:t>اليوم</a:t>
                      </a: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  <a:sym typeface="Muna Black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sz="1400" b="1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una Black"/>
                        </a:rPr>
                        <a:t>الأحد 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una Black"/>
                        </a:rPr>
                        <a:t>الاثنين</a:t>
                      </a: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  <a:sym typeface="Muna Black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una Black"/>
                        </a:rPr>
                        <a:t>الثلاثاء</a:t>
                      </a: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  <a:sym typeface="Muna Black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una Black"/>
                        </a:rPr>
                        <a:t>الاربعاء</a:t>
                      </a: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  <a:sym typeface="Muna Black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sz="1400" b="1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una Black"/>
                        </a:rPr>
                        <a:t>الخميس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4355"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sz="1400" b="1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una Black"/>
                        </a:rPr>
                        <a:t>التاريخ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una Black"/>
                        </a:rPr>
                        <a:t>14 / 6</a:t>
                      </a: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  <a:sym typeface="Muna Black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una Black"/>
                        </a:rPr>
                        <a:t>15 / 6</a:t>
                      </a: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  <a:sym typeface="Muna Black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una Black"/>
                        </a:rPr>
                        <a:t>16 / 6</a:t>
                      </a: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  <a:sym typeface="Muna Black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una Black"/>
                        </a:rPr>
                        <a:t>17 / 6</a:t>
                      </a: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  <a:sym typeface="Muna Black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una Black"/>
                        </a:rPr>
                        <a:t>18 / 6</a:t>
                      </a: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  <a:sym typeface="Muna Black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5900"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lang="ar-SA" sz="1400" b="1" dirty="0">
                          <a:solidFill>
                            <a:srgbClr val="00B05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una Black"/>
                        </a:rPr>
                        <a:t>موضوع الدرس</a:t>
                      </a:r>
                      <a:endParaRPr sz="1400" b="1" dirty="0">
                        <a:solidFill>
                          <a:srgbClr val="00B05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  <a:sym typeface="Muna Black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83687"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una Black"/>
                        </a:rPr>
                        <a:t>ا</a:t>
                      </a:r>
                      <a:r>
                        <a:rPr lang="ar-SA" sz="1400" b="1" dirty="0">
                          <a:solidFill>
                            <a:srgbClr val="0070C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una Black"/>
                        </a:rPr>
                        <a:t>لهدف التعليمي</a:t>
                      </a:r>
                      <a:endParaRPr sz="1400" b="1" dirty="0">
                        <a:solidFill>
                          <a:srgbClr val="0070C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  <a:sym typeface="Muna Black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endParaRPr lang="ar-SA"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endParaRPr lang="ar-SA"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192757"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una Black"/>
                        </a:rPr>
                        <a:t>ا</a:t>
                      </a:r>
                      <a:r>
                        <a:rPr lang="ar-SA" sz="1400" b="1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una Black"/>
                        </a:rPr>
                        <a:t>لواجبات</a:t>
                      </a:r>
                    </a:p>
                    <a:p>
                      <a:pPr algn="ctr" rtl="0">
                        <a:defRPr sz="1800"/>
                      </a:pPr>
                      <a:r>
                        <a:rPr lang="ar-SA" sz="1400" b="1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una Black"/>
                        </a:rPr>
                        <a:t>والمهام الأدائية</a:t>
                      </a:r>
                      <a:endParaRPr sz="1400" b="1" dirty="0">
                        <a:solidFill>
                          <a:srgbClr val="C0000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  <a:sym typeface="Muna Black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endParaRPr lang="ar-SA"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3" name="الجدول 2">
            <a:extLst>
              <a:ext uri="{FF2B5EF4-FFF2-40B4-BE49-F238E27FC236}">
                <a16:creationId xmlns:a16="http://schemas.microsoft.com/office/drawing/2014/main" id="{77F83A8B-80D5-E220-1F6E-7486C9059EB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91846109"/>
              </p:ext>
            </p:extLst>
          </p:nvPr>
        </p:nvGraphicFramePr>
        <p:xfrm>
          <a:off x="2021495" y="1020001"/>
          <a:ext cx="8917656" cy="1219080"/>
        </p:xfrm>
        <a:graphic>
          <a:graphicData uri="http://schemas.openxmlformats.org/drawingml/2006/table">
            <a:tbl>
              <a:tblPr rtl="1" bandRow="1"/>
              <a:tblGrid>
                <a:gridCol w="98052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448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691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8193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6158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17996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789263">
                <a:tc gridSpan="6"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lang="ar-SA" sz="21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خطة التعلم الأسبوعية </a:t>
                      </a:r>
                    </a:p>
                    <a:p>
                      <a:pPr algn="ctr" rtl="0">
                        <a:defRPr sz="1800"/>
                      </a:pPr>
                      <a:r>
                        <a:rPr lang="ar-SA" sz="21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الفصل الدراسي الثاني لعام 1446 هـ</a:t>
                      </a:r>
                      <a:r>
                        <a:rPr sz="21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9817"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sz="1600" b="1" dirty="0">
                          <a:solidFill>
                            <a:srgbClr val="00B05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</a:t>
                      </a:r>
                      <a:r>
                        <a:rPr lang="ar-SA" sz="1600" b="1" dirty="0">
                          <a:solidFill>
                            <a:srgbClr val="00B05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لأسبوع</a:t>
                      </a:r>
                      <a:r>
                        <a:rPr sz="16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lang="ar-SA" sz="16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الخامس</a:t>
                      </a:r>
                      <a:endParaRPr sz="16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lang="ar-SA" sz="1600" b="1" dirty="0">
                          <a:solidFill>
                            <a:srgbClr val="0070C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المادة</a:t>
                      </a:r>
                      <a:r>
                        <a:rPr sz="16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endParaRPr sz="16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lang="ar-SA" sz="1600" b="1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الصف</a:t>
                      </a:r>
                      <a:endParaRPr sz="1600" b="1" dirty="0">
                        <a:solidFill>
                          <a:srgbClr val="C0000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endParaRPr sz="16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4" name="الجدول 3">
            <a:extLst>
              <a:ext uri="{FF2B5EF4-FFF2-40B4-BE49-F238E27FC236}">
                <a16:creationId xmlns:a16="http://schemas.microsoft.com/office/drawing/2014/main" id="{A5F08CBE-1C56-E636-C95E-E38D7EDA77EE}"/>
              </a:ext>
            </a:extLst>
          </p:cNvPr>
          <p:cNvGraphicFramePr/>
          <p:nvPr/>
        </p:nvGraphicFramePr>
        <p:xfrm>
          <a:off x="326630" y="1988333"/>
          <a:ext cx="1295400" cy="662259"/>
        </p:xfrm>
        <a:graphic>
          <a:graphicData uri="http://schemas.openxmlformats.org/drawingml/2006/table">
            <a:tbl>
              <a:tblPr rtl="1" bandRow="1"/>
              <a:tblGrid>
                <a:gridCol w="1295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62259"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lang="ar-SA" sz="1600" b="1" dirty="0">
                          <a:solidFill>
                            <a:srgbClr val="08B0A2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ملاحظات</a:t>
                      </a:r>
                      <a:r>
                        <a:rPr sz="16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5" name="الجدول 3">
            <a:extLst>
              <a:ext uri="{FF2B5EF4-FFF2-40B4-BE49-F238E27FC236}">
                <a16:creationId xmlns:a16="http://schemas.microsoft.com/office/drawing/2014/main" id="{A5B99E95-24F9-7306-4DA2-DAD4F5D38080}"/>
              </a:ext>
            </a:extLst>
          </p:cNvPr>
          <p:cNvGraphicFramePr/>
          <p:nvPr/>
        </p:nvGraphicFramePr>
        <p:xfrm>
          <a:off x="3695619" y="6036181"/>
          <a:ext cx="5569406" cy="631965"/>
        </p:xfrm>
        <a:graphic>
          <a:graphicData uri="http://schemas.openxmlformats.org/drawingml/2006/table">
            <a:tbl>
              <a:tblPr rtl="1" bandRow="1"/>
              <a:tblGrid>
                <a:gridCol w="55694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31965"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lang="ar-SA" sz="1600" b="1" dirty="0">
                          <a:solidFill>
                            <a:srgbClr val="08B0A2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اسم المعلم/ة : ...............               اسم المدير/ة : ..................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7" name="جدول 6">
            <a:extLst>
              <a:ext uri="{FF2B5EF4-FFF2-40B4-BE49-F238E27FC236}">
                <a16:creationId xmlns:a16="http://schemas.microsoft.com/office/drawing/2014/main" id="{EFCE5389-D829-CE32-DBE0-11C8A7C0B1A3}"/>
              </a:ext>
            </a:extLst>
          </p:cNvPr>
          <p:cNvGraphicFramePr>
            <a:graphicFrameLocks noGrp="1"/>
          </p:cNvGraphicFramePr>
          <p:nvPr/>
        </p:nvGraphicFramePr>
        <p:xfrm>
          <a:off x="326631" y="2645281"/>
          <a:ext cx="1295400" cy="2619445"/>
        </p:xfrm>
        <a:graphic>
          <a:graphicData uri="http://schemas.openxmlformats.org/drawingml/2006/table">
            <a:tbl>
              <a:tblPr rtl="1"/>
              <a:tblGrid>
                <a:gridCol w="1295400">
                  <a:extLst>
                    <a:ext uri="{9D8B030D-6E8A-4147-A177-3AD203B41FA5}">
                      <a16:colId xmlns:a16="http://schemas.microsoft.com/office/drawing/2014/main" val="3185350349"/>
                    </a:ext>
                  </a:extLst>
                </a:gridCol>
              </a:tblGrid>
              <a:tr h="2619445">
                <a:tc>
                  <a:txBody>
                    <a:bodyPr/>
                    <a:lstStyle/>
                    <a:p>
                      <a:pPr algn="ctr" rtl="1"/>
                      <a:endParaRPr lang="ar-SA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 rtl="1"/>
                      <a:endParaRPr lang="ar-SA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60706305"/>
                  </a:ext>
                </a:extLst>
              </a:tr>
            </a:tbl>
          </a:graphicData>
        </a:graphic>
      </p:graphicFrame>
      <p:pic>
        <p:nvPicPr>
          <p:cNvPr id="6" name="Picture 35" descr="Picture 35">
            <a:extLst>
              <a:ext uri="{FF2B5EF4-FFF2-40B4-BE49-F238E27FC236}">
                <a16:creationId xmlns:a16="http://schemas.microsoft.com/office/drawing/2014/main" id="{08FEAC01-5A72-925A-D069-886724EA7FC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duotone>
              <a:prstClr val="black"/>
              <a:schemeClr val="tx2">
                <a:tint val="45000"/>
                <a:satMod val="400000"/>
              </a:schemeClr>
            </a:duotone>
          </a:blip>
          <a:srcRect l="14182" t="11041" r="15559" b="32507"/>
          <a:stretch/>
        </p:blipFill>
        <p:spPr>
          <a:xfrm>
            <a:off x="-48941" y="-152759"/>
            <a:ext cx="1023271" cy="831716"/>
          </a:xfrm>
          <a:prstGeom prst="rect">
            <a:avLst/>
          </a:prstGeom>
          <a:ln w="12700">
            <a:miter lim="400000"/>
          </a:ln>
        </p:spPr>
      </p:pic>
      <p:sp>
        <p:nvSpPr>
          <p:cNvPr id="12" name="Freeform 7">
            <a:extLst>
              <a:ext uri="{FF2B5EF4-FFF2-40B4-BE49-F238E27FC236}">
                <a16:creationId xmlns:a16="http://schemas.microsoft.com/office/drawing/2014/main" id="{9C76F720-8628-06B4-81C5-DF266466BA3E}"/>
              </a:ext>
            </a:extLst>
          </p:cNvPr>
          <p:cNvSpPr/>
          <p:nvPr/>
        </p:nvSpPr>
        <p:spPr>
          <a:xfrm rot="5400000" flipV="1">
            <a:off x="10875945" y="934285"/>
            <a:ext cx="2133401" cy="498712"/>
          </a:xfrm>
          <a:custGeom>
            <a:avLst/>
            <a:gdLst/>
            <a:ahLst/>
            <a:cxnLst/>
            <a:rect l="l" t="t" r="r" b="b"/>
            <a:pathLst>
              <a:path w="5689069" h="1443601">
                <a:moveTo>
                  <a:pt x="0" y="0"/>
                </a:moveTo>
                <a:lnTo>
                  <a:pt x="5689068" y="0"/>
                </a:lnTo>
                <a:lnTo>
                  <a:pt x="5689068" y="1443601"/>
                </a:lnTo>
                <a:lnTo>
                  <a:pt x="0" y="1443601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l" defTabSz="342900" rtl="0"/>
            <a:endParaRPr lang="ar-SA" sz="675" dirty="0">
              <a:solidFill>
                <a:prstClr val="black"/>
              </a:solidFill>
              <a:latin typeface="Calibri"/>
              <a:cs typeface="Arial" panose="020B0604020202020204" pitchFamily="34" charset="0"/>
            </a:endParaRPr>
          </a:p>
        </p:txBody>
      </p:sp>
      <p:sp>
        <p:nvSpPr>
          <p:cNvPr id="13" name="Freeform 7">
            <a:extLst>
              <a:ext uri="{FF2B5EF4-FFF2-40B4-BE49-F238E27FC236}">
                <a16:creationId xmlns:a16="http://schemas.microsoft.com/office/drawing/2014/main" id="{71AB2B29-2152-CB0F-5E1A-532DB8D70ADC}"/>
              </a:ext>
            </a:extLst>
          </p:cNvPr>
          <p:cNvSpPr/>
          <p:nvPr/>
        </p:nvSpPr>
        <p:spPr>
          <a:xfrm rot="5400000" flipV="1">
            <a:off x="10812855" y="5478857"/>
            <a:ext cx="2259579" cy="498712"/>
          </a:xfrm>
          <a:custGeom>
            <a:avLst/>
            <a:gdLst/>
            <a:ahLst/>
            <a:cxnLst/>
            <a:rect l="l" t="t" r="r" b="b"/>
            <a:pathLst>
              <a:path w="5689069" h="1443601">
                <a:moveTo>
                  <a:pt x="0" y="0"/>
                </a:moveTo>
                <a:lnTo>
                  <a:pt x="5689068" y="0"/>
                </a:lnTo>
                <a:lnTo>
                  <a:pt x="5689068" y="1443601"/>
                </a:lnTo>
                <a:lnTo>
                  <a:pt x="0" y="1443601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l" defTabSz="342900" rtl="0"/>
            <a:endParaRPr lang="ar-SA" sz="675" dirty="0">
              <a:solidFill>
                <a:prstClr val="black"/>
              </a:solidFill>
              <a:latin typeface="Calibri"/>
              <a:cs typeface="Arial" panose="020B0604020202020204" pitchFamily="34" charset="0"/>
            </a:endParaRPr>
          </a:p>
        </p:txBody>
      </p:sp>
      <p:sp>
        <p:nvSpPr>
          <p:cNvPr id="14" name="Freeform 7">
            <a:extLst>
              <a:ext uri="{FF2B5EF4-FFF2-40B4-BE49-F238E27FC236}">
                <a16:creationId xmlns:a16="http://schemas.microsoft.com/office/drawing/2014/main" id="{E7326476-CAD6-59B7-5805-8DA2BDDF1BDD}"/>
              </a:ext>
            </a:extLst>
          </p:cNvPr>
          <p:cNvSpPr/>
          <p:nvPr/>
        </p:nvSpPr>
        <p:spPr>
          <a:xfrm rot="5400000" flipV="1">
            <a:off x="10875944" y="3166006"/>
            <a:ext cx="2133401" cy="498712"/>
          </a:xfrm>
          <a:custGeom>
            <a:avLst/>
            <a:gdLst/>
            <a:ahLst/>
            <a:cxnLst/>
            <a:rect l="l" t="t" r="r" b="b"/>
            <a:pathLst>
              <a:path w="5689069" h="1443601">
                <a:moveTo>
                  <a:pt x="0" y="0"/>
                </a:moveTo>
                <a:lnTo>
                  <a:pt x="5689068" y="0"/>
                </a:lnTo>
                <a:lnTo>
                  <a:pt x="5689068" y="1443601"/>
                </a:lnTo>
                <a:lnTo>
                  <a:pt x="0" y="1443601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l" defTabSz="342900" rtl="0"/>
            <a:endParaRPr lang="ar-SA" sz="675" dirty="0">
              <a:solidFill>
                <a:prstClr val="black"/>
              </a:solidFill>
              <a:latin typeface="Calibri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70707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E5B7AA-2CA4-D45E-AC48-485FD8DC7B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9">
            <a:extLst>
              <a:ext uri="{FF2B5EF4-FFF2-40B4-BE49-F238E27FC236}">
                <a16:creationId xmlns:a16="http://schemas.microsoft.com/office/drawing/2014/main" id="{B1E7E493-EC6B-931B-C138-264EDC187CD8}"/>
              </a:ext>
            </a:extLst>
          </p:cNvPr>
          <p:cNvSpPr/>
          <p:nvPr/>
        </p:nvSpPr>
        <p:spPr>
          <a:xfrm rot="21279755">
            <a:off x="-9522531" y="-1656672"/>
            <a:ext cx="27312730" cy="2740948"/>
          </a:xfrm>
          <a:custGeom>
            <a:avLst/>
            <a:gdLst/>
            <a:ahLst/>
            <a:cxnLst/>
            <a:rect l="l" t="t" r="r" b="b"/>
            <a:pathLst>
              <a:path w="12471670" h="5351480">
                <a:moveTo>
                  <a:pt x="0" y="0"/>
                </a:moveTo>
                <a:lnTo>
                  <a:pt x="12471670" y="0"/>
                </a:lnTo>
                <a:lnTo>
                  <a:pt x="12471670" y="5351480"/>
                </a:lnTo>
                <a:lnTo>
                  <a:pt x="0" y="535148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20" name="صورة 19">
            <a:extLst>
              <a:ext uri="{FF2B5EF4-FFF2-40B4-BE49-F238E27FC236}">
                <a16:creationId xmlns:a16="http://schemas.microsoft.com/office/drawing/2014/main" id="{A5F140BA-235A-B33A-92C9-595EEA951C1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53921"/>
            <a:ext cx="974331" cy="920286"/>
          </a:xfrm>
          <a:prstGeom prst="rect">
            <a:avLst/>
          </a:prstGeom>
        </p:spPr>
      </p:pic>
      <p:graphicFrame>
        <p:nvGraphicFramePr>
          <p:cNvPr id="2" name="الجدول 1">
            <a:extLst>
              <a:ext uri="{FF2B5EF4-FFF2-40B4-BE49-F238E27FC236}">
                <a16:creationId xmlns:a16="http://schemas.microsoft.com/office/drawing/2014/main" id="{222D6793-730F-5E09-1E96-7D2011298BB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63552378"/>
              </p:ext>
            </p:extLst>
          </p:nvPr>
        </p:nvGraphicFramePr>
        <p:xfrm>
          <a:off x="2021494" y="2348661"/>
          <a:ext cx="8917656" cy="3489338"/>
        </p:xfrm>
        <a:graphic>
          <a:graphicData uri="http://schemas.openxmlformats.org/drawingml/2006/table">
            <a:tbl>
              <a:tblPr rtl="1" bandRow="1"/>
              <a:tblGrid>
                <a:gridCol w="14862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8627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862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8627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862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8627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2639"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una Black"/>
                        </a:rPr>
                        <a:t>اليوم</a:t>
                      </a: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  <a:sym typeface="Muna Black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sz="1400" b="1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una Black"/>
                        </a:rPr>
                        <a:t>الأحد 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una Black"/>
                        </a:rPr>
                        <a:t>الاثنين</a:t>
                      </a: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  <a:sym typeface="Muna Black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una Black"/>
                        </a:rPr>
                        <a:t>الثلاثاء</a:t>
                      </a: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  <a:sym typeface="Muna Black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una Black"/>
                        </a:rPr>
                        <a:t>الاربعاء</a:t>
                      </a: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  <a:sym typeface="Muna Black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sz="1400" b="1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una Black"/>
                        </a:rPr>
                        <a:t>الخميس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4355"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sz="1400" b="1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una Black"/>
                        </a:rPr>
                        <a:t>التاريخ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una Black"/>
                        </a:rPr>
                        <a:t>21 / 6</a:t>
                      </a: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  <a:sym typeface="Muna Black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una Black"/>
                        </a:rPr>
                        <a:t>22 / 6</a:t>
                      </a: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  <a:sym typeface="Muna Black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una Black"/>
                        </a:rPr>
                        <a:t>23 / 6</a:t>
                      </a: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  <a:sym typeface="Muna Black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una Black"/>
                        </a:rPr>
                        <a:t>24 / 6</a:t>
                      </a: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  <a:sym typeface="Muna Black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una Black"/>
                        </a:rPr>
                        <a:t>25 / 6</a:t>
                      </a: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  <a:sym typeface="Muna Black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5900"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lang="ar-SA" sz="1400" b="1" dirty="0">
                          <a:solidFill>
                            <a:srgbClr val="00B05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una Black"/>
                        </a:rPr>
                        <a:t>موضوع الدرس</a:t>
                      </a:r>
                      <a:endParaRPr sz="1400" b="1" dirty="0">
                        <a:solidFill>
                          <a:srgbClr val="00B05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  <a:sym typeface="Muna Black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83687"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una Black"/>
                        </a:rPr>
                        <a:t>ا</a:t>
                      </a:r>
                      <a:r>
                        <a:rPr lang="ar-SA" sz="1400" b="1" dirty="0">
                          <a:solidFill>
                            <a:srgbClr val="0070C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una Black"/>
                        </a:rPr>
                        <a:t>لهدف التعليمي</a:t>
                      </a:r>
                      <a:endParaRPr sz="1400" b="1" dirty="0">
                        <a:solidFill>
                          <a:srgbClr val="0070C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  <a:sym typeface="Muna Black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endParaRPr lang="ar-SA"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endParaRPr lang="ar-SA"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192757"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una Black"/>
                        </a:rPr>
                        <a:t>ا</a:t>
                      </a:r>
                      <a:r>
                        <a:rPr lang="ar-SA" sz="1400" b="1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una Black"/>
                        </a:rPr>
                        <a:t>لواجبات</a:t>
                      </a:r>
                    </a:p>
                    <a:p>
                      <a:pPr algn="ctr" rtl="0">
                        <a:defRPr sz="1800"/>
                      </a:pPr>
                      <a:r>
                        <a:rPr lang="ar-SA" sz="1400" b="1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una Black"/>
                        </a:rPr>
                        <a:t>والمهام الأدائية</a:t>
                      </a:r>
                      <a:endParaRPr sz="1400" b="1" dirty="0">
                        <a:solidFill>
                          <a:srgbClr val="C0000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  <a:sym typeface="Muna Black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endParaRPr lang="ar-SA"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3" name="الجدول 2">
            <a:extLst>
              <a:ext uri="{FF2B5EF4-FFF2-40B4-BE49-F238E27FC236}">
                <a16:creationId xmlns:a16="http://schemas.microsoft.com/office/drawing/2014/main" id="{206E3A88-22D8-810A-39F1-81080D985D6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91191845"/>
              </p:ext>
            </p:extLst>
          </p:nvPr>
        </p:nvGraphicFramePr>
        <p:xfrm>
          <a:off x="2021495" y="1020001"/>
          <a:ext cx="8917656" cy="1219080"/>
        </p:xfrm>
        <a:graphic>
          <a:graphicData uri="http://schemas.openxmlformats.org/drawingml/2006/table">
            <a:tbl>
              <a:tblPr rtl="1" bandRow="1"/>
              <a:tblGrid>
                <a:gridCol w="98052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448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691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8193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6158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17996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789263">
                <a:tc gridSpan="6"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lang="ar-SA" sz="21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خطة التعلم الأسبوعية </a:t>
                      </a:r>
                    </a:p>
                    <a:p>
                      <a:pPr algn="ctr" rtl="0">
                        <a:defRPr sz="1800"/>
                      </a:pPr>
                      <a:r>
                        <a:rPr lang="ar-SA" sz="21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الفصل الدراسي الثاني لعام 1446 هـ</a:t>
                      </a:r>
                      <a:r>
                        <a:rPr sz="21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9817"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sz="1600" b="1" dirty="0">
                          <a:solidFill>
                            <a:srgbClr val="00B05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</a:t>
                      </a:r>
                      <a:r>
                        <a:rPr lang="ar-SA" sz="1600" b="1" dirty="0">
                          <a:solidFill>
                            <a:srgbClr val="00B05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لأسبوع</a:t>
                      </a:r>
                      <a:r>
                        <a:rPr sz="16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lang="ar-SA" sz="16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السادس</a:t>
                      </a:r>
                      <a:endParaRPr sz="16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lang="ar-SA" sz="1600" b="1" dirty="0">
                          <a:solidFill>
                            <a:srgbClr val="0070C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المادة</a:t>
                      </a:r>
                      <a:r>
                        <a:rPr sz="16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endParaRPr sz="16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lang="ar-SA" sz="1600" b="1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الصف</a:t>
                      </a:r>
                      <a:endParaRPr sz="1600" b="1" dirty="0">
                        <a:solidFill>
                          <a:srgbClr val="C0000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endParaRPr sz="16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4" name="الجدول 3">
            <a:extLst>
              <a:ext uri="{FF2B5EF4-FFF2-40B4-BE49-F238E27FC236}">
                <a16:creationId xmlns:a16="http://schemas.microsoft.com/office/drawing/2014/main" id="{AADFFAA6-0A65-FDFC-7983-90B01BDD374F}"/>
              </a:ext>
            </a:extLst>
          </p:cNvPr>
          <p:cNvGraphicFramePr/>
          <p:nvPr/>
        </p:nvGraphicFramePr>
        <p:xfrm>
          <a:off x="326630" y="1988333"/>
          <a:ext cx="1295400" cy="662259"/>
        </p:xfrm>
        <a:graphic>
          <a:graphicData uri="http://schemas.openxmlformats.org/drawingml/2006/table">
            <a:tbl>
              <a:tblPr rtl="1" bandRow="1"/>
              <a:tblGrid>
                <a:gridCol w="1295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62259"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lang="ar-SA" sz="1600" b="1" dirty="0">
                          <a:solidFill>
                            <a:srgbClr val="08B0A2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ملاحظات</a:t>
                      </a:r>
                      <a:r>
                        <a:rPr sz="16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5" name="الجدول 3">
            <a:extLst>
              <a:ext uri="{FF2B5EF4-FFF2-40B4-BE49-F238E27FC236}">
                <a16:creationId xmlns:a16="http://schemas.microsoft.com/office/drawing/2014/main" id="{E77B0915-52DD-BF81-51E2-4337BD831EBB}"/>
              </a:ext>
            </a:extLst>
          </p:cNvPr>
          <p:cNvGraphicFramePr/>
          <p:nvPr/>
        </p:nvGraphicFramePr>
        <p:xfrm>
          <a:off x="3695619" y="6036181"/>
          <a:ext cx="5569406" cy="631965"/>
        </p:xfrm>
        <a:graphic>
          <a:graphicData uri="http://schemas.openxmlformats.org/drawingml/2006/table">
            <a:tbl>
              <a:tblPr rtl="1" bandRow="1"/>
              <a:tblGrid>
                <a:gridCol w="55694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31965"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lang="ar-SA" sz="1600" b="1" dirty="0">
                          <a:solidFill>
                            <a:srgbClr val="08B0A2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اسم المعلم/ة : ...............               اسم المدير/ة : ..................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7" name="جدول 6">
            <a:extLst>
              <a:ext uri="{FF2B5EF4-FFF2-40B4-BE49-F238E27FC236}">
                <a16:creationId xmlns:a16="http://schemas.microsoft.com/office/drawing/2014/main" id="{43456548-20B3-B16D-5495-420A0E4569A8}"/>
              </a:ext>
            </a:extLst>
          </p:cNvPr>
          <p:cNvGraphicFramePr>
            <a:graphicFrameLocks noGrp="1"/>
          </p:cNvGraphicFramePr>
          <p:nvPr/>
        </p:nvGraphicFramePr>
        <p:xfrm>
          <a:off x="326631" y="2645281"/>
          <a:ext cx="1295400" cy="2619445"/>
        </p:xfrm>
        <a:graphic>
          <a:graphicData uri="http://schemas.openxmlformats.org/drawingml/2006/table">
            <a:tbl>
              <a:tblPr rtl="1"/>
              <a:tblGrid>
                <a:gridCol w="1295400">
                  <a:extLst>
                    <a:ext uri="{9D8B030D-6E8A-4147-A177-3AD203B41FA5}">
                      <a16:colId xmlns:a16="http://schemas.microsoft.com/office/drawing/2014/main" val="3185350349"/>
                    </a:ext>
                  </a:extLst>
                </a:gridCol>
              </a:tblGrid>
              <a:tr h="2619445">
                <a:tc>
                  <a:txBody>
                    <a:bodyPr/>
                    <a:lstStyle/>
                    <a:p>
                      <a:pPr algn="ctr" rtl="1"/>
                      <a:endParaRPr lang="ar-SA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 rtl="1"/>
                      <a:endParaRPr lang="ar-SA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60706305"/>
                  </a:ext>
                </a:extLst>
              </a:tr>
            </a:tbl>
          </a:graphicData>
        </a:graphic>
      </p:graphicFrame>
      <p:pic>
        <p:nvPicPr>
          <p:cNvPr id="6" name="Picture 35" descr="Picture 35">
            <a:extLst>
              <a:ext uri="{FF2B5EF4-FFF2-40B4-BE49-F238E27FC236}">
                <a16:creationId xmlns:a16="http://schemas.microsoft.com/office/drawing/2014/main" id="{635811CE-94DE-35C6-1A06-BEEBBDEE5C34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duotone>
              <a:prstClr val="black"/>
              <a:schemeClr val="tx2">
                <a:tint val="45000"/>
                <a:satMod val="400000"/>
              </a:schemeClr>
            </a:duotone>
          </a:blip>
          <a:srcRect l="14182" t="11041" r="15559" b="32507"/>
          <a:stretch/>
        </p:blipFill>
        <p:spPr>
          <a:xfrm>
            <a:off x="-48941" y="-152759"/>
            <a:ext cx="1023271" cy="831716"/>
          </a:xfrm>
          <a:prstGeom prst="rect">
            <a:avLst/>
          </a:prstGeom>
          <a:ln w="12700">
            <a:miter lim="400000"/>
          </a:ln>
        </p:spPr>
      </p:pic>
      <p:sp>
        <p:nvSpPr>
          <p:cNvPr id="12" name="Freeform 7">
            <a:extLst>
              <a:ext uri="{FF2B5EF4-FFF2-40B4-BE49-F238E27FC236}">
                <a16:creationId xmlns:a16="http://schemas.microsoft.com/office/drawing/2014/main" id="{9EFAD5DA-F993-E1E2-5E52-82B675A902FC}"/>
              </a:ext>
            </a:extLst>
          </p:cNvPr>
          <p:cNvSpPr/>
          <p:nvPr/>
        </p:nvSpPr>
        <p:spPr>
          <a:xfrm rot="5400000" flipV="1">
            <a:off x="10875945" y="934285"/>
            <a:ext cx="2133401" cy="498712"/>
          </a:xfrm>
          <a:custGeom>
            <a:avLst/>
            <a:gdLst/>
            <a:ahLst/>
            <a:cxnLst/>
            <a:rect l="l" t="t" r="r" b="b"/>
            <a:pathLst>
              <a:path w="5689069" h="1443601">
                <a:moveTo>
                  <a:pt x="0" y="0"/>
                </a:moveTo>
                <a:lnTo>
                  <a:pt x="5689068" y="0"/>
                </a:lnTo>
                <a:lnTo>
                  <a:pt x="5689068" y="1443601"/>
                </a:lnTo>
                <a:lnTo>
                  <a:pt x="0" y="1443601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l" defTabSz="342900" rtl="0"/>
            <a:endParaRPr lang="ar-SA" sz="675" dirty="0">
              <a:solidFill>
                <a:prstClr val="black"/>
              </a:solidFill>
              <a:latin typeface="Calibri"/>
              <a:cs typeface="Arial" panose="020B0604020202020204" pitchFamily="34" charset="0"/>
            </a:endParaRPr>
          </a:p>
        </p:txBody>
      </p:sp>
      <p:sp>
        <p:nvSpPr>
          <p:cNvPr id="13" name="Freeform 7">
            <a:extLst>
              <a:ext uri="{FF2B5EF4-FFF2-40B4-BE49-F238E27FC236}">
                <a16:creationId xmlns:a16="http://schemas.microsoft.com/office/drawing/2014/main" id="{65223D67-2378-9E84-3B14-F40970AD3A63}"/>
              </a:ext>
            </a:extLst>
          </p:cNvPr>
          <p:cNvSpPr/>
          <p:nvPr/>
        </p:nvSpPr>
        <p:spPr>
          <a:xfrm rot="5400000" flipV="1">
            <a:off x="10812855" y="5478857"/>
            <a:ext cx="2259579" cy="498712"/>
          </a:xfrm>
          <a:custGeom>
            <a:avLst/>
            <a:gdLst/>
            <a:ahLst/>
            <a:cxnLst/>
            <a:rect l="l" t="t" r="r" b="b"/>
            <a:pathLst>
              <a:path w="5689069" h="1443601">
                <a:moveTo>
                  <a:pt x="0" y="0"/>
                </a:moveTo>
                <a:lnTo>
                  <a:pt x="5689068" y="0"/>
                </a:lnTo>
                <a:lnTo>
                  <a:pt x="5689068" y="1443601"/>
                </a:lnTo>
                <a:lnTo>
                  <a:pt x="0" y="1443601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l" defTabSz="342900" rtl="0"/>
            <a:endParaRPr lang="ar-SA" sz="675" dirty="0">
              <a:solidFill>
                <a:prstClr val="black"/>
              </a:solidFill>
              <a:latin typeface="Calibri"/>
              <a:cs typeface="Arial" panose="020B0604020202020204" pitchFamily="34" charset="0"/>
            </a:endParaRPr>
          </a:p>
        </p:txBody>
      </p:sp>
      <p:sp>
        <p:nvSpPr>
          <p:cNvPr id="14" name="Freeform 7">
            <a:extLst>
              <a:ext uri="{FF2B5EF4-FFF2-40B4-BE49-F238E27FC236}">
                <a16:creationId xmlns:a16="http://schemas.microsoft.com/office/drawing/2014/main" id="{2FB14DAB-7D32-66F8-C720-33D28CBB0E27}"/>
              </a:ext>
            </a:extLst>
          </p:cNvPr>
          <p:cNvSpPr/>
          <p:nvPr/>
        </p:nvSpPr>
        <p:spPr>
          <a:xfrm rot="5400000" flipV="1">
            <a:off x="10875944" y="3166006"/>
            <a:ext cx="2133401" cy="498712"/>
          </a:xfrm>
          <a:custGeom>
            <a:avLst/>
            <a:gdLst/>
            <a:ahLst/>
            <a:cxnLst/>
            <a:rect l="l" t="t" r="r" b="b"/>
            <a:pathLst>
              <a:path w="5689069" h="1443601">
                <a:moveTo>
                  <a:pt x="0" y="0"/>
                </a:moveTo>
                <a:lnTo>
                  <a:pt x="5689068" y="0"/>
                </a:lnTo>
                <a:lnTo>
                  <a:pt x="5689068" y="1443601"/>
                </a:lnTo>
                <a:lnTo>
                  <a:pt x="0" y="1443601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l" defTabSz="342900" rtl="0"/>
            <a:endParaRPr lang="ar-SA" sz="675" dirty="0">
              <a:solidFill>
                <a:prstClr val="black"/>
              </a:solidFill>
              <a:latin typeface="Calibri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22436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A9C76A-7807-EBA3-2698-7EEA575F89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9">
            <a:extLst>
              <a:ext uri="{FF2B5EF4-FFF2-40B4-BE49-F238E27FC236}">
                <a16:creationId xmlns:a16="http://schemas.microsoft.com/office/drawing/2014/main" id="{3A7B3EF9-2D8D-9EEC-8F5A-6797413F15BC}"/>
              </a:ext>
            </a:extLst>
          </p:cNvPr>
          <p:cNvSpPr/>
          <p:nvPr/>
        </p:nvSpPr>
        <p:spPr>
          <a:xfrm rot="21279755">
            <a:off x="-9522531" y="-1656672"/>
            <a:ext cx="27312730" cy="2740948"/>
          </a:xfrm>
          <a:custGeom>
            <a:avLst/>
            <a:gdLst/>
            <a:ahLst/>
            <a:cxnLst/>
            <a:rect l="l" t="t" r="r" b="b"/>
            <a:pathLst>
              <a:path w="12471670" h="5351480">
                <a:moveTo>
                  <a:pt x="0" y="0"/>
                </a:moveTo>
                <a:lnTo>
                  <a:pt x="12471670" y="0"/>
                </a:lnTo>
                <a:lnTo>
                  <a:pt x="12471670" y="5351480"/>
                </a:lnTo>
                <a:lnTo>
                  <a:pt x="0" y="535148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20" name="صورة 19">
            <a:extLst>
              <a:ext uri="{FF2B5EF4-FFF2-40B4-BE49-F238E27FC236}">
                <a16:creationId xmlns:a16="http://schemas.microsoft.com/office/drawing/2014/main" id="{538818C0-D171-D34F-A8C5-F650E96D113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53921"/>
            <a:ext cx="974331" cy="920286"/>
          </a:xfrm>
          <a:prstGeom prst="rect">
            <a:avLst/>
          </a:prstGeom>
        </p:spPr>
      </p:pic>
      <p:graphicFrame>
        <p:nvGraphicFramePr>
          <p:cNvPr id="2" name="الجدول 1">
            <a:extLst>
              <a:ext uri="{FF2B5EF4-FFF2-40B4-BE49-F238E27FC236}">
                <a16:creationId xmlns:a16="http://schemas.microsoft.com/office/drawing/2014/main" id="{09BD3F8A-026E-407D-1217-0E5DDDEE842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14577974"/>
              </p:ext>
            </p:extLst>
          </p:nvPr>
        </p:nvGraphicFramePr>
        <p:xfrm>
          <a:off x="2021494" y="2348661"/>
          <a:ext cx="8917656" cy="3489338"/>
        </p:xfrm>
        <a:graphic>
          <a:graphicData uri="http://schemas.openxmlformats.org/drawingml/2006/table">
            <a:tbl>
              <a:tblPr rtl="1" bandRow="1"/>
              <a:tblGrid>
                <a:gridCol w="14862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8627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862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8627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862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8627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2639"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una Black"/>
                        </a:rPr>
                        <a:t>اليوم</a:t>
                      </a: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  <a:sym typeface="Muna Black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sz="1400" b="1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una Black"/>
                        </a:rPr>
                        <a:t>الأحد 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una Black"/>
                        </a:rPr>
                        <a:t>الاثنين</a:t>
                      </a: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  <a:sym typeface="Muna Black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una Black"/>
                        </a:rPr>
                        <a:t>الثلاثاء</a:t>
                      </a: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  <a:sym typeface="Muna Black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una Black"/>
                        </a:rPr>
                        <a:t>الاربعاء</a:t>
                      </a: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  <a:sym typeface="Muna Black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sz="1400" b="1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una Black"/>
                        </a:rPr>
                        <a:t>الخميس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4355"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sz="1400" b="1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una Black"/>
                        </a:rPr>
                        <a:t>التاريخ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una Black"/>
                        </a:rPr>
                        <a:t>28 / 6</a:t>
                      </a: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  <a:sym typeface="Muna Black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una Black"/>
                        </a:rPr>
                        <a:t>29 / 6</a:t>
                      </a: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  <a:sym typeface="Muna Black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una Black"/>
                        </a:rPr>
                        <a:t>30 / 6</a:t>
                      </a: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  <a:sym typeface="Muna Black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una Black"/>
                        </a:rPr>
                        <a:t>1 / 7</a:t>
                      </a: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  <a:sym typeface="Muna Black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una Black"/>
                        </a:rPr>
                        <a:t>2 / 7</a:t>
                      </a: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  <a:sym typeface="Muna Black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5900"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lang="ar-SA" sz="1400" b="1" dirty="0">
                          <a:solidFill>
                            <a:srgbClr val="00B05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una Black"/>
                        </a:rPr>
                        <a:t>موضوع الدرس</a:t>
                      </a:r>
                      <a:endParaRPr sz="1400" b="1" dirty="0">
                        <a:solidFill>
                          <a:srgbClr val="00B05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  <a:sym typeface="Muna Black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83687"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una Black"/>
                        </a:rPr>
                        <a:t>ا</a:t>
                      </a:r>
                      <a:r>
                        <a:rPr lang="ar-SA" sz="1400" b="1" dirty="0">
                          <a:solidFill>
                            <a:srgbClr val="0070C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una Black"/>
                        </a:rPr>
                        <a:t>لهدف التعليمي</a:t>
                      </a:r>
                      <a:endParaRPr sz="1400" b="1" dirty="0">
                        <a:solidFill>
                          <a:srgbClr val="0070C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  <a:sym typeface="Muna Black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endParaRPr lang="ar-SA"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endParaRPr lang="ar-SA"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192757"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una Black"/>
                        </a:rPr>
                        <a:t>ا</a:t>
                      </a:r>
                      <a:r>
                        <a:rPr lang="ar-SA" sz="1400" b="1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una Black"/>
                        </a:rPr>
                        <a:t>لواجبات</a:t>
                      </a:r>
                    </a:p>
                    <a:p>
                      <a:pPr algn="ctr" rtl="0">
                        <a:defRPr sz="1800"/>
                      </a:pPr>
                      <a:r>
                        <a:rPr lang="ar-SA" sz="1400" b="1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una Black"/>
                        </a:rPr>
                        <a:t>والمهام الأدائية</a:t>
                      </a:r>
                      <a:endParaRPr sz="1400" b="1" dirty="0">
                        <a:solidFill>
                          <a:srgbClr val="C0000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  <a:sym typeface="Muna Black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endParaRPr lang="ar-SA"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3" name="الجدول 2">
            <a:extLst>
              <a:ext uri="{FF2B5EF4-FFF2-40B4-BE49-F238E27FC236}">
                <a16:creationId xmlns:a16="http://schemas.microsoft.com/office/drawing/2014/main" id="{37B9A371-3D5E-E8B8-6884-8A75191439E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45996797"/>
              </p:ext>
            </p:extLst>
          </p:nvPr>
        </p:nvGraphicFramePr>
        <p:xfrm>
          <a:off x="2021495" y="1020001"/>
          <a:ext cx="8917656" cy="1219080"/>
        </p:xfrm>
        <a:graphic>
          <a:graphicData uri="http://schemas.openxmlformats.org/drawingml/2006/table">
            <a:tbl>
              <a:tblPr rtl="1" bandRow="1"/>
              <a:tblGrid>
                <a:gridCol w="98052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448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691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8193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6158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17996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789263">
                <a:tc gridSpan="6"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lang="ar-SA" sz="21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خطة التعلم الأسبوعية </a:t>
                      </a:r>
                    </a:p>
                    <a:p>
                      <a:pPr algn="ctr" rtl="0">
                        <a:defRPr sz="1800"/>
                      </a:pPr>
                      <a:r>
                        <a:rPr lang="ar-SA" sz="21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الفصل الدراسي الثاني لعام 1446 هـ</a:t>
                      </a:r>
                      <a:r>
                        <a:rPr sz="21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9817"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sz="1600" b="1" dirty="0">
                          <a:solidFill>
                            <a:srgbClr val="00B05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</a:t>
                      </a:r>
                      <a:r>
                        <a:rPr lang="ar-SA" sz="1600" b="1" dirty="0">
                          <a:solidFill>
                            <a:srgbClr val="00B05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لأسبوع</a:t>
                      </a:r>
                      <a:r>
                        <a:rPr sz="16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lang="ar-SA" sz="16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السابع</a:t>
                      </a:r>
                      <a:endParaRPr sz="16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lang="ar-SA" sz="1600" b="1" dirty="0">
                          <a:solidFill>
                            <a:srgbClr val="0070C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المادة</a:t>
                      </a:r>
                      <a:r>
                        <a:rPr sz="16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endParaRPr sz="16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lang="ar-SA" sz="1600" b="1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الصف</a:t>
                      </a:r>
                      <a:endParaRPr sz="1600" b="1" dirty="0">
                        <a:solidFill>
                          <a:srgbClr val="C0000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endParaRPr sz="16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4" name="الجدول 3">
            <a:extLst>
              <a:ext uri="{FF2B5EF4-FFF2-40B4-BE49-F238E27FC236}">
                <a16:creationId xmlns:a16="http://schemas.microsoft.com/office/drawing/2014/main" id="{15D3CA14-54A8-3938-C9D8-35C0ECD1524F}"/>
              </a:ext>
            </a:extLst>
          </p:cNvPr>
          <p:cNvGraphicFramePr/>
          <p:nvPr/>
        </p:nvGraphicFramePr>
        <p:xfrm>
          <a:off x="326630" y="1988333"/>
          <a:ext cx="1295400" cy="662259"/>
        </p:xfrm>
        <a:graphic>
          <a:graphicData uri="http://schemas.openxmlformats.org/drawingml/2006/table">
            <a:tbl>
              <a:tblPr rtl="1" bandRow="1"/>
              <a:tblGrid>
                <a:gridCol w="1295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62259"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lang="ar-SA" sz="1600" b="1" dirty="0">
                          <a:solidFill>
                            <a:srgbClr val="08B0A2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ملاحظات</a:t>
                      </a:r>
                      <a:r>
                        <a:rPr sz="16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5" name="الجدول 3">
            <a:extLst>
              <a:ext uri="{FF2B5EF4-FFF2-40B4-BE49-F238E27FC236}">
                <a16:creationId xmlns:a16="http://schemas.microsoft.com/office/drawing/2014/main" id="{4D36EDD2-917B-DF5D-687E-0332BA644EB7}"/>
              </a:ext>
            </a:extLst>
          </p:cNvPr>
          <p:cNvGraphicFramePr/>
          <p:nvPr/>
        </p:nvGraphicFramePr>
        <p:xfrm>
          <a:off x="3695619" y="6036181"/>
          <a:ext cx="5569406" cy="631965"/>
        </p:xfrm>
        <a:graphic>
          <a:graphicData uri="http://schemas.openxmlformats.org/drawingml/2006/table">
            <a:tbl>
              <a:tblPr rtl="1" bandRow="1"/>
              <a:tblGrid>
                <a:gridCol w="55694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31965"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lang="ar-SA" sz="1600" b="1" dirty="0">
                          <a:solidFill>
                            <a:srgbClr val="08B0A2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اسم المعلم/ة : ...............               اسم المدير/ة : ..................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7" name="جدول 6">
            <a:extLst>
              <a:ext uri="{FF2B5EF4-FFF2-40B4-BE49-F238E27FC236}">
                <a16:creationId xmlns:a16="http://schemas.microsoft.com/office/drawing/2014/main" id="{425A59BC-5910-9630-1660-67DC6C8A8A3E}"/>
              </a:ext>
            </a:extLst>
          </p:cNvPr>
          <p:cNvGraphicFramePr>
            <a:graphicFrameLocks noGrp="1"/>
          </p:cNvGraphicFramePr>
          <p:nvPr/>
        </p:nvGraphicFramePr>
        <p:xfrm>
          <a:off x="326631" y="2645281"/>
          <a:ext cx="1295400" cy="2619445"/>
        </p:xfrm>
        <a:graphic>
          <a:graphicData uri="http://schemas.openxmlformats.org/drawingml/2006/table">
            <a:tbl>
              <a:tblPr rtl="1"/>
              <a:tblGrid>
                <a:gridCol w="1295400">
                  <a:extLst>
                    <a:ext uri="{9D8B030D-6E8A-4147-A177-3AD203B41FA5}">
                      <a16:colId xmlns:a16="http://schemas.microsoft.com/office/drawing/2014/main" val="3185350349"/>
                    </a:ext>
                  </a:extLst>
                </a:gridCol>
              </a:tblGrid>
              <a:tr h="2619445">
                <a:tc>
                  <a:txBody>
                    <a:bodyPr/>
                    <a:lstStyle/>
                    <a:p>
                      <a:pPr algn="ctr" rtl="1"/>
                      <a:endParaRPr lang="ar-SA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 rtl="1"/>
                      <a:endParaRPr lang="ar-SA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60706305"/>
                  </a:ext>
                </a:extLst>
              </a:tr>
            </a:tbl>
          </a:graphicData>
        </a:graphic>
      </p:graphicFrame>
      <p:pic>
        <p:nvPicPr>
          <p:cNvPr id="6" name="Picture 35" descr="Picture 35">
            <a:extLst>
              <a:ext uri="{FF2B5EF4-FFF2-40B4-BE49-F238E27FC236}">
                <a16:creationId xmlns:a16="http://schemas.microsoft.com/office/drawing/2014/main" id="{F55BDB80-8410-3965-E9E6-65EA09F4E7E7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duotone>
              <a:prstClr val="black"/>
              <a:schemeClr val="tx2">
                <a:tint val="45000"/>
                <a:satMod val="400000"/>
              </a:schemeClr>
            </a:duotone>
          </a:blip>
          <a:srcRect l="14182" t="11041" r="15559" b="32507"/>
          <a:stretch/>
        </p:blipFill>
        <p:spPr>
          <a:xfrm>
            <a:off x="-48941" y="-152759"/>
            <a:ext cx="1023271" cy="831716"/>
          </a:xfrm>
          <a:prstGeom prst="rect">
            <a:avLst/>
          </a:prstGeom>
          <a:ln w="12700">
            <a:miter lim="400000"/>
          </a:ln>
        </p:spPr>
      </p:pic>
      <p:sp>
        <p:nvSpPr>
          <p:cNvPr id="12" name="Freeform 7">
            <a:extLst>
              <a:ext uri="{FF2B5EF4-FFF2-40B4-BE49-F238E27FC236}">
                <a16:creationId xmlns:a16="http://schemas.microsoft.com/office/drawing/2014/main" id="{592C6B4A-2563-4F4E-5420-3988F849B93F}"/>
              </a:ext>
            </a:extLst>
          </p:cNvPr>
          <p:cNvSpPr/>
          <p:nvPr/>
        </p:nvSpPr>
        <p:spPr>
          <a:xfrm rot="5400000" flipV="1">
            <a:off x="10875945" y="934285"/>
            <a:ext cx="2133401" cy="498712"/>
          </a:xfrm>
          <a:custGeom>
            <a:avLst/>
            <a:gdLst/>
            <a:ahLst/>
            <a:cxnLst/>
            <a:rect l="l" t="t" r="r" b="b"/>
            <a:pathLst>
              <a:path w="5689069" h="1443601">
                <a:moveTo>
                  <a:pt x="0" y="0"/>
                </a:moveTo>
                <a:lnTo>
                  <a:pt x="5689068" y="0"/>
                </a:lnTo>
                <a:lnTo>
                  <a:pt x="5689068" y="1443601"/>
                </a:lnTo>
                <a:lnTo>
                  <a:pt x="0" y="1443601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l" defTabSz="342900" rtl="0"/>
            <a:endParaRPr lang="ar-SA" sz="675" dirty="0">
              <a:solidFill>
                <a:prstClr val="black"/>
              </a:solidFill>
              <a:latin typeface="Calibri"/>
              <a:cs typeface="Arial" panose="020B0604020202020204" pitchFamily="34" charset="0"/>
            </a:endParaRPr>
          </a:p>
        </p:txBody>
      </p:sp>
      <p:sp>
        <p:nvSpPr>
          <p:cNvPr id="13" name="Freeform 7">
            <a:extLst>
              <a:ext uri="{FF2B5EF4-FFF2-40B4-BE49-F238E27FC236}">
                <a16:creationId xmlns:a16="http://schemas.microsoft.com/office/drawing/2014/main" id="{10BCE874-D4CA-033D-AD23-F8163A9830E6}"/>
              </a:ext>
            </a:extLst>
          </p:cNvPr>
          <p:cNvSpPr/>
          <p:nvPr/>
        </p:nvSpPr>
        <p:spPr>
          <a:xfrm rot="5400000" flipV="1">
            <a:off x="10812855" y="5478857"/>
            <a:ext cx="2259579" cy="498712"/>
          </a:xfrm>
          <a:custGeom>
            <a:avLst/>
            <a:gdLst/>
            <a:ahLst/>
            <a:cxnLst/>
            <a:rect l="l" t="t" r="r" b="b"/>
            <a:pathLst>
              <a:path w="5689069" h="1443601">
                <a:moveTo>
                  <a:pt x="0" y="0"/>
                </a:moveTo>
                <a:lnTo>
                  <a:pt x="5689068" y="0"/>
                </a:lnTo>
                <a:lnTo>
                  <a:pt x="5689068" y="1443601"/>
                </a:lnTo>
                <a:lnTo>
                  <a:pt x="0" y="1443601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l" defTabSz="342900" rtl="0"/>
            <a:endParaRPr lang="ar-SA" sz="675" dirty="0">
              <a:solidFill>
                <a:prstClr val="black"/>
              </a:solidFill>
              <a:latin typeface="Calibri"/>
              <a:cs typeface="Arial" panose="020B0604020202020204" pitchFamily="34" charset="0"/>
            </a:endParaRPr>
          </a:p>
        </p:txBody>
      </p:sp>
      <p:sp>
        <p:nvSpPr>
          <p:cNvPr id="14" name="Freeform 7">
            <a:extLst>
              <a:ext uri="{FF2B5EF4-FFF2-40B4-BE49-F238E27FC236}">
                <a16:creationId xmlns:a16="http://schemas.microsoft.com/office/drawing/2014/main" id="{8D44D22A-6F69-FCB9-B9E1-6483B511DCBD}"/>
              </a:ext>
            </a:extLst>
          </p:cNvPr>
          <p:cNvSpPr/>
          <p:nvPr/>
        </p:nvSpPr>
        <p:spPr>
          <a:xfrm rot="5400000" flipV="1">
            <a:off x="10875944" y="3166006"/>
            <a:ext cx="2133401" cy="498712"/>
          </a:xfrm>
          <a:custGeom>
            <a:avLst/>
            <a:gdLst/>
            <a:ahLst/>
            <a:cxnLst/>
            <a:rect l="l" t="t" r="r" b="b"/>
            <a:pathLst>
              <a:path w="5689069" h="1443601">
                <a:moveTo>
                  <a:pt x="0" y="0"/>
                </a:moveTo>
                <a:lnTo>
                  <a:pt x="5689068" y="0"/>
                </a:lnTo>
                <a:lnTo>
                  <a:pt x="5689068" y="1443601"/>
                </a:lnTo>
                <a:lnTo>
                  <a:pt x="0" y="1443601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l" defTabSz="342900" rtl="0"/>
            <a:endParaRPr lang="ar-SA" sz="675" dirty="0">
              <a:solidFill>
                <a:prstClr val="black"/>
              </a:solidFill>
              <a:latin typeface="Calibri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57127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5D5895-727F-86D1-3E24-D93EBC5E30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9">
            <a:extLst>
              <a:ext uri="{FF2B5EF4-FFF2-40B4-BE49-F238E27FC236}">
                <a16:creationId xmlns:a16="http://schemas.microsoft.com/office/drawing/2014/main" id="{504F7671-D4D8-7B60-EC7E-E73A6C9AC373}"/>
              </a:ext>
            </a:extLst>
          </p:cNvPr>
          <p:cNvSpPr/>
          <p:nvPr/>
        </p:nvSpPr>
        <p:spPr>
          <a:xfrm rot="21279755">
            <a:off x="-9522531" y="-1656672"/>
            <a:ext cx="27312730" cy="2740948"/>
          </a:xfrm>
          <a:custGeom>
            <a:avLst/>
            <a:gdLst/>
            <a:ahLst/>
            <a:cxnLst/>
            <a:rect l="l" t="t" r="r" b="b"/>
            <a:pathLst>
              <a:path w="12471670" h="5351480">
                <a:moveTo>
                  <a:pt x="0" y="0"/>
                </a:moveTo>
                <a:lnTo>
                  <a:pt x="12471670" y="0"/>
                </a:lnTo>
                <a:lnTo>
                  <a:pt x="12471670" y="5351480"/>
                </a:lnTo>
                <a:lnTo>
                  <a:pt x="0" y="535148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20" name="صورة 19">
            <a:extLst>
              <a:ext uri="{FF2B5EF4-FFF2-40B4-BE49-F238E27FC236}">
                <a16:creationId xmlns:a16="http://schemas.microsoft.com/office/drawing/2014/main" id="{FE37959E-E496-968E-E95D-783F028B02E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53921"/>
            <a:ext cx="974331" cy="920286"/>
          </a:xfrm>
          <a:prstGeom prst="rect">
            <a:avLst/>
          </a:prstGeom>
        </p:spPr>
      </p:pic>
      <p:graphicFrame>
        <p:nvGraphicFramePr>
          <p:cNvPr id="2" name="الجدول 1">
            <a:extLst>
              <a:ext uri="{FF2B5EF4-FFF2-40B4-BE49-F238E27FC236}">
                <a16:creationId xmlns:a16="http://schemas.microsoft.com/office/drawing/2014/main" id="{32ACA1AE-42D0-65E6-48B6-5F2C65F0DA0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64692136"/>
              </p:ext>
            </p:extLst>
          </p:nvPr>
        </p:nvGraphicFramePr>
        <p:xfrm>
          <a:off x="2021494" y="2348661"/>
          <a:ext cx="8917656" cy="3489338"/>
        </p:xfrm>
        <a:graphic>
          <a:graphicData uri="http://schemas.openxmlformats.org/drawingml/2006/table">
            <a:tbl>
              <a:tblPr rtl="1" bandRow="1"/>
              <a:tblGrid>
                <a:gridCol w="14862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8627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862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8627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862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8627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2639"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una Black"/>
                        </a:rPr>
                        <a:t>اليوم</a:t>
                      </a: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  <a:sym typeface="Muna Black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sz="1400" b="1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una Black"/>
                        </a:rPr>
                        <a:t>الأحد 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una Black"/>
                        </a:rPr>
                        <a:t>الاثنين</a:t>
                      </a: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  <a:sym typeface="Muna Black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una Black"/>
                        </a:rPr>
                        <a:t>الثلاثاء</a:t>
                      </a: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  <a:sym typeface="Muna Black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una Black"/>
                        </a:rPr>
                        <a:t>الاربعاء</a:t>
                      </a: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  <a:sym typeface="Muna Black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sz="1400" b="1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una Black"/>
                        </a:rPr>
                        <a:t>الخميس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4355"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sz="1400" b="1" dirty="0" err="1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una Black"/>
                        </a:rPr>
                        <a:t>التاريخ</a:t>
                      </a: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  <a:sym typeface="Muna Black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una Black"/>
                        </a:rPr>
                        <a:t>5 / 7</a:t>
                      </a: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  <a:sym typeface="Muna Black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una Black"/>
                        </a:rPr>
                        <a:t>6 / 7</a:t>
                      </a: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  <a:sym typeface="Muna Black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una Black"/>
                        </a:rPr>
                        <a:t>7 / 7</a:t>
                      </a: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  <a:sym typeface="Muna Black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una Black"/>
                        </a:rPr>
                        <a:t>8 / 7</a:t>
                      </a: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  <a:sym typeface="Muna Black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una Black"/>
                        </a:rPr>
                        <a:t>9 / 7</a:t>
                      </a: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  <a:sym typeface="Muna Black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5900"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lang="ar-SA" sz="1400" b="1" dirty="0">
                          <a:solidFill>
                            <a:srgbClr val="00B05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una Black"/>
                        </a:rPr>
                        <a:t>موضوع الدرس</a:t>
                      </a:r>
                      <a:endParaRPr sz="1400" b="1" dirty="0">
                        <a:solidFill>
                          <a:srgbClr val="00B05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  <a:sym typeface="Muna Black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83687"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una Black"/>
                        </a:rPr>
                        <a:t>ا</a:t>
                      </a:r>
                      <a:r>
                        <a:rPr lang="ar-SA" sz="1400" b="1" dirty="0">
                          <a:solidFill>
                            <a:srgbClr val="0070C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una Black"/>
                        </a:rPr>
                        <a:t>لهدف التعليمي</a:t>
                      </a:r>
                      <a:endParaRPr sz="1400" b="1" dirty="0">
                        <a:solidFill>
                          <a:srgbClr val="0070C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  <a:sym typeface="Muna Black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endParaRPr lang="ar-SA"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endParaRPr lang="ar-SA"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192757"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una Black"/>
                        </a:rPr>
                        <a:t>ا</a:t>
                      </a:r>
                      <a:r>
                        <a:rPr lang="ar-SA" sz="1400" b="1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una Black"/>
                        </a:rPr>
                        <a:t>لواجبات</a:t>
                      </a:r>
                    </a:p>
                    <a:p>
                      <a:pPr algn="ctr" rtl="0">
                        <a:defRPr sz="1800"/>
                      </a:pPr>
                      <a:r>
                        <a:rPr lang="ar-SA" sz="1400" b="1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Muna Black"/>
                        </a:rPr>
                        <a:t>والمهام الأدائية</a:t>
                      </a:r>
                      <a:endParaRPr sz="1400" b="1" dirty="0">
                        <a:solidFill>
                          <a:srgbClr val="C0000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  <a:sym typeface="Muna Black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endParaRPr lang="ar-SA"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3" name="الجدول 2">
            <a:extLst>
              <a:ext uri="{FF2B5EF4-FFF2-40B4-BE49-F238E27FC236}">
                <a16:creationId xmlns:a16="http://schemas.microsoft.com/office/drawing/2014/main" id="{1D9AEC98-A046-98C0-6CBC-1FF44D9FC27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95283705"/>
              </p:ext>
            </p:extLst>
          </p:nvPr>
        </p:nvGraphicFramePr>
        <p:xfrm>
          <a:off x="2021495" y="1020001"/>
          <a:ext cx="8917656" cy="1219080"/>
        </p:xfrm>
        <a:graphic>
          <a:graphicData uri="http://schemas.openxmlformats.org/drawingml/2006/table">
            <a:tbl>
              <a:tblPr rtl="1" bandRow="1"/>
              <a:tblGrid>
                <a:gridCol w="98052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448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691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8193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6158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17996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789263">
                <a:tc gridSpan="6"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lang="ar-SA" sz="21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خطة التعلم الأسبوعية </a:t>
                      </a:r>
                    </a:p>
                    <a:p>
                      <a:pPr algn="ctr" rtl="0">
                        <a:defRPr sz="1800"/>
                      </a:pPr>
                      <a:r>
                        <a:rPr lang="ar-SA" sz="21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الفصل الدراسي الثاني لعام 1446 هـ</a:t>
                      </a:r>
                      <a:r>
                        <a:rPr sz="21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9817"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sz="1600" b="1" dirty="0">
                          <a:solidFill>
                            <a:srgbClr val="00B05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</a:t>
                      </a:r>
                      <a:r>
                        <a:rPr lang="ar-SA" sz="1600" b="1" dirty="0">
                          <a:solidFill>
                            <a:srgbClr val="00B05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لأسبوع</a:t>
                      </a:r>
                      <a:r>
                        <a:rPr sz="16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endParaRPr sz="16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lang="ar-SA" sz="1600" b="1" dirty="0">
                          <a:solidFill>
                            <a:srgbClr val="0070C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المادة</a:t>
                      </a:r>
                      <a:r>
                        <a:rPr sz="16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endParaRPr sz="16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lang="ar-SA" sz="1600" b="1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الصف</a:t>
                      </a:r>
                      <a:endParaRPr sz="1600" b="1" dirty="0">
                        <a:solidFill>
                          <a:srgbClr val="C0000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endParaRPr sz="16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4" name="الجدول 3">
            <a:extLst>
              <a:ext uri="{FF2B5EF4-FFF2-40B4-BE49-F238E27FC236}">
                <a16:creationId xmlns:a16="http://schemas.microsoft.com/office/drawing/2014/main" id="{A0864CA5-3462-9909-F989-53D6E4B2E25C}"/>
              </a:ext>
            </a:extLst>
          </p:cNvPr>
          <p:cNvGraphicFramePr/>
          <p:nvPr/>
        </p:nvGraphicFramePr>
        <p:xfrm>
          <a:off x="326630" y="1988333"/>
          <a:ext cx="1295400" cy="662259"/>
        </p:xfrm>
        <a:graphic>
          <a:graphicData uri="http://schemas.openxmlformats.org/drawingml/2006/table">
            <a:tbl>
              <a:tblPr rtl="1" bandRow="1"/>
              <a:tblGrid>
                <a:gridCol w="1295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62259"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lang="ar-SA" sz="1600" b="1" dirty="0">
                          <a:solidFill>
                            <a:srgbClr val="08B0A2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ملاحظات</a:t>
                      </a:r>
                      <a:r>
                        <a:rPr sz="16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5" name="الجدول 3">
            <a:extLst>
              <a:ext uri="{FF2B5EF4-FFF2-40B4-BE49-F238E27FC236}">
                <a16:creationId xmlns:a16="http://schemas.microsoft.com/office/drawing/2014/main" id="{E7388D9B-7889-2C50-2EB1-DFCB9F438E05}"/>
              </a:ext>
            </a:extLst>
          </p:cNvPr>
          <p:cNvGraphicFramePr/>
          <p:nvPr/>
        </p:nvGraphicFramePr>
        <p:xfrm>
          <a:off x="3695619" y="6036181"/>
          <a:ext cx="5569406" cy="631965"/>
        </p:xfrm>
        <a:graphic>
          <a:graphicData uri="http://schemas.openxmlformats.org/drawingml/2006/table">
            <a:tbl>
              <a:tblPr rtl="1" bandRow="1"/>
              <a:tblGrid>
                <a:gridCol w="55694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31965">
                <a:tc>
                  <a:txBody>
                    <a:bodyPr/>
                    <a:lstStyle/>
                    <a:p>
                      <a:pPr algn="ctr" rtl="0">
                        <a:defRPr sz="1800"/>
                      </a:pPr>
                      <a:r>
                        <a:rPr lang="ar-SA" sz="1600" b="1" dirty="0">
                          <a:solidFill>
                            <a:srgbClr val="08B0A2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اسم المعلم/ة : ...............               اسم المدير/ة : ..................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7" name="جدول 6">
            <a:extLst>
              <a:ext uri="{FF2B5EF4-FFF2-40B4-BE49-F238E27FC236}">
                <a16:creationId xmlns:a16="http://schemas.microsoft.com/office/drawing/2014/main" id="{DB7731F3-A5E1-916F-5FC2-724AC6EA12E6}"/>
              </a:ext>
            </a:extLst>
          </p:cNvPr>
          <p:cNvGraphicFramePr>
            <a:graphicFrameLocks noGrp="1"/>
          </p:cNvGraphicFramePr>
          <p:nvPr/>
        </p:nvGraphicFramePr>
        <p:xfrm>
          <a:off x="326631" y="2645281"/>
          <a:ext cx="1295400" cy="2619445"/>
        </p:xfrm>
        <a:graphic>
          <a:graphicData uri="http://schemas.openxmlformats.org/drawingml/2006/table">
            <a:tbl>
              <a:tblPr rtl="1"/>
              <a:tblGrid>
                <a:gridCol w="1295400">
                  <a:extLst>
                    <a:ext uri="{9D8B030D-6E8A-4147-A177-3AD203B41FA5}">
                      <a16:colId xmlns:a16="http://schemas.microsoft.com/office/drawing/2014/main" val="3185350349"/>
                    </a:ext>
                  </a:extLst>
                </a:gridCol>
              </a:tblGrid>
              <a:tr h="2619445">
                <a:tc>
                  <a:txBody>
                    <a:bodyPr/>
                    <a:lstStyle/>
                    <a:p>
                      <a:pPr algn="ctr" rtl="1"/>
                      <a:endParaRPr lang="ar-SA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 rtl="1"/>
                      <a:endParaRPr lang="ar-SA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60706305"/>
                  </a:ext>
                </a:extLst>
              </a:tr>
            </a:tbl>
          </a:graphicData>
        </a:graphic>
      </p:graphicFrame>
      <p:pic>
        <p:nvPicPr>
          <p:cNvPr id="6" name="Picture 35" descr="Picture 35">
            <a:extLst>
              <a:ext uri="{FF2B5EF4-FFF2-40B4-BE49-F238E27FC236}">
                <a16:creationId xmlns:a16="http://schemas.microsoft.com/office/drawing/2014/main" id="{8F2E26E0-A4F9-E952-E064-E80C2262DCC8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duotone>
              <a:prstClr val="black"/>
              <a:schemeClr val="tx2">
                <a:tint val="45000"/>
                <a:satMod val="400000"/>
              </a:schemeClr>
            </a:duotone>
          </a:blip>
          <a:srcRect l="14182" t="11041" r="15559" b="32507"/>
          <a:stretch/>
        </p:blipFill>
        <p:spPr>
          <a:xfrm>
            <a:off x="-48941" y="-152759"/>
            <a:ext cx="1023271" cy="831716"/>
          </a:xfrm>
          <a:prstGeom prst="rect">
            <a:avLst/>
          </a:prstGeom>
          <a:ln w="12700">
            <a:miter lim="400000"/>
          </a:ln>
        </p:spPr>
      </p:pic>
      <p:sp>
        <p:nvSpPr>
          <p:cNvPr id="12" name="Freeform 7">
            <a:extLst>
              <a:ext uri="{FF2B5EF4-FFF2-40B4-BE49-F238E27FC236}">
                <a16:creationId xmlns:a16="http://schemas.microsoft.com/office/drawing/2014/main" id="{B0DEE131-9468-95E0-C831-702DD496364B}"/>
              </a:ext>
            </a:extLst>
          </p:cNvPr>
          <p:cNvSpPr/>
          <p:nvPr/>
        </p:nvSpPr>
        <p:spPr>
          <a:xfrm rot="5400000" flipV="1">
            <a:off x="10875945" y="934285"/>
            <a:ext cx="2133401" cy="498712"/>
          </a:xfrm>
          <a:custGeom>
            <a:avLst/>
            <a:gdLst/>
            <a:ahLst/>
            <a:cxnLst/>
            <a:rect l="l" t="t" r="r" b="b"/>
            <a:pathLst>
              <a:path w="5689069" h="1443601">
                <a:moveTo>
                  <a:pt x="0" y="0"/>
                </a:moveTo>
                <a:lnTo>
                  <a:pt x="5689068" y="0"/>
                </a:lnTo>
                <a:lnTo>
                  <a:pt x="5689068" y="1443601"/>
                </a:lnTo>
                <a:lnTo>
                  <a:pt x="0" y="1443601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l" defTabSz="342900" rtl="0"/>
            <a:endParaRPr lang="ar-SA" sz="675" dirty="0">
              <a:solidFill>
                <a:prstClr val="black"/>
              </a:solidFill>
              <a:latin typeface="Calibri"/>
              <a:cs typeface="Arial" panose="020B0604020202020204" pitchFamily="34" charset="0"/>
            </a:endParaRPr>
          </a:p>
        </p:txBody>
      </p:sp>
      <p:sp>
        <p:nvSpPr>
          <p:cNvPr id="13" name="Freeform 7">
            <a:extLst>
              <a:ext uri="{FF2B5EF4-FFF2-40B4-BE49-F238E27FC236}">
                <a16:creationId xmlns:a16="http://schemas.microsoft.com/office/drawing/2014/main" id="{5C4E0F6D-8DDB-7E0F-A839-76DAD9A4AE0C}"/>
              </a:ext>
            </a:extLst>
          </p:cNvPr>
          <p:cNvSpPr/>
          <p:nvPr/>
        </p:nvSpPr>
        <p:spPr>
          <a:xfrm rot="5400000" flipV="1">
            <a:off x="10812855" y="5478857"/>
            <a:ext cx="2259579" cy="498712"/>
          </a:xfrm>
          <a:custGeom>
            <a:avLst/>
            <a:gdLst/>
            <a:ahLst/>
            <a:cxnLst/>
            <a:rect l="l" t="t" r="r" b="b"/>
            <a:pathLst>
              <a:path w="5689069" h="1443601">
                <a:moveTo>
                  <a:pt x="0" y="0"/>
                </a:moveTo>
                <a:lnTo>
                  <a:pt x="5689068" y="0"/>
                </a:lnTo>
                <a:lnTo>
                  <a:pt x="5689068" y="1443601"/>
                </a:lnTo>
                <a:lnTo>
                  <a:pt x="0" y="1443601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l" defTabSz="342900" rtl="0"/>
            <a:endParaRPr lang="ar-SA" sz="675" dirty="0">
              <a:solidFill>
                <a:prstClr val="black"/>
              </a:solidFill>
              <a:latin typeface="Calibri"/>
              <a:cs typeface="Arial" panose="020B0604020202020204" pitchFamily="34" charset="0"/>
            </a:endParaRPr>
          </a:p>
        </p:txBody>
      </p:sp>
      <p:sp>
        <p:nvSpPr>
          <p:cNvPr id="14" name="Freeform 7">
            <a:extLst>
              <a:ext uri="{FF2B5EF4-FFF2-40B4-BE49-F238E27FC236}">
                <a16:creationId xmlns:a16="http://schemas.microsoft.com/office/drawing/2014/main" id="{BEA6642A-A1EC-6780-F018-0AE14AE663C6}"/>
              </a:ext>
            </a:extLst>
          </p:cNvPr>
          <p:cNvSpPr/>
          <p:nvPr/>
        </p:nvSpPr>
        <p:spPr>
          <a:xfrm rot="5400000" flipV="1">
            <a:off x="10875944" y="3166006"/>
            <a:ext cx="2133401" cy="498712"/>
          </a:xfrm>
          <a:custGeom>
            <a:avLst/>
            <a:gdLst/>
            <a:ahLst/>
            <a:cxnLst/>
            <a:rect l="l" t="t" r="r" b="b"/>
            <a:pathLst>
              <a:path w="5689069" h="1443601">
                <a:moveTo>
                  <a:pt x="0" y="0"/>
                </a:moveTo>
                <a:lnTo>
                  <a:pt x="5689068" y="0"/>
                </a:lnTo>
                <a:lnTo>
                  <a:pt x="5689068" y="1443601"/>
                </a:lnTo>
                <a:lnTo>
                  <a:pt x="0" y="1443601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l" defTabSz="342900" rtl="0"/>
            <a:endParaRPr lang="ar-SA" sz="675" dirty="0">
              <a:solidFill>
                <a:prstClr val="black"/>
              </a:solidFill>
              <a:latin typeface="Calibri"/>
              <a:cs typeface="Arial" panose="020B0604020202020204" pitchFamily="34" charset="0"/>
            </a:endParaRPr>
          </a:p>
        </p:txBody>
      </p:sp>
      <p:sp>
        <p:nvSpPr>
          <p:cNvPr id="8" name="مستطيل 7">
            <a:extLst>
              <a:ext uri="{FF2B5EF4-FFF2-40B4-BE49-F238E27FC236}">
                <a16:creationId xmlns:a16="http://schemas.microsoft.com/office/drawing/2014/main" id="{693F8D7B-4A89-4611-0D84-0B4D7F201B8E}"/>
              </a:ext>
            </a:extLst>
          </p:cNvPr>
          <p:cNvSpPr/>
          <p:nvPr/>
        </p:nvSpPr>
        <p:spPr>
          <a:xfrm>
            <a:off x="2807746" y="3533696"/>
            <a:ext cx="6061934" cy="1463231"/>
          </a:xfrm>
          <a:prstGeom prst="rect">
            <a:avLst/>
          </a:prstGeom>
          <a:blipFill>
            <a:blip r:embed="rId9"/>
            <a:tile tx="0" ty="0" sx="100000" sy="100000" flip="none" algn="tl"/>
          </a:blip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إجازة منتصف الفصل الدراسي الثاني</a:t>
            </a:r>
          </a:p>
        </p:txBody>
      </p:sp>
    </p:spTree>
    <p:extLst>
      <p:ext uri="{BB962C8B-B14F-4D97-AF65-F5344CB8AC3E}">
        <p14:creationId xmlns:p14="http://schemas.microsoft.com/office/powerpoint/2010/main" val="2115847489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830</Words>
  <Application>Microsoft Office PowerPoint</Application>
  <PresentationFormat>شاشة عريضة</PresentationFormat>
  <Paragraphs>347</Paragraphs>
  <Slides>15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4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15</vt:i4>
      </vt:variant>
    </vt:vector>
  </HeadingPairs>
  <TitlesOfParts>
    <vt:vector size="20" baseType="lpstr">
      <vt:lpstr>Aptos</vt:lpstr>
      <vt:lpstr>Aptos Display</vt:lpstr>
      <vt:lpstr>Arial</vt:lpstr>
      <vt:lpstr>Calibri</vt:lpstr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فاطمه صالح السبيعي</dc:creator>
  <cp:lastModifiedBy>فاطمه صالح السبيعي</cp:lastModifiedBy>
  <cp:revision>2</cp:revision>
  <dcterms:created xsi:type="dcterms:W3CDTF">2024-11-09T17:55:52Z</dcterms:created>
  <dcterms:modified xsi:type="dcterms:W3CDTF">2024-11-09T19:12:50Z</dcterms:modified>
</cp:coreProperties>
</file>