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493"/>
    <a:srgbClr val="FA8B78"/>
    <a:srgbClr val="FA9478"/>
    <a:srgbClr val="F98E79"/>
    <a:srgbClr val="FE9F74"/>
    <a:srgbClr val="F79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F8EAA8-EAD2-4814-A920-761BD6ADC7E4}" type="datetimeFigureOut">
              <a:rPr lang="ar-SA" smtClean="0"/>
              <a:t>14/05/35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E44E951-0051-4F63-9226-F3BEA2BD89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42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14/05/35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57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14/05/35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672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14/05/35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90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14/05/35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490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14/05/35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10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14/05/35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318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14/05/35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051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14/05/35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305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14/05/35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121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14/05/35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41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14/05/35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36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C9305-B9F7-4ED4-B76F-3D5A5F3AC1C0}" type="datetimeFigureOut">
              <a:rPr lang="ar-SA" smtClean="0"/>
              <a:t>14/05/35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211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815908" cy="3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 Box 139"/>
          <p:cNvSpPr txBox="1">
            <a:spLocks noChangeArrowheads="1"/>
          </p:cNvSpPr>
          <p:nvPr/>
        </p:nvSpPr>
        <p:spPr bwMode="auto">
          <a:xfrm>
            <a:off x="3384550" y="668338"/>
            <a:ext cx="55800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/>
              <a:t>كون ثلاثة أشكال للمنشور الرباعي حجم كل منها 8 وحدة مكعبة</a:t>
            </a:r>
            <a:endParaRPr lang="en-US" sz="2000" b="1"/>
          </a:p>
        </p:txBody>
      </p:sp>
      <p:grpSp>
        <p:nvGrpSpPr>
          <p:cNvPr id="20" name="Group 253"/>
          <p:cNvGrpSpPr>
            <a:grpSpLocks/>
          </p:cNvGrpSpPr>
          <p:nvPr/>
        </p:nvGrpSpPr>
        <p:grpSpPr bwMode="auto">
          <a:xfrm>
            <a:off x="5932488" y="1376363"/>
            <a:ext cx="3082925" cy="3746500"/>
            <a:chOff x="3737" y="867"/>
            <a:chExt cx="1942" cy="2360"/>
          </a:xfrm>
        </p:grpSpPr>
        <p:sp>
          <p:nvSpPr>
            <p:cNvPr id="21" name="AutoShape 176"/>
            <p:cNvSpPr>
              <a:spLocks noChangeArrowheads="1"/>
            </p:cNvSpPr>
            <p:nvPr/>
          </p:nvSpPr>
          <p:spPr bwMode="auto">
            <a:xfrm>
              <a:off x="3737" y="867"/>
              <a:ext cx="1942" cy="772"/>
            </a:xfrm>
            <a:prstGeom prst="flowChartInputOutpu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22" name="Rectangle 177"/>
            <p:cNvSpPr>
              <a:spLocks noChangeArrowheads="1"/>
            </p:cNvSpPr>
            <p:nvPr/>
          </p:nvSpPr>
          <p:spPr bwMode="auto">
            <a:xfrm>
              <a:off x="3742" y="1639"/>
              <a:ext cx="1542" cy="1588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ar-SA" sz="2000" b="1"/>
                <a:t>الطول =</a:t>
              </a:r>
            </a:p>
            <a:p>
              <a:endParaRPr lang="ar-SA" sz="2000" b="1"/>
            </a:p>
            <a:p>
              <a:r>
                <a:rPr lang="ar-SA" sz="2000" b="1"/>
                <a:t>العرض =</a:t>
              </a:r>
            </a:p>
            <a:p>
              <a:endParaRPr lang="ar-SA" sz="2000" b="1"/>
            </a:p>
            <a:p>
              <a:r>
                <a:rPr lang="ar-SA" sz="2000" b="1"/>
                <a:t>الارتفاع =</a:t>
              </a:r>
            </a:p>
            <a:p>
              <a:endParaRPr lang="ar-SA" sz="2000" b="1"/>
            </a:p>
            <a:p>
              <a:r>
                <a:rPr lang="ar-SA" sz="2000" b="1"/>
                <a:t>الحجم = </a:t>
              </a:r>
              <a:endParaRPr lang="en-US" sz="2000" b="1"/>
            </a:p>
          </p:txBody>
        </p:sp>
      </p:grpSp>
      <p:grpSp>
        <p:nvGrpSpPr>
          <p:cNvPr id="23" name="Group 254"/>
          <p:cNvGrpSpPr>
            <a:grpSpLocks/>
          </p:cNvGrpSpPr>
          <p:nvPr/>
        </p:nvGrpSpPr>
        <p:grpSpPr bwMode="auto">
          <a:xfrm>
            <a:off x="3109913" y="1377950"/>
            <a:ext cx="3082925" cy="3746500"/>
            <a:chOff x="1959" y="868"/>
            <a:chExt cx="1942" cy="2360"/>
          </a:xfrm>
        </p:grpSpPr>
        <p:sp>
          <p:nvSpPr>
            <p:cNvPr id="24" name="AutoShape 178"/>
            <p:cNvSpPr>
              <a:spLocks noChangeArrowheads="1"/>
            </p:cNvSpPr>
            <p:nvPr/>
          </p:nvSpPr>
          <p:spPr bwMode="auto">
            <a:xfrm>
              <a:off x="1959" y="868"/>
              <a:ext cx="1942" cy="772"/>
            </a:xfrm>
            <a:prstGeom prst="flowChartInputOutpu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35" name="Rectangle 179"/>
            <p:cNvSpPr>
              <a:spLocks noChangeArrowheads="1"/>
            </p:cNvSpPr>
            <p:nvPr/>
          </p:nvSpPr>
          <p:spPr bwMode="auto">
            <a:xfrm>
              <a:off x="1964" y="1640"/>
              <a:ext cx="1542" cy="1588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ar-SA" sz="2000" b="1"/>
                <a:t>الطول =</a:t>
              </a:r>
            </a:p>
            <a:p>
              <a:endParaRPr lang="ar-SA" sz="2000" b="1"/>
            </a:p>
            <a:p>
              <a:r>
                <a:rPr lang="ar-SA" sz="2000" b="1"/>
                <a:t>العرض =</a:t>
              </a:r>
            </a:p>
            <a:p>
              <a:endParaRPr lang="ar-SA" sz="2000" b="1"/>
            </a:p>
            <a:p>
              <a:r>
                <a:rPr lang="ar-SA" sz="2000" b="1"/>
                <a:t>الارتفاع =</a:t>
              </a:r>
            </a:p>
            <a:p>
              <a:endParaRPr lang="ar-SA" sz="2000" b="1"/>
            </a:p>
            <a:p>
              <a:r>
                <a:rPr lang="ar-SA" sz="2000" b="1"/>
                <a:t>الحجم = </a:t>
              </a:r>
              <a:endParaRPr lang="en-US" sz="2000" b="1"/>
            </a:p>
          </p:txBody>
        </p:sp>
      </p:grpSp>
      <p:grpSp>
        <p:nvGrpSpPr>
          <p:cNvPr id="36" name="Group 255"/>
          <p:cNvGrpSpPr>
            <a:grpSpLocks/>
          </p:cNvGrpSpPr>
          <p:nvPr/>
        </p:nvGrpSpPr>
        <p:grpSpPr bwMode="auto">
          <a:xfrm>
            <a:off x="301625" y="1376363"/>
            <a:ext cx="3082925" cy="3746500"/>
            <a:chOff x="190" y="867"/>
            <a:chExt cx="1942" cy="2360"/>
          </a:xfrm>
        </p:grpSpPr>
        <p:sp>
          <p:nvSpPr>
            <p:cNvPr id="37" name="AutoShape 180"/>
            <p:cNvSpPr>
              <a:spLocks noChangeArrowheads="1"/>
            </p:cNvSpPr>
            <p:nvPr/>
          </p:nvSpPr>
          <p:spPr bwMode="auto">
            <a:xfrm>
              <a:off x="190" y="867"/>
              <a:ext cx="1942" cy="772"/>
            </a:xfrm>
            <a:prstGeom prst="flowChartInputOutpu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38" name="Rectangle 181"/>
            <p:cNvSpPr>
              <a:spLocks noChangeArrowheads="1"/>
            </p:cNvSpPr>
            <p:nvPr/>
          </p:nvSpPr>
          <p:spPr bwMode="auto">
            <a:xfrm>
              <a:off x="195" y="1639"/>
              <a:ext cx="1542" cy="1588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ar-SA" sz="2000" b="1"/>
                <a:t>الطول =</a:t>
              </a:r>
            </a:p>
            <a:p>
              <a:endParaRPr lang="ar-SA" sz="2000" b="1"/>
            </a:p>
            <a:p>
              <a:r>
                <a:rPr lang="ar-SA" sz="2000" b="1"/>
                <a:t>العرض =</a:t>
              </a:r>
            </a:p>
            <a:p>
              <a:endParaRPr lang="ar-SA" sz="2000" b="1"/>
            </a:p>
            <a:p>
              <a:r>
                <a:rPr lang="ar-SA" sz="2000" b="1"/>
                <a:t>الارتفاع =</a:t>
              </a:r>
            </a:p>
            <a:p>
              <a:endParaRPr lang="ar-SA" sz="2000" b="1"/>
            </a:p>
            <a:p>
              <a:r>
                <a:rPr lang="ar-SA" sz="2000" b="1"/>
                <a:t>الحجم = </a:t>
              </a:r>
              <a:endParaRPr lang="en-US" sz="2000" b="1"/>
            </a:p>
          </p:txBody>
        </p:sp>
      </p:grpSp>
      <p:grpSp>
        <p:nvGrpSpPr>
          <p:cNvPr id="39" name="Group 250"/>
          <p:cNvGrpSpPr>
            <a:grpSpLocks/>
          </p:cNvGrpSpPr>
          <p:nvPr/>
        </p:nvGrpSpPr>
        <p:grpSpPr bwMode="auto">
          <a:xfrm>
            <a:off x="6264275" y="1377950"/>
            <a:ext cx="2447925" cy="1152525"/>
            <a:chOff x="3946" y="868"/>
            <a:chExt cx="1542" cy="726"/>
          </a:xfrm>
        </p:grpSpPr>
        <p:sp>
          <p:nvSpPr>
            <p:cNvPr id="40" name="AutoShape 182"/>
            <p:cNvSpPr>
              <a:spLocks noChangeArrowheads="1"/>
            </p:cNvSpPr>
            <p:nvPr/>
          </p:nvSpPr>
          <p:spPr bwMode="auto">
            <a:xfrm>
              <a:off x="4672" y="1254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41" name="AutoShape 183"/>
            <p:cNvSpPr>
              <a:spLocks noChangeArrowheads="1"/>
            </p:cNvSpPr>
            <p:nvPr/>
          </p:nvSpPr>
          <p:spPr bwMode="auto">
            <a:xfrm>
              <a:off x="4105" y="890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42" name="AutoShape 184"/>
            <p:cNvSpPr>
              <a:spLocks noChangeArrowheads="1"/>
            </p:cNvSpPr>
            <p:nvPr/>
          </p:nvSpPr>
          <p:spPr bwMode="auto">
            <a:xfrm>
              <a:off x="4286" y="1276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43" name="AutoShape 185"/>
            <p:cNvSpPr>
              <a:spLocks noChangeArrowheads="1"/>
            </p:cNvSpPr>
            <p:nvPr/>
          </p:nvSpPr>
          <p:spPr bwMode="auto">
            <a:xfrm>
              <a:off x="4808" y="868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44" name="AutoShape 186"/>
            <p:cNvSpPr>
              <a:spLocks noChangeArrowheads="1"/>
            </p:cNvSpPr>
            <p:nvPr/>
          </p:nvSpPr>
          <p:spPr bwMode="auto">
            <a:xfrm>
              <a:off x="5035" y="1253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45" name="AutoShape 187"/>
            <p:cNvSpPr>
              <a:spLocks noChangeArrowheads="1"/>
            </p:cNvSpPr>
            <p:nvPr/>
          </p:nvSpPr>
          <p:spPr bwMode="auto">
            <a:xfrm>
              <a:off x="5193" y="890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46" name="AutoShape 188"/>
            <p:cNvSpPr>
              <a:spLocks noChangeArrowheads="1"/>
            </p:cNvSpPr>
            <p:nvPr/>
          </p:nvSpPr>
          <p:spPr bwMode="auto">
            <a:xfrm>
              <a:off x="4422" y="891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47" name="AutoShape 189"/>
            <p:cNvSpPr>
              <a:spLocks noChangeArrowheads="1"/>
            </p:cNvSpPr>
            <p:nvPr/>
          </p:nvSpPr>
          <p:spPr bwMode="auto">
            <a:xfrm>
              <a:off x="3946" y="1276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</p:grpSp>
      <p:grpSp>
        <p:nvGrpSpPr>
          <p:cNvPr id="48" name="Group 251"/>
          <p:cNvGrpSpPr>
            <a:grpSpLocks/>
          </p:cNvGrpSpPr>
          <p:nvPr/>
        </p:nvGrpSpPr>
        <p:grpSpPr bwMode="auto">
          <a:xfrm>
            <a:off x="3419475" y="1377950"/>
            <a:ext cx="2447925" cy="1152525"/>
            <a:chOff x="2154" y="868"/>
            <a:chExt cx="1542" cy="726"/>
          </a:xfrm>
        </p:grpSpPr>
        <p:sp>
          <p:nvSpPr>
            <p:cNvPr id="49" name="AutoShape 190"/>
            <p:cNvSpPr>
              <a:spLocks noChangeArrowheads="1"/>
            </p:cNvSpPr>
            <p:nvPr/>
          </p:nvSpPr>
          <p:spPr bwMode="auto">
            <a:xfrm>
              <a:off x="2880" y="1254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50" name="AutoShape 191"/>
            <p:cNvSpPr>
              <a:spLocks noChangeArrowheads="1"/>
            </p:cNvSpPr>
            <p:nvPr/>
          </p:nvSpPr>
          <p:spPr bwMode="auto">
            <a:xfrm>
              <a:off x="2313" y="890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51" name="AutoShape 192"/>
            <p:cNvSpPr>
              <a:spLocks noChangeArrowheads="1"/>
            </p:cNvSpPr>
            <p:nvPr/>
          </p:nvSpPr>
          <p:spPr bwMode="auto">
            <a:xfrm>
              <a:off x="2494" y="1276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52" name="AutoShape 193"/>
            <p:cNvSpPr>
              <a:spLocks noChangeArrowheads="1"/>
            </p:cNvSpPr>
            <p:nvPr/>
          </p:nvSpPr>
          <p:spPr bwMode="auto">
            <a:xfrm>
              <a:off x="3016" y="868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53" name="AutoShape 194"/>
            <p:cNvSpPr>
              <a:spLocks noChangeArrowheads="1"/>
            </p:cNvSpPr>
            <p:nvPr/>
          </p:nvSpPr>
          <p:spPr bwMode="auto">
            <a:xfrm>
              <a:off x="3243" y="1253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54" name="AutoShape 195"/>
            <p:cNvSpPr>
              <a:spLocks noChangeArrowheads="1"/>
            </p:cNvSpPr>
            <p:nvPr/>
          </p:nvSpPr>
          <p:spPr bwMode="auto">
            <a:xfrm>
              <a:off x="3401" y="890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55" name="AutoShape 196"/>
            <p:cNvSpPr>
              <a:spLocks noChangeArrowheads="1"/>
            </p:cNvSpPr>
            <p:nvPr/>
          </p:nvSpPr>
          <p:spPr bwMode="auto">
            <a:xfrm>
              <a:off x="2630" y="891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56" name="AutoShape 197"/>
            <p:cNvSpPr>
              <a:spLocks noChangeArrowheads="1"/>
            </p:cNvSpPr>
            <p:nvPr/>
          </p:nvSpPr>
          <p:spPr bwMode="auto">
            <a:xfrm>
              <a:off x="2154" y="1276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</p:grpSp>
      <p:grpSp>
        <p:nvGrpSpPr>
          <p:cNvPr id="57" name="Group 252"/>
          <p:cNvGrpSpPr>
            <a:grpSpLocks/>
          </p:cNvGrpSpPr>
          <p:nvPr/>
        </p:nvGrpSpPr>
        <p:grpSpPr bwMode="auto">
          <a:xfrm>
            <a:off x="611188" y="1377950"/>
            <a:ext cx="2447925" cy="1152525"/>
            <a:chOff x="385" y="868"/>
            <a:chExt cx="1542" cy="726"/>
          </a:xfrm>
        </p:grpSpPr>
        <p:sp>
          <p:nvSpPr>
            <p:cNvPr id="58" name="AutoShape 198"/>
            <p:cNvSpPr>
              <a:spLocks noChangeArrowheads="1"/>
            </p:cNvSpPr>
            <p:nvPr/>
          </p:nvSpPr>
          <p:spPr bwMode="auto">
            <a:xfrm>
              <a:off x="1111" y="1254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59" name="AutoShape 199"/>
            <p:cNvSpPr>
              <a:spLocks noChangeArrowheads="1"/>
            </p:cNvSpPr>
            <p:nvPr/>
          </p:nvSpPr>
          <p:spPr bwMode="auto">
            <a:xfrm>
              <a:off x="544" y="890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0" name="AutoShape 200"/>
            <p:cNvSpPr>
              <a:spLocks noChangeArrowheads="1"/>
            </p:cNvSpPr>
            <p:nvPr/>
          </p:nvSpPr>
          <p:spPr bwMode="auto">
            <a:xfrm>
              <a:off x="725" y="1276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1" name="AutoShape 201"/>
            <p:cNvSpPr>
              <a:spLocks noChangeArrowheads="1"/>
            </p:cNvSpPr>
            <p:nvPr/>
          </p:nvSpPr>
          <p:spPr bwMode="auto">
            <a:xfrm>
              <a:off x="1247" y="868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2" name="AutoShape 202"/>
            <p:cNvSpPr>
              <a:spLocks noChangeArrowheads="1"/>
            </p:cNvSpPr>
            <p:nvPr/>
          </p:nvSpPr>
          <p:spPr bwMode="auto">
            <a:xfrm>
              <a:off x="1474" y="1253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3" name="AutoShape 203"/>
            <p:cNvSpPr>
              <a:spLocks noChangeArrowheads="1"/>
            </p:cNvSpPr>
            <p:nvPr/>
          </p:nvSpPr>
          <p:spPr bwMode="auto">
            <a:xfrm>
              <a:off x="1632" y="890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4" name="AutoShape 204"/>
            <p:cNvSpPr>
              <a:spLocks noChangeArrowheads="1"/>
            </p:cNvSpPr>
            <p:nvPr/>
          </p:nvSpPr>
          <p:spPr bwMode="auto">
            <a:xfrm>
              <a:off x="861" y="891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" name="AutoShape 205"/>
            <p:cNvSpPr>
              <a:spLocks noChangeArrowheads="1"/>
            </p:cNvSpPr>
            <p:nvPr/>
          </p:nvSpPr>
          <p:spPr bwMode="auto">
            <a:xfrm>
              <a:off x="385" y="1276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>
                <a:alpha val="53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</p:grpSp>
      <p:grpSp>
        <p:nvGrpSpPr>
          <p:cNvPr id="66" name="Group 256"/>
          <p:cNvGrpSpPr>
            <a:grpSpLocks/>
          </p:cNvGrpSpPr>
          <p:nvPr/>
        </p:nvGrpSpPr>
        <p:grpSpPr bwMode="auto">
          <a:xfrm>
            <a:off x="6985000" y="765175"/>
            <a:ext cx="793750" cy="1589088"/>
            <a:chOff x="2041" y="0"/>
            <a:chExt cx="500" cy="1001"/>
          </a:xfrm>
        </p:grpSpPr>
        <p:sp>
          <p:nvSpPr>
            <p:cNvPr id="67" name="AutoShape 206"/>
            <p:cNvSpPr>
              <a:spLocks noChangeArrowheads="1"/>
            </p:cNvSpPr>
            <p:nvPr/>
          </p:nvSpPr>
          <p:spPr bwMode="auto">
            <a:xfrm>
              <a:off x="2042" y="683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8" name="AutoShape 207"/>
            <p:cNvSpPr>
              <a:spLocks noChangeArrowheads="1"/>
            </p:cNvSpPr>
            <p:nvPr/>
          </p:nvSpPr>
          <p:spPr bwMode="auto">
            <a:xfrm>
              <a:off x="2246" y="683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" name="AutoShape 208"/>
            <p:cNvSpPr>
              <a:spLocks noChangeArrowheads="1"/>
            </p:cNvSpPr>
            <p:nvPr/>
          </p:nvSpPr>
          <p:spPr bwMode="auto">
            <a:xfrm>
              <a:off x="2042" y="457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70" name="AutoShape 209"/>
            <p:cNvSpPr>
              <a:spLocks noChangeArrowheads="1"/>
            </p:cNvSpPr>
            <p:nvPr/>
          </p:nvSpPr>
          <p:spPr bwMode="auto">
            <a:xfrm>
              <a:off x="2246" y="457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71" name="AutoShape 210"/>
            <p:cNvSpPr>
              <a:spLocks noChangeArrowheads="1"/>
            </p:cNvSpPr>
            <p:nvPr/>
          </p:nvSpPr>
          <p:spPr bwMode="auto">
            <a:xfrm>
              <a:off x="2041" y="226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72" name="AutoShape 211"/>
            <p:cNvSpPr>
              <a:spLocks noChangeArrowheads="1"/>
            </p:cNvSpPr>
            <p:nvPr/>
          </p:nvSpPr>
          <p:spPr bwMode="auto">
            <a:xfrm>
              <a:off x="2245" y="226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73" name="AutoShape 212"/>
            <p:cNvSpPr>
              <a:spLocks noChangeArrowheads="1"/>
            </p:cNvSpPr>
            <p:nvPr/>
          </p:nvSpPr>
          <p:spPr bwMode="auto">
            <a:xfrm>
              <a:off x="2041" y="0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74" name="AutoShape 213"/>
            <p:cNvSpPr>
              <a:spLocks noChangeArrowheads="1"/>
            </p:cNvSpPr>
            <p:nvPr/>
          </p:nvSpPr>
          <p:spPr bwMode="auto">
            <a:xfrm>
              <a:off x="2245" y="0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</p:grpSp>
      <p:grpSp>
        <p:nvGrpSpPr>
          <p:cNvPr id="75" name="Group 257"/>
          <p:cNvGrpSpPr>
            <a:grpSpLocks/>
          </p:cNvGrpSpPr>
          <p:nvPr/>
        </p:nvGrpSpPr>
        <p:grpSpPr bwMode="auto">
          <a:xfrm>
            <a:off x="3851275" y="1412875"/>
            <a:ext cx="1439863" cy="863600"/>
            <a:chOff x="907" y="278"/>
            <a:chExt cx="907" cy="544"/>
          </a:xfrm>
        </p:grpSpPr>
        <p:sp>
          <p:nvSpPr>
            <p:cNvPr id="76" name="AutoShape 214"/>
            <p:cNvSpPr>
              <a:spLocks noChangeArrowheads="1"/>
            </p:cNvSpPr>
            <p:nvPr/>
          </p:nvSpPr>
          <p:spPr bwMode="auto">
            <a:xfrm>
              <a:off x="907" y="504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77" name="AutoShape 215"/>
            <p:cNvSpPr>
              <a:spLocks noChangeArrowheads="1"/>
            </p:cNvSpPr>
            <p:nvPr/>
          </p:nvSpPr>
          <p:spPr bwMode="auto">
            <a:xfrm>
              <a:off x="1111" y="504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78" name="AutoShape 216"/>
            <p:cNvSpPr>
              <a:spLocks noChangeArrowheads="1"/>
            </p:cNvSpPr>
            <p:nvPr/>
          </p:nvSpPr>
          <p:spPr bwMode="auto">
            <a:xfrm>
              <a:off x="907" y="278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79" name="AutoShape 217"/>
            <p:cNvSpPr>
              <a:spLocks noChangeArrowheads="1"/>
            </p:cNvSpPr>
            <p:nvPr/>
          </p:nvSpPr>
          <p:spPr bwMode="auto">
            <a:xfrm>
              <a:off x="1111" y="278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0" name="AutoShape 218"/>
            <p:cNvSpPr>
              <a:spLocks noChangeArrowheads="1"/>
            </p:cNvSpPr>
            <p:nvPr/>
          </p:nvSpPr>
          <p:spPr bwMode="auto">
            <a:xfrm>
              <a:off x="1315" y="504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1" name="AutoShape 219"/>
            <p:cNvSpPr>
              <a:spLocks noChangeArrowheads="1"/>
            </p:cNvSpPr>
            <p:nvPr/>
          </p:nvSpPr>
          <p:spPr bwMode="auto">
            <a:xfrm>
              <a:off x="1519" y="504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2" name="AutoShape 220"/>
            <p:cNvSpPr>
              <a:spLocks noChangeArrowheads="1"/>
            </p:cNvSpPr>
            <p:nvPr/>
          </p:nvSpPr>
          <p:spPr bwMode="auto">
            <a:xfrm>
              <a:off x="1315" y="278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3" name="AutoShape 221"/>
            <p:cNvSpPr>
              <a:spLocks noChangeArrowheads="1"/>
            </p:cNvSpPr>
            <p:nvPr/>
          </p:nvSpPr>
          <p:spPr bwMode="auto">
            <a:xfrm>
              <a:off x="1519" y="278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</p:grpSp>
      <p:grpSp>
        <p:nvGrpSpPr>
          <p:cNvPr id="84" name="Group 258"/>
          <p:cNvGrpSpPr>
            <a:grpSpLocks/>
          </p:cNvGrpSpPr>
          <p:nvPr/>
        </p:nvGrpSpPr>
        <p:grpSpPr bwMode="auto">
          <a:xfrm>
            <a:off x="1295400" y="1304925"/>
            <a:ext cx="922338" cy="1008063"/>
            <a:chOff x="181" y="232"/>
            <a:chExt cx="581" cy="635"/>
          </a:xfrm>
        </p:grpSpPr>
        <p:sp>
          <p:nvSpPr>
            <p:cNvPr id="85" name="AutoShape 222"/>
            <p:cNvSpPr>
              <a:spLocks noChangeArrowheads="1"/>
            </p:cNvSpPr>
            <p:nvPr/>
          </p:nvSpPr>
          <p:spPr bwMode="auto">
            <a:xfrm>
              <a:off x="263" y="458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6" name="AutoShape 223"/>
            <p:cNvSpPr>
              <a:spLocks noChangeArrowheads="1"/>
            </p:cNvSpPr>
            <p:nvPr/>
          </p:nvSpPr>
          <p:spPr bwMode="auto">
            <a:xfrm>
              <a:off x="467" y="458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7" name="AutoShape 224"/>
            <p:cNvSpPr>
              <a:spLocks noChangeArrowheads="1"/>
            </p:cNvSpPr>
            <p:nvPr/>
          </p:nvSpPr>
          <p:spPr bwMode="auto">
            <a:xfrm>
              <a:off x="263" y="232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8" name="AutoShape 225"/>
            <p:cNvSpPr>
              <a:spLocks noChangeArrowheads="1"/>
            </p:cNvSpPr>
            <p:nvPr/>
          </p:nvSpPr>
          <p:spPr bwMode="auto">
            <a:xfrm>
              <a:off x="467" y="232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9" name="AutoShape 226"/>
            <p:cNvSpPr>
              <a:spLocks noChangeArrowheads="1"/>
            </p:cNvSpPr>
            <p:nvPr/>
          </p:nvSpPr>
          <p:spPr bwMode="auto">
            <a:xfrm>
              <a:off x="181" y="549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90" name="AutoShape 227"/>
            <p:cNvSpPr>
              <a:spLocks noChangeArrowheads="1"/>
            </p:cNvSpPr>
            <p:nvPr/>
          </p:nvSpPr>
          <p:spPr bwMode="auto">
            <a:xfrm>
              <a:off x="385" y="549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91" name="AutoShape 228"/>
            <p:cNvSpPr>
              <a:spLocks noChangeArrowheads="1"/>
            </p:cNvSpPr>
            <p:nvPr/>
          </p:nvSpPr>
          <p:spPr bwMode="auto">
            <a:xfrm>
              <a:off x="181" y="323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92" name="AutoShape 229"/>
            <p:cNvSpPr>
              <a:spLocks noChangeArrowheads="1"/>
            </p:cNvSpPr>
            <p:nvPr/>
          </p:nvSpPr>
          <p:spPr bwMode="auto">
            <a:xfrm>
              <a:off x="385" y="323"/>
              <a:ext cx="295" cy="318"/>
            </a:xfrm>
            <a:prstGeom prst="cube">
              <a:avLst>
                <a:gd name="adj" fmla="val 2813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</p:grpSp>
      <p:sp>
        <p:nvSpPr>
          <p:cNvPr id="93" name="Text Box 230"/>
          <p:cNvSpPr txBox="1">
            <a:spLocks noChangeArrowheads="1"/>
          </p:cNvSpPr>
          <p:nvPr/>
        </p:nvSpPr>
        <p:spPr bwMode="auto">
          <a:xfrm>
            <a:off x="7272338" y="2751138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/>
              <a:t>2</a:t>
            </a:r>
            <a:endParaRPr lang="en-US" sz="2000" b="1"/>
          </a:p>
        </p:txBody>
      </p:sp>
      <p:sp>
        <p:nvSpPr>
          <p:cNvPr id="94" name="Text Box 231"/>
          <p:cNvSpPr txBox="1">
            <a:spLocks noChangeArrowheads="1"/>
          </p:cNvSpPr>
          <p:nvPr/>
        </p:nvSpPr>
        <p:spPr bwMode="auto">
          <a:xfrm>
            <a:off x="7164388" y="3392488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/>
              <a:t>1</a:t>
            </a:r>
            <a:endParaRPr lang="en-US" sz="2000" b="1"/>
          </a:p>
        </p:txBody>
      </p:sp>
      <p:sp>
        <p:nvSpPr>
          <p:cNvPr id="95" name="Text Box 232"/>
          <p:cNvSpPr txBox="1">
            <a:spLocks noChangeArrowheads="1"/>
          </p:cNvSpPr>
          <p:nvPr/>
        </p:nvSpPr>
        <p:spPr bwMode="auto">
          <a:xfrm>
            <a:off x="7092950" y="3989388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/>
              <a:t>4</a:t>
            </a:r>
            <a:endParaRPr lang="en-US" sz="2000" b="1"/>
          </a:p>
        </p:txBody>
      </p:sp>
      <p:sp>
        <p:nvSpPr>
          <p:cNvPr id="96" name="Text Box 233"/>
          <p:cNvSpPr txBox="1">
            <a:spLocks noChangeArrowheads="1"/>
          </p:cNvSpPr>
          <p:nvPr/>
        </p:nvSpPr>
        <p:spPr bwMode="auto">
          <a:xfrm>
            <a:off x="4464050" y="2759075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/>
              <a:t>4</a:t>
            </a:r>
            <a:endParaRPr lang="en-US" sz="2000" b="1"/>
          </a:p>
        </p:txBody>
      </p:sp>
      <p:sp>
        <p:nvSpPr>
          <p:cNvPr id="97" name="Text Box 234"/>
          <p:cNvSpPr txBox="1">
            <a:spLocks noChangeArrowheads="1"/>
          </p:cNvSpPr>
          <p:nvPr/>
        </p:nvSpPr>
        <p:spPr bwMode="auto">
          <a:xfrm>
            <a:off x="4356100" y="3400425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/>
              <a:t>1</a:t>
            </a:r>
            <a:endParaRPr lang="en-US" sz="2000" b="1"/>
          </a:p>
        </p:txBody>
      </p:sp>
      <p:sp>
        <p:nvSpPr>
          <p:cNvPr id="98" name="Text Box 235"/>
          <p:cNvSpPr txBox="1">
            <a:spLocks noChangeArrowheads="1"/>
          </p:cNvSpPr>
          <p:nvPr/>
        </p:nvSpPr>
        <p:spPr bwMode="auto">
          <a:xfrm>
            <a:off x="4284663" y="3997325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/>
              <a:t>2</a:t>
            </a:r>
            <a:endParaRPr lang="en-US" sz="2000" b="1"/>
          </a:p>
        </p:txBody>
      </p:sp>
      <p:sp>
        <p:nvSpPr>
          <p:cNvPr id="99" name="Text Box 236"/>
          <p:cNvSpPr txBox="1">
            <a:spLocks noChangeArrowheads="1"/>
          </p:cNvSpPr>
          <p:nvPr/>
        </p:nvSpPr>
        <p:spPr bwMode="auto">
          <a:xfrm>
            <a:off x="1582738" y="2751138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/>
              <a:t>2</a:t>
            </a:r>
            <a:endParaRPr lang="en-US" sz="2000" b="1"/>
          </a:p>
        </p:txBody>
      </p:sp>
      <p:sp>
        <p:nvSpPr>
          <p:cNvPr id="100" name="Text Box 237"/>
          <p:cNvSpPr txBox="1">
            <a:spLocks noChangeArrowheads="1"/>
          </p:cNvSpPr>
          <p:nvPr/>
        </p:nvSpPr>
        <p:spPr bwMode="auto">
          <a:xfrm>
            <a:off x="1474788" y="3392488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/>
              <a:t>2</a:t>
            </a:r>
            <a:endParaRPr lang="en-US" sz="2000" b="1"/>
          </a:p>
        </p:txBody>
      </p:sp>
      <p:sp>
        <p:nvSpPr>
          <p:cNvPr id="101" name="Text Box 238"/>
          <p:cNvSpPr txBox="1">
            <a:spLocks noChangeArrowheads="1"/>
          </p:cNvSpPr>
          <p:nvPr/>
        </p:nvSpPr>
        <p:spPr bwMode="auto">
          <a:xfrm>
            <a:off x="1403350" y="3989388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/>
              <a:t>2</a:t>
            </a:r>
            <a:endParaRPr lang="en-US" sz="2000" b="1"/>
          </a:p>
        </p:txBody>
      </p:sp>
      <p:sp>
        <p:nvSpPr>
          <p:cNvPr id="102" name="Text Box 239"/>
          <p:cNvSpPr txBox="1">
            <a:spLocks noChangeArrowheads="1"/>
          </p:cNvSpPr>
          <p:nvPr/>
        </p:nvSpPr>
        <p:spPr bwMode="auto">
          <a:xfrm>
            <a:off x="6154738" y="4616450"/>
            <a:ext cx="15128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/>
              <a:t>2 × 1 × 4 =</a:t>
            </a:r>
            <a:endParaRPr lang="en-US" sz="2000" b="1"/>
          </a:p>
        </p:txBody>
      </p:sp>
      <p:sp>
        <p:nvSpPr>
          <p:cNvPr id="103" name="Text Box 240"/>
          <p:cNvSpPr txBox="1">
            <a:spLocks noChangeArrowheads="1"/>
          </p:cNvSpPr>
          <p:nvPr/>
        </p:nvSpPr>
        <p:spPr bwMode="auto">
          <a:xfrm>
            <a:off x="5976938" y="4638675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/>
              <a:t>8</a:t>
            </a:r>
            <a:endParaRPr lang="en-US" sz="2000" b="1"/>
          </a:p>
        </p:txBody>
      </p:sp>
      <p:sp>
        <p:nvSpPr>
          <p:cNvPr id="104" name="Text Box 241"/>
          <p:cNvSpPr txBox="1">
            <a:spLocks noChangeArrowheads="1"/>
          </p:cNvSpPr>
          <p:nvPr/>
        </p:nvSpPr>
        <p:spPr bwMode="auto">
          <a:xfrm>
            <a:off x="3344863" y="4616450"/>
            <a:ext cx="15128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/>
              <a:t>4 × 1 × 2 =</a:t>
            </a:r>
            <a:endParaRPr lang="en-US" sz="2000" b="1"/>
          </a:p>
        </p:txBody>
      </p:sp>
      <p:sp>
        <p:nvSpPr>
          <p:cNvPr id="105" name="Text Box 242"/>
          <p:cNvSpPr txBox="1">
            <a:spLocks noChangeArrowheads="1"/>
          </p:cNvSpPr>
          <p:nvPr/>
        </p:nvSpPr>
        <p:spPr bwMode="auto">
          <a:xfrm>
            <a:off x="3167063" y="4638675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/>
              <a:t>8</a:t>
            </a:r>
            <a:endParaRPr lang="en-US" sz="2000" b="1"/>
          </a:p>
        </p:txBody>
      </p:sp>
      <p:sp>
        <p:nvSpPr>
          <p:cNvPr id="106" name="Text Box 243"/>
          <p:cNvSpPr txBox="1">
            <a:spLocks noChangeArrowheads="1"/>
          </p:cNvSpPr>
          <p:nvPr/>
        </p:nvSpPr>
        <p:spPr bwMode="auto">
          <a:xfrm>
            <a:off x="536575" y="4616450"/>
            <a:ext cx="15128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/>
              <a:t>2 × 2 × 2 =</a:t>
            </a:r>
            <a:endParaRPr lang="en-US" sz="2000" b="1"/>
          </a:p>
        </p:txBody>
      </p:sp>
      <p:sp>
        <p:nvSpPr>
          <p:cNvPr id="107" name="Text Box 244"/>
          <p:cNvSpPr txBox="1">
            <a:spLocks noChangeArrowheads="1"/>
          </p:cNvSpPr>
          <p:nvPr/>
        </p:nvSpPr>
        <p:spPr bwMode="auto">
          <a:xfrm>
            <a:off x="358775" y="4638675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/>
              <a:t>8</a:t>
            </a:r>
            <a:endParaRPr lang="en-US" sz="2000" b="1"/>
          </a:p>
        </p:txBody>
      </p:sp>
      <p:sp>
        <p:nvSpPr>
          <p:cNvPr id="108" name="AutoShape 245"/>
          <p:cNvSpPr>
            <a:spLocks noChangeArrowheads="1"/>
          </p:cNvSpPr>
          <p:nvPr/>
        </p:nvSpPr>
        <p:spPr bwMode="auto">
          <a:xfrm>
            <a:off x="7954963" y="5878513"/>
            <a:ext cx="1081087" cy="5032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sz="2000" b="1"/>
              <a:t>نستنتج أن :</a:t>
            </a:r>
            <a:endParaRPr lang="en-US" sz="2000" b="1"/>
          </a:p>
        </p:txBody>
      </p:sp>
      <p:sp>
        <p:nvSpPr>
          <p:cNvPr id="109" name="Rectangle 246"/>
          <p:cNvSpPr>
            <a:spLocks noChangeArrowheads="1"/>
          </p:cNvSpPr>
          <p:nvPr/>
        </p:nvSpPr>
        <p:spPr bwMode="auto">
          <a:xfrm>
            <a:off x="2627313" y="5553075"/>
            <a:ext cx="5221287" cy="1116013"/>
          </a:xfrm>
          <a:prstGeom prst="rect">
            <a:avLst/>
          </a:prstGeom>
          <a:gradFill rotWithShape="1">
            <a:gsLst>
              <a:gs pos="0">
                <a:srgbClr val="FFCCCC"/>
              </a:gs>
              <a:gs pos="50000">
                <a:srgbClr val="FFFF99"/>
              </a:gs>
              <a:gs pos="100000">
                <a:srgbClr val="FFCC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10" name="Text Box 247"/>
          <p:cNvSpPr txBox="1">
            <a:spLocks noChangeArrowheads="1"/>
          </p:cNvSpPr>
          <p:nvPr/>
        </p:nvSpPr>
        <p:spPr bwMode="auto">
          <a:xfrm>
            <a:off x="5795963" y="5913438"/>
            <a:ext cx="1873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/>
              <a:t>حجم المنشور =</a:t>
            </a:r>
            <a:endParaRPr lang="en-US" sz="2400" b="1"/>
          </a:p>
        </p:txBody>
      </p:sp>
      <p:sp>
        <p:nvSpPr>
          <p:cNvPr id="111" name="Text Box 248"/>
          <p:cNvSpPr txBox="1">
            <a:spLocks noChangeArrowheads="1"/>
          </p:cNvSpPr>
          <p:nvPr/>
        </p:nvSpPr>
        <p:spPr bwMode="auto">
          <a:xfrm>
            <a:off x="4067175" y="5913438"/>
            <a:ext cx="1873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/>
              <a:t>الطول × العرض</a:t>
            </a:r>
            <a:endParaRPr lang="en-US" sz="2400" b="1"/>
          </a:p>
        </p:txBody>
      </p:sp>
      <p:sp>
        <p:nvSpPr>
          <p:cNvPr id="112" name="Text Box 249"/>
          <p:cNvSpPr txBox="1">
            <a:spLocks noChangeArrowheads="1"/>
          </p:cNvSpPr>
          <p:nvPr/>
        </p:nvSpPr>
        <p:spPr bwMode="auto">
          <a:xfrm>
            <a:off x="2951163" y="5921375"/>
            <a:ext cx="12620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/>
              <a:t>× الارتفاع</a:t>
            </a:r>
            <a:endParaRPr lang="en-US" sz="2400" b="1"/>
          </a:p>
        </p:txBody>
      </p:sp>
      <p:sp>
        <p:nvSpPr>
          <p:cNvPr id="113" name="AutoShape 259"/>
          <p:cNvSpPr>
            <a:spLocks noChangeArrowheads="1"/>
          </p:cNvSpPr>
          <p:nvPr/>
        </p:nvSpPr>
        <p:spPr bwMode="auto">
          <a:xfrm>
            <a:off x="1655763" y="2960688"/>
            <a:ext cx="6229350" cy="212407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14" name="Text Box 260"/>
          <p:cNvSpPr txBox="1">
            <a:spLocks noChangeArrowheads="1"/>
          </p:cNvSpPr>
          <p:nvPr/>
        </p:nvSpPr>
        <p:spPr bwMode="auto">
          <a:xfrm>
            <a:off x="2087563" y="3763963"/>
            <a:ext cx="5329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>
                <a:solidFill>
                  <a:srgbClr val="FF0000"/>
                </a:solidFill>
              </a:rPr>
              <a:t>ولكن</a:t>
            </a:r>
            <a:r>
              <a:rPr lang="ar-SA" sz="2400" b="1"/>
              <a:t>  :   </a:t>
            </a:r>
            <a:r>
              <a:rPr lang="ar-SA" sz="2400" b="1">
                <a:solidFill>
                  <a:srgbClr val="0000FF"/>
                </a:solidFill>
              </a:rPr>
              <a:t>الطول × العرض</a:t>
            </a:r>
            <a:r>
              <a:rPr lang="ar-SA" sz="2400" b="1"/>
              <a:t> ما هو إلا 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115" name="Text Box 263"/>
          <p:cNvSpPr txBox="1">
            <a:spLocks noChangeArrowheads="1"/>
          </p:cNvSpPr>
          <p:nvPr/>
        </p:nvSpPr>
        <p:spPr bwMode="auto">
          <a:xfrm>
            <a:off x="2001838" y="3767138"/>
            <a:ext cx="1836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400" b="1">
                <a:solidFill>
                  <a:srgbClr val="FF0000"/>
                </a:solidFill>
              </a:rPr>
              <a:t>مساحة القاعدة</a:t>
            </a:r>
            <a:endParaRPr lang="en-US" sz="2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421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800" decel="100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800" decel="100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800" decel="100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00" decel="100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800" decel="100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800" decel="100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800" decel="100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800" decel="100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800" decel="100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decel="100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00" decel="100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800" decel="100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800" decel="100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00" decel="100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800" decel="100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800" decel="100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800" decel="100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800" decel="100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800" decel="100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800" decel="100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800" decel="100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800" decel="100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800" decel="100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4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800" decel="100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800" decel="100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800" decel="100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800" decel="100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7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4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1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6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9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800" decel="100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800" decel="100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800" decel="100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800" decel="100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2049 0.30943 " pathEditMode="relative" ptsTypes="AA">
                                      <p:cBhvr>
                                        <p:cTn id="253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5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6" dur="10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7" dur="10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 animBg="1"/>
      <p:bldP spid="109" grpId="0" animBg="1"/>
      <p:bldP spid="110" grpId="0"/>
      <p:bldP spid="111" grpId="0"/>
      <p:bldP spid="111" grpId="1"/>
      <p:bldP spid="112" grpId="0"/>
      <p:bldP spid="113" grpId="0" animBg="1"/>
      <p:bldP spid="114" grpId="0"/>
      <p:bldP spid="115" grpId="0"/>
      <p:bldP spid="11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815908" cy="3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Text Box 97"/>
          <p:cNvSpPr txBox="1">
            <a:spLocks noChangeArrowheads="1"/>
          </p:cNvSpPr>
          <p:nvPr/>
        </p:nvSpPr>
        <p:spPr bwMode="auto">
          <a:xfrm>
            <a:off x="7200950" y="2447599"/>
            <a:ext cx="1763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مساحة القاعدة  =</a:t>
            </a:r>
            <a:endParaRPr lang="en-US" sz="2000" b="1" dirty="0"/>
          </a:p>
        </p:txBody>
      </p:sp>
      <p:sp>
        <p:nvSpPr>
          <p:cNvPr id="45" name="Text Box 97"/>
          <p:cNvSpPr txBox="1">
            <a:spLocks noChangeArrowheads="1"/>
          </p:cNvSpPr>
          <p:nvPr/>
        </p:nvSpPr>
        <p:spPr bwMode="auto">
          <a:xfrm>
            <a:off x="6454594" y="2452826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grpSp>
        <p:nvGrpSpPr>
          <p:cNvPr id="15" name="مجموعة 14"/>
          <p:cNvGrpSpPr/>
          <p:nvPr/>
        </p:nvGrpSpPr>
        <p:grpSpPr>
          <a:xfrm>
            <a:off x="6659670" y="2283291"/>
            <a:ext cx="720080" cy="768207"/>
            <a:chOff x="5901857" y="4197744"/>
            <a:chExt cx="720080" cy="768207"/>
          </a:xfrm>
        </p:grpSpPr>
        <p:sp>
          <p:nvSpPr>
            <p:cNvPr id="16" name="مربع نص 15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17" name="مربع نص 16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18" name="رابط مستقيم 17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647" y="1096278"/>
            <a:ext cx="3095625" cy="342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7" name="Text Box 97"/>
          <p:cNvSpPr txBox="1">
            <a:spLocks noChangeArrowheads="1"/>
          </p:cNvSpPr>
          <p:nvPr/>
        </p:nvSpPr>
        <p:spPr bwMode="auto">
          <a:xfrm>
            <a:off x="5634447" y="2448705"/>
            <a:ext cx="8817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القاعدة</a:t>
            </a:r>
            <a:endParaRPr lang="en-US" sz="2000" b="1" dirty="0"/>
          </a:p>
        </p:txBody>
      </p:sp>
      <p:sp>
        <p:nvSpPr>
          <p:cNvPr id="28" name="Text Box 97"/>
          <p:cNvSpPr txBox="1">
            <a:spLocks noChangeArrowheads="1"/>
          </p:cNvSpPr>
          <p:nvPr/>
        </p:nvSpPr>
        <p:spPr bwMode="auto">
          <a:xfrm>
            <a:off x="5359960" y="2456947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29" name="Text Box 97"/>
          <p:cNvSpPr txBox="1">
            <a:spLocks noChangeArrowheads="1"/>
          </p:cNvSpPr>
          <p:nvPr/>
        </p:nvSpPr>
        <p:spPr bwMode="auto">
          <a:xfrm>
            <a:off x="4503150" y="2452826"/>
            <a:ext cx="8817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32" name="Text Box 97"/>
          <p:cNvSpPr txBox="1">
            <a:spLocks noChangeArrowheads="1"/>
          </p:cNvSpPr>
          <p:nvPr/>
        </p:nvSpPr>
        <p:spPr bwMode="auto">
          <a:xfrm>
            <a:off x="4067944" y="2456947"/>
            <a:ext cx="44088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33" name="Text Box 97"/>
          <p:cNvSpPr txBox="1">
            <a:spLocks noChangeArrowheads="1"/>
          </p:cNvSpPr>
          <p:nvPr/>
        </p:nvSpPr>
        <p:spPr bwMode="auto">
          <a:xfrm>
            <a:off x="3203848" y="2456947"/>
            <a:ext cx="10081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10,5 م2</a:t>
            </a:r>
            <a:endParaRPr lang="en-US" sz="2000" b="1" dirty="0"/>
          </a:p>
        </p:txBody>
      </p:sp>
      <p:sp>
        <p:nvSpPr>
          <p:cNvPr id="30" name="Text Box 97"/>
          <p:cNvSpPr txBox="1">
            <a:spLocks noChangeArrowheads="1"/>
          </p:cNvSpPr>
          <p:nvPr/>
        </p:nvSpPr>
        <p:spPr bwMode="auto">
          <a:xfrm>
            <a:off x="5783378" y="2448705"/>
            <a:ext cx="560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7</a:t>
            </a:r>
            <a:endParaRPr lang="en-US" sz="2000" b="1" dirty="0"/>
          </a:p>
        </p:txBody>
      </p:sp>
      <p:sp>
        <p:nvSpPr>
          <p:cNvPr id="31" name="Text Box 97"/>
          <p:cNvSpPr txBox="1">
            <a:spLocks noChangeArrowheads="1"/>
          </p:cNvSpPr>
          <p:nvPr/>
        </p:nvSpPr>
        <p:spPr bwMode="auto">
          <a:xfrm>
            <a:off x="4644570" y="2452826"/>
            <a:ext cx="573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34" name="Text Box 105"/>
          <p:cNvSpPr txBox="1">
            <a:spLocks noChangeArrowheads="1"/>
          </p:cNvSpPr>
          <p:nvPr/>
        </p:nvSpPr>
        <p:spPr bwMode="auto">
          <a:xfrm>
            <a:off x="7343651" y="3373371"/>
            <a:ext cx="1620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المنشور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35" name="Text Box 106"/>
          <p:cNvSpPr txBox="1">
            <a:spLocks noChangeArrowheads="1"/>
          </p:cNvSpPr>
          <p:nvPr/>
        </p:nvSpPr>
        <p:spPr bwMode="auto">
          <a:xfrm>
            <a:off x="5992807" y="3374958"/>
            <a:ext cx="1459166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مساحة القاعدة </a:t>
            </a:r>
            <a:endParaRPr lang="en-US" sz="2000" b="1" dirty="0"/>
          </a:p>
        </p:txBody>
      </p:sp>
      <p:sp>
        <p:nvSpPr>
          <p:cNvPr id="36" name="Text Box 108"/>
          <p:cNvSpPr txBox="1">
            <a:spLocks noChangeArrowheads="1"/>
          </p:cNvSpPr>
          <p:nvPr/>
        </p:nvSpPr>
        <p:spPr bwMode="auto">
          <a:xfrm>
            <a:off x="3514701" y="3373370"/>
            <a:ext cx="13453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63 م3</a:t>
            </a:r>
            <a:endParaRPr lang="en-US" sz="2000" b="1" dirty="0"/>
          </a:p>
        </p:txBody>
      </p:sp>
      <p:sp>
        <p:nvSpPr>
          <p:cNvPr id="37" name="Text Box 106"/>
          <p:cNvSpPr txBox="1">
            <a:spLocks noChangeArrowheads="1"/>
          </p:cNvSpPr>
          <p:nvPr/>
        </p:nvSpPr>
        <p:spPr bwMode="auto">
          <a:xfrm>
            <a:off x="5652120" y="3374958"/>
            <a:ext cx="54139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38" name="Text Box 106"/>
          <p:cNvSpPr txBox="1">
            <a:spLocks noChangeArrowheads="1"/>
          </p:cNvSpPr>
          <p:nvPr/>
        </p:nvSpPr>
        <p:spPr bwMode="auto">
          <a:xfrm>
            <a:off x="4788024" y="3374958"/>
            <a:ext cx="1117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39" name="Text Box 107"/>
          <p:cNvSpPr txBox="1">
            <a:spLocks noChangeArrowheads="1"/>
          </p:cNvSpPr>
          <p:nvPr/>
        </p:nvSpPr>
        <p:spPr bwMode="auto">
          <a:xfrm>
            <a:off x="4499992" y="3374958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40" name="Text Box 107"/>
          <p:cNvSpPr txBox="1">
            <a:spLocks noChangeArrowheads="1"/>
          </p:cNvSpPr>
          <p:nvPr/>
        </p:nvSpPr>
        <p:spPr bwMode="auto">
          <a:xfrm>
            <a:off x="6299630" y="3399972"/>
            <a:ext cx="7559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10,5</a:t>
            </a:r>
            <a:endParaRPr lang="en-US" sz="2000" b="1" dirty="0"/>
          </a:p>
        </p:txBody>
      </p:sp>
      <p:sp>
        <p:nvSpPr>
          <p:cNvPr id="48" name="Text Box 107"/>
          <p:cNvSpPr txBox="1">
            <a:spLocks noChangeArrowheads="1"/>
          </p:cNvSpPr>
          <p:nvPr/>
        </p:nvSpPr>
        <p:spPr bwMode="auto">
          <a:xfrm>
            <a:off x="5076056" y="3399972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</a:t>
            </a:r>
            <a:endParaRPr lang="en-US" sz="2000" b="1" dirty="0"/>
          </a:p>
        </p:txBody>
      </p:sp>
      <p:sp>
        <p:nvSpPr>
          <p:cNvPr id="49" name="Text Box 105"/>
          <p:cNvSpPr txBox="1">
            <a:spLocks noChangeArrowheads="1"/>
          </p:cNvSpPr>
          <p:nvPr/>
        </p:nvSpPr>
        <p:spPr bwMode="auto">
          <a:xfrm>
            <a:off x="4967387" y="4653136"/>
            <a:ext cx="1170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حل آخر</a:t>
            </a:r>
            <a:endParaRPr lang="en-US" sz="2000" b="1" dirty="0"/>
          </a:p>
        </p:txBody>
      </p:sp>
      <p:cxnSp>
        <p:nvCxnSpPr>
          <p:cNvPr id="50" name="رابط مستقيم 49"/>
          <p:cNvCxnSpPr/>
          <p:nvPr/>
        </p:nvCxnSpPr>
        <p:spPr>
          <a:xfrm flipH="1">
            <a:off x="323528" y="4509120"/>
            <a:ext cx="85133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97"/>
          <p:cNvSpPr txBox="1">
            <a:spLocks noChangeArrowheads="1"/>
          </p:cNvSpPr>
          <p:nvPr/>
        </p:nvSpPr>
        <p:spPr bwMode="auto">
          <a:xfrm>
            <a:off x="7128942" y="5539822"/>
            <a:ext cx="1763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حجم المنشور  =</a:t>
            </a:r>
            <a:endParaRPr lang="en-US" sz="2000" b="1" dirty="0"/>
          </a:p>
        </p:txBody>
      </p:sp>
      <p:sp>
        <p:nvSpPr>
          <p:cNvPr id="52" name="Text Box 97"/>
          <p:cNvSpPr txBox="1">
            <a:spLocks noChangeArrowheads="1"/>
          </p:cNvSpPr>
          <p:nvPr/>
        </p:nvSpPr>
        <p:spPr bwMode="auto">
          <a:xfrm>
            <a:off x="6526602" y="5545049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53" name="Text Box 97"/>
          <p:cNvSpPr txBox="1">
            <a:spLocks noChangeArrowheads="1"/>
          </p:cNvSpPr>
          <p:nvPr/>
        </p:nvSpPr>
        <p:spPr bwMode="auto">
          <a:xfrm>
            <a:off x="5304999" y="5540928"/>
            <a:ext cx="12257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قاعدة المثلث</a:t>
            </a:r>
            <a:endParaRPr lang="en-US" sz="2000" b="1" dirty="0"/>
          </a:p>
        </p:txBody>
      </p:sp>
      <p:sp>
        <p:nvSpPr>
          <p:cNvPr id="54" name="Text Box 97"/>
          <p:cNvSpPr txBox="1">
            <a:spLocks noChangeArrowheads="1"/>
          </p:cNvSpPr>
          <p:nvPr/>
        </p:nvSpPr>
        <p:spPr bwMode="auto">
          <a:xfrm>
            <a:off x="5028948" y="5549170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55" name="Text Box 97"/>
          <p:cNvSpPr txBox="1">
            <a:spLocks noChangeArrowheads="1"/>
          </p:cNvSpPr>
          <p:nvPr/>
        </p:nvSpPr>
        <p:spPr bwMode="auto">
          <a:xfrm>
            <a:off x="3769906" y="5545049"/>
            <a:ext cx="14338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ارتفاع المثلث</a:t>
            </a:r>
            <a:endParaRPr lang="en-US" sz="2000" b="1" dirty="0"/>
          </a:p>
        </p:txBody>
      </p:sp>
      <p:sp>
        <p:nvSpPr>
          <p:cNvPr id="56" name="Text Box 97"/>
          <p:cNvSpPr txBox="1">
            <a:spLocks noChangeArrowheads="1"/>
          </p:cNvSpPr>
          <p:nvPr/>
        </p:nvSpPr>
        <p:spPr bwMode="auto">
          <a:xfrm>
            <a:off x="1769365" y="5549170"/>
            <a:ext cx="44088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57" name="Text Box 97"/>
          <p:cNvSpPr txBox="1">
            <a:spLocks noChangeArrowheads="1"/>
          </p:cNvSpPr>
          <p:nvPr/>
        </p:nvSpPr>
        <p:spPr bwMode="auto">
          <a:xfrm>
            <a:off x="836421" y="5549170"/>
            <a:ext cx="12152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63 م3</a:t>
            </a:r>
            <a:endParaRPr lang="en-US" sz="2000" b="1" dirty="0"/>
          </a:p>
        </p:txBody>
      </p:sp>
      <p:grpSp>
        <p:nvGrpSpPr>
          <p:cNvPr id="60" name="مجموعة 59"/>
          <p:cNvGrpSpPr/>
          <p:nvPr/>
        </p:nvGrpSpPr>
        <p:grpSpPr>
          <a:xfrm>
            <a:off x="6660232" y="5379635"/>
            <a:ext cx="720080" cy="768207"/>
            <a:chOff x="5901857" y="4197744"/>
            <a:chExt cx="720080" cy="768207"/>
          </a:xfrm>
        </p:grpSpPr>
        <p:sp>
          <p:nvSpPr>
            <p:cNvPr id="61" name="مربع نص 60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62" name="مربع نص 61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63" name="رابط مستقيم 62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 Box 97"/>
          <p:cNvSpPr txBox="1">
            <a:spLocks noChangeArrowheads="1"/>
          </p:cNvSpPr>
          <p:nvPr/>
        </p:nvSpPr>
        <p:spPr bwMode="auto">
          <a:xfrm>
            <a:off x="3541300" y="5549170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65" name="Text Box 97"/>
          <p:cNvSpPr txBox="1">
            <a:spLocks noChangeArrowheads="1"/>
          </p:cNvSpPr>
          <p:nvPr/>
        </p:nvSpPr>
        <p:spPr bwMode="auto">
          <a:xfrm>
            <a:off x="2138242" y="5545049"/>
            <a:ext cx="14338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ارتفاع المنشور</a:t>
            </a:r>
            <a:endParaRPr lang="en-US" sz="2000" b="1" dirty="0"/>
          </a:p>
        </p:txBody>
      </p:sp>
      <p:sp>
        <p:nvSpPr>
          <p:cNvPr id="58" name="Text Box 97"/>
          <p:cNvSpPr txBox="1">
            <a:spLocks noChangeArrowheads="1"/>
          </p:cNvSpPr>
          <p:nvPr/>
        </p:nvSpPr>
        <p:spPr bwMode="auto">
          <a:xfrm>
            <a:off x="5667828" y="5545049"/>
            <a:ext cx="560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7</a:t>
            </a:r>
            <a:endParaRPr lang="en-US" sz="2000" b="1" dirty="0"/>
          </a:p>
        </p:txBody>
      </p:sp>
      <p:sp>
        <p:nvSpPr>
          <p:cNvPr id="59" name="Text Box 97"/>
          <p:cNvSpPr txBox="1">
            <a:spLocks noChangeArrowheads="1"/>
          </p:cNvSpPr>
          <p:nvPr/>
        </p:nvSpPr>
        <p:spPr bwMode="auto">
          <a:xfrm>
            <a:off x="4157818" y="5549170"/>
            <a:ext cx="573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66" name="Text Box 97"/>
          <p:cNvSpPr txBox="1">
            <a:spLocks noChangeArrowheads="1"/>
          </p:cNvSpPr>
          <p:nvPr/>
        </p:nvSpPr>
        <p:spPr bwMode="auto">
          <a:xfrm>
            <a:off x="2499476" y="5549170"/>
            <a:ext cx="573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</a:t>
            </a:r>
            <a:endParaRPr lang="en-US" sz="2000" b="1" dirty="0"/>
          </a:p>
        </p:txBody>
      </p:sp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354" y="1607016"/>
            <a:ext cx="2124075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وسيلة شرح مستطيلة مستديرة الزوايا 5"/>
          <p:cNvSpPr/>
          <p:nvPr/>
        </p:nvSpPr>
        <p:spPr>
          <a:xfrm>
            <a:off x="1771842" y="3429000"/>
            <a:ext cx="1432006" cy="612648"/>
          </a:xfrm>
          <a:prstGeom prst="wedgeRoundRectCallout">
            <a:avLst>
              <a:gd name="adj1" fmla="val -28013"/>
              <a:gd name="adj2" fmla="val -136505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قاعدة المثلث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7" name="وسيلة شرح مستطيلة مستديرة الزوايا 46"/>
          <p:cNvSpPr/>
          <p:nvPr/>
        </p:nvSpPr>
        <p:spPr>
          <a:xfrm>
            <a:off x="1948006" y="584104"/>
            <a:ext cx="1399858" cy="612648"/>
          </a:xfrm>
          <a:prstGeom prst="wedgeRoundRectCallout">
            <a:avLst>
              <a:gd name="adj1" fmla="val 5498"/>
              <a:gd name="adj2" fmla="val 209385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ارتفاع المثلث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6" name="وسيلة شرح مستطيلة مستديرة الزوايا 45"/>
          <p:cNvSpPr/>
          <p:nvPr/>
        </p:nvSpPr>
        <p:spPr>
          <a:xfrm>
            <a:off x="139533" y="3460076"/>
            <a:ext cx="1516586" cy="612648"/>
          </a:xfrm>
          <a:prstGeom prst="wedgeRoundRectCallout">
            <a:avLst>
              <a:gd name="adj1" fmla="val 1929"/>
              <a:gd name="adj2" fmla="val -172041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ارتفاع المنشور</a:t>
            </a:r>
            <a:endParaRPr lang="ar-SA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909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1000"/>
                            </p:stCondLst>
                            <p:childTnLst>
                              <p:par>
                                <p:cTn id="24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000"/>
                            </p:stCondLst>
                            <p:childTnLst>
                              <p:par>
                                <p:cTn id="25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27" grpId="0"/>
      <p:bldP spid="27" grpId="1"/>
      <p:bldP spid="28" grpId="0"/>
      <p:bldP spid="29" grpId="0"/>
      <p:bldP spid="29" grpId="1"/>
      <p:bldP spid="32" grpId="0"/>
      <p:bldP spid="33" grpId="0"/>
      <p:bldP spid="30" grpId="0"/>
      <p:bldP spid="31" grpId="0"/>
      <p:bldP spid="34" grpId="0"/>
      <p:bldP spid="35" grpId="0"/>
      <p:bldP spid="35" grpId="1"/>
      <p:bldP spid="36" grpId="0"/>
      <p:bldP spid="37" grpId="0"/>
      <p:bldP spid="38" grpId="0"/>
      <p:bldP spid="38" grpId="1"/>
      <p:bldP spid="39" grpId="0"/>
      <p:bldP spid="40" grpId="0"/>
      <p:bldP spid="48" grpId="0"/>
      <p:bldP spid="49" grpId="0"/>
      <p:bldP spid="51" grpId="0"/>
      <p:bldP spid="52" grpId="0"/>
      <p:bldP spid="53" grpId="0"/>
      <p:bldP spid="53" grpId="1"/>
      <p:bldP spid="54" grpId="0"/>
      <p:bldP spid="55" grpId="0"/>
      <p:bldP spid="55" grpId="1"/>
      <p:bldP spid="56" grpId="0"/>
      <p:bldP spid="57" grpId="0"/>
      <p:bldP spid="64" grpId="0"/>
      <p:bldP spid="65" grpId="0"/>
      <p:bldP spid="65" grpId="1"/>
      <p:bldP spid="58" grpId="0"/>
      <p:bldP spid="59" grpId="0"/>
      <p:bldP spid="66" grpId="0"/>
      <p:bldP spid="6" grpId="0" animBg="1"/>
      <p:bldP spid="47" grpId="0" animBg="1"/>
      <p:bldP spid="4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815908" cy="3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Text Box 97"/>
          <p:cNvSpPr txBox="1">
            <a:spLocks noChangeArrowheads="1"/>
          </p:cNvSpPr>
          <p:nvPr/>
        </p:nvSpPr>
        <p:spPr bwMode="auto">
          <a:xfrm>
            <a:off x="7200950" y="2447599"/>
            <a:ext cx="1763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مساحة القاعدة  =</a:t>
            </a:r>
            <a:endParaRPr lang="en-US" sz="2000" b="1" dirty="0"/>
          </a:p>
        </p:txBody>
      </p:sp>
      <p:sp>
        <p:nvSpPr>
          <p:cNvPr id="45" name="Text Box 97"/>
          <p:cNvSpPr txBox="1">
            <a:spLocks noChangeArrowheads="1"/>
          </p:cNvSpPr>
          <p:nvPr/>
        </p:nvSpPr>
        <p:spPr bwMode="auto">
          <a:xfrm>
            <a:off x="6454594" y="2452826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grpSp>
        <p:nvGrpSpPr>
          <p:cNvPr id="15" name="مجموعة 14"/>
          <p:cNvGrpSpPr/>
          <p:nvPr/>
        </p:nvGrpSpPr>
        <p:grpSpPr>
          <a:xfrm>
            <a:off x="6659670" y="2283291"/>
            <a:ext cx="720080" cy="768207"/>
            <a:chOff x="5901857" y="4197744"/>
            <a:chExt cx="720080" cy="768207"/>
          </a:xfrm>
        </p:grpSpPr>
        <p:sp>
          <p:nvSpPr>
            <p:cNvPr id="16" name="مربع نص 15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17" name="مربع نص 16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18" name="رابط مستقيم 17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647" y="1096278"/>
            <a:ext cx="3095625" cy="342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7" name="Text Box 97"/>
          <p:cNvSpPr txBox="1">
            <a:spLocks noChangeArrowheads="1"/>
          </p:cNvSpPr>
          <p:nvPr/>
        </p:nvSpPr>
        <p:spPr bwMode="auto">
          <a:xfrm>
            <a:off x="5634447" y="2448705"/>
            <a:ext cx="8817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القاعدة</a:t>
            </a:r>
            <a:endParaRPr lang="en-US" sz="2000" b="1" dirty="0"/>
          </a:p>
        </p:txBody>
      </p:sp>
      <p:sp>
        <p:nvSpPr>
          <p:cNvPr id="28" name="Text Box 97"/>
          <p:cNvSpPr txBox="1">
            <a:spLocks noChangeArrowheads="1"/>
          </p:cNvSpPr>
          <p:nvPr/>
        </p:nvSpPr>
        <p:spPr bwMode="auto">
          <a:xfrm>
            <a:off x="5359960" y="2456947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29" name="Text Box 97"/>
          <p:cNvSpPr txBox="1">
            <a:spLocks noChangeArrowheads="1"/>
          </p:cNvSpPr>
          <p:nvPr/>
        </p:nvSpPr>
        <p:spPr bwMode="auto">
          <a:xfrm>
            <a:off x="4503150" y="2452826"/>
            <a:ext cx="8817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32" name="Text Box 97"/>
          <p:cNvSpPr txBox="1">
            <a:spLocks noChangeArrowheads="1"/>
          </p:cNvSpPr>
          <p:nvPr/>
        </p:nvSpPr>
        <p:spPr bwMode="auto">
          <a:xfrm>
            <a:off x="4067944" y="2456947"/>
            <a:ext cx="44088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33" name="Text Box 97"/>
          <p:cNvSpPr txBox="1">
            <a:spLocks noChangeArrowheads="1"/>
          </p:cNvSpPr>
          <p:nvPr/>
        </p:nvSpPr>
        <p:spPr bwMode="auto">
          <a:xfrm>
            <a:off x="3131840" y="2456947"/>
            <a:ext cx="10081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8,5 سم2</a:t>
            </a:r>
            <a:endParaRPr lang="en-US" sz="2000" b="1" dirty="0"/>
          </a:p>
        </p:txBody>
      </p:sp>
      <p:sp>
        <p:nvSpPr>
          <p:cNvPr id="30" name="Text Box 97"/>
          <p:cNvSpPr txBox="1">
            <a:spLocks noChangeArrowheads="1"/>
          </p:cNvSpPr>
          <p:nvPr/>
        </p:nvSpPr>
        <p:spPr bwMode="auto">
          <a:xfrm>
            <a:off x="5783378" y="2448705"/>
            <a:ext cx="560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3,4</a:t>
            </a:r>
            <a:endParaRPr lang="en-US" sz="2000" b="1" dirty="0"/>
          </a:p>
        </p:txBody>
      </p:sp>
      <p:sp>
        <p:nvSpPr>
          <p:cNvPr id="31" name="Text Box 97"/>
          <p:cNvSpPr txBox="1">
            <a:spLocks noChangeArrowheads="1"/>
          </p:cNvSpPr>
          <p:nvPr/>
        </p:nvSpPr>
        <p:spPr bwMode="auto">
          <a:xfrm>
            <a:off x="4644570" y="2452826"/>
            <a:ext cx="573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</a:t>
            </a:r>
            <a:endParaRPr lang="en-US" sz="2000" b="1" dirty="0"/>
          </a:p>
        </p:txBody>
      </p:sp>
      <p:sp>
        <p:nvSpPr>
          <p:cNvPr id="34" name="Text Box 105"/>
          <p:cNvSpPr txBox="1">
            <a:spLocks noChangeArrowheads="1"/>
          </p:cNvSpPr>
          <p:nvPr/>
        </p:nvSpPr>
        <p:spPr bwMode="auto">
          <a:xfrm>
            <a:off x="7343651" y="3373371"/>
            <a:ext cx="1620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المنشور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35" name="Text Box 106"/>
          <p:cNvSpPr txBox="1">
            <a:spLocks noChangeArrowheads="1"/>
          </p:cNvSpPr>
          <p:nvPr/>
        </p:nvSpPr>
        <p:spPr bwMode="auto">
          <a:xfrm>
            <a:off x="5992807" y="3374958"/>
            <a:ext cx="1459166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مساحة القاعدة </a:t>
            </a:r>
            <a:endParaRPr lang="en-US" sz="2000" b="1" dirty="0"/>
          </a:p>
        </p:txBody>
      </p:sp>
      <p:sp>
        <p:nvSpPr>
          <p:cNvPr id="36" name="Text Box 108"/>
          <p:cNvSpPr txBox="1">
            <a:spLocks noChangeArrowheads="1"/>
          </p:cNvSpPr>
          <p:nvPr/>
        </p:nvSpPr>
        <p:spPr bwMode="auto">
          <a:xfrm>
            <a:off x="3347864" y="3373370"/>
            <a:ext cx="13453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73,1 سم3</a:t>
            </a:r>
            <a:endParaRPr lang="en-US" sz="2000" b="1" dirty="0"/>
          </a:p>
        </p:txBody>
      </p:sp>
      <p:sp>
        <p:nvSpPr>
          <p:cNvPr id="37" name="Text Box 106"/>
          <p:cNvSpPr txBox="1">
            <a:spLocks noChangeArrowheads="1"/>
          </p:cNvSpPr>
          <p:nvPr/>
        </p:nvSpPr>
        <p:spPr bwMode="auto">
          <a:xfrm>
            <a:off x="5652120" y="3374958"/>
            <a:ext cx="54139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38" name="Text Box 106"/>
          <p:cNvSpPr txBox="1">
            <a:spLocks noChangeArrowheads="1"/>
          </p:cNvSpPr>
          <p:nvPr/>
        </p:nvSpPr>
        <p:spPr bwMode="auto">
          <a:xfrm>
            <a:off x="4788024" y="3374958"/>
            <a:ext cx="1117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39" name="Text Box 107"/>
          <p:cNvSpPr txBox="1">
            <a:spLocks noChangeArrowheads="1"/>
          </p:cNvSpPr>
          <p:nvPr/>
        </p:nvSpPr>
        <p:spPr bwMode="auto">
          <a:xfrm>
            <a:off x="4499992" y="3374958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40" name="Text Box 107"/>
          <p:cNvSpPr txBox="1">
            <a:spLocks noChangeArrowheads="1"/>
          </p:cNvSpPr>
          <p:nvPr/>
        </p:nvSpPr>
        <p:spPr bwMode="auto">
          <a:xfrm>
            <a:off x="6299630" y="3399972"/>
            <a:ext cx="7559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8,5</a:t>
            </a:r>
            <a:endParaRPr lang="en-US" sz="2000" b="1" dirty="0"/>
          </a:p>
        </p:txBody>
      </p:sp>
      <p:sp>
        <p:nvSpPr>
          <p:cNvPr id="48" name="Text Box 107"/>
          <p:cNvSpPr txBox="1">
            <a:spLocks noChangeArrowheads="1"/>
          </p:cNvSpPr>
          <p:nvPr/>
        </p:nvSpPr>
        <p:spPr bwMode="auto">
          <a:xfrm>
            <a:off x="5076056" y="3399972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8,6</a:t>
            </a:r>
            <a:endParaRPr lang="en-US" sz="2000" b="1" dirty="0"/>
          </a:p>
        </p:txBody>
      </p:sp>
      <p:sp>
        <p:nvSpPr>
          <p:cNvPr id="49" name="Text Box 105"/>
          <p:cNvSpPr txBox="1">
            <a:spLocks noChangeArrowheads="1"/>
          </p:cNvSpPr>
          <p:nvPr/>
        </p:nvSpPr>
        <p:spPr bwMode="auto">
          <a:xfrm>
            <a:off x="4967387" y="4653136"/>
            <a:ext cx="1170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حل آخر</a:t>
            </a:r>
            <a:endParaRPr lang="en-US" sz="2000" b="1" dirty="0"/>
          </a:p>
        </p:txBody>
      </p:sp>
      <p:cxnSp>
        <p:nvCxnSpPr>
          <p:cNvPr id="50" name="رابط مستقيم 49"/>
          <p:cNvCxnSpPr/>
          <p:nvPr/>
        </p:nvCxnSpPr>
        <p:spPr>
          <a:xfrm flipH="1">
            <a:off x="323528" y="4509120"/>
            <a:ext cx="85133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97"/>
          <p:cNvSpPr txBox="1">
            <a:spLocks noChangeArrowheads="1"/>
          </p:cNvSpPr>
          <p:nvPr/>
        </p:nvSpPr>
        <p:spPr bwMode="auto">
          <a:xfrm>
            <a:off x="7128942" y="5539822"/>
            <a:ext cx="1763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حجم المنشور  =</a:t>
            </a:r>
            <a:endParaRPr lang="en-US" sz="2000" b="1" dirty="0"/>
          </a:p>
        </p:txBody>
      </p:sp>
      <p:sp>
        <p:nvSpPr>
          <p:cNvPr id="52" name="Text Box 97"/>
          <p:cNvSpPr txBox="1">
            <a:spLocks noChangeArrowheads="1"/>
          </p:cNvSpPr>
          <p:nvPr/>
        </p:nvSpPr>
        <p:spPr bwMode="auto">
          <a:xfrm>
            <a:off x="6526602" y="5545049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53" name="Text Box 97"/>
          <p:cNvSpPr txBox="1">
            <a:spLocks noChangeArrowheads="1"/>
          </p:cNvSpPr>
          <p:nvPr/>
        </p:nvSpPr>
        <p:spPr bwMode="auto">
          <a:xfrm>
            <a:off x="5304999" y="5540928"/>
            <a:ext cx="12257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قاعدة المثلث</a:t>
            </a:r>
            <a:endParaRPr lang="en-US" sz="2000" b="1" dirty="0"/>
          </a:p>
        </p:txBody>
      </p:sp>
      <p:sp>
        <p:nvSpPr>
          <p:cNvPr id="54" name="Text Box 97"/>
          <p:cNvSpPr txBox="1">
            <a:spLocks noChangeArrowheads="1"/>
          </p:cNvSpPr>
          <p:nvPr/>
        </p:nvSpPr>
        <p:spPr bwMode="auto">
          <a:xfrm>
            <a:off x="5028948" y="5549170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55" name="Text Box 97"/>
          <p:cNvSpPr txBox="1">
            <a:spLocks noChangeArrowheads="1"/>
          </p:cNvSpPr>
          <p:nvPr/>
        </p:nvSpPr>
        <p:spPr bwMode="auto">
          <a:xfrm>
            <a:off x="3769906" y="5545049"/>
            <a:ext cx="14338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ارتفاع المثلث</a:t>
            </a:r>
            <a:endParaRPr lang="en-US" sz="2000" b="1" dirty="0"/>
          </a:p>
        </p:txBody>
      </p:sp>
      <p:sp>
        <p:nvSpPr>
          <p:cNvPr id="56" name="Text Box 97"/>
          <p:cNvSpPr txBox="1">
            <a:spLocks noChangeArrowheads="1"/>
          </p:cNvSpPr>
          <p:nvPr/>
        </p:nvSpPr>
        <p:spPr bwMode="auto">
          <a:xfrm>
            <a:off x="1769365" y="5549170"/>
            <a:ext cx="44088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57" name="Text Box 97"/>
          <p:cNvSpPr txBox="1">
            <a:spLocks noChangeArrowheads="1"/>
          </p:cNvSpPr>
          <p:nvPr/>
        </p:nvSpPr>
        <p:spPr bwMode="auto">
          <a:xfrm>
            <a:off x="683568" y="5549170"/>
            <a:ext cx="12152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73,1 سم3</a:t>
            </a:r>
            <a:endParaRPr lang="en-US" sz="2000" b="1" dirty="0"/>
          </a:p>
        </p:txBody>
      </p:sp>
      <p:grpSp>
        <p:nvGrpSpPr>
          <p:cNvPr id="60" name="مجموعة 59"/>
          <p:cNvGrpSpPr/>
          <p:nvPr/>
        </p:nvGrpSpPr>
        <p:grpSpPr>
          <a:xfrm>
            <a:off x="6660232" y="5379635"/>
            <a:ext cx="720080" cy="768207"/>
            <a:chOff x="5901857" y="4197744"/>
            <a:chExt cx="720080" cy="768207"/>
          </a:xfrm>
        </p:grpSpPr>
        <p:sp>
          <p:nvSpPr>
            <p:cNvPr id="61" name="مربع نص 60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62" name="مربع نص 61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63" name="رابط مستقيم 62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 Box 97"/>
          <p:cNvSpPr txBox="1">
            <a:spLocks noChangeArrowheads="1"/>
          </p:cNvSpPr>
          <p:nvPr/>
        </p:nvSpPr>
        <p:spPr bwMode="auto">
          <a:xfrm>
            <a:off x="3541300" y="5549170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65" name="Text Box 97"/>
          <p:cNvSpPr txBox="1">
            <a:spLocks noChangeArrowheads="1"/>
          </p:cNvSpPr>
          <p:nvPr/>
        </p:nvSpPr>
        <p:spPr bwMode="auto">
          <a:xfrm>
            <a:off x="2138242" y="5545049"/>
            <a:ext cx="14338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ارتفاع المنشور</a:t>
            </a:r>
            <a:endParaRPr lang="en-US" sz="2000" b="1" dirty="0"/>
          </a:p>
        </p:txBody>
      </p:sp>
      <p:sp>
        <p:nvSpPr>
          <p:cNvPr id="58" name="Text Box 97"/>
          <p:cNvSpPr txBox="1">
            <a:spLocks noChangeArrowheads="1"/>
          </p:cNvSpPr>
          <p:nvPr/>
        </p:nvSpPr>
        <p:spPr bwMode="auto">
          <a:xfrm>
            <a:off x="5667828" y="5545049"/>
            <a:ext cx="560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3,4</a:t>
            </a:r>
            <a:endParaRPr lang="en-US" sz="2000" b="1" dirty="0"/>
          </a:p>
        </p:txBody>
      </p:sp>
      <p:sp>
        <p:nvSpPr>
          <p:cNvPr id="59" name="Text Box 97"/>
          <p:cNvSpPr txBox="1">
            <a:spLocks noChangeArrowheads="1"/>
          </p:cNvSpPr>
          <p:nvPr/>
        </p:nvSpPr>
        <p:spPr bwMode="auto">
          <a:xfrm>
            <a:off x="4157818" y="5549170"/>
            <a:ext cx="573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</a:t>
            </a:r>
            <a:endParaRPr lang="en-US" sz="2000" b="1" dirty="0"/>
          </a:p>
        </p:txBody>
      </p:sp>
      <p:sp>
        <p:nvSpPr>
          <p:cNvPr id="66" name="Text Box 97"/>
          <p:cNvSpPr txBox="1">
            <a:spLocks noChangeArrowheads="1"/>
          </p:cNvSpPr>
          <p:nvPr/>
        </p:nvSpPr>
        <p:spPr bwMode="auto">
          <a:xfrm>
            <a:off x="2499476" y="5549170"/>
            <a:ext cx="573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8,6</a:t>
            </a:r>
            <a:endParaRPr lang="en-US" sz="2000" b="1" dirty="0"/>
          </a:p>
        </p:txBody>
      </p:sp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79" y="1523557"/>
            <a:ext cx="221932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وسيلة شرح مستطيلة مستديرة الزوايا 5"/>
          <p:cNvSpPr/>
          <p:nvPr/>
        </p:nvSpPr>
        <p:spPr>
          <a:xfrm>
            <a:off x="1331640" y="3429000"/>
            <a:ext cx="1432006" cy="612648"/>
          </a:xfrm>
          <a:prstGeom prst="wedgeRoundRectCallout">
            <a:avLst>
              <a:gd name="adj1" fmla="val 30774"/>
              <a:gd name="adj2" fmla="val -143612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قاعدة المثلث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7" name="وسيلة شرح مستطيلة مستديرة الزوايا 46"/>
          <p:cNvSpPr/>
          <p:nvPr/>
        </p:nvSpPr>
        <p:spPr>
          <a:xfrm>
            <a:off x="2051720" y="584104"/>
            <a:ext cx="1399858" cy="612648"/>
          </a:xfrm>
          <a:prstGeom prst="wedgeRoundRectCallout">
            <a:avLst>
              <a:gd name="adj1" fmla="val 4461"/>
              <a:gd name="adj2" fmla="val 185694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ارتفاع المثلث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6" name="وسيلة شرح مستطيلة مستديرة الزوايا 45"/>
          <p:cNvSpPr/>
          <p:nvPr/>
        </p:nvSpPr>
        <p:spPr>
          <a:xfrm>
            <a:off x="266096" y="584104"/>
            <a:ext cx="1516586" cy="612648"/>
          </a:xfrm>
          <a:prstGeom prst="wedgeRoundRectCallout">
            <a:avLst>
              <a:gd name="adj1" fmla="val 47867"/>
              <a:gd name="adj2" fmla="val 95668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ارتفاع المنشور</a:t>
            </a:r>
            <a:endParaRPr lang="ar-SA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210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1000"/>
                            </p:stCondLst>
                            <p:childTnLst>
                              <p:par>
                                <p:cTn id="24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000"/>
                            </p:stCondLst>
                            <p:childTnLst>
                              <p:par>
                                <p:cTn id="25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27" grpId="0"/>
      <p:bldP spid="27" grpId="1"/>
      <p:bldP spid="28" grpId="0"/>
      <p:bldP spid="29" grpId="0"/>
      <p:bldP spid="29" grpId="1"/>
      <p:bldP spid="32" grpId="0"/>
      <p:bldP spid="33" grpId="0"/>
      <p:bldP spid="30" grpId="0"/>
      <p:bldP spid="31" grpId="0"/>
      <p:bldP spid="34" grpId="0"/>
      <p:bldP spid="35" grpId="0"/>
      <p:bldP spid="35" grpId="1"/>
      <p:bldP spid="36" grpId="0"/>
      <p:bldP spid="37" grpId="0"/>
      <p:bldP spid="38" grpId="0"/>
      <p:bldP spid="38" grpId="1"/>
      <p:bldP spid="39" grpId="0"/>
      <p:bldP spid="40" grpId="0"/>
      <p:bldP spid="48" grpId="0"/>
      <p:bldP spid="49" grpId="0"/>
      <p:bldP spid="51" grpId="0"/>
      <p:bldP spid="52" grpId="0"/>
      <p:bldP spid="53" grpId="0"/>
      <p:bldP spid="53" grpId="1"/>
      <p:bldP spid="54" grpId="0"/>
      <p:bldP spid="55" grpId="0"/>
      <p:bldP spid="55" grpId="1"/>
      <p:bldP spid="56" grpId="0"/>
      <p:bldP spid="57" grpId="0"/>
      <p:bldP spid="64" grpId="0"/>
      <p:bldP spid="65" grpId="0"/>
      <p:bldP spid="65" grpId="1"/>
      <p:bldP spid="58" grpId="0"/>
      <p:bldP spid="59" grpId="0"/>
      <p:bldP spid="66" grpId="0"/>
      <p:bldP spid="6" grpId="0" animBg="1"/>
      <p:bldP spid="47" grpId="0" animBg="1"/>
      <p:bldP spid="4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815908" cy="3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806" y="134076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730153"/>
            <a:ext cx="3438525" cy="15811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792" y="2685816"/>
            <a:ext cx="1200150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636912"/>
            <a:ext cx="1295400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9" name="Text Box 105"/>
          <p:cNvSpPr txBox="1">
            <a:spLocks noChangeArrowheads="1"/>
          </p:cNvSpPr>
          <p:nvPr/>
        </p:nvSpPr>
        <p:spPr bwMode="auto">
          <a:xfrm>
            <a:off x="7415659" y="4741715"/>
            <a:ext cx="1620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المنشور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70" name="Text Box 105"/>
          <p:cNvSpPr txBox="1">
            <a:spLocks noChangeArrowheads="1"/>
          </p:cNvSpPr>
          <p:nvPr/>
        </p:nvSpPr>
        <p:spPr bwMode="auto">
          <a:xfrm>
            <a:off x="6623571" y="4745803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الطول</a:t>
            </a:r>
            <a:endParaRPr lang="en-US" sz="2000" b="1" dirty="0"/>
          </a:p>
        </p:txBody>
      </p:sp>
      <p:sp>
        <p:nvSpPr>
          <p:cNvPr id="71" name="Text Box 105"/>
          <p:cNvSpPr txBox="1">
            <a:spLocks noChangeArrowheads="1"/>
          </p:cNvSpPr>
          <p:nvPr/>
        </p:nvSpPr>
        <p:spPr bwMode="auto">
          <a:xfrm>
            <a:off x="6335539" y="4741715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72" name="Text Box 105"/>
          <p:cNvSpPr txBox="1">
            <a:spLocks noChangeArrowheads="1"/>
          </p:cNvSpPr>
          <p:nvPr/>
        </p:nvSpPr>
        <p:spPr bwMode="auto">
          <a:xfrm>
            <a:off x="5687467" y="4733430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العرض</a:t>
            </a:r>
            <a:endParaRPr lang="en-US" sz="2000" b="1" dirty="0"/>
          </a:p>
        </p:txBody>
      </p:sp>
      <p:sp>
        <p:nvSpPr>
          <p:cNvPr id="73" name="Text Box 105"/>
          <p:cNvSpPr txBox="1">
            <a:spLocks noChangeArrowheads="1"/>
          </p:cNvSpPr>
          <p:nvPr/>
        </p:nvSpPr>
        <p:spPr bwMode="auto">
          <a:xfrm>
            <a:off x="5399435" y="4741715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74" name="Text Box 105"/>
          <p:cNvSpPr txBox="1">
            <a:spLocks noChangeArrowheads="1"/>
          </p:cNvSpPr>
          <p:nvPr/>
        </p:nvSpPr>
        <p:spPr bwMode="auto">
          <a:xfrm>
            <a:off x="4679355" y="4725144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75" name="Text Box 105"/>
          <p:cNvSpPr txBox="1">
            <a:spLocks noChangeArrowheads="1"/>
          </p:cNvSpPr>
          <p:nvPr/>
        </p:nvSpPr>
        <p:spPr bwMode="auto">
          <a:xfrm>
            <a:off x="7397328" y="5385822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76" name="Text Box 108"/>
          <p:cNvSpPr txBox="1">
            <a:spLocks noChangeArrowheads="1"/>
          </p:cNvSpPr>
          <p:nvPr/>
        </p:nvSpPr>
        <p:spPr bwMode="auto">
          <a:xfrm>
            <a:off x="6173193" y="5405154"/>
            <a:ext cx="13681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867 سم3</a:t>
            </a:r>
            <a:endParaRPr lang="en-US" sz="2000" b="1" dirty="0"/>
          </a:p>
        </p:txBody>
      </p:sp>
      <p:sp>
        <p:nvSpPr>
          <p:cNvPr id="77" name="Text Box 107"/>
          <p:cNvSpPr txBox="1">
            <a:spLocks noChangeArrowheads="1"/>
          </p:cNvSpPr>
          <p:nvPr/>
        </p:nvSpPr>
        <p:spPr bwMode="auto">
          <a:xfrm>
            <a:off x="6641622" y="4757082"/>
            <a:ext cx="7102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8,5</a:t>
            </a:r>
            <a:endParaRPr lang="en-US" sz="2000" b="1" dirty="0"/>
          </a:p>
        </p:txBody>
      </p:sp>
      <p:sp>
        <p:nvSpPr>
          <p:cNvPr id="78" name="Text Box 107"/>
          <p:cNvSpPr txBox="1">
            <a:spLocks noChangeArrowheads="1"/>
          </p:cNvSpPr>
          <p:nvPr/>
        </p:nvSpPr>
        <p:spPr bwMode="auto">
          <a:xfrm>
            <a:off x="5867583" y="4744625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8,5</a:t>
            </a:r>
            <a:endParaRPr lang="en-US" sz="2000" b="1" dirty="0"/>
          </a:p>
        </p:txBody>
      </p:sp>
      <p:sp>
        <p:nvSpPr>
          <p:cNvPr id="79" name="Text Box 107"/>
          <p:cNvSpPr txBox="1">
            <a:spLocks noChangeArrowheads="1"/>
          </p:cNvSpPr>
          <p:nvPr/>
        </p:nvSpPr>
        <p:spPr bwMode="auto">
          <a:xfrm>
            <a:off x="4895379" y="4739387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12</a:t>
            </a:r>
            <a:endParaRPr lang="en-US" sz="2000" b="1" dirty="0"/>
          </a:p>
        </p:txBody>
      </p:sp>
      <p:sp>
        <p:nvSpPr>
          <p:cNvPr id="80" name="Text Box 105"/>
          <p:cNvSpPr txBox="1">
            <a:spLocks noChangeArrowheads="1"/>
          </p:cNvSpPr>
          <p:nvPr/>
        </p:nvSpPr>
        <p:spPr bwMode="auto">
          <a:xfrm>
            <a:off x="2915816" y="4742568"/>
            <a:ext cx="1620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المنشور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81" name="Text Box 105"/>
          <p:cNvSpPr txBox="1">
            <a:spLocks noChangeArrowheads="1"/>
          </p:cNvSpPr>
          <p:nvPr/>
        </p:nvSpPr>
        <p:spPr bwMode="auto">
          <a:xfrm>
            <a:off x="2123728" y="4746656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الطول</a:t>
            </a:r>
            <a:endParaRPr lang="en-US" sz="2000" b="1" dirty="0"/>
          </a:p>
        </p:txBody>
      </p:sp>
      <p:sp>
        <p:nvSpPr>
          <p:cNvPr id="82" name="Text Box 105"/>
          <p:cNvSpPr txBox="1">
            <a:spLocks noChangeArrowheads="1"/>
          </p:cNvSpPr>
          <p:nvPr/>
        </p:nvSpPr>
        <p:spPr bwMode="auto">
          <a:xfrm>
            <a:off x="1835696" y="4742568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83" name="Text Box 105"/>
          <p:cNvSpPr txBox="1">
            <a:spLocks noChangeArrowheads="1"/>
          </p:cNvSpPr>
          <p:nvPr/>
        </p:nvSpPr>
        <p:spPr bwMode="auto">
          <a:xfrm>
            <a:off x="1187624" y="4734283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العرض</a:t>
            </a:r>
            <a:endParaRPr lang="en-US" sz="2000" b="1" dirty="0"/>
          </a:p>
        </p:txBody>
      </p:sp>
      <p:sp>
        <p:nvSpPr>
          <p:cNvPr id="84" name="Text Box 105"/>
          <p:cNvSpPr txBox="1">
            <a:spLocks noChangeArrowheads="1"/>
          </p:cNvSpPr>
          <p:nvPr/>
        </p:nvSpPr>
        <p:spPr bwMode="auto">
          <a:xfrm>
            <a:off x="899592" y="4742568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85" name="Text Box 105"/>
          <p:cNvSpPr txBox="1">
            <a:spLocks noChangeArrowheads="1"/>
          </p:cNvSpPr>
          <p:nvPr/>
        </p:nvSpPr>
        <p:spPr bwMode="auto">
          <a:xfrm>
            <a:off x="179512" y="4725997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86" name="Text Box 105"/>
          <p:cNvSpPr txBox="1">
            <a:spLocks noChangeArrowheads="1"/>
          </p:cNvSpPr>
          <p:nvPr/>
        </p:nvSpPr>
        <p:spPr bwMode="auto">
          <a:xfrm>
            <a:off x="2897485" y="5386675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87" name="Text Box 108"/>
          <p:cNvSpPr txBox="1">
            <a:spLocks noChangeArrowheads="1"/>
          </p:cNvSpPr>
          <p:nvPr/>
        </p:nvSpPr>
        <p:spPr bwMode="auto">
          <a:xfrm>
            <a:off x="1673350" y="5406007"/>
            <a:ext cx="13681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902,5 سم3</a:t>
            </a:r>
            <a:endParaRPr lang="en-US" sz="2000" b="1" dirty="0"/>
          </a:p>
        </p:txBody>
      </p:sp>
      <p:sp>
        <p:nvSpPr>
          <p:cNvPr id="88" name="Text Box 107"/>
          <p:cNvSpPr txBox="1">
            <a:spLocks noChangeArrowheads="1"/>
          </p:cNvSpPr>
          <p:nvPr/>
        </p:nvSpPr>
        <p:spPr bwMode="auto">
          <a:xfrm>
            <a:off x="2141779" y="4757935"/>
            <a:ext cx="7102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10</a:t>
            </a:r>
            <a:endParaRPr lang="en-US" sz="2000" b="1" dirty="0"/>
          </a:p>
        </p:txBody>
      </p:sp>
      <p:sp>
        <p:nvSpPr>
          <p:cNvPr id="89" name="Text Box 107"/>
          <p:cNvSpPr txBox="1">
            <a:spLocks noChangeArrowheads="1"/>
          </p:cNvSpPr>
          <p:nvPr/>
        </p:nvSpPr>
        <p:spPr bwMode="auto">
          <a:xfrm>
            <a:off x="1367740" y="4745478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9,5</a:t>
            </a:r>
            <a:endParaRPr lang="en-US" sz="2000" b="1" dirty="0"/>
          </a:p>
        </p:txBody>
      </p:sp>
      <p:sp>
        <p:nvSpPr>
          <p:cNvPr id="90" name="Text Box 107"/>
          <p:cNvSpPr txBox="1">
            <a:spLocks noChangeArrowheads="1"/>
          </p:cNvSpPr>
          <p:nvPr/>
        </p:nvSpPr>
        <p:spPr bwMode="auto">
          <a:xfrm>
            <a:off x="395536" y="4740240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9,5</a:t>
            </a:r>
            <a:endParaRPr lang="en-US" sz="2000" b="1" dirty="0"/>
          </a:p>
        </p:txBody>
      </p:sp>
      <p:cxnSp>
        <p:nvCxnSpPr>
          <p:cNvPr id="3" name="رابط مستقيم 2"/>
          <p:cNvCxnSpPr/>
          <p:nvPr/>
        </p:nvCxnSpPr>
        <p:spPr>
          <a:xfrm>
            <a:off x="4631464" y="3033598"/>
            <a:ext cx="0" cy="277251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 Box 105"/>
          <p:cNvSpPr txBox="1">
            <a:spLocks noChangeArrowheads="1"/>
          </p:cNvSpPr>
          <p:nvPr/>
        </p:nvSpPr>
        <p:spPr bwMode="auto">
          <a:xfrm>
            <a:off x="2699792" y="6093296"/>
            <a:ext cx="3847771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المقاس ( ب ) يتسع لكمية أكبر من الفشار 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65882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000"/>
                            </p:stCondLst>
                            <p:childTnLst>
                              <p:par>
                                <p:cTn id="17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0" grpId="1"/>
      <p:bldP spid="71" grpId="0"/>
      <p:bldP spid="72" grpId="0"/>
      <p:bldP spid="72" grpId="1"/>
      <p:bldP spid="73" grpId="0"/>
      <p:bldP spid="74" grpId="0"/>
      <p:bldP spid="74" grpId="1"/>
      <p:bldP spid="75" grpId="0"/>
      <p:bldP spid="76" grpId="0"/>
      <p:bldP spid="77" grpId="0"/>
      <p:bldP spid="78" grpId="0"/>
      <p:bldP spid="79" grpId="0"/>
      <p:bldP spid="80" grpId="0"/>
      <p:bldP spid="81" grpId="0"/>
      <p:bldP spid="81" grpId="1"/>
      <p:bldP spid="82" grpId="0"/>
      <p:bldP spid="83" grpId="0"/>
      <p:bldP spid="83" grpId="1"/>
      <p:bldP spid="84" grpId="0"/>
      <p:bldP spid="85" grpId="0"/>
      <p:bldP spid="85" grpId="1"/>
      <p:bldP spid="86" grpId="0"/>
      <p:bldP spid="87" grpId="0"/>
      <p:bldP spid="88" grpId="0"/>
      <p:bldP spid="89" grpId="0"/>
      <p:bldP spid="90" grpId="0"/>
      <p:bldP spid="9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815908" cy="3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9" name="Text Box 105"/>
          <p:cNvSpPr txBox="1">
            <a:spLocks noChangeArrowheads="1"/>
          </p:cNvSpPr>
          <p:nvPr/>
        </p:nvSpPr>
        <p:spPr bwMode="auto">
          <a:xfrm>
            <a:off x="7336625" y="4741715"/>
            <a:ext cx="169987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</a:t>
            </a:r>
            <a:r>
              <a:rPr lang="ar-SA" sz="2000" b="1" dirty="0" smtClean="0"/>
              <a:t>الصندوق  =</a:t>
            </a:r>
            <a:endParaRPr lang="en-US" sz="2000" b="1" dirty="0"/>
          </a:p>
        </p:txBody>
      </p:sp>
      <p:sp>
        <p:nvSpPr>
          <p:cNvPr id="70" name="Text Box 105"/>
          <p:cNvSpPr txBox="1">
            <a:spLocks noChangeArrowheads="1"/>
          </p:cNvSpPr>
          <p:nvPr/>
        </p:nvSpPr>
        <p:spPr bwMode="auto">
          <a:xfrm>
            <a:off x="6623571" y="4745803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الطول</a:t>
            </a:r>
            <a:endParaRPr lang="en-US" sz="2000" b="1" dirty="0"/>
          </a:p>
        </p:txBody>
      </p:sp>
      <p:sp>
        <p:nvSpPr>
          <p:cNvPr id="71" name="Text Box 105"/>
          <p:cNvSpPr txBox="1">
            <a:spLocks noChangeArrowheads="1"/>
          </p:cNvSpPr>
          <p:nvPr/>
        </p:nvSpPr>
        <p:spPr bwMode="auto">
          <a:xfrm>
            <a:off x="6335539" y="4741715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72" name="Text Box 105"/>
          <p:cNvSpPr txBox="1">
            <a:spLocks noChangeArrowheads="1"/>
          </p:cNvSpPr>
          <p:nvPr/>
        </p:nvSpPr>
        <p:spPr bwMode="auto">
          <a:xfrm>
            <a:off x="5687467" y="4733430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العرض</a:t>
            </a:r>
            <a:endParaRPr lang="en-US" sz="2000" b="1" dirty="0"/>
          </a:p>
        </p:txBody>
      </p:sp>
      <p:sp>
        <p:nvSpPr>
          <p:cNvPr id="73" name="Text Box 105"/>
          <p:cNvSpPr txBox="1">
            <a:spLocks noChangeArrowheads="1"/>
          </p:cNvSpPr>
          <p:nvPr/>
        </p:nvSpPr>
        <p:spPr bwMode="auto">
          <a:xfrm>
            <a:off x="5399435" y="4741715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74" name="Text Box 105"/>
          <p:cNvSpPr txBox="1">
            <a:spLocks noChangeArrowheads="1"/>
          </p:cNvSpPr>
          <p:nvPr/>
        </p:nvSpPr>
        <p:spPr bwMode="auto">
          <a:xfrm>
            <a:off x="4679355" y="4725144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75" name="Text Box 105"/>
          <p:cNvSpPr txBox="1">
            <a:spLocks noChangeArrowheads="1"/>
          </p:cNvSpPr>
          <p:nvPr/>
        </p:nvSpPr>
        <p:spPr bwMode="auto">
          <a:xfrm>
            <a:off x="7319001" y="5385822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76" name="Text Box 108"/>
          <p:cNvSpPr txBox="1">
            <a:spLocks noChangeArrowheads="1"/>
          </p:cNvSpPr>
          <p:nvPr/>
        </p:nvSpPr>
        <p:spPr bwMode="auto">
          <a:xfrm>
            <a:off x="6221865" y="5405154"/>
            <a:ext cx="13681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37,5 م3</a:t>
            </a:r>
            <a:endParaRPr lang="en-US" sz="2000" b="1" dirty="0"/>
          </a:p>
        </p:txBody>
      </p:sp>
      <p:sp>
        <p:nvSpPr>
          <p:cNvPr id="77" name="Text Box 107"/>
          <p:cNvSpPr txBox="1">
            <a:spLocks noChangeArrowheads="1"/>
          </p:cNvSpPr>
          <p:nvPr/>
        </p:nvSpPr>
        <p:spPr bwMode="auto">
          <a:xfrm>
            <a:off x="6641622" y="4757082"/>
            <a:ext cx="7102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78" name="Text Box 107"/>
          <p:cNvSpPr txBox="1">
            <a:spLocks noChangeArrowheads="1"/>
          </p:cNvSpPr>
          <p:nvPr/>
        </p:nvSpPr>
        <p:spPr bwMode="auto">
          <a:xfrm>
            <a:off x="5867583" y="4744625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2,5</a:t>
            </a:r>
            <a:endParaRPr lang="en-US" sz="2000" b="1" dirty="0"/>
          </a:p>
        </p:txBody>
      </p:sp>
      <p:sp>
        <p:nvSpPr>
          <p:cNvPr id="79" name="Text Box 107"/>
          <p:cNvSpPr txBox="1">
            <a:spLocks noChangeArrowheads="1"/>
          </p:cNvSpPr>
          <p:nvPr/>
        </p:nvSpPr>
        <p:spPr bwMode="auto">
          <a:xfrm>
            <a:off x="4895379" y="4739387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</a:t>
            </a:r>
            <a:endParaRPr lang="en-US" sz="2000" b="1" dirty="0"/>
          </a:p>
        </p:txBody>
      </p:sp>
      <p:sp>
        <p:nvSpPr>
          <p:cNvPr id="80" name="Text Box 105"/>
          <p:cNvSpPr txBox="1">
            <a:spLocks noChangeArrowheads="1"/>
          </p:cNvSpPr>
          <p:nvPr/>
        </p:nvSpPr>
        <p:spPr bwMode="auto">
          <a:xfrm>
            <a:off x="2791200" y="4742568"/>
            <a:ext cx="174545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</a:t>
            </a:r>
            <a:r>
              <a:rPr lang="ar-SA" sz="2000" b="1" dirty="0" smtClean="0"/>
              <a:t>الصندوق  =</a:t>
            </a:r>
            <a:endParaRPr lang="en-US" sz="2000" b="1" dirty="0"/>
          </a:p>
        </p:txBody>
      </p:sp>
      <p:sp>
        <p:nvSpPr>
          <p:cNvPr id="81" name="Text Box 105"/>
          <p:cNvSpPr txBox="1">
            <a:spLocks noChangeArrowheads="1"/>
          </p:cNvSpPr>
          <p:nvPr/>
        </p:nvSpPr>
        <p:spPr bwMode="auto">
          <a:xfrm>
            <a:off x="2123728" y="4746656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الطول</a:t>
            </a:r>
            <a:endParaRPr lang="en-US" sz="2000" b="1" dirty="0"/>
          </a:p>
        </p:txBody>
      </p:sp>
      <p:sp>
        <p:nvSpPr>
          <p:cNvPr id="82" name="Text Box 105"/>
          <p:cNvSpPr txBox="1">
            <a:spLocks noChangeArrowheads="1"/>
          </p:cNvSpPr>
          <p:nvPr/>
        </p:nvSpPr>
        <p:spPr bwMode="auto">
          <a:xfrm>
            <a:off x="1835696" y="4742568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83" name="Text Box 105"/>
          <p:cNvSpPr txBox="1">
            <a:spLocks noChangeArrowheads="1"/>
          </p:cNvSpPr>
          <p:nvPr/>
        </p:nvSpPr>
        <p:spPr bwMode="auto">
          <a:xfrm>
            <a:off x="1187624" y="4734283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العرض</a:t>
            </a:r>
            <a:endParaRPr lang="en-US" sz="2000" b="1" dirty="0"/>
          </a:p>
        </p:txBody>
      </p:sp>
      <p:sp>
        <p:nvSpPr>
          <p:cNvPr id="84" name="Text Box 105"/>
          <p:cNvSpPr txBox="1">
            <a:spLocks noChangeArrowheads="1"/>
          </p:cNvSpPr>
          <p:nvPr/>
        </p:nvSpPr>
        <p:spPr bwMode="auto">
          <a:xfrm>
            <a:off x="899592" y="4742568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85" name="Text Box 105"/>
          <p:cNvSpPr txBox="1">
            <a:spLocks noChangeArrowheads="1"/>
          </p:cNvSpPr>
          <p:nvPr/>
        </p:nvSpPr>
        <p:spPr bwMode="auto">
          <a:xfrm>
            <a:off x="179512" y="4725997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86" name="Text Box 105"/>
          <p:cNvSpPr txBox="1">
            <a:spLocks noChangeArrowheads="1"/>
          </p:cNvSpPr>
          <p:nvPr/>
        </p:nvSpPr>
        <p:spPr bwMode="auto">
          <a:xfrm>
            <a:off x="2819158" y="5386675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87" name="Text Box 108"/>
          <p:cNvSpPr txBox="1">
            <a:spLocks noChangeArrowheads="1"/>
          </p:cNvSpPr>
          <p:nvPr/>
        </p:nvSpPr>
        <p:spPr bwMode="auto">
          <a:xfrm>
            <a:off x="1829377" y="5406007"/>
            <a:ext cx="13681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63 م3</a:t>
            </a:r>
            <a:endParaRPr lang="en-US" sz="2000" b="1" dirty="0"/>
          </a:p>
        </p:txBody>
      </p:sp>
      <p:sp>
        <p:nvSpPr>
          <p:cNvPr id="88" name="Text Box 107"/>
          <p:cNvSpPr txBox="1">
            <a:spLocks noChangeArrowheads="1"/>
          </p:cNvSpPr>
          <p:nvPr/>
        </p:nvSpPr>
        <p:spPr bwMode="auto">
          <a:xfrm>
            <a:off x="2141779" y="4757935"/>
            <a:ext cx="7102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4</a:t>
            </a:r>
            <a:endParaRPr lang="en-US" sz="2000" b="1" dirty="0"/>
          </a:p>
        </p:txBody>
      </p:sp>
      <p:sp>
        <p:nvSpPr>
          <p:cNvPr id="89" name="Text Box 107"/>
          <p:cNvSpPr txBox="1">
            <a:spLocks noChangeArrowheads="1"/>
          </p:cNvSpPr>
          <p:nvPr/>
        </p:nvSpPr>
        <p:spPr bwMode="auto">
          <a:xfrm>
            <a:off x="1367740" y="4745478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3,5</a:t>
            </a:r>
            <a:endParaRPr lang="en-US" sz="2000" b="1" dirty="0"/>
          </a:p>
        </p:txBody>
      </p:sp>
      <p:sp>
        <p:nvSpPr>
          <p:cNvPr id="90" name="Text Box 107"/>
          <p:cNvSpPr txBox="1">
            <a:spLocks noChangeArrowheads="1"/>
          </p:cNvSpPr>
          <p:nvPr/>
        </p:nvSpPr>
        <p:spPr bwMode="auto">
          <a:xfrm>
            <a:off x="395536" y="4740240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4,5</a:t>
            </a:r>
            <a:endParaRPr lang="en-US" sz="2000" b="1" dirty="0"/>
          </a:p>
        </p:txBody>
      </p:sp>
      <p:cxnSp>
        <p:nvCxnSpPr>
          <p:cNvPr id="3" name="رابط مستقيم 2"/>
          <p:cNvCxnSpPr/>
          <p:nvPr/>
        </p:nvCxnSpPr>
        <p:spPr>
          <a:xfrm>
            <a:off x="4631464" y="3033598"/>
            <a:ext cx="0" cy="277251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 Box 105"/>
          <p:cNvSpPr txBox="1">
            <a:spLocks noChangeArrowheads="1"/>
          </p:cNvSpPr>
          <p:nvPr/>
        </p:nvSpPr>
        <p:spPr bwMode="auto">
          <a:xfrm>
            <a:off x="2423384" y="6093296"/>
            <a:ext cx="412417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الصندوق ( 2 </a:t>
            </a:r>
            <a:r>
              <a:rPr lang="ar-SA" sz="2000" b="1" dirty="0" smtClean="0"/>
              <a:t>) </a:t>
            </a:r>
            <a:r>
              <a:rPr lang="ar-SA" sz="2000" b="1" dirty="0" smtClean="0"/>
              <a:t>أكبر حجما من الصندوق ( 1 ).</a:t>
            </a:r>
            <a:endParaRPr lang="en-US" sz="2000" b="1" dirty="0"/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32" y="908158"/>
            <a:ext cx="6657975" cy="723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مجموعة 4"/>
          <p:cNvGrpSpPr/>
          <p:nvPr/>
        </p:nvGrpSpPr>
        <p:grpSpPr>
          <a:xfrm>
            <a:off x="5508104" y="1772816"/>
            <a:ext cx="2241168" cy="2452845"/>
            <a:chOff x="6324479" y="1880807"/>
            <a:chExt cx="2241168" cy="2452845"/>
          </a:xfrm>
        </p:grpSpPr>
        <p:sp>
          <p:nvSpPr>
            <p:cNvPr id="4" name="مكعب 3"/>
            <p:cNvSpPr/>
            <p:nvPr/>
          </p:nvSpPr>
          <p:spPr>
            <a:xfrm>
              <a:off x="6857268" y="2384863"/>
              <a:ext cx="1453865" cy="1637750"/>
            </a:xfrm>
            <a:prstGeom prst="cube">
              <a:avLst>
                <a:gd name="adj" fmla="val 42902"/>
              </a:avLst>
            </a:prstGeom>
            <a:solidFill>
              <a:schemeClr val="bg2">
                <a:lumMod val="75000"/>
                <a:alpha val="32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scene3d>
              <a:camera prst="perspectiveHeroicExtremeLeftFacing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4" name="Text Box 105"/>
            <p:cNvSpPr txBox="1">
              <a:spLocks noChangeArrowheads="1"/>
            </p:cNvSpPr>
            <p:nvPr/>
          </p:nvSpPr>
          <p:spPr bwMode="auto">
            <a:xfrm>
              <a:off x="6732239" y="3936777"/>
              <a:ext cx="82529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/>
                <a:t>2,5 م</a:t>
              </a:r>
              <a:endParaRPr lang="en-US" sz="2000" b="1" dirty="0"/>
            </a:p>
          </p:txBody>
        </p:sp>
        <p:sp>
          <p:nvSpPr>
            <p:cNvPr id="36" name="Text Box 105"/>
            <p:cNvSpPr txBox="1">
              <a:spLocks noChangeArrowheads="1"/>
            </p:cNvSpPr>
            <p:nvPr/>
          </p:nvSpPr>
          <p:spPr bwMode="auto">
            <a:xfrm>
              <a:off x="7740352" y="3625738"/>
              <a:ext cx="82529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/>
                <a:t>3 م</a:t>
              </a:r>
              <a:endParaRPr lang="en-US" sz="2000" b="1" dirty="0"/>
            </a:p>
          </p:txBody>
        </p:sp>
        <p:sp>
          <p:nvSpPr>
            <p:cNvPr id="37" name="Text Box 105"/>
            <p:cNvSpPr txBox="1">
              <a:spLocks noChangeArrowheads="1"/>
            </p:cNvSpPr>
            <p:nvPr/>
          </p:nvSpPr>
          <p:spPr bwMode="auto">
            <a:xfrm>
              <a:off x="6324479" y="3228863"/>
              <a:ext cx="82529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/>
                <a:t>5 م</a:t>
              </a:r>
              <a:endParaRPr lang="en-US" sz="2000" b="1" dirty="0"/>
            </a:p>
          </p:txBody>
        </p:sp>
        <p:sp>
          <p:nvSpPr>
            <p:cNvPr id="44" name="Text Box 105"/>
            <p:cNvSpPr txBox="1">
              <a:spLocks noChangeArrowheads="1"/>
            </p:cNvSpPr>
            <p:nvPr/>
          </p:nvSpPr>
          <p:spPr bwMode="auto">
            <a:xfrm>
              <a:off x="7485838" y="1880807"/>
              <a:ext cx="82529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/>
                <a:t>( 1 )</a:t>
              </a:r>
              <a:endParaRPr lang="en-US" sz="2000" b="1" dirty="0"/>
            </a:p>
          </p:txBody>
        </p:sp>
      </p:grpSp>
      <p:grpSp>
        <p:nvGrpSpPr>
          <p:cNvPr id="39" name="مجموعة 38"/>
          <p:cNvGrpSpPr/>
          <p:nvPr/>
        </p:nvGrpSpPr>
        <p:grpSpPr>
          <a:xfrm>
            <a:off x="971600" y="1734576"/>
            <a:ext cx="2457192" cy="2525403"/>
            <a:chOff x="6108455" y="2005315"/>
            <a:chExt cx="2457192" cy="2345944"/>
          </a:xfrm>
        </p:grpSpPr>
        <p:sp>
          <p:nvSpPr>
            <p:cNvPr id="40" name="مكعب 39"/>
            <p:cNvSpPr/>
            <p:nvPr/>
          </p:nvSpPr>
          <p:spPr>
            <a:xfrm>
              <a:off x="6732239" y="2509075"/>
              <a:ext cx="1656000" cy="1513538"/>
            </a:xfrm>
            <a:prstGeom prst="cube">
              <a:avLst>
                <a:gd name="adj" fmla="val 42902"/>
              </a:avLst>
            </a:prstGeom>
            <a:solidFill>
              <a:schemeClr val="bg2">
                <a:lumMod val="75000"/>
                <a:alpha val="32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scene3d>
              <a:camera prst="perspectiveHeroicExtremeLeftFacing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1" name="Text Box 105"/>
            <p:cNvSpPr txBox="1">
              <a:spLocks noChangeArrowheads="1"/>
            </p:cNvSpPr>
            <p:nvPr/>
          </p:nvSpPr>
          <p:spPr bwMode="auto">
            <a:xfrm>
              <a:off x="6732239" y="3954384"/>
              <a:ext cx="82529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/>
                <a:t>3,5 م</a:t>
              </a:r>
              <a:endParaRPr lang="en-US" sz="2000" b="1" dirty="0"/>
            </a:p>
          </p:txBody>
        </p:sp>
        <p:sp>
          <p:nvSpPr>
            <p:cNvPr id="42" name="Text Box 105"/>
            <p:cNvSpPr txBox="1">
              <a:spLocks noChangeArrowheads="1"/>
            </p:cNvSpPr>
            <p:nvPr/>
          </p:nvSpPr>
          <p:spPr bwMode="auto">
            <a:xfrm>
              <a:off x="7740352" y="3625738"/>
              <a:ext cx="82529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/>
                <a:t>4 م</a:t>
              </a:r>
              <a:endParaRPr lang="en-US" sz="2000" b="1" dirty="0"/>
            </a:p>
          </p:txBody>
        </p:sp>
        <p:sp>
          <p:nvSpPr>
            <p:cNvPr id="43" name="Text Box 105"/>
            <p:cNvSpPr txBox="1">
              <a:spLocks noChangeArrowheads="1"/>
            </p:cNvSpPr>
            <p:nvPr/>
          </p:nvSpPr>
          <p:spPr bwMode="auto">
            <a:xfrm>
              <a:off x="6108455" y="3316238"/>
              <a:ext cx="82529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/>
                <a:t>4,5م</a:t>
              </a:r>
              <a:endParaRPr lang="en-US" sz="2000" b="1" dirty="0"/>
            </a:p>
          </p:txBody>
        </p:sp>
        <p:sp>
          <p:nvSpPr>
            <p:cNvPr id="45" name="Text Box 105"/>
            <p:cNvSpPr txBox="1">
              <a:spLocks noChangeArrowheads="1"/>
            </p:cNvSpPr>
            <p:nvPr/>
          </p:nvSpPr>
          <p:spPr bwMode="auto">
            <a:xfrm>
              <a:off x="7515408" y="2005315"/>
              <a:ext cx="825295" cy="3716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/>
                <a:t>( 2 )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996963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000"/>
                            </p:stCondLst>
                            <p:childTnLst>
                              <p:par>
                                <p:cTn id="17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0" grpId="1"/>
      <p:bldP spid="71" grpId="0"/>
      <p:bldP spid="72" grpId="0"/>
      <p:bldP spid="72" grpId="1"/>
      <p:bldP spid="73" grpId="0"/>
      <p:bldP spid="74" grpId="0"/>
      <p:bldP spid="74" grpId="1"/>
      <p:bldP spid="75" grpId="0"/>
      <p:bldP spid="76" grpId="0"/>
      <p:bldP spid="77" grpId="0"/>
      <p:bldP spid="78" grpId="0"/>
      <p:bldP spid="79" grpId="0"/>
      <p:bldP spid="80" grpId="0"/>
      <p:bldP spid="81" grpId="0"/>
      <p:bldP spid="81" grpId="1"/>
      <p:bldP spid="82" grpId="0"/>
      <p:bldP spid="83" grpId="0"/>
      <p:bldP spid="83" grpId="1"/>
      <p:bldP spid="84" grpId="0"/>
      <p:bldP spid="85" grpId="0"/>
      <p:bldP spid="85" grpId="1"/>
      <p:bldP spid="86" grpId="0"/>
      <p:bldP spid="87" grpId="0"/>
      <p:bldP spid="88" grpId="0"/>
      <p:bldP spid="89" grpId="0"/>
      <p:bldP spid="90" grpId="0"/>
      <p:bldP spid="9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815908" cy="3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80728"/>
            <a:ext cx="235267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044" y="1109315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Box 97"/>
          <p:cNvSpPr txBox="1">
            <a:spLocks noChangeArrowheads="1"/>
          </p:cNvSpPr>
          <p:nvPr/>
        </p:nvSpPr>
        <p:spPr bwMode="auto">
          <a:xfrm>
            <a:off x="6912918" y="2420888"/>
            <a:ext cx="1763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مساحة القاعدة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55" y="2187575"/>
            <a:ext cx="186690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 Box 97"/>
          <p:cNvSpPr txBox="1">
            <a:spLocks noChangeArrowheads="1"/>
          </p:cNvSpPr>
          <p:nvPr/>
        </p:nvSpPr>
        <p:spPr bwMode="auto">
          <a:xfrm>
            <a:off x="5975499" y="2420888"/>
            <a:ext cx="104477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6 × 6  =</a:t>
            </a:r>
            <a:endParaRPr lang="en-US" sz="2000" b="1" dirty="0"/>
          </a:p>
        </p:txBody>
      </p:sp>
      <p:sp>
        <p:nvSpPr>
          <p:cNvPr id="15" name="Text Box 97"/>
          <p:cNvSpPr txBox="1">
            <a:spLocks noChangeArrowheads="1"/>
          </p:cNvSpPr>
          <p:nvPr/>
        </p:nvSpPr>
        <p:spPr bwMode="auto">
          <a:xfrm>
            <a:off x="4967387" y="2420888"/>
            <a:ext cx="104477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36 سم2</a:t>
            </a:r>
            <a:endParaRPr lang="en-US" sz="2000" b="1" dirty="0"/>
          </a:p>
        </p:txBody>
      </p:sp>
      <p:sp>
        <p:nvSpPr>
          <p:cNvPr id="16" name="Text Box 105"/>
          <p:cNvSpPr txBox="1">
            <a:spLocks noChangeArrowheads="1"/>
          </p:cNvSpPr>
          <p:nvPr/>
        </p:nvSpPr>
        <p:spPr bwMode="auto">
          <a:xfrm>
            <a:off x="7055619" y="3373371"/>
            <a:ext cx="1620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المنشور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17" name="Text Box 106"/>
          <p:cNvSpPr txBox="1">
            <a:spLocks noChangeArrowheads="1"/>
          </p:cNvSpPr>
          <p:nvPr/>
        </p:nvSpPr>
        <p:spPr bwMode="auto">
          <a:xfrm>
            <a:off x="5704775" y="3374958"/>
            <a:ext cx="1459166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مساحة القاعدة </a:t>
            </a:r>
            <a:endParaRPr lang="en-US" sz="2000" b="1" dirty="0"/>
          </a:p>
        </p:txBody>
      </p:sp>
      <p:sp>
        <p:nvSpPr>
          <p:cNvPr id="19" name="Text Box 108"/>
          <p:cNvSpPr txBox="1">
            <a:spLocks noChangeArrowheads="1"/>
          </p:cNvSpPr>
          <p:nvPr/>
        </p:nvSpPr>
        <p:spPr bwMode="auto">
          <a:xfrm>
            <a:off x="3347789" y="3373370"/>
            <a:ext cx="1008261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72 سم3</a:t>
            </a:r>
            <a:endParaRPr lang="en-US" sz="2000" b="1" dirty="0"/>
          </a:p>
        </p:txBody>
      </p:sp>
      <p:sp>
        <p:nvSpPr>
          <p:cNvPr id="22" name="Text Box 106"/>
          <p:cNvSpPr txBox="1">
            <a:spLocks noChangeArrowheads="1"/>
          </p:cNvSpPr>
          <p:nvPr/>
        </p:nvSpPr>
        <p:spPr bwMode="auto">
          <a:xfrm>
            <a:off x="5364088" y="3374958"/>
            <a:ext cx="54139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23" name="Text Box 106"/>
          <p:cNvSpPr txBox="1">
            <a:spLocks noChangeArrowheads="1"/>
          </p:cNvSpPr>
          <p:nvPr/>
        </p:nvSpPr>
        <p:spPr bwMode="auto">
          <a:xfrm>
            <a:off x="4499992" y="3374958"/>
            <a:ext cx="1117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25" name="Text Box 107"/>
          <p:cNvSpPr txBox="1">
            <a:spLocks noChangeArrowheads="1"/>
          </p:cNvSpPr>
          <p:nvPr/>
        </p:nvSpPr>
        <p:spPr bwMode="auto">
          <a:xfrm>
            <a:off x="4211960" y="3374958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470" y="3183762"/>
            <a:ext cx="1885950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 Box 105"/>
          <p:cNvSpPr txBox="1">
            <a:spLocks noChangeArrowheads="1"/>
          </p:cNvSpPr>
          <p:nvPr/>
        </p:nvSpPr>
        <p:spPr bwMode="auto">
          <a:xfrm>
            <a:off x="4967387" y="4653136"/>
            <a:ext cx="1170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حل آخر</a:t>
            </a:r>
            <a:endParaRPr lang="en-US" sz="2000" b="1" dirty="0"/>
          </a:p>
        </p:txBody>
      </p:sp>
      <p:sp>
        <p:nvSpPr>
          <p:cNvPr id="27" name="Text Box 105"/>
          <p:cNvSpPr txBox="1">
            <a:spLocks noChangeArrowheads="1"/>
          </p:cNvSpPr>
          <p:nvPr/>
        </p:nvSpPr>
        <p:spPr bwMode="auto">
          <a:xfrm>
            <a:off x="7020272" y="5589240"/>
            <a:ext cx="1620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المنشور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28" name="Text Box 105"/>
          <p:cNvSpPr txBox="1">
            <a:spLocks noChangeArrowheads="1"/>
          </p:cNvSpPr>
          <p:nvPr/>
        </p:nvSpPr>
        <p:spPr bwMode="auto">
          <a:xfrm>
            <a:off x="6228184" y="5580955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الطول</a:t>
            </a:r>
            <a:endParaRPr lang="en-US" sz="2000" b="1" dirty="0"/>
          </a:p>
        </p:txBody>
      </p:sp>
      <p:sp>
        <p:nvSpPr>
          <p:cNvPr id="29" name="Text Box 105"/>
          <p:cNvSpPr txBox="1">
            <a:spLocks noChangeArrowheads="1"/>
          </p:cNvSpPr>
          <p:nvPr/>
        </p:nvSpPr>
        <p:spPr bwMode="auto">
          <a:xfrm>
            <a:off x="5940152" y="5589240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30" name="Text Box 105"/>
          <p:cNvSpPr txBox="1">
            <a:spLocks noChangeArrowheads="1"/>
          </p:cNvSpPr>
          <p:nvPr/>
        </p:nvSpPr>
        <p:spPr bwMode="auto">
          <a:xfrm>
            <a:off x="5292080" y="5580955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العرض</a:t>
            </a:r>
            <a:endParaRPr lang="en-US" sz="2000" b="1" dirty="0"/>
          </a:p>
        </p:txBody>
      </p:sp>
      <p:sp>
        <p:nvSpPr>
          <p:cNvPr id="31" name="Text Box 105"/>
          <p:cNvSpPr txBox="1">
            <a:spLocks noChangeArrowheads="1"/>
          </p:cNvSpPr>
          <p:nvPr/>
        </p:nvSpPr>
        <p:spPr bwMode="auto">
          <a:xfrm>
            <a:off x="5004048" y="5589240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32" name="Text Box 105"/>
          <p:cNvSpPr txBox="1">
            <a:spLocks noChangeArrowheads="1"/>
          </p:cNvSpPr>
          <p:nvPr/>
        </p:nvSpPr>
        <p:spPr bwMode="auto">
          <a:xfrm>
            <a:off x="4283968" y="5572669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33" name="Text Box 105"/>
          <p:cNvSpPr txBox="1">
            <a:spLocks noChangeArrowheads="1"/>
          </p:cNvSpPr>
          <p:nvPr/>
        </p:nvSpPr>
        <p:spPr bwMode="auto">
          <a:xfrm>
            <a:off x="3995936" y="5580954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37" name="Text Box 108"/>
          <p:cNvSpPr txBox="1">
            <a:spLocks noChangeArrowheads="1"/>
          </p:cNvSpPr>
          <p:nvPr/>
        </p:nvSpPr>
        <p:spPr bwMode="auto">
          <a:xfrm>
            <a:off x="3131691" y="5600286"/>
            <a:ext cx="1008261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72 سم3</a:t>
            </a:r>
            <a:endParaRPr lang="en-US" sz="2000" b="1" dirty="0"/>
          </a:p>
        </p:txBody>
      </p:sp>
      <p:cxnSp>
        <p:nvCxnSpPr>
          <p:cNvPr id="6" name="رابط مستقيم 5"/>
          <p:cNvCxnSpPr/>
          <p:nvPr/>
        </p:nvCxnSpPr>
        <p:spPr>
          <a:xfrm flipH="1">
            <a:off x="323528" y="4509120"/>
            <a:ext cx="85133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107"/>
          <p:cNvSpPr txBox="1">
            <a:spLocks noChangeArrowheads="1"/>
          </p:cNvSpPr>
          <p:nvPr/>
        </p:nvSpPr>
        <p:spPr bwMode="auto">
          <a:xfrm>
            <a:off x="6228184" y="3399972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36</a:t>
            </a:r>
            <a:endParaRPr lang="en-US" sz="2000" b="1" dirty="0"/>
          </a:p>
        </p:txBody>
      </p:sp>
      <p:sp>
        <p:nvSpPr>
          <p:cNvPr id="24" name="Text Box 107"/>
          <p:cNvSpPr txBox="1">
            <a:spLocks noChangeArrowheads="1"/>
          </p:cNvSpPr>
          <p:nvPr/>
        </p:nvSpPr>
        <p:spPr bwMode="auto">
          <a:xfrm>
            <a:off x="4788024" y="3399972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</a:t>
            </a:r>
            <a:endParaRPr lang="en-US" sz="2000" b="1" dirty="0"/>
          </a:p>
        </p:txBody>
      </p:sp>
      <p:sp>
        <p:nvSpPr>
          <p:cNvPr id="34" name="Text Box 107"/>
          <p:cNvSpPr txBox="1">
            <a:spLocks noChangeArrowheads="1"/>
          </p:cNvSpPr>
          <p:nvPr/>
        </p:nvSpPr>
        <p:spPr bwMode="auto">
          <a:xfrm>
            <a:off x="6417058" y="5592150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</a:t>
            </a:r>
            <a:endParaRPr lang="en-US" sz="2000" b="1" dirty="0"/>
          </a:p>
        </p:txBody>
      </p:sp>
      <p:sp>
        <p:nvSpPr>
          <p:cNvPr id="35" name="Text Box 107"/>
          <p:cNvSpPr txBox="1">
            <a:spLocks noChangeArrowheads="1"/>
          </p:cNvSpPr>
          <p:nvPr/>
        </p:nvSpPr>
        <p:spPr bwMode="auto">
          <a:xfrm>
            <a:off x="5472196" y="5592150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</a:t>
            </a:r>
            <a:endParaRPr lang="en-US" sz="2000" b="1" dirty="0"/>
          </a:p>
        </p:txBody>
      </p:sp>
      <p:sp>
        <p:nvSpPr>
          <p:cNvPr id="36" name="Text Box 107"/>
          <p:cNvSpPr txBox="1">
            <a:spLocks noChangeArrowheads="1"/>
          </p:cNvSpPr>
          <p:nvPr/>
        </p:nvSpPr>
        <p:spPr bwMode="auto">
          <a:xfrm>
            <a:off x="4499992" y="5586912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</a:t>
            </a:r>
            <a:endParaRPr lang="en-US" sz="2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21" y="1133968"/>
            <a:ext cx="3648075" cy="3524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87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6" grpId="0"/>
      <p:bldP spid="17" grpId="0"/>
      <p:bldP spid="17" grpId="1"/>
      <p:bldP spid="19" grpId="0"/>
      <p:bldP spid="22" grpId="0"/>
      <p:bldP spid="23" grpId="0"/>
      <p:bldP spid="23" grpId="1"/>
      <p:bldP spid="25" grpId="0"/>
      <p:bldP spid="26" grpId="0"/>
      <p:bldP spid="27" grpId="0"/>
      <p:bldP spid="28" grpId="0"/>
      <p:bldP spid="28" grpId="1"/>
      <p:bldP spid="29" grpId="0"/>
      <p:bldP spid="30" grpId="0"/>
      <p:bldP spid="30" grpId="1"/>
      <p:bldP spid="31" grpId="0"/>
      <p:bldP spid="32" grpId="0"/>
      <p:bldP spid="32" grpId="1"/>
      <p:bldP spid="33" grpId="0"/>
      <p:bldP spid="37" grpId="0"/>
      <p:bldP spid="20" grpId="0"/>
      <p:bldP spid="24" grpId="0"/>
      <p:bldP spid="34" grpId="0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815908" cy="3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08720"/>
            <a:ext cx="254317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067250"/>
            <a:ext cx="3648075" cy="3524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5" name="Text Box 97"/>
          <p:cNvSpPr txBox="1">
            <a:spLocks noChangeArrowheads="1"/>
          </p:cNvSpPr>
          <p:nvPr/>
        </p:nvSpPr>
        <p:spPr bwMode="auto">
          <a:xfrm>
            <a:off x="6912918" y="2420888"/>
            <a:ext cx="1763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مساحة القاعدة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36" name="Text Box 97"/>
          <p:cNvSpPr txBox="1">
            <a:spLocks noChangeArrowheads="1"/>
          </p:cNvSpPr>
          <p:nvPr/>
        </p:nvSpPr>
        <p:spPr bwMode="auto">
          <a:xfrm>
            <a:off x="5704775" y="2420888"/>
            <a:ext cx="131549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9,5 × 5  =</a:t>
            </a:r>
            <a:endParaRPr lang="en-US" sz="2000" b="1" dirty="0"/>
          </a:p>
        </p:txBody>
      </p:sp>
      <p:sp>
        <p:nvSpPr>
          <p:cNvPr id="37" name="Text Box 97"/>
          <p:cNvSpPr txBox="1">
            <a:spLocks noChangeArrowheads="1"/>
          </p:cNvSpPr>
          <p:nvPr/>
        </p:nvSpPr>
        <p:spPr bwMode="auto">
          <a:xfrm>
            <a:off x="4481661" y="2420888"/>
            <a:ext cx="124246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47,5 م2</a:t>
            </a:r>
            <a:endParaRPr lang="en-US" sz="2000" b="1" dirty="0"/>
          </a:p>
        </p:txBody>
      </p:sp>
      <p:sp>
        <p:nvSpPr>
          <p:cNvPr id="38" name="Text Box 105"/>
          <p:cNvSpPr txBox="1">
            <a:spLocks noChangeArrowheads="1"/>
          </p:cNvSpPr>
          <p:nvPr/>
        </p:nvSpPr>
        <p:spPr bwMode="auto">
          <a:xfrm>
            <a:off x="7055619" y="3373371"/>
            <a:ext cx="1620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المنشور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39" name="Text Box 106"/>
          <p:cNvSpPr txBox="1">
            <a:spLocks noChangeArrowheads="1"/>
          </p:cNvSpPr>
          <p:nvPr/>
        </p:nvSpPr>
        <p:spPr bwMode="auto">
          <a:xfrm>
            <a:off x="5704775" y="3374958"/>
            <a:ext cx="1459166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مساحة القاعدة </a:t>
            </a:r>
            <a:endParaRPr lang="en-US" sz="2000" b="1" dirty="0"/>
          </a:p>
        </p:txBody>
      </p:sp>
      <p:sp>
        <p:nvSpPr>
          <p:cNvPr id="40" name="Text Box 108"/>
          <p:cNvSpPr txBox="1">
            <a:spLocks noChangeArrowheads="1"/>
          </p:cNvSpPr>
          <p:nvPr/>
        </p:nvSpPr>
        <p:spPr bwMode="auto">
          <a:xfrm>
            <a:off x="3010719" y="3373370"/>
            <a:ext cx="13453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142,5 م3</a:t>
            </a:r>
            <a:endParaRPr lang="en-US" sz="2000" b="1" dirty="0"/>
          </a:p>
        </p:txBody>
      </p:sp>
      <p:sp>
        <p:nvSpPr>
          <p:cNvPr id="41" name="Text Box 106"/>
          <p:cNvSpPr txBox="1">
            <a:spLocks noChangeArrowheads="1"/>
          </p:cNvSpPr>
          <p:nvPr/>
        </p:nvSpPr>
        <p:spPr bwMode="auto">
          <a:xfrm>
            <a:off x="5364088" y="3374958"/>
            <a:ext cx="54139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42" name="Text Box 106"/>
          <p:cNvSpPr txBox="1">
            <a:spLocks noChangeArrowheads="1"/>
          </p:cNvSpPr>
          <p:nvPr/>
        </p:nvSpPr>
        <p:spPr bwMode="auto">
          <a:xfrm>
            <a:off x="4499992" y="3374958"/>
            <a:ext cx="1117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43" name="Text Box 107"/>
          <p:cNvSpPr txBox="1">
            <a:spLocks noChangeArrowheads="1"/>
          </p:cNvSpPr>
          <p:nvPr/>
        </p:nvSpPr>
        <p:spPr bwMode="auto">
          <a:xfrm>
            <a:off x="4211960" y="3374958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44" name="Text Box 105"/>
          <p:cNvSpPr txBox="1">
            <a:spLocks noChangeArrowheads="1"/>
          </p:cNvSpPr>
          <p:nvPr/>
        </p:nvSpPr>
        <p:spPr bwMode="auto">
          <a:xfrm>
            <a:off x="4967387" y="4653136"/>
            <a:ext cx="1170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حل آخر</a:t>
            </a:r>
            <a:endParaRPr lang="en-US" sz="2000" b="1" dirty="0"/>
          </a:p>
        </p:txBody>
      </p:sp>
      <p:sp>
        <p:nvSpPr>
          <p:cNvPr id="45" name="Text Box 105"/>
          <p:cNvSpPr txBox="1">
            <a:spLocks noChangeArrowheads="1"/>
          </p:cNvSpPr>
          <p:nvPr/>
        </p:nvSpPr>
        <p:spPr bwMode="auto">
          <a:xfrm>
            <a:off x="7020272" y="5589240"/>
            <a:ext cx="1620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المنشور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46" name="Text Box 105"/>
          <p:cNvSpPr txBox="1">
            <a:spLocks noChangeArrowheads="1"/>
          </p:cNvSpPr>
          <p:nvPr/>
        </p:nvSpPr>
        <p:spPr bwMode="auto">
          <a:xfrm>
            <a:off x="6228184" y="5580955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الطول</a:t>
            </a:r>
            <a:endParaRPr lang="en-US" sz="2000" b="1" dirty="0"/>
          </a:p>
        </p:txBody>
      </p:sp>
      <p:sp>
        <p:nvSpPr>
          <p:cNvPr id="47" name="Text Box 105"/>
          <p:cNvSpPr txBox="1">
            <a:spLocks noChangeArrowheads="1"/>
          </p:cNvSpPr>
          <p:nvPr/>
        </p:nvSpPr>
        <p:spPr bwMode="auto">
          <a:xfrm>
            <a:off x="5940152" y="5589240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48" name="Text Box 105"/>
          <p:cNvSpPr txBox="1">
            <a:spLocks noChangeArrowheads="1"/>
          </p:cNvSpPr>
          <p:nvPr/>
        </p:nvSpPr>
        <p:spPr bwMode="auto">
          <a:xfrm>
            <a:off x="5292080" y="5580955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العرض</a:t>
            </a:r>
            <a:endParaRPr lang="en-US" sz="2000" b="1" dirty="0"/>
          </a:p>
        </p:txBody>
      </p:sp>
      <p:sp>
        <p:nvSpPr>
          <p:cNvPr id="49" name="Text Box 105"/>
          <p:cNvSpPr txBox="1">
            <a:spLocks noChangeArrowheads="1"/>
          </p:cNvSpPr>
          <p:nvPr/>
        </p:nvSpPr>
        <p:spPr bwMode="auto">
          <a:xfrm>
            <a:off x="5004048" y="5589240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50" name="Text Box 105"/>
          <p:cNvSpPr txBox="1">
            <a:spLocks noChangeArrowheads="1"/>
          </p:cNvSpPr>
          <p:nvPr/>
        </p:nvSpPr>
        <p:spPr bwMode="auto">
          <a:xfrm>
            <a:off x="4283968" y="5572669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51" name="Text Box 105"/>
          <p:cNvSpPr txBox="1">
            <a:spLocks noChangeArrowheads="1"/>
          </p:cNvSpPr>
          <p:nvPr/>
        </p:nvSpPr>
        <p:spPr bwMode="auto">
          <a:xfrm>
            <a:off x="3995936" y="5580954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52" name="Text Box 108"/>
          <p:cNvSpPr txBox="1">
            <a:spLocks noChangeArrowheads="1"/>
          </p:cNvSpPr>
          <p:nvPr/>
        </p:nvSpPr>
        <p:spPr bwMode="auto">
          <a:xfrm>
            <a:off x="3010719" y="5600286"/>
            <a:ext cx="11292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142.5م3</a:t>
            </a:r>
            <a:endParaRPr lang="en-US" sz="2000" b="1" dirty="0"/>
          </a:p>
        </p:txBody>
      </p:sp>
      <p:cxnSp>
        <p:nvCxnSpPr>
          <p:cNvPr id="53" name="رابط مستقيم 52"/>
          <p:cNvCxnSpPr/>
          <p:nvPr/>
        </p:nvCxnSpPr>
        <p:spPr>
          <a:xfrm flipH="1">
            <a:off x="323528" y="4509120"/>
            <a:ext cx="85133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107"/>
          <p:cNvSpPr txBox="1">
            <a:spLocks noChangeArrowheads="1"/>
          </p:cNvSpPr>
          <p:nvPr/>
        </p:nvSpPr>
        <p:spPr bwMode="auto">
          <a:xfrm>
            <a:off x="6011598" y="3399972"/>
            <a:ext cx="7559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47,5</a:t>
            </a:r>
            <a:endParaRPr lang="en-US" sz="2000" b="1" dirty="0"/>
          </a:p>
        </p:txBody>
      </p:sp>
      <p:sp>
        <p:nvSpPr>
          <p:cNvPr id="55" name="Text Box 107"/>
          <p:cNvSpPr txBox="1">
            <a:spLocks noChangeArrowheads="1"/>
          </p:cNvSpPr>
          <p:nvPr/>
        </p:nvSpPr>
        <p:spPr bwMode="auto">
          <a:xfrm>
            <a:off x="4788024" y="3399972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56" name="Text Box 107"/>
          <p:cNvSpPr txBox="1">
            <a:spLocks noChangeArrowheads="1"/>
          </p:cNvSpPr>
          <p:nvPr/>
        </p:nvSpPr>
        <p:spPr bwMode="auto">
          <a:xfrm>
            <a:off x="6362523" y="5592150"/>
            <a:ext cx="5939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9,5</a:t>
            </a:r>
            <a:endParaRPr lang="en-US" sz="2000" b="1" dirty="0"/>
          </a:p>
        </p:txBody>
      </p:sp>
      <p:sp>
        <p:nvSpPr>
          <p:cNvPr id="57" name="Text Box 107"/>
          <p:cNvSpPr txBox="1">
            <a:spLocks noChangeArrowheads="1"/>
          </p:cNvSpPr>
          <p:nvPr/>
        </p:nvSpPr>
        <p:spPr bwMode="auto">
          <a:xfrm>
            <a:off x="5472196" y="5592150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</a:t>
            </a:r>
            <a:endParaRPr lang="en-US" sz="2000" b="1" dirty="0"/>
          </a:p>
        </p:txBody>
      </p:sp>
      <p:sp>
        <p:nvSpPr>
          <p:cNvPr id="58" name="Text Box 107"/>
          <p:cNvSpPr txBox="1">
            <a:spLocks noChangeArrowheads="1"/>
          </p:cNvSpPr>
          <p:nvPr/>
        </p:nvSpPr>
        <p:spPr bwMode="auto">
          <a:xfrm>
            <a:off x="4499992" y="5586912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86111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000"/>
                            </p:stCondLst>
                            <p:childTnLst>
                              <p:par>
                                <p:cTn id="17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  <p:bldP spid="39" grpId="0"/>
      <p:bldP spid="39" grpId="1"/>
      <p:bldP spid="40" grpId="0"/>
      <p:bldP spid="41" grpId="0"/>
      <p:bldP spid="42" grpId="0"/>
      <p:bldP spid="42" grpId="1"/>
      <p:bldP spid="43" grpId="0"/>
      <p:bldP spid="44" grpId="0"/>
      <p:bldP spid="45" grpId="0"/>
      <p:bldP spid="46" grpId="0"/>
      <p:bldP spid="46" grpId="1"/>
      <p:bldP spid="47" grpId="0"/>
      <p:bldP spid="48" grpId="0"/>
      <p:bldP spid="48" grpId="1"/>
      <p:bldP spid="49" grpId="0"/>
      <p:bldP spid="50" grpId="0"/>
      <p:bldP spid="50" grpId="1"/>
      <p:bldP spid="51" grpId="0"/>
      <p:bldP spid="52" grpId="0"/>
      <p:bldP spid="54" grpId="0"/>
      <p:bldP spid="55" grpId="0"/>
      <p:bldP spid="56" grpId="0"/>
      <p:bldP spid="57" grpId="0"/>
      <p:bldP spid="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815908" cy="3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013386"/>
            <a:ext cx="5305425" cy="457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93232"/>
            <a:ext cx="2962275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 Box 97"/>
          <p:cNvSpPr txBox="1">
            <a:spLocks noChangeArrowheads="1"/>
          </p:cNvSpPr>
          <p:nvPr/>
        </p:nvSpPr>
        <p:spPr bwMode="auto">
          <a:xfrm>
            <a:off x="6912918" y="2420888"/>
            <a:ext cx="1763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مساحة القاعدة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18" name="Text Box 97"/>
          <p:cNvSpPr txBox="1">
            <a:spLocks noChangeArrowheads="1"/>
          </p:cNvSpPr>
          <p:nvPr/>
        </p:nvSpPr>
        <p:spPr bwMode="auto">
          <a:xfrm>
            <a:off x="5704775" y="2420888"/>
            <a:ext cx="131549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11 ×  5  =</a:t>
            </a:r>
            <a:endParaRPr lang="en-US" sz="2000" b="1" dirty="0"/>
          </a:p>
        </p:txBody>
      </p:sp>
      <p:sp>
        <p:nvSpPr>
          <p:cNvPr id="19" name="Text Box 97"/>
          <p:cNvSpPr txBox="1">
            <a:spLocks noChangeArrowheads="1"/>
          </p:cNvSpPr>
          <p:nvPr/>
        </p:nvSpPr>
        <p:spPr bwMode="auto">
          <a:xfrm>
            <a:off x="4481661" y="2420888"/>
            <a:ext cx="124246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55 دسم2</a:t>
            </a:r>
            <a:endParaRPr lang="en-US" sz="2000" b="1" dirty="0"/>
          </a:p>
        </p:txBody>
      </p:sp>
      <p:sp>
        <p:nvSpPr>
          <p:cNvPr id="20" name="Text Box 105"/>
          <p:cNvSpPr txBox="1">
            <a:spLocks noChangeArrowheads="1"/>
          </p:cNvSpPr>
          <p:nvPr/>
        </p:nvSpPr>
        <p:spPr bwMode="auto">
          <a:xfrm>
            <a:off x="7055619" y="3373371"/>
            <a:ext cx="1620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المنشور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21" name="Text Box 106"/>
          <p:cNvSpPr txBox="1">
            <a:spLocks noChangeArrowheads="1"/>
          </p:cNvSpPr>
          <p:nvPr/>
        </p:nvSpPr>
        <p:spPr bwMode="auto">
          <a:xfrm>
            <a:off x="5704775" y="3374958"/>
            <a:ext cx="1459166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مساحة القاعدة </a:t>
            </a:r>
            <a:endParaRPr lang="en-US" sz="2000" b="1" dirty="0"/>
          </a:p>
        </p:txBody>
      </p:sp>
      <p:sp>
        <p:nvSpPr>
          <p:cNvPr id="22" name="Text Box 108"/>
          <p:cNvSpPr txBox="1">
            <a:spLocks noChangeArrowheads="1"/>
          </p:cNvSpPr>
          <p:nvPr/>
        </p:nvSpPr>
        <p:spPr bwMode="auto">
          <a:xfrm>
            <a:off x="3010719" y="3373370"/>
            <a:ext cx="13453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220 دسم3</a:t>
            </a:r>
            <a:endParaRPr lang="en-US" sz="2000" b="1" dirty="0"/>
          </a:p>
        </p:txBody>
      </p:sp>
      <p:sp>
        <p:nvSpPr>
          <p:cNvPr id="23" name="Text Box 106"/>
          <p:cNvSpPr txBox="1">
            <a:spLocks noChangeArrowheads="1"/>
          </p:cNvSpPr>
          <p:nvPr/>
        </p:nvSpPr>
        <p:spPr bwMode="auto">
          <a:xfrm>
            <a:off x="5364088" y="3374958"/>
            <a:ext cx="54139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24" name="Text Box 106"/>
          <p:cNvSpPr txBox="1">
            <a:spLocks noChangeArrowheads="1"/>
          </p:cNvSpPr>
          <p:nvPr/>
        </p:nvSpPr>
        <p:spPr bwMode="auto">
          <a:xfrm>
            <a:off x="4499992" y="3374958"/>
            <a:ext cx="1117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25" name="Text Box 107"/>
          <p:cNvSpPr txBox="1">
            <a:spLocks noChangeArrowheads="1"/>
          </p:cNvSpPr>
          <p:nvPr/>
        </p:nvSpPr>
        <p:spPr bwMode="auto">
          <a:xfrm>
            <a:off x="4211960" y="3374958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26" name="Text Box 105"/>
          <p:cNvSpPr txBox="1">
            <a:spLocks noChangeArrowheads="1"/>
          </p:cNvSpPr>
          <p:nvPr/>
        </p:nvSpPr>
        <p:spPr bwMode="auto">
          <a:xfrm>
            <a:off x="4967387" y="4653136"/>
            <a:ext cx="1170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حل آخر</a:t>
            </a:r>
            <a:endParaRPr lang="en-US" sz="2000" b="1" dirty="0"/>
          </a:p>
        </p:txBody>
      </p:sp>
      <p:sp>
        <p:nvSpPr>
          <p:cNvPr id="27" name="Text Box 105"/>
          <p:cNvSpPr txBox="1">
            <a:spLocks noChangeArrowheads="1"/>
          </p:cNvSpPr>
          <p:nvPr/>
        </p:nvSpPr>
        <p:spPr bwMode="auto">
          <a:xfrm>
            <a:off x="7020272" y="5589240"/>
            <a:ext cx="1620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المنشور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28" name="Text Box 105"/>
          <p:cNvSpPr txBox="1">
            <a:spLocks noChangeArrowheads="1"/>
          </p:cNvSpPr>
          <p:nvPr/>
        </p:nvSpPr>
        <p:spPr bwMode="auto">
          <a:xfrm>
            <a:off x="6228184" y="5580955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الطول</a:t>
            </a:r>
            <a:endParaRPr lang="en-US" sz="2000" b="1" dirty="0"/>
          </a:p>
        </p:txBody>
      </p:sp>
      <p:sp>
        <p:nvSpPr>
          <p:cNvPr id="29" name="Text Box 105"/>
          <p:cNvSpPr txBox="1">
            <a:spLocks noChangeArrowheads="1"/>
          </p:cNvSpPr>
          <p:nvPr/>
        </p:nvSpPr>
        <p:spPr bwMode="auto">
          <a:xfrm>
            <a:off x="5940152" y="5589240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30" name="Text Box 105"/>
          <p:cNvSpPr txBox="1">
            <a:spLocks noChangeArrowheads="1"/>
          </p:cNvSpPr>
          <p:nvPr/>
        </p:nvSpPr>
        <p:spPr bwMode="auto">
          <a:xfrm>
            <a:off x="5292080" y="5580955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العرض</a:t>
            </a:r>
            <a:endParaRPr lang="en-US" sz="2000" b="1" dirty="0"/>
          </a:p>
        </p:txBody>
      </p:sp>
      <p:sp>
        <p:nvSpPr>
          <p:cNvPr id="31" name="Text Box 105"/>
          <p:cNvSpPr txBox="1">
            <a:spLocks noChangeArrowheads="1"/>
          </p:cNvSpPr>
          <p:nvPr/>
        </p:nvSpPr>
        <p:spPr bwMode="auto">
          <a:xfrm>
            <a:off x="5004048" y="5589240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32" name="Text Box 105"/>
          <p:cNvSpPr txBox="1">
            <a:spLocks noChangeArrowheads="1"/>
          </p:cNvSpPr>
          <p:nvPr/>
        </p:nvSpPr>
        <p:spPr bwMode="auto">
          <a:xfrm>
            <a:off x="4283968" y="5572669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33" name="Text Box 105"/>
          <p:cNvSpPr txBox="1">
            <a:spLocks noChangeArrowheads="1"/>
          </p:cNvSpPr>
          <p:nvPr/>
        </p:nvSpPr>
        <p:spPr bwMode="auto">
          <a:xfrm>
            <a:off x="3995936" y="5580954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34" name="Text Box 108"/>
          <p:cNvSpPr txBox="1">
            <a:spLocks noChangeArrowheads="1"/>
          </p:cNvSpPr>
          <p:nvPr/>
        </p:nvSpPr>
        <p:spPr bwMode="auto">
          <a:xfrm>
            <a:off x="2771801" y="5600286"/>
            <a:ext cx="13681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220 دسم3</a:t>
            </a:r>
            <a:endParaRPr lang="en-US" sz="2000" b="1" dirty="0"/>
          </a:p>
        </p:txBody>
      </p:sp>
      <p:cxnSp>
        <p:nvCxnSpPr>
          <p:cNvPr id="35" name="رابط مستقيم 34"/>
          <p:cNvCxnSpPr/>
          <p:nvPr/>
        </p:nvCxnSpPr>
        <p:spPr>
          <a:xfrm flipH="1">
            <a:off x="323528" y="4509120"/>
            <a:ext cx="85133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107"/>
          <p:cNvSpPr txBox="1">
            <a:spLocks noChangeArrowheads="1"/>
          </p:cNvSpPr>
          <p:nvPr/>
        </p:nvSpPr>
        <p:spPr bwMode="auto">
          <a:xfrm>
            <a:off x="6011598" y="3399972"/>
            <a:ext cx="7559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55</a:t>
            </a:r>
            <a:endParaRPr lang="en-US" sz="2000" b="1" dirty="0"/>
          </a:p>
        </p:txBody>
      </p:sp>
      <p:sp>
        <p:nvSpPr>
          <p:cNvPr id="37" name="Text Box 107"/>
          <p:cNvSpPr txBox="1">
            <a:spLocks noChangeArrowheads="1"/>
          </p:cNvSpPr>
          <p:nvPr/>
        </p:nvSpPr>
        <p:spPr bwMode="auto">
          <a:xfrm>
            <a:off x="4788024" y="3399972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4</a:t>
            </a:r>
            <a:endParaRPr lang="en-US" sz="2000" b="1" dirty="0"/>
          </a:p>
        </p:txBody>
      </p:sp>
      <p:sp>
        <p:nvSpPr>
          <p:cNvPr id="38" name="Text Box 107"/>
          <p:cNvSpPr txBox="1">
            <a:spLocks noChangeArrowheads="1"/>
          </p:cNvSpPr>
          <p:nvPr/>
        </p:nvSpPr>
        <p:spPr bwMode="auto">
          <a:xfrm>
            <a:off x="6362523" y="5592150"/>
            <a:ext cx="5939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11</a:t>
            </a:r>
            <a:endParaRPr lang="en-US" sz="2000" b="1" dirty="0"/>
          </a:p>
        </p:txBody>
      </p:sp>
      <p:sp>
        <p:nvSpPr>
          <p:cNvPr id="39" name="Text Box 107"/>
          <p:cNvSpPr txBox="1">
            <a:spLocks noChangeArrowheads="1"/>
          </p:cNvSpPr>
          <p:nvPr/>
        </p:nvSpPr>
        <p:spPr bwMode="auto">
          <a:xfrm>
            <a:off x="5472196" y="5592150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</a:t>
            </a:r>
            <a:endParaRPr lang="en-US" sz="2000" b="1" dirty="0"/>
          </a:p>
        </p:txBody>
      </p:sp>
      <p:sp>
        <p:nvSpPr>
          <p:cNvPr id="40" name="Text Box 107"/>
          <p:cNvSpPr txBox="1">
            <a:spLocks noChangeArrowheads="1"/>
          </p:cNvSpPr>
          <p:nvPr/>
        </p:nvSpPr>
        <p:spPr bwMode="auto">
          <a:xfrm>
            <a:off x="4499992" y="5586912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4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73770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000"/>
                            </p:stCondLst>
                            <p:childTnLst>
                              <p:par>
                                <p:cTn id="17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1" grpId="1"/>
      <p:bldP spid="22" grpId="0"/>
      <p:bldP spid="23" grpId="0"/>
      <p:bldP spid="24" grpId="0"/>
      <p:bldP spid="24" grpId="1"/>
      <p:bldP spid="25" grpId="0"/>
      <p:bldP spid="26" grpId="0"/>
      <p:bldP spid="27" grpId="0"/>
      <p:bldP spid="28" grpId="0"/>
      <p:bldP spid="28" grpId="1"/>
      <p:bldP spid="29" grpId="0"/>
      <p:bldP spid="30" grpId="0"/>
      <p:bldP spid="30" grpId="1"/>
      <p:bldP spid="31" grpId="0"/>
      <p:bldP spid="32" grpId="0"/>
      <p:bldP spid="32" grpId="1"/>
      <p:bldP spid="33" grpId="0"/>
      <p:bldP spid="34" grpId="0"/>
      <p:bldP spid="36" grpId="0"/>
      <p:bldP spid="37" grpId="0"/>
      <p:bldP spid="38" grpId="0"/>
      <p:bldP spid="39" grpId="0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815908" cy="3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013386"/>
            <a:ext cx="5305425" cy="457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7" name="Text Box 97"/>
          <p:cNvSpPr txBox="1">
            <a:spLocks noChangeArrowheads="1"/>
          </p:cNvSpPr>
          <p:nvPr/>
        </p:nvSpPr>
        <p:spPr bwMode="auto">
          <a:xfrm>
            <a:off x="6912918" y="2420888"/>
            <a:ext cx="1763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مساحة القاعدة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18" name="Text Box 97"/>
          <p:cNvSpPr txBox="1">
            <a:spLocks noChangeArrowheads="1"/>
          </p:cNvSpPr>
          <p:nvPr/>
        </p:nvSpPr>
        <p:spPr bwMode="auto">
          <a:xfrm>
            <a:off x="5472197" y="2420888"/>
            <a:ext cx="154807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12,2 ×  8  =</a:t>
            </a:r>
            <a:endParaRPr lang="en-US" sz="2000" b="1" dirty="0"/>
          </a:p>
        </p:txBody>
      </p:sp>
      <p:sp>
        <p:nvSpPr>
          <p:cNvPr id="19" name="Text Box 97"/>
          <p:cNvSpPr txBox="1">
            <a:spLocks noChangeArrowheads="1"/>
          </p:cNvSpPr>
          <p:nvPr/>
        </p:nvSpPr>
        <p:spPr bwMode="auto">
          <a:xfrm>
            <a:off x="4337645" y="2420888"/>
            <a:ext cx="124246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97,6 سم2</a:t>
            </a:r>
            <a:endParaRPr lang="en-US" sz="2000" b="1" dirty="0"/>
          </a:p>
        </p:txBody>
      </p:sp>
      <p:sp>
        <p:nvSpPr>
          <p:cNvPr id="20" name="Text Box 105"/>
          <p:cNvSpPr txBox="1">
            <a:spLocks noChangeArrowheads="1"/>
          </p:cNvSpPr>
          <p:nvPr/>
        </p:nvSpPr>
        <p:spPr bwMode="auto">
          <a:xfrm>
            <a:off x="7055619" y="3373371"/>
            <a:ext cx="1620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المنشور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21" name="Text Box 106"/>
          <p:cNvSpPr txBox="1">
            <a:spLocks noChangeArrowheads="1"/>
          </p:cNvSpPr>
          <p:nvPr/>
        </p:nvSpPr>
        <p:spPr bwMode="auto">
          <a:xfrm>
            <a:off x="5704775" y="3374958"/>
            <a:ext cx="1459166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مساحة القاعدة </a:t>
            </a:r>
            <a:endParaRPr lang="en-US" sz="2000" b="1" dirty="0"/>
          </a:p>
        </p:txBody>
      </p:sp>
      <p:sp>
        <p:nvSpPr>
          <p:cNvPr id="22" name="Text Box 108"/>
          <p:cNvSpPr txBox="1">
            <a:spLocks noChangeArrowheads="1"/>
          </p:cNvSpPr>
          <p:nvPr/>
        </p:nvSpPr>
        <p:spPr bwMode="auto">
          <a:xfrm>
            <a:off x="3010719" y="3373370"/>
            <a:ext cx="13453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683,2 سم3</a:t>
            </a:r>
            <a:endParaRPr lang="en-US" sz="2000" b="1" dirty="0"/>
          </a:p>
        </p:txBody>
      </p:sp>
      <p:sp>
        <p:nvSpPr>
          <p:cNvPr id="23" name="Text Box 106"/>
          <p:cNvSpPr txBox="1">
            <a:spLocks noChangeArrowheads="1"/>
          </p:cNvSpPr>
          <p:nvPr/>
        </p:nvSpPr>
        <p:spPr bwMode="auto">
          <a:xfrm>
            <a:off x="5364088" y="3374958"/>
            <a:ext cx="54139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24" name="Text Box 106"/>
          <p:cNvSpPr txBox="1">
            <a:spLocks noChangeArrowheads="1"/>
          </p:cNvSpPr>
          <p:nvPr/>
        </p:nvSpPr>
        <p:spPr bwMode="auto">
          <a:xfrm>
            <a:off x="4499992" y="3374958"/>
            <a:ext cx="1117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25" name="Text Box 107"/>
          <p:cNvSpPr txBox="1">
            <a:spLocks noChangeArrowheads="1"/>
          </p:cNvSpPr>
          <p:nvPr/>
        </p:nvSpPr>
        <p:spPr bwMode="auto">
          <a:xfrm>
            <a:off x="4211960" y="3374958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26" name="Text Box 105"/>
          <p:cNvSpPr txBox="1">
            <a:spLocks noChangeArrowheads="1"/>
          </p:cNvSpPr>
          <p:nvPr/>
        </p:nvSpPr>
        <p:spPr bwMode="auto">
          <a:xfrm>
            <a:off x="4967387" y="4653136"/>
            <a:ext cx="1170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حل آخر</a:t>
            </a:r>
            <a:endParaRPr lang="en-US" sz="2000" b="1" dirty="0"/>
          </a:p>
        </p:txBody>
      </p:sp>
      <p:sp>
        <p:nvSpPr>
          <p:cNvPr id="27" name="Text Box 105"/>
          <p:cNvSpPr txBox="1">
            <a:spLocks noChangeArrowheads="1"/>
          </p:cNvSpPr>
          <p:nvPr/>
        </p:nvSpPr>
        <p:spPr bwMode="auto">
          <a:xfrm>
            <a:off x="7020272" y="5589240"/>
            <a:ext cx="1620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المنشور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28" name="Text Box 105"/>
          <p:cNvSpPr txBox="1">
            <a:spLocks noChangeArrowheads="1"/>
          </p:cNvSpPr>
          <p:nvPr/>
        </p:nvSpPr>
        <p:spPr bwMode="auto">
          <a:xfrm>
            <a:off x="6228184" y="5580955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الطول</a:t>
            </a:r>
            <a:endParaRPr lang="en-US" sz="2000" b="1" dirty="0"/>
          </a:p>
        </p:txBody>
      </p:sp>
      <p:sp>
        <p:nvSpPr>
          <p:cNvPr id="29" name="Text Box 105"/>
          <p:cNvSpPr txBox="1">
            <a:spLocks noChangeArrowheads="1"/>
          </p:cNvSpPr>
          <p:nvPr/>
        </p:nvSpPr>
        <p:spPr bwMode="auto">
          <a:xfrm>
            <a:off x="5940152" y="5589240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30" name="Text Box 105"/>
          <p:cNvSpPr txBox="1">
            <a:spLocks noChangeArrowheads="1"/>
          </p:cNvSpPr>
          <p:nvPr/>
        </p:nvSpPr>
        <p:spPr bwMode="auto">
          <a:xfrm>
            <a:off x="5292080" y="5580955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العرض</a:t>
            </a:r>
            <a:endParaRPr lang="en-US" sz="2000" b="1" dirty="0"/>
          </a:p>
        </p:txBody>
      </p:sp>
      <p:sp>
        <p:nvSpPr>
          <p:cNvPr id="31" name="Text Box 105"/>
          <p:cNvSpPr txBox="1">
            <a:spLocks noChangeArrowheads="1"/>
          </p:cNvSpPr>
          <p:nvPr/>
        </p:nvSpPr>
        <p:spPr bwMode="auto">
          <a:xfrm>
            <a:off x="5004048" y="5589240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32" name="Text Box 105"/>
          <p:cNvSpPr txBox="1">
            <a:spLocks noChangeArrowheads="1"/>
          </p:cNvSpPr>
          <p:nvPr/>
        </p:nvSpPr>
        <p:spPr bwMode="auto">
          <a:xfrm>
            <a:off x="4283968" y="5572669"/>
            <a:ext cx="900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33" name="Text Box 105"/>
          <p:cNvSpPr txBox="1">
            <a:spLocks noChangeArrowheads="1"/>
          </p:cNvSpPr>
          <p:nvPr/>
        </p:nvSpPr>
        <p:spPr bwMode="auto">
          <a:xfrm>
            <a:off x="3995936" y="5580954"/>
            <a:ext cx="450379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34" name="Text Box 108"/>
          <p:cNvSpPr txBox="1">
            <a:spLocks noChangeArrowheads="1"/>
          </p:cNvSpPr>
          <p:nvPr/>
        </p:nvSpPr>
        <p:spPr bwMode="auto">
          <a:xfrm>
            <a:off x="2771801" y="5600286"/>
            <a:ext cx="13681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683,6سم3</a:t>
            </a:r>
            <a:endParaRPr lang="en-US" sz="2000" b="1" dirty="0"/>
          </a:p>
        </p:txBody>
      </p:sp>
      <p:cxnSp>
        <p:nvCxnSpPr>
          <p:cNvPr id="35" name="رابط مستقيم 34"/>
          <p:cNvCxnSpPr/>
          <p:nvPr/>
        </p:nvCxnSpPr>
        <p:spPr>
          <a:xfrm flipH="1">
            <a:off x="323528" y="4509120"/>
            <a:ext cx="85133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107"/>
          <p:cNvSpPr txBox="1">
            <a:spLocks noChangeArrowheads="1"/>
          </p:cNvSpPr>
          <p:nvPr/>
        </p:nvSpPr>
        <p:spPr bwMode="auto">
          <a:xfrm>
            <a:off x="6011598" y="3399972"/>
            <a:ext cx="7559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97,6</a:t>
            </a:r>
            <a:endParaRPr lang="en-US" sz="2000" b="1" dirty="0"/>
          </a:p>
        </p:txBody>
      </p:sp>
      <p:sp>
        <p:nvSpPr>
          <p:cNvPr id="37" name="Text Box 107"/>
          <p:cNvSpPr txBox="1">
            <a:spLocks noChangeArrowheads="1"/>
          </p:cNvSpPr>
          <p:nvPr/>
        </p:nvSpPr>
        <p:spPr bwMode="auto">
          <a:xfrm>
            <a:off x="4788024" y="3399972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7</a:t>
            </a:r>
            <a:endParaRPr lang="en-US" sz="2000" b="1" dirty="0"/>
          </a:p>
        </p:txBody>
      </p:sp>
      <p:sp>
        <p:nvSpPr>
          <p:cNvPr id="38" name="Text Box 107"/>
          <p:cNvSpPr txBox="1">
            <a:spLocks noChangeArrowheads="1"/>
          </p:cNvSpPr>
          <p:nvPr/>
        </p:nvSpPr>
        <p:spPr bwMode="auto">
          <a:xfrm>
            <a:off x="6246235" y="5592150"/>
            <a:ext cx="7102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12,2</a:t>
            </a:r>
            <a:endParaRPr lang="en-US" sz="2000" b="1" dirty="0"/>
          </a:p>
        </p:txBody>
      </p:sp>
      <p:sp>
        <p:nvSpPr>
          <p:cNvPr id="39" name="Text Box 107"/>
          <p:cNvSpPr txBox="1">
            <a:spLocks noChangeArrowheads="1"/>
          </p:cNvSpPr>
          <p:nvPr/>
        </p:nvSpPr>
        <p:spPr bwMode="auto">
          <a:xfrm>
            <a:off x="5472196" y="5592150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8</a:t>
            </a:r>
            <a:endParaRPr lang="en-US" sz="2000" b="1" dirty="0"/>
          </a:p>
        </p:txBody>
      </p:sp>
      <p:sp>
        <p:nvSpPr>
          <p:cNvPr id="40" name="Text Box 107"/>
          <p:cNvSpPr txBox="1">
            <a:spLocks noChangeArrowheads="1"/>
          </p:cNvSpPr>
          <p:nvPr/>
        </p:nvSpPr>
        <p:spPr bwMode="auto">
          <a:xfrm>
            <a:off x="4499992" y="5586912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7</a:t>
            </a:r>
            <a:endParaRPr lang="en-US" sz="20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18822"/>
            <a:ext cx="2400300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3398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000"/>
                            </p:stCondLst>
                            <p:childTnLst>
                              <p:par>
                                <p:cTn id="17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1" grpId="1"/>
      <p:bldP spid="22" grpId="0"/>
      <p:bldP spid="23" grpId="0"/>
      <p:bldP spid="24" grpId="0"/>
      <p:bldP spid="24" grpId="1"/>
      <p:bldP spid="25" grpId="0"/>
      <p:bldP spid="26" grpId="0"/>
      <p:bldP spid="27" grpId="0"/>
      <p:bldP spid="28" grpId="0"/>
      <p:bldP spid="28" grpId="1"/>
      <p:bldP spid="29" grpId="0"/>
      <p:bldP spid="30" grpId="0"/>
      <p:bldP spid="30" grpId="1"/>
      <p:bldP spid="31" grpId="0"/>
      <p:bldP spid="32" grpId="0"/>
      <p:bldP spid="32" grpId="1"/>
      <p:bldP spid="33" grpId="0"/>
      <p:bldP spid="34" grpId="0"/>
      <p:bldP spid="36" grpId="0"/>
      <p:bldP spid="37" grpId="0"/>
      <p:bldP spid="38" grpId="0"/>
      <p:bldP spid="39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815908" cy="3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مجموعة 4"/>
          <p:cNvGrpSpPr/>
          <p:nvPr/>
        </p:nvGrpSpPr>
        <p:grpSpPr>
          <a:xfrm>
            <a:off x="539552" y="1143283"/>
            <a:ext cx="1961995" cy="3796246"/>
            <a:chOff x="3851920" y="1879516"/>
            <a:chExt cx="1961995" cy="3796246"/>
          </a:xfrm>
        </p:grpSpPr>
        <p:sp>
          <p:nvSpPr>
            <p:cNvPr id="2" name="مثلث قائم الزاوية 1"/>
            <p:cNvSpPr/>
            <p:nvPr/>
          </p:nvSpPr>
          <p:spPr>
            <a:xfrm rot="19258398">
              <a:off x="3941043" y="1879516"/>
              <a:ext cx="1781494" cy="914400"/>
            </a:xfrm>
            <a:prstGeom prst="rtTriangle">
              <a:avLst/>
            </a:prstGeom>
            <a:solidFill>
              <a:srgbClr val="00B050">
                <a:alpha val="31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1" name="مثلث قائم الزاوية 40"/>
            <p:cNvSpPr/>
            <p:nvPr/>
          </p:nvSpPr>
          <p:spPr>
            <a:xfrm rot="19258398">
              <a:off x="3941607" y="4319913"/>
              <a:ext cx="1781494" cy="914400"/>
            </a:xfrm>
            <a:prstGeom prst="rtTriangle">
              <a:avLst/>
            </a:prstGeom>
            <a:solidFill>
              <a:srgbClr val="00B050">
                <a:alpha val="31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4" name="رابط مستقيم 3"/>
            <p:cNvCxnSpPr>
              <a:stCxn id="2" idx="0"/>
              <a:endCxn id="41" idx="0"/>
            </p:cNvCxnSpPr>
            <p:nvPr/>
          </p:nvCxnSpPr>
          <p:spPr>
            <a:xfrm>
              <a:off x="3851920" y="2542427"/>
              <a:ext cx="564" cy="2440397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رابط مستقيم 41"/>
            <p:cNvCxnSpPr/>
            <p:nvPr/>
          </p:nvCxnSpPr>
          <p:spPr>
            <a:xfrm>
              <a:off x="4427984" y="3235365"/>
              <a:ext cx="564" cy="2440397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رابط مستقيم 42"/>
            <p:cNvCxnSpPr/>
            <p:nvPr/>
          </p:nvCxnSpPr>
          <p:spPr>
            <a:xfrm>
              <a:off x="5813351" y="2132856"/>
              <a:ext cx="564" cy="2440397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وسيلة شرح مستطيلة مستديرة الزوايا 5"/>
          <p:cNvSpPr/>
          <p:nvPr/>
        </p:nvSpPr>
        <p:spPr>
          <a:xfrm>
            <a:off x="2339752" y="5138900"/>
            <a:ext cx="1490464" cy="612648"/>
          </a:xfrm>
          <a:prstGeom prst="wedgeRoundRectCallout">
            <a:avLst>
              <a:gd name="adj1" fmla="val -101785"/>
              <a:gd name="adj2" fmla="val -193364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القاعدة مثلث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4" name="Text Box 97"/>
          <p:cNvSpPr txBox="1">
            <a:spLocks noChangeArrowheads="1"/>
          </p:cNvSpPr>
          <p:nvPr/>
        </p:nvSpPr>
        <p:spPr bwMode="auto">
          <a:xfrm>
            <a:off x="6912918" y="3599727"/>
            <a:ext cx="1763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حجم المنشور  =</a:t>
            </a:r>
            <a:endParaRPr lang="en-US" sz="2000" b="1" dirty="0"/>
          </a:p>
        </p:txBody>
      </p:sp>
      <p:sp>
        <p:nvSpPr>
          <p:cNvPr id="45" name="Text Box 97"/>
          <p:cNvSpPr txBox="1">
            <a:spLocks noChangeArrowheads="1"/>
          </p:cNvSpPr>
          <p:nvPr/>
        </p:nvSpPr>
        <p:spPr bwMode="auto">
          <a:xfrm>
            <a:off x="4355976" y="3604954"/>
            <a:ext cx="26996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مساحة القاعدة  ×  الارتفاع</a:t>
            </a:r>
            <a:endParaRPr lang="en-US" sz="2000" b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100437"/>
            <a:ext cx="6315075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" name="وسيلة شرح مستطيلة مستديرة الزوايا 45"/>
          <p:cNvSpPr/>
          <p:nvPr/>
        </p:nvSpPr>
        <p:spPr>
          <a:xfrm>
            <a:off x="3105810" y="2616821"/>
            <a:ext cx="1682214" cy="612648"/>
          </a:xfrm>
          <a:prstGeom prst="wedgeRoundRectCallout">
            <a:avLst>
              <a:gd name="adj1" fmla="val -87178"/>
              <a:gd name="adj2" fmla="val -18050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ارتفاع المنشور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7" name="وسيلة شرح مستطيلة مستديرة الزوايا 46"/>
          <p:cNvSpPr/>
          <p:nvPr/>
        </p:nvSpPr>
        <p:spPr>
          <a:xfrm>
            <a:off x="251520" y="5445224"/>
            <a:ext cx="1682214" cy="612648"/>
          </a:xfrm>
          <a:prstGeom prst="wedgeRoundRectCallout">
            <a:avLst>
              <a:gd name="adj1" fmla="val -16427"/>
              <a:gd name="adj2" fmla="val -183887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ارتفاع القاعدة</a:t>
            </a:r>
            <a:endParaRPr lang="ar-SA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41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4" grpId="0"/>
      <p:bldP spid="45" grpId="0"/>
      <p:bldP spid="46" grpId="0" animBg="1"/>
      <p:bldP spid="4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815908" cy="3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وسيلة شرح مستطيلة مستديرة الزوايا 5"/>
          <p:cNvSpPr/>
          <p:nvPr/>
        </p:nvSpPr>
        <p:spPr>
          <a:xfrm>
            <a:off x="251520" y="3392416"/>
            <a:ext cx="1490464" cy="612648"/>
          </a:xfrm>
          <a:prstGeom prst="wedgeRoundRectCallout">
            <a:avLst>
              <a:gd name="adj1" fmla="val 54025"/>
              <a:gd name="adj2" fmla="val -117553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قاعدة المثلث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4" name="Text Box 97"/>
          <p:cNvSpPr txBox="1">
            <a:spLocks noChangeArrowheads="1"/>
          </p:cNvSpPr>
          <p:nvPr/>
        </p:nvSpPr>
        <p:spPr bwMode="auto">
          <a:xfrm>
            <a:off x="7200950" y="2447599"/>
            <a:ext cx="1763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مساحة القاعدة  =</a:t>
            </a:r>
            <a:endParaRPr lang="en-US" sz="2000" b="1" dirty="0"/>
          </a:p>
        </p:txBody>
      </p:sp>
      <p:sp>
        <p:nvSpPr>
          <p:cNvPr id="45" name="Text Box 97"/>
          <p:cNvSpPr txBox="1">
            <a:spLocks noChangeArrowheads="1"/>
          </p:cNvSpPr>
          <p:nvPr/>
        </p:nvSpPr>
        <p:spPr bwMode="auto">
          <a:xfrm>
            <a:off x="6454594" y="2452826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grpSp>
        <p:nvGrpSpPr>
          <p:cNvPr id="15" name="مجموعة 14"/>
          <p:cNvGrpSpPr/>
          <p:nvPr/>
        </p:nvGrpSpPr>
        <p:grpSpPr>
          <a:xfrm>
            <a:off x="6659670" y="2283291"/>
            <a:ext cx="720080" cy="768207"/>
            <a:chOff x="5901857" y="4197744"/>
            <a:chExt cx="720080" cy="768207"/>
          </a:xfrm>
        </p:grpSpPr>
        <p:sp>
          <p:nvSpPr>
            <p:cNvPr id="16" name="مربع نص 15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17" name="مربع نص 16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18" name="رابط مستقيم 17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044" y="1109315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502" y="1156486"/>
            <a:ext cx="3095625" cy="342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45328"/>
            <a:ext cx="2238375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" name="وسيلة شرح مستطيلة مستديرة الزوايا 46"/>
          <p:cNvSpPr/>
          <p:nvPr/>
        </p:nvSpPr>
        <p:spPr>
          <a:xfrm>
            <a:off x="369506" y="584648"/>
            <a:ext cx="1682214" cy="612648"/>
          </a:xfrm>
          <a:prstGeom prst="wedgeRoundRectCallout">
            <a:avLst>
              <a:gd name="adj1" fmla="val -1760"/>
              <a:gd name="adj2" fmla="val 233076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ارتفاع المثلث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6" name="وسيلة شرح مستطيلة مستديرة الزوايا 45"/>
          <p:cNvSpPr/>
          <p:nvPr/>
        </p:nvSpPr>
        <p:spPr>
          <a:xfrm>
            <a:off x="2445555" y="865286"/>
            <a:ext cx="1516586" cy="612648"/>
          </a:xfrm>
          <a:prstGeom prst="wedgeRoundRectCallout">
            <a:avLst>
              <a:gd name="adj1" fmla="val -16254"/>
              <a:gd name="adj2" fmla="val 216492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ارتفاع المنشور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27" name="Text Box 97"/>
          <p:cNvSpPr txBox="1">
            <a:spLocks noChangeArrowheads="1"/>
          </p:cNvSpPr>
          <p:nvPr/>
        </p:nvSpPr>
        <p:spPr bwMode="auto">
          <a:xfrm>
            <a:off x="5634447" y="2448705"/>
            <a:ext cx="8817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القاعدة</a:t>
            </a:r>
            <a:endParaRPr lang="en-US" sz="2000" b="1" dirty="0"/>
          </a:p>
        </p:txBody>
      </p:sp>
      <p:sp>
        <p:nvSpPr>
          <p:cNvPr id="28" name="Text Box 97"/>
          <p:cNvSpPr txBox="1">
            <a:spLocks noChangeArrowheads="1"/>
          </p:cNvSpPr>
          <p:nvPr/>
        </p:nvSpPr>
        <p:spPr bwMode="auto">
          <a:xfrm>
            <a:off x="5359960" y="2456947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29" name="Text Box 97"/>
          <p:cNvSpPr txBox="1">
            <a:spLocks noChangeArrowheads="1"/>
          </p:cNvSpPr>
          <p:nvPr/>
        </p:nvSpPr>
        <p:spPr bwMode="auto">
          <a:xfrm>
            <a:off x="4503150" y="2452826"/>
            <a:ext cx="8817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32" name="Text Box 97"/>
          <p:cNvSpPr txBox="1">
            <a:spLocks noChangeArrowheads="1"/>
          </p:cNvSpPr>
          <p:nvPr/>
        </p:nvSpPr>
        <p:spPr bwMode="auto">
          <a:xfrm>
            <a:off x="4067944" y="2456947"/>
            <a:ext cx="44088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33" name="Text Box 97"/>
          <p:cNvSpPr txBox="1">
            <a:spLocks noChangeArrowheads="1"/>
          </p:cNvSpPr>
          <p:nvPr/>
        </p:nvSpPr>
        <p:spPr bwMode="auto">
          <a:xfrm>
            <a:off x="3203848" y="2456947"/>
            <a:ext cx="10081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24 سم2</a:t>
            </a:r>
            <a:endParaRPr lang="en-US" sz="2000" b="1" dirty="0"/>
          </a:p>
        </p:txBody>
      </p:sp>
      <p:sp>
        <p:nvSpPr>
          <p:cNvPr id="30" name="Text Box 97"/>
          <p:cNvSpPr txBox="1">
            <a:spLocks noChangeArrowheads="1"/>
          </p:cNvSpPr>
          <p:nvPr/>
        </p:nvSpPr>
        <p:spPr bwMode="auto">
          <a:xfrm>
            <a:off x="5783378" y="2448705"/>
            <a:ext cx="560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8</a:t>
            </a:r>
            <a:endParaRPr lang="en-US" sz="2000" b="1" dirty="0"/>
          </a:p>
        </p:txBody>
      </p:sp>
      <p:sp>
        <p:nvSpPr>
          <p:cNvPr id="31" name="Text Box 97"/>
          <p:cNvSpPr txBox="1">
            <a:spLocks noChangeArrowheads="1"/>
          </p:cNvSpPr>
          <p:nvPr/>
        </p:nvSpPr>
        <p:spPr bwMode="auto">
          <a:xfrm>
            <a:off x="4644570" y="2452826"/>
            <a:ext cx="573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</a:t>
            </a:r>
            <a:endParaRPr lang="en-US" sz="2000" b="1" dirty="0"/>
          </a:p>
        </p:txBody>
      </p:sp>
      <p:sp>
        <p:nvSpPr>
          <p:cNvPr id="34" name="Text Box 105"/>
          <p:cNvSpPr txBox="1">
            <a:spLocks noChangeArrowheads="1"/>
          </p:cNvSpPr>
          <p:nvPr/>
        </p:nvSpPr>
        <p:spPr bwMode="auto">
          <a:xfrm>
            <a:off x="7055619" y="3373371"/>
            <a:ext cx="1620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المنشور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35" name="Text Box 106"/>
          <p:cNvSpPr txBox="1">
            <a:spLocks noChangeArrowheads="1"/>
          </p:cNvSpPr>
          <p:nvPr/>
        </p:nvSpPr>
        <p:spPr bwMode="auto">
          <a:xfrm>
            <a:off x="5704775" y="3374958"/>
            <a:ext cx="1459166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مساحة القاعدة </a:t>
            </a:r>
            <a:endParaRPr lang="en-US" sz="2000" b="1" dirty="0"/>
          </a:p>
        </p:txBody>
      </p:sp>
      <p:sp>
        <p:nvSpPr>
          <p:cNvPr id="36" name="Text Box 108"/>
          <p:cNvSpPr txBox="1">
            <a:spLocks noChangeArrowheads="1"/>
          </p:cNvSpPr>
          <p:nvPr/>
        </p:nvSpPr>
        <p:spPr bwMode="auto">
          <a:xfrm>
            <a:off x="3010719" y="3373370"/>
            <a:ext cx="13453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216 سم3</a:t>
            </a:r>
            <a:endParaRPr lang="en-US" sz="2000" b="1" dirty="0"/>
          </a:p>
        </p:txBody>
      </p:sp>
      <p:sp>
        <p:nvSpPr>
          <p:cNvPr id="37" name="Text Box 106"/>
          <p:cNvSpPr txBox="1">
            <a:spLocks noChangeArrowheads="1"/>
          </p:cNvSpPr>
          <p:nvPr/>
        </p:nvSpPr>
        <p:spPr bwMode="auto">
          <a:xfrm>
            <a:off x="5364088" y="3374958"/>
            <a:ext cx="54139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38" name="Text Box 106"/>
          <p:cNvSpPr txBox="1">
            <a:spLocks noChangeArrowheads="1"/>
          </p:cNvSpPr>
          <p:nvPr/>
        </p:nvSpPr>
        <p:spPr bwMode="auto">
          <a:xfrm>
            <a:off x="4499992" y="3374958"/>
            <a:ext cx="1117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39" name="Text Box 107"/>
          <p:cNvSpPr txBox="1">
            <a:spLocks noChangeArrowheads="1"/>
          </p:cNvSpPr>
          <p:nvPr/>
        </p:nvSpPr>
        <p:spPr bwMode="auto">
          <a:xfrm>
            <a:off x="4211960" y="3374958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40" name="Text Box 107"/>
          <p:cNvSpPr txBox="1">
            <a:spLocks noChangeArrowheads="1"/>
          </p:cNvSpPr>
          <p:nvPr/>
        </p:nvSpPr>
        <p:spPr bwMode="auto">
          <a:xfrm>
            <a:off x="6011598" y="3399972"/>
            <a:ext cx="7559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24</a:t>
            </a:r>
            <a:endParaRPr lang="en-US" sz="2000" b="1" dirty="0"/>
          </a:p>
        </p:txBody>
      </p:sp>
      <p:sp>
        <p:nvSpPr>
          <p:cNvPr id="48" name="Text Box 107"/>
          <p:cNvSpPr txBox="1">
            <a:spLocks noChangeArrowheads="1"/>
          </p:cNvSpPr>
          <p:nvPr/>
        </p:nvSpPr>
        <p:spPr bwMode="auto">
          <a:xfrm>
            <a:off x="4788024" y="3399972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9</a:t>
            </a:r>
            <a:endParaRPr lang="en-US" sz="2000" b="1" dirty="0"/>
          </a:p>
        </p:txBody>
      </p:sp>
      <p:sp>
        <p:nvSpPr>
          <p:cNvPr id="49" name="Text Box 105"/>
          <p:cNvSpPr txBox="1">
            <a:spLocks noChangeArrowheads="1"/>
          </p:cNvSpPr>
          <p:nvPr/>
        </p:nvSpPr>
        <p:spPr bwMode="auto">
          <a:xfrm>
            <a:off x="4967387" y="4653136"/>
            <a:ext cx="1170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حل آخر</a:t>
            </a:r>
            <a:endParaRPr lang="en-US" sz="2000" b="1" dirty="0"/>
          </a:p>
        </p:txBody>
      </p:sp>
      <p:cxnSp>
        <p:nvCxnSpPr>
          <p:cNvPr id="50" name="رابط مستقيم 49"/>
          <p:cNvCxnSpPr/>
          <p:nvPr/>
        </p:nvCxnSpPr>
        <p:spPr>
          <a:xfrm flipH="1">
            <a:off x="323528" y="4509120"/>
            <a:ext cx="85133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97"/>
          <p:cNvSpPr txBox="1">
            <a:spLocks noChangeArrowheads="1"/>
          </p:cNvSpPr>
          <p:nvPr/>
        </p:nvSpPr>
        <p:spPr bwMode="auto">
          <a:xfrm>
            <a:off x="7128942" y="5539822"/>
            <a:ext cx="1763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حجم المنشور  =</a:t>
            </a:r>
            <a:endParaRPr lang="en-US" sz="2000" b="1" dirty="0"/>
          </a:p>
        </p:txBody>
      </p:sp>
      <p:sp>
        <p:nvSpPr>
          <p:cNvPr id="52" name="Text Box 97"/>
          <p:cNvSpPr txBox="1">
            <a:spLocks noChangeArrowheads="1"/>
          </p:cNvSpPr>
          <p:nvPr/>
        </p:nvSpPr>
        <p:spPr bwMode="auto">
          <a:xfrm>
            <a:off x="6526602" y="5545049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53" name="Text Box 97"/>
          <p:cNvSpPr txBox="1">
            <a:spLocks noChangeArrowheads="1"/>
          </p:cNvSpPr>
          <p:nvPr/>
        </p:nvSpPr>
        <p:spPr bwMode="auto">
          <a:xfrm>
            <a:off x="5304999" y="5540928"/>
            <a:ext cx="12257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قاعدة المثلث</a:t>
            </a:r>
            <a:endParaRPr lang="en-US" sz="2000" b="1" dirty="0"/>
          </a:p>
        </p:txBody>
      </p:sp>
      <p:sp>
        <p:nvSpPr>
          <p:cNvPr id="54" name="Text Box 97"/>
          <p:cNvSpPr txBox="1">
            <a:spLocks noChangeArrowheads="1"/>
          </p:cNvSpPr>
          <p:nvPr/>
        </p:nvSpPr>
        <p:spPr bwMode="auto">
          <a:xfrm>
            <a:off x="5028948" y="5549170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55" name="Text Box 97"/>
          <p:cNvSpPr txBox="1">
            <a:spLocks noChangeArrowheads="1"/>
          </p:cNvSpPr>
          <p:nvPr/>
        </p:nvSpPr>
        <p:spPr bwMode="auto">
          <a:xfrm>
            <a:off x="3769906" y="5545049"/>
            <a:ext cx="14338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ارتفاع المثلث</a:t>
            </a:r>
            <a:endParaRPr lang="en-US" sz="2000" b="1" dirty="0"/>
          </a:p>
        </p:txBody>
      </p:sp>
      <p:sp>
        <p:nvSpPr>
          <p:cNvPr id="56" name="Text Box 97"/>
          <p:cNvSpPr txBox="1">
            <a:spLocks noChangeArrowheads="1"/>
          </p:cNvSpPr>
          <p:nvPr/>
        </p:nvSpPr>
        <p:spPr bwMode="auto">
          <a:xfrm>
            <a:off x="1769365" y="5549170"/>
            <a:ext cx="44088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57" name="Text Box 97"/>
          <p:cNvSpPr txBox="1">
            <a:spLocks noChangeArrowheads="1"/>
          </p:cNvSpPr>
          <p:nvPr/>
        </p:nvSpPr>
        <p:spPr bwMode="auto">
          <a:xfrm>
            <a:off x="698082" y="5549170"/>
            <a:ext cx="12152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216 سم3</a:t>
            </a:r>
            <a:endParaRPr lang="en-US" sz="2000" b="1" dirty="0"/>
          </a:p>
        </p:txBody>
      </p:sp>
      <p:grpSp>
        <p:nvGrpSpPr>
          <p:cNvPr id="60" name="مجموعة 59"/>
          <p:cNvGrpSpPr/>
          <p:nvPr/>
        </p:nvGrpSpPr>
        <p:grpSpPr>
          <a:xfrm>
            <a:off x="6660232" y="5379635"/>
            <a:ext cx="720080" cy="768207"/>
            <a:chOff x="5901857" y="4197744"/>
            <a:chExt cx="720080" cy="768207"/>
          </a:xfrm>
        </p:grpSpPr>
        <p:sp>
          <p:nvSpPr>
            <p:cNvPr id="61" name="مربع نص 60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62" name="مربع نص 61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63" name="رابط مستقيم 62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 Box 97"/>
          <p:cNvSpPr txBox="1">
            <a:spLocks noChangeArrowheads="1"/>
          </p:cNvSpPr>
          <p:nvPr/>
        </p:nvSpPr>
        <p:spPr bwMode="auto">
          <a:xfrm>
            <a:off x="3541300" y="5549170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65" name="Text Box 97"/>
          <p:cNvSpPr txBox="1">
            <a:spLocks noChangeArrowheads="1"/>
          </p:cNvSpPr>
          <p:nvPr/>
        </p:nvSpPr>
        <p:spPr bwMode="auto">
          <a:xfrm>
            <a:off x="2138242" y="5545049"/>
            <a:ext cx="14338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ارتفاع المنشور</a:t>
            </a:r>
            <a:endParaRPr lang="en-US" sz="2000" b="1" dirty="0"/>
          </a:p>
        </p:txBody>
      </p:sp>
      <p:sp>
        <p:nvSpPr>
          <p:cNvPr id="58" name="Text Box 97"/>
          <p:cNvSpPr txBox="1">
            <a:spLocks noChangeArrowheads="1"/>
          </p:cNvSpPr>
          <p:nvPr/>
        </p:nvSpPr>
        <p:spPr bwMode="auto">
          <a:xfrm>
            <a:off x="5667828" y="5545049"/>
            <a:ext cx="560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8</a:t>
            </a:r>
            <a:endParaRPr lang="en-US" sz="2000" b="1" dirty="0"/>
          </a:p>
        </p:txBody>
      </p:sp>
      <p:sp>
        <p:nvSpPr>
          <p:cNvPr id="59" name="Text Box 97"/>
          <p:cNvSpPr txBox="1">
            <a:spLocks noChangeArrowheads="1"/>
          </p:cNvSpPr>
          <p:nvPr/>
        </p:nvSpPr>
        <p:spPr bwMode="auto">
          <a:xfrm>
            <a:off x="4157818" y="5549170"/>
            <a:ext cx="573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</a:t>
            </a:r>
            <a:endParaRPr lang="en-US" sz="2000" b="1" dirty="0"/>
          </a:p>
        </p:txBody>
      </p:sp>
      <p:sp>
        <p:nvSpPr>
          <p:cNvPr id="66" name="Text Box 97"/>
          <p:cNvSpPr txBox="1">
            <a:spLocks noChangeArrowheads="1"/>
          </p:cNvSpPr>
          <p:nvPr/>
        </p:nvSpPr>
        <p:spPr bwMode="auto">
          <a:xfrm>
            <a:off x="2499476" y="5549170"/>
            <a:ext cx="573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9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494323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1000"/>
                            </p:stCondLst>
                            <p:childTnLst>
                              <p:par>
                                <p:cTn id="24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000"/>
                            </p:stCondLst>
                            <p:childTnLst>
                              <p:par>
                                <p:cTn id="25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4" grpId="0"/>
      <p:bldP spid="45" grpId="0"/>
      <p:bldP spid="47" grpId="0" animBg="1"/>
      <p:bldP spid="46" grpId="0" animBg="1"/>
      <p:bldP spid="27" grpId="0"/>
      <p:bldP spid="27" grpId="1"/>
      <p:bldP spid="28" grpId="0"/>
      <p:bldP spid="29" grpId="0"/>
      <p:bldP spid="29" grpId="1"/>
      <p:bldP spid="32" grpId="0"/>
      <p:bldP spid="33" grpId="0"/>
      <p:bldP spid="30" grpId="0"/>
      <p:bldP spid="31" grpId="0"/>
      <p:bldP spid="34" grpId="0"/>
      <p:bldP spid="35" grpId="0"/>
      <p:bldP spid="35" grpId="1"/>
      <p:bldP spid="36" grpId="0"/>
      <p:bldP spid="37" grpId="0"/>
      <p:bldP spid="38" grpId="0"/>
      <p:bldP spid="38" grpId="1"/>
      <p:bldP spid="39" grpId="0"/>
      <p:bldP spid="40" grpId="0"/>
      <p:bldP spid="48" grpId="0"/>
      <p:bldP spid="49" grpId="0"/>
      <p:bldP spid="51" grpId="0"/>
      <p:bldP spid="52" grpId="0"/>
      <p:bldP spid="53" grpId="0"/>
      <p:bldP spid="53" grpId="1"/>
      <p:bldP spid="54" grpId="0"/>
      <p:bldP spid="55" grpId="0"/>
      <p:bldP spid="55" grpId="1"/>
      <p:bldP spid="56" grpId="0"/>
      <p:bldP spid="57" grpId="0"/>
      <p:bldP spid="64" grpId="0"/>
      <p:bldP spid="65" grpId="0"/>
      <p:bldP spid="65" grpId="1"/>
      <p:bldP spid="58" grpId="0"/>
      <p:bldP spid="59" grpId="0"/>
      <p:bldP spid="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815908" cy="3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Text Box 97"/>
          <p:cNvSpPr txBox="1">
            <a:spLocks noChangeArrowheads="1"/>
          </p:cNvSpPr>
          <p:nvPr/>
        </p:nvSpPr>
        <p:spPr bwMode="auto">
          <a:xfrm>
            <a:off x="7200950" y="2447599"/>
            <a:ext cx="1763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مساحة القاعدة  =</a:t>
            </a:r>
            <a:endParaRPr lang="en-US" sz="2000" b="1" dirty="0"/>
          </a:p>
        </p:txBody>
      </p:sp>
      <p:sp>
        <p:nvSpPr>
          <p:cNvPr id="45" name="Text Box 97"/>
          <p:cNvSpPr txBox="1">
            <a:spLocks noChangeArrowheads="1"/>
          </p:cNvSpPr>
          <p:nvPr/>
        </p:nvSpPr>
        <p:spPr bwMode="auto">
          <a:xfrm>
            <a:off x="6454594" y="2452826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grpSp>
        <p:nvGrpSpPr>
          <p:cNvPr id="15" name="مجموعة 14"/>
          <p:cNvGrpSpPr/>
          <p:nvPr/>
        </p:nvGrpSpPr>
        <p:grpSpPr>
          <a:xfrm>
            <a:off x="6659670" y="2283291"/>
            <a:ext cx="720080" cy="768207"/>
            <a:chOff x="5901857" y="4197744"/>
            <a:chExt cx="720080" cy="768207"/>
          </a:xfrm>
        </p:grpSpPr>
        <p:sp>
          <p:nvSpPr>
            <p:cNvPr id="16" name="مربع نص 15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17" name="مربع نص 16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18" name="رابط مستقيم 17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096278"/>
            <a:ext cx="3095625" cy="342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7" name="Text Box 97"/>
          <p:cNvSpPr txBox="1">
            <a:spLocks noChangeArrowheads="1"/>
          </p:cNvSpPr>
          <p:nvPr/>
        </p:nvSpPr>
        <p:spPr bwMode="auto">
          <a:xfrm>
            <a:off x="5634447" y="2448705"/>
            <a:ext cx="8817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القاعدة</a:t>
            </a:r>
            <a:endParaRPr lang="en-US" sz="2000" b="1" dirty="0"/>
          </a:p>
        </p:txBody>
      </p:sp>
      <p:sp>
        <p:nvSpPr>
          <p:cNvPr id="28" name="Text Box 97"/>
          <p:cNvSpPr txBox="1">
            <a:spLocks noChangeArrowheads="1"/>
          </p:cNvSpPr>
          <p:nvPr/>
        </p:nvSpPr>
        <p:spPr bwMode="auto">
          <a:xfrm>
            <a:off x="5359960" y="2456947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29" name="Text Box 97"/>
          <p:cNvSpPr txBox="1">
            <a:spLocks noChangeArrowheads="1"/>
          </p:cNvSpPr>
          <p:nvPr/>
        </p:nvSpPr>
        <p:spPr bwMode="auto">
          <a:xfrm>
            <a:off x="4503150" y="2452826"/>
            <a:ext cx="8817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32" name="Text Box 97"/>
          <p:cNvSpPr txBox="1">
            <a:spLocks noChangeArrowheads="1"/>
          </p:cNvSpPr>
          <p:nvPr/>
        </p:nvSpPr>
        <p:spPr bwMode="auto">
          <a:xfrm>
            <a:off x="4067944" y="2456947"/>
            <a:ext cx="44088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33" name="Text Box 97"/>
          <p:cNvSpPr txBox="1">
            <a:spLocks noChangeArrowheads="1"/>
          </p:cNvSpPr>
          <p:nvPr/>
        </p:nvSpPr>
        <p:spPr bwMode="auto">
          <a:xfrm>
            <a:off x="3203848" y="2456947"/>
            <a:ext cx="10081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10 سم2</a:t>
            </a:r>
            <a:endParaRPr lang="en-US" sz="2000" b="1" dirty="0"/>
          </a:p>
        </p:txBody>
      </p:sp>
      <p:sp>
        <p:nvSpPr>
          <p:cNvPr id="30" name="Text Box 97"/>
          <p:cNvSpPr txBox="1">
            <a:spLocks noChangeArrowheads="1"/>
          </p:cNvSpPr>
          <p:nvPr/>
        </p:nvSpPr>
        <p:spPr bwMode="auto">
          <a:xfrm>
            <a:off x="5783378" y="2448705"/>
            <a:ext cx="560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4</a:t>
            </a:r>
            <a:endParaRPr lang="en-US" sz="2000" b="1" dirty="0"/>
          </a:p>
        </p:txBody>
      </p:sp>
      <p:sp>
        <p:nvSpPr>
          <p:cNvPr id="31" name="Text Box 97"/>
          <p:cNvSpPr txBox="1">
            <a:spLocks noChangeArrowheads="1"/>
          </p:cNvSpPr>
          <p:nvPr/>
        </p:nvSpPr>
        <p:spPr bwMode="auto">
          <a:xfrm>
            <a:off x="4644570" y="2452826"/>
            <a:ext cx="573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</a:t>
            </a:r>
            <a:endParaRPr lang="en-US" sz="2000" b="1" dirty="0"/>
          </a:p>
        </p:txBody>
      </p:sp>
      <p:sp>
        <p:nvSpPr>
          <p:cNvPr id="34" name="Text Box 105"/>
          <p:cNvSpPr txBox="1">
            <a:spLocks noChangeArrowheads="1"/>
          </p:cNvSpPr>
          <p:nvPr/>
        </p:nvSpPr>
        <p:spPr bwMode="auto">
          <a:xfrm>
            <a:off x="7055619" y="3373371"/>
            <a:ext cx="1620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المنشور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35" name="Text Box 106"/>
          <p:cNvSpPr txBox="1">
            <a:spLocks noChangeArrowheads="1"/>
          </p:cNvSpPr>
          <p:nvPr/>
        </p:nvSpPr>
        <p:spPr bwMode="auto">
          <a:xfrm>
            <a:off x="5704775" y="3374958"/>
            <a:ext cx="1459166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مساحة القاعدة </a:t>
            </a:r>
            <a:endParaRPr lang="en-US" sz="2000" b="1" dirty="0"/>
          </a:p>
        </p:txBody>
      </p:sp>
      <p:sp>
        <p:nvSpPr>
          <p:cNvPr id="36" name="Text Box 108"/>
          <p:cNvSpPr txBox="1">
            <a:spLocks noChangeArrowheads="1"/>
          </p:cNvSpPr>
          <p:nvPr/>
        </p:nvSpPr>
        <p:spPr bwMode="auto">
          <a:xfrm>
            <a:off x="3154661" y="3373370"/>
            <a:ext cx="13453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70 سم3</a:t>
            </a:r>
            <a:endParaRPr lang="en-US" sz="2000" b="1" dirty="0"/>
          </a:p>
        </p:txBody>
      </p:sp>
      <p:sp>
        <p:nvSpPr>
          <p:cNvPr id="37" name="Text Box 106"/>
          <p:cNvSpPr txBox="1">
            <a:spLocks noChangeArrowheads="1"/>
          </p:cNvSpPr>
          <p:nvPr/>
        </p:nvSpPr>
        <p:spPr bwMode="auto">
          <a:xfrm>
            <a:off x="5364088" y="3374958"/>
            <a:ext cx="54139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38" name="Text Box 106"/>
          <p:cNvSpPr txBox="1">
            <a:spLocks noChangeArrowheads="1"/>
          </p:cNvSpPr>
          <p:nvPr/>
        </p:nvSpPr>
        <p:spPr bwMode="auto">
          <a:xfrm>
            <a:off x="4499992" y="3374958"/>
            <a:ext cx="1117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39" name="Text Box 107"/>
          <p:cNvSpPr txBox="1">
            <a:spLocks noChangeArrowheads="1"/>
          </p:cNvSpPr>
          <p:nvPr/>
        </p:nvSpPr>
        <p:spPr bwMode="auto">
          <a:xfrm>
            <a:off x="4211960" y="3374958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40" name="Text Box 107"/>
          <p:cNvSpPr txBox="1">
            <a:spLocks noChangeArrowheads="1"/>
          </p:cNvSpPr>
          <p:nvPr/>
        </p:nvSpPr>
        <p:spPr bwMode="auto">
          <a:xfrm>
            <a:off x="6011598" y="3399972"/>
            <a:ext cx="7559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10</a:t>
            </a:r>
            <a:endParaRPr lang="en-US" sz="2000" b="1" dirty="0"/>
          </a:p>
        </p:txBody>
      </p:sp>
      <p:sp>
        <p:nvSpPr>
          <p:cNvPr id="48" name="Text Box 107"/>
          <p:cNvSpPr txBox="1">
            <a:spLocks noChangeArrowheads="1"/>
          </p:cNvSpPr>
          <p:nvPr/>
        </p:nvSpPr>
        <p:spPr bwMode="auto">
          <a:xfrm>
            <a:off x="4788024" y="3399972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7</a:t>
            </a:r>
            <a:endParaRPr lang="en-US" sz="2000" b="1" dirty="0"/>
          </a:p>
        </p:txBody>
      </p:sp>
      <p:sp>
        <p:nvSpPr>
          <p:cNvPr id="49" name="Text Box 105"/>
          <p:cNvSpPr txBox="1">
            <a:spLocks noChangeArrowheads="1"/>
          </p:cNvSpPr>
          <p:nvPr/>
        </p:nvSpPr>
        <p:spPr bwMode="auto">
          <a:xfrm>
            <a:off x="4967387" y="4653136"/>
            <a:ext cx="1170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حل آخر</a:t>
            </a:r>
            <a:endParaRPr lang="en-US" sz="2000" b="1" dirty="0"/>
          </a:p>
        </p:txBody>
      </p:sp>
      <p:cxnSp>
        <p:nvCxnSpPr>
          <p:cNvPr id="50" name="رابط مستقيم 49"/>
          <p:cNvCxnSpPr/>
          <p:nvPr/>
        </p:nvCxnSpPr>
        <p:spPr>
          <a:xfrm flipH="1">
            <a:off x="323528" y="4509120"/>
            <a:ext cx="85133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97"/>
          <p:cNvSpPr txBox="1">
            <a:spLocks noChangeArrowheads="1"/>
          </p:cNvSpPr>
          <p:nvPr/>
        </p:nvSpPr>
        <p:spPr bwMode="auto">
          <a:xfrm>
            <a:off x="7128942" y="5539822"/>
            <a:ext cx="1763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حجم المنشور  =</a:t>
            </a:r>
            <a:endParaRPr lang="en-US" sz="2000" b="1" dirty="0"/>
          </a:p>
        </p:txBody>
      </p:sp>
      <p:sp>
        <p:nvSpPr>
          <p:cNvPr id="52" name="Text Box 97"/>
          <p:cNvSpPr txBox="1">
            <a:spLocks noChangeArrowheads="1"/>
          </p:cNvSpPr>
          <p:nvPr/>
        </p:nvSpPr>
        <p:spPr bwMode="auto">
          <a:xfrm>
            <a:off x="6526602" y="5545049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53" name="Text Box 97"/>
          <p:cNvSpPr txBox="1">
            <a:spLocks noChangeArrowheads="1"/>
          </p:cNvSpPr>
          <p:nvPr/>
        </p:nvSpPr>
        <p:spPr bwMode="auto">
          <a:xfrm>
            <a:off x="5304999" y="5540928"/>
            <a:ext cx="12257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قاعدة المثلث</a:t>
            </a:r>
            <a:endParaRPr lang="en-US" sz="2000" b="1" dirty="0"/>
          </a:p>
        </p:txBody>
      </p:sp>
      <p:sp>
        <p:nvSpPr>
          <p:cNvPr id="54" name="Text Box 97"/>
          <p:cNvSpPr txBox="1">
            <a:spLocks noChangeArrowheads="1"/>
          </p:cNvSpPr>
          <p:nvPr/>
        </p:nvSpPr>
        <p:spPr bwMode="auto">
          <a:xfrm>
            <a:off x="5028948" y="5549170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55" name="Text Box 97"/>
          <p:cNvSpPr txBox="1">
            <a:spLocks noChangeArrowheads="1"/>
          </p:cNvSpPr>
          <p:nvPr/>
        </p:nvSpPr>
        <p:spPr bwMode="auto">
          <a:xfrm>
            <a:off x="3769906" y="5545049"/>
            <a:ext cx="14338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ارتفاع المثلث</a:t>
            </a:r>
            <a:endParaRPr lang="en-US" sz="2000" b="1" dirty="0"/>
          </a:p>
        </p:txBody>
      </p:sp>
      <p:sp>
        <p:nvSpPr>
          <p:cNvPr id="56" name="Text Box 97"/>
          <p:cNvSpPr txBox="1">
            <a:spLocks noChangeArrowheads="1"/>
          </p:cNvSpPr>
          <p:nvPr/>
        </p:nvSpPr>
        <p:spPr bwMode="auto">
          <a:xfrm>
            <a:off x="1769365" y="5549170"/>
            <a:ext cx="44088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57" name="Text Box 97"/>
          <p:cNvSpPr txBox="1">
            <a:spLocks noChangeArrowheads="1"/>
          </p:cNvSpPr>
          <p:nvPr/>
        </p:nvSpPr>
        <p:spPr bwMode="auto">
          <a:xfrm>
            <a:off x="698082" y="5549170"/>
            <a:ext cx="12152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70 سم3</a:t>
            </a:r>
            <a:endParaRPr lang="en-US" sz="2000" b="1" dirty="0"/>
          </a:p>
        </p:txBody>
      </p:sp>
      <p:grpSp>
        <p:nvGrpSpPr>
          <p:cNvPr id="60" name="مجموعة 59"/>
          <p:cNvGrpSpPr/>
          <p:nvPr/>
        </p:nvGrpSpPr>
        <p:grpSpPr>
          <a:xfrm>
            <a:off x="6660232" y="5379635"/>
            <a:ext cx="720080" cy="768207"/>
            <a:chOff x="5901857" y="4197744"/>
            <a:chExt cx="720080" cy="768207"/>
          </a:xfrm>
        </p:grpSpPr>
        <p:sp>
          <p:nvSpPr>
            <p:cNvPr id="61" name="مربع نص 60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62" name="مربع نص 61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63" name="رابط مستقيم 62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 Box 97"/>
          <p:cNvSpPr txBox="1">
            <a:spLocks noChangeArrowheads="1"/>
          </p:cNvSpPr>
          <p:nvPr/>
        </p:nvSpPr>
        <p:spPr bwMode="auto">
          <a:xfrm>
            <a:off x="3541300" y="5549170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65" name="Text Box 97"/>
          <p:cNvSpPr txBox="1">
            <a:spLocks noChangeArrowheads="1"/>
          </p:cNvSpPr>
          <p:nvPr/>
        </p:nvSpPr>
        <p:spPr bwMode="auto">
          <a:xfrm>
            <a:off x="2138242" y="5545049"/>
            <a:ext cx="14338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ارتفاع المنشور</a:t>
            </a:r>
            <a:endParaRPr lang="en-US" sz="2000" b="1" dirty="0"/>
          </a:p>
        </p:txBody>
      </p:sp>
      <p:sp>
        <p:nvSpPr>
          <p:cNvPr id="58" name="Text Box 97"/>
          <p:cNvSpPr txBox="1">
            <a:spLocks noChangeArrowheads="1"/>
          </p:cNvSpPr>
          <p:nvPr/>
        </p:nvSpPr>
        <p:spPr bwMode="auto">
          <a:xfrm>
            <a:off x="5667828" y="5545049"/>
            <a:ext cx="560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4</a:t>
            </a:r>
            <a:endParaRPr lang="en-US" sz="2000" b="1" dirty="0"/>
          </a:p>
        </p:txBody>
      </p:sp>
      <p:sp>
        <p:nvSpPr>
          <p:cNvPr id="59" name="Text Box 97"/>
          <p:cNvSpPr txBox="1">
            <a:spLocks noChangeArrowheads="1"/>
          </p:cNvSpPr>
          <p:nvPr/>
        </p:nvSpPr>
        <p:spPr bwMode="auto">
          <a:xfrm>
            <a:off x="4157818" y="5549170"/>
            <a:ext cx="573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</a:t>
            </a:r>
            <a:endParaRPr lang="en-US" sz="2000" b="1" dirty="0"/>
          </a:p>
        </p:txBody>
      </p:sp>
      <p:sp>
        <p:nvSpPr>
          <p:cNvPr id="66" name="Text Box 97"/>
          <p:cNvSpPr txBox="1">
            <a:spLocks noChangeArrowheads="1"/>
          </p:cNvSpPr>
          <p:nvPr/>
        </p:nvSpPr>
        <p:spPr bwMode="auto">
          <a:xfrm>
            <a:off x="2499476" y="5549170"/>
            <a:ext cx="573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7</a:t>
            </a:r>
            <a:endParaRPr lang="en-US" sz="20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252" y="1799748"/>
            <a:ext cx="1800225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وسيلة شرح مستطيلة مستديرة الزوايا 5"/>
          <p:cNvSpPr/>
          <p:nvPr/>
        </p:nvSpPr>
        <p:spPr>
          <a:xfrm>
            <a:off x="251520" y="3680448"/>
            <a:ext cx="1490464" cy="612648"/>
          </a:xfrm>
          <a:prstGeom prst="wedgeRoundRectCallout">
            <a:avLst>
              <a:gd name="adj1" fmla="val 23837"/>
              <a:gd name="adj2" fmla="val -129398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قاعدة المثلث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7" name="وسيلة شرح مستطيلة مستديرة الزوايا 46"/>
          <p:cNvSpPr/>
          <p:nvPr/>
        </p:nvSpPr>
        <p:spPr>
          <a:xfrm>
            <a:off x="369506" y="584648"/>
            <a:ext cx="1399858" cy="612648"/>
          </a:xfrm>
          <a:prstGeom prst="wedgeRoundRectCallout">
            <a:avLst>
              <a:gd name="adj1" fmla="val 5498"/>
              <a:gd name="adj2" fmla="val 209385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ارتفاع المثلث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6" name="وسيلة شرح مستطيلة مستديرة الزوايا 45"/>
          <p:cNvSpPr/>
          <p:nvPr/>
        </p:nvSpPr>
        <p:spPr>
          <a:xfrm>
            <a:off x="2051720" y="548680"/>
            <a:ext cx="1516586" cy="612648"/>
          </a:xfrm>
          <a:prstGeom prst="wedgeRoundRectCallout">
            <a:avLst>
              <a:gd name="adj1" fmla="val -47836"/>
              <a:gd name="adj2" fmla="val 143050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ارتفاع المنشور</a:t>
            </a:r>
            <a:endParaRPr lang="ar-SA" sz="2000" b="1" dirty="0">
              <a:solidFill>
                <a:schemeClr val="tx1"/>
              </a:solidFill>
            </a:endParaRPr>
          </a:p>
        </p:txBody>
      </p:sp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3957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1000"/>
                            </p:stCondLst>
                            <p:childTnLst>
                              <p:par>
                                <p:cTn id="24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000"/>
                            </p:stCondLst>
                            <p:childTnLst>
                              <p:par>
                                <p:cTn id="25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27" grpId="0"/>
      <p:bldP spid="27" grpId="1"/>
      <p:bldP spid="28" grpId="0"/>
      <p:bldP spid="29" grpId="0"/>
      <p:bldP spid="29" grpId="1"/>
      <p:bldP spid="32" grpId="0"/>
      <p:bldP spid="33" grpId="0"/>
      <p:bldP spid="30" grpId="0"/>
      <p:bldP spid="31" grpId="0"/>
      <p:bldP spid="34" grpId="0"/>
      <p:bldP spid="35" grpId="0"/>
      <p:bldP spid="35" grpId="1"/>
      <p:bldP spid="36" grpId="0"/>
      <p:bldP spid="37" grpId="0"/>
      <p:bldP spid="38" grpId="0"/>
      <p:bldP spid="38" grpId="1"/>
      <p:bldP spid="39" grpId="0"/>
      <p:bldP spid="40" grpId="0"/>
      <p:bldP spid="48" grpId="0"/>
      <p:bldP spid="49" grpId="0"/>
      <p:bldP spid="51" grpId="0"/>
      <p:bldP spid="52" grpId="0"/>
      <p:bldP spid="53" grpId="0"/>
      <p:bldP spid="53" grpId="1"/>
      <p:bldP spid="54" grpId="0"/>
      <p:bldP spid="55" grpId="0"/>
      <p:bldP spid="55" grpId="1"/>
      <p:bldP spid="56" grpId="0"/>
      <p:bldP spid="57" grpId="0"/>
      <p:bldP spid="64" grpId="0"/>
      <p:bldP spid="65" grpId="0"/>
      <p:bldP spid="65" grpId="1"/>
      <p:bldP spid="58" grpId="0"/>
      <p:bldP spid="59" grpId="0"/>
      <p:bldP spid="66" grpId="0"/>
      <p:bldP spid="6" grpId="0" animBg="1"/>
      <p:bldP spid="47" grpId="0" animBg="1"/>
      <p:bldP spid="4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815908" cy="3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Text Box 97"/>
          <p:cNvSpPr txBox="1">
            <a:spLocks noChangeArrowheads="1"/>
          </p:cNvSpPr>
          <p:nvPr/>
        </p:nvSpPr>
        <p:spPr bwMode="auto">
          <a:xfrm>
            <a:off x="7200950" y="2447599"/>
            <a:ext cx="1763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مساحة القاعدة  =</a:t>
            </a:r>
            <a:endParaRPr lang="en-US" sz="2000" b="1" dirty="0"/>
          </a:p>
        </p:txBody>
      </p:sp>
      <p:sp>
        <p:nvSpPr>
          <p:cNvPr id="45" name="Text Box 97"/>
          <p:cNvSpPr txBox="1">
            <a:spLocks noChangeArrowheads="1"/>
          </p:cNvSpPr>
          <p:nvPr/>
        </p:nvSpPr>
        <p:spPr bwMode="auto">
          <a:xfrm>
            <a:off x="6454594" y="2452826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grpSp>
        <p:nvGrpSpPr>
          <p:cNvPr id="15" name="مجموعة 14"/>
          <p:cNvGrpSpPr/>
          <p:nvPr/>
        </p:nvGrpSpPr>
        <p:grpSpPr>
          <a:xfrm>
            <a:off x="6659670" y="2283291"/>
            <a:ext cx="720080" cy="768207"/>
            <a:chOff x="5901857" y="4197744"/>
            <a:chExt cx="720080" cy="768207"/>
          </a:xfrm>
        </p:grpSpPr>
        <p:sp>
          <p:nvSpPr>
            <p:cNvPr id="16" name="مربع نص 15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17" name="مربع نص 16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18" name="رابط مستقيم 17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096278"/>
            <a:ext cx="3095625" cy="342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7" name="Text Box 97"/>
          <p:cNvSpPr txBox="1">
            <a:spLocks noChangeArrowheads="1"/>
          </p:cNvSpPr>
          <p:nvPr/>
        </p:nvSpPr>
        <p:spPr bwMode="auto">
          <a:xfrm>
            <a:off x="5634447" y="2448705"/>
            <a:ext cx="8817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القاعدة</a:t>
            </a:r>
            <a:endParaRPr lang="en-US" sz="2000" b="1" dirty="0"/>
          </a:p>
        </p:txBody>
      </p:sp>
      <p:sp>
        <p:nvSpPr>
          <p:cNvPr id="28" name="Text Box 97"/>
          <p:cNvSpPr txBox="1">
            <a:spLocks noChangeArrowheads="1"/>
          </p:cNvSpPr>
          <p:nvPr/>
        </p:nvSpPr>
        <p:spPr bwMode="auto">
          <a:xfrm>
            <a:off x="5359960" y="2456947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29" name="Text Box 97"/>
          <p:cNvSpPr txBox="1">
            <a:spLocks noChangeArrowheads="1"/>
          </p:cNvSpPr>
          <p:nvPr/>
        </p:nvSpPr>
        <p:spPr bwMode="auto">
          <a:xfrm>
            <a:off x="4503150" y="2452826"/>
            <a:ext cx="8817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32" name="Text Box 97"/>
          <p:cNvSpPr txBox="1">
            <a:spLocks noChangeArrowheads="1"/>
          </p:cNvSpPr>
          <p:nvPr/>
        </p:nvSpPr>
        <p:spPr bwMode="auto">
          <a:xfrm>
            <a:off x="4067944" y="2456947"/>
            <a:ext cx="44088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33" name="Text Box 97"/>
          <p:cNvSpPr txBox="1">
            <a:spLocks noChangeArrowheads="1"/>
          </p:cNvSpPr>
          <p:nvPr/>
        </p:nvSpPr>
        <p:spPr bwMode="auto">
          <a:xfrm>
            <a:off x="3203848" y="2456947"/>
            <a:ext cx="10081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9 ملم2</a:t>
            </a:r>
            <a:endParaRPr lang="en-US" sz="2000" b="1" dirty="0"/>
          </a:p>
        </p:txBody>
      </p:sp>
      <p:sp>
        <p:nvSpPr>
          <p:cNvPr id="30" name="Text Box 97"/>
          <p:cNvSpPr txBox="1">
            <a:spLocks noChangeArrowheads="1"/>
          </p:cNvSpPr>
          <p:nvPr/>
        </p:nvSpPr>
        <p:spPr bwMode="auto">
          <a:xfrm>
            <a:off x="5783378" y="2448705"/>
            <a:ext cx="560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31" name="Text Box 97"/>
          <p:cNvSpPr txBox="1">
            <a:spLocks noChangeArrowheads="1"/>
          </p:cNvSpPr>
          <p:nvPr/>
        </p:nvSpPr>
        <p:spPr bwMode="auto">
          <a:xfrm>
            <a:off x="4644570" y="2452826"/>
            <a:ext cx="573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</a:t>
            </a:r>
            <a:endParaRPr lang="en-US" sz="2000" b="1" dirty="0"/>
          </a:p>
        </p:txBody>
      </p:sp>
      <p:sp>
        <p:nvSpPr>
          <p:cNvPr id="34" name="Text Box 105"/>
          <p:cNvSpPr txBox="1">
            <a:spLocks noChangeArrowheads="1"/>
          </p:cNvSpPr>
          <p:nvPr/>
        </p:nvSpPr>
        <p:spPr bwMode="auto">
          <a:xfrm>
            <a:off x="7343651" y="3373371"/>
            <a:ext cx="1620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حجم المنشور </a:t>
            </a:r>
            <a:r>
              <a:rPr lang="ar-SA" sz="2000" b="1" dirty="0" smtClean="0"/>
              <a:t> =</a:t>
            </a:r>
            <a:endParaRPr lang="en-US" sz="2000" b="1" dirty="0"/>
          </a:p>
        </p:txBody>
      </p:sp>
      <p:sp>
        <p:nvSpPr>
          <p:cNvPr id="35" name="Text Box 106"/>
          <p:cNvSpPr txBox="1">
            <a:spLocks noChangeArrowheads="1"/>
          </p:cNvSpPr>
          <p:nvPr/>
        </p:nvSpPr>
        <p:spPr bwMode="auto">
          <a:xfrm>
            <a:off x="5992807" y="3374958"/>
            <a:ext cx="1459166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/>
              <a:t>مساحة القاعدة </a:t>
            </a:r>
            <a:endParaRPr lang="en-US" sz="2000" b="1" dirty="0"/>
          </a:p>
        </p:txBody>
      </p:sp>
      <p:sp>
        <p:nvSpPr>
          <p:cNvPr id="36" name="Text Box 108"/>
          <p:cNvSpPr txBox="1">
            <a:spLocks noChangeArrowheads="1"/>
          </p:cNvSpPr>
          <p:nvPr/>
        </p:nvSpPr>
        <p:spPr bwMode="auto">
          <a:xfrm>
            <a:off x="3347864" y="3373370"/>
            <a:ext cx="13453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46,8 ملم3</a:t>
            </a:r>
            <a:endParaRPr lang="en-US" sz="2000" b="1" dirty="0"/>
          </a:p>
        </p:txBody>
      </p:sp>
      <p:sp>
        <p:nvSpPr>
          <p:cNvPr id="37" name="Text Box 106"/>
          <p:cNvSpPr txBox="1">
            <a:spLocks noChangeArrowheads="1"/>
          </p:cNvSpPr>
          <p:nvPr/>
        </p:nvSpPr>
        <p:spPr bwMode="auto">
          <a:xfrm>
            <a:off x="5652120" y="3374958"/>
            <a:ext cx="54139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38" name="Text Box 106"/>
          <p:cNvSpPr txBox="1">
            <a:spLocks noChangeArrowheads="1"/>
          </p:cNvSpPr>
          <p:nvPr/>
        </p:nvSpPr>
        <p:spPr bwMode="auto">
          <a:xfrm>
            <a:off x="4788024" y="3374958"/>
            <a:ext cx="1117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sp>
        <p:nvSpPr>
          <p:cNvPr id="39" name="Text Box 107"/>
          <p:cNvSpPr txBox="1">
            <a:spLocks noChangeArrowheads="1"/>
          </p:cNvSpPr>
          <p:nvPr/>
        </p:nvSpPr>
        <p:spPr bwMode="auto">
          <a:xfrm>
            <a:off x="4499992" y="3374958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40" name="Text Box 107"/>
          <p:cNvSpPr txBox="1">
            <a:spLocks noChangeArrowheads="1"/>
          </p:cNvSpPr>
          <p:nvPr/>
        </p:nvSpPr>
        <p:spPr bwMode="auto">
          <a:xfrm>
            <a:off x="6299630" y="3399972"/>
            <a:ext cx="7559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9</a:t>
            </a:r>
            <a:endParaRPr lang="en-US" sz="2000" b="1" dirty="0"/>
          </a:p>
        </p:txBody>
      </p:sp>
      <p:sp>
        <p:nvSpPr>
          <p:cNvPr id="48" name="Text Box 107"/>
          <p:cNvSpPr txBox="1">
            <a:spLocks noChangeArrowheads="1"/>
          </p:cNvSpPr>
          <p:nvPr/>
        </p:nvSpPr>
        <p:spPr bwMode="auto">
          <a:xfrm>
            <a:off x="5076056" y="3399972"/>
            <a:ext cx="5394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5,2</a:t>
            </a:r>
            <a:endParaRPr lang="en-US" sz="2000" b="1" dirty="0"/>
          </a:p>
        </p:txBody>
      </p:sp>
      <p:sp>
        <p:nvSpPr>
          <p:cNvPr id="49" name="Text Box 105"/>
          <p:cNvSpPr txBox="1">
            <a:spLocks noChangeArrowheads="1"/>
          </p:cNvSpPr>
          <p:nvPr/>
        </p:nvSpPr>
        <p:spPr bwMode="auto">
          <a:xfrm>
            <a:off x="4967387" y="4653136"/>
            <a:ext cx="11704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حل آخر</a:t>
            </a:r>
            <a:endParaRPr lang="en-US" sz="2000" b="1" dirty="0"/>
          </a:p>
        </p:txBody>
      </p:sp>
      <p:cxnSp>
        <p:nvCxnSpPr>
          <p:cNvPr id="50" name="رابط مستقيم 49"/>
          <p:cNvCxnSpPr/>
          <p:nvPr/>
        </p:nvCxnSpPr>
        <p:spPr>
          <a:xfrm flipH="1">
            <a:off x="323528" y="4509120"/>
            <a:ext cx="85133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97"/>
          <p:cNvSpPr txBox="1">
            <a:spLocks noChangeArrowheads="1"/>
          </p:cNvSpPr>
          <p:nvPr/>
        </p:nvSpPr>
        <p:spPr bwMode="auto">
          <a:xfrm>
            <a:off x="7128942" y="5539822"/>
            <a:ext cx="1763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حجم المنشور  =</a:t>
            </a:r>
            <a:endParaRPr lang="en-US" sz="2000" b="1" dirty="0"/>
          </a:p>
        </p:txBody>
      </p:sp>
      <p:sp>
        <p:nvSpPr>
          <p:cNvPr id="52" name="Text Box 97"/>
          <p:cNvSpPr txBox="1">
            <a:spLocks noChangeArrowheads="1"/>
          </p:cNvSpPr>
          <p:nvPr/>
        </p:nvSpPr>
        <p:spPr bwMode="auto">
          <a:xfrm>
            <a:off x="6526602" y="5545049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53" name="Text Box 97"/>
          <p:cNvSpPr txBox="1">
            <a:spLocks noChangeArrowheads="1"/>
          </p:cNvSpPr>
          <p:nvPr/>
        </p:nvSpPr>
        <p:spPr bwMode="auto">
          <a:xfrm>
            <a:off x="5304999" y="5540928"/>
            <a:ext cx="12257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قاعدة المثلث</a:t>
            </a:r>
            <a:endParaRPr lang="en-US" sz="2000" b="1" dirty="0"/>
          </a:p>
        </p:txBody>
      </p:sp>
      <p:sp>
        <p:nvSpPr>
          <p:cNvPr id="54" name="Text Box 97"/>
          <p:cNvSpPr txBox="1">
            <a:spLocks noChangeArrowheads="1"/>
          </p:cNvSpPr>
          <p:nvPr/>
        </p:nvSpPr>
        <p:spPr bwMode="auto">
          <a:xfrm>
            <a:off x="5028948" y="5549170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55" name="Text Box 97"/>
          <p:cNvSpPr txBox="1">
            <a:spLocks noChangeArrowheads="1"/>
          </p:cNvSpPr>
          <p:nvPr/>
        </p:nvSpPr>
        <p:spPr bwMode="auto">
          <a:xfrm>
            <a:off x="3769906" y="5545049"/>
            <a:ext cx="14338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ارتفاع المثلث</a:t>
            </a:r>
            <a:endParaRPr lang="en-US" sz="2000" b="1" dirty="0"/>
          </a:p>
        </p:txBody>
      </p:sp>
      <p:sp>
        <p:nvSpPr>
          <p:cNvPr id="56" name="Text Box 97"/>
          <p:cNvSpPr txBox="1">
            <a:spLocks noChangeArrowheads="1"/>
          </p:cNvSpPr>
          <p:nvPr/>
        </p:nvSpPr>
        <p:spPr bwMode="auto">
          <a:xfrm>
            <a:off x="1769365" y="5549170"/>
            <a:ext cx="44088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57" name="Text Box 97"/>
          <p:cNvSpPr txBox="1">
            <a:spLocks noChangeArrowheads="1"/>
          </p:cNvSpPr>
          <p:nvPr/>
        </p:nvSpPr>
        <p:spPr bwMode="auto">
          <a:xfrm>
            <a:off x="698082" y="5549170"/>
            <a:ext cx="12152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46,8 ملم3</a:t>
            </a:r>
            <a:endParaRPr lang="en-US" sz="2000" b="1" dirty="0"/>
          </a:p>
        </p:txBody>
      </p:sp>
      <p:grpSp>
        <p:nvGrpSpPr>
          <p:cNvPr id="60" name="مجموعة 59"/>
          <p:cNvGrpSpPr/>
          <p:nvPr/>
        </p:nvGrpSpPr>
        <p:grpSpPr>
          <a:xfrm>
            <a:off x="6660232" y="5379635"/>
            <a:ext cx="720080" cy="768207"/>
            <a:chOff x="5901857" y="4197744"/>
            <a:chExt cx="720080" cy="768207"/>
          </a:xfrm>
        </p:grpSpPr>
        <p:sp>
          <p:nvSpPr>
            <p:cNvPr id="61" name="مربع نص 60"/>
            <p:cNvSpPr txBox="1"/>
            <p:nvPr/>
          </p:nvSpPr>
          <p:spPr>
            <a:xfrm>
              <a:off x="5969438" y="4197744"/>
              <a:ext cx="61729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62" name="مربع نص 61"/>
            <p:cNvSpPr txBox="1"/>
            <p:nvPr/>
          </p:nvSpPr>
          <p:spPr>
            <a:xfrm>
              <a:off x="5901857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63" name="رابط مستقيم 62"/>
            <p:cNvCxnSpPr/>
            <p:nvPr/>
          </p:nvCxnSpPr>
          <p:spPr>
            <a:xfrm flipH="1">
              <a:off x="6139407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 Box 97"/>
          <p:cNvSpPr txBox="1">
            <a:spLocks noChangeArrowheads="1"/>
          </p:cNvSpPr>
          <p:nvPr/>
        </p:nvSpPr>
        <p:spPr bwMode="auto">
          <a:xfrm>
            <a:off x="3541300" y="5549170"/>
            <a:ext cx="349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65" name="Text Box 97"/>
          <p:cNvSpPr txBox="1">
            <a:spLocks noChangeArrowheads="1"/>
          </p:cNvSpPr>
          <p:nvPr/>
        </p:nvSpPr>
        <p:spPr bwMode="auto">
          <a:xfrm>
            <a:off x="2138242" y="5545049"/>
            <a:ext cx="14338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ارتفاع المنشور</a:t>
            </a:r>
            <a:endParaRPr lang="en-US" sz="2000" b="1" dirty="0"/>
          </a:p>
        </p:txBody>
      </p:sp>
      <p:sp>
        <p:nvSpPr>
          <p:cNvPr id="58" name="Text Box 97"/>
          <p:cNvSpPr txBox="1">
            <a:spLocks noChangeArrowheads="1"/>
          </p:cNvSpPr>
          <p:nvPr/>
        </p:nvSpPr>
        <p:spPr bwMode="auto">
          <a:xfrm>
            <a:off x="5667828" y="5545049"/>
            <a:ext cx="560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59" name="Text Box 97"/>
          <p:cNvSpPr txBox="1">
            <a:spLocks noChangeArrowheads="1"/>
          </p:cNvSpPr>
          <p:nvPr/>
        </p:nvSpPr>
        <p:spPr bwMode="auto">
          <a:xfrm>
            <a:off x="4157818" y="5549170"/>
            <a:ext cx="573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</a:t>
            </a:r>
            <a:endParaRPr lang="en-US" sz="2000" b="1" dirty="0"/>
          </a:p>
        </p:txBody>
      </p:sp>
      <p:sp>
        <p:nvSpPr>
          <p:cNvPr id="66" name="Text Box 97"/>
          <p:cNvSpPr txBox="1">
            <a:spLocks noChangeArrowheads="1"/>
          </p:cNvSpPr>
          <p:nvPr/>
        </p:nvSpPr>
        <p:spPr bwMode="auto">
          <a:xfrm>
            <a:off x="2499476" y="5549170"/>
            <a:ext cx="573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5,2</a:t>
            </a:r>
            <a:endParaRPr lang="en-US" sz="2000" b="1" dirty="0"/>
          </a:p>
        </p:txBody>
      </p:sp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826" y="1052736"/>
            <a:ext cx="1743075" cy="186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وسيلة شرح مستطيلة مستديرة الزوايا 5"/>
          <p:cNvSpPr/>
          <p:nvPr/>
        </p:nvSpPr>
        <p:spPr>
          <a:xfrm>
            <a:off x="1771842" y="3429000"/>
            <a:ext cx="1432006" cy="612648"/>
          </a:xfrm>
          <a:prstGeom prst="wedgeRoundRectCallout">
            <a:avLst>
              <a:gd name="adj1" fmla="val -21932"/>
              <a:gd name="adj2" fmla="val -131767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قاعدة المثلث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7" name="وسيلة شرح مستطيلة مستديرة الزوايا 46"/>
          <p:cNvSpPr/>
          <p:nvPr/>
        </p:nvSpPr>
        <p:spPr>
          <a:xfrm>
            <a:off x="1803990" y="445433"/>
            <a:ext cx="1399858" cy="612648"/>
          </a:xfrm>
          <a:prstGeom prst="wedgeRoundRectCallout">
            <a:avLst>
              <a:gd name="adj1" fmla="val 5498"/>
              <a:gd name="adj2" fmla="val 209385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ارتفاع المثلث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6" name="وسيلة شرح مستطيلة مستديرة الزوايا 45"/>
          <p:cNvSpPr/>
          <p:nvPr/>
        </p:nvSpPr>
        <p:spPr>
          <a:xfrm>
            <a:off x="139533" y="3460076"/>
            <a:ext cx="1516586" cy="612648"/>
          </a:xfrm>
          <a:prstGeom prst="wedgeRoundRectCallout">
            <a:avLst>
              <a:gd name="adj1" fmla="val 22984"/>
              <a:gd name="adj2" fmla="val -174410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ارتفاع المنشور</a:t>
            </a:r>
            <a:endParaRPr lang="ar-SA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136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1000"/>
                            </p:stCondLst>
                            <p:childTnLst>
                              <p:par>
                                <p:cTn id="24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000"/>
                            </p:stCondLst>
                            <p:childTnLst>
                              <p:par>
                                <p:cTn id="25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27" grpId="0"/>
      <p:bldP spid="27" grpId="1"/>
      <p:bldP spid="28" grpId="0"/>
      <p:bldP spid="29" grpId="0"/>
      <p:bldP spid="29" grpId="1"/>
      <p:bldP spid="32" grpId="0"/>
      <p:bldP spid="33" grpId="0"/>
      <p:bldP spid="30" grpId="0"/>
      <p:bldP spid="31" grpId="0"/>
      <p:bldP spid="34" grpId="0"/>
      <p:bldP spid="35" grpId="0"/>
      <p:bldP spid="35" grpId="1"/>
      <p:bldP spid="36" grpId="0"/>
      <p:bldP spid="37" grpId="0"/>
      <p:bldP spid="38" grpId="0"/>
      <p:bldP spid="38" grpId="1"/>
      <p:bldP spid="39" grpId="0"/>
      <p:bldP spid="40" grpId="0"/>
      <p:bldP spid="48" grpId="0"/>
      <p:bldP spid="49" grpId="0"/>
      <p:bldP spid="51" grpId="0"/>
      <p:bldP spid="52" grpId="0"/>
      <p:bldP spid="53" grpId="0"/>
      <p:bldP spid="53" grpId="1"/>
      <p:bldP spid="54" grpId="0"/>
      <p:bldP spid="55" grpId="0"/>
      <p:bldP spid="55" grpId="1"/>
      <p:bldP spid="56" grpId="0"/>
      <p:bldP spid="57" grpId="0"/>
      <p:bldP spid="64" grpId="0"/>
      <p:bldP spid="65" grpId="0"/>
      <p:bldP spid="65" grpId="1"/>
      <p:bldP spid="58" grpId="0"/>
      <p:bldP spid="59" grpId="0"/>
      <p:bldP spid="66" grpId="0"/>
      <p:bldP spid="6" grpId="0" animBg="1"/>
      <p:bldP spid="47" grpId="0" animBg="1"/>
      <p:bldP spid="4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</TotalTime>
  <Words>609</Words>
  <Application>Microsoft Office PowerPoint</Application>
  <PresentationFormat>عرض على الشاشة (3:4)‏</PresentationFormat>
  <Paragraphs>379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تركي الحارثي</dc:creator>
  <cp:lastModifiedBy>تركي الحارثي</cp:lastModifiedBy>
  <cp:revision>113</cp:revision>
  <dcterms:created xsi:type="dcterms:W3CDTF">2013-12-12T20:17:43Z</dcterms:created>
  <dcterms:modified xsi:type="dcterms:W3CDTF">2014-03-15T10:54:31Z</dcterms:modified>
</cp:coreProperties>
</file>