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8"/>
  </p:notesMasterIdLst>
  <p:sldIdLst>
    <p:sldId id="259" r:id="rId2"/>
    <p:sldId id="334" r:id="rId3"/>
    <p:sldId id="335" r:id="rId4"/>
    <p:sldId id="292" r:id="rId5"/>
    <p:sldId id="314" r:id="rId6"/>
    <p:sldId id="315" r:id="rId7"/>
    <p:sldId id="316" r:id="rId8"/>
    <p:sldId id="317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</p:sldIdLst>
  <p:sldSz cx="9144000" cy="5143500" type="screen16x9"/>
  <p:notesSz cx="6858000" cy="9144000"/>
  <p:embeddedFontLst>
    <p:embeddedFont>
      <p:font typeface="Dubai" panose="020B0503030403030204" pitchFamily="34" charset="-78"/>
      <p:regular r:id="rId19"/>
      <p:bold r:id="rId20"/>
    </p:embeddedFont>
    <p:embeddedFont>
      <p:font typeface="Patrick Hand" panose="020B0604020202020204" charset="0"/>
      <p:regular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  <p:embeddedFont>
      <p:font typeface="Sakkal Majalla" panose="02000000000000000000" pitchFamily="2" charset="-78"/>
      <p:regular r:id="rId26"/>
      <p:bold r:id="rId27"/>
    </p:embeddedFont>
    <p:embeddedFont>
      <p:font typeface="Traditional Arabic" panose="02020603050405020304" pitchFamily="18" charset="-78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8"/>
    <a:srgbClr val="F9D980"/>
    <a:srgbClr val="FFD36A"/>
    <a:srgbClr val="003669"/>
    <a:srgbClr val="6EAAC8"/>
    <a:srgbClr val="BDDAAF"/>
    <a:srgbClr val="F3AF64"/>
    <a:srgbClr val="BFD45C"/>
    <a:srgbClr val="F78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99A27C-CCC4-4C58-9D56-AC2AECDDA76A}">
  <a:tblStyle styleId="{0C99A27C-CCC4-4C58-9D56-AC2AECDDA7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16568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11660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89974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01701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8588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0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4139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2505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60262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8796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6911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19099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1590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>
            <a:spLocks noGrp="1"/>
          </p:cNvSpPr>
          <p:nvPr>
            <p:ph type="title" hasCustomPrompt="1"/>
          </p:nvPr>
        </p:nvSpPr>
        <p:spPr>
          <a:xfrm>
            <a:off x="2062650" y="1712025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>
            <a:spLocks noGrp="1"/>
          </p:cNvSpPr>
          <p:nvPr>
            <p:ph type="subTitle" idx="1"/>
          </p:nvPr>
        </p:nvSpPr>
        <p:spPr>
          <a:xfrm>
            <a:off x="1896450" y="2997363"/>
            <a:ext cx="5351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1"/>
          <p:cNvSpPr/>
          <p:nvPr/>
        </p:nvSpPr>
        <p:spPr>
          <a:xfrm rot="962720">
            <a:off x="5150181" y="293429"/>
            <a:ext cx="584961" cy="385862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3557615" y="4309213"/>
            <a:ext cx="766141" cy="598575"/>
            <a:chOff x="5814365" y="313825"/>
            <a:chExt cx="766141" cy="598575"/>
          </a:xfrm>
        </p:grpSpPr>
        <p:sp>
          <p:nvSpPr>
            <p:cNvPr id="221" name="Google Shape;221;p11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1"/>
          <p:cNvSpPr/>
          <p:nvPr/>
        </p:nvSpPr>
        <p:spPr>
          <a:xfrm rot="-5212463" flipH="1">
            <a:off x="7575813" y="-345793"/>
            <a:ext cx="1828929" cy="1574451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1"/>
          <p:cNvGrpSpPr/>
          <p:nvPr/>
        </p:nvGrpSpPr>
        <p:grpSpPr>
          <a:xfrm>
            <a:off x="202050" y="2733213"/>
            <a:ext cx="585510" cy="526987"/>
            <a:chOff x="566725" y="4222438"/>
            <a:chExt cx="585510" cy="526987"/>
          </a:xfrm>
        </p:grpSpPr>
        <p:sp>
          <p:nvSpPr>
            <p:cNvPr id="225" name="Google Shape;225;p11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2290050" y="3139613"/>
            <a:ext cx="4563900" cy="4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181724" y="3902898"/>
            <a:ext cx="850038" cy="1116492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7685850" y="32550"/>
            <a:ext cx="1290421" cy="820102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7995625" y="4380297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9.jp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0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42.svg"/><Relationship Id="rId3" Type="http://schemas.microsoft.com/office/2007/relationships/media" Target="../media/media2.mp4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11" Type="http://schemas.openxmlformats.org/officeDocument/2006/relationships/slide" Target="slide4.xml"/><Relationship Id="rId24" Type="http://schemas.openxmlformats.org/officeDocument/2006/relationships/image" Target="../media/image40.sv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image" Target="../media/image35.gif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8.svg"/><Relationship Id="rId27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0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bdullahalghamdi411" TargetMode="External"/><Relationship Id="rId2" Type="http://schemas.openxmlformats.org/officeDocument/2006/relationships/hyperlink" Target="https://t.me/flametowardsthetop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oftware-dragon.blogspot.com/2014/07/Download-Telegram-Messenger-Android.htm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.me/abdullahalghamdi41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oftware-dragon.blogspot.com/2014/07/Download-Telegram-Messenger-Android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7.xml"/><Relationship Id="rId26" Type="http://schemas.openxmlformats.org/officeDocument/2006/relationships/slide" Target="slide15.xml"/><Relationship Id="rId3" Type="http://schemas.openxmlformats.org/officeDocument/2006/relationships/image" Target="../media/image14.png"/><Relationship Id="rId21" Type="http://schemas.openxmlformats.org/officeDocument/2006/relationships/slide" Target="slide10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5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9.xml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slide" Target="slide13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slide" Target="slide12.xml"/><Relationship Id="rId28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slide" Target="slide11.xml"/><Relationship Id="rId27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42.svg"/><Relationship Id="rId3" Type="http://schemas.microsoft.com/office/2007/relationships/media" Target="../media/media2.mp4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slide" Target="slide4.xml"/><Relationship Id="rId24" Type="http://schemas.openxmlformats.org/officeDocument/2006/relationships/image" Target="../media/image40.sv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image" Target="../media/image35.gif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8.svg"/><Relationship Id="rId27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0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2.mp4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5" Type="http://schemas.openxmlformats.org/officeDocument/2006/relationships/image" Target="../media/image40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slide" Target="slide4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8.svg"/><Relationship Id="rId28" Type="http://schemas.openxmlformats.org/officeDocument/2006/relationships/image" Target="../media/image43.gif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42.svg"/><Relationship Id="rId3" Type="http://schemas.microsoft.com/office/2007/relationships/media" Target="../media/media2.mp4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11" Type="http://schemas.openxmlformats.org/officeDocument/2006/relationships/slide" Target="slide4.xml"/><Relationship Id="rId24" Type="http://schemas.openxmlformats.org/officeDocument/2006/relationships/image" Target="../media/image40.sv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23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image" Target="../media/image35.gif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microsoft.com/office/2007/relationships/hdphoto" Target="../media/hdphoto3.wdp"/><Relationship Id="rId22" Type="http://schemas.openxmlformats.org/officeDocument/2006/relationships/image" Target="../media/image38.svg"/><Relationship Id="rId27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7"/>
          <p:cNvSpPr/>
          <p:nvPr/>
        </p:nvSpPr>
        <p:spPr>
          <a:xfrm>
            <a:off x="1868652" y="3674947"/>
            <a:ext cx="17350" cy="15016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47"/>
          <p:cNvGrpSpPr/>
          <p:nvPr/>
        </p:nvGrpSpPr>
        <p:grpSpPr>
          <a:xfrm>
            <a:off x="5742815" y="224147"/>
            <a:ext cx="766141" cy="598575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B94CA0F-0B16-40ED-9DB0-621321249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1359191">
            <a:off x="7319714" y="701614"/>
            <a:ext cx="1612413" cy="46911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A7359C2-4F81-4D50-8081-527F174C04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89" b="99775" l="600" r="99700">
                        <a14:foregroundMark x1="83745" y1="48963" x2="98743" y2="44989"/>
                        <a14:foregroundMark x1="87345" y1="48538" x2="87345" y2="48538"/>
                        <a14:foregroundMark x1="84945" y1="76681" x2="43165" y2="92227"/>
                        <a14:foregroundMark x1="42323" y1="92227" x2="19397" y2="98325"/>
                        <a14:foregroundMark x1="29010" y1="69133" x2="16283" y2="74381"/>
                        <a14:foregroundMark x1="16883" y1="74381" x2="33924" y2="67883"/>
                        <a14:foregroundMark x1="9927" y1="74381" x2="1228" y2="78155"/>
                        <a14:foregroundMark x1="1228" y1="78155" x2="5285" y2="93627"/>
                        <a14:foregroundMark x1="5285" y1="93627" x2="14127" y2="97476"/>
                        <a14:foregroundMark x1="14841" y1="74581" x2="16883" y2="74581"/>
                        <a14:foregroundMark x1="15441" y1="74581" x2="15441" y2="74581"/>
                        <a14:foregroundMark x1="3442" y1="77531" x2="600" y2="96026"/>
                        <a14:foregroundMark x1="600" y1="96026" x2="1286" y2="99800"/>
                        <a14:foregroundMark x1="85174" y1="53162" x2="94686" y2="63009"/>
                        <a14:foregroundMark x1="94686" y1="63009" x2="99700" y2="72282"/>
                      </a14:backgroundRemoval>
                    </a14:imgEffect>
                  </a14:imgLayer>
                </a14:imgProps>
              </a:ext>
            </a:extLst>
          </a:blip>
          <a:srcRect t="42120"/>
          <a:stretch/>
        </p:blipFill>
        <p:spPr>
          <a:xfrm>
            <a:off x="0" y="1782199"/>
            <a:ext cx="9399885" cy="334621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8951D89-63B3-4B23-A851-0287F0D6AA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30" t="53278" r="10757" b="13208"/>
          <a:stretch/>
        </p:blipFill>
        <p:spPr>
          <a:xfrm rot="20693168">
            <a:off x="6577164" y="2518495"/>
            <a:ext cx="1378893" cy="12718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D6B13B4-932D-4761-9D3B-D1615DD850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37" t="27436" r="47145" b="39449"/>
          <a:stretch/>
        </p:blipFill>
        <p:spPr>
          <a:xfrm rot="20924091">
            <a:off x="8099597" y="2139653"/>
            <a:ext cx="1517358" cy="1360877"/>
          </a:xfrm>
          <a:prstGeom prst="rect">
            <a:avLst/>
          </a:prstGeom>
        </p:spPr>
      </p:pic>
      <p:grpSp>
        <p:nvGrpSpPr>
          <p:cNvPr id="934" name="Google Shape;934;p47"/>
          <p:cNvGrpSpPr/>
          <p:nvPr/>
        </p:nvGrpSpPr>
        <p:grpSpPr>
          <a:xfrm>
            <a:off x="6698826" y="2925298"/>
            <a:ext cx="2701057" cy="2433159"/>
            <a:chOff x="1726875" y="3062551"/>
            <a:chExt cx="2379576" cy="2143563"/>
          </a:xfrm>
        </p:grpSpPr>
        <p:sp>
          <p:nvSpPr>
            <p:cNvPr id="935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6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5248750-9AED-47AB-B489-86690CA7334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6397346" y="1967448"/>
            <a:ext cx="3245964" cy="298173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 rot="20942068">
            <a:off x="1321023" y="1280367"/>
            <a:ext cx="5805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latin typeface="Dubai" panose="020B0503030403030204" pitchFamily="34" charset="-78"/>
                <a:cs typeface="Dubai" panose="020B0503030403030204" pitchFamily="34" charset="-78"/>
              </a:rPr>
              <a:t>القارئ الماهر </a:t>
            </a:r>
          </a:p>
          <a:p>
            <a:pPr algn="ctr"/>
            <a:r>
              <a:rPr lang="ar-QA" sz="3600" b="1" dirty="0">
                <a:latin typeface="Dubai" panose="020B0503030403030204" pitchFamily="34" charset="-78"/>
                <a:cs typeface="Dubai" panose="020B0503030403030204" pitchFamily="34" charset="-78"/>
              </a:rPr>
              <a:t>استراتيجية شريط الذكريات </a:t>
            </a:r>
            <a:endParaRPr lang="en-US" sz="36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C170DDE-B6DA-4BC4-84A5-0EE053C83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34153">
            <a:off x="44247" y="-45335"/>
            <a:ext cx="1999661" cy="173141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41B8A38-C95D-47A3-AEEC-98B3E71D8E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39" t="10078" r="51997" b="58426"/>
          <a:stretch/>
        </p:blipFill>
        <p:spPr>
          <a:xfrm rot="20415412">
            <a:off x="4778282" y="2899700"/>
            <a:ext cx="1351662" cy="132164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2F821BA-C65B-4875-B854-E617245163C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64" t="10662" r="38511" b="58384"/>
          <a:stretch/>
        </p:blipFill>
        <p:spPr>
          <a:xfrm rot="20856805">
            <a:off x="2768884" y="3224427"/>
            <a:ext cx="1759866" cy="1281448"/>
          </a:xfrm>
          <a:prstGeom prst="rect">
            <a:avLst/>
          </a:prstGeom>
        </p:spPr>
      </p:pic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2B78301-8F97-4395-B3A1-338BAD8AC34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43" t="65540" r="46688" b="8042"/>
          <a:stretch/>
        </p:blipFill>
        <p:spPr>
          <a:xfrm rot="20860155">
            <a:off x="1354305" y="3660511"/>
            <a:ext cx="1371182" cy="114213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E4880B2-F53C-4398-990D-2EEA88ABA2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35" t="23906" r="51051" b="50892"/>
          <a:stretch/>
        </p:blipFill>
        <p:spPr>
          <a:xfrm rot="20898201">
            <a:off x="-408585" y="4021523"/>
            <a:ext cx="1555464" cy="1158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B40F310-04AD-4795-B7ED-60C244E0DD01}"/>
              </a:ext>
            </a:extLst>
          </p:cNvPr>
          <p:cNvGrpSpPr/>
          <p:nvPr/>
        </p:nvGrpSpPr>
        <p:grpSpPr>
          <a:xfrm>
            <a:off x="3294661" y="624008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9BC0B3F6-E18E-435C-A6D9-EAF80D202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61F12FB8-562F-4E46-B433-1D8E0ACF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7062" y="1045029"/>
              <a:ext cx="3428261" cy="3108737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313683"/>
            <a:ext cx="3362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حَـلَّقَ عَـالِـيًـا وَانْـقَـضَّ عَـلَـى دُودَةٍ صَـغِـيــرَةٍ وَطَــارَ </a:t>
            </a:r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بِـهَـا</a:t>
            </a:r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فَـرِحَ الْـغُـرَابُ كَـثِـيــرًا، لَكِنَّـهُ يُـرِيـدُ أَنْ يَصْـطَـادَ شَـيْـئًـا أَكْـبَــرَ . 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5A7BB3C-E5BD-437E-9F8B-010D1EDB6AF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35839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285271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اِنْـقَـــضَّ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A694854-C949-42AB-98C1-0F12E26CF927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36568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5055A3BF-E173-4765-8F26-60D0E781ECBD}"/>
              </a:ext>
            </a:extLst>
          </p:cNvPr>
          <p:cNvGrpSpPr/>
          <p:nvPr/>
        </p:nvGrpSpPr>
        <p:grpSpPr>
          <a:xfrm>
            <a:off x="3301298" y="668510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F4DC26E9-45D0-46CE-A4A8-A28B1D07F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252B6D70-6F99-454A-BD85-7713BC79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34010" y="1068081"/>
              <a:ext cx="3451313" cy="3050561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اِبْـتَـعَــدَ الْخَـرُوفُ عَنِ الْـقَـطِـيـــعِ ، وَفَـجْـأَةً رَأَى ذِئْبًــا كَـانَ يَـخْـتَـبِـئُ خَـلْـفَ شَـجَـرَةٍ .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C0DF9E29-EE09-4813-A2C1-3139091C0E4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49734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05021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الْـقَـطِــيــعُ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BDF5532-49AD-4125-9EB2-E2822D0D1D80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23426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1871BC38-011D-494E-B03E-45487D4A51BD}"/>
              </a:ext>
            </a:extLst>
          </p:cNvPr>
          <p:cNvGrpSpPr/>
          <p:nvPr/>
        </p:nvGrpSpPr>
        <p:grpSpPr>
          <a:xfrm>
            <a:off x="3294660" y="668510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2DC16066-1F7B-4092-84A3-8BC06276C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CD42F1B7-C181-4A46-9915-217511D42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9379" y="1060397"/>
              <a:ext cx="3435944" cy="3065929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36656" y="1091086"/>
            <a:ext cx="3407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وَفِــي الْــيَــوْمِ التَّـالِــي رَأَى دِيــكًـا قُــرْبَ الْـحَـظِـيــرَةِ فَـانْقَــضَّ عَـلَـيْـــهِ . </a:t>
            </a:r>
          </a:p>
          <a:p>
            <a:pPr algn="ctr"/>
            <a:r>
              <a:rPr lang="ar-SA" sz="32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حَـاوَلَ الْغُرَابُ الصَّـغِـيـرُ أَنْ يَحْمَـلَ الدِّيـكَ لَكِنَّهُ لَـمْ يَسْتَطِـعْ .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703A03EE-79F4-474F-A7F1-948E04739DF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31832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287119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الدِّيـــكَ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61ED825F-421C-406F-BD73-41C337F2584A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10411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قَـالَ الْأَرْنَـبُ لِلسُّـلَـحْـفَـاةِ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مَـا رَأْيُـكِ </a:t>
            </a:r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أَيَّـتُهَـا </a:t>
            </a:r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الْـبَـطِـيــئَـةُ أَنْ نَـتَـسَـابَـقَ إِلَـى طَـرَفِ الْـغَـــابَــةِ . 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D0191D48-09FA-415C-86FC-816E7874D21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77315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32602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الْـغَـــابَــةِ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4B8E080-27B5-4111-A5AC-D953D060E526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35887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B40F310-04AD-4795-B7ED-60C244E0DD01}"/>
              </a:ext>
            </a:extLst>
          </p:cNvPr>
          <p:cNvGrpSpPr/>
          <p:nvPr/>
        </p:nvGrpSpPr>
        <p:grpSpPr>
          <a:xfrm>
            <a:off x="3294661" y="624008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9BC0B3F6-E18E-435C-A6D9-EAF80D202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61F12FB8-562F-4E46-B433-1D8E0ACF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7062" y="1045029"/>
              <a:ext cx="3428261" cy="3108737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قَـالَ صَـالِـحٌ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إِنَّ زَمِـيــلِــي مُـحَـمَّـدًا يَـرْقُـدُ فِـــي الْــمُـسْـتَـشْـفَـى لأَنَّـهُ أَكَــلَ طَـعَــامًـا مُـلوَّثًــا .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AFF110C3-5CF9-4616-B4C4-27362FAEBC1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77315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32602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مُـلَـوَّثًـــا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9BA4670-9AC4-4B73-8233-5A0ACE1EFF54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39740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5055A3BF-E173-4765-8F26-60D0E781ECBD}"/>
              </a:ext>
            </a:extLst>
          </p:cNvPr>
          <p:cNvGrpSpPr/>
          <p:nvPr/>
        </p:nvGrpSpPr>
        <p:grpSpPr>
          <a:xfrm>
            <a:off x="3301298" y="668510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F4DC26E9-45D0-46CE-A4A8-A28B1D07F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252B6D70-6F99-454A-BD85-7713BC79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34010" y="1068081"/>
              <a:ext cx="3451313" cy="3050561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320610"/>
            <a:ext cx="3362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صَـالِـحٌ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الْحَـمْـدُ للهِ عَـلَـى سَلَامَتِـكَ يَـا مُحَمَّـدُ .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مَـحَـمَّـدٌ : سَـلَّـمَكَ اللهُ يَـا صَـدِيـقِـي .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A87FDEC1-5051-4D34-AB9E-BF0D66556FA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93665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48952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صَــالِـحٌ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E6866C9-4BF9-4A0E-8F67-BAA1601A4EFB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27109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76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1871BC38-011D-494E-B03E-45487D4A51BD}"/>
              </a:ext>
            </a:extLst>
          </p:cNvPr>
          <p:cNvGrpSpPr/>
          <p:nvPr/>
        </p:nvGrpSpPr>
        <p:grpSpPr>
          <a:xfrm>
            <a:off x="3294660" y="668510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2DC16066-1F7B-4092-84A3-8BC06276C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CD42F1B7-C181-4A46-9915-217511D42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9379" y="1060397"/>
              <a:ext cx="3435944" cy="3065929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صَــالِـحٌ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مَـا رَأْيُــكَ يَـا أُسْتَــاذُ أَنْ نَـعُـودَ مُحَـمَّـدًا وَنَـطْـمَـئِنَّ عَـلَـى صِـحَّـتِـهِ ؟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389580D9-981E-4F91-BABA-892AB3209F5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31832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287119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مُـحَـمَّـدًا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1C42CCD-C605-4238-8199-52B266091AA7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20251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1BB7FFF-8B0C-4AB7-BE6A-949536A47DAB}"/>
              </a:ext>
            </a:extLst>
          </p:cNvPr>
          <p:cNvSpPr/>
          <p:nvPr/>
        </p:nvSpPr>
        <p:spPr>
          <a:xfrm>
            <a:off x="2241974" y="230400"/>
            <a:ext cx="4660053" cy="4816800"/>
          </a:xfrm>
          <a:prstGeom prst="rect">
            <a:avLst/>
          </a:prstGeom>
          <a:solidFill>
            <a:schemeClr val="lt1">
              <a:alpha val="75000"/>
            </a:schemeClr>
          </a:solidFill>
          <a:effectLst>
            <a:glow rad="101600">
              <a:schemeClr val="bg1">
                <a:lumMod val="90000"/>
                <a:alpha val="6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SA" dirty="0">
                <a:solidFill>
                  <a:schemeClr val="bg1">
                    <a:lumMod val="25000"/>
                  </a:schemeClr>
                </a:solidFill>
                <a:cs typeface="PT Bold Heading" panose="02010400000000000000" pitchFamily="2" charset="-78"/>
              </a:rPr>
              <a:t>للتوضيح  :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القالب ليس لي ولم أقم بإعداده وتنسيقه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شريط الذكريات أيضًـا ليست من بناة أفكاري ، ولم أقم بتنسيقها ، ولا أعلم من قام بإعداده فلم أجد له اسمًـا في الملف وإنما أخذته من قناة همة حتى القمة 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https://t.me/flametowardsthetop</a:t>
            </a:r>
            <a:r>
              <a:rPr lang="ar-SA" b="1" dirty="0">
                <a:solidFill>
                  <a:schemeClr val="tx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أعجبني هذا القالب وهذه الفكرة فأحببت أن أستخدمها في القراءة السريعة أو القارئ  الماهر وكنت سأقوم بإعداد هذه المسابقة خلال الأسابيع القادمة ، فأعجبني القالب فقمت بالاستفادة منه ومن الاستراتيجية التي فيها ، والاستفادة منها في القارئ الماهر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النصوص والفيديوهات المصاحبة والتحفيز هو من إعدادي وتجميعي وتنسيقي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هدف المسابقة تحديد الطلاب المتميزين في لغتي وبالأخص في القراءة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يتم تحديد النصوص للطلاب ( الوحدة السادسة والسابعة ) وتحديد يوم المسابقة ، ومن ثم يقوم بتصفية الطلاب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المسابقة النهائية في الوحدة الأخيرة وتحديد الخمس الأوائل أو العشر الأوائل حسب عدد الطلاب ، مع توزيع جوائز للطلاب المشاركين .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هذه المسابقة لتحديد الطالب المتميز وبمرأى من زملائه الطلاب وحتى لا يتم تحديد الطلاب المتميزين بشكل عشوائي . </a:t>
            </a:r>
          </a:p>
          <a:p>
            <a:pPr marL="285750" indent="-285750" algn="r" rtl="1">
              <a:buFontTx/>
              <a:buChar char="-"/>
            </a:pPr>
            <a:endParaRPr lang="ar-SA" b="1" dirty="0">
              <a:solidFill>
                <a:schemeClr val="bg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قام بتنسيق الفيديو  واستخدامه في القارئ الماهر </a:t>
            </a:r>
          </a:p>
          <a:p>
            <a:pPr algn="ctr" rtl="1"/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 . عبد الله خميس الغامدي</a:t>
            </a:r>
          </a:p>
          <a:p>
            <a:pPr algn="ctr" rtl="1"/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https://t.me/abdullahalghamdi411</a:t>
            </a:r>
            <a:r>
              <a:rPr lang="ar-SA" b="1" dirty="0">
                <a:solidFill>
                  <a:schemeClr val="tx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96A092B-7A0D-472F-9439-10624DD56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16800" y="4325327"/>
            <a:ext cx="505872" cy="5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1BB7FFF-8B0C-4AB7-BE6A-949536A47DAB}"/>
              </a:ext>
            </a:extLst>
          </p:cNvPr>
          <p:cNvSpPr/>
          <p:nvPr/>
        </p:nvSpPr>
        <p:spPr>
          <a:xfrm>
            <a:off x="2241974" y="230400"/>
            <a:ext cx="4660053" cy="4816800"/>
          </a:xfrm>
          <a:prstGeom prst="rect">
            <a:avLst/>
          </a:prstGeom>
          <a:solidFill>
            <a:schemeClr val="lt1">
              <a:alpha val="75000"/>
            </a:schemeClr>
          </a:solidFill>
          <a:effectLst>
            <a:glow rad="101600">
              <a:schemeClr val="bg1">
                <a:lumMod val="90000"/>
                <a:alpha val="6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SA" dirty="0">
                <a:solidFill>
                  <a:schemeClr val="bg1">
                    <a:lumMod val="25000"/>
                  </a:schemeClr>
                </a:solidFill>
                <a:cs typeface="PT Bold Heading" panose="02010400000000000000" pitchFamily="2" charset="-78"/>
              </a:rPr>
              <a:t>طريقة المسابقة : </a:t>
            </a:r>
          </a:p>
          <a:p>
            <a:pPr algn="r" rtl="1"/>
            <a:endParaRPr lang="ar-SA" dirty="0">
              <a:solidFill>
                <a:schemeClr val="bg1">
                  <a:lumMod val="25000"/>
                </a:schemeClr>
              </a:solidFill>
              <a:cs typeface="PT Bold Heading" panose="02010400000000000000" pitchFamily="2" charset="-78"/>
            </a:endParaRP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يتم تحديد النصوص القرائية للطلاب ، وتكون المنافسة للجميع .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الأرقام التي عليها نجمة تكون للطلاب الذين مستواهم عالي في القراءة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كل نص قرائي له مؤقت ذاتي بمجرد ظهور النص يبدأ العد التنازلي من دقيقة واحدة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بعد انتهاء الطالب من القراءة نقوم بالنقر على السؤال المهارات لتوقف التوقيت وظهور السؤال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الطالب بعد قراءة الطالب وإجابته على السؤال يوجد ثلاث تحفيزات على يسار الشريحة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التحفيز الأول للطالب المتميز ويحصل على ثلاثة نجوم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التحفيز الثاني للطالب المتوسط ويعطى نجمتين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والأخير للطالب الذي ينتهي عليه الوقت ولم يستطع إكمال القراءة أو لم يستطع القراءة والإجابة على السؤال ويعطى نجمة للمشاركة ومحاولة في اليوم التالي . 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كل معلم/ة يقوم بتسجيل وقت القراءة للطلاب ، والطالب الذي يحصل على الوقت الأقل هو الفائز  وينتقل للمرحلة الثانية .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ستضم المرحلة النهائية جميع النصوص القرائية لتحديد الطالب المتميز في القراءة . </a:t>
            </a:r>
          </a:p>
          <a:p>
            <a:pPr algn="r" rtl="1"/>
            <a:endParaRPr lang="ar-SA" b="1" dirty="0">
              <a:solidFill>
                <a:schemeClr val="bg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قام بتنسيق الفيديو  واستخدامه في القارئ الماهر </a:t>
            </a:r>
          </a:p>
          <a:p>
            <a:pPr algn="ctr" rtl="1"/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 . عبد الله خميس الغامدي</a:t>
            </a:r>
          </a:p>
          <a:p>
            <a:pPr algn="ctr" rtl="1"/>
            <a:r>
              <a:rPr lang="ar-SA" b="1" dirty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https://t.me/abdullahalghamdi411</a:t>
            </a:r>
            <a:r>
              <a:rPr lang="ar-SA" b="1" dirty="0">
                <a:solidFill>
                  <a:schemeClr val="tx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marL="285750" indent="-285750" algn="r" rtl="1">
              <a:buFontTx/>
              <a:buChar char="-"/>
            </a:pPr>
            <a:endParaRPr lang="ar-SA" sz="1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96A092B-7A0D-472F-9439-10624DD5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16800" y="4325327"/>
            <a:ext cx="505872" cy="5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3E18013-393F-4E3F-BEB8-B3C6953C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7744" flipH="1">
            <a:off x="2917454" y="1336992"/>
            <a:ext cx="2999492" cy="2438611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2961B4B-7748-4584-9443-7CF93FE6560B}"/>
              </a:ext>
            </a:extLst>
          </p:cNvPr>
          <p:cNvGrpSpPr/>
          <p:nvPr/>
        </p:nvGrpSpPr>
        <p:grpSpPr>
          <a:xfrm>
            <a:off x="0" y="-115261"/>
            <a:ext cx="9144000" cy="1627419"/>
            <a:chOff x="0" y="230296"/>
            <a:chExt cx="9144000" cy="1512158"/>
          </a:xfrm>
        </p:grpSpPr>
        <p:pic>
          <p:nvPicPr>
            <p:cNvPr id="9" name="صورة 8" descr="صورة تحتوي على نص, قصاصة فنية, رسوم المتجهات&#10;&#10;تم إنشاء الوصف تلقائياً">
              <a:extLst>
                <a:ext uri="{FF2B5EF4-FFF2-40B4-BE49-F238E27FC236}">
                  <a16:creationId xmlns:a16="http://schemas.microsoft.com/office/drawing/2014/main" id="{8CA7E842-C08D-4F5E-B251-866A103B0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135086" y="230297"/>
              <a:ext cx="6008914" cy="1512157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10765BA-CF3B-4BD2-A5FA-39AC1A0C6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9199"/>
            <a:stretch/>
          </p:blipFill>
          <p:spPr>
            <a:xfrm rot="10800000">
              <a:off x="0" y="230296"/>
              <a:ext cx="3135086" cy="1512157"/>
            </a:xfrm>
            <a:prstGeom prst="rect">
              <a:avLst/>
            </a:prstGeom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510A4D9A-90AC-4927-846E-19A837310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00440"/>
            <a:ext cx="9144000" cy="158037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1372C1C-D4EC-4712-AE49-6B668AF1E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904" y="195704"/>
            <a:ext cx="1450974" cy="1003565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1C784088-253B-4BD1-9644-4E24D69D8E84}"/>
              </a:ext>
            </a:extLst>
          </p:cNvPr>
          <p:cNvSpPr/>
          <p:nvPr/>
        </p:nvSpPr>
        <p:spPr>
          <a:xfrm>
            <a:off x="7693026" y="195704"/>
            <a:ext cx="1450974" cy="1003565"/>
          </a:xfrm>
          <a:prstGeom prst="rect">
            <a:avLst/>
          </a:prstGeom>
          <a:solidFill>
            <a:srgbClr val="F78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35CFF47-3006-47AE-AF7B-5965D218656C}"/>
              </a:ext>
            </a:extLst>
          </p:cNvPr>
          <p:cNvSpPr/>
          <p:nvPr/>
        </p:nvSpPr>
        <p:spPr>
          <a:xfrm>
            <a:off x="4674509" y="195705"/>
            <a:ext cx="1450974" cy="1003565"/>
          </a:xfrm>
          <a:prstGeom prst="rect">
            <a:avLst/>
          </a:prstGeom>
          <a:solidFill>
            <a:srgbClr val="BF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4364F1B-0B94-4E8F-995D-C028EA37DD53}"/>
              </a:ext>
            </a:extLst>
          </p:cNvPr>
          <p:cNvSpPr/>
          <p:nvPr/>
        </p:nvSpPr>
        <p:spPr>
          <a:xfrm>
            <a:off x="3159114" y="195704"/>
            <a:ext cx="1450974" cy="1003565"/>
          </a:xfrm>
          <a:prstGeom prst="rect">
            <a:avLst/>
          </a:prstGeom>
          <a:solidFill>
            <a:srgbClr val="F3A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233AB46-6F25-45A8-A9BD-6D9B1F5E7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5663" y="200903"/>
            <a:ext cx="1497482" cy="100592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25B224B5-29F2-4EF9-AEA6-D763B3379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0903"/>
            <a:ext cx="1531804" cy="100592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308AD68E-4B64-4D52-9EA9-35CD3ECEC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026" y="3873719"/>
            <a:ext cx="1450974" cy="100592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19DAEAB-6E6C-480B-907D-3681B70D4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4837" y="3873719"/>
            <a:ext cx="1450974" cy="100592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3733B48-5328-413E-BE1E-434ECE1178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4509" y="3887664"/>
            <a:ext cx="1450974" cy="100592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4A0699CA-E483-490C-88DB-EEB0F37E4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114" y="3887663"/>
            <a:ext cx="1450974" cy="1005927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87AA1019-7CAB-41EE-90FF-A11D14BE9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659" y="3892945"/>
            <a:ext cx="1463076" cy="100592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F845CC00-3BA3-401C-B1D4-549BEAFCA4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887662"/>
            <a:ext cx="1551178" cy="100592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E3C9A21-F008-4697-8276-FB93388CB1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321808" y="2280091"/>
            <a:ext cx="659518" cy="809195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AFBD2522-3E37-4AF8-9589-45B1E521BF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911" y="1698739"/>
            <a:ext cx="524301" cy="530398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221DE81-EC50-4438-9967-23A25E08AA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36" y="2120893"/>
            <a:ext cx="566977" cy="457240"/>
          </a:xfrm>
          <a:prstGeom prst="rect">
            <a:avLst/>
          </a:prstGeom>
        </p:spPr>
      </p:pic>
      <p:sp>
        <p:nvSpPr>
          <p:cNvPr id="37" name="مربع نص 36">
            <a:hlinkClick r:id="rId16" action="ppaction://hlinksldjump"/>
            <a:extLst>
              <a:ext uri="{FF2B5EF4-FFF2-40B4-BE49-F238E27FC236}">
                <a16:creationId xmlns:a16="http://schemas.microsoft.com/office/drawing/2014/main" id="{AF1765FB-0CE2-45FB-A4DA-8D3C6661FDFE}"/>
              </a:ext>
            </a:extLst>
          </p:cNvPr>
          <p:cNvSpPr txBox="1"/>
          <p:nvPr/>
        </p:nvSpPr>
        <p:spPr>
          <a:xfrm>
            <a:off x="8087371" y="390700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38" name="مربع نص 37">
            <a:hlinkClick r:id="rId17" action="ppaction://hlinksldjump"/>
            <a:extLst>
              <a:ext uri="{FF2B5EF4-FFF2-40B4-BE49-F238E27FC236}">
                <a16:creationId xmlns:a16="http://schemas.microsoft.com/office/drawing/2014/main" id="{64145D27-F543-4020-B3F7-252B518A47E4}"/>
              </a:ext>
            </a:extLst>
          </p:cNvPr>
          <p:cNvSpPr txBox="1"/>
          <p:nvPr/>
        </p:nvSpPr>
        <p:spPr>
          <a:xfrm>
            <a:off x="6602826" y="390700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39" name="مربع نص 38">
            <a:hlinkClick r:id="rId18" action="ppaction://hlinksldjump"/>
            <a:extLst>
              <a:ext uri="{FF2B5EF4-FFF2-40B4-BE49-F238E27FC236}">
                <a16:creationId xmlns:a16="http://schemas.microsoft.com/office/drawing/2014/main" id="{5D4CBE13-335B-4CE3-B102-1FF11B3C4C96}"/>
              </a:ext>
            </a:extLst>
          </p:cNvPr>
          <p:cNvSpPr txBox="1"/>
          <p:nvPr/>
        </p:nvSpPr>
        <p:spPr>
          <a:xfrm>
            <a:off x="5052038" y="390700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</a:p>
        </p:txBody>
      </p:sp>
      <p:sp>
        <p:nvSpPr>
          <p:cNvPr id="40" name="مربع نص 39">
            <a:hlinkClick r:id="rId19" action="ppaction://hlinksldjump"/>
            <a:extLst>
              <a:ext uri="{FF2B5EF4-FFF2-40B4-BE49-F238E27FC236}">
                <a16:creationId xmlns:a16="http://schemas.microsoft.com/office/drawing/2014/main" id="{5C2C34BF-202A-4B67-AC64-C697F050FA2B}"/>
              </a:ext>
            </a:extLst>
          </p:cNvPr>
          <p:cNvSpPr txBox="1"/>
          <p:nvPr/>
        </p:nvSpPr>
        <p:spPr>
          <a:xfrm>
            <a:off x="3552820" y="391887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</a:p>
        </p:txBody>
      </p:sp>
      <p:sp>
        <p:nvSpPr>
          <p:cNvPr id="41" name="مربع نص 40">
            <a:hlinkClick r:id="rId20" action="ppaction://hlinksldjump"/>
            <a:extLst>
              <a:ext uri="{FF2B5EF4-FFF2-40B4-BE49-F238E27FC236}">
                <a16:creationId xmlns:a16="http://schemas.microsoft.com/office/drawing/2014/main" id="{31042E55-1AE5-48DF-8CEF-09F9C57C8785}"/>
              </a:ext>
            </a:extLst>
          </p:cNvPr>
          <p:cNvSpPr txBox="1"/>
          <p:nvPr/>
        </p:nvSpPr>
        <p:spPr>
          <a:xfrm>
            <a:off x="1955461" y="391887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5</a:t>
            </a:r>
          </a:p>
        </p:txBody>
      </p:sp>
      <p:sp>
        <p:nvSpPr>
          <p:cNvPr id="42" name="مربع نص 41">
            <a:hlinkClick r:id="rId21" action="ppaction://hlinksldjump"/>
            <a:extLst>
              <a:ext uri="{FF2B5EF4-FFF2-40B4-BE49-F238E27FC236}">
                <a16:creationId xmlns:a16="http://schemas.microsoft.com/office/drawing/2014/main" id="{BBFD6D81-2E3F-4F65-B9E4-A826A79BED26}"/>
              </a:ext>
            </a:extLst>
          </p:cNvPr>
          <p:cNvSpPr txBox="1"/>
          <p:nvPr/>
        </p:nvSpPr>
        <p:spPr>
          <a:xfrm>
            <a:off x="416038" y="390700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6</a:t>
            </a:r>
          </a:p>
        </p:txBody>
      </p:sp>
      <p:sp>
        <p:nvSpPr>
          <p:cNvPr id="43" name="مربع نص 42">
            <a:hlinkClick r:id="rId22" action="ppaction://hlinksldjump"/>
            <a:extLst>
              <a:ext uri="{FF2B5EF4-FFF2-40B4-BE49-F238E27FC236}">
                <a16:creationId xmlns:a16="http://schemas.microsoft.com/office/drawing/2014/main" id="{B3FA14C5-C1E5-41B9-907F-B8C74D5844A6}"/>
              </a:ext>
            </a:extLst>
          </p:cNvPr>
          <p:cNvSpPr txBox="1"/>
          <p:nvPr/>
        </p:nvSpPr>
        <p:spPr>
          <a:xfrm>
            <a:off x="8087371" y="4111249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7</a:t>
            </a:r>
          </a:p>
        </p:txBody>
      </p:sp>
      <p:sp>
        <p:nvSpPr>
          <p:cNvPr id="44" name="مربع نص 43">
            <a:hlinkClick r:id="rId23" action="ppaction://hlinksldjump"/>
            <a:extLst>
              <a:ext uri="{FF2B5EF4-FFF2-40B4-BE49-F238E27FC236}">
                <a16:creationId xmlns:a16="http://schemas.microsoft.com/office/drawing/2014/main" id="{3C67A611-84D3-427A-83AA-CD6A71A201B3}"/>
              </a:ext>
            </a:extLst>
          </p:cNvPr>
          <p:cNvSpPr txBox="1"/>
          <p:nvPr/>
        </p:nvSpPr>
        <p:spPr>
          <a:xfrm>
            <a:off x="6602826" y="4111249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8</a:t>
            </a:r>
          </a:p>
        </p:txBody>
      </p:sp>
      <p:sp>
        <p:nvSpPr>
          <p:cNvPr id="45" name="مربع نص 44">
            <a:hlinkClick r:id="rId24" action="ppaction://hlinksldjump"/>
            <a:extLst>
              <a:ext uri="{FF2B5EF4-FFF2-40B4-BE49-F238E27FC236}">
                <a16:creationId xmlns:a16="http://schemas.microsoft.com/office/drawing/2014/main" id="{BE00A0F1-07E6-471D-ADA3-F0CF0B47AD8D}"/>
              </a:ext>
            </a:extLst>
          </p:cNvPr>
          <p:cNvSpPr txBox="1"/>
          <p:nvPr/>
        </p:nvSpPr>
        <p:spPr>
          <a:xfrm>
            <a:off x="5063638" y="4111249"/>
            <a:ext cx="6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9</a:t>
            </a:r>
          </a:p>
        </p:txBody>
      </p:sp>
      <p:sp>
        <p:nvSpPr>
          <p:cNvPr id="46" name="مربع نص 45">
            <a:hlinkClick r:id="rId25" action="ppaction://hlinksldjump"/>
            <a:extLst>
              <a:ext uri="{FF2B5EF4-FFF2-40B4-BE49-F238E27FC236}">
                <a16:creationId xmlns:a16="http://schemas.microsoft.com/office/drawing/2014/main" id="{A64425E2-A3C7-4819-BA6F-0CD226BB9A92}"/>
              </a:ext>
            </a:extLst>
          </p:cNvPr>
          <p:cNvSpPr txBox="1"/>
          <p:nvPr/>
        </p:nvSpPr>
        <p:spPr>
          <a:xfrm>
            <a:off x="3348881" y="4111249"/>
            <a:ext cx="106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10</a:t>
            </a:r>
          </a:p>
        </p:txBody>
      </p:sp>
      <p:sp>
        <p:nvSpPr>
          <p:cNvPr id="47" name="مربع نص 46">
            <a:hlinkClick r:id="rId26" action="ppaction://hlinksldjump"/>
            <a:extLst>
              <a:ext uri="{FF2B5EF4-FFF2-40B4-BE49-F238E27FC236}">
                <a16:creationId xmlns:a16="http://schemas.microsoft.com/office/drawing/2014/main" id="{22C821CB-DFB5-49AE-A8C5-6AFDAA1A0D72}"/>
              </a:ext>
            </a:extLst>
          </p:cNvPr>
          <p:cNvSpPr txBox="1"/>
          <p:nvPr/>
        </p:nvSpPr>
        <p:spPr>
          <a:xfrm>
            <a:off x="1829140" y="4111249"/>
            <a:ext cx="1030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11</a:t>
            </a:r>
          </a:p>
        </p:txBody>
      </p:sp>
      <p:sp>
        <p:nvSpPr>
          <p:cNvPr id="48" name="مربع نص 47">
            <a:hlinkClick r:id="rId27" action="ppaction://hlinksldjump"/>
            <a:extLst>
              <a:ext uri="{FF2B5EF4-FFF2-40B4-BE49-F238E27FC236}">
                <a16:creationId xmlns:a16="http://schemas.microsoft.com/office/drawing/2014/main" id="{83370E43-20EC-44AA-847C-50AF10DB3C84}"/>
              </a:ext>
            </a:extLst>
          </p:cNvPr>
          <p:cNvSpPr txBox="1"/>
          <p:nvPr/>
        </p:nvSpPr>
        <p:spPr>
          <a:xfrm>
            <a:off x="205445" y="4111249"/>
            <a:ext cx="112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Dubai" panose="020B0503030403030204" pitchFamily="34" charset="-78"/>
                <a:cs typeface="Dubai" panose="020B0503030403030204" pitchFamily="34" charset="-78"/>
              </a:rPr>
              <a:t>12</a:t>
            </a:r>
          </a:p>
        </p:txBody>
      </p:sp>
      <p:pic>
        <p:nvPicPr>
          <p:cNvPr id="3" name="رسم 2" descr="نجمة مع تعبئة خالصة">
            <a:extLst>
              <a:ext uri="{FF2B5EF4-FFF2-40B4-BE49-F238E27FC236}">
                <a16:creationId xmlns:a16="http://schemas.microsoft.com/office/drawing/2014/main" id="{28B64BBD-7DD4-495C-9874-CFD55A0561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30094" y="225106"/>
            <a:ext cx="425196" cy="4251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9" name="رسم 48" descr="نجمة مع تعبئة خالصة">
            <a:extLst>
              <a:ext uri="{FF2B5EF4-FFF2-40B4-BE49-F238E27FC236}">
                <a16:creationId xmlns:a16="http://schemas.microsoft.com/office/drawing/2014/main" id="{2F2A87BE-CEAB-41EC-985D-D7A238256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68134" y="205306"/>
            <a:ext cx="425196" cy="4251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0" name="رسم 49" descr="نجمة مع تعبئة خالصة">
            <a:extLst>
              <a:ext uri="{FF2B5EF4-FFF2-40B4-BE49-F238E27FC236}">
                <a16:creationId xmlns:a16="http://schemas.microsoft.com/office/drawing/2014/main" id="{84978801-02E9-4510-A0C9-B2F144CF3E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174" y="185506"/>
            <a:ext cx="425196" cy="4251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" name="رسم 50" descr="نجمة مع تعبئة خالصة">
            <a:extLst>
              <a:ext uri="{FF2B5EF4-FFF2-40B4-BE49-F238E27FC236}">
                <a16:creationId xmlns:a16="http://schemas.microsoft.com/office/drawing/2014/main" id="{6AABBF55-E27E-4B6F-AB32-E1A1A7E4FE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35188" y="3961751"/>
            <a:ext cx="425196" cy="4251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2" name="رسم 51" descr="نجمة مع تعبئة خالصة">
            <a:extLst>
              <a:ext uri="{FF2B5EF4-FFF2-40B4-BE49-F238E27FC236}">
                <a16:creationId xmlns:a16="http://schemas.microsoft.com/office/drawing/2014/main" id="{FABBA58C-94F9-4E7A-A36A-599BD358916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253587" y="3961751"/>
            <a:ext cx="425196" cy="4251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3" name="رسم 52" descr="نجمة مع تعبئة خالصة">
            <a:extLst>
              <a:ext uri="{FF2B5EF4-FFF2-40B4-BE49-F238E27FC236}">
                <a16:creationId xmlns:a16="http://schemas.microsoft.com/office/drawing/2014/main" id="{0006B664-0378-4706-BB30-88036F69105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771986" y="3961751"/>
            <a:ext cx="425196" cy="4251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825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قَـالَ الْـمُـعَـلِّـمُ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هَـلْ تَعْـلَـمُونَ يَـا أَبْـنَـائِـي أَنَّ زَمِـيـلَـكُــمْ مُـحَـمَّـدًا يَـرْقُـدُ فِــي الْـمُـسْـتَـشْـفَــى ؟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6442B60-A82C-41CA-8A5D-3D982F2CAB7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24130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279417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الْـمُـسْـتَـشْـفَـى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BAA45126-9961-44DF-9279-EC079F73AFA5}"/>
              </a:ext>
            </a:extLst>
          </p:cNvPr>
          <p:cNvSpPr/>
          <p:nvPr/>
        </p:nvSpPr>
        <p:spPr>
          <a:xfrm>
            <a:off x="2110741" y="157990"/>
            <a:ext cx="1440691" cy="1200696"/>
          </a:xfrm>
          <a:prstGeom prst="wedgeEllipseCallout">
            <a:avLst>
              <a:gd name="adj1" fmla="val -64087"/>
              <a:gd name="adj2" fmla="val 608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للتوضيح الرجوع للأرقام اضغط هنا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35880B6-FF26-4D7D-A999-67437E1A7F98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29055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6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66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6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B40F310-04AD-4795-B7ED-60C244E0DD01}"/>
              </a:ext>
            </a:extLst>
          </p:cNvPr>
          <p:cNvGrpSpPr/>
          <p:nvPr/>
        </p:nvGrpSpPr>
        <p:grpSpPr>
          <a:xfrm>
            <a:off x="3294661" y="624008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9BC0B3F6-E18E-435C-A6D9-EAF80D202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61F12FB8-562F-4E46-B433-1D8E0ACF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7062" y="1045029"/>
              <a:ext cx="3428261" cy="3108737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الطَّـبِــيــــبُ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خُـذِ الْـعَـسَــلَ يَـا مُحَـمَّـدُ وَلَا تَـتَـــرَدَّدْ، فَـالْعَـسَـلُ دَوَاءٌ لِأَلَـمِ الْـبَـطْـنِ .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994F1B6F-DAD4-40BC-9870-6D9FFFA34FF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70022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25309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الطَّـبِــيـــبُ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3BE46B4-14B5-4F49-8B2E-71995D4DD677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3348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766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26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5055A3BF-E173-4765-8F26-60D0E781ECBD}"/>
              </a:ext>
            </a:extLst>
          </p:cNvPr>
          <p:cNvGrpSpPr/>
          <p:nvPr/>
        </p:nvGrpSpPr>
        <p:grpSpPr>
          <a:xfrm>
            <a:off x="3301298" y="668510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F4DC26E9-45D0-46CE-A4A8-A28B1D07F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252B6D70-6F99-454A-BD85-7713BC79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34010" y="1068081"/>
              <a:ext cx="3451313" cy="3050561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77459" y="1417588"/>
            <a:ext cx="336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عَـادَ صَــالِحٌ إِلَـى الْـمَـنْـزِلِ حَـزِيـنًـا .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سَأَلَـتْـهُ أُمُّـهُ :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مَــا بِكَ يَــا بُـنَـيَّ ؟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8454D1D3-B7FE-4EC5-A1FB-E65F814FD386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31832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287119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حَـزِيــــنًــا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56B9D32-EBF5-4F2C-A95C-FCD1A9D48F8B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21719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766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766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6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66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1871BC38-011D-494E-B03E-45487D4A51BD}"/>
              </a:ext>
            </a:extLst>
          </p:cNvPr>
          <p:cNvGrpSpPr/>
          <p:nvPr/>
        </p:nvGrpSpPr>
        <p:grpSpPr>
          <a:xfrm>
            <a:off x="3294660" y="668510"/>
            <a:ext cx="5017673" cy="3849701"/>
            <a:chOff x="3294661" y="646899"/>
            <a:chExt cx="5017673" cy="3849701"/>
          </a:xfrm>
        </p:grpSpPr>
        <p:pic>
          <p:nvPicPr>
            <p:cNvPr id="37" name="صورة 36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2DC16066-1F7B-4092-84A3-8BC06276C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CD42F1B7-C181-4A46-9915-217511D42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9379" y="1060397"/>
              <a:ext cx="3435944" cy="3065929"/>
            </a:xfrm>
            <a:prstGeom prst="rect">
              <a:avLst/>
            </a:prstGeom>
          </p:spPr>
        </p:pic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187537" y="1417588"/>
            <a:ext cx="335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قَـالَ الْأَرْنَــبُ : </a:t>
            </a:r>
          </a:p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سَـأَنَـامُ قَـلِـيلًا ، ثُـمَّ أَلْـحَـقُ بالسُّـلَـحْـفَـاةِ لَأَنَّـنِــي الْأَسْــرَعُ .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D289862-D7C6-4ECD-BA25-6F26E083375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48286" y="4497314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03573" y="4504092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السُّـلَـحْـفَـاةِ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89CC8F0A-52EF-4E06-842E-3764D4EB42C8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33932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66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FD2033-219C-4027-87AA-A0EEAB12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47436">
            <a:off x="421834" y="226134"/>
            <a:ext cx="2636409" cy="228654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5135">
              <a:off x="682221" y="1167185"/>
              <a:ext cx="1309740" cy="868497"/>
            </p:xfrm>
            <a:graphic>
              <a:graphicData uri="http://schemas.microsoft.com/office/powerpoint/2016/slidezoom">
                <pslz:sldZm>
                  <pslz:sldZmObj sldId="292" cId="3082528666">
                    <pslz:zmPr id="{E3E38756-F45A-4CBB-B4BE-9F6277E6733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5135">
                          <a:off x="0" y="0"/>
                          <a:ext cx="1309740" cy="86849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6EAAC8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B6802D-97C1-45A1-91EE-4A6055677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085135">
                <a:off x="682221" y="1167185"/>
                <a:ext cx="1309740" cy="868497"/>
              </a:xfrm>
              <a:prstGeom prst="rect">
                <a:avLst/>
              </a:prstGeom>
              <a:ln w="38100">
                <a:solidFill>
                  <a:srgbClr val="6EAAC8"/>
                </a:solidFill>
              </a:ln>
            </p:spPr>
          </p:pic>
        </mc:Fallback>
      </mc:AlternateContent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3507966-7C26-4C2D-B66A-F104DBC5D6DE}"/>
              </a:ext>
            </a:extLst>
          </p:cNvPr>
          <p:cNvGrpSpPr/>
          <p:nvPr/>
        </p:nvGrpSpPr>
        <p:grpSpPr>
          <a:xfrm>
            <a:off x="3294661" y="646899"/>
            <a:ext cx="5017673" cy="3849701"/>
            <a:chOff x="3294661" y="646899"/>
            <a:chExt cx="5017673" cy="3849701"/>
          </a:xfrm>
        </p:grpSpPr>
        <p:pic>
          <p:nvPicPr>
            <p:cNvPr id="8" name="صورة 7" descr="صورة تحتوي على نص, ستارة, أثاث&#10;&#10;تم إنشاء الوصف تلقائياً">
              <a:extLst>
                <a:ext uri="{FF2B5EF4-FFF2-40B4-BE49-F238E27FC236}">
                  <a16:creationId xmlns:a16="http://schemas.microsoft.com/office/drawing/2014/main" id="{6C5B10A3-1A30-430D-9711-6B3F5347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4647" y1="41516" x2="23650" y2="85469"/>
                          <a14:foregroundMark x1="23650" y1="85469" x2="24516" y2="88448"/>
                          <a14:foregroundMark x1="76877" y1="42035" x2="76143" y2="86597"/>
                          <a14:foregroundMark x1="76143" y1="86597" x2="76312" y2="87252"/>
                        </a14:backgroundRemoval>
                      </a14:imgEffect>
                    </a14:imgLayer>
                  </a14:imgProps>
                </a:ext>
              </a:extLst>
            </a:blip>
            <a:srcRect l="16686" t="35378" r="18426" b="6773"/>
            <a:stretch/>
          </p:blipFill>
          <p:spPr>
            <a:xfrm>
              <a:off x="3294661" y="646899"/>
              <a:ext cx="5017673" cy="384970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FEFF2C9-F8C6-4108-ACD6-3820E82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1694" y="1060397"/>
              <a:ext cx="3445635" cy="3081297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6CBAFE9-AB67-4154-8D2F-D0FBA1B0C5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B0241B-ADCD-47DB-9ECA-025FF27125A2}"/>
              </a:ext>
            </a:extLst>
          </p:cNvPr>
          <p:cNvSpPr txBox="1"/>
          <p:nvPr/>
        </p:nvSpPr>
        <p:spPr>
          <a:xfrm>
            <a:off x="4225721" y="1256320"/>
            <a:ext cx="3297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خَـرَجَـــتِ الْغَــنَـمُ إِلَــى الْـمَـرْعَــى مُجْـتَـمِـعَــةً ، لِـكِـنَّ خَـرُوفًــا كَــانَ يَـسِــيــرُ  وَحْـدَهُ . نَـادَاهُ الْـكَـبْـشُ : لا تَبْـتَـعِدْ . </a:t>
            </a:r>
            <a:endParaRPr lang="en-US" sz="36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A8F25-A84C-411C-BECC-DD00D57DF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480" y="3786677"/>
            <a:ext cx="1931974" cy="1736332"/>
          </a:xfrm>
          <a:prstGeom prst="rect">
            <a:avLst/>
          </a:prstGeom>
        </p:spPr>
      </p:pic>
      <p:pic>
        <p:nvPicPr>
          <p:cNvPr id="19" name="10 ثواني">
            <a:hlinkClick r:id="" action="ppaction://media"/>
            <a:extLst>
              <a:ext uri="{FF2B5EF4-FFF2-40B4-BE49-F238E27FC236}">
                <a16:creationId xmlns:a16="http://schemas.microsoft.com/office/drawing/2014/main" id="{BB81565B-607E-4F6A-BB7E-3822ECF7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34238" y="899450"/>
            <a:ext cx="4709430" cy="340403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3AF6E46-6350-42D1-8E6C-1E33A880E41C}"/>
              </a:ext>
            </a:extLst>
          </p:cNvPr>
          <p:cNvSpPr/>
          <p:nvPr/>
        </p:nvSpPr>
        <p:spPr>
          <a:xfrm>
            <a:off x="4123683" y="1068081"/>
            <a:ext cx="3461640" cy="3050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video_2022-05-22_17-13-14">
            <a:hlinkClick r:id="" action="ppaction://media"/>
            <a:extLst>
              <a:ext uri="{FF2B5EF4-FFF2-40B4-BE49-F238E27FC236}">
                <a16:creationId xmlns:a16="http://schemas.microsoft.com/office/drawing/2014/main" id="{485E7D26-332B-4FED-9A14-032D15362C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3183" r="22529" b="2536"/>
          <a:stretch/>
        </p:blipFill>
        <p:spPr>
          <a:xfrm>
            <a:off x="1184223" y="3455998"/>
            <a:ext cx="1139252" cy="111868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62D68A-BF33-4073-AFC0-40D585AE0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5736" y="2480772"/>
            <a:ext cx="1885155" cy="18851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87C5F52-ECC4-4767-9B90-5977858DF4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4956" y="10270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DCB68FF7-8581-4C8D-B3F1-28B627B41C9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1750750 w 9144000"/>
              <a:gd name="connsiteY0" fmla="*/ 3518451 h 5143500"/>
              <a:gd name="connsiteX1" fmla="*/ 1245268 w 9144000"/>
              <a:gd name="connsiteY1" fmla="*/ 4023933 h 5143500"/>
              <a:gd name="connsiteX2" fmla="*/ 1750750 w 9144000"/>
              <a:gd name="connsiteY2" fmla="*/ 4529415 h 5143500"/>
              <a:gd name="connsiteX3" fmla="*/ 2256232 w 9144000"/>
              <a:gd name="connsiteY3" fmla="*/ 4023933 h 5143500"/>
              <a:gd name="connsiteX4" fmla="*/ 1750750 w 9144000"/>
              <a:gd name="connsiteY4" fmla="*/ 3518451 h 5143500"/>
              <a:gd name="connsiteX5" fmla="*/ 4134010 w 9144000"/>
              <a:gd name="connsiteY5" fmla="*/ 1068081 h 5143500"/>
              <a:gd name="connsiteX6" fmla="*/ 4134010 w 9144000"/>
              <a:gd name="connsiteY6" fmla="*/ 4118642 h 5143500"/>
              <a:gd name="connsiteX7" fmla="*/ 7585323 w 9144000"/>
              <a:gd name="connsiteY7" fmla="*/ 4118642 h 5143500"/>
              <a:gd name="connsiteX8" fmla="*/ 7585323 w 9144000"/>
              <a:gd name="connsiteY8" fmla="*/ 1068081 h 5143500"/>
              <a:gd name="connsiteX9" fmla="*/ 3294661 w 9144000"/>
              <a:gd name="connsiteY9" fmla="*/ 0 h 5143500"/>
              <a:gd name="connsiteX10" fmla="*/ 9144000 w 9144000"/>
              <a:gd name="connsiteY10" fmla="*/ 0 h 5143500"/>
              <a:gd name="connsiteX11" fmla="*/ 9144000 w 9144000"/>
              <a:gd name="connsiteY11" fmla="*/ 5143500 h 5143500"/>
              <a:gd name="connsiteX12" fmla="*/ 0 w 9144000"/>
              <a:gd name="connsiteY12" fmla="*/ 5143500 h 5143500"/>
              <a:gd name="connsiteX13" fmla="*/ 0 w 9144000"/>
              <a:gd name="connsiteY13" fmla="*/ 2709879 h 5143500"/>
              <a:gd name="connsiteX14" fmla="*/ 3294661 w 9144000"/>
              <a:gd name="connsiteY14" fmla="*/ 270987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5143500">
                <a:moveTo>
                  <a:pt x="1750750" y="3518451"/>
                </a:moveTo>
                <a:cubicBezTo>
                  <a:pt x="1471580" y="3518451"/>
                  <a:pt x="1245268" y="3744763"/>
                  <a:pt x="1245268" y="4023933"/>
                </a:cubicBezTo>
                <a:cubicBezTo>
                  <a:pt x="1245268" y="4303103"/>
                  <a:pt x="1471580" y="4529415"/>
                  <a:pt x="1750750" y="4529415"/>
                </a:cubicBezTo>
                <a:cubicBezTo>
                  <a:pt x="2029920" y="4529415"/>
                  <a:pt x="2256232" y="4303103"/>
                  <a:pt x="2256232" y="4023933"/>
                </a:cubicBezTo>
                <a:cubicBezTo>
                  <a:pt x="2256232" y="3744763"/>
                  <a:pt x="2029920" y="3518451"/>
                  <a:pt x="1750750" y="3518451"/>
                </a:cubicBezTo>
                <a:close/>
                <a:moveTo>
                  <a:pt x="4134010" y="1068081"/>
                </a:moveTo>
                <a:lnTo>
                  <a:pt x="4134010" y="4118642"/>
                </a:lnTo>
                <a:lnTo>
                  <a:pt x="7585323" y="4118642"/>
                </a:lnTo>
                <a:lnTo>
                  <a:pt x="7585323" y="1068081"/>
                </a:lnTo>
                <a:close/>
                <a:moveTo>
                  <a:pt x="3294661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709879"/>
                </a:lnTo>
                <a:lnTo>
                  <a:pt x="3294661" y="2709879"/>
                </a:lnTo>
                <a:close/>
              </a:path>
            </a:pathLst>
          </a:cu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28FDAF-BE63-4C4D-95C2-04B8BD306B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62425" y="9853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رسم 24" descr="وجه مبتسم بتعبئة مصمتة مع تعبئة خالصة">
            <a:extLst>
              <a:ext uri="{FF2B5EF4-FFF2-40B4-BE49-F238E27FC236}">
                <a16:creationId xmlns:a16="http://schemas.microsoft.com/office/drawing/2014/main" id="{CDA91BB3-1F15-4E25-AE3B-E20FFD7DE6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18897" y="2717779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6" name="رسم 2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03419F44-D0E1-48CA-BC84-99182DD665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256231" y="2717371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27" name="رسم 26" descr="وجه مُصمت متوسل مع تعبئة خالصة">
            <a:extLst>
              <a:ext uri="{FF2B5EF4-FFF2-40B4-BE49-F238E27FC236}">
                <a16:creationId xmlns:a16="http://schemas.microsoft.com/office/drawing/2014/main" id="{D8D5305A-3847-47A6-B15F-E6F703B548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37528" y="2719392"/>
            <a:ext cx="768607" cy="768607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1277C2B0-449A-420B-826F-6965B9C6EC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7356" y="1179444"/>
            <a:ext cx="1976197" cy="19761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BF6E689-24DD-40FF-B37D-D81ECF15F9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4825" y="1137743"/>
            <a:ext cx="1927509" cy="192750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D41BC2-5CA4-41BD-8B5E-1DB9BBD12AAE}"/>
              </a:ext>
            </a:extLst>
          </p:cNvPr>
          <p:cNvSpPr/>
          <p:nvPr/>
        </p:nvSpPr>
        <p:spPr>
          <a:xfrm>
            <a:off x="6861866" y="4511828"/>
            <a:ext cx="1260329" cy="438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للبداية </a:t>
            </a:r>
          </a:p>
        </p:txBody>
      </p:sp>
      <p:pic>
        <p:nvPicPr>
          <p:cNvPr id="33" name="دب يبكي">
            <a:extLst>
              <a:ext uri="{FF2B5EF4-FFF2-40B4-BE49-F238E27FC236}">
                <a16:creationId xmlns:a16="http://schemas.microsoft.com/office/drawing/2014/main" id="{CECBCE0F-C914-48EB-980A-D3ACFDE8DC96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599" y="1382747"/>
            <a:ext cx="2689796" cy="2591985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B04A5F-E1DB-4D07-B7E6-E0399BF7040B}"/>
              </a:ext>
            </a:extLst>
          </p:cNvPr>
          <p:cNvSpPr/>
          <p:nvPr/>
        </p:nvSpPr>
        <p:spPr>
          <a:xfrm>
            <a:off x="5317153" y="4518606"/>
            <a:ext cx="1349115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سؤال المهارات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B15F01-C84B-43CD-A4C9-02EC2D23C885}"/>
              </a:ext>
            </a:extLst>
          </p:cNvPr>
          <p:cNvSpPr/>
          <p:nvPr/>
        </p:nvSpPr>
        <p:spPr>
          <a:xfrm>
            <a:off x="4357533" y="1306286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أحدد المهارات الصوتية في هذه الكلمة  ؟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79B1667-FFB3-4F1C-B4F8-A347857EE12B}"/>
              </a:ext>
            </a:extLst>
          </p:cNvPr>
          <p:cNvSpPr/>
          <p:nvPr/>
        </p:nvSpPr>
        <p:spPr>
          <a:xfrm>
            <a:off x="4454211" y="2756868"/>
            <a:ext cx="2790862" cy="80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مُـجْـتَـمِـعَـةً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BAE0796-8889-457A-96F3-967A5DCE26EE}"/>
              </a:ext>
            </a:extLst>
          </p:cNvPr>
          <p:cNvSpPr/>
          <p:nvPr/>
        </p:nvSpPr>
        <p:spPr>
          <a:xfrm>
            <a:off x="3551432" y="4515135"/>
            <a:ext cx="1532387" cy="4384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لإعادة الوقت أو احتساب دقيقة أخرى </a:t>
            </a:r>
          </a:p>
        </p:txBody>
      </p:sp>
    </p:spTree>
    <p:extLst>
      <p:ext uri="{BB962C8B-B14F-4D97-AF65-F5344CB8AC3E}">
        <p14:creationId xmlns:p14="http://schemas.microsoft.com/office/powerpoint/2010/main" val="5567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66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6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فل ي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664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build="p"/>
      <p:bldP spid="12" grpId="1" build="allAtOnce"/>
      <p:bldP spid="3" grpId="0" animBg="1"/>
      <p:bldP spid="3" grpId="1"/>
      <p:bldP spid="3" grpId="2"/>
      <p:bldP spid="3" grpId="3"/>
      <p:bldP spid="29" grpId="0" animBg="1"/>
      <p:bldP spid="29" grpId="1"/>
      <p:bldP spid="29" grpId="2"/>
      <p:bldP spid="29" grpId="3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11072A-CFBB-4BBE-9899-494030F12378}">
  <we:reference id="wa104380121" version="2.0.0.0" store="ar-SA" storeType="OMEX"/>
  <we:alternateReferences>
    <we:reference id="wa104380121" version="2.0.0.0" store="ar-S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787</Words>
  <Application>Microsoft Office PowerPoint</Application>
  <PresentationFormat>عرض على الشاشة (16:9)</PresentationFormat>
  <Paragraphs>128</Paragraphs>
  <Slides>16</Slides>
  <Notes>14</Notes>
  <HiddenSlides>0</HiddenSlides>
  <MMClips>24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3" baseType="lpstr">
      <vt:lpstr>Patrick Hand</vt:lpstr>
      <vt:lpstr>Sakkal Majalla</vt:lpstr>
      <vt:lpstr>Traditional Arabic</vt:lpstr>
      <vt:lpstr>Arial</vt:lpstr>
      <vt:lpstr>Poppins</vt:lpstr>
      <vt:lpstr>Dubai</vt:lpstr>
      <vt:lpstr>Cute Family Doodle Collage for Marketing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عبد الله الغامدي</cp:lastModifiedBy>
  <cp:revision>39</cp:revision>
  <dcterms:modified xsi:type="dcterms:W3CDTF">2022-05-23T08:41:03Z</dcterms:modified>
  <cp:contentStatus/>
</cp:coreProperties>
</file>