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5"/>
  </p:notesMasterIdLst>
  <p:handoutMasterIdLst>
    <p:handoutMasterId r:id="rId76"/>
  </p:handoutMasterIdLst>
  <p:sldIdLst>
    <p:sldId id="257" r:id="rId5"/>
    <p:sldId id="258" r:id="rId6"/>
    <p:sldId id="273" r:id="rId7"/>
    <p:sldId id="262" r:id="rId8"/>
    <p:sldId id="263" r:id="rId9"/>
    <p:sldId id="275" r:id="rId10"/>
    <p:sldId id="276" r:id="rId11"/>
    <p:sldId id="278" r:id="rId12"/>
    <p:sldId id="277" r:id="rId13"/>
    <p:sldId id="279" r:id="rId14"/>
    <p:sldId id="280" r:id="rId15"/>
    <p:sldId id="281" r:id="rId16"/>
    <p:sldId id="303" r:id="rId17"/>
    <p:sldId id="302" r:id="rId18"/>
    <p:sldId id="283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1" r:id="rId27"/>
    <p:sldId id="290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300" r:id="rId36"/>
    <p:sldId id="301" r:id="rId37"/>
    <p:sldId id="299" r:id="rId38"/>
    <p:sldId id="305" r:id="rId39"/>
    <p:sldId id="304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20" r:id="rId52"/>
    <p:sldId id="321" r:id="rId53"/>
    <p:sldId id="322" r:id="rId54"/>
    <p:sldId id="326" r:id="rId55"/>
    <p:sldId id="327" r:id="rId56"/>
    <p:sldId id="329" r:id="rId57"/>
    <p:sldId id="330" r:id="rId58"/>
    <p:sldId id="331" r:id="rId59"/>
    <p:sldId id="332" r:id="rId60"/>
    <p:sldId id="333" r:id="rId61"/>
    <p:sldId id="335" r:id="rId62"/>
    <p:sldId id="336" r:id="rId63"/>
    <p:sldId id="337" r:id="rId64"/>
    <p:sldId id="317" r:id="rId65"/>
    <p:sldId id="319" r:id="rId66"/>
    <p:sldId id="334" r:id="rId67"/>
    <p:sldId id="323" r:id="rId68"/>
    <p:sldId id="324" r:id="rId69"/>
    <p:sldId id="325" r:id="rId70"/>
    <p:sldId id="328" r:id="rId71"/>
    <p:sldId id="318" r:id="rId72"/>
    <p:sldId id="274" r:id="rId73"/>
    <p:sldId id="264" r:id="rId7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40" d="100"/>
          <a:sy n="40" d="100"/>
        </p:scale>
        <p:origin x="-138" y="-594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3/26/2017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3/26/2017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8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52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8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3/26/2017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pPr/>
              <a:t>3/26/2017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/>
              <a:pPr/>
              <a:t>3/26/2017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Revision Unit 5-8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  <a:t>Book 2 (Listening &amp; Speaking)</a:t>
            </a:r>
            <a:endParaRPr 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612" y="0"/>
            <a:ext cx="8153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13. What ages is </a:t>
            </a:r>
            <a:r>
              <a:rPr lang="en-US" sz="2800" dirty="0" err="1" smtClean="0"/>
              <a:t>Sratch</a:t>
            </a:r>
            <a:r>
              <a:rPr lang="en-US" sz="2800" dirty="0" smtClean="0"/>
              <a:t> designed for?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4-5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adults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8-16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10-12</a:t>
            </a:r>
          </a:p>
          <a:p>
            <a:r>
              <a:rPr lang="en-US" sz="2800" dirty="0" smtClean="0"/>
              <a:t>14. What is One thing you can make with </a:t>
            </a:r>
            <a:r>
              <a:rPr lang="en-US" sz="2800" dirty="0" err="1" smtClean="0"/>
              <a:t>Sratch</a:t>
            </a:r>
            <a:r>
              <a:rPr lang="en-US" sz="2800" dirty="0" smtClean="0"/>
              <a:t>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programming tools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greeting cards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blocks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buildings</a:t>
            </a:r>
          </a:p>
          <a:p>
            <a:r>
              <a:rPr lang="en-US" sz="2800" dirty="0" smtClean="0"/>
              <a:t>15. The advantage of Scratch is_________________.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It can help in Physics.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It can help make simple objects.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It can make toys.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can make it in several minutes.</a:t>
            </a:r>
            <a:endParaRPr lang="en-US" sz="2800" dirty="0"/>
          </a:p>
        </p:txBody>
      </p:sp>
      <p:pic>
        <p:nvPicPr>
          <p:cNvPr id="3" name="Q2eSE_02_LS_U06_ListeningSkill_Activity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7812" y="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8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2eSE_02_LS_U07_ListeningSkill_Activity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4412" y="381000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412" y="228600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16. Why does David get a bill of </a:t>
            </a:r>
            <a:r>
              <a:rPr lang="en-US" sz="2800" dirty="0" smtClean="0">
                <a:latin typeface="Arial"/>
                <a:cs typeface="Arial"/>
              </a:rPr>
              <a:t>$</a:t>
            </a:r>
            <a:r>
              <a:rPr lang="en-US" sz="2800" dirty="0" smtClean="0"/>
              <a:t>100?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He put his garbage in the recycling bin.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He doesn’t like to recycle.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He put paper and bottles in the trash.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His apartment building collected his trash.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17. What does Joe say about recycling?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reduces the pollution in the city.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is a law and important.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is unfair and unimportant.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is easy to ignore.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211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0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18. How many children die every year because of water-related illnesses ?</a:t>
            </a:r>
            <a:endParaRPr lang="en-US" sz="3200" dirty="0"/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five hundred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five thousand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two million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five million</a:t>
            </a:r>
          </a:p>
          <a:p>
            <a:r>
              <a:rPr lang="en-US" sz="3200" dirty="0" smtClean="0"/>
              <a:t>19. Cholera 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Kills hundreds of people every year.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 a disease we can’t prevent.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 caused by dirty drinking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 common worldwide.</a:t>
            </a:r>
            <a:endParaRPr lang="en-US" sz="3200" dirty="0"/>
          </a:p>
        </p:txBody>
      </p:sp>
      <p:pic>
        <p:nvPicPr>
          <p:cNvPr id="3" name="Q2eSE_02_LS_U08_SpeakingSkill_ActivityA_Part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1812" y="1143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6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76200"/>
            <a:ext cx="11430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20. What DIY projects were not mentioned in the conversation?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car washing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fixing things at home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making things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Cooking</a:t>
            </a:r>
          </a:p>
          <a:p>
            <a:r>
              <a:rPr lang="en-US" sz="2800" dirty="0" smtClean="0"/>
              <a:t>21. What is important in a DIY project?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have enough money.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spend a lot of money.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know how to do it.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get help from other people.</a:t>
            </a:r>
          </a:p>
          <a:p>
            <a:r>
              <a:rPr lang="en-US" sz="2800" dirty="0" smtClean="0"/>
              <a:t>22. Why </a:t>
            </a:r>
            <a:r>
              <a:rPr lang="en-US" sz="2800" dirty="0"/>
              <a:t>do people do DIY projects?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It’s a pastime.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It’s satisfying.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It saves money.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All of the above</a:t>
            </a:r>
          </a:p>
          <a:p>
            <a:endParaRPr lang="en-US" sz="2800" dirty="0"/>
          </a:p>
        </p:txBody>
      </p:sp>
      <p:pic>
        <p:nvPicPr>
          <p:cNvPr id="3" name="Q2eSE_02_LS_U06_Q_Classro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6612" y="76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9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457200"/>
            <a:ext cx="11658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23. Some people have little information about 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their family history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their ancestors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African </a:t>
            </a:r>
            <a:r>
              <a:rPr lang="en-US" sz="3200" dirty="0"/>
              <a:t>A</a:t>
            </a:r>
            <a:r>
              <a:rPr lang="en-US" sz="3200" dirty="0" smtClean="0"/>
              <a:t>mericans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slaves</a:t>
            </a:r>
          </a:p>
          <a:p>
            <a:r>
              <a:rPr lang="en-US" sz="3200" dirty="0" smtClean="0"/>
              <a:t>24. The excerpt is about 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origin of Africa and America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information about henry’s ancestors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family history of Americans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purpose of Henry Louis Gates’ research </a:t>
            </a:r>
            <a:endParaRPr lang="en-US" sz="3200" dirty="0"/>
          </a:p>
        </p:txBody>
      </p:sp>
      <p:pic>
        <p:nvPicPr>
          <p:cNvPr id="3" name="Q2eSE_02_LS_U05_Listening2_Activity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2812" y="1219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6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Language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91314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0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25.Choose the correct spelling.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knowladge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knowledge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knoledge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knowlidge</a:t>
            </a:r>
            <a:endParaRPr lang="en-US" sz="3200" dirty="0" smtClean="0"/>
          </a:p>
          <a:p>
            <a:r>
              <a:rPr lang="en-US" sz="3200" dirty="0" smtClean="0"/>
              <a:t>26.Websites are _______________ regular stores for selling craft items.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good than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better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better than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best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1019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457200"/>
            <a:ext cx="11353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27. Could you tell me about ________________ store in this town?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cheap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cheapest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cheapest</a:t>
            </a:r>
          </a:p>
          <a:p>
            <a:r>
              <a:rPr lang="en-US" sz="3200" dirty="0" smtClean="0"/>
              <a:t>28. Some people use earth _______ in a composter . It’s a good way to dispose off the garbage.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lines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worms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lands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4590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50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29. Which sentence is correct 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 buy you a composter?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You buy a composter?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 you buy a composter?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 a composter buy you?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30. Choose the correct sentence.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Sarah’ll</a:t>
            </a:r>
            <a:r>
              <a:rPr lang="en-US" sz="3200" dirty="0" smtClean="0"/>
              <a:t> not sell her old clothes.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Sarah </a:t>
            </a:r>
            <a:r>
              <a:rPr lang="en-US" sz="3200" dirty="0" err="1" smtClean="0"/>
              <a:t>willn’t</a:t>
            </a:r>
            <a:r>
              <a:rPr lang="en-US" sz="3200" dirty="0" smtClean="0"/>
              <a:t> sell her old clothes.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Sarah will don’t sell her old clothes.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Sarah won’t sell her old clothes.</a:t>
            </a:r>
          </a:p>
        </p:txBody>
      </p:sp>
    </p:spTree>
    <p:extLst>
      <p:ext uri="{BB962C8B-B14F-4D97-AF65-F5344CB8AC3E}">
        <p14:creationId xmlns:p14="http://schemas.microsoft.com/office/powerpoint/2010/main" val="40558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8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31.Which one is a fact in the following: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People shouldn’t use  a lot of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About three million people have cholera every year.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think lack of clean water causes diseases.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I’d say that clean water supply is essential in every city.</a:t>
            </a:r>
          </a:p>
          <a:p>
            <a:r>
              <a:rPr lang="en-US" sz="3200" dirty="0" smtClean="0"/>
              <a:t>32. The building in our college is not___________.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sanitary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sanitation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sanitable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sanitationary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37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73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457200"/>
            <a:ext cx="11277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33.I think it’s very _________ to start boiling our drinking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sensibly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sensible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unsensible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unsensibly</a:t>
            </a:r>
            <a:endParaRPr lang="en-US" sz="3200" dirty="0" smtClean="0"/>
          </a:p>
          <a:p>
            <a:r>
              <a:rPr lang="en-US" sz="3200" dirty="0" smtClean="0"/>
              <a:t>34. If there ______ pollution in the cities, diseases will spread very quickly.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has</a:t>
            </a:r>
          </a:p>
        </p:txBody>
      </p:sp>
    </p:spTree>
    <p:extLst>
      <p:ext uri="{BB962C8B-B14F-4D97-AF65-F5344CB8AC3E}">
        <p14:creationId xmlns:p14="http://schemas.microsoft.com/office/powerpoint/2010/main" val="360889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0"/>
            <a:ext cx="1133449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35. If you wash your hands frequently , you ____________ get sick more often.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might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might not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</a:t>
            </a:r>
          </a:p>
          <a:p>
            <a:r>
              <a:rPr lang="en-US" sz="3200" dirty="0" smtClean="0"/>
              <a:t>36. Which response to the following question is correct?</a:t>
            </a:r>
          </a:p>
          <a:p>
            <a:endParaRPr lang="en-US" sz="3200" dirty="0" smtClean="0"/>
          </a:p>
          <a:p>
            <a:r>
              <a:rPr lang="en-US" sz="3200" dirty="0" smtClean="0"/>
              <a:t>Will he recycle his trash?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Yes, he’ll.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No, he won’t.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Yes, he would.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No, he’ll not.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2192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012" y="76200"/>
            <a:ext cx="11506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37. Which sentence order is correct?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When/ will /Adam /write a report /for his website?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Will/Adam/for his website/when/write a report?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Adam/will/write a report/for his website/when?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When/Adam/will/write a report/ for his website?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38. I was an active ____________ in our life skills project. It was fun to work with my team.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participation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participatory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participant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participantry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556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1703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228600"/>
            <a:ext cx="1112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39. Ranking means _____________________.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Breaking down information based on your research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conclude an idea based on your experience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Making judgment based on your experience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Putting ideas in order based on your experience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3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Pronunciation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86653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012" y="304800"/>
            <a:ext cx="116586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40. Read the sentence and choose the best intonation.</a:t>
            </a:r>
          </a:p>
          <a:p>
            <a:endParaRPr lang="en-US" sz="3200" dirty="0" smtClean="0"/>
          </a:p>
          <a:p>
            <a:r>
              <a:rPr lang="en-US" sz="3200" dirty="0" smtClean="0"/>
              <a:t>Are we just born that way or is it the influence of our families?</a:t>
            </a:r>
          </a:p>
          <a:p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falling, rising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rising , falling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falling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02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353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41. Read the sentences . Which two words have been linked together?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Many authors sell their work online.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Many authors sell their work online.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Many authors sell their work online.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Many authors sell their work online.</a:t>
            </a:r>
          </a:p>
          <a:p>
            <a:endParaRPr lang="en-US" dirty="0" smtClean="0"/>
          </a:p>
          <a:p>
            <a:r>
              <a:rPr lang="en-US" sz="3200" dirty="0" smtClean="0"/>
              <a:t>42. Which syllable is stressed in the following words?</a:t>
            </a:r>
          </a:p>
          <a:p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endParaRPr lang="en-US" dirty="0"/>
          </a:p>
        </p:txBody>
      </p:sp>
      <p:sp>
        <p:nvSpPr>
          <p:cNvPr id="4" name="Block Arc 3"/>
          <p:cNvSpPr/>
          <p:nvPr/>
        </p:nvSpPr>
        <p:spPr>
          <a:xfrm flipV="1">
            <a:off x="2236750" y="1467063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/>
          <p:cNvSpPr/>
          <p:nvPr/>
        </p:nvSpPr>
        <p:spPr>
          <a:xfrm flipV="1">
            <a:off x="3732212" y="1938210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 flipV="1">
            <a:off x="4570412" y="2362200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 flipV="1">
            <a:off x="6399212" y="2971800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Minus 7"/>
          <p:cNvSpPr/>
          <p:nvPr/>
        </p:nvSpPr>
        <p:spPr>
          <a:xfrm>
            <a:off x="2274148" y="4876800"/>
            <a:ext cx="1229464" cy="3048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>
            <a:off x="1306160" y="5334000"/>
            <a:ext cx="1229464" cy="3048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>
            <a:off x="2352914" y="5867400"/>
            <a:ext cx="417420" cy="3048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>
            <a:off x="2951087" y="6324600"/>
            <a:ext cx="552525" cy="3048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1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43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43. Which underlined words of the following are function words?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There is no new water on Earth.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There is no new water on Earth.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There is no new water on Earth.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There is no new water on Earth.</a:t>
            </a:r>
          </a:p>
          <a:p>
            <a:endParaRPr lang="en-US" dirty="0"/>
          </a:p>
        </p:txBody>
      </p:sp>
      <p:sp>
        <p:nvSpPr>
          <p:cNvPr id="3" name="Minus 2"/>
          <p:cNvSpPr/>
          <p:nvPr/>
        </p:nvSpPr>
        <p:spPr>
          <a:xfrm>
            <a:off x="1370012" y="1654874"/>
            <a:ext cx="1143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inus 3"/>
          <p:cNvSpPr/>
          <p:nvPr/>
        </p:nvSpPr>
        <p:spPr>
          <a:xfrm>
            <a:off x="4394273" y="3200400"/>
            <a:ext cx="1143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6071743" y="1769174"/>
            <a:ext cx="1143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2912981" y="3200400"/>
            <a:ext cx="5715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>
            <a:off x="2526296" y="2198281"/>
            <a:ext cx="336255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5500243" y="2198281"/>
            <a:ext cx="5715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>
            <a:off x="5942012" y="2776870"/>
            <a:ext cx="1165669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>
            <a:off x="3408989" y="2759149"/>
            <a:ext cx="856623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>
            <a:off x="4394273" y="2776870"/>
            <a:ext cx="110597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Speaking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7861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9412" y="223284"/>
            <a:ext cx="1173815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Sarah likes her new job. Her work is interesting and her _______________ are polite 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neighbors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colleagues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friends</a:t>
            </a:r>
          </a:p>
          <a:p>
            <a:endParaRPr lang="en-US" dirty="0" smtClean="0"/>
          </a:p>
          <a:p>
            <a:r>
              <a:rPr lang="en-US" sz="3200" dirty="0" smtClean="0"/>
              <a:t>2. This math problem is driving me crazy. It’s so __________________ that I need my teacher’s help again.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simple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complicated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effective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awful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97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812" y="76200"/>
            <a:ext cx="11582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44. Which of the following does not express an opinion?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my view, we should use less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For me, friends and family are the same.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feel that unclean water is a major cause of diseases.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According to a survey, five thousand people die of </a:t>
            </a:r>
            <a:r>
              <a:rPr lang="en-US" sz="3200" dirty="0"/>
              <a:t>c</a:t>
            </a:r>
            <a:r>
              <a:rPr lang="en-US" sz="3200" dirty="0" smtClean="0"/>
              <a:t>holera every year.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45. Which one of these expressions does not ask for clarification?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Could you explain….?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That’s right.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 you mean..?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What does…. mean?</a:t>
            </a:r>
          </a:p>
        </p:txBody>
      </p:sp>
    </p:spTree>
    <p:extLst>
      <p:ext uri="{BB962C8B-B14F-4D97-AF65-F5344CB8AC3E}">
        <p14:creationId xmlns:p14="http://schemas.microsoft.com/office/powerpoint/2010/main" val="410944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06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46. Which of these expressions is not giving a clarification?</a:t>
            </a:r>
          </a:p>
          <a:p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What I mean is….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What I’m saying is..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That’s not what I meant.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think that..</a:t>
            </a:r>
          </a:p>
          <a:p>
            <a:r>
              <a:rPr lang="en-US" sz="3200" dirty="0" smtClean="0"/>
              <a:t>47. To ___________ means to present the main ideas od something you hear or read, but in a shorter form.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analyze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rank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synthesize</a:t>
            </a:r>
          </a:p>
        </p:txBody>
      </p:sp>
    </p:spTree>
    <p:extLst>
      <p:ext uri="{BB962C8B-B14F-4D97-AF65-F5344CB8AC3E}">
        <p14:creationId xmlns:p14="http://schemas.microsoft.com/office/powerpoint/2010/main" val="26534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82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48. Which sentence about a good summary is not right?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is short and clear.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focuses on the main ideas not the details.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gives the speaker’s ideas.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gives your opinions.</a:t>
            </a:r>
          </a:p>
          <a:p>
            <a:r>
              <a:rPr lang="en-US" sz="3200" dirty="0" smtClean="0"/>
              <a:t>49.When you participate in a group discussion, you should____.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Talk about yourself and your ideas only.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Speak quietly so that others can’t hear you.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Listen carefully to what others are saying.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Don’t wait for other people. Your opinion matters.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869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65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50. What is wrong to do in a group discussion?</a:t>
            </a:r>
          </a:p>
          <a:p>
            <a:endParaRPr lang="en-US" sz="3200" dirty="0" smtClean="0"/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When you speak, start by referring to something the previous speaker said.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Speak clearly and be loud enough for people to hear you.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Don’t interrupt people.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Don’t ask any questions. Just keep talking.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738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Revision Unit 5-8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  <a:t>Book 2 (Reading &amp; Writing)</a:t>
            </a:r>
            <a:endParaRPr 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82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54019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824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smtClean="0"/>
              <a:t>Apple started as a small business, but now it’s a big _____________________.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building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cooperation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corporation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mobile</a:t>
            </a:r>
          </a:p>
          <a:p>
            <a:r>
              <a:rPr lang="en-US" sz="3200" dirty="0" smtClean="0"/>
              <a:t>2. It’s not easy to ______________ a large number of students. However, Mr. Abdullah has been very successful at this.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encourage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manage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unite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strengthen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228600"/>
            <a:ext cx="11811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Sarah didn’t study much for the exam. As a result she 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passed down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failed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realized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talented</a:t>
            </a:r>
          </a:p>
          <a:p>
            <a:r>
              <a:rPr lang="en-US" sz="3200" dirty="0" smtClean="0"/>
              <a:t>4. In the past, the whole family ______________ the father for a living. Now, mother and older children work too.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depended 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challenged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smtClean="0"/>
              <a:t>responsible for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passed 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5275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062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The </a:t>
            </a:r>
            <a:r>
              <a:rPr lang="en-US" sz="3200" dirty="0" err="1" smtClean="0"/>
              <a:t>colour</a:t>
            </a:r>
            <a:r>
              <a:rPr lang="en-US" sz="3200" dirty="0" smtClean="0"/>
              <a:t> and design of this new mobile is ____________. I have never seen it before in the market.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awesome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unique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interactive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beneficial</a:t>
            </a:r>
          </a:p>
          <a:p>
            <a:r>
              <a:rPr lang="en-US" sz="3200" dirty="0" smtClean="0"/>
              <a:t>6. My sister is good with the children. She likes to ________________ with them.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challenge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estimate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interact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blame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02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5824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7. </a:t>
            </a:r>
            <a:r>
              <a:rPr lang="en-US" sz="3200" dirty="0" err="1" smtClean="0"/>
              <a:t>Maha</a:t>
            </a:r>
            <a:r>
              <a:rPr lang="en-US" sz="3200" dirty="0" smtClean="0"/>
              <a:t> waited for her friends for hours , but __________________ they arrived.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as a result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lately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eventually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consequently</a:t>
            </a:r>
          </a:p>
          <a:p>
            <a:r>
              <a:rPr lang="en-US" sz="3200" dirty="0" smtClean="0"/>
              <a:t>8. I hate the customer service of this bank. Whenever I call them they put me ____________ for hours.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blame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on hold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connect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disconnect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28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977" y="304800"/>
            <a:ext cx="11811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</a:t>
            </a:r>
            <a:r>
              <a:rPr lang="en-US" sz="3200" dirty="0" err="1" smtClean="0"/>
              <a:t>Maha</a:t>
            </a:r>
            <a:r>
              <a:rPr lang="en-US" sz="3200" dirty="0" smtClean="0"/>
              <a:t> makes beautiful baskets and sells them online. It’s a difficult ______________. I can’t imagine making them.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art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craft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painting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sculpture</a:t>
            </a:r>
          </a:p>
          <a:p>
            <a:r>
              <a:rPr lang="en-US" sz="3200" dirty="0" smtClean="0"/>
              <a:t>4. I always read _______________ before I shop something online. It’s helpful to read other users’ opinion about a product.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articles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reviews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revisions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advice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71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117042"/>
            <a:ext cx="116586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9. We should always have a positive ___________ to life. Forget about negative things and think about good ones.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factor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feature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attitude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consideration</a:t>
            </a:r>
          </a:p>
          <a:p>
            <a:r>
              <a:rPr lang="en-US" sz="3200" dirty="0" smtClean="0"/>
              <a:t>10. Advertisements easily ______________ children to buy their products. They are mostly affected by their flashy pictures and colorful packing.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consume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possess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obsess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persuade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01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152400"/>
            <a:ext cx="11506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11. </a:t>
            </a:r>
            <a:r>
              <a:rPr lang="en-US" sz="3200" dirty="0"/>
              <a:t>T</a:t>
            </a:r>
            <a:r>
              <a:rPr lang="en-US" sz="3200" dirty="0" smtClean="0"/>
              <a:t>here was a ____________ decrease in the prices as the business was closing down. That’s why it was so crowded yesterday.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fresh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consequence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patched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significant</a:t>
            </a:r>
          </a:p>
          <a:p>
            <a:r>
              <a:rPr lang="en-US" sz="3200" dirty="0" smtClean="0"/>
              <a:t>12. Biology has so many difficult _____________ and their meanings that many students find it hard to memorize them.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words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terms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topics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headings</a:t>
            </a:r>
          </a:p>
        </p:txBody>
      </p:sp>
    </p:spTree>
    <p:extLst>
      <p:ext uri="{BB962C8B-B14F-4D97-AF65-F5344CB8AC3E}">
        <p14:creationId xmlns:p14="http://schemas.microsoft.com/office/powerpoint/2010/main" val="108777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734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13. Don’t go to that town these days. There’s a/an ______________. Almost every family has one sick family member.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cover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disease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epidemic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infection</a:t>
            </a:r>
          </a:p>
          <a:p>
            <a:r>
              <a:rPr lang="en-US" sz="3200" dirty="0" smtClean="0"/>
              <a:t>14. I have a ____________ headache today. I need to take rest.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extremely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virus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related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severe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9489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612" y="15949"/>
            <a:ext cx="1195472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15.All pilgrims to </a:t>
            </a:r>
            <a:r>
              <a:rPr lang="en-US" sz="3200" dirty="0" err="1" smtClean="0"/>
              <a:t>Makkah</a:t>
            </a:r>
            <a:r>
              <a:rPr lang="en-US" sz="3200" dirty="0" smtClean="0"/>
              <a:t> are supposed to take this ______________ to prevent themselves from the </a:t>
            </a:r>
            <a:r>
              <a:rPr lang="en-US" sz="3200" dirty="0" err="1" smtClean="0"/>
              <a:t>disease.They</a:t>
            </a:r>
            <a:r>
              <a:rPr lang="en-US" sz="3200" dirty="0" smtClean="0"/>
              <a:t> can get the shots from any hospital or a medical </a:t>
            </a:r>
            <a:r>
              <a:rPr lang="en-US" sz="3200" dirty="0" err="1" smtClean="0"/>
              <a:t>centre</a:t>
            </a:r>
            <a:r>
              <a:rPr lang="en-US" sz="3200" dirty="0" smtClean="0"/>
              <a:t> in the city.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medicine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vaccination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strategy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risk</a:t>
            </a:r>
          </a:p>
          <a:p>
            <a:r>
              <a:rPr lang="en-US" sz="3200" dirty="0" smtClean="0"/>
              <a:t>16. There was a ______________ gathering in the stadium. People were cheering their </a:t>
            </a:r>
            <a:r>
              <a:rPr lang="en-US" sz="3200" dirty="0" err="1" smtClean="0"/>
              <a:t>favourite</a:t>
            </a:r>
            <a:r>
              <a:rPr lang="en-US" sz="3200" dirty="0" smtClean="0"/>
              <a:t> teams in the final match.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outbreak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track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crowd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mass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899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76200"/>
            <a:ext cx="11582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17. My sister and I have many things ___________, for example, she likes to play football and so do I.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contribute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favor of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succeed in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common</a:t>
            </a:r>
          </a:p>
          <a:p>
            <a:r>
              <a:rPr lang="en-US" sz="3200" dirty="0" smtClean="0"/>
              <a:t>18. My dad was not ___________________ my brother’s travelling abroad alone. So, he decided to complete his studies in the country.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comment 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response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favor of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increase in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197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582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19.The doctors at the airport put the sick travellers in ______________ as they were carrying a contagious disease.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hospital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ICU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quarantine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clinic</a:t>
            </a:r>
          </a:p>
          <a:p>
            <a:r>
              <a:rPr lang="en-US" sz="3200" dirty="0" smtClean="0"/>
              <a:t>20. I _______________ that 50 students will attend the seminar. Do we have enough chairs?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think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believe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estimate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view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576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Reading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903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812" y="304800"/>
            <a:ext cx="1188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21. Which of these sentences is correct about </a:t>
            </a:r>
            <a:r>
              <a:rPr lang="en-US" sz="3200" b="1" dirty="0" smtClean="0"/>
              <a:t>Skimming</a:t>
            </a:r>
            <a:r>
              <a:rPr lang="en-US" sz="3200" dirty="0" smtClean="0"/>
              <a:t>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Ignore the titles and subtitles.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Slowly read the first sentences of each paragraph.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Read every sentence of the text.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Look at any images and read any captions.</a:t>
            </a:r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84040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Language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23677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812" y="304800"/>
            <a:ext cx="11658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22. Which of the following is an </a:t>
            </a:r>
            <a:r>
              <a:rPr lang="en-US" sz="3200" b="1" dirty="0"/>
              <a:t>uncountable</a:t>
            </a:r>
            <a:r>
              <a:rPr lang="en-US" sz="3200" dirty="0"/>
              <a:t> noun?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book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furniture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goal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Planet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23. What is the plural form of analysis?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anelyses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analyses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analeses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analyse</a:t>
            </a:r>
            <a:endParaRPr lang="en-US" sz="3200" dirty="0" smtClean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40448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95776"/>
            <a:ext cx="113538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</a:t>
            </a:r>
            <a:r>
              <a:rPr lang="en-US" sz="3200" dirty="0"/>
              <a:t>C</a:t>
            </a:r>
            <a:r>
              <a:rPr lang="en-US" sz="3200" dirty="0" smtClean="0"/>
              <a:t>ompanies ______________ their products in different ways. They also use social media to attract peoples’ attention.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announce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market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publish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pirate</a:t>
            </a:r>
          </a:p>
          <a:p>
            <a:r>
              <a:rPr lang="en-US" sz="3200" dirty="0" smtClean="0"/>
              <a:t>6. This drugstore offers many free services like you can ___________ yourself for free. I was happy to see that I had lost 10 pounds.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check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maintain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weigh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reduce</a:t>
            </a:r>
          </a:p>
        </p:txBody>
      </p:sp>
    </p:spTree>
    <p:extLst>
      <p:ext uri="{BB962C8B-B14F-4D97-AF65-F5344CB8AC3E}">
        <p14:creationId xmlns:p14="http://schemas.microsoft.com/office/powerpoint/2010/main" val="23776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17721"/>
            <a:ext cx="113538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24. What is the simple past form of burst into?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bursted</a:t>
            </a:r>
            <a:r>
              <a:rPr lang="en-US" sz="3200" dirty="0" smtClean="0"/>
              <a:t> into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burst into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bursting into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burset</a:t>
            </a:r>
            <a:r>
              <a:rPr lang="en-US" sz="3200" dirty="0" smtClean="0"/>
              <a:t> into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25. What is the simple past form of shine at?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shined 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shone 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shind</a:t>
            </a:r>
            <a:r>
              <a:rPr lang="en-US" sz="3200" dirty="0" smtClean="0"/>
              <a:t> 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shining at</a:t>
            </a:r>
          </a:p>
        </p:txBody>
      </p:sp>
    </p:spTree>
    <p:extLst>
      <p:ext uri="{BB962C8B-B14F-4D97-AF65-F5344CB8AC3E}">
        <p14:creationId xmlns:p14="http://schemas.microsoft.com/office/powerpoint/2010/main" val="300790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228600"/>
            <a:ext cx="11658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26. What is the superlative form of healthy?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healthiest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healthier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healthiest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most healthiest</a:t>
            </a:r>
          </a:p>
          <a:p>
            <a:r>
              <a:rPr lang="en-US" sz="3200" dirty="0" smtClean="0"/>
              <a:t>27. Elephants are _____________________ than fish.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most intelligent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more intelligent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most intelligent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intelligentest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40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381000"/>
            <a:ext cx="1181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28. What is the purpose of the title ‘My Grandfather’s childhood in Egypt’ of the book?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give information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tell a story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make someone laugh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give information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make someone interested in something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40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228600"/>
            <a:ext cx="11734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29. Which of these underlined is not an infinitive of purpose?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It’s easy to start your own blog.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started a blog to share my experience.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Go online to find free websites.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Look at some sample blogs to get ideas for your blog.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30. Which sentence is an opinion?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the United States, 18 percent of old TVs are recycled.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English is an easy language to learn.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Water freezes at 0 </a:t>
            </a:r>
            <a:r>
              <a:rPr lang="en-US" sz="3200" dirty="0" err="1" smtClean="0"/>
              <a:t>celsius</a:t>
            </a:r>
            <a:r>
              <a:rPr lang="en-US" sz="3200" dirty="0" smtClean="0"/>
              <a:t>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Colors can affect how people feel.</a:t>
            </a:r>
          </a:p>
        </p:txBody>
      </p:sp>
      <p:sp>
        <p:nvSpPr>
          <p:cNvPr id="3" name="Minus 2"/>
          <p:cNvSpPr/>
          <p:nvPr/>
        </p:nvSpPr>
        <p:spPr>
          <a:xfrm>
            <a:off x="2779712" y="1143000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inus 3"/>
          <p:cNvSpPr/>
          <p:nvPr/>
        </p:nvSpPr>
        <p:spPr>
          <a:xfrm>
            <a:off x="4037012" y="1651591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2970212" y="2057400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6094412" y="2620112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1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228600"/>
            <a:ext cx="11658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31. Which sentence is correct in the following?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fell down the stairs.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fell the stairs down.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fell the stairs.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fallen down the stairs.</a:t>
            </a:r>
          </a:p>
          <a:p>
            <a:r>
              <a:rPr lang="en-US" sz="3200" dirty="0" smtClean="0"/>
              <a:t>32. I ___________ my favorite shoes, so I bought a new pair.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threw out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wore out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threw away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fell apart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69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734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33. Which one is an imperative in the following sentences?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 you prefer to fix things or buy new ones?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Don’t fix them!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meet my friend Salma.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We have coffee together.</a:t>
            </a:r>
          </a:p>
          <a:p>
            <a:r>
              <a:rPr lang="en-US" sz="3200" dirty="0" smtClean="0"/>
              <a:t>34. Which sentence is correct in the following?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was raining all day, and my clothes got wet.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It was raining all day, </a:t>
            </a:r>
            <a:r>
              <a:rPr lang="en-US" sz="3200" dirty="0" smtClean="0"/>
              <a:t>so my </a:t>
            </a:r>
            <a:r>
              <a:rPr lang="en-US" sz="3200" dirty="0"/>
              <a:t>clothes got wet.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It was raining all day, </a:t>
            </a:r>
            <a:r>
              <a:rPr lang="en-US" sz="3200" dirty="0" smtClean="0"/>
              <a:t>but </a:t>
            </a:r>
            <a:r>
              <a:rPr lang="en-US" sz="3200" dirty="0"/>
              <a:t>my clothes got wet.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It was raining all day, </a:t>
            </a:r>
            <a:r>
              <a:rPr lang="en-US" sz="3200" dirty="0" smtClean="0"/>
              <a:t>or my </a:t>
            </a:r>
            <a:r>
              <a:rPr lang="en-US" sz="3200" dirty="0"/>
              <a:t>clothes got wet.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004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3212" y="304800"/>
            <a:ext cx="11658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35. What is the function of the following sentence?</a:t>
            </a:r>
          </a:p>
          <a:p>
            <a:r>
              <a:rPr lang="en-US" sz="3200" dirty="0" smtClean="0"/>
              <a:t>When the teacher entered the class, all boys stopped playing and sat on their seats.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single action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series of actions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repeated action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interrupted action</a:t>
            </a:r>
          </a:p>
          <a:p>
            <a:r>
              <a:rPr lang="en-US" sz="3200" dirty="0" smtClean="0"/>
              <a:t>36. Someone _________ my money last week.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 stealing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stole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stolen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has stolen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4579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81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37. I ______________ TV all weekend.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didn’t watched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 watching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did watch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had watched</a:t>
            </a:r>
          </a:p>
          <a:p>
            <a:r>
              <a:rPr lang="en-US" sz="3200" dirty="0" smtClean="0"/>
              <a:t>38. Which underlined verb shows an interrupted action?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When </a:t>
            </a:r>
            <a:r>
              <a:rPr lang="en-US" sz="3200" dirty="0" err="1" smtClean="0"/>
              <a:t>Maha</a:t>
            </a:r>
            <a:r>
              <a:rPr lang="en-US" sz="3200" dirty="0" smtClean="0"/>
              <a:t> was watching TV, the door bell rang.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 was playing soccer when I broke my leg.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You were studying all night before your exam.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Children were playing football all weekend.</a:t>
            </a:r>
          </a:p>
          <a:p>
            <a:endParaRPr lang="en-US" sz="3200" dirty="0"/>
          </a:p>
        </p:txBody>
      </p:sp>
      <p:sp>
        <p:nvSpPr>
          <p:cNvPr id="3" name="Minus 2"/>
          <p:cNvSpPr/>
          <p:nvPr/>
        </p:nvSpPr>
        <p:spPr>
          <a:xfrm>
            <a:off x="3503612" y="3621272"/>
            <a:ext cx="26289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1674812" y="4643770"/>
            <a:ext cx="3048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2894012" y="5105400"/>
            <a:ext cx="25908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>
            <a:off x="6399212" y="4114800"/>
            <a:ext cx="26289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04800"/>
            <a:ext cx="11430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39. Which one is not an adverb of manner in the following?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slowly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rapidly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hard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so</a:t>
            </a:r>
          </a:p>
          <a:p>
            <a:r>
              <a:rPr lang="en-US" sz="3200" dirty="0" smtClean="0"/>
              <a:t>40. Which one of the following is not an adverb of degree?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extremely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very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fairly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easily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54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22521"/>
            <a:ext cx="117332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41. We visit our grandfather ___________________. We go there three or four times a week.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immediately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commonly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frequently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precisely</a:t>
            </a:r>
          </a:p>
          <a:p>
            <a:r>
              <a:rPr lang="en-US" sz="3200" dirty="0" smtClean="0"/>
              <a:t>42. For me, Math is _____________ difficult.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slowly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rapidly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hard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extremely</a:t>
            </a:r>
          </a:p>
        </p:txBody>
      </p:sp>
    </p:spTree>
    <p:extLst>
      <p:ext uri="{BB962C8B-B14F-4D97-AF65-F5344CB8AC3E}">
        <p14:creationId xmlns:p14="http://schemas.microsoft.com/office/powerpoint/2010/main" val="123909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7348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7. Some dead fish were found _________________ in the sea in Jeddah . I think it’s because of water pollution.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swimming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floating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flying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drowning</a:t>
            </a:r>
          </a:p>
          <a:p>
            <a:r>
              <a:rPr lang="en-US" sz="3200" dirty="0" smtClean="0"/>
              <a:t>8. It’s rude to _______________ a conversation. You should wait until it stops.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change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stop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interrupt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present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12" y="381000"/>
            <a:ext cx="1158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43. Mango </a:t>
            </a:r>
            <a:r>
              <a:rPr lang="en-US" sz="3200" dirty="0"/>
              <a:t>trees are not found _____________ in our country.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efficiently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seriously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successfully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commonly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3451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2923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5612" y="381000"/>
            <a:ext cx="11506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44. When you ____________________, you combine </a:t>
            </a:r>
            <a:r>
              <a:rPr lang="en-US" sz="3200" dirty="0"/>
              <a:t>ideas from several sources as you develop your own ideas.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synthesize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skim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scan</a:t>
            </a:r>
          </a:p>
          <a:p>
            <a:r>
              <a:rPr lang="en-US" sz="3200" dirty="0" smtClean="0"/>
              <a:t>45. ____________ means that you have to put information and ideas together in a new way.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analysing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devising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skimming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summarizing</a:t>
            </a:r>
          </a:p>
        </p:txBody>
      </p:sp>
    </p:spTree>
    <p:extLst>
      <p:ext uri="{BB962C8B-B14F-4D97-AF65-F5344CB8AC3E}">
        <p14:creationId xmlns:p14="http://schemas.microsoft.com/office/powerpoint/2010/main" val="33599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824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46. _________________ can help you think through a problem and its possible solutions.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Advising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Recommending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Synthesizing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Scanning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57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Writing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8087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012" y="304800"/>
            <a:ext cx="11658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47. A ____________ is a group of words about a single idea.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main idea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details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examples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paragraph</a:t>
            </a:r>
          </a:p>
          <a:p>
            <a:r>
              <a:rPr lang="en-US" sz="3200" dirty="0" smtClean="0"/>
              <a:t>48. Which of these sentences is a main idea?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Many businesses fail because they are in a poor location.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good advertising plan is also helpful.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There are many keys to running a successful business.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If you lose money, you can borrow from a bank.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812" y="304800"/>
            <a:ext cx="11811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49. ___________________ keep your paragraphs unified.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main ideas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concluding sentences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transition words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details and examples</a:t>
            </a:r>
          </a:p>
          <a:p>
            <a:r>
              <a:rPr lang="en-US" sz="3200" dirty="0" smtClean="0"/>
              <a:t>50. Which of these  is not a transition word?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besides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for instance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advantages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430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51. _________________ you download the program, read the directions.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First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addition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Finally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Before</a:t>
            </a:r>
          </a:p>
          <a:p>
            <a:r>
              <a:rPr lang="en-US" sz="3200" dirty="0" smtClean="0"/>
              <a:t>52. A/an ________________ defines and explains a term or a concept.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explanatory paragraph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opinion paragraph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descriptive paragraph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narrative paragraph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0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0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457200"/>
            <a:ext cx="11506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9. Sarah has a stomachache and can’t ____________ anything. She threw up whatever she ate and drank.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consume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digest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drink</a:t>
            </a:r>
          </a:p>
          <a:p>
            <a:r>
              <a:rPr lang="en-US" sz="3200" dirty="0" smtClean="0"/>
              <a:t>10. Due to the sandstorm, there was __________ everywhere. I need to clean the house again.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garbage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dirt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pollution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2647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67008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Listening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0185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2eSE_02_LS_U05_ListeningSkill_Activity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1212" y="4419600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012" y="152400"/>
            <a:ext cx="9982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11. Hal feels closer to his friends than his family because _____________________.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can choose his family.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 can choose them.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don’t criticize him.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 can’t tell them things.</a:t>
            </a:r>
          </a:p>
          <a:p>
            <a:r>
              <a:rPr lang="en-US" sz="3200" dirty="0" smtClean="0"/>
              <a:t>12. </a:t>
            </a:r>
            <a:r>
              <a:rPr lang="en-US" sz="3200" dirty="0" err="1" smtClean="0"/>
              <a:t>Marrielena</a:t>
            </a:r>
            <a:r>
              <a:rPr lang="en-US" sz="3200" dirty="0" smtClean="0"/>
              <a:t> thinks family are more critical than friends because 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help you.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feel responsible for you.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have their problems.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are different than friends.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648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atercolor_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CB7C02-44D3-4531-BE08-CD33167F38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61C974-27AC-4EBB-BF37-EEF69A12DD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65433B3-C2C8-437B-8B31-46B0492B4A52}">
  <ds:schemaRefs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2918</Words>
  <Application>Microsoft Office PowerPoint</Application>
  <PresentationFormat>Custom</PresentationFormat>
  <Paragraphs>582</Paragraphs>
  <Slides>70</Slides>
  <Notes>16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Watercolor_16x9</vt:lpstr>
      <vt:lpstr>Revision Unit 5-8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Critical Thinking</vt:lpstr>
      <vt:lpstr>PowerPoint Presentation</vt:lpstr>
      <vt:lpstr>Pronunciation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Revision Unit 5-8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Skills</vt:lpstr>
      <vt:lpstr>PowerPoint Presentation</vt:lpstr>
      <vt:lpstr>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Critical Thinking</vt:lpstr>
      <vt:lpstr>PowerPoint Presentation</vt:lpstr>
      <vt:lpstr>PowerPoint Presentation</vt:lpstr>
      <vt:lpstr>Writing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Summer</dc:creator>
  <cp:lastModifiedBy>admin</cp:lastModifiedBy>
  <cp:revision>71</cp:revision>
  <dcterms:created xsi:type="dcterms:W3CDTF">2013-04-05T20:48:24Z</dcterms:created>
  <dcterms:modified xsi:type="dcterms:W3CDTF">2017-03-26T06:20:32Z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sMyDocuments">
    <vt:bool>true</vt:bool>
  </property>
</Properties>
</file>