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327" r:id="rId2"/>
    <p:sldId id="328" r:id="rId3"/>
    <p:sldId id="32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30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>
            <a:extLst>
              <a:ext uri="{FF2B5EF4-FFF2-40B4-BE49-F238E27FC236}">
                <a16:creationId xmlns:a16="http://schemas.microsoft.com/office/drawing/2014/main" id="{54763F7F-7E5F-8E02-B9C5-9973D3ADA7CA}"/>
              </a:ext>
            </a:extLst>
          </p:cNvPr>
          <p:cNvSpPr/>
          <p:nvPr/>
        </p:nvSpPr>
        <p:spPr>
          <a:xfrm>
            <a:off x="1045029" y="1619795"/>
            <a:ext cx="9692640" cy="28738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/>
              <a:t>السلام عليكم ورحمة الله وبركاته </a:t>
            </a:r>
          </a:p>
          <a:p>
            <a:pPr algn="ctr"/>
            <a:r>
              <a:rPr lang="ar-SA" sz="5400" dirty="0">
                <a:solidFill>
                  <a:srgbClr val="0070C0"/>
                </a:solidFill>
              </a:rPr>
              <a:t>أهلا وسهلا بكم طالباتي العزيزات</a:t>
            </a:r>
            <a:r>
              <a:rPr lang="en-US" sz="5400" dirty="0">
                <a:solidFill>
                  <a:srgbClr val="0070C0"/>
                </a:solidFill>
              </a:rPr>
              <a:t>  </a:t>
            </a:r>
          </a:p>
          <a:p>
            <a:pPr algn="ctr"/>
            <a:r>
              <a:rPr lang="ar-SA" sz="5400" dirty="0">
                <a:solidFill>
                  <a:srgbClr val="0070C0"/>
                </a:solidFill>
              </a:rPr>
              <a:t>الأستاذة : خلود العتيبي 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28" y="507492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dirty="0"/>
              <a:t>إماطة الأذى عن الطريق من .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255140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شعب اللسان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55140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شعب القلب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55140" y="485502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شعب الجوارح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B2DECE-FF8F-382D-BAE1-87814B0D1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844" y="494636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dirty="0"/>
              <a:t>من أمثلة شعب الإيمان القلبية 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29297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إماطة الأذى عن الطريق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7" y="34459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محبة الله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50177" y="477665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قراءة القرآن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F056AB6-8101-E2B7-8413-293A9A8FF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350924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419855"/>
            <a:ext cx="9588137" cy="1564006"/>
          </a:xfrm>
        </p:spPr>
        <p:txBody>
          <a:bodyPr>
            <a:normAutofit/>
          </a:bodyPr>
          <a:lstStyle/>
          <a:p>
            <a:r>
              <a:rPr lang="ar-SA" sz="4000" b="1" i="0" dirty="0">
                <a:solidFill>
                  <a:schemeClr val="tx1"/>
                </a:solidFill>
                <a:effectLst/>
                <a:latin typeface="hafs"/>
              </a:rPr>
              <a:t>شعب الإيمان تكون في .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7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القلب واللسان 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71254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الجوارح واللسان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09503" y="483965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القلب واللسان والجوارح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562E681-C0EF-5810-70A4-53D0D5B6B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1450" y="493098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7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639" y="355584"/>
            <a:ext cx="7729728" cy="1188720"/>
          </a:xfrm>
        </p:spPr>
        <p:txBody>
          <a:bodyPr>
            <a:normAutofit/>
          </a:bodyPr>
          <a:lstStyle/>
          <a:p>
            <a:r>
              <a:rPr lang="ar-SA" sz="5400" b="1" i="0" dirty="0">
                <a:solidFill>
                  <a:schemeClr val="tx1"/>
                </a:solidFill>
                <a:effectLst/>
                <a:latin typeface="hafs"/>
              </a:rPr>
              <a:t>تلاوة القرآن الكريم من شعب .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62151" y="21773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اللسان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2151" y="329940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القلب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0400" y="442146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الجوارح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7C5B9E1-2417-1419-435E-3D1449ED8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082" y="224995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0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28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عدد شعب الإيمان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514995" y="236322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أربعة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514995" y="35720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ستة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514995" y="4844117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ثلاثة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5473EDA-9350-4872-43E2-5C5F3FD19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7713" y="4935454"/>
            <a:ext cx="581285" cy="58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0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362" y="256446"/>
            <a:ext cx="9900775" cy="1302363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الشرك الأكبر من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5515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منقصات الإيمان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33555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نواقض الإيمان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51594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المكروهات التي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لاتحبط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العمل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CBF9187-4CA4-435D-061D-79E69917F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890" y="346215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4" y="382745"/>
            <a:ext cx="7729728" cy="1188720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اعتقادات وأقوال وأعمال تبطل الإيمان وتخرج من الإسلام .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البدع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7048" y="339206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نواقض الإيمان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5297" y="465630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منقصات الإيمان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CECF20B-7489-AA31-321D-A516EB60C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1701" y="3428999"/>
            <a:ext cx="363456" cy="67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98" y="37033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الفرق بين نواقض الإيمان ونواقص الإيمان هي .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71254" y="2260285"/>
            <a:ext cx="6263098" cy="1065469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نواقض الإيمان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لاتخرج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الملة ومنقصات الإيمان تخرج من الملة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71254" y="3532244"/>
            <a:ext cx="6276704" cy="1065469"/>
          </a:xfrm>
          <a:prstGeom prst="roundRect">
            <a:avLst>
              <a:gd name="adj" fmla="val 16667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نواقض الإيمان تنقص الإيمان ومنقصات الإيمان تبطل الإيمان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7161" y="5298946"/>
            <a:ext cx="6137191" cy="954370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نواقض الإيمان تبطل الإيمان وتخرج من الملة ومنقصات الإيمان تنقص الإيمان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ولاتخرج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الملة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5EE7748-5C53-4C7C-9709-626DDC003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683" y="548548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598" y="481366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جعل شريك مع الله في ربوبيته وألوهيته وأسمائه وصفاته هو تعريف .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الشرك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الشرك في الربوبية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4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الشرك في الألوهية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E98B738-6700-A0EA-D995-400BE232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49331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3361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من قال أن سمع الله كسمع البشر فقد وقع في .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شرك الربوبية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79501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شرك الأسماء والصفات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65838" y="490728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شرك الألوهية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D60A9FA-0BDF-D97E-79D2-F6390022D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85831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قوانين صفيه ممغنطة تصميم بسيط">
            <a:extLst>
              <a:ext uri="{FF2B5EF4-FFF2-40B4-BE49-F238E27FC236}">
                <a16:creationId xmlns:a16="http://schemas.microsoft.com/office/drawing/2014/main" id="{6D2CEE45-312E-275F-6E88-2FD783393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4" y="0"/>
            <a:ext cx="10450286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82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46681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السجود لغير الله من أنواع شرك  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5491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الألوهية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15491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الربوبية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53740" y="474062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الأسماء والصفات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ACEBC7E-35D2-6987-5CED-AB0F8D84A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195" y="249667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33618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الآية الدالة على أن الله يغفر للمشرك إذا تاب قبل موته هي قوله تعالى: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215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i="0" dirty="0">
                <a:effectLst/>
                <a:latin typeface="hafs"/>
              </a:rPr>
              <a:t> 1/      </a:t>
            </a:r>
            <a:r>
              <a:rPr lang="ar-SA" sz="2800" b="1" i="0" dirty="0">
                <a:solidFill>
                  <a:srgbClr val="468847"/>
                </a:solidFill>
                <a:effectLst/>
                <a:latin typeface="hafs"/>
              </a:rPr>
              <a:t>( قُل لِّلَّذِينَ كَفَرُوا إِن يَنتَهُوا يُغْفَرْ لَهُم مَّا قَدْ سَلَفَ )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41407" y="4588994"/>
            <a:ext cx="6092945" cy="999934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i="0" dirty="0">
                <a:effectLst/>
                <a:latin typeface="hafs"/>
              </a:rPr>
              <a:t> 3/ </a:t>
            </a:r>
            <a:r>
              <a:rPr lang="ar-SA" sz="2800" b="1" i="0" dirty="0">
                <a:solidFill>
                  <a:srgbClr val="33CC33"/>
                </a:solidFill>
                <a:effectLst/>
                <a:latin typeface="hafs"/>
              </a:rPr>
              <a:t> ( </a:t>
            </a:r>
            <a:r>
              <a:rPr lang="ar-SA" sz="2800" b="1" i="0" dirty="0">
                <a:solidFill>
                  <a:srgbClr val="468847"/>
                </a:solidFill>
                <a:effectLst/>
                <a:latin typeface="hafs"/>
              </a:rPr>
              <a:t>إِنَّ اللَّهَ لَا يَغْفِرُ أَن يُشْرَكَ بِهِ وَيَغْفِرُ مَا دُونَ ذَٰلِكَ لِمَن يَشَاءُ ۚ )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42A7C75-4CCA-1C1B-3A45-2D68B0EBD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2465451"/>
            <a:ext cx="581285" cy="581285"/>
          </a:xfrm>
          <a:prstGeom prst="rect">
            <a:avLst/>
          </a:prstGeom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4B273E63-31B6-F4C0-2977-D0845BD002B5}"/>
              </a:ext>
            </a:extLst>
          </p:cNvPr>
          <p:cNvSpPr/>
          <p:nvPr/>
        </p:nvSpPr>
        <p:spPr>
          <a:xfrm>
            <a:off x="2957648" y="3495573"/>
            <a:ext cx="6276704" cy="707885"/>
          </a:xfrm>
          <a:prstGeom prst="roundRect">
            <a:avLst>
              <a:gd name="adj" fmla="val 18750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b="1" i="0" dirty="0">
                <a:effectLst/>
                <a:latin typeface="hafs"/>
              </a:rPr>
              <a:t>2/      </a:t>
            </a:r>
            <a:r>
              <a:rPr lang="ar-SA" sz="2800" b="1" i="0" dirty="0">
                <a:solidFill>
                  <a:srgbClr val="468847"/>
                </a:solidFill>
                <a:effectLst/>
                <a:latin typeface="hafs"/>
              </a:rPr>
              <a:t>(وَلَوْ أَشْرَكُوا لَحَبِطَ عَنْهُم مَّا كَانُوا يَعْمَلُونَ )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7496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صرف نوع من أنواع العبادة لغير الله هو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89365" y="212161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الشرك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7618" y="34290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الشرك الأصغر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05867" y="473743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الشرك الأكبر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3ABA239-2D47-BAB5-93BC-0BA205327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575" y="482877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94429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من الأمثلة الدالة على الشرك الأصغر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29128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قول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ماشاء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الله وشئت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1131" y="34593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الذبح لغير الله 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9380" y="471772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دعاء غير الله فيما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لايقدر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عليه إلا الله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6B5349A-3399-4D5F-72E8-125626417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35458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2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44137"/>
            <a:ext cx="7729728" cy="1500269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الشرك الأكبر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6425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محرم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8069" y="369457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مخرج من دين الإسلام وصاحبه خالد في النار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13883" y="4913595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لايخرج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دين الإسلام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724DC08-07CF-CB8E-A516-A723B6897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75787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20555"/>
            <a:ext cx="7729728" cy="1188720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من الأمثلة الدالة على الشرك الأكبر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828107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الرياء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الحلف بغير الله كقول والكعبة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81584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اعتقاد أحدا من البشر يعلم الغيب مع الله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AA97C2A-38C6-24F9-0DBC-9D73BDD5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4843877"/>
            <a:ext cx="581285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0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72807"/>
            <a:ext cx="7729728" cy="1188720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من مظاهر الشرك التي انتشرت حديثا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47543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السحر والكهانة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7" y="372280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تعظيم الأشجار 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8426" y="490017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تعظيم الكواكب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8CFC975-5A7D-D980-65E4-186E57C81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81" y="2523983"/>
            <a:ext cx="675460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82745"/>
            <a:ext cx="7729728" cy="1188720"/>
          </a:xfrm>
        </p:spPr>
        <p:txBody>
          <a:bodyPr>
            <a:noAutofit/>
          </a:bodyPr>
          <a:lstStyle/>
          <a:p>
            <a:r>
              <a:rPr lang="ar-SA" sz="3600" b="1" dirty="0">
                <a:solidFill>
                  <a:schemeClr val="tx1"/>
                </a:solidFill>
                <a:latin typeface="hafs"/>
              </a:rPr>
              <a:t>يدل قوله تعالى </a:t>
            </a:r>
            <a:r>
              <a:rPr lang="ar-SA" sz="3600" b="1" dirty="0">
                <a:solidFill>
                  <a:srgbClr val="33CC33"/>
                </a:solidFill>
                <a:latin typeface="hafs"/>
              </a:rPr>
              <a:t>(</a:t>
            </a:r>
            <a:r>
              <a:rPr lang="ar-SA" sz="2400" b="1" i="0" dirty="0">
                <a:solidFill>
                  <a:srgbClr val="468847"/>
                </a:solidFill>
                <a:effectLst/>
                <a:latin typeface="hafs"/>
              </a:rPr>
              <a:t>و َيَعْبُدُونَ مِن دُونِ اللَّهِ مَا لَا يَضُرُّهُمْ وَلَا يَنفَعُهُمْ وَيَقُولُونَ هَٰؤُلَاءِ شُفَعَاؤُنَا عِندَ اللَّهِ </a:t>
            </a:r>
            <a:r>
              <a:rPr lang="ar-SA" sz="2400" b="1" i="0" dirty="0">
                <a:solidFill>
                  <a:srgbClr val="33CC33"/>
                </a:solidFill>
                <a:effectLst/>
                <a:latin typeface="hafs"/>
              </a:rPr>
              <a:t>)</a:t>
            </a:r>
            <a:r>
              <a:rPr lang="ar-SA" sz="2400" b="1" i="0" dirty="0">
                <a:solidFill>
                  <a:srgbClr val="468847"/>
                </a:solidFill>
                <a:effectLst/>
                <a:latin typeface="hafs"/>
              </a:rPr>
              <a:t> </a:t>
            </a:r>
            <a:r>
              <a:rPr lang="ar-SA" sz="2400" b="1" i="0" dirty="0">
                <a:solidFill>
                  <a:schemeClr val="tx1"/>
                </a:solidFill>
                <a:effectLst/>
                <a:latin typeface="hafs"/>
              </a:rPr>
              <a:t>إن سبب عبادة المشركين غير الله هو طلب .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043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الرزق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93174" y="351989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الشفاعة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35925" y="473544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الولد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62D4ED4-3249-CCEA-B91C-A8D5CF68B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353952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999" y="352697"/>
            <a:ext cx="7729728" cy="1866093"/>
          </a:xfrm>
        </p:spPr>
        <p:txBody>
          <a:bodyPr>
            <a:noAutofit/>
          </a:bodyPr>
          <a:lstStyle/>
          <a:p>
            <a:r>
              <a:rPr lang="ar-SA" sz="3600" dirty="0">
                <a:solidFill>
                  <a:schemeClr val="tx1"/>
                </a:solidFill>
              </a:rPr>
              <a:t>يدل وصف النبي عليه الصلاة والسلام أنه كان يجلس مع أصحابه فيجئ الغريب فلا يدري أيهم رسول الله حتى يسأل على .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64252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كرمه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2788" y="38751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تواضعه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1037" y="510779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3/  أمانته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3874BD5-503A-CE1F-E7CE-C5AF2CBB1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727" y="393845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071" y="132736"/>
            <a:ext cx="8621285" cy="191729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من صفات الرسول عليه الصلاة والسلام من قول جرير رضي الله عنه " </a:t>
            </a:r>
            <a:r>
              <a:rPr lang="ar-SA" sz="4000" b="1" dirty="0" err="1">
                <a:solidFill>
                  <a:schemeClr val="tx1"/>
                </a:solidFill>
                <a:latin typeface="hafs"/>
              </a:rPr>
              <a:t>مارآني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رسول الله إلا تبسم في وجهي "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54679" y="24405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الإصغاء للمتحدث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54679" y="375366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البشاشة وحسن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الإستقبال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92928" y="520604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التواضع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9531B6A-43F4-EBFD-3A37-A3ACCE3D5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383" y="375366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extLst>
              <a:ext uri="{FF2B5EF4-FFF2-40B4-BE49-F238E27FC236}">
                <a16:creationId xmlns:a16="http://schemas.microsoft.com/office/drawing/2014/main" id="{FEB2AC7C-9148-C0DC-3A51-82FDC1507947}"/>
              </a:ext>
            </a:extLst>
          </p:cNvPr>
          <p:cNvSpPr/>
          <p:nvPr/>
        </p:nvSpPr>
        <p:spPr>
          <a:xfrm>
            <a:off x="1981200" y="1045029"/>
            <a:ext cx="7680960" cy="19071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7200" dirty="0">
                <a:solidFill>
                  <a:srgbClr val="0070C0"/>
                </a:solidFill>
              </a:rPr>
              <a:t>موضوع الدرس </a:t>
            </a:r>
            <a:r>
              <a:rPr lang="ar-SA" sz="7200" dirty="0"/>
              <a:t>:  مراجعة   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CF80F20-FD50-F273-4ABE-D4ADDD364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174" y="3438713"/>
            <a:ext cx="6091084" cy="341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203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813" y="206477"/>
            <a:ext cx="8011762" cy="1946788"/>
          </a:xfrm>
        </p:spPr>
        <p:txBody>
          <a:bodyPr>
            <a:noAutofit/>
          </a:bodyPr>
          <a:lstStyle/>
          <a:p>
            <a:r>
              <a:rPr lang="ar-SA" sz="4400" dirty="0">
                <a:solidFill>
                  <a:schemeClr val="tx1"/>
                </a:solidFill>
              </a:rPr>
              <a:t>المراد بذوي الرحم هم الأقارب من جهة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843348" y="263585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الأب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82633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الأم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531826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الأب والأم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B059C4-2EF7-E666-7DE6-C75644B58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1932" y="540960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668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كان يحترم ويقدر الكبير في فضله ومنزلته وإن كان أصغر منه هو الصحابي .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ابن عباس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64672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عمرو بن العاص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4062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أبو هريرة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0A3C875-DC87-DFD2-18F1-3486B90AE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377332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8586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دعا له النبي صلى الله عليه وسلم قال ( اللهم علمه الحكمة ) هو الصحابي .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ابن عباس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712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عمرو بن حريث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98086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جعفر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516B9B5-0680-1815-7371-322E375F0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1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070" y="255082"/>
            <a:ext cx="7990255" cy="2856827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مما يدل على أهمية صلة الرحم في حديث أبي أيوب الأنصاري : أن رجلا قال : </a:t>
            </a:r>
            <a:r>
              <a:rPr lang="ar-SA" sz="4400" b="1" dirty="0" err="1">
                <a:solidFill>
                  <a:schemeClr val="tx1"/>
                </a:solidFill>
                <a:latin typeface="hafs"/>
              </a:rPr>
              <a:t>يانبي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الله أخبرني بعمل يدخلني الجنة ؟ فقال : ( تعبد الله </a:t>
            </a:r>
            <a:r>
              <a:rPr lang="ar-SA" sz="4400" b="1" dirty="0" err="1">
                <a:solidFill>
                  <a:schemeClr val="tx1"/>
                </a:solidFill>
                <a:latin typeface="hafs"/>
              </a:rPr>
              <a:t>لاتشرك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به شيئا , وتقيم الصلاة , وتؤتي الزكاة وتصل الرحم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340391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أن أبا أيوب سأل عنها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462143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قرن صلة الرحم بالتوحيد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583895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الإحسان إلى عباد الله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C4E4705-EF2A-CEB7-E5F9-7C5D306AB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682" y="462143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5" y="533618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dirty="0">
                <a:solidFill>
                  <a:schemeClr val="tx1"/>
                </a:solidFill>
              </a:rPr>
              <a:t>يدل قوله عليه الصلاة والسلام لعبد الله بن جعفر " اللهم بارك له في بيعه أوقال : صفقته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6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التشجيع على العمل الحسن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0176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ملاطفته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88425" y="475368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التوجيه له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20CA81E-2919-8982-28B5-4457DD8BE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80" y="250286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832" y="579237"/>
            <a:ext cx="8188743" cy="1881446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يدل قول أنس بن مالك : إن كان النبي صلى الله عليه وسلم ليخالطنا حتى يقول لأخ لي صغير " </a:t>
            </a:r>
            <a:r>
              <a:rPr lang="ar-SA" sz="4000" b="1" dirty="0" err="1">
                <a:solidFill>
                  <a:schemeClr val="tx1"/>
                </a:solidFill>
                <a:latin typeface="hafs"/>
              </a:rPr>
              <a:t>يأبا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عمير </a:t>
            </a:r>
            <a:r>
              <a:rPr lang="ar-SA" sz="4000" b="1" dirty="0" err="1">
                <a:solidFill>
                  <a:schemeClr val="tx1"/>
                </a:solidFill>
                <a:latin typeface="hafs"/>
              </a:rPr>
              <a:t>مافعل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النغير "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698947" y="318522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تواضعه  لهم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739770" y="4367858"/>
            <a:ext cx="6235881" cy="867820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ملاطفته لهم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2872740" y="573213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بشاشته لهم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16C9CD0-1690-8F34-F05D-83B45CFD8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195" y="451112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265" y="235131"/>
            <a:ext cx="7807599" cy="1932882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يدل قول النبي صلى الله عليه وسلم لعمر بن أبي سلمة " </a:t>
            </a:r>
            <a:r>
              <a:rPr lang="ar-SA" sz="4000" b="1" dirty="0" err="1">
                <a:solidFill>
                  <a:schemeClr val="tx1"/>
                </a:solidFill>
                <a:latin typeface="hafs"/>
              </a:rPr>
              <a:t>ياغلام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سم الله وكل بيمينك وكل مما يليك "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300845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توجيهه لهم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431352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ملاطفته لهم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4" y="557952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تواضعه لهم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B0FE14-C901-B9E6-14E7-5951E9172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307175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7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516" y="309717"/>
            <a:ext cx="7691720" cy="1946786"/>
          </a:xfrm>
        </p:spPr>
        <p:txBody>
          <a:bodyPr>
            <a:no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كان عابدا شجاعا نزل عليه النبي صلى الله عليه وسلم لما نزل المدينة هو الصحابي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846024" y="288702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 أبو هريرة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72247" y="422791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خالد بن زيد الأنصاري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62985" y="549392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ابن عباس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13FD3D5-3710-1D01-96F4-33661153D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190" y="429121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3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887" y="382415"/>
            <a:ext cx="7491439" cy="1164554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كان كثير العبادة زاهدا في الدنيا وكان متواضعا هو الصحابي .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6302" y="217837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عبد الله بن عمر بن الخطاب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1087" y="335040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خا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لد بن زيد الأنصاري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99336" y="452244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أبو موسى الأشعري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91C6F39-7D47-D930-8E87-FC3BFB633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006" y="224167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06" y="508064"/>
            <a:ext cx="7618258" cy="1229868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خدم النبي صلى الله عليه وسلم </a:t>
            </a:r>
            <a:r>
              <a:rPr lang="ar-SA" sz="4000" b="1" dirty="0" err="1">
                <a:solidFill>
                  <a:schemeClr val="tx1"/>
                </a:solidFill>
                <a:latin typeface="hafs"/>
              </a:rPr>
              <a:t>عشرسنين</a:t>
            </a:r>
            <a:r>
              <a:rPr lang="ar-SA" sz="4000" b="1" dirty="0">
                <a:solidFill>
                  <a:schemeClr val="tx1"/>
                </a:solidFill>
                <a:latin typeface="hafs"/>
              </a:rPr>
              <a:t> هو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أبو هريرة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أنس بن مالك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3808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سلمان الفارسي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0671DB2-B7BF-EBFF-D2D8-9288837D2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359554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:a16="http://schemas.microsoft.com/office/drawing/2014/main" id="{E5FE4CA1-9B19-1AAE-4BF1-A9E339D05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166" y="702155"/>
            <a:ext cx="9324702" cy="2459055"/>
          </a:xfrm>
        </p:spPr>
        <p:txBody>
          <a:bodyPr>
            <a:normAutofit/>
          </a:bodyPr>
          <a:lstStyle/>
          <a:p>
            <a:r>
              <a:rPr lang="ar-SA" sz="6600" dirty="0"/>
              <a:t>من خلال إستراتيجية إصابة الهدف صوبي الإجابة الصحيــحة ؟</a:t>
            </a:r>
          </a:p>
        </p:txBody>
      </p:sp>
      <p:pic>
        <p:nvPicPr>
          <p:cNvPr id="5" name="عنصر نائب للمحتوى 6">
            <a:extLst>
              <a:ext uri="{FF2B5EF4-FFF2-40B4-BE49-F238E27FC236}">
                <a16:creationId xmlns:a16="http://schemas.microsoft.com/office/drawing/2014/main" id="{7557B37B-121C-48DB-43DE-A8D8BDE3D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" y="2122720"/>
            <a:ext cx="1626325" cy="162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339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932" y="611994"/>
            <a:ext cx="7766304" cy="1190679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مدة العفو عن الخادم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89365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سبعين مرة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89365" y="37038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ستين مرة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27614" y="479091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تسعين مرة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8387C5F-B973-E361-5B71-07447A2F6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069" y="258033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3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72806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مؤذن رسول الله صلى الله عليه وسلم هو .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أبو هريرة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أنس بن مالك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54818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بلال بن رباح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97BF697-7E29-A998-074F-754E9BF1D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733" y="463952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6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570" y="533618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حرص النبي صلى الله عليه وسلم على استضافة 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0177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الفقراء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48024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الأغنياء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86273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المنافقين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A86CAD4-A1FF-AF7C-E732-0ACF6DEC6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81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493878"/>
            <a:ext cx="7729728" cy="1188720"/>
          </a:xfrm>
        </p:spPr>
        <p:txBody>
          <a:bodyPr>
            <a:noAutofit/>
          </a:bodyPr>
          <a:lstStyle/>
          <a:p>
            <a:r>
              <a:rPr lang="ar-SA" sz="3600" b="1" dirty="0">
                <a:solidFill>
                  <a:schemeClr val="tx1"/>
                </a:solidFill>
                <a:latin typeface="hafs"/>
              </a:rPr>
              <a:t>من هدي النبي عليه الصلاة والسلام مع الوفود والضيوف . </a:t>
            </a:r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604761" y="3510664"/>
            <a:ext cx="6505900" cy="763958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ملاطفتهم ومؤانستهم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2604761" y="4645506"/>
            <a:ext cx="6629591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عدم تقديم الهدايا لهم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2ABC119-0C42-B145-5E56-B91A6DA76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3552570"/>
            <a:ext cx="581285" cy="581285"/>
          </a:xfrm>
          <a:prstGeom prst="rect">
            <a:avLst/>
          </a:prstGeom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4202F285-5B60-F047-A5E7-AE0B461E8BCD}"/>
              </a:ext>
            </a:extLst>
          </p:cNvPr>
          <p:cNvSpPr/>
          <p:nvPr/>
        </p:nvSpPr>
        <p:spPr>
          <a:xfrm>
            <a:off x="2604762" y="2288989"/>
            <a:ext cx="6245978" cy="850791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عدم استقبالهم  </a:t>
            </a:r>
          </a:p>
        </p:txBody>
      </p:sp>
    </p:spTree>
    <p:extLst>
      <p:ext uri="{BB962C8B-B14F-4D97-AF65-F5344CB8AC3E}">
        <p14:creationId xmlns:p14="http://schemas.microsoft.com/office/powerpoint/2010/main" val="179145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528" y="265471"/>
            <a:ext cx="7940335" cy="1961535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دخل محمد المجلس , فأراد أن يجلس بجانب والده . فطلب من الرجل أن يقوم ليجلس مكانه . حكم فعله هنا .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72111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مباح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405727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جائز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539344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3/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لايجوز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6C37FBE-A0BA-A350-42F9-98F178A8C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273" y="548477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2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520555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حكم منع الأجير أجرته  .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لايجوز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23110" y="358937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جائز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5" y="471133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مكروه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918840F-DCD4-7A8E-656D-214229B3D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1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535" y="481367"/>
            <a:ext cx="7761040" cy="1539162"/>
          </a:xfrm>
        </p:spPr>
        <p:txBody>
          <a:bodyPr>
            <a:normAutofit fontScale="90000"/>
          </a:bodyPr>
          <a:lstStyle/>
          <a:p>
            <a:r>
              <a:rPr lang="ar-SA" sz="5400" b="1" dirty="0">
                <a:solidFill>
                  <a:schemeClr val="tx1"/>
                </a:solidFill>
                <a:latin typeface="hafs"/>
              </a:rPr>
              <a:t>صاحب نعل وسواك النبي صلى الله عليه وسلم هو الصحابي .   </a:t>
            </a:r>
            <a:endParaRPr lang="ar-SA" sz="5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5635" y="284893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أنس بن مالك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01760" y="419587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مسعود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40009" y="548549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رواحة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0431207-EEFE-0215-2B11-D6D45A023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718" y="432247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131" y="520554"/>
            <a:ext cx="7605195" cy="1308245"/>
          </a:xfrm>
        </p:spPr>
        <p:txBody>
          <a:bodyPr/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أذية الجار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53823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محرم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60451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مكروه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74833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مباح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BCC3D42-478F-25D1-BACB-635DFAA10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49" y="253823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520555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دعا له النبي صلى الله عليه وسلم بقوة الحفظ هو الصحابي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93868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الأغر بن عبد الله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319870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عبد الله بن مسعود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58119" y="488923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أبو هريرة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8880ED-4D3E-1090-FF28-712864AD6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3572" y="498057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8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847" y="382745"/>
            <a:ext cx="7729728" cy="1188720"/>
          </a:xfrm>
        </p:spPr>
        <p:txBody>
          <a:bodyPr/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أقل عدد الجماعة لصلاة الجمعة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7309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ثلاثة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1131" y="341840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أربعة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09380" y="467846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خمسة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F1A6886-11E4-6BD2-80E8-245FB617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28416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382744"/>
            <a:ext cx="9615841" cy="1380741"/>
          </a:xfrm>
        </p:spPr>
        <p:txBody>
          <a:bodyPr>
            <a:normAutofit/>
          </a:bodyPr>
          <a:lstStyle/>
          <a:p>
            <a:r>
              <a:rPr lang="ar-SA" sz="3600" dirty="0"/>
              <a:t> اعتقاد بالقلب وقول باللسان وعمل بالجوارح يزيد بالطاعة وينقص بالمعصية هو .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788919" y="245483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الإيمان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788919" y="384074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الإحسان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2788919" y="522665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الإسلام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5BA7BD18-773F-3C12-5715-3F77CD6A9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49" y="258143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618"/>
            <a:ext cx="7729728" cy="1188720"/>
          </a:xfrm>
        </p:spPr>
        <p:txBody>
          <a:bodyPr/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 حكم الكلام والإمام يخطب لصلاة الجمعة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6237" y="217713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جائز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76054" y="344594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مباح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14303" y="472498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محرم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4EE97C9-87CA-4B6A-0D89-61D977C67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221" y="4816323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445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حكم تخطي رقاب الناس لأداء صلاة الجمعة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172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مكروه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8069" y="336046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جائز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6318" y="461414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مباح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4C41BEC-4E32-DBC6-8859-A0C8B2D53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888" y="2243858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317" y="349758"/>
            <a:ext cx="7618258" cy="1229868"/>
          </a:xfrm>
        </p:spPr>
        <p:txBody>
          <a:bodyPr>
            <a:normAutofit fontScale="90000"/>
          </a:bodyPr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أرجا أوقات ساعة الإجابة في يوم الجمعة هو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3" y="213190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آخر ساعة من يوم الجمعة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9522" y="351524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بعد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الإنتهاء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الخطبة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07771" y="4775406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بعد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الإنتهاء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الصلاة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29BD4EF-824C-2C93-A681-EA744734E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217" y="225508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438" y="382745"/>
            <a:ext cx="7729728" cy="1188720"/>
          </a:xfrm>
        </p:spPr>
        <p:txBody>
          <a:bodyPr/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حكم صلاة العيد للرجال    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3985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سنة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58488" y="3314409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فرض كفاية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96737" y="465263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مباح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48B02D7-348E-5723-7AD1-74CF23420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523" y="331440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550195"/>
            <a:ext cx="7729728" cy="1071562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صلاة العيد للنساء     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49088" y="215296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مستحب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49088" y="335506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واجب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20415" y="455716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سنة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884E357-5A50-2ECA-4D25-01CE34EAB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514" y="463058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570" y="41751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يشترط لصحة صلاة الجمعة أربعة شروط منها     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9300" y="214520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التطيب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19300" y="348458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حضور جماعة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62051" y="467214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السفر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5CFD9E7-4F1C-A032-2829-7FFF8E170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506" y="3522804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9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745" y="677309"/>
            <a:ext cx="7670510" cy="1188720"/>
          </a:xfrm>
        </p:spPr>
        <p:txBody>
          <a:bodyPr/>
          <a:lstStyle/>
          <a:p>
            <a:r>
              <a:rPr lang="ar-SA" sz="5400" b="1" dirty="0">
                <a:solidFill>
                  <a:schemeClr val="tx1"/>
                </a:solidFill>
                <a:latin typeface="hafs"/>
              </a:rPr>
              <a:t>يبدأ وقت صلاة العيد     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.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4" y="246068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بعد طلوع الشمس بربع ساعة تقريبا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93174" y="37038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قبيل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زوال الشمس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13609" y="499197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قبل طلوع الشمس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4874633-672D-34AA-4A72-C4F0EA6CD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064" y="253458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1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367996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يكبر الإمام في الركعة الثانية من صلاة العيد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45425" y="212782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ثمان تكبيرات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95648" y="327464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خمس تكبيرات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33897" y="442146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ست تكبيرات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0AD9C0D-C9FB-DA28-3587-2C86A7F49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036" y="333794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382745"/>
            <a:ext cx="7729728" cy="1188720"/>
          </a:xfrm>
        </p:spPr>
        <p:txBody>
          <a:bodyPr/>
          <a:lstStyle/>
          <a:p>
            <a:r>
              <a:rPr lang="ar-SA" sz="5400" b="1" dirty="0">
                <a:solidFill>
                  <a:schemeClr val="tx1"/>
                </a:solidFill>
                <a:latin typeface="hafs"/>
              </a:rPr>
              <a:t>  حكم صلاة الجمعة    </a:t>
            </a:r>
            <a:r>
              <a:rPr lang="ar-SA" b="1" dirty="0">
                <a:solidFill>
                  <a:schemeClr val="tx1"/>
                </a:solidFill>
                <a:latin typeface="hafs"/>
              </a:rPr>
              <a:t>.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6003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واجبة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80111" y="329694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سنة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18360" y="457865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مستحبة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26A2A33-8EE7-DB42-23A0-5642D898F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27935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700" y="139700"/>
            <a:ext cx="7772472" cy="1746214"/>
          </a:xfrm>
        </p:spPr>
        <p:txBody>
          <a:bodyPr>
            <a:normAutofit fontScale="90000"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قال عليه الصلاة والسلام ( خير يوم طلعت عليه الشمس يوم الجمعة فيه خلق آدم وفيه أدخل الجنة وفيه أخرج منها دليل على :     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53985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استحباب يوم الجمعة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53985" y="356710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وجوب صلاة الجمعة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92234" y="4768089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فضل ي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وم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الجمعة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CF8376-8B8D-5192-085F-80DBAAAE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2289" y="485942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5639" y="370332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dirty="0"/>
              <a:t>عدد أركان الإيمان .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62151" y="2239993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ستة 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62151" y="346840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تسعة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62151" y="4746402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س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بعة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A2F18F-89CA-CD22-CA24-B82B8A3D2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082" y="228079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0555"/>
            <a:ext cx="7729728" cy="1188720"/>
          </a:xfrm>
        </p:spPr>
        <p:txBody>
          <a:bodyPr/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التكبير في العيدين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 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32362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سنة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19992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واجب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58241" y="4890432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فرض كفاية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87693B3-00C1-D38D-30EA-0E7E81965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128" y="246741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حكم صلاة </a:t>
            </a:r>
            <a:r>
              <a:rPr lang="ar-SA" sz="4800" b="1" dirty="0" err="1">
                <a:solidFill>
                  <a:schemeClr val="tx1"/>
                </a:solidFill>
                <a:latin typeface="hafs"/>
              </a:rPr>
              <a:t>الإستسقاء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19300" y="216501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واجب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82586" y="335893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سنة مؤكدة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20835" y="4552857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فرض كفاية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B589B8-2732-D15B-19FD-22CC69E50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290" y="3439095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13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063" y="523883"/>
            <a:ext cx="7683573" cy="1148695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صلاة </a:t>
            </a:r>
            <a:r>
              <a:rPr lang="ar-SA" sz="4400" b="1" dirty="0" err="1">
                <a:solidFill>
                  <a:schemeClr val="tx1"/>
                </a:solidFill>
                <a:latin typeface="hafs"/>
              </a:rPr>
              <a:t>الإستسقاء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لها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93174" y="2291286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خطبتان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69523" y="3448812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خطبة واحدة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407772" y="4705738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تؤدى بدون خطبة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30E6641-4F5A-B265-C315-6014D1C2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1263" y="3448812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724" y="304368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b="1" dirty="0">
                <a:solidFill>
                  <a:schemeClr val="tx1"/>
                </a:solidFill>
                <a:latin typeface="hafs"/>
              </a:rPr>
              <a:t>صفة صلاة </a:t>
            </a:r>
            <a:r>
              <a:rPr lang="ar-SA" sz="4800" b="1" dirty="0" err="1">
                <a:solidFill>
                  <a:schemeClr val="tx1"/>
                </a:solidFill>
                <a:latin typeface="hafs"/>
              </a:rPr>
              <a:t>الإستسقاء</a:t>
            </a:r>
            <a:r>
              <a:rPr lang="ar-SA" sz="4800" b="1" dirty="0">
                <a:solidFill>
                  <a:schemeClr val="tx1"/>
                </a:solidFill>
                <a:latin typeface="hafs"/>
              </a:rPr>
              <a:t> مثل :</a:t>
            </a:r>
            <a:endParaRPr lang="ar-SA" sz="48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10735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صلاة العيد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6236" y="32644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صلاة الكسوف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44485" y="442146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صلاة التراويح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BF4941D-1FB5-78A2-4811-AF975D97D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352" y="2174127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8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213" y="585869"/>
            <a:ext cx="7683573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يخطب الإمام </a:t>
            </a:r>
            <a:r>
              <a:rPr lang="ar-SA" sz="4400" b="1" dirty="0" err="1">
                <a:solidFill>
                  <a:schemeClr val="tx1"/>
                </a:solidFill>
                <a:latin typeface="hafs"/>
              </a:rPr>
              <a:t>للإستسقاء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45426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بعد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الإنتهاء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من الصلاة 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218903" y="355302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قبل الصلاة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57152" y="4765240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ليس لها خطبة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E3CF9B5-C6FE-28FD-3A03-471C0D8A9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130" y="246741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33618"/>
            <a:ext cx="7729728" cy="1188720"/>
          </a:xfrm>
        </p:spPr>
        <p:txBody>
          <a:bodyPr>
            <a:normAutofit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حكم صلاة الكسوف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84614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 واجبة   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84614" y="3532245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مستحب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22863" y="4753683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سنة مؤكدة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10DE666-5688-E335-EABA-6594E20F7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758" y="4845019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9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6680"/>
            <a:ext cx="7729728" cy="118872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chemeClr val="tx1"/>
                </a:solidFill>
                <a:latin typeface="hafs"/>
              </a:rPr>
              <a:t>مما تتميز به صلاة الكسوف عن غيرها من الصلوات 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71551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القيام , والقراءة قصيران  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71551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أن في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كل ركعة ركوعين  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309800" y="4740621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أن في كل ركعة سجدتين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3F4C4E9-6B11-BBE8-4ADD-FEF4DF325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155" y="371057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633" y="546681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chemeClr val="tx1"/>
                </a:solidFill>
                <a:latin typeface="hafs"/>
              </a:rPr>
              <a:t>إذا زال الكسوف , قبل </a:t>
            </a:r>
            <a:r>
              <a:rPr lang="ar-SA" sz="4400" b="1" dirty="0" err="1">
                <a:solidFill>
                  <a:schemeClr val="tx1"/>
                </a:solidFill>
                <a:latin typeface="hafs"/>
              </a:rPr>
              <a:t>الإنتهاء</a:t>
            </a:r>
            <a:r>
              <a:rPr lang="ar-SA" sz="4400" b="1" dirty="0">
                <a:solidFill>
                  <a:schemeClr val="tx1"/>
                </a:solidFill>
                <a:latin typeface="hafs"/>
              </a:rPr>
              <a:t> من الصلاة فإن المصلي : 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304348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1/ يقطع الصلاة  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32635" y="352248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يكمل الصلاة بطولها  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270884" y="4623054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يتمها خفيفة 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1F7C0A4-11C9-6A04-AEF5-DF30B4296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718" y="4714390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2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نتيجة بحث الصور عن تم بحمد الله">
            <a:extLst>
              <a:ext uri="{FF2B5EF4-FFF2-40B4-BE49-F238E27FC236}">
                <a16:creationId xmlns:a16="http://schemas.microsoft.com/office/drawing/2014/main" id="{0502526D-1932-663C-60DB-8806A19F4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40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/>
          </a:bodyPr>
          <a:lstStyle/>
          <a:p>
            <a:r>
              <a:rPr lang="ar-SA" sz="4800" dirty="0"/>
              <a:t>من أركان الإيمان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2957648" y="242060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إيتاء الزكاة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2957648" y="3658544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صوم رمضان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95897" y="4911236"/>
            <a:ext cx="6138455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الإيمان </a:t>
            </a:r>
            <a:r>
              <a:rPr lang="ar-SA" sz="2800" kern="0" dirty="0" err="1">
                <a:solidFill>
                  <a:prstClr val="black"/>
                </a:solidFill>
                <a:latin typeface="Gill Sans MT" panose="020B0502020104020203"/>
              </a:rPr>
              <a:t>بلملائكة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A7684C0B-6B05-40A0-EF33-7172CD6EE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579" y="4973076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5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5400" dirty="0"/>
              <a:t>من أنكر ركنا من أركان الإيمان فإنه . 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076302" y="2404110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</a:t>
            </a:r>
            <a:r>
              <a:rPr kumimoji="0" lang="ar-SA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لايخرج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من ملة الإسلام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076302" y="360311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خارج من ملة الإسلام </a:t>
            </a: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076302" y="4802112"/>
            <a:ext cx="6276704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أرتكب ذنبا من الصغائر 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2CBB4D28-73A3-75D1-D9CF-F9ED64448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198" y="3666411"/>
            <a:ext cx="581285" cy="58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8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033D6-C3A0-CB1E-0619-74B83C83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2745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ar-SA" sz="5400" dirty="0"/>
              <a:t>قوله تعالى (</a:t>
            </a:r>
            <a:r>
              <a:rPr lang="ar-SA" sz="4000" b="1" i="0" dirty="0">
                <a:solidFill>
                  <a:srgbClr val="468847"/>
                </a:solidFill>
                <a:effectLst/>
                <a:latin typeface="hafs"/>
              </a:rPr>
              <a:t>اللَّهُ وَلِيُّ الَّذِينَ آمَنُوا ) </a:t>
            </a:r>
            <a:r>
              <a:rPr lang="ar-SA" sz="4000" b="1" i="0" dirty="0">
                <a:solidFill>
                  <a:schemeClr val="tx1"/>
                </a:solidFill>
                <a:effectLst/>
                <a:latin typeface="hafs"/>
              </a:rPr>
              <a:t>دليل على .</a:t>
            </a:r>
            <a:r>
              <a:rPr lang="ar-SA" sz="5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C51BD8CC-9705-1591-30E7-FC4715D2D2B3}"/>
              </a:ext>
            </a:extLst>
          </p:cNvPr>
          <p:cNvSpPr/>
          <p:nvPr/>
        </p:nvSpPr>
        <p:spPr>
          <a:xfrm>
            <a:off x="3102428" y="2491517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1/  حفظ الله للمؤمنين</a:t>
            </a:r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913F4EC0-251E-9A65-B7AC-A71452C01C33}"/>
              </a:ext>
            </a:extLst>
          </p:cNvPr>
          <p:cNvSpPr/>
          <p:nvPr/>
        </p:nvSpPr>
        <p:spPr>
          <a:xfrm>
            <a:off x="3102428" y="3647271"/>
            <a:ext cx="6276704" cy="707886"/>
          </a:xfrm>
          <a:prstGeom prst="roundRect">
            <a:avLst/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2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محبة الله للمؤمنين</a:t>
            </a: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 </a:t>
            </a:r>
            <a:endParaRPr kumimoji="0" lang="ar-S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</a:endParaRPr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1A7AE8B-4124-26CA-FA93-18F1B018EFD3}"/>
              </a:ext>
            </a:extLst>
          </p:cNvPr>
          <p:cNvSpPr/>
          <p:nvPr/>
        </p:nvSpPr>
        <p:spPr>
          <a:xfrm>
            <a:off x="3171552" y="4820764"/>
            <a:ext cx="6207580" cy="763959"/>
          </a:xfrm>
          <a:prstGeom prst="roundRect">
            <a:avLst>
              <a:gd name="adj" fmla="val 25274"/>
            </a:avLst>
          </a:prstGeom>
          <a:solidFill>
            <a:sysClr val="window" lastClr="FFFFFF"/>
          </a:solidFill>
          <a:ln w="22225" cap="rnd" cmpd="sng" algn="ctr">
            <a:solidFill>
              <a:srgbClr val="4D1434"/>
            </a:solidFill>
            <a:prstDash val="solid"/>
          </a:ln>
          <a:effectLst/>
        </p:spPr>
        <p:txBody>
          <a:bodyPr rtlCol="1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800" kern="0" dirty="0">
                <a:solidFill>
                  <a:prstClr val="black"/>
                </a:solidFill>
                <a:latin typeface="Gill Sans MT" panose="020B0502020104020203"/>
              </a:rPr>
              <a:t>3</a:t>
            </a: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</a:rPr>
              <a:t>/  نصرة الله للمؤمنين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B06E300-BA06-4273-2594-29E940CFA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757" y="2491517"/>
            <a:ext cx="533071" cy="53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8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رزمة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رزمة</Template>
  <TotalTime>793</TotalTime>
  <Words>1499</Words>
  <Application>Microsoft Office PowerPoint</Application>
  <PresentationFormat>شاشة عريضة</PresentationFormat>
  <Paragraphs>257</Paragraphs>
  <Slides>68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68</vt:i4>
      </vt:variant>
    </vt:vector>
  </HeadingPairs>
  <TitlesOfParts>
    <vt:vector size="72" baseType="lpstr">
      <vt:lpstr>Arial</vt:lpstr>
      <vt:lpstr>Gill Sans MT</vt:lpstr>
      <vt:lpstr>hafs</vt:lpstr>
      <vt:lpstr>رزمة</vt:lpstr>
      <vt:lpstr>عرض تقديمي في PowerPoint</vt:lpstr>
      <vt:lpstr>عرض تقديمي في PowerPoint</vt:lpstr>
      <vt:lpstr>عرض تقديمي في PowerPoint</vt:lpstr>
      <vt:lpstr>من خلال إستراتيجية إصابة الهدف صوبي الإجابة الصحيــحة ؟</vt:lpstr>
      <vt:lpstr> اعتقاد بالقلب وقول باللسان وعمل بالجوارح يزيد بالطاعة وينقص بالمعصية هو .</vt:lpstr>
      <vt:lpstr>عدد أركان الإيمان .</vt:lpstr>
      <vt:lpstr>من أركان الإيمان  </vt:lpstr>
      <vt:lpstr>من أنكر ركنا من أركان الإيمان فإنه .  </vt:lpstr>
      <vt:lpstr>قوله تعالى (اللَّهُ وَلِيُّ الَّذِينَ آمَنُوا ) دليل على . </vt:lpstr>
      <vt:lpstr>إماطة الأذى عن الطريق من .  </vt:lpstr>
      <vt:lpstr>من أمثلة شعب الإيمان القلبية   </vt:lpstr>
      <vt:lpstr>شعب الإيمان تكون في .</vt:lpstr>
      <vt:lpstr>تلاوة القرآن الكريم من شعب .</vt:lpstr>
      <vt:lpstr>عدد شعب الإيمان </vt:lpstr>
      <vt:lpstr>الشرك الأكبر من   </vt:lpstr>
      <vt:lpstr>اعتقادات وأقوال وأعمال تبطل الإيمان وتخرج من الإسلام .  </vt:lpstr>
      <vt:lpstr>الفرق بين نواقض الإيمان ونواقص الإيمان هي .   </vt:lpstr>
      <vt:lpstr>جعل شريك مع الله في ربوبيته وألوهيته وأسمائه وصفاته هو تعريف .   </vt:lpstr>
      <vt:lpstr>من قال أن سمع الله كسمع البشر فقد وقع في .    </vt:lpstr>
      <vt:lpstr>السجود لغير الله من أنواع شرك      </vt:lpstr>
      <vt:lpstr>الآية الدالة على أن الله يغفر للمشرك إذا تاب قبل موته هي قوله تعالى:   </vt:lpstr>
      <vt:lpstr>صرف نوع من أنواع العبادة لغير الله هو   </vt:lpstr>
      <vt:lpstr>من الأمثلة الدالة على الشرك الأصغر    </vt:lpstr>
      <vt:lpstr>حكم الشرك الأكبر   </vt:lpstr>
      <vt:lpstr>من الأمثلة الدالة على الشرك الأكبر</vt:lpstr>
      <vt:lpstr>من مظاهر الشرك التي انتشرت حديثا </vt:lpstr>
      <vt:lpstr>يدل قوله تعالى (و َيَعْبُدُونَ مِن دُونِ اللَّهِ مَا لَا يَضُرُّهُمْ وَلَا يَنفَعُهُمْ وَيَقُولُونَ هَٰؤُلَاءِ شُفَعَاؤُنَا عِندَ اللَّهِ ) إن سبب عبادة المشركين غير الله هو طلب .</vt:lpstr>
      <vt:lpstr>يدل وصف النبي عليه الصلاة والسلام أنه كان يجلس مع أصحابه فيجئ الغريب فلا يدري أيهم رسول الله حتى يسأل على .</vt:lpstr>
      <vt:lpstr>من صفات الرسول عليه الصلاة والسلام من قول جرير رضي الله عنه " مارآني رسول الله إلا تبسم في وجهي "</vt:lpstr>
      <vt:lpstr>المراد بذوي الرحم هم الأقارب من جهة </vt:lpstr>
      <vt:lpstr>كان يحترم ويقدر الكبير في فضله ومنزلته وإن كان أصغر منه هو الصحابي . </vt:lpstr>
      <vt:lpstr>دعا له النبي صلى الله عليه وسلم قال ( اللهم علمه الحكمة ) هو الصحابي . </vt:lpstr>
      <vt:lpstr>مما يدل على أهمية صلة الرحم في حديث أبي أيوب الأنصاري : أن رجلا قال : يانبي الله أخبرني بعمل يدخلني الجنة ؟ فقال : ( تعبد الله لاتشرك به شيئا , وتقيم الصلاة , وتؤتي الزكاة وتصل الرحم   </vt:lpstr>
      <vt:lpstr>يدل قوله عليه الصلاة والسلام لعبد الله بن جعفر " اللهم بارك له في بيعه أوقال : صفقته </vt:lpstr>
      <vt:lpstr>يدل قول أنس بن مالك : إن كان النبي صلى الله عليه وسلم ليخالطنا حتى يقول لأخ لي صغير " يأبا عمير مافعل النغير " </vt:lpstr>
      <vt:lpstr>يدل قول النبي صلى الله عليه وسلم لعمر بن أبي سلمة " ياغلام سم الله وكل بيمينك وكل مما يليك " </vt:lpstr>
      <vt:lpstr>كان عابدا شجاعا نزل عليه النبي صلى الله عليه وسلم لما نزل المدينة هو الصحابي</vt:lpstr>
      <vt:lpstr>كان كثير العبادة زاهدا في الدنيا وكان متواضعا هو الصحابي .</vt:lpstr>
      <vt:lpstr>خدم النبي صلى الله عليه وسلم عشرسنين هو </vt:lpstr>
      <vt:lpstr>مدة العفو عن الخادم </vt:lpstr>
      <vt:lpstr>مؤذن رسول الله صلى الله عليه وسلم هو . </vt:lpstr>
      <vt:lpstr>حرص النبي صلى الله عليه وسلم على استضافة  </vt:lpstr>
      <vt:lpstr>من هدي النبي عليه الصلاة والسلام مع الوفود والضيوف . </vt:lpstr>
      <vt:lpstr>دخل محمد المجلس , فأراد أن يجلس بجانب والده . فطلب من الرجل أن يقوم ليجلس مكانه . حكم فعله هنا . </vt:lpstr>
      <vt:lpstr>حكم منع الأجير أجرته  . </vt:lpstr>
      <vt:lpstr>صاحب نعل وسواك النبي صلى الله عليه وسلم هو الصحابي .   </vt:lpstr>
      <vt:lpstr>حكم أذية الجار </vt:lpstr>
      <vt:lpstr>دعا له النبي صلى الله عليه وسلم بقوة الحفظ هو الصحابي    </vt:lpstr>
      <vt:lpstr>أقل عدد الجماعة لصلاة الجمعة    </vt:lpstr>
      <vt:lpstr>      حكم الكلام والإمام يخطب لصلاة الجمعة</vt:lpstr>
      <vt:lpstr>حكم تخطي رقاب الناس لأداء صلاة الجمعة    </vt:lpstr>
      <vt:lpstr>أرجا أوقات ساعة الإجابة في يوم الجمعة هو      </vt:lpstr>
      <vt:lpstr>حكم صلاة العيد للرجال        </vt:lpstr>
      <vt:lpstr>حكم صلاة العيد للنساء       </vt:lpstr>
      <vt:lpstr>يشترط لصحة صلاة الجمعة أربعة شروط منها         </vt:lpstr>
      <vt:lpstr>يبدأ وقت صلاة العيد         . </vt:lpstr>
      <vt:lpstr>يكبر الإمام في الركعة الثانية من صلاة العيد</vt:lpstr>
      <vt:lpstr>  حكم صلاة الجمعة    . </vt:lpstr>
      <vt:lpstr>قال عليه الصلاة والسلام ( خير يوم طلعت عليه الشمس يوم الجمعة فيه خلق آدم وفيه أدخل الجنة وفيه أخرج منها دليل على :       </vt:lpstr>
      <vt:lpstr>حكم التكبير في العيدين   </vt:lpstr>
      <vt:lpstr>حكم صلاة الإستسقاء </vt:lpstr>
      <vt:lpstr>صلاة الإستسقاء لها </vt:lpstr>
      <vt:lpstr>صفة صلاة الإستسقاء مثل :</vt:lpstr>
      <vt:lpstr>يخطب الإمام للإستسقاء  </vt:lpstr>
      <vt:lpstr>حكم صلاة الكسوف </vt:lpstr>
      <vt:lpstr>مما تتميز به صلاة الكسوف عن غيرها من الصلوات </vt:lpstr>
      <vt:lpstr>إذا زال الكسوف , قبل الإنتهاء من الصلاة فإن المصلي :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 خلال إستراتيجية إصابة الهدف صوبي الإجابة الصحيــحة ؟</dc:title>
  <dc:creator>خلود بنت الغربي</dc:creator>
  <cp:lastModifiedBy>خلود الغربي</cp:lastModifiedBy>
  <cp:revision>10</cp:revision>
  <dcterms:created xsi:type="dcterms:W3CDTF">2022-11-03T17:13:04Z</dcterms:created>
  <dcterms:modified xsi:type="dcterms:W3CDTF">2023-10-25T20:04:56Z</dcterms:modified>
</cp:coreProperties>
</file>