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03" r:id="rId2"/>
  </p:sldMasterIdLst>
  <p:notesMasterIdLst>
    <p:notesMasterId r:id="rId110"/>
  </p:notesMasterIdLst>
  <p:sldIdLst>
    <p:sldId id="269" r:id="rId3"/>
    <p:sldId id="270" r:id="rId4"/>
    <p:sldId id="278" r:id="rId5"/>
    <p:sldId id="279" r:id="rId6"/>
    <p:sldId id="280" r:id="rId7"/>
    <p:sldId id="274"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348" r:id="rId76"/>
    <p:sldId id="349" r:id="rId77"/>
    <p:sldId id="350" r:id="rId78"/>
    <p:sldId id="351" r:id="rId79"/>
    <p:sldId id="352" r:id="rId80"/>
    <p:sldId id="353" r:id="rId81"/>
    <p:sldId id="354" r:id="rId82"/>
    <p:sldId id="355" r:id="rId83"/>
    <p:sldId id="356" r:id="rId84"/>
    <p:sldId id="357" r:id="rId85"/>
    <p:sldId id="358" r:id="rId86"/>
    <p:sldId id="359" r:id="rId87"/>
    <p:sldId id="360" r:id="rId88"/>
    <p:sldId id="361" r:id="rId89"/>
    <p:sldId id="362" r:id="rId90"/>
    <p:sldId id="363" r:id="rId91"/>
    <p:sldId id="364" r:id="rId92"/>
    <p:sldId id="365" r:id="rId93"/>
    <p:sldId id="366" r:id="rId94"/>
    <p:sldId id="367" r:id="rId95"/>
    <p:sldId id="368" r:id="rId96"/>
    <p:sldId id="369" r:id="rId97"/>
    <p:sldId id="370" r:id="rId98"/>
    <p:sldId id="371" r:id="rId99"/>
    <p:sldId id="372" r:id="rId100"/>
    <p:sldId id="373" r:id="rId101"/>
    <p:sldId id="374" r:id="rId102"/>
    <p:sldId id="375" r:id="rId103"/>
    <p:sldId id="376" r:id="rId104"/>
    <p:sldId id="377" r:id="rId105"/>
    <p:sldId id="378" r:id="rId106"/>
    <p:sldId id="379" r:id="rId107"/>
    <p:sldId id="380" r:id="rId108"/>
    <p:sldId id="268" r:id="rId109"/>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extLst>
    <p:ext uri="{EFAFB233-063F-42B5-8137-9DF3F51BA10A}">
      <p15:sldGuideLst xmlns:p15="http://schemas.microsoft.com/office/powerpoint/2012/main" xmlns="">
        <p15:guide id="1" orient="horz" pos="13">
          <p15:clr>
            <a:srgbClr val="A4A3A4"/>
          </p15:clr>
        </p15:guide>
        <p15:guide id="2" pos="29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2BAD8"/>
    <a:srgbClr val="00FF00"/>
    <a:srgbClr val="00CC00"/>
    <a:srgbClr val="33CC33"/>
    <a:srgbClr val="05C3CD"/>
    <a:srgbClr val="16BCB8"/>
    <a:srgbClr val="1E8FB2"/>
    <a:srgbClr val="13AF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026" y="-78"/>
      </p:cViewPr>
      <p:guideLst>
        <p:guide orient="horz" pos="13"/>
        <p:guide pos="295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4A733BA-7484-4FAA-B9C3-B66C1AB2F12D}" type="datetimeFigureOut">
              <a:rPr lang="ar-EG" smtClean="0"/>
              <a:pPr/>
              <a:t>28/05/1436</a:t>
            </a:fld>
            <a:endParaRPr lang="ar-EG"/>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A8EEEDC-A781-4F4A-9FF4-7F7F30750D44}" type="slidenum">
              <a:rPr lang="ar-EG" smtClean="0"/>
              <a:pPr/>
              <a:t>‹#›</a:t>
            </a:fld>
            <a:endParaRPr lang="ar-EG"/>
          </a:p>
        </p:txBody>
      </p:sp>
    </p:spTree>
    <p:extLst>
      <p:ext uri="{BB962C8B-B14F-4D97-AF65-F5344CB8AC3E}">
        <p14:creationId xmlns:p14="http://schemas.microsoft.com/office/powerpoint/2010/main" xmlns="" val="22740921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15.jpeg"/></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15.jpe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685800"/>
            <a:ext cx="5486400" cy="3429000"/>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2</a:t>
            </a:fld>
            <a:endParaRPr lang="en-US"/>
          </a:p>
        </p:txBody>
      </p:sp>
      <p:grpSp>
        <p:nvGrpSpPr>
          <p:cNvPr id="5" name="مجموعة 4"/>
          <p:cNvGrpSpPr/>
          <p:nvPr/>
        </p:nvGrpSpPr>
        <p:grpSpPr>
          <a:xfrm>
            <a:off x="979754" y="4625599"/>
            <a:ext cx="4886482" cy="3509578"/>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32652" y="8394491"/>
            <a:ext cx="1416326" cy="479078"/>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94522" y="8394493"/>
            <a:ext cx="856873" cy="470143"/>
          </a:xfrm>
          <a:prstGeom prst="rect">
            <a:avLst/>
          </a:prstGeom>
          <a:noFill/>
        </p:spPr>
      </p:pic>
    </p:spTree>
    <p:extLst>
      <p:ext uri="{BB962C8B-B14F-4D97-AF65-F5344CB8AC3E}">
        <p14:creationId xmlns:p14="http://schemas.microsoft.com/office/powerpoint/2010/main" xmlns="" val="354905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685800"/>
            <a:ext cx="5486400" cy="3429000"/>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6</a:t>
            </a:fld>
            <a:endParaRPr lang="en-US"/>
          </a:p>
        </p:txBody>
      </p:sp>
      <p:grpSp>
        <p:nvGrpSpPr>
          <p:cNvPr id="5" name="مجموعة 4"/>
          <p:cNvGrpSpPr/>
          <p:nvPr/>
        </p:nvGrpSpPr>
        <p:grpSpPr>
          <a:xfrm>
            <a:off x="979754" y="4625599"/>
            <a:ext cx="4886482" cy="3509578"/>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32652" y="8394491"/>
            <a:ext cx="1416326" cy="479078"/>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94522" y="8394493"/>
            <a:ext cx="856873" cy="470143"/>
          </a:xfrm>
          <a:prstGeom prst="rect">
            <a:avLst/>
          </a:prstGeom>
          <a:noFill/>
        </p:spPr>
      </p:pic>
    </p:spTree>
    <p:extLst>
      <p:ext uri="{BB962C8B-B14F-4D97-AF65-F5344CB8AC3E}">
        <p14:creationId xmlns:p14="http://schemas.microsoft.com/office/powerpoint/2010/main" xmlns="" val="346322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xmlns="" val="142362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70640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87324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xmlns="" val="355649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948737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754643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3431283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738903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extLst>
      <p:ext uri="{BB962C8B-B14F-4D97-AF65-F5344CB8AC3E}">
        <p14:creationId xmlns:p14="http://schemas.microsoft.com/office/powerpoint/2010/main" xmlns="" val="3154926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14088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1099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331758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11519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905379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6299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76962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93588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369842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extLst>
      <p:ext uri="{BB962C8B-B14F-4D97-AF65-F5344CB8AC3E}">
        <p14:creationId xmlns:p14="http://schemas.microsoft.com/office/powerpoint/2010/main" xmlns="" val="248952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2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30333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4995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SimSun"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SimSun"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SimSun"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SimSun"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E:\新模板\城市高尔夫\未标题-2.png"/>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标题占位符 1"/>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2" name="文本占位符 2"/>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SimSun"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SimSun"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SimSun"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SimSun"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EA07CAACB494bf09C6B7463F47878FC# #Picture 2"/>
          <p:cNvPicPr>
            <a:picLocks noChangeAspect="1" noChangeArrowheads="1"/>
          </p:cNvPicPr>
          <p:nvPr/>
        </p:nvPicPr>
        <p:blipFill>
          <a:blip r:embed="rId2">
            <a:extLst>
              <a:ext uri="{28A0092B-C50C-407E-A947-70E740481C1C}">
                <a14:useLocalDpi xmlns:a14="http://schemas.microsoft.com/office/drawing/2010/main" xmlns="" val="0"/>
              </a:ext>
            </a:extLst>
          </a:blip>
          <a:srcRect l="63385" t="50000" r="29532"/>
          <a:stretch>
            <a:fillRect/>
          </a:stretch>
        </p:blipFill>
        <p:spPr bwMode="auto">
          <a:xfrm>
            <a:off x="5795963" y="285750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2" descr="A32A9812DE504d1088A2729795CCEDD8# #Picture 2"/>
          <p:cNvPicPr>
            <a:picLocks noChangeAspect="1" noChangeArrowheads="1"/>
          </p:cNvPicPr>
          <p:nvPr/>
        </p:nvPicPr>
        <p:blipFill>
          <a:blip r:embed="rId2">
            <a:extLst>
              <a:ext uri="{28A0092B-C50C-407E-A947-70E740481C1C}">
                <a14:useLocalDpi xmlns:a14="http://schemas.microsoft.com/office/drawing/2010/main" xmlns="" val="0"/>
              </a:ext>
            </a:extLst>
          </a:blip>
          <a:srcRect l="55833" t="50000" r="36615"/>
          <a:stretch>
            <a:fillRect/>
          </a:stretch>
        </p:blipFill>
        <p:spPr bwMode="auto">
          <a:xfrm>
            <a:off x="5105400" y="2857500"/>
            <a:ext cx="690563"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2" descr="CEA913F9D5A94e76AC952E2AE1C6A752# #Picture 2"/>
          <p:cNvPicPr>
            <a:picLocks noChangeAspect="1" noChangeArrowheads="1"/>
          </p:cNvPicPr>
          <p:nvPr/>
        </p:nvPicPr>
        <p:blipFill>
          <a:blip r:embed="rId2">
            <a:extLst>
              <a:ext uri="{28A0092B-C50C-407E-A947-70E740481C1C}">
                <a14:useLocalDpi xmlns:a14="http://schemas.microsoft.com/office/drawing/2010/main" xmlns="" val="0"/>
              </a:ext>
            </a:extLst>
          </a:blip>
          <a:srcRect l="55937" r="36615" b="50000"/>
          <a:stretch>
            <a:fillRect/>
          </a:stretch>
        </p:blipFill>
        <p:spPr bwMode="auto">
          <a:xfrm>
            <a:off x="5114925" y="0"/>
            <a:ext cx="681038"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2" descr="035FB4945FF145b4B4A1E0E921563006# #Picture 2"/>
          <p:cNvPicPr>
            <a:picLocks noChangeAspect="1" noChangeArrowheads="1"/>
          </p:cNvPicPr>
          <p:nvPr/>
        </p:nvPicPr>
        <p:blipFill>
          <a:blip r:embed="rId2">
            <a:extLst>
              <a:ext uri="{28A0092B-C50C-407E-A947-70E740481C1C}">
                <a14:useLocalDpi xmlns:a14="http://schemas.microsoft.com/office/drawing/2010/main" xmlns="" val="0"/>
              </a:ext>
            </a:extLst>
          </a:blip>
          <a:srcRect l="49219" t="50000" r="43698"/>
          <a:stretch>
            <a:fillRect/>
          </a:stretch>
        </p:blipFill>
        <p:spPr bwMode="auto">
          <a:xfrm>
            <a:off x="4500563" y="285750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2" descr="3B601517A97448abBA7626A1662506CF# #Picture 2"/>
          <p:cNvPicPr>
            <a:picLocks noChangeAspect="1" noChangeArrowheads="1"/>
          </p:cNvPicPr>
          <p:nvPr/>
        </p:nvPicPr>
        <p:blipFill>
          <a:blip r:embed="rId2">
            <a:extLst>
              <a:ext uri="{28A0092B-C50C-407E-A947-70E740481C1C}">
                <a14:useLocalDpi xmlns:a14="http://schemas.microsoft.com/office/drawing/2010/main" xmlns="" val="0"/>
              </a:ext>
            </a:extLst>
          </a:blip>
          <a:srcRect l="49219" r="43698" b="50000"/>
          <a:stretch>
            <a:fillRect/>
          </a:stretch>
        </p:blipFill>
        <p:spPr bwMode="auto">
          <a:xfrm>
            <a:off x="4500563" y="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2" descr="41CA8F8EDD3E4f7f968671DDC8FDE0C6# #Picture 2"/>
          <p:cNvPicPr>
            <a:picLocks noChangeAspect="1" noChangeArrowheads="1"/>
          </p:cNvPicPr>
          <p:nvPr/>
        </p:nvPicPr>
        <p:blipFill>
          <a:blip r:embed="rId2">
            <a:extLst>
              <a:ext uri="{28A0092B-C50C-407E-A947-70E740481C1C}">
                <a14:useLocalDpi xmlns:a14="http://schemas.microsoft.com/office/drawing/2010/main" xmlns="" val="0"/>
              </a:ext>
            </a:extLst>
          </a:blip>
          <a:srcRect l="42117" t="50000" r="50781"/>
          <a:stretch>
            <a:fillRect/>
          </a:stretch>
        </p:blipFill>
        <p:spPr bwMode="auto">
          <a:xfrm>
            <a:off x="3851275" y="2857500"/>
            <a:ext cx="649288"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8" name="Picture 2" descr="B7C98D5BFBF44ee28FBC878A99BFF1B1# #Picture 2"/>
          <p:cNvPicPr>
            <a:picLocks noChangeAspect="1" noChangeArrowheads="1"/>
          </p:cNvPicPr>
          <p:nvPr/>
        </p:nvPicPr>
        <p:blipFill>
          <a:blip r:embed="rId2">
            <a:extLst>
              <a:ext uri="{28A0092B-C50C-407E-A947-70E740481C1C}">
                <a14:useLocalDpi xmlns:a14="http://schemas.microsoft.com/office/drawing/2010/main" xmlns="" val="0"/>
              </a:ext>
            </a:extLst>
          </a:blip>
          <a:srcRect l="42117" r="50781" b="50000"/>
          <a:stretch>
            <a:fillRect/>
          </a:stretch>
        </p:blipFill>
        <p:spPr bwMode="auto">
          <a:xfrm>
            <a:off x="3851275" y="0"/>
            <a:ext cx="649288"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9" name="Picture 2" descr="25A9A401F1A04fa3ABF3BEB55F248D12# #Picture 2"/>
          <p:cNvPicPr>
            <a:picLocks noChangeAspect="1" noChangeArrowheads="1"/>
          </p:cNvPicPr>
          <p:nvPr/>
        </p:nvPicPr>
        <p:blipFill>
          <a:blip r:embed="rId2">
            <a:extLst>
              <a:ext uri="{28A0092B-C50C-407E-A947-70E740481C1C}">
                <a14:useLocalDpi xmlns:a14="http://schemas.microsoft.com/office/drawing/2010/main" xmlns="" val="0"/>
              </a:ext>
            </a:extLst>
          </a:blip>
          <a:srcRect l="35036" t="50000" r="57883"/>
          <a:stretch>
            <a:fillRect/>
          </a:stretch>
        </p:blipFill>
        <p:spPr bwMode="auto">
          <a:xfrm>
            <a:off x="3203575" y="285750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0" name="Picture 2" descr="7001BAB92F2A4094BFA76E0562429F6B# #Picture 2"/>
          <p:cNvPicPr>
            <a:picLocks noChangeAspect="1" noChangeArrowheads="1"/>
          </p:cNvPicPr>
          <p:nvPr/>
        </p:nvPicPr>
        <p:blipFill>
          <a:blip r:embed="rId2">
            <a:extLst>
              <a:ext uri="{28A0092B-C50C-407E-A947-70E740481C1C}">
                <a14:useLocalDpi xmlns:a14="http://schemas.microsoft.com/office/drawing/2010/main" xmlns="" val="0"/>
              </a:ext>
            </a:extLst>
          </a:blip>
          <a:srcRect l="35036" r="57883" b="50000"/>
          <a:stretch>
            <a:fillRect/>
          </a:stretch>
        </p:blipFill>
        <p:spPr bwMode="auto">
          <a:xfrm>
            <a:off x="3203575" y="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1" name="Picture 2" descr="25019556A49C464991FD51711C5CD289# #Picture 2"/>
          <p:cNvPicPr>
            <a:picLocks noChangeAspect="1" noChangeArrowheads="1"/>
          </p:cNvPicPr>
          <p:nvPr/>
        </p:nvPicPr>
        <p:blipFill>
          <a:blip r:embed="rId2">
            <a:extLst>
              <a:ext uri="{28A0092B-C50C-407E-A947-70E740481C1C}">
                <a14:useLocalDpi xmlns:a14="http://schemas.microsoft.com/office/drawing/2010/main" xmlns="" val="0"/>
              </a:ext>
            </a:extLst>
          </a:blip>
          <a:srcRect l="27951" t="50000" r="64966"/>
          <a:stretch>
            <a:fillRect/>
          </a:stretch>
        </p:blipFill>
        <p:spPr bwMode="auto">
          <a:xfrm>
            <a:off x="2555875" y="285750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2" name="Picture 2" descr="E9AF5587BED348efBBF14AE63EDC97D7# #Picture 2"/>
          <p:cNvPicPr>
            <a:picLocks noChangeAspect="1" noChangeArrowheads="1"/>
          </p:cNvPicPr>
          <p:nvPr/>
        </p:nvPicPr>
        <p:blipFill>
          <a:blip r:embed="rId2">
            <a:extLst>
              <a:ext uri="{28A0092B-C50C-407E-A947-70E740481C1C}">
                <a14:useLocalDpi xmlns:a14="http://schemas.microsoft.com/office/drawing/2010/main" xmlns="" val="0"/>
              </a:ext>
            </a:extLst>
          </a:blip>
          <a:srcRect l="27951" r="64966" b="50000"/>
          <a:stretch>
            <a:fillRect/>
          </a:stretch>
        </p:blipFill>
        <p:spPr bwMode="auto">
          <a:xfrm>
            <a:off x="2555875" y="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3" name="Picture 2" descr="98DB4F37811D4e9e9CBB40D0FFA05DA5# #Picture 2"/>
          <p:cNvPicPr>
            <a:picLocks noChangeAspect="1" noChangeArrowheads="1"/>
          </p:cNvPicPr>
          <p:nvPr/>
        </p:nvPicPr>
        <p:blipFill>
          <a:blip r:embed="rId2">
            <a:extLst>
              <a:ext uri="{28A0092B-C50C-407E-A947-70E740481C1C}">
                <a14:useLocalDpi xmlns:a14="http://schemas.microsoft.com/office/drawing/2010/main" xmlns="" val="0"/>
              </a:ext>
            </a:extLst>
          </a:blip>
          <a:srcRect l="20868" t="50000" r="72049"/>
          <a:stretch>
            <a:fillRect/>
          </a:stretch>
        </p:blipFill>
        <p:spPr bwMode="auto">
          <a:xfrm>
            <a:off x="1908175" y="285750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4" name="Picture 2" descr="CCC7CB9330AC4fee8F3F5C0788195FF8# #Picture 2"/>
          <p:cNvPicPr>
            <a:picLocks noChangeAspect="1" noChangeArrowheads="1"/>
          </p:cNvPicPr>
          <p:nvPr/>
        </p:nvPicPr>
        <p:blipFill>
          <a:blip r:embed="rId2">
            <a:extLst>
              <a:ext uri="{28A0092B-C50C-407E-A947-70E740481C1C}">
                <a14:useLocalDpi xmlns:a14="http://schemas.microsoft.com/office/drawing/2010/main" xmlns="" val="0"/>
              </a:ext>
            </a:extLst>
          </a:blip>
          <a:srcRect l="20868" r="72049" b="50000"/>
          <a:stretch>
            <a:fillRect/>
          </a:stretch>
        </p:blipFill>
        <p:spPr bwMode="auto">
          <a:xfrm>
            <a:off x="1908175" y="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5" name="Picture 2" descr="5DBE4B01647F449dB158A13647B12BF8# #Picture 2"/>
          <p:cNvPicPr>
            <a:picLocks noChangeAspect="1" noChangeArrowheads="1"/>
          </p:cNvPicPr>
          <p:nvPr/>
        </p:nvPicPr>
        <p:blipFill>
          <a:blip r:embed="rId2">
            <a:extLst>
              <a:ext uri="{28A0092B-C50C-407E-A947-70E740481C1C}">
                <a14:useLocalDpi xmlns:a14="http://schemas.microsoft.com/office/drawing/2010/main" xmlns="" val="0"/>
              </a:ext>
            </a:extLst>
          </a:blip>
          <a:srcRect l="13766" t="50000" r="79132"/>
          <a:stretch>
            <a:fillRect/>
          </a:stretch>
        </p:blipFill>
        <p:spPr bwMode="auto">
          <a:xfrm>
            <a:off x="1258888" y="2857500"/>
            <a:ext cx="649287"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6" name="Picture 2" descr="C20E8CDB3BA448f2A4ABCA8DC752D227# #Picture 2"/>
          <p:cNvPicPr>
            <a:picLocks noChangeAspect="1" noChangeArrowheads="1"/>
          </p:cNvPicPr>
          <p:nvPr/>
        </p:nvPicPr>
        <p:blipFill>
          <a:blip r:embed="rId2">
            <a:extLst>
              <a:ext uri="{28A0092B-C50C-407E-A947-70E740481C1C}">
                <a14:useLocalDpi xmlns:a14="http://schemas.microsoft.com/office/drawing/2010/main" xmlns="" val="0"/>
              </a:ext>
            </a:extLst>
          </a:blip>
          <a:srcRect l="13766" r="79132" b="50000"/>
          <a:stretch>
            <a:fillRect/>
          </a:stretch>
        </p:blipFill>
        <p:spPr bwMode="auto">
          <a:xfrm>
            <a:off x="1258888" y="0"/>
            <a:ext cx="649287"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7" name="Picture 2" descr="73768834632E4b99B937AD9CDBDF3BBC# #Picture 2"/>
          <p:cNvPicPr>
            <a:picLocks noChangeAspect="1" noChangeArrowheads="1"/>
          </p:cNvPicPr>
          <p:nvPr/>
        </p:nvPicPr>
        <p:blipFill>
          <a:blip r:embed="rId2">
            <a:extLst>
              <a:ext uri="{28A0092B-C50C-407E-A947-70E740481C1C}">
                <a14:useLocalDpi xmlns:a14="http://schemas.microsoft.com/office/drawing/2010/main" xmlns="" val="0"/>
              </a:ext>
            </a:extLst>
          </a:blip>
          <a:srcRect l="6841" t="50000" r="86234"/>
          <a:stretch>
            <a:fillRect/>
          </a:stretch>
        </p:blipFill>
        <p:spPr bwMode="auto">
          <a:xfrm>
            <a:off x="625475" y="2857500"/>
            <a:ext cx="633413"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8" name="Picture 2" descr="4376C904009447fe8515B496DFBF307D# #Picture 2"/>
          <p:cNvPicPr>
            <a:picLocks noChangeAspect="1" noChangeArrowheads="1"/>
          </p:cNvPicPr>
          <p:nvPr/>
        </p:nvPicPr>
        <p:blipFill>
          <a:blip r:embed="rId2">
            <a:extLst>
              <a:ext uri="{28A0092B-C50C-407E-A947-70E740481C1C}">
                <a14:useLocalDpi xmlns:a14="http://schemas.microsoft.com/office/drawing/2010/main" xmlns="" val="0"/>
              </a:ext>
            </a:extLst>
          </a:blip>
          <a:srcRect l="6841" r="86234" b="50000"/>
          <a:stretch>
            <a:fillRect/>
          </a:stretch>
        </p:blipFill>
        <p:spPr bwMode="auto">
          <a:xfrm>
            <a:off x="625475" y="0"/>
            <a:ext cx="633413"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9" name="Picture 2" descr="C045BBCE2F774cb4A50AA1CE30F406F3# #Picture 2"/>
          <p:cNvPicPr>
            <a:picLocks noChangeAspect="1" noChangeArrowheads="1"/>
          </p:cNvPicPr>
          <p:nvPr/>
        </p:nvPicPr>
        <p:blipFill>
          <a:blip r:embed="rId2">
            <a:extLst>
              <a:ext uri="{28A0092B-C50C-407E-A947-70E740481C1C}">
                <a14:useLocalDpi xmlns:a14="http://schemas.microsoft.com/office/drawing/2010/main" xmlns="" val="0"/>
              </a:ext>
            </a:extLst>
          </a:blip>
          <a:srcRect t="50000" r="93159"/>
          <a:stretch>
            <a:fillRect/>
          </a:stretch>
        </p:blipFill>
        <p:spPr bwMode="auto">
          <a:xfrm>
            <a:off x="0" y="2857500"/>
            <a:ext cx="6254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0" name="Picture 2" descr="E7200A08537748059C339A2158BF79AC# #Picture 2"/>
          <p:cNvPicPr>
            <a:picLocks noChangeAspect="1" noChangeArrowheads="1"/>
          </p:cNvPicPr>
          <p:nvPr/>
        </p:nvPicPr>
        <p:blipFill>
          <a:blip r:embed="rId2">
            <a:extLst>
              <a:ext uri="{28A0092B-C50C-407E-A947-70E740481C1C}">
                <a14:useLocalDpi xmlns:a14="http://schemas.microsoft.com/office/drawing/2010/main" xmlns="" val="0"/>
              </a:ext>
            </a:extLst>
          </a:blip>
          <a:srcRect r="93159" b="50000"/>
          <a:stretch>
            <a:fillRect/>
          </a:stretch>
        </p:blipFill>
        <p:spPr bwMode="auto">
          <a:xfrm>
            <a:off x="0" y="0"/>
            <a:ext cx="6254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1" name="Picture 2" descr="B75320DD47EE4dd4B2549FF90BF32743# #Picture 2"/>
          <p:cNvPicPr>
            <a:picLocks noChangeAspect="1" noChangeArrowheads="1"/>
          </p:cNvPicPr>
          <p:nvPr/>
        </p:nvPicPr>
        <p:blipFill>
          <a:blip r:embed="rId2">
            <a:extLst>
              <a:ext uri="{28A0092B-C50C-407E-A947-70E740481C1C}">
                <a14:useLocalDpi xmlns:a14="http://schemas.microsoft.com/office/drawing/2010/main" xmlns="" val="0"/>
              </a:ext>
            </a:extLst>
          </a:blip>
          <a:srcRect l="91734" t="50000" r="2"/>
          <a:stretch>
            <a:fillRect/>
          </a:stretch>
        </p:blipFill>
        <p:spPr bwMode="auto">
          <a:xfrm>
            <a:off x="8388350" y="2857500"/>
            <a:ext cx="75565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2" name="Picture 2" descr="4783EC966EAF4cd0A4DA34A95510567A# #Picture 2"/>
          <p:cNvPicPr>
            <a:picLocks noChangeAspect="1" noChangeArrowheads="1"/>
          </p:cNvPicPr>
          <p:nvPr/>
        </p:nvPicPr>
        <p:blipFill>
          <a:blip r:embed="rId2">
            <a:extLst>
              <a:ext uri="{28A0092B-C50C-407E-A947-70E740481C1C}">
                <a14:useLocalDpi xmlns:a14="http://schemas.microsoft.com/office/drawing/2010/main" xmlns="" val="0"/>
              </a:ext>
            </a:extLst>
          </a:blip>
          <a:srcRect l="91734" r="2" b="50000"/>
          <a:stretch>
            <a:fillRect/>
          </a:stretch>
        </p:blipFill>
        <p:spPr bwMode="auto">
          <a:xfrm>
            <a:off x="8388350" y="0"/>
            <a:ext cx="75565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3" name="Picture 2" descr="9BF9ED91D54F41a58A80B6269D2AC5B2# #Picture 2"/>
          <p:cNvPicPr>
            <a:picLocks noChangeAspect="1" noChangeArrowheads="1"/>
          </p:cNvPicPr>
          <p:nvPr/>
        </p:nvPicPr>
        <p:blipFill>
          <a:blip r:embed="rId2">
            <a:extLst>
              <a:ext uri="{28A0092B-C50C-407E-A947-70E740481C1C}">
                <a14:useLocalDpi xmlns:a14="http://schemas.microsoft.com/office/drawing/2010/main" xmlns="" val="0"/>
              </a:ext>
            </a:extLst>
          </a:blip>
          <a:srcRect l="84651" t="50000" r="8266"/>
          <a:stretch>
            <a:fillRect/>
          </a:stretch>
        </p:blipFill>
        <p:spPr bwMode="auto">
          <a:xfrm>
            <a:off x="7740650" y="285750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4" name="Picture 2" descr="7C6D9E84ACB6428eAB7E9BFA1D94FE2C# #Picture 2"/>
          <p:cNvPicPr>
            <a:picLocks noChangeAspect="1" noChangeArrowheads="1"/>
          </p:cNvPicPr>
          <p:nvPr/>
        </p:nvPicPr>
        <p:blipFill>
          <a:blip r:embed="rId2">
            <a:extLst>
              <a:ext uri="{28A0092B-C50C-407E-A947-70E740481C1C}">
                <a14:useLocalDpi xmlns:a14="http://schemas.microsoft.com/office/drawing/2010/main" xmlns="" val="0"/>
              </a:ext>
            </a:extLst>
          </a:blip>
          <a:srcRect l="84651" r="8266" b="50000"/>
          <a:stretch>
            <a:fillRect/>
          </a:stretch>
        </p:blipFill>
        <p:spPr bwMode="auto">
          <a:xfrm>
            <a:off x="7740650" y="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5" name="Picture 2" descr="213BE4E595DE4717A0A9E53EE8CE140C# #Picture 2"/>
          <p:cNvPicPr>
            <a:picLocks noChangeAspect="1" noChangeArrowheads="1"/>
          </p:cNvPicPr>
          <p:nvPr/>
        </p:nvPicPr>
        <p:blipFill>
          <a:blip r:embed="rId2">
            <a:extLst>
              <a:ext uri="{28A0092B-C50C-407E-A947-70E740481C1C}">
                <a14:useLocalDpi xmlns:a14="http://schemas.microsoft.com/office/drawing/2010/main" xmlns="" val="0"/>
              </a:ext>
            </a:extLst>
          </a:blip>
          <a:srcRect l="77568" t="50000" r="15349"/>
          <a:stretch>
            <a:fillRect/>
          </a:stretch>
        </p:blipFill>
        <p:spPr bwMode="auto">
          <a:xfrm>
            <a:off x="7092950" y="285750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6" name="Picture 2" descr="E9CEA3B968034e8bB4329FDDF4E152AC# #Picture 2"/>
          <p:cNvPicPr>
            <a:picLocks noChangeAspect="1" noChangeArrowheads="1"/>
          </p:cNvPicPr>
          <p:nvPr/>
        </p:nvPicPr>
        <p:blipFill>
          <a:blip r:embed="rId2">
            <a:extLst>
              <a:ext uri="{28A0092B-C50C-407E-A947-70E740481C1C}">
                <a14:useLocalDpi xmlns:a14="http://schemas.microsoft.com/office/drawing/2010/main" xmlns="" val="0"/>
              </a:ext>
            </a:extLst>
          </a:blip>
          <a:srcRect l="77568" r="15349" b="50000"/>
          <a:stretch>
            <a:fillRect/>
          </a:stretch>
        </p:blipFill>
        <p:spPr bwMode="auto">
          <a:xfrm>
            <a:off x="7092950" y="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7" name="Picture 2" descr="02CFD2ECCBFE4e1fB199816D1D64E6FB# #Picture 2"/>
          <p:cNvPicPr>
            <a:picLocks noChangeAspect="1" noChangeArrowheads="1"/>
          </p:cNvPicPr>
          <p:nvPr/>
        </p:nvPicPr>
        <p:blipFill>
          <a:blip r:embed="rId2">
            <a:extLst>
              <a:ext uri="{28A0092B-C50C-407E-A947-70E740481C1C}">
                <a14:useLocalDpi xmlns:a14="http://schemas.microsoft.com/office/drawing/2010/main" xmlns="" val="0"/>
              </a:ext>
            </a:extLst>
          </a:blip>
          <a:srcRect l="69894" t="50000" r="22432"/>
          <a:stretch>
            <a:fillRect/>
          </a:stretch>
        </p:blipFill>
        <p:spPr bwMode="auto">
          <a:xfrm>
            <a:off x="6391275" y="2857500"/>
            <a:ext cx="7016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8" name="Picture 2" descr="3070552FBC8D4d7d8266D68C51061C44# #Picture 2"/>
          <p:cNvPicPr>
            <a:picLocks noChangeAspect="1" noChangeArrowheads="1"/>
          </p:cNvPicPr>
          <p:nvPr/>
        </p:nvPicPr>
        <p:blipFill>
          <a:blip r:embed="rId2">
            <a:extLst>
              <a:ext uri="{28A0092B-C50C-407E-A947-70E740481C1C}">
                <a14:useLocalDpi xmlns:a14="http://schemas.microsoft.com/office/drawing/2010/main" xmlns="" val="0"/>
              </a:ext>
            </a:extLst>
          </a:blip>
          <a:srcRect l="69894" r="22432" b="50000"/>
          <a:stretch>
            <a:fillRect/>
          </a:stretch>
        </p:blipFill>
        <p:spPr bwMode="auto">
          <a:xfrm>
            <a:off x="6391275" y="0"/>
            <a:ext cx="7016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9" name="Picture 2" descr="3470DE2D13484f76A3466854E911C65E# #Picture 2"/>
          <p:cNvPicPr>
            <a:picLocks noChangeAspect="1" noChangeArrowheads="1"/>
          </p:cNvPicPr>
          <p:nvPr/>
        </p:nvPicPr>
        <p:blipFill>
          <a:blip r:embed="rId2">
            <a:extLst>
              <a:ext uri="{28A0092B-C50C-407E-A947-70E740481C1C}">
                <a14:useLocalDpi xmlns:a14="http://schemas.microsoft.com/office/drawing/2010/main" xmlns="" val="0"/>
              </a:ext>
            </a:extLst>
          </a:blip>
          <a:srcRect l="63385" r="29532" b="50000"/>
          <a:stretch>
            <a:fillRect/>
          </a:stretch>
        </p:blipFill>
        <p:spPr bwMode="auto">
          <a:xfrm>
            <a:off x="5795963" y="0"/>
            <a:ext cx="6477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50" name="Picture 3" descr="0E76BBF8F9B64090B7595FAE358F9047# #Picture 3"/>
          <p:cNvPicPr>
            <a:picLocks noChangeAspect="1" noChangeArrowheads="1"/>
          </p:cNvPicPr>
          <p:nvPr/>
        </p:nvPicPr>
        <p:blipFill>
          <a:blip r:embed="rId3">
            <a:extLst>
              <a:ext uri="{28A0092B-C50C-407E-A947-70E740481C1C}">
                <a14:useLocalDpi xmlns:a14="http://schemas.microsoft.com/office/drawing/2010/main" xmlns="" val="0"/>
              </a:ext>
            </a:extLst>
          </a:blip>
          <a:srcRect r="93021"/>
          <a:stretch>
            <a:fillRect/>
          </a:stretch>
        </p:blipFill>
        <p:spPr bwMode="auto">
          <a:xfrm>
            <a:off x="0" y="0"/>
            <a:ext cx="638175"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51" name="Picture 5" descr="E60BC0E4DBE342c9B0AB02A4332B3C67# #Picture 5"/>
          <p:cNvPicPr>
            <a:picLocks noChangeAspect="1" noChangeArrowheads="1"/>
          </p:cNvPicPr>
          <p:nvPr/>
        </p:nvPicPr>
        <p:blipFill>
          <a:blip r:embed="rId4">
            <a:extLst>
              <a:ext uri="{28A0092B-C50C-407E-A947-70E740481C1C}">
                <a14:useLocalDpi xmlns:a14="http://schemas.microsoft.com/office/drawing/2010/main" xmlns="" val="0"/>
              </a:ext>
            </a:extLst>
          </a:blip>
          <a:srcRect t="38667" r="20625" b="3667"/>
          <a:stretch>
            <a:fillRect/>
          </a:stretch>
        </p:blipFill>
        <p:spPr bwMode="auto">
          <a:xfrm>
            <a:off x="0" y="2209800"/>
            <a:ext cx="7258050" cy="329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52" name="Picture 6" descr="62F0484623214cdeBD1FCA56339DBF6F# #Picture 6"/>
          <p:cNvPicPr>
            <a:picLocks noChangeAspect="1" noChangeArrowheads="1"/>
          </p:cNvPicPr>
          <p:nvPr/>
        </p:nvPicPr>
        <p:blipFill>
          <a:blip r:embed="rId5">
            <a:extLst>
              <a:ext uri="{28A0092B-C50C-407E-A947-70E740481C1C}">
                <a14:useLocalDpi xmlns:a14="http://schemas.microsoft.com/office/drawing/2010/main" xmlns="" val="0"/>
              </a:ext>
            </a:extLst>
          </a:blip>
          <a:srcRect t="3667" r="44489" b="85280"/>
          <a:stretch>
            <a:fillRect/>
          </a:stretch>
        </p:blipFill>
        <p:spPr bwMode="auto">
          <a:xfrm>
            <a:off x="0" y="209550"/>
            <a:ext cx="50768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53" name="Picture 7" descr="5EA9D474C2A74ec69BFB4FB6B20A0487# #Picture 7"/>
          <p:cNvPicPr>
            <a:picLocks noChangeAspect="1" noChangeArrowheads="1"/>
          </p:cNvPicPr>
          <p:nvPr/>
        </p:nvPicPr>
        <p:blipFill>
          <a:blip r:embed="rId6">
            <a:extLst>
              <a:ext uri="{28A0092B-C50C-407E-A947-70E740481C1C}">
                <a14:useLocalDpi xmlns:a14="http://schemas.microsoft.com/office/drawing/2010/main" xmlns="" val="0"/>
              </a:ext>
            </a:extLst>
          </a:blip>
          <a:srcRect t="12000" r="45000" b="67000"/>
          <a:stretch>
            <a:fillRect/>
          </a:stretch>
        </p:blipFill>
        <p:spPr bwMode="auto">
          <a:xfrm>
            <a:off x="0" y="685800"/>
            <a:ext cx="5029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54" name="Picture 8" descr="2903C2B4B6F14014AB00244AB55C5C13# #Picture 8"/>
          <p:cNvPicPr>
            <a:picLocks noChangeAspect="1" noChangeArrowheads="1"/>
          </p:cNvPicPr>
          <p:nvPr/>
        </p:nvPicPr>
        <p:blipFill>
          <a:blip r:embed="rId7">
            <a:extLst>
              <a:ext uri="{28A0092B-C50C-407E-A947-70E740481C1C}">
                <a14:useLocalDpi xmlns:a14="http://schemas.microsoft.com/office/drawing/2010/main" xmlns="" val="0"/>
              </a:ext>
            </a:extLst>
          </a:blip>
          <a:srcRect t="29333" r="20209" b="57001"/>
          <a:stretch>
            <a:fillRect/>
          </a:stretch>
        </p:blipFill>
        <p:spPr bwMode="auto">
          <a:xfrm>
            <a:off x="0" y="1676400"/>
            <a:ext cx="729615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55" name="Picture 4" descr="994A7831E4CE4bf8A1E1729048E7F342# #Picture 4"/>
          <p:cNvPicPr>
            <a:picLocks noChangeAspect="1" noChangeArrowheads="1"/>
          </p:cNvPicPr>
          <p:nvPr/>
        </p:nvPicPr>
        <p:blipFill>
          <a:blip r:embed="rId8">
            <a:extLst>
              <a:ext uri="{28A0092B-C50C-407E-A947-70E740481C1C}">
                <a14:useLocalDpi xmlns:a14="http://schemas.microsoft.com/office/drawing/2010/main" xmlns="" val="0"/>
              </a:ext>
            </a:extLst>
          </a:blip>
          <a:srcRect t="29668" r="76875" b="57333"/>
          <a:stretch>
            <a:fillRect/>
          </a:stretch>
        </p:blipFill>
        <p:spPr bwMode="auto">
          <a:xfrm>
            <a:off x="0" y="1695450"/>
            <a:ext cx="211455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Box 13" descr="B56F103BB23E47beACAB404F50AF11BD# #TextBox 13"/>
          <p:cNvSpPr txBox="1">
            <a:spLocks noChangeArrowheads="1"/>
          </p:cNvSpPr>
          <p:nvPr/>
        </p:nvSpPr>
        <p:spPr bwMode="auto">
          <a:xfrm>
            <a:off x="2232025" y="1666463"/>
            <a:ext cx="482058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4000" b="1" dirty="0" smtClean="0">
                <a:solidFill>
                  <a:srgbClr val="002060"/>
                </a:solidFill>
                <a:latin typeface="Microsoft YaHei" pitchFamily="34" charset="-122"/>
                <a:ea typeface="Microsoft YaHei" pitchFamily="34" charset="-122"/>
              </a:rPr>
              <a:t>تقدير الذات والثقة بالنفس</a:t>
            </a:r>
            <a:endParaRPr lang="ar-EG" altLang="zh-CN" sz="4000" b="1" dirty="0">
              <a:solidFill>
                <a:srgbClr val="002060"/>
              </a:solidFill>
              <a:latin typeface="Microsoft YaHei" pitchFamily="34" charset="-122"/>
              <a:ea typeface="Microsoft YaHei"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141"/>
                                        </p:tgtEl>
                                        <p:attrNameLst>
                                          <p:attrName>style.visibility</p:attrName>
                                        </p:attrNameLst>
                                      </p:cBhvr>
                                      <p:to>
                                        <p:strVal val="visible"/>
                                      </p:to>
                                    </p:set>
                                    <p:anim calcmode="lin" valueType="num">
                                      <p:cBhvr additive="base">
                                        <p:cTn id="7" dur="500" fill="hold"/>
                                        <p:tgtEl>
                                          <p:spTgt spid="5141"/>
                                        </p:tgtEl>
                                        <p:attrNameLst>
                                          <p:attrName>ppt_x</p:attrName>
                                        </p:attrNameLst>
                                      </p:cBhvr>
                                      <p:tavLst>
                                        <p:tav tm="0">
                                          <p:val>
                                            <p:strVal val="#ppt_x"/>
                                          </p:val>
                                        </p:tav>
                                        <p:tav tm="100000">
                                          <p:val>
                                            <p:strVal val="#ppt_x"/>
                                          </p:val>
                                        </p:tav>
                                      </p:tavLst>
                                    </p:anim>
                                    <p:anim calcmode="lin" valueType="num">
                                      <p:cBhvr additive="base">
                                        <p:cTn id="8" dur="500" fill="hold"/>
                                        <p:tgtEl>
                                          <p:spTgt spid="5141"/>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142"/>
                                        </p:tgtEl>
                                        <p:attrNameLst>
                                          <p:attrName>style.visibility</p:attrName>
                                        </p:attrNameLst>
                                      </p:cBhvr>
                                      <p:to>
                                        <p:strVal val="visible"/>
                                      </p:to>
                                    </p:set>
                                    <p:anim calcmode="lin" valueType="num">
                                      <p:cBhvr additive="base">
                                        <p:cTn id="11" dur="500" fill="hold"/>
                                        <p:tgtEl>
                                          <p:spTgt spid="5142"/>
                                        </p:tgtEl>
                                        <p:attrNameLst>
                                          <p:attrName>ppt_x</p:attrName>
                                        </p:attrNameLst>
                                      </p:cBhvr>
                                      <p:tavLst>
                                        <p:tav tm="0">
                                          <p:val>
                                            <p:strVal val="#ppt_x"/>
                                          </p:val>
                                        </p:tav>
                                        <p:tav tm="100000">
                                          <p:val>
                                            <p:strVal val="#ppt_x"/>
                                          </p:val>
                                        </p:tav>
                                      </p:tavLst>
                                    </p:anim>
                                    <p:anim calcmode="lin" valueType="num">
                                      <p:cBhvr additive="base">
                                        <p:cTn id="12" dur="500" fill="hold"/>
                                        <p:tgtEl>
                                          <p:spTgt spid="5142"/>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100"/>
                                  </p:stCondLst>
                                  <p:childTnLst>
                                    <p:set>
                                      <p:cBhvr>
                                        <p:cTn id="14" dur="1" fill="hold">
                                          <p:stCondLst>
                                            <p:cond delay="0"/>
                                          </p:stCondLst>
                                        </p:cTn>
                                        <p:tgtEl>
                                          <p:spTgt spid="5143"/>
                                        </p:tgtEl>
                                        <p:attrNameLst>
                                          <p:attrName>style.visibility</p:attrName>
                                        </p:attrNameLst>
                                      </p:cBhvr>
                                      <p:to>
                                        <p:strVal val="visible"/>
                                      </p:to>
                                    </p:set>
                                    <p:anim calcmode="lin" valueType="num">
                                      <p:cBhvr additive="base">
                                        <p:cTn id="15" dur="500" fill="hold"/>
                                        <p:tgtEl>
                                          <p:spTgt spid="5143"/>
                                        </p:tgtEl>
                                        <p:attrNameLst>
                                          <p:attrName>ppt_x</p:attrName>
                                        </p:attrNameLst>
                                      </p:cBhvr>
                                      <p:tavLst>
                                        <p:tav tm="0">
                                          <p:val>
                                            <p:strVal val="#ppt_x"/>
                                          </p:val>
                                        </p:tav>
                                        <p:tav tm="100000">
                                          <p:val>
                                            <p:strVal val="#ppt_x"/>
                                          </p:val>
                                        </p:tav>
                                      </p:tavLst>
                                    </p:anim>
                                    <p:anim calcmode="lin" valueType="num">
                                      <p:cBhvr additive="base">
                                        <p:cTn id="16" dur="500" fill="hold"/>
                                        <p:tgtEl>
                                          <p:spTgt spid="514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100"/>
                                  </p:stCondLst>
                                  <p:childTnLst>
                                    <p:set>
                                      <p:cBhvr>
                                        <p:cTn id="18" dur="1" fill="hold">
                                          <p:stCondLst>
                                            <p:cond delay="0"/>
                                          </p:stCondLst>
                                        </p:cTn>
                                        <p:tgtEl>
                                          <p:spTgt spid="5144"/>
                                        </p:tgtEl>
                                        <p:attrNameLst>
                                          <p:attrName>style.visibility</p:attrName>
                                        </p:attrNameLst>
                                      </p:cBhvr>
                                      <p:to>
                                        <p:strVal val="visible"/>
                                      </p:to>
                                    </p:set>
                                    <p:anim calcmode="lin" valueType="num">
                                      <p:cBhvr additive="base">
                                        <p:cTn id="19" dur="500" fill="hold"/>
                                        <p:tgtEl>
                                          <p:spTgt spid="5144"/>
                                        </p:tgtEl>
                                        <p:attrNameLst>
                                          <p:attrName>ppt_x</p:attrName>
                                        </p:attrNameLst>
                                      </p:cBhvr>
                                      <p:tavLst>
                                        <p:tav tm="0">
                                          <p:val>
                                            <p:strVal val="#ppt_x"/>
                                          </p:val>
                                        </p:tav>
                                        <p:tav tm="100000">
                                          <p:val>
                                            <p:strVal val="#ppt_x"/>
                                          </p:val>
                                        </p:tav>
                                      </p:tavLst>
                                    </p:anim>
                                    <p:anim calcmode="lin" valueType="num">
                                      <p:cBhvr additive="base">
                                        <p:cTn id="20" dur="500" fill="hold"/>
                                        <p:tgtEl>
                                          <p:spTgt spid="5144"/>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200"/>
                                  </p:stCondLst>
                                  <p:childTnLst>
                                    <p:set>
                                      <p:cBhvr>
                                        <p:cTn id="22" dur="1" fill="hold">
                                          <p:stCondLst>
                                            <p:cond delay="0"/>
                                          </p:stCondLst>
                                        </p:cTn>
                                        <p:tgtEl>
                                          <p:spTgt spid="5145"/>
                                        </p:tgtEl>
                                        <p:attrNameLst>
                                          <p:attrName>style.visibility</p:attrName>
                                        </p:attrNameLst>
                                      </p:cBhvr>
                                      <p:to>
                                        <p:strVal val="visible"/>
                                      </p:to>
                                    </p:set>
                                    <p:anim calcmode="lin" valueType="num">
                                      <p:cBhvr additive="base">
                                        <p:cTn id="23" dur="500" fill="hold"/>
                                        <p:tgtEl>
                                          <p:spTgt spid="5145"/>
                                        </p:tgtEl>
                                        <p:attrNameLst>
                                          <p:attrName>ppt_x</p:attrName>
                                        </p:attrNameLst>
                                      </p:cBhvr>
                                      <p:tavLst>
                                        <p:tav tm="0">
                                          <p:val>
                                            <p:strVal val="#ppt_x"/>
                                          </p:val>
                                        </p:tav>
                                        <p:tav tm="100000">
                                          <p:val>
                                            <p:strVal val="#ppt_x"/>
                                          </p:val>
                                        </p:tav>
                                      </p:tavLst>
                                    </p:anim>
                                    <p:anim calcmode="lin" valueType="num">
                                      <p:cBhvr additive="base">
                                        <p:cTn id="24" dur="500" fill="hold"/>
                                        <p:tgtEl>
                                          <p:spTgt spid="5145"/>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200"/>
                                  </p:stCondLst>
                                  <p:childTnLst>
                                    <p:set>
                                      <p:cBhvr>
                                        <p:cTn id="26" dur="1" fill="hold">
                                          <p:stCondLst>
                                            <p:cond delay="0"/>
                                          </p:stCondLst>
                                        </p:cTn>
                                        <p:tgtEl>
                                          <p:spTgt spid="5146"/>
                                        </p:tgtEl>
                                        <p:attrNameLst>
                                          <p:attrName>style.visibility</p:attrName>
                                        </p:attrNameLst>
                                      </p:cBhvr>
                                      <p:to>
                                        <p:strVal val="visible"/>
                                      </p:to>
                                    </p:set>
                                    <p:anim calcmode="lin" valueType="num">
                                      <p:cBhvr additive="base">
                                        <p:cTn id="27" dur="500" fill="hold"/>
                                        <p:tgtEl>
                                          <p:spTgt spid="5146"/>
                                        </p:tgtEl>
                                        <p:attrNameLst>
                                          <p:attrName>ppt_x</p:attrName>
                                        </p:attrNameLst>
                                      </p:cBhvr>
                                      <p:tavLst>
                                        <p:tav tm="0">
                                          <p:val>
                                            <p:strVal val="#ppt_x"/>
                                          </p:val>
                                        </p:tav>
                                        <p:tav tm="100000">
                                          <p:val>
                                            <p:strVal val="#ppt_x"/>
                                          </p:val>
                                        </p:tav>
                                      </p:tavLst>
                                    </p:anim>
                                    <p:anim calcmode="lin" valueType="num">
                                      <p:cBhvr additive="base">
                                        <p:cTn id="28" dur="500" fill="hold"/>
                                        <p:tgtEl>
                                          <p:spTgt spid="5146"/>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5147"/>
                                        </p:tgtEl>
                                        <p:attrNameLst>
                                          <p:attrName>style.visibility</p:attrName>
                                        </p:attrNameLst>
                                      </p:cBhvr>
                                      <p:to>
                                        <p:strVal val="visible"/>
                                      </p:to>
                                    </p:set>
                                    <p:anim calcmode="lin" valueType="num">
                                      <p:cBhvr additive="base">
                                        <p:cTn id="31" dur="500" fill="hold"/>
                                        <p:tgtEl>
                                          <p:spTgt spid="5147"/>
                                        </p:tgtEl>
                                        <p:attrNameLst>
                                          <p:attrName>ppt_x</p:attrName>
                                        </p:attrNameLst>
                                      </p:cBhvr>
                                      <p:tavLst>
                                        <p:tav tm="0">
                                          <p:val>
                                            <p:strVal val="#ppt_x"/>
                                          </p:val>
                                        </p:tav>
                                        <p:tav tm="100000">
                                          <p:val>
                                            <p:strVal val="#ppt_x"/>
                                          </p:val>
                                        </p:tav>
                                      </p:tavLst>
                                    </p:anim>
                                    <p:anim calcmode="lin" valueType="num">
                                      <p:cBhvr additive="base">
                                        <p:cTn id="32" dur="500" fill="hold"/>
                                        <p:tgtEl>
                                          <p:spTgt spid="5147"/>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300"/>
                                  </p:stCondLst>
                                  <p:childTnLst>
                                    <p:set>
                                      <p:cBhvr>
                                        <p:cTn id="34" dur="1" fill="hold">
                                          <p:stCondLst>
                                            <p:cond delay="0"/>
                                          </p:stCondLst>
                                        </p:cTn>
                                        <p:tgtEl>
                                          <p:spTgt spid="5148"/>
                                        </p:tgtEl>
                                        <p:attrNameLst>
                                          <p:attrName>style.visibility</p:attrName>
                                        </p:attrNameLst>
                                      </p:cBhvr>
                                      <p:to>
                                        <p:strVal val="visible"/>
                                      </p:to>
                                    </p:set>
                                    <p:anim calcmode="lin" valueType="num">
                                      <p:cBhvr additive="base">
                                        <p:cTn id="35" dur="500" fill="hold"/>
                                        <p:tgtEl>
                                          <p:spTgt spid="5148"/>
                                        </p:tgtEl>
                                        <p:attrNameLst>
                                          <p:attrName>ppt_x</p:attrName>
                                        </p:attrNameLst>
                                      </p:cBhvr>
                                      <p:tavLst>
                                        <p:tav tm="0">
                                          <p:val>
                                            <p:strVal val="#ppt_x"/>
                                          </p:val>
                                        </p:tav>
                                        <p:tav tm="100000">
                                          <p:val>
                                            <p:strVal val="#ppt_x"/>
                                          </p:val>
                                        </p:tav>
                                      </p:tavLst>
                                    </p:anim>
                                    <p:anim calcmode="lin" valueType="num">
                                      <p:cBhvr additive="base">
                                        <p:cTn id="36" dur="500" fill="hold"/>
                                        <p:tgtEl>
                                          <p:spTgt spid="5148"/>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stCondLst>
                                    <p:cond delay="500"/>
                                  </p:stCondLst>
                                  <p:childTnLst>
                                    <p:set>
                                      <p:cBhvr>
                                        <p:cTn id="38" dur="1" fill="hold">
                                          <p:stCondLst>
                                            <p:cond delay="0"/>
                                          </p:stCondLst>
                                        </p:cTn>
                                        <p:tgtEl>
                                          <p:spTgt spid="5122"/>
                                        </p:tgtEl>
                                        <p:attrNameLst>
                                          <p:attrName>style.visibility</p:attrName>
                                        </p:attrNameLst>
                                      </p:cBhvr>
                                      <p:to>
                                        <p:strVal val="visible"/>
                                      </p:to>
                                    </p:set>
                                    <p:anim calcmode="lin" valueType="num">
                                      <p:cBhvr additive="base">
                                        <p:cTn id="39" dur="500" fill="hold"/>
                                        <p:tgtEl>
                                          <p:spTgt spid="5122"/>
                                        </p:tgtEl>
                                        <p:attrNameLst>
                                          <p:attrName>ppt_x</p:attrName>
                                        </p:attrNameLst>
                                      </p:cBhvr>
                                      <p:tavLst>
                                        <p:tav tm="0">
                                          <p:val>
                                            <p:strVal val="#ppt_x"/>
                                          </p:val>
                                        </p:tav>
                                        <p:tav tm="100000">
                                          <p:val>
                                            <p:strVal val="#ppt_x"/>
                                          </p:val>
                                        </p:tav>
                                      </p:tavLst>
                                    </p:anim>
                                    <p:anim calcmode="lin" valueType="num">
                                      <p:cBhvr additive="base">
                                        <p:cTn id="40" dur="500" fill="hold"/>
                                        <p:tgtEl>
                                          <p:spTgt spid="5122"/>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500"/>
                                  </p:stCondLst>
                                  <p:childTnLst>
                                    <p:set>
                                      <p:cBhvr>
                                        <p:cTn id="42" dur="1" fill="hold">
                                          <p:stCondLst>
                                            <p:cond delay="0"/>
                                          </p:stCondLst>
                                        </p:cTn>
                                        <p:tgtEl>
                                          <p:spTgt spid="5149"/>
                                        </p:tgtEl>
                                        <p:attrNameLst>
                                          <p:attrName>style.visibility</p:attrName>
                                        </p:attrNameLst>
                                      </p:cBhvr>
                                      <p:to>
                                        <p:strVal val="visible"/>
                                      </p:to>
                                    </p:set>
                                    <p:anim calcmode="lin" valueType="num">
                                      <p:cBhvr additive="base">
                                        <p:cTn id="43" dur="500" fill="hold"/>
                                        <p:tgtEl>
                                          <p:spTgt spid="5149"/>
                                        </p:tgtEl>
                                        <p:attrNameLst>
                                          <p:attrName>ppt_x</p:attrName>
                                        </p:attrNameLst>
                                      </p:cBhvr>
                                      <p:tavLst>
                                        <p:tav tm="0">
                                          <p:val>
                                            <p:strVal val="#ppt_x"/>
                                          </p:val>
                                        </p:tav>
                                        <p:tav tm="100000">
                                          <p:val>
                                            <p:strVal val="#ppt_x"/>
                                          </p:val>
                                        </p:tav>
                                      </p:tavLst>
                                    </p:anim>
                                    <p:anim calcmode="lin" valueType="num">
                                      <p:cBhvr additive="base">
                                        <p:cTn id="44" dur="500" fill="hold"/>
                                        <p:tgtEl>
                                          <p:spTgt spid="5149"/>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stCondLst>
                                    <p:cond delay="600"/>
                                  </p:stCondLst>
                                  <p:childTnLst>
                                    <p:set>
                                      <p:cBhvr>
                                        <p:cTn id="46" dur="1" fill="hold">
                                          <p:stCondLst>
                                            <p:cond delay="0"/>
                                          </p:stCondLst>
                                        </p:cTn>
                                        <p:tgtEl>
                                          <p:spTgt spid="5123"/>
                                        </p:tgtEl>
                                        <p:attrNameLst>
                                          <p:attrName>style.visibility</p:attrName>
                                        </p:attrNameLst>
                                      </p:cBhvr>
                                      <p:to>
                                        <p:strVal val="visible"/>
                                      </p:to>
                                    </p:set>
                                    <p:anim calcmode="lin" valueType="num">
                                      <p:cBhvr additive="base">
                                        <p:cTn id="47" dur="500" fill="hold"/>
                                        <p:tgtEl>
                                          <p:spTgt spid="5123"/>
                                        </p:tgtEl>
                                        <p:attrNameLst>
                                          <p:attrName>ppt_x</p:attrName>
                                        </p:attrNameLst>
                                      </p:cBhvr>
                                      <p:tavLst>
                                        <p:tav tm="0">
                                          <p:val>
                                            <p:strVal val="#ppt_x"/>
                                          </p:val>
                                        </p:tav>
                                        <p:tav tm="100000">
                                          <p:val>
                                            <p:strVal val="#ppt_x"/>
                                          </p:val>
                                        </p:tav>
                                      </p:tavLst>
                                    </p:anim>
                                    <p:anim calcmode="lin" valueType="num">
                                      <p:cBhvr additive="base">
                                        <p:cTn id="48" dur="500" fill="hold"/>
                                        <p:tgtEl>
                                          <p:spTgt spid="5123"/>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600"/>
                                  </p:stCondLst>
                                  <p:childTnLst>
                                    <p:set>
                                      <p:cBhvr>
                                        <p:cTn id="50" dur="1" fill="hold">
                                          <p:stCondLst>
                                            <p:cond delay="0"/>
                                          </p:stCondLst>
                                        </p:cTn>
                                        <p:tgtEl>
                                          <p:spTgt spid="5124"/>
                                        </p:tgtEl>
                                        <p:attrNameLst>
                                          <p:attrName>style.visibility</p:attrName>
                                        </p:attrNameLst>
                                      </p:cBhvr>
                                      <p:to>
                                        <p:strVal val="visible"/>
                                      </p:to>
                                    </p:set>
                                    <p:anim calcmode="lin" valueType="num">
                                      <p:cBhvr additive="base">
                                        <p:cTn id="51" dur="500" fill="hold"/>
                                        <p:tgtEl>
                                          <p:spTgt spid="5124"/>
                                        </p:tgtEl>
                                        <p:attrNameLst>
                                          <p:attrName>ppt_x</p:attrName>
                                        </p:attrNameLst>
                                      </p:cBhvr>
                                      <p:tavLst>
                                        <p:tav tm="0">
                                          <p:val>
                                            <p:strVal val="#ppt_x"/>
                                          </p:val>
                                        </p:tav>
                                        <p:tav tm="100000">
                                          <p:val>
                                            <p:strVal val="#ppt_x"/>
                                          </p:val>
                                        </p:tav>
                                      </p:tavLst>
                                    </p:anim>
                                    <p:anim calcmode="lin" valueType="num">
                                      <p:cBhvr additive="base">
                                        <p:cTn id="52" dur="500" fill="hold"/>
                                        <p:tgtEl>
                                          <p:spTgt spid="5124"/>
                                        </p:tgtEl>
                                        <p:attrNameLst>
                                          <p:attrName>ppt_y</p:attrName>
                                        </p:attrNameLst>
                                      </p:cBhvr>
                                      <p:tavLst>
                                        <p:tav tm="0">
                                          <p:val>
                                            <p:strVal val="0-#ppt_h/2"/>
                                          </p:val>
                                        </p:tav>
                                        <p:tav tm="100000">
                                          <p:val>
                                            <p:strVal val="#ppt_y"/>
                                          </p:val>
                                        </p:tav>
                                      </p:tavLst>
                                    </p:anim>
                                  </p:childTnLst>
                                </p:cTn>
                              </p:par>
                              <p:par>
                                <p:cTn id="53" presetID="2" presetClass="entr" presetSubtype="4" fill="hold" nodeType="withEffect">
                                  <p:stCondLst>
                                    <p:cond delay="700"/>
                                  </p:stCondLst>
                                  <p:childTnLst>
                                    <p:set>
                                      <p:cBhvr>
                                        <p:cTn id="54" dur="1" fill="hold">
                                          <p:stCondLst>
                                            <p:cond delay="0"/>
                                          </p:stCondLst>
                                        </p:cTn>
                                        <p:tgtEl>
                                          <p:spTgt spid="5125"/>
                                        </p:tgtEl>
                                        <p:attrNameLst>
                                          <p:attrName>style.visibility</p:attrName>
                                        </p:attrNameLst>
                                      </p:cBhvr>
                                      <p:to>
                                        <p:strVal val="visible"/>
                                      </p:to>
                                    </p:set>
                                    <p:anim calcmode="lin" valueType="num">
                                      <p:cBhvr additive="base">
                                        <p:cTn id="55" dur="500" fill="hold"/>
                                        <p:tgtEl>
                                          <p:spTgt spid="5125"/>
                                        </p:tgtEl>
                                        <p:attrNameLst>
                                          <p:attrName>ppt_x</p:attrName>
                                        </p:attrNameLst>
                                      </p:cBhvr>
                                      <p:tavLst>
                                        <p:tav tm="0">
                                          <p:val>
                                            <p:strVal val="#ppt_x"/>
                                          </p:val>
                                        </p:tav>
                                        <p:tav tm="100000">
                                          <p:val>
                                            <p:strVal val="#ppt_x"/>
                                          </p:val>
                                        </p:tav>
                                      </p:tavLst>
                                    </p:anim>
                                    <p:anim calcmode="lin" valueType="num">
                                      <p:cBhvr additive="base">
                                        <p:cTn id="56" dur="500" fill="hold"/>
                                        <p:tgtEl>
                                          <p:spTgt spid="5125"/>
                                        </p:tgtEl>
                                        <p:attrNameLst>
                                          <p:attrName>ppt_y</p:attrName>
                                        </p:attrNameLst>
                                      </p:cBhvr>
                                      <p:tavLst>
                                        <p:tav tm="0">
                                          <p:val>
                                            <p:strVal val="1+#ppt_h/2"/>
                                          </p:val>
                                        </p:tav>
                                        <p:tav tm="100000">
                                          <p:val>
                                            <p:strVal val="#ppt_y"/>
                                          </p:val>
                                        </p:tav>
                                      </p:tavLst>
                                    </p:anim>
                                  </p:childTnLst>
                                </p:cTn>
                              </p:par>
                              <p:par>
                                <p:cTn id="57" presetID="2" presetClass="entr" presetSubtype="1" fill="hold" nodeType="withEffect">
                                  <p:stCondLst>
                                    <p:cond delay="700"/>
                                  </p:stCondLst>
                                  <p:childTnLst>
                                    <p:set>
                                      <p:cBhvr>
                                        <p:cTn id="58" dur="1" fill="hold">
                                          <p:stCondLst>
                                            <p:cond delay="0"/>
                                          </p:stCondLst>
                                        </p:cTn>
                                        <p:tgtEl>
                                          <p:spTgt spid="5126"/>
                                        </p:tgtEl>
                                        <p:attrNameLst>
                                          <p:attrName>style.visibility</p:attrName>
                                        </p:attrNameLst>
                                      </p:cBhvr>
                                      <p:to>
                                        <p:strVal val="visible"/>
                                      </p:to>
                                    </p:set>
                                    <p:anim calcmode="lin" valueType="num">
                                      <p:cBhvr additive="base">
                                        <p:cTn id="59" dur="500" fill="hold"/>
                                        <p:tgtEl>
                                          <p:spTgt spid="5126"/>
                                        </p:tgtEl>
                                        <p:attrNameLst>
                                          <p:attrName>ppt_x</p:attrName>
                                        </p:attrNameLst>
                                      </p:cBhvr>
                                      <p:tavLst>
                                        <p:tav tm="0">
                                          <p:val>
                                            <p:strVal val="#ppt_x"/>
                                          </p:val>
                                        </p:tav>
                                        <p:tav tm="100000">
                                          <p:val>
                                            <p:strVal val="#ppt_x"/>
                                          </p:val>
                                        </p:tav>
                                      </p:tavLst>
                                    </p:anim>
                                    <p:anim calcmode="lin" valueType="num">
                                      <p:cBhvr additive="base">
                                        <p:cTn id="60" dur="500" fill="hold"/>
                                        <p:tgtEl>
                                          <p:spTgt spid="5126"/>
                                        </p:tgtEl>
                                        <p:attrNameLst>
                                          <p:attrName>ppt_y</p:attrName>
                                        </p:attrNameLst>
                                      </p:cBhvr>
                                      <p:tavLst>
                                        <p:tav tm="0">
                                          <p:val>
                                            <p:strVal val="0-#ppt_h/2"/>
                                          </p:val>
                                        </p:tav>
                                        <p:tav tm="100000">
                                          <p:val>
                                            <p:strVal val="#ppt_y"/>
                                          </p:val>
                                        </p:tav>
                                      </p:tavLst>
                                    </p:anim>
                                  </p:childTnLst>
                                </p:cTn>
                              </p:par>
                              <p:par>
                                <p:cTn id="61" presetID="2" presetClass="entr" presetSubtype="4" fill="hold" nodeType="withEffect">
                                  <p:stCondLst>
                                    <p:cond delay="800"/>
                                  </p:stCondLst>
                                  <p:childTnLst>
                                    <p:set>
                                      <p:cBhvr>
                                        <p:cTn id="62" dur="1" fill="hold">
                                          <p:stCondLst>
                                            <p:cond delay="0"/>
                                          </p:stCondLst>
                                        </p:cTn>
                                        <p:tgtEl>
                                          <p:spTgt spid="5127"/>
                                        </p:tgtEl>
                                        <p:attrNameLst>
                                          <p:attrName>style.visibility</p:attrName>
                                        </p:attrNameLst>
                                      </p:cBhvr>
                                      <p:to>
                                        <p:strVal val="visible"/>
                                      </p:to>
                                    </p:set>
                                    <p:anim calcmode="lin" valueType="num">
                                      <p:cBhvr additive="base">
                                        <p:cTn id="63" dur="500" fill="hold"/>
                                        <p:tgtEl>
                                          <p:spTgt spid="5127"/>
                                        </p:tgtEl>
                                        <p:attrNameLst>
                                          <p:attrName>ppt_x</p:attrName>
                                        </p:attrNameLst>
                                      </p:cBhvr>
                                      <p:tavLst>
                                        <p:tav tm="0">
                                          <p:val>
                                            <p:strVal val="#ppt_x"/>
                                          </p:val>
                                        </p:tav>
                                        <p:tav tm="100000">
                                          <p:val>
                                            <p:strVal val="#ppt_x"/>
                                          </p:val>
                                        </p:tav>
                                      </p:tavLst>
                                    </p:anim>
                                    <p:anim calcmode="lin" valueType="num">
                                      <p:cBhvr additive="base">
                                        <p:cTn id="64" dur="500" fill="hold"/>
                                        <p:tgtEl>
                                          <p:spTgt spid="5127"/>
                                        </p:tgtEl>
                                        <p:attrNameLst>
                                          <p:attrName>ppt_y</p:attrName>
                                        </p:attrNameLst>
                                      </p:cBhvr>
                                      <p:tavLst>
                                        <p:tav tm="0">
                                          <p:val>
                                            <p:strVal val="1+#ppt_h/2"/>
                                          </p:val>
                                        </p:tav>
                                        <p:tav tm="100000">
                                          <p:val>
                                            <p:strVal val="#ppt_y"/>
                                          </p:val>
                                        </p:tav>
                                      </p:tavLst>
                                    </p:anim>
                                  </p:childTnLst>
                                </p:cTn>
                              </p:par>
                              <p:par>
                                <p:cTn id="65" presetID="2" presetClass="entr" presetSubtype="1" fill="hold" nodeType="withEffect">
                                  <p:stCondLst>
                                    <p:cond delay="800"/>
                                  </p:stCondLst>
                                  <p:childTnLst>
                                    <p:set>
                                      <p:cBhvr>
                                        <p:cTn id="66" dur="1" fill="hold">
                                          <p:stCondLst>
                                            <p:cond delay="0"/>
                                          </p:stCondLst>
                                        </p:cTn>
                                        <p:tgtEl>
                                          <p:spTgt spid="5128"/>
                                        </p:tgtEl>
                                        <p:attrNameLst>
                                          <p:attrName>style.visibility</p:attrName>
                                        </p:attrNameLst>
                                      </p:cBhvr>
                                      <p:to>
                                        <p:strVal val="visible"/>
                                      </p:to>
                                    </p:set>
                                    <p:anim calcmode="lin" valueType="num">
                                      <p:cBhvr additive="base">
                                        <p:cTn id="67" dur="500" fill="hold"/>
                                        <p:tgtEl>
                                          <p:spTgt spid="5128"/>
                                        </p:tgtEl>
                                        <p:attrNameLst>
                                          <p:attrName>ppt_x</p:attrName>
                                        </p:attrNameLst>
                                      </p:cBhvr>
                                      <p:tavLst>
                                        <p:tav tm="0">
                                          <p:val>
                                            <p:strVal val="#ppt_x"/>
                                          </p:val>
                                        </p:tav>
                                        <p:tav tm="100000">
                                          <p:val>
                                            <p:strVal val="#ppt_x"/>
                                          </p:val>
                                        </p:tav>
                                      </p:tavLst>
                                    </p:anim>
                                    <p:anim calcmode="lin" valueType="num">
                                      <p:cBhvr additive="base">
                                        <p:cTn id="68" dur="500" fill="hold"/>
                                        <p:tgtEl>
                                          <p:spTgt spid="5128"/>
                                        </p:tgtEl>
                                        <p:attrNameLst>
                                          <p:attrName>ppt_y</p:attrName>
                                        </p:attrNameLst>
                                      </p:cBhvr>
                                      <p:tavLst>
                                        <p:tav tm="0">
                                          <p:val>
                                            <p:strVal val="0-#ppt_h/2"/>
                                          </p:val>
                                        </p:tav>
                                        <p:tav tm="100000">
                                          <p:val>
                                            <p:strVal val="#ppt_y"/>
                                          </p:val>
                                        </p:tav>
                                      </p:tavLst>
                                    </p:anim>
                                  </p:childTnLst>
                                </p:cTn>
                              </p:par>
                              <p:par>
                                <p:cTn id="69" presetID="2" presetClass="entr" presetSubtype="4" fill="hold" nodeType="withEffect">
                                  <p:stCondLst>
                                    <p:cond delay="900"/>
                                  </p:stCondLst>
                                  <p:childTnLst>
                                    <p:set>
                                      <p:cBhvr>
                                        <p:cTn id="70" dur="1" fill="hold">
                                          <p:stCondLst>
                                            <p:cond delay="0"/>
                                          </p:stCondLst>
                                        </p:cTn>
                                        <p:tgtEl>
                                          <p:spTgt spid="5129"/>
                                        </p:tgtEl>
                                        <p:attrNameLst>
                                          <p:attrName>style.visibility</p:attrName>
                                        </p:attrNameLst>
                                      </p:cBhvr>
                                      <p:to>
                                        <p:strVal val="visible"/>
                                      </p:to>
                                    </p:set>
                                    <p:anim calcmode="lin" valueType="num">
                                      <p:cBhvr additive="base">
                                        <p:cTn id="71" dur="500" fill="hold"/>
                                        <p:tgtEl>
                                          <p:spTgt spid="5129"/>
                                        </p:tgtEl>
                                        <p:attrNameLst>
                                          <p:attrName>ppt_x</p:attrName>
                                        </p:attrNameLst>
                                      </p:cBhvr>
                                      <p:tavLst>
                                        <p:tav tm="0">
                                          <p:val>
                                            <p:strVal val="#ppt_x"/>
                                          </p:val>
                                        </p:tav>
                                        <p:tav tm="100000">
                                          <p:val>
                                            <p:strVal val="#ppt_x"/>
                                          </p:val>
                                        </p:tav>
                                      </p:tavLst>
                                    </p:anim>
                                    <p:anim calcmode="lin" valueType="num">
                                      <p:cBhvr additive="base">
                                        <p:cTn id="72" dur="500" fill="hold"/>
                                        <p:tgtEl>
                                          <p:spTgt spid="5129"/>
                                        </p:tgtEl>
                                        <p:attrNameLst>
                                          <p:attrName>ppt_y</p:attrName>
                                        </p:attrNameLst>
                                      </p:cBhvr>
                                      <p:tavLst>
                                        <p:tav tm="0">
                                          <p:val>
                                            <p:strVal val="1+#ppt_h/2"/>
                                          </p:val>
                                        </p:tav>
                                        <p:tav tm="100000">
                                          <p:val>
                                            <p:strVal val="#ppt_y"/>
                                          </p:val>
                                        </p:tav>
                                      </p:tavLst>
                                    </p:anim>
                                  </p:childTnLst>
                                </p:cTn>
                              </p:par>
                              <p:par>
                                <p:cTn id="73" presetID="2" presetClass="entr" presetSubtype="1" fill="hold" nodeType="withEffect">
                                  <p:stCondLst>
                                    <p:cond delay="900"/>
                                  </p:stCondLst>
                                  <p:childTnLst>
                                    <p:set>
                                      <p:cBhvr>
                                        <p:cTn id="74" dur="1" fill="hold">
                                          <p:stCondLst>
                                            <p:cond delay="0"/>
                                          </p:stCondLst>
                                        </p:cTn>
                                        <p:tgtEl>
                                          <p:spTgt spid="5130"/>
                                        </p:tgtEl>
                                        <p:attrNameLst>
                                          <p:attrName>style.visibility</p:attrName>
                                        </p:attrNameLst>
                                      </p:cBhvr>
                                      <p:to>
                                        <p:strVal val="visible"/>
                                      </p:to>
                                    </p:set>
                                    <p:anim calcmode="lin" valueType="num">
                                      <p:cBhvr additive="base">
                                        <p:cTn id="75" dur="500" fill="hold"/>
                                        <p:tgtEl>
                                          <p:spTgt spid="5130"/>
                                        </p:tgtEl>
                                        <p:attrNameLst>
                                          <p:attrName>ppt_x</p:attrName>
                                        </p:attrNameLst>
                                      </p:cBhvr>
                                      <p:tavLst>
                                        <p:tav tm="0">
                                          <p:val>
                                            <p:strVal val="#ppt_x"/>
                                          </p:val>
                                        </p:tav>
                                        <p:tav tm="100000">
                                          <p:val>
                                            <p:strVal val="#ppt_x"/>
                                          </p:val>
                                        </p:tav>
                                      </p:tavLst>
                                    </p:anim>
                                    <p:anim calcmode="lin" valueType="num">
                                      <p:cBhvr additive="base">
                                        <p:cTn id="76" dur="500" fill="hold"/>
                                        <p:tgtEl>
                                          <p:spTgt spid="5130"/>
                                        </p:tgtEl>
                                        <p:attrNameLst>
                                          <p:attrName>ppt_y</p:attrName>
                                        </p:attrNameLst>
                                      </p:cBhvr>
                                      <p:tavLst>
                                        <p:tav tm="0">
                                          <p:val>
                                            <p:strVal val="0-#ppt_h/2"/>
                                          </p:val>
                                        </p:tav>
                                        <p:tav tm="100000">
                                          <p:val>
                                            <p:strVal val="#ppt_y"/>
                                          </p:val>
                                        </p:tav>
                                      </p:tavLst>
                                    </p:anim>
                                  </p:childTnLst>
                                </p:cTn>
                              </p:par>
                              <p:par>
                                <p:cTn id="77" presetID="2" presetClass="entr" presetSubtype="4" fill="hold" nodeType="withEffect">
                                  <p:stCondLst>
                                    <p:cond delay="1000"/>
                                  </p:stCondLst>
                                  <p:childTnLst>
                                    <p:set>
                                      <p:cBhvr>
                                        <p:cTn id="78" dur="1" fill="hold">
                                          <p:stCondLst>
                                            <p:cond delay="0"/>
                                          </p:stCondLst>
                                        </p:cTn>
                                        <p:tgtEl>
                                          <p:spTgt spid="5131"/>
                                        </p:tgtEl>
                                        <p:attrNameLst>
                                          <p:attrName>style.visibility</p:attrName>
                                        </p:attrNameLst>
                                      </p:cBhvr>
                                      <p:to>
                                        <p:strVal val="visible"/>
                                      </p:to>
                                    </p:set>
                                    <p:anim calcmode="lin" valueType="num">
                                      <p:cBhvr additive="base">
                                        <p:cTn id="79" dur="500" fill="hold"/>
                                        <p:tgtEl>
                                          <p:spTgt spid="5131"/>
                                        </p:tgtEl>
                                        <p:attrNameLst>
                                          <p:attrName>ppt_x</p:attrName>
                                        </p:attrNameLst>
                                      </p:cBhvr>
                                      <p:tavLst>
                                        <p:tav tm="0">
                                          <p:val>
                                            <p:strVal val="#ppt_x"/>
                                          </p:val>
                                        </p:tav>
                                        <p:tav tm="100000">
                                          <p:val>
                                            <p:strVal val="#ppt_x"/>
                                          </p:val>
                                        </p:tav>
                                      </p:tavLst>
                                    </p:anim>
                                    <p:anim calcmode="lin" valueType="num">
                                      <p:cBhvr additive="base">
                                        <p:cTn id="80" dur="500" fill="hold"/>
                                        <p:tgtEl>
                                          <p:spTgt spid="5131"/>
                                        </p:tgtEl>
                                        <p:attrNameLst>
                                          <p:attrName>ppt_y</p:attrName>
                                        </p:attrNameLst>
                                      </p:cBhvr>
                                      <p:tavLst>
                                        <p:tav tm="0">
                                          <p:val>
                                            <p:strVal val="1+#ppt_h/2"/>
                                          </p:val>
                                        </p:tav>
                                        <p:tav tm="100000">
                                          <p:val>
                                            <p:strVal val="#ppt_y"/>
                                          </p:val>
                                        </p:tav>
                                      </p:tavLst>
                                    </p:anim>
                                  </p:childTnLst>
                                </p:cTn>
                              </p:par>
                              <p:par>
                                <p:cTn id="81" presetID="2" presetClass="entr" presetSubtype="1" fill="hold" nodeType="withEffect">
                                  <p:stCondLst>
                                    <p:cond delay="1000"/>
                                  </p:stCondLst>
                                  <p:childTnLst>
                                    <p:set>
                                      <p:cBhvr>
                                        <p:cTn id="82" dur="1" fill="hold">
                                          <p:stCondLst>
                                            <p:cond delay="0"/>
                                          </p:stCondLst>
                                        </p:cTn>
                                        <p:tgtEl>
                                          <p:spTgt spid="5132"/>
                                        </p:tgtEl>
                                        <p:attrNameLst>
                                          <p:attrName>style.visibility</p:attrName>
                                        </p:attrNameLst>
                                      </p:cBhvr>
                                      <p:to>
                                        <p:strVal val="visible"/>
                                      </p:to>
                                    </p:set>
                                    <p:anim calcmode="lin" valueType="num">
                                      <p:cBhvr additive="base">
                                        <p:cTn id="83" dur="500" fill="hold"/>
                                        <p:tgtEl>
                                          <p:spTgt spid="5132"/>
                                        </p:tgtEl>
                                        <p:attrNameLst>
                                          <p:attrName>ppt_x</p:attrName>
                                        </p:attrNameLst>
                                      </p:cBhvr>
                                      <p:tavLst>
                                        <p:tav tm="0">
                                          <p:val>
                                            <p:strVal val="#ppt_x"/>
                                          </p:val>
                                        </p:tav>
                                        <p:tav tm="100000">
                                          <p:val>
                                            <p:strVal val="#ppt_x"/>
                                          </p:val>
                                        </p:tav>
                                      </p:tavLst>
                                    </p:anim>
                                    <p:anim calcmode="lin" valueType="num">
                                      <p:cBhvr additive="base">
                                        <p:cTn id="84" dur="500" fill="hold"/>
                                        <p:tgtEl>
                                          <p:spTgt spid="5132"/>
                                        </p:tgtEl>
                                        <p:attrNameLst>
                                          <p:attrName>ppt_y</p:attrName>
                                        </p:attrNameLst>
                                      </p:cBhvr>
                                      <p:tavLst>
                                        <p:tav tm="0">
                                          <p:val>
                                            <p:strVal val="0-#ppt_h/2"/>
                                          </p:val>
                                        </p:tav>
                                        <p:tav tm="100000">
                                          <p:val>
                                            <p:strVal val="#ppt_y"/>
                                          </p:val>
                                        </p:tav>
                                      </p:tavLst>
                                    </p:anim>
                                  </p:childTnLst>
                                </p:cTn>
                              </p:par>
                              <p:par>
                                <p:cTn id="85" presetID="2" presetClass="entr" presetSubtype="4" fill="hold" nodeType="withEffect">
                                  <p:stCondLst>
                                    <p:cond delay="1100"/>
                                  </p:stCondLst>
                                  <p:childTnLst>
                                    <p:set>
                                      <p:cBhvr>
                                        <p:cTn id="86" dur="1" fill="hold">
                                          <p:stCondLst>
                                            <p:cond delay="0"/>
                                          </p:stCondLst>
                                        </p:cTn>
                                        <p:tgtEl>
                                          <p:spTgt spid="5133"/>
                                        </p:tgtEl>
                                        <p:attrNameLst>
                                          <p:attrName>style.visibility</p:attrName>
                                        </p:attrNameLst>
                                      </p:cBhvr>
                                      <p:to>
                                        <p:strVal val="visible"/>
                                      </p:to>
                                    </p:set>
                                    <p:anim calcmode="lin" valueType="num">
                                      <p:cBhvr additive="base">
                                        <p:cTn id="87" dur="500" fill="hold"/>
                                        <p:tgtEl>
                                          <p:spTgt spid="5133"/>
                                        </p:tgtEl>
                                        <p:attrNameLst>
                                          <p:attrName>ppt_x</p:attrName>
                                        </p:attrNameLst>
                                      </p:cBhvr>
                                      <p:tavLst>
                                        <p:tav tm="0">
                                          <p:val>
                                            <p:strVal val="#ppt_x"/>
                                          </p:val>
                                        </p:tav>
                                        <p:tav tm="100000">
                                          <p:val>
                                            <p:strVal val="#ppt_x"/>
                                          </p:val>
                                        </p:tav>
                                      </p:tavLst>
                                    </p:anim>
                                    <p:anim calcmode="lin" valueType="num">
                                      <p:cBhvr additive="base">
                                        <p:cTn id="88" dur="500" fill="hold"/>
                                        <p:tgtEl>
                                          <p:spTgt spid="5133"/>
                                        </p:tgtEl>
                                        <p:attrNameLst>
                                          <p:attrName>ppt_y</p:attrName>
                                        </p:attrNameLst>
                                      </p:cBhvr>
                                      <p:tavLst>
                                        <p:tav tm="0">
                                          <p:val>
                                            <p:strVal val="1+#ppt_h/2"/>
                                          </p:val>
                                        </p:tav>
                                        <p:tav tm="100000">
                                          <p:val>
                                            <p:strVal val="#ppt_y"/>
                                          </p:val>
                                        </p:tav>
                                      </p:tavLst>
                                    </p:anim>
                                  </p:childTnLst>
                                </p:cTn>
                              </p:par>
                              <p:par>
                                <p:cTn id="89" presetID="2" presetClass="entr" presetSubtype="1" fill="hold" nodeType="withEffect">
                                  <p:stCondLst>
                                    <p:cond delay="1100"/>
                                  </p:stCondLst>
                                  <p:childTnLst>
                                    <p:set>
                                      <p:cBhvr>
                                        <p:cTn id="90" dur="1" fill="hold">
                                          <p:stCondLst>
                                            <p:cond delay="0"/>
                                          </p:stCondLst>
                                        </p:cTn>
                                        <p:tgtEl>
                                          <p:spTgt spid="5134"/>
                                        </p:tgtEl>
                                        <p:attrNameLst>
                                          <p:attrName>style.visibility</p:attrName>
                                        </p:attrNameLst>
                                      </p:cBhvr>
                                      <p:to>
                                        <p:strVal val="visible"/>
                                      </p:to>
                                    </p:set>
                                    <p:anim calcmode="lin" valueType="num">
                                      <p:cBhvr additive="base">
                                        <p:cTn id="91" dur="500" fill="hold"/>
                                        <p:tgtEl>
                                          <p:spTgt spid="5134"/>
                                        </p:tgtEl>
                                        <p:attrNameLst>
                                          <p:attrName>ppt_x</p:attrName>
                                        </p:attrNameLst>
                                      </p:cBhvr>
                                      <p:tavLst>
                                        <p:tav tm="0">
                                          <p:val>
                                            <p:strVal val="#ppt_x"/>
                                          </p:val>
                                        </p:tav>
                                        <p:tav tm="100000">
                                          <p:val>
                                            <p:strVal val="#ppt_x"/>
                                          </p:val>
                                        </p:tav>
                                      </p:tavLst>
                                    </p:anim>
                                    <p:anim calcmode="lin" valueType="num">
                                      <p:cBhvr additive="base">
                                        <p:cTn id="92" dur="500" fill="hold"/>
                                        <p:tgtEl>
                                          <p:spTgt spid="5134"/>
                                        </p:tgtEl>
                                        <p:attrNameLst>
                                          <p:attrName>ppt_y</p:attrName>
                                        </p:attrNameLst>
                                      </p:cBhvr>
                                      <p:tavLst>
                                        <p:tav tm="0">
                                          <p:val>
                                            <p:strVal val="0-#ppt_h/2"/>
                                          </p:val>
                                        </p:tav>
                                        <p:tav tm="100000">
                                          <p:val>
                                            <p:strVal val="#ppt_y"/>
                                          </p:val>
                                        </p:tav>
                                      </p:tavLst>
                                    </p:anim>
                                  </p:childTnLst>
                                </p:cTn>
                              </p:par>
                              <p:par>
                                <p:cTn id="93" presetID="2" presetClass="entr" presetSubtype="4" fill="hold" nodeType="withEffect">
                                  <p:stCondLst>
                                    <p:cond delay="1200"/>
                                  </p:stCondLst>
                                  <p:childTnLst>
                                    <p:set>
                                      <p:cBhvr>
                                        <p:cTn id="94" dur="1" fill="hold">
                                          <p:stCondLst>
                                            <p:cond delay="0"/>
                                          </p:stCondLst>
                                        </p:cTn>
                                        <p:tgtEl>
                                          <p:spTgt spid="5135"/>
                                        </p:tgtEl>
                                        <p:attrNameLst>
                                          <p:attrName>style.visibility</p:attrName>
                                        </p:attrNameLst>
                                      </p:cBhvr>
                                      <p:to>
                                        <p:strVal val="visible"/>
                                      </p:to>
                                    </p:set>
                                    <p:anim calcmode="lin" valueType="num">
                                      <p:cBhvr additive="base">
                                        <p:cTn id="95" dur="500" fill="hold"/>
                                        <p:tgtEl>
                                          <p:spTgt spid="5135"/>
                                        </p:tgtEl>
                                        <p:attrNameLst>
                                          <p:attrName>ppt_x</p:attrName>
                                        </p:attrNameLst>
                                      </p:cBhvr>
                                      <p:tavLst>
                                        <p:tav tm="0">
                                          <p:val>
                                            <p:strVal val="#ppt_x"/>
                                          </p:val>
                                        </p:tav>
                                        <p:tav tm="100000">
                                          <p:val>
                                            <p:strVal val="#ppt_x"/>
                                          </p:val>
                                        </p:tav>
                                      </p:tavLst>
                                    </p:anim>
                                    <p:anim calcmode="lin" valueType="num">
                                      <p:cBhvr additive="base">
                                        <p:cTn id="96" dur="500" fill="hold"/>
                                        <p:tgtEl>
                                          <p:spTgt spid="5135"/>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1200"/>
                                  </p:stCondLst>
                                  <p:childTnLst>
                                    <p:set>
                                      <p:cBhvr>
                                        <p:cTn id="98" dur="1" fill="hold">
                                          <p:stCondLst>
                                            <p:cond delay="0"/>
                                          </p:stCondLst>
                                        </p:cTn>
                                        <p:tgtEl>
                                          <p:spTgt spid="5136"/>
                                        </p:tgtEl>
                                        <p:attrNameLst>
                                          <p:attrName>style.visibility</p:attrName>
                                        </p:attrNameLst>
                                      </p:cBhvr>
                                      <p:to>
                                        <p:strVal val="visible"/>
                                      </p:to>
                                    </p:set>
                                    <p:anim calcmode="lin" valueType="num">
                                      <p:cBhvr additive="base">
                                        <p:cTn id="99" dur="500" fill="hold"/>
                                        <p:tgtEl>
                                          <p:spTgt spid="5136"/>
                                        </p:tgtEl>
                                        <p:attrNameLst>
                                          <p:attrName>ppt_x</p:attrName>
                                        </p:attrNameLst>
                                      </p:cBhvr>
                                      <p:tavLst>
                                        <p:tav tm="0">
                                          <p:val>
                                            <p:strVal val="#ppt_x"/>
                                          </p:val>
                                        </p:tav>
                                        <p:tav tm="100000">
                                          <p:val>
                                            <p:strVal val="#ppt_x"/>
                                          </p:val>
                                        </p:tav>
                                      </p:tavLst>
                                    </p:anim>
                                    <p:anim calcmode="lin" valueType="num">
                                      <p:cBhvr additive="base">
                                        <p:cTn id="100" dur="500" fill="hold"/>
                                        <p:tgtEl>
                                          <p:spTgt spid="5136"/>
                                        </p:tgtEl>
                                        <p:attrNameLst>
                                          <p:attrName>ppt_y</p:attrName>
                                        </p:attrNameLst>
                                      </p:cBhvr>
                                      <p:tavLst>
                                        <p:tav tm="0">
                                          <p:val>
                                            <p:strVal val="0-#ppt_h/2"/>
                                          </p:val>
                                        </p:tav>
                                        <p:tav tm="100000">
                                          <p:val>
                                            <p:strVal val="#ppt_y"/>
                                          </p:val>
                                        </p:tav>
                                      </p:tavLst>
                                    </p:anim>
                                  </p:childTnLst>
                                </p:cTn>
                              </p:par>
                              <p:par>
                                <p:cTn id="101" presetID="2" presetClass="entr" presetSubtype="4" fill="hold" nodeType="withEffect">
                                  <p:stCondLst>
                                    <p:cond delay="1300"/>
                                  </p:stCondLst>
                                  <p:childTnLst>
                                    <p:set>
                                      <p:cBhvr>
                                        <p:cTn id="102" dur="1" fill="hold">
                                          <p:stCondLst>
                                            <p:cond delay="0"/>
                                          </p:stCondLst>
                                        </p:cTn>
                                        <p:tgtEl>
                                          <p:spTgt spid="5137"/>
                                        </p:tgtEl>
                                        <p:attrNameLst>
                                          <p:attrName>style.visibility</p:attrName>
                                        </p:attrNameLst>
                                      </p:cBhvr>
                                      <p:to>
                                        <p:strVal val="visible"/>
                                      </p:to>
                                    </p:set>
                                    <p:anim calcmode="lin" valueType="num">
                                      <p:cBhvr additive="base">
                                        <p:cTn id="103" dur="500" fill="hold"/>
                                        <p:tgtEl>
                                          <p:spTgt spid="5137"/>
                                        </p:tgtEl>
                                        <p:attrNameLst>
                                          <p:attrName>ppt_x</p:attrName>
                                        </p:attrNameLst>
                                      </p:cBhvr>
                                      <p:tavLst>
                                        <p:tav tm="0">
                                          <p:val>
                                            <p:strVal val="#ppt_x"/>
                                          </p:val>
                                        </p:tav>
                                        <p:tav tm="100000">
                                          <p:val>
                                            <p:strVal val="#ppt_x"/>
                                          </p:val>
                                        </p:tav>
                                      </p:tavLst>
                                    </p:anim>
                                    <p:anim calcmode="lin" valueType="num">
                                      <p:cBhvr additive="base">
                                        <p:cTn id="104" dur="500" fill="hold"/>
                                        <p:tgtEl>
                                          <p:spTgt spid="5137"/>
                                        </p:tgtEl>
                                        <p:attrNameLst>
                                          <p:attrName>ppt_y</p:attrName>
                                        </p:attrNameLst>
                                      </p:cBhvr>
                                      <p:tavLst>
                                        <p:tav tm="0">
                                          <p:val>
                                            <p:strVal val="1+#ppt_h/2"/>
                                          </p:val>
                                        </p:tav>
                                        <p:tav tm="100000">
                                          <p:val>
                                            <p:strVal val="#ppt_y"/>
                                          </p:val>
                                        </p:tav>
                                      </p:tavLst>
                                    </p:anim>
                                  </p:childTnLst>
                                </p:cTn>
                              </p:par>
                              <p:par>
                                <p:cTn id="105" presetID="2" presetClass="entr" presetSubtype="1" fill="hold" nodeType="withEffect">
                                  <p:stCondLst>
                                    <p:cond delay="1300"/>
                                  </p:stCondLst>
                                  <p:childTnLst>
                                    <p:set>
                                      <p:cBhvr>
                                        <p:cTn id="106" dur="1" fill="hold">
                                          <p:stCondLst>
                                            <p:cond delay="0"/>
                                          </p:stCondLst>
                                        </p:cTn>
                                        <p:tgtEl>
                                          <p:spTgt spid="5138"/>
                                        </p:tgtEl>
                                        <p:attrNameLst>
                                          <p:attrName>style.visibility</p:attrName>
                                        </p:attrNameLst>
                                      </p:cBhvr>
                                      <p:to>
                                        <p:strVal val="visible"/>
                                      </p:to>
                                    </p:set>
                                    <p:anim calcmode="lin" valueType="num">
                                      <p:cBhvr additive="base">
                                        <p:cTn id="107" dur="500" fill="hold"/>
                                        <p:tgtEl>
                                          <p:spTgt spid="5138"/>
                                        </p:tgtEl>
                                        <p:attrNameLst>
                                          <p:attrName>ppt_x</p:attrName>
                                        </p:attrNameLst>
                                      </p:cBhvr>
                                      <p:tavLst>
                                        <p:tav tm="0">
                                          <p:val>
                                            <p:strVal val="#ppt_x"/>
                                          </p:val>
                                        </p:tav>
                                        <p:tav tm="100000">
                                          <p:val>
                                            <p:strVal val="#ppt_x"/>
                                          </p:val>
                                        </p:tav>
                                      </p:tavLst>
                                    </p:anim>
                                    <p:anim calcmode="lin" valueType="num">
                                      <p:cBhvr additive="base">
                                        <p:cTn id="108" dur="500" fill="hold"/>
                                        <p:tgtEl>
                                          <p:spTgt spid="5138"/>
                                        </p:tgtEl>
                                        <p:attrNameLst>
                                          <p:attrName>ppt_y</p:attrName>
                                        </p:attrNameLst>
                                      </p:cBhvr>
                                      <p:tavLst>
                                        <p:tav tm="0">
                                          <p:val>
                                            <p:strVal val="0-#ppt_h/2"/>
                                          </p:val>
                                        </p:tav>
                                        <p:tav tm="100000">
                                          <p:val>
                                            <p:strVal val="#ppt_y"/>
                                          </p:val>
                                        </p:tav>
                                      </p:tavLst>
                                    </p:anim>
                                  </p:childTnLst>
                                </p:cTn>
                              </p:par>
                              <p:par>
                                <p:cTn id="109" presetID="2" presetClass="entr" presetSubtype="4" fill="hold" nodeType="withEffect">
                                  <p:stCondLst>
                                    <p:cond delay="1400"/>
                                  </p:stCondLst>
                                  <p:childTnLst>
                                    <p:set>
                                      <p:cBhvr>
                                        <p:cTn id="110" dur="1" fill="hold">
                                          <p:stCondLst>
                                            <p:cond delay="0"/>
                                          </p:stCondLst>
                                        </p:cTn>
                                        <p:tgtEl>
                                          <p:spTgt spid="5139"/>
                                        </p:tgtEl>
                                        <p:attrNameLst>
                                          <p:attrName>style.visibility</p:attrName>
                                        </p:attrNameLst>
                                      </p:cBhvr>
                                      <p:to>
                                        <p:strVal val="visible"/>
                                      </p:to>
                                    </p:set>
                                    <p:anim calcmode="lin" valueType="num">
                                      <p:cBhvr additive="base">
                                        <p:cTn id="111" dur="500" fill="hold"/>
                                        <p:tgtEl>
                                          <p:spTgt spid="5139"/>
                                        </p:tgtEl>
                                        <p:attrNameLst>
                                          <p:attrName>ppt_x</p:attrName>
                                        </p:attrNameLst>
                                      </p:cBhvr>
                                      <p:tavLst>
                                        <p:tav tm="0">
                                          <p:val>
                                            <p:strVal val="#ppt_x"/>
                                          </p:val>
                                        </p:tav>
                                        <p:tav tm="100000">
                                          <p:val>
                                            <p:strVal val="#ppt_x"/>
                                          </p:val>
                                        </p:tav>
                                      </p:tavLst>
                                    </p:anim>
                                    <p:anim calcmode="lin" valueType="num">
                                      <p:cBhvr additive="base">
                                        <p:cTn id="112" dur="500" fill="hold"/>
                                        <p:tgtEl>
                                          <p:spTgt spid="5139"/>
                                        </p:tgtEl>
                                        <p:attrNameLst>
                                          <p:attrName>ppt_y</p:attrName>
                                        </p:attrNameLst>
                                      </p:cBhvr>
                                      <p:tavLst>
                                        <p:tav tm="0">
                                          <p:val>
                                            <p:strVal val="1+#ppt_h/2"/>
                                          </p:val>
                                        </p:tav>
                                        <p:tav tm="100000">
                                          <p:val>
                                            <p:strVal val="#ppt_y"/>
                                          </p:val>
                                        </p:tav>
                                      </p:tavLst>
                                    </p:anim>
                                  </p:childTnLst>
                                </p:cTn>
                              </p:par>
                              <p:par>
                                <p:cTn id="113" presetID="2" presetClass="entr" presetSubtype="1" fill="hold" nodeType="withEffect">
                                  <p:stCondLst>
                                    <p:cond delay="1400"/>
                                  </p:stCondLst>
                                  <p:childTnLst>
                                    <p:set>
                                      <p:cBhvr>
                                        <p:cTn id="114" dur="1" fill="hold">
                                          <p:stCondLst>
                                            <p:cond delay="0"/>
                                          </p:stCondLst>
                                        </p:cTn>
                                        <p:tgtEl>
                                          <p:spTgt spid="5140"/>
                                        </p:tgtEl>
                                        <p:attrNameLst>
                                          <p:attrName>style.visibility</p:attrName>
                                        </p:attrNameLst>
                                      </p:cBhvr>
                                      <p:to>
                                        <p:strVal val="visible"/>
                                      </p:to>
                                    </p:set>
                                    <p:anim calcmode="lin" valueType="num">
                                      <p:cBhvr additive="base">
                                        <p:cTn id="115" dur="500" fill="hold"/>
                                        <p:tgtEl>
                                          <p:spTgt spid="5140"/>
                                        </p:tgtEl>
                                        <p:attrNameLst>
                                          <p:attrName>ppt_x</p:attrName>
                                        </p:attrNameLst>
                                      </p:cBhvr>
                                      <p:tavLst>
                                        <p:tav tm="0">
                                          <p:val>
                                            <p:strVal val="#ppt_x"/>
                                          </p:val>
                                        </p:tav>
                                        <p:tav tm="100000">
                                          <p:val>
                                            <p:strVal val="#ppt_x"/>
                                          </p:val>
                                        </p:tav>
                                      </p:tavLst>
                                    </p:anim>
                                    <p:anim calcmode="lin" valueType="num">
                                      <p:cBhvr additive="base">
                                        <p:cTn id="116" dur="500" fill="hold"/>
                                        <p:tgtEl>
                                          <p:spTgt spid="5140"/>
                                        </p:tgtEl>
                                        <p:attrNameLst>
                                          <p:attrName>ppt_y</p:attrName>
                                        </p:attrNameLst>
                                      </p:cBhvr>
                                      <p:tavLst>
                                        <p:tav tm="0">
                                          <p:val>
                                            <p:strVal val="0-#ppt_h/2"/>
                                          </p:val>
                                        </p:tav>
                                        <p:tav tm="100000">
                                          <p:val>
                                            <p:strVal val="#ppt_y"/>
                                          </p:val>
                                        </p:tav>
                                      </p:tavLst>
                                    </p:anim>
                                  </p:childTnLst>
                                </p:cTn>
                              </p:par>
                            </p:childTnLst>
                          </p:cTn>
                        </p:par>
                        <p:par>
                          <p:cTn id="117" fill="hold" nodeType="afterGroup">
                            <p:stCondLst>
                              <p:cond delay="1900"/>
                            </p:stCondLst>
                            <p:childTnLst>
                              <p:par>
                                <p:cTn id="118" presetID="16" presetClass="entr" presetSubtype="42" fill="hold" nodeType="afterEffect">
                                  <p:stCondLst>
                                    <p:cond delay="0"/>
                                  </p:stCondLst>
                                  <p:childTnLst>
                                    <p:set>
                                      <p:cBhvr>
                                        <p:cTn id="119" dur="1" fill="hold">
                                          <p:stCondLst>
                                            <p:cond delay="0"/>
                                          </p:stCondLst>
                                        </p:cTn>
                                        <p:tgtEl>
                                          <p:spTgt spid="5150"/>
                                        </p:tgtEl>
                                        <p:attrNameLst>
                                          <p:attrName>style.visibility</p:attrName>
                                        </p:attrNameLst>
                                      </p:cBhvr>
                                      <p:to>
                                        <p:strVal val="visible"/>
                                      </p:to>
                                    </p:set>
                                    <p:animEffect transition="in" filter="barn(outHorizontal)">
                                      <p:cBhvr>
                                        <p:cTn id="120" dur="500"/>
                                        <p:tgtEl>
                                          <p:spTgt spid="5150"/>
                                        </p:tgtEl>
                                      </p:cBhvr>
                                    </p:animEffect>
                                  </p:childTnLst>
                                </p:cTn>
                              </p:par>
                            </p:childTnLst>
                          </p:cTn>
                        </p:par>
                        <p:par>
                          <p:cTn id="121" fill="hold" nodeType="afterGroup">
                            <p:stCondLst>
                              <p:cond delay="2400"/>
                            </p:stCondLst>
                            <p:childTnLst>
                              <p:par>
                                <p:cTn id="122" presetID="12" presetClass="entr" presetSubtype="1" fill="hold" nodeType="afterEffect">
                                  <p:stCondLst>
                                    <p:cond delay="0"/>
                                  </p:stCondLst>
                                  <p:childTnLst>
                                    <p:set>
                                      <p:cBhvr>
                                        <p:cTn id="123" dur="1" fill="hold">
                                          <p:stCondLst>
                                            <p:cond delay="0"/>
                                          </p:stCondLst>
                                        </p:cTn>
                                        <p:tgtEl>
                                          <p:spTgt spid="5154"/>
                                        </p:tgtEl>
                                        <p:attrNameLst>
                                          <p:attrName>style.visibility</p:attrName>
                                        </p:attrNameLst>
                                      </p:cBhvr>
                                      <p:to>
                                        <p:strVal val="visible"/>
                                      </p:to>
                                    </p:set>
                                    <p:animEffect transition="in" filter="slide(fromTop)">
                                      <p:cBhvr>
                                        <p:cTn id="124" dur="500"/>
                                        <p:tgtEl>
                                          <p:spTgt spid="5154"/>
                                        </p:tgtEl>
                                      </p:cBhvr>
                                    </p:animEffect>
                                  </p:childTnLst>
                                </p:cTn>
                              </p:par>
                              <p:par>
                                <p:cTn id="125" presetID="12" presetClass="entr" presetSubtype="4" fill="hold" nodeType="withEffect">
                                  <p:stCondLst>
                                    <p:cond delay="0"/>
                                  </p:stCondLst>
                                  <p:childTnLst>
                                    <p:set>
                                      <p:cBhvr>
                                        <p:cTn id="126" dur="1" fill="hold">
                                          <p:stCondLst>
                                            <p:cond delay="0"/>
                                          </p:stCondLst>
                                        </p:cTn>
                                        <p:tgtEl>
                                          <p:spTgt spid="5153"/>
                                        </p:tgtEl>
                                        <p:attrNameLst>
                                          <p:attrName>style.visibility</p:attrName>
                                        </p:attrNameLst>
                                      </p:cBhvr>
                                      <p:to>
                                        <p:strVal val="visible"/>
                                      </p:to>
                                    </p:set>
                                    <p:animEffect transition="in" filter="slide(fromBottom)">
                                      <p:cBhvr>
                                        <p:cTn id="127" dur="500"/>
                                        <p:tgtEl>
                                          <p:spTgt spid="5153"/>
                                        </p:tgtEl>
                                      </p:cBhvr>
                                    </p:animEffect>
                                  </p:childTnLst>
                                </p:cTn>
                              </p:par>
                              <p:par>
                                <p:cTn id="128" presetID="12" presetClass="entr" presetSubtype="1" fill="hold" nodeType="withEffect">
                                  <p:stCondLst>
                                    <p:cond delay="300"/>
                                  </p:stCondLst>
                                  <p:childTnLst>
                                    <p:set>
                                      <p:cBhvr>
                                        <p:cTn id="129" dur="1" fill="hold">
                                          <p:stCondLst>
                                            <p:cond delay="0"/>
                                          </p:stCondLst>
                                        </p:cTn>
                                        <p:tgtEl>
                                          <p:spTgt spid="5151"/>
                                        </p:tgtEl>
                                        <p:attrNameLst>
                                          <p:attrName>style.visibility</p:attrName>
                                        </p:attrNameLst>
                                      </p:cBhvr>
                                      <p:to>
                                        <p:strVal val="visible"/>
                                      </p:to>
                                    </p:set>
                                    <p:animEffect transition="in" filter="slide(fromTop)">
                                      <p:cBhvr>
                                        <p:cTn id="130" dur="500"/>
                                        <p:tgtEl>
                                          <p:spTgt spid="5151"/>
                                        </p:tgtEl>
                                      </p:cBhvr>
                                    </p:animEffect>
                                  </p:childTnLst>
                                </p:cTn>
                              </p:par>
                              <p:par>
                                <p:cTn id="131" presetID="12" presetClass="entr" presetSubtype="4" fill="hold" nodeType="withEffect">
                                  <p:stCondLst>
                                    <p:cond delay="300"/>
                                  </p:stCondLst>
                                  <p:childTnLst>
                                    <p:set>
                                      <p:cBhvr>
                                        <p:cTn id="132" dur="1" fill="hold">
                                          <p:stCondLst>
                                            <p:cond delay="0"/>
                                          </p:stCondLst>
                                        </p:cTn>
                                        <p:tgtEl>
                                          <p:spTgt spid="5152"/>
                                        </p:tgtEl>
                                        <p:attrNameLst>
                                          <p:attrName>style.visibility</p:attrName>
                                        </p:attrNameLst>
                                      </p:cBhvr>
                                      <p:to>
                                        <p:strVal val="visible"/>
                                      </p:to>
                                    </p:set>
                                    <p:animEffect transition="in" filter="slide(fromBottom)">
                                      <p:cBhvr>
                                        <p:cTn id="133" dur="500"/>
                                        <p:tgtEl>
                                          <p:spTgt spid="5152"/>
                                        </p:tgtEl>
                                      </p:cBhvr>
                                    </p:animEffect>
                                  </p:childTnLst>
                                </p:cTn>
                              </p:par>
                            </p:childTnLst>
                          </p:cTn>
                        </p:par>
                        <p:par>
                          <p:cTn id="134" fill="hold" nodeType="afterGroup">
                            <p:stCondLst>
                              <p:cond delay="3200"/>
                            </p:stCondLst>
                            <p:childTnLst>
                              <p:par>
                                <p:cTn id="135" presetID="22" presetClass="entr" presetSubtype="2" fill="hold" nodeType="afterEffect">
                                  <p:stCondLst>
                                    <p:cond delay="0"/>
                                  </p:stCondLst>
                                  <p:childTnLst>
                                    <p:set>
                                      <p:cBhvr>
                                        <p:cTn id="136" dur="1" fill="hold">
                                          <p:stCondLst>
                                            <p:cond delay="0"/>
                                          </p:stCondLst>
                                        </p:cTn>
                                        <p:tgtEl>
                                          <p:spTgt spid="5155"/>
                                        </p:tgtEl>
                                        <p:attrNameLst>
                                          <p:attrName>style.visibility</p:attrName>
                                        </p:attrNameLst>
                                      </p:cBhvr>
                                      <p:to>
                                        <p:strVal val="visible"/>
                                      </p:to>
                                    </p:set>
                                    <p:animEffect transition="in" filter="wipe(right)">
                                      <p:cBhvr>
                                        <p:cTn id="137" dur="500"/>
                                        <p:tgtEl>
                                          <p:spTgt spid="5155"/>
                                        </p:tgtEl>
                                      </p:cBhvr>
                                    </p:animEffect>
                                  </p:childTnLst>
                                </p:cTn>
                              </p:par>
                            </p:childTnLst>
                          </p:cTn>
                        </p:par>
                        <p:par>
                          <p:cTn id="138" fill="hold">
                            <p:stCondLst>
                              <p:cond delay="3700"/>
                            </p:stCondLst>
                            <p:childTnLst>
                              <p:par>
                                <p:cTn id="139" presetID="12" presetClass="entr" presetSubtype="8"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slide(fromLeft)">
                                      <p:cBhvr>
                                        <p:cTn id="1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87476" y="1993404"/>
            <a:ext cx="5184576"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3200" b="1" dirty="0"/>
              <a:t> ما هو تقدير الذات</a:t>
            </a:r>
            <a:endParaRPr kumimoji="0" lang="ar-EG" sz="3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334289456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حب </a:t>
              </a:r>
              <a:r>
                <a:rPr lang="ar-EG" altLang="zh-CN" sz="2400" b="1" dirty="0">
                  <a:solidFill>
                    <a:schemeClr val="bg1"/>
                  </a:solidFill>
                </a:rPr>
                <a:t>نفسك أكثر وأكثر، وحب الآخرين</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حاول </a:t>
              </a:r>
              <a:r>
                <a:rPr lang="ar-EG" altLang="zh-CN" sz="2400" b="1" dirty="0">
                  <a:solidFill>
                    <a:schemeClr val="bg1"/>
                  </a:solidFill>
                </a:rPr>
                <a:t>المحافظة على مرحك ومزاجك الضاحك</a:t>
              </a:r>
              <a:endParaRPr lang="zh-CN" altLang="en-US" sz="2400" b="1" dirty="0">
                <a:solidFill>
                  <a:schemeClr val="bg1"/>
                </a:solidFill>
              </a:endParaRPr>
            </a:p>
          </p:txBody>
        </p:sp>
      </p:grpSp>
      <p:grpSp>
        <p:nvGrpSpPr>
          <p:cNvPr id="7179" name="Group 11"/>
          <p:cNvGrpSpPr>
            <a:grpSpLocks/>
          </p:cNvGrpSpPr>
          <p:nvPr/>
        </p:nvGrpSpPr>
        <p:grpSpPr bwMode="auto">
          <a:xfrm>
            <a:off x="1290638" y="316200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اجعل </a:t>
              </a:r>
              <a:r>
                <a:rPr lang="ar-EG" altLang="zh-CN" sz="2400" b="1" dirty="0">
                  <a:solidFill>
                    <a:schemeClr val="bg1"/>
                  </a:solidFill>
                </a:rPr>
                <a:t>الحب عنواناً لوجهك</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كيف أكون واثقا بنفسي؟</a:t>
            </a:r>
          </a:p>
        </p:txBody>
      </p:sp>
    </p:spTree>
    <p:extLst>
      <p:ext uri="{BB962C8B-B14F-4D97-AF65-F5344CB8AC3E}">
        <p14:creationId xmlns:p14="http://schemas.microsoft.com/office/powerpoint/2010/main" xmlns="" val="321667803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963192" y="1993404"/>
            <a:ext cx="5633144"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a:t> صفات الواثق من نفسه</a:t>
            </a:r>
          </a:p>
        </p:txBody>
      </p:sp>
    </p:spTree>
    <p:extLst>
      <p:ext uri="{BB962C8B-B14F-4D97-AF65-F5344CB8AC3E}">
        <p14:creationId xmlns:p14="http://schemas.microsoft.com/office/powerpoint/2010/main" xmlns="" val="84778873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شخص </a:t>
              </a:r>
              <a:r>
                <a:rPr lang="ar-EG" altLang="zh-CN" sz="2400" b="1" dirty="0">
                  <a:solidFill>
                    <a:schemeClr val="bg1"/>
                  </a:solidFill>
                </a:rPr>
                <a:t>يعرف قيمة قدراته ومهاراته وخبراته الحقيقية</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شخص </a:t>
              </a:r>
              <a:r>
                <a:rPr lang="ar-EG" altLang="zh-CN" sz="2200" b="1" dirty="0">
                  <a:solidFill>
                    <a:schemeClr val="bg1"/>
                  </a:solidFill>
                </a:rPr>
                <a:t>واسع الفكر يتقبل برحابة الاختلاف في الآراء ووجهات النظر</a:t>
              </a:r>
              <a:endParaRPr lang="zh-CN" altLang="en-US" sz="2200" b="1" dirty="0">
                <a:solidFill>
                  <a:schemeClr val="bg1"/>
                </a:solidFill>
              </a:endParaRPr>
            </a:p>
          </p:txBody>
        </p:sp>
      </p:grpSp>
      <p:grpSp>
        <p:nvGrpSpPr>
          <p:cNvPr id="7179" name="Group 11"/>
          <p:cNvGrpSpPr>
            <a:grpSpLocks/>
          </p:cNvGrpSpPr>
          <p:nvPr/>
        </p:nvGrpSpPr>
        <p:grpSpPr bwMode="auto">
          <a:xfrm>
            <a:off x="1290638" y="316200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شخص </a:t>
              </a:r>
              <a:r>
                <a:rPr lang="ar-EG" altLang="zh-CN" sz="2400" b="1" dirty="0">
                  <a:solidFill>
                    <a:schemeClr val="bg1"/>
                  </a:solidFill>
                </a:rPr>
                <a:t>متواضع لا يتعالى على الغير</a:t>
              </a:r>
              <a:endParaRPr lang="zh-CN" altLang="en-US" sz="2400" b="1" dirty="0">
                <a:solidFill>
                  <a:schemeClr val="bg1"/>
                </a:solidFill>
              </a:endParaRPr>
            </a:p>
          </p:txBody>
        </p:sp>
      </p:grpSp>
      <p:grpSp>
        <p:nvGrpSpPr>
          <p:cNvPr id="7183" name="Group 15"/>
          <p:cNvGrpSpPr>
            <a:grpSpLocks/>
          </p:cNvGrpSpPr>
          <p:nvPr/>
        </p:nvGrpSpPr>
        <p:grpSpPr bwMode="auto">
          <a:xfrm>
            <a:off x="1290638" y="4035128"/>
            <a:ext cx="6562725" cy="546100"/>
            <a:chOff x="0" y="0"/>
            <a:chExt cx="6561756" cy="54606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يستعمل </a:t>
              </a:r>
              <a:r>
                <a:rPr lang="ar-EG" altLang="zh-CN" sz="2200" b="1" dirty="0">
                  <a:solidFill>
                    <a:schemeClr val="bg1"/>
                  </a:solidFill>
                </a:rPr>
                <a:t>تعابير وجهه ليتفاعل مع حديثه</a:t>
              </a:r>
              <a:endParaRPr lang="zh-CN" altLang="en-US" sz="22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a:t>
            </a:r>
            <a:r>
              <a:rPr lang="ar-EG" altLang="zh-CN" sz="3200" b="1" dirty="0" smtClean="0">
                <a:solidFill>
                  <a:schemeClr val="bg1"/>
                </a:solidFill>
                <a:latin typeface="Microsoft YaHei" pitchFamily="34" charset="-122"/>
                <a:ea typeface="Microsoft YaHei" pitchFamily="34" charset="-122"/>
              </a:rPr>
              <a:t>صفات </a:t>
            </a:r>
            <a:r>
              <a:rPr lang="ar-EG" altLang="zh-CN" sz="3200" b="1" dirty="0">
                <a:solidFill>
                  <a:schemeClr val="bg1"/>
                </a:solidFill>
                <a:latin typeface="Microsoft YaHei" pitchFamily="34" charset="-122"/>
                <a:ea typeface="Microsoft YaHei" pitchFamily="34" charset="-122"/>
              </a:rPr>
              <a:t>الواثق من نفسه</a:t>
            </a:r>
          </a:p>
        </p:txBody>
      </p:sp>
    </p:spTree>
    <p:extLst>
      <p:ext uri="{BB962C8B-B14F-4D97-AF65-F5344CB8AC3E}">
        <p14:creationId xmlns:p14="http://schemas.microsoft.com/office/powerpoint/2010/main" xmlns="" val="247696501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يحافظ </a:t>
              </a:r>
              <a:r>
                <a:rPr lang="ar-EG" altLang="zh-CN" sz="2400" b="1" dirty="0">
                  <a:solidFill>
                    <a:schemeClr val="bg1"/>
                  </a:solidFill>
                </a:rPr>
                <a:t>على ابتسامته أغلب الوقت عند تعامله مع الآخرين</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ينادى </a:t>
              </a:r>
              <a:r>
                <a:rPr lang="ar-EG" altLang="zh-CN" sz="2400" b="1" dirty="0">
                  <a:solidFill>
                    <a:schemeClr val="bg1"/>
                  </a:solidFill>
                </a:rPr>
                <a:t>الأغراب وكبار السن بالألقاب المناسبة</a:t>
              </a:r>
              <a:endParaRPr lang="zh-CN" altLang="en-US" sz="2400" b="1" dirty="0">
                <a:solidFill>
                  <a:schemeClr val="bg1"/>
                </a:solidFill>
              </a:endParaRPr>
            </a:p>
          </p:txBody>
        </p:sp>
      </p:grpSp>
      <p:grpSp>
        <p:nvGrpSpPr>
          <p:cNvPr id="7179" name="Group 11"/>
          <p:cNvGrpSpPr>
            <a:grpSpLocks/>
          </p:cNvGrpSpPr>
          <p:nvPr/>
        </p:nvGrpSpPr>
        <p:grpSpPr bwMode="auto">
          <a:xfrm>
            <a:off x="1290638" y="3162003"/>
            <a:ext cx="6562725" cy="546100"/>
            <a:chOff x="0" y="0"/>
            <a:chExt cx="6561756" cy="54606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يتصرف </a:t>
              </a:r>
              <a:r>
                <a:rPr lang="ar-EG" altLang="zh-CN" sz="2200" b="1" dirty="0">
                  <a:solidFill>
                    <a:schemeClr val="bg1"/>
                  </a:solidFill>
                </a:rPr>
                <a:t>بمرونة واعتدال عند استخدام حركات يديه وتعبيرات وجهه</a:t>
              </a:r>
              <a:endParaRPr lang="zh-CN" altLang="en-US" sz="2200" b="1" dirty="0">
                <a:solidFill>
                  <a:schemeClr val="bg1"/>
                </a:solidFill>
              </a:endParaRPr>
            </a:p>
          </p:txBody>
        </p:sp>
      </p:grpSp>
      <p:grpSp>
        <p:nvGrpSpPr>
          <p:cNvPr id="7183" name="Group 15"/>
          <p:cNvGrpSpPr>
            <a:grpSpLocks/>
          </p:cNvGrpSpPr>
          <p:nvPr/>
        </p:nvGrpSpPr>
        <p:grpSpPr bwMode="auto">
          <a:xfrm>
            <a:off x="1290638" y="403512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ينادى </a:t>
              </a:r>
              <a:r>
                <a:rPr lang="ar-EG" altLang="zh-CN" sz="2400" b="1" dirty="0">
                  <a:solidFill>
                    <a:schemeClr val="bg1"/>
                  </a:solidFill>
                </a:rPr>
                <a:t>الآخرين بأسمائهم مما يعطى انطباعا بالاهتمام والود</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طباع ومعاملات الواثق من ذاته</a:t>
            </a:r>
          </a:p>
        </p:txBody>
      </p:sp>
    </p:spTree>
    <p:extLst>
      <p:ext uri="{BB962C8B-B14F-4D97-AF65-F5344CB8AC3E}">
        <p14:creationId xmlns:p14="http://schemas.microsoft.com/office/powerpoint/2010/main" xmlns="" val="354510564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صوت </a:t>
              </a:r>
              <a:r>
                <a:rPr lang="ar-EG" altLang="zh-CN" sz="2400" b="1" dirty="0">
                  <a:solidFill>
                    <a:schemeClr val="bg1"/>
                  </a:solidFill>
                </a:rPr>
                <a:t>واضح ومرتفع أثناء الكلام</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نغمات </a:t>
              </a:r>
              <a:r>
                <a:rPr lang="ar-EG" altLang="zh-CN" sz="2400" b="1" dirty="0">
                  <a:solidFill>
                    <a:schemeClr val="bg1"/>
                  </a:solidFill>
                </a:rPr>
                <a:t>مختلفة ليست على وتيرة واحدة</a:t>
              </a:r>
              <a:endParaRPr lang="zh-CN" altLang="en-US" sz="2400" b="1" dirty="0">
                <a:solidFill>
                  <a:schemeClr val="bg1"/>
                </a:solidFill>
              </a:endParaRPr>
            </a:p>
          </p:txBody>
        </p:sp>
      </p:grpSp>
      <p:grpSp>
        <p:nvGrpSpPr>
          <p:cNvPr id="7179" name="Group 11"/>
          <p:cNvGrpSpPr>
            <a:grpSpLocks/>
          </p:cNvGrpSpPr>
          <p:nvPr/>
        </p:nvGrpSpPr>
        <p:grpSpPr bwMode="auto">
          <a:xfrm>
            <a:off x="1290638" y="316200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مقدمة </a:t>
              </a:r>
              <a:r>
                <a:rPr lang="ar-EG" altLang="zh-CN" sz="2400" b="1" dirty="0">
                  <a:solidFill>
                    <a:schemeClr val="bg1"/>
                  </a:solidFill>
                </a:rPr>
                <a:t>كلامه قوية وخاطفة للأبصار</a:t>
              </a:r>
              <a:endParaRPr lang="zh-CN" altLang="en-US" sz="2400" b="1" dirty="0">
                <a:solidFill>
                  <a:schemeClr val="bg1"/>
                </a:solidFill>
              </a:endParaRPr>
            </a:p>
          </p:txBody>
        </p:sp>
      </p:grpSp>
      <p:grpSp>
        <p:nvGrpSpPr>
          <p:cNvPr id="7183" name="Group 15"/>
          <p:cNvGrpSpPr>
            <a:grpSpLocks/>
          </p:cNvGrpSpPr>
          <p:nvPr/>
        </p:nvGrpSpPr>
        <p:grpSpPr bwMode="auto">
          <a:xfrm>
            <a:off x="1290638" y="403512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لديه </a:t>
              </a:r>
              <a:r>
                <a:rPr lang="ar-EG" altLang="zh-CN" sz="2400" b="1" dirty="0">
                  <a:solidFill>
                    <a:schemeClr val="bg1"/>
                  </a:solidFill>
                </a:rPr>
                <a:t>الشجاعة في الاعتذار إن أخطأ</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أسلوب الواثق من نفسه في الكلام</a:t>
            </a:r>
          </a:p>
        </p:txBody>
      </p:sp>
    </p:spTree>
    <p:extLst>
      <p:ext uri="{BB962C8B-B14F-4D97-AF65-F5344CB8AC3E}">
        <p14:creationId xmlns:p14="http://schemas.microsoft.com/office/powerpoint/2010/main" xmlns="" val="110548549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إيمان </a:t>
              </a:r>
              <a:r>
                <a:rPr lang="ar-EG" altLang="zh-CN" sz="2400" b="1" dirty="0">
                  <a:solidFill>
                    <a:schemeClr val="bg1"/>
                  </a:solidFill>
                </a:rPr>
                <a:t>عميق بالمبادئ</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مصادر </a:t>
              </a:r>
              <a:r>
                <a:rPr lang="ar-EG" altLang="zh-CN" sz="2400" b="1" dirty="0">
                  <a:solidFill>
                    <a:schemeClr val="bg1"/>
                  </a:solidFill>
                </a:rPr>
                <a:t>معلوماته آمنة ومتمكن منها</a:t>
              </a:r>
              <a:endParaRPr lang="zh-CN" altLang="en-US" sz="2400" b="1" dirty="0">
                <a:solidFill>
                  <a:schemeClr val="bg1"/>
                </a:solidFill>
              </a:endParaRPr>
            </a:p>
          </p:txBody>
        </p:sp>
      </p:grpSp>
      <p:grpSp>
        <p:nvGrpSpPr>
          <p:cNvPr id="7179" name="Group 11"/>
          <p:cNvGrpSpPr>
            <a:grpSpLocks/>
          </p:cNvGrpSpPr>
          <p:nvPr/>
        </p:nvGrpSpPr>
        <p:grpSpPr bwMode="auto">
          <a:xfrm>
            <a:off x="1290638" y="316200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يتقبل </a:t>
              </a:r>
              <a:r>
                <a:rPr lang="ar-EG" altLang="zh-CN" sz="2400" b="1" dirty="0">
                  <a:solidFill>
                    <a:schemeClr val="bg1"/>
                  </a:solidFill>
                </a:rPr>
                <a:t>النقد ويوجه النقد للآخرين بدبلوماسية</a:t>
              </a:r>
              <a:endParaRPr lang="zh-CN" altLang="en-US" sz="2400" b="1" dirty="0">
                <a:solidFill>
                  <a:schemeClr val="bg1"/>
                </a:solidFill>
              </a:endParaRPr>
            </a:p>
          </p:txBody>
        </p:sp>
      </p:grpSp>
      <p:grpSp>
        <p:nvGrpSpPr>
          <p:cNvPr id="7183" name="Group 15"/>
          <p:cNvGrpSpPr>
            <a:grpSpLocks/>
          </p:cNvGrpSpPr>
          <p:nvPr/>
        </p:nvGrpSpPr>
        <p:grpSpPr bwMode="auto">
          <a:xfrm>
            <a:off x="1290638" y="403512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لا </a:t>
              </a:r>
              <a:r>
                <a:rPr lang="ar-EG" altLang="zh-CN" sz="2400" b="1" dirty="0">
                  <a:solidFill>
                    <a:schemeClr val="bg1"/>
                  </a:solidFill>
                </a:rPr>
                <a:t>يقارن نفسه بغيره ولا يحسد الآخرين</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قناعات الواثق من نفسه</a:t>
            </a:r>
          </a:p>
        </p:txBody>
      </p:sp>
    </p:spTree>
    <p:extLst>
      <p:ext uri="{BB962C8B-B14F-4D97-AF65-F5344CB8AC3E}">
        <p14:creationId xmlns:p14="http://schemas.microsoft.com/office/powerpoint/2010/main" xmlns="" val="93640104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35696" y="1777380"/>
            <a:ext cx="5472608" cy="2232248"/>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600" b="1" dirty="0" smtClean="0"/>
          </a:p>
          <a:p>
            <a:pPr algn="ctr" rtl="1"/>
            <a:r>
              <a:rPr lang="ar-EG" sz="3200" b="1" dirty="0" smtClean="0"/>
              <a:t>تمرين</a:t>
            </a:r>
          </a:p>
          <a:p>
            <a:pPr algn="ctr" rtl="1"/>
            <a:r>
              <a:rPr lang="ar-EG" sz="3200" b="1" dirty="0" smtClean="0"/>
              <a:t>التخيل </a:t>
            </a:r>
            <a:r>
              <a:rPr lang="ar-EG" sz="3200" b="1" dirty="0"/>
              <a:t>الايجابي </a:t>
            </a:r>
          </a:p>
        </p:txBody>
      </p:sp>
    </p:spTree>
    <p:extLst>
      <p:ext uri="{BB962C8B-B14F-4D97-AF65-F5344CB8AC3E}">
        <p14:creationId xmlns:p14="http://schemas.microsoft.com/office/powerpoint/2010/main" xmlns="" val="25648706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新模板\城市高尔夫\未标题-3.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3" descr="E:\新模板\城市高尔夫\未标题-4.png"/>
          <p:cNvPicPr>
            <a:picLocks noChangeAspect="1" noChangeArrowheads="1"/>
          </p:cNvPicPr>
          <p:nvPr/>
        </p:nvPicPr>
        <p:blipFill>
          <a:blip r:embed="rId3">
            <a:extLst>
              <a:ext uri="{28A0092B-C50C-407E-A947-70E740481C1C}">
                <a14:useLocalDpi xmlns:a14="http://schemas.microsoft.com/office/drawing/2010/main" xmlns="" val="0"/>
              </a:ext>
            </a:extLst>
          </a:blip>
          <a:srcRect r="93021"/>
          <a:stretch>
            <a:fillRect/>
          </a:stretch>
        </p:blipFill>
        <p:spPr bwMode="auto">
          <a:xfrm>
            <a:off x="0" y="0"/>
            <a:ext cx="638175"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5" descr="E:\新模板\城市高尔夫\未标题-5.png"/>
          <p:cNvPicPr>
            <a:picLocks noChangeAspect="1" noChangeArrowheads="1"/>
          </p:cNvPicPr>
          <p:nvPr/>
        </p:nvPicPr>
        <p:blipFill>
          <a:blip r:embed="rId4">
            <a:extLst>
              <a:ext uri="{28A0092B-C50C-407E-A947-70E740481C1C}">
                <a14:useLocalDpi xmlns:a14="http://schemas.microsoft.com/office/drawing/2010/main" xmlns="" val="0"/>
              </a:ext>
            </a:extLst>
          </a:blip>
          <a:srcRect t="38667" r="20625" b="3667"/>
          <a:stretch>
            <a:fillRect/>
          </a:stretch>
        </p:blipFill>
        <p:spPr bwMode="auto">
          <a:xfrm>
            <a:off x="0" y="2209800"/>
            <a:ext cx="7258050" cy="329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6" descr="E:\新模板\城市高尔夫\未标题-6.png"/>
          <p:cNvPicPr>
            <a:picLocks noChangeAspect="1" noChangeArrowheads="1"/>
          </p:cNvPicPr>
          <p:nvPr/>
        </p:nvPicPr>
        <p:blipFill>
          <a:blip r:embed="rId5">
            <a:extLst>
              <a:ext uri="{28A0092B-C50C-407E-A947-70E740481C1C}">
                <a14:useLocalDpi xmlns:a14="http://schemas.microsoft.com/office/drawing/2010/main" xmlns="" val="0"/>
              </a:ext>
            </a:extLst>
          </a:blip>
          <a:srcRect t="3667" r="44489" b="85280"/>
          <a:stretch>
            <a:fillRect/>
          </a:stretch>
        </p:blipFill>
        <p:spPr bwMode="auto">
          <a:xfrm>
            <a:off x="0" y="209550"/>
            <a:ext cx="50768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7" descr="E:\新模板\城市高尔夫\未标题-7.png"/>
          <p:cNvPicPr>
            <a:picLocks noChangeAspect="1" noChangeArrowheads="1"/>
          </p:cNvPicPr>
          <p:nvPr/>
        </p:nvPicPr>
        <p:blipFill>
          <a:blip r:embed="rId6">
            <a:extLst>
              <a:ext uri="{28A0092B-C50C-407E-A947-70E740481C1C}">
                <a14:useLocalDpi xmlns:a14="http://schemas.microsoft.com/office/drawing/2010/main" xmlns="" val="0"/>
              </a:ext>
            </a:extLst>
          </a:blip>
          <a:srcRect t="12000" r="45000" b="67000"/>
          <a:stretch>
            <a:fillRect/>
          </a:stretch>
        </p:blipFill>
        <p:spPr bwMode="auto">
          <a:xfrm>
            <a:off x="0" y="685800"/>
            <a:ext cx="5029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8" descr="E:\新模板\城市高尔夫\未标题-8.png"/>
          <p:cNvPicPr>
            <a:picLocks noChangeAspect="1" noChangeArrowheads="1"/>
          </p:cNvPicPr>
          <p:nvPr/>
        </p:nvPicPr>
        <p:blipFill>
          <a:blip r:embed="rId7">
            <a:extLst>
              <a:ext uri="{28A0092B-C50C-407E-A947-70E740481C1C}">
                <a14:useLocalDpi xmlns:a14="http://schemas.microsoft.com/office/drawing/2010/main" xmlns="" val="0"/>
              </a:ext>
            </a:extLst>
          </a:blip>
          <a:srcRect t="29333" r="20209" b="57001"/>
          <a:stretch>
            <a:fillRect/>
          </a:stretch>
        </p:blipFill>
        <p:spPr bwMode="auto">
          <a:xfrm>
            <a:off x="0" y="1676400"/>
            <a:ext cx="729615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0" name="Picture 4" descr="E:\新模板\城市高尔夫\未标题-9.png"/>
          <p:cNvPicPr>
            <a:picLocks noChangeAspect="1" noChangeArrowheads="1"/>
          </p:cNvPicPr>
          <p:nvPr/>
        </p:nvPicPr>
        <p:blipFill>
          <a:blip r:embed="rId8">
            <a:extLst>
              <a:ext uri="{28A0092B-C50C-407E-A947-70E740481C1C}">
                <a14:useLocalDpi xmlns:a14="http://schemas.microsoft.com/office/drawing/2010/main" xmlns="" val="0"/>
              </a:ext>
            </a:extLst>
          </a:blip>
          <a:srcRect t="29668" r="76875" b="57333"/>
          <a:stretch>
            <a:fillRect/>
          </a:stretch>
        </p:blipFill>
        <p:spPr bwMode="auto">
          <a:xfrm>
            <a:off x="0" y="1695450"/>
            <a:ext cx="211455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2" name="TextBox 8"/>
          <p:cNvSpPr txBox="1">
            <a:spLocks noChangeArrowheads="1"/>
          </p:cNvSpPr>
          <p:nvPr/>
        </p:nvSpPr>
        <p:spPr bwMode="auto">
          <a:xfrm>
            <a:off x="-28575" y="685800"/>
            <a:ext cx="21526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sz="4800" dirty="0">
                <a:solidFill>
                  <a:schemeClr val="bg1"/>
                </a:solidFill>
                <a:ea typeface="Microsoft YaHei" pitchFamily="34" charset="-122"/>
              </a:rPr>
              <a:t>thanks</a:t>
            </a:r>
            <a:endParaRPr lang="zh-CN" altLang="en-US" sz="4800" dirty="0">
              <a:solidFill>
                <a:schemeClr val="bg1"/>
              </a:solidFill>
              <a:ea typeface="Microsoft YaHei"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vertical)">
                                      <p:cBhvr>
                                        <p:cTn id="7" dur="500"/>
                                        <p:tgtEl>
                                          <p:spTgt spid="13314"/>
                                        </p:tgtEl>
                                      </p:cBhvr>
                                    </p:animEffect>
                                  </p:childTnLst>
                                </p:cTn>
                              </p:par>
                            </p:childTnLst>
                          </p:cTn>
                        </p:par>
                        <p:par>
                          <p:cTn id="8" fill="hold" nodeType="afterGroup">
                            <p:stCondLst>
                              <p:cond delay="500"/>
                            </p:stCondLst>
                            <p:childTnLst>
                              <p:par>
                                <p:cTn id="9" presetID="16" presetClass="entr" presetSubtype="42" fill="hold"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barn(outHorizontal)">
                                      <p:cBhvr>
                                        <p:cTn id="11" dur="500"/>
                                        <p:tgtEl>
                                          <p:spTgt spid="13315"/>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13319"/>
                                        </p:tgtEl>
                                        <p:attrNameLst>
                                          <p:attrName>style.visibility</p:attrName>
                                        </p:attrNameLst>
                                      </p:cBhvr>
                                      <p:to>
                                        <p:strVal val="visible"/>
                                      </p:to>
                                    </p:set>
                                    <p:animEffect transition="in" filter="slide(fromTop)">
                                      <p:cBhvr>
                                        <p:cTn id="15" dur="500"/>
                                        <p:tgtEl>
                                          <p:spTgt spid="13319"/>
                                        </p:tgtEl>
                                      </p:cBhvr>
                                    </p:animEffect>
                                  </p:childTnLst>
                                </p:cTn>
                              </p:par>
                              <p:par>
                                <p:cTn id="16" presetID="12" presetClass="entr" presetSubtype="4" fill="hold" nodeType="withEffect">
                                  <p:stCondLst>
                                    <p:cond delay="0"/>
                                  </p:stCondLst>
                                  <p:childTnLst>
                                    <p:set>
                                      <p:cBhvr>
                                        <p:cTn id="17" dur="1" fill="hold">
                                          <p:stCondLst>
                                            <p:cond delay="0"/>
                                          </p:stCondLst>
                                        </p:cTn>
                                        <p:tgtEl>
                                          <p:spTgt spid="13318"/>
                                        </p:tgtEl>
                                        <p:attrNameLst>
                                          <p:attrName>style.visibility</p:attrName>
                                        </p:attrNameLst>
                                      </p:cBhvr>
                                      <p:to>
                                        <p:strVal val="visible"/>
                                      </p:to>
                                    </p:set>
                                    <p:animEffect transition="in" filter="slide(fromBottom)">
                                      <p:cBhvr>
                                        <p:cTn id="18" dur="500"/>
                                        <p:tgtEl>
                                          <p:spTgt spid="13318"/>
                                        </p:tgtEl>
                                      </p:cBhvr>
                                    </p:animEffect>
                                  </p:childTnLst>
                                </p:cTn>
                              </p:par>
                              <p:par>
                                <p:cTn id="19" presetID="12" presetClass="entr" presetSubtype="1" fill="hold" nodeType="withEffect">
                                  <p:stCondLst>
                                    <p:cond delay="300"/>
                                  </p:stCondLst>
                                  <p:childTnLst>
                                    <p:set>
                                      <p:cBhvr>
                                        <p:cTn id="20" dur="1" fill="hold">
                                          <p:stCondLst>
                                            <p:cond delay="0"/>
                                          </p:stCondLst>
                                        </p:cTn>
                                        <p:tgtEl>
                                          <p:spTgt spid="13316"/>
                                        </p:tgtEl>
                                        <p:attrNameLst>
                                          <p:attrName>style.visibility</p:attrName>
                                        </p:attrNameLst>
                                      </p:cBhvr>
                                      <p:to>
                                        <p:strVal val="visible"/>
                                      </p:to>
                                    </p:set>
                                    <p:animEffect transition="in" filter="slide(fromTop)">
                                      <p:cBhvr>
                                        <p:cTn id="21" dur="500"/>
                                        <p:tgtEl>
                                          <p:spTgt spid="13316"/>
                                        </p:tgtEl>
                                      </p:cBhvr>
                                    </p:animEffect>
                                  </p:childTnLst>
                                </p:cTn>
                              </p:par>
                              <p:par>
                                <p:cTn id="22" presetID="12" presetClass="entr" presetSubtype="4" fill="hold" nodeType="withEffect">
                                  <p:stCondLst>
                                    <p:cond delay="300"/>
                                  </p:stCondLst>
                                  <p:childTnLst>
                                    <p:set>
                                      <p:cBhvr>
                                        <p:cTn id="23" dur="1" fill="hold">
                                          <p:stCondLst>
                                            <p:cond delay="0"/>
                                          </p:stCondLst>
                                        </p:cTn>
                                        <p:tgtEl>
                                          <p:spTgt spid="13317"/>
                                        </p:tgtEl>
                                        <p:attrNameLst>
                                          <p:attrName>style.visibility</p:attrName>
                                        </p:attrNameLst>
                                      </p:cBhvr>
                                      <p:to>
                                        <p:strVal val="visible"/>
                                      </p:to>
                                    </p:set>
                                    <p:animEffect transition="in" filter="slide(fromBottom)">
                                      <p:cBhvr>
                                        <p:cTn id="24" dur="500"/>
                                        <p:tgtEl>
                                          <p:spTgt spid="13317"/>
                                        </p:tgtEl>
                                      </p:cBhvr>
                                    </p:animEffect>
                                  </p:childTnLst>
                                </p:cTn>
                              </p:par>
                            </p:childTnLst>
                          </p:cTn>
                        </p:par>
                        <p:par>
                          <p:cTn id="25" fill="hold" nodeType="afterGroup">
                            <p:stCondLst>
                              <p:cond delay="1800"/>
                            </p:stCondLst>
                            <p:childTnLst>
                              <p:par>
                                <p:cTn id="26" presetID="22" presetClass="entr" presetSubtype="2" fill="hold" nodeType="afterEffect">
                                  <p:stCondLst>
                                    <p:cond delay="0"/>
                                  </p:stCondLst>
                                  <p:childTnLst>
                                    <p:set>
                                      <p:cBhvr>
                                        <p:cTn id="27" dur="1" fill="hold">
                                          <p:stCondLst>
                                            <p:cond delay="0"/>
                                          </p:stCondLst>
                                        </p:cTn>
                                        <p:tgtEl>
                                          <p:spTgt spid="13320"/>
                                        </p:tgtEl>
                                        <p:attrNameLst>
                                          <p:attrName>style.visibility</p:attrName>
                                        </p:attrNameLst>
                                      </p:cBhvr>
                                      <p:to>
                                        <p:strVal val="visible"/>
                                      </p:to>
                                    </p:set>
                                    <p:animEffect transition="in" filter="wipe(right)">
                                      <p:cBhvr>
                                        <p:cTn id="28" dur="500"/>
                                        <p:tgtEl>
                                          <p:spTgt spid="13320"/>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3322"/>
                                        </p:tgtEl>
                                        <p:attrNameLst>
                                          <p:attrName>style.visibility</p:attrName>
                                        </p:attrNameLst>
                                      </p:cBhvr>
                                      <p:to>
                                        <p:strVal val="visible"/>
                                      </p:to>
                                    </p:set>
                                    <p:animEffect transition="in" filter="slide(fromTop)">
                                      <p:cBhvr>
                                        <p:cTn id="31"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290638" y="2304162"/>
            <a:ext cx="6562725" cy="1273418"/>
            <a:chOff x="0" y="-106"/>
            <a:chExt cx="6561756" cy="546166"/>
          </a:xfrm>
        </p:grpSpPr>
        <p:sp>
          <p:nvSpPr>
            <p:cNvPr id="614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a:latin typeface="Calibri" pitchFamily="34" charset="0"/>
              </a:endParaRPr>
            </a:p>
          </p:txBody>
        </p:sp>
        <p:sp>
          <p:nvSpPr>
            <p:cNvPr id="614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000">
                <a:solidFill>
                  <a:schemeClr val="tx2"/>
                </a:solidFill>
                <a:ea typeface="Microsoft YaHei" pitchFamily="34" charset="-122"/>
              </a:endParaRPr>
            </a:p>
          </p:txBody>
        </p:sp>
        <p:sp>
          <p:nvSpPr>
            <p:cNvPr id="6150" name="Rectangle 13"/>
            <p:cNvSpPr>
              <a:spLocks noChangeArrowheads="1"/>
            </p:cNvSpPr>
            <p:nvPr/>
          </p:nvSpPr>
          <p:spPr bwMode="auto">
            <a:xfrm>
              <a:off x="64331" y="-106"/>
              <a:ext cx="6433094" cy="514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تعني </a:t>
              </a:r>
              <a:r>
                <a:rPr lang="ar-EG" altLang="zh-CN" sz="2400" b="1" dirty="0">
                  <a:solidFill>
                    <a:schemeClr val="bg1"/>
                  </a:solidFill>
                </a:rPr>
                <a:t>أن يمنح الشخص لنفسه قيمة ذاتية إيجابية تنعكس في تقبله لذاته وفي تفكيره وتعامله مع الآخرين بإيجابية تقود إلى الكفاءة الذاتية في حياته مع نفسه ومع الآخرين</a:t>
              </a:r>
              <a:endParaRPr lang="zh-CN" altLang="en-US" sz="2400" b="1" dirty="0">
                <a:solidFill>
                  <a:schemeClr val="bg1"/>
                </a:solidFill>
              </a:endParaRPr>
            </a:p>
          </p:txBody>
        </p:sp>
      </p:grpSp>
      <p:sp>
        <p:nvSpPr>
          <p:cNvPr id="7"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التعريف اللغوي لتقدير الذات</a:t>
            </a:r>
          </a:p>
        </p:txBody>
      </p:sp>
      <p:grpSp>
        <p:nvGrpSpPr>
          <p:cNvPr id="8" name="Group 2"/>
          <p:cNvGrpSpPr>
            <a:grpSpLocks/>
          </p:cNvGrpSpPr>
          <p:nvPr/>
        </p:nvGrpSpPr>
        <p:grpSpPr bwMode="auto">
          <a:xfrm>
            <a:off x="1331640" y="3816330"/>
            <a:ext cx="6562725" cy="985386"/>
            <a:chOff x="0" y="-106"/>
            <a:chExt cx="6561756" cy="546166"/>
          </a:xfrm>
        </p:grpSpPr>
        <p:sp>
          <p:nvSpPr>
            <p:cNvPr id="9"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a:latin typeface="Calibri" pitchFamily="34" charset="0"/>
              </a:endParaRPr>
            </a:p>
          </p:txBody>
        </p:sp>
        <p:sp>
          <p:nvSpPr>
            <p:cNvPr id="10"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000">
                <a:solidFill>
                  <a:schemeClr val="tx2"/>
                </a:solidFill>
                <a:ea typeface="Microsoft YaHei" pitchFamily="34" charset="-122"/>
              </a:endParaRPr>
            </a:p>
          </p:txBody>
        </p:sp>
        <p:sp>
          <p:nvSpPr>
            <p:cNvPr id="11" name="Rectangle 13"/>
            <p:cNvSpPr>
              <a:spLocks noChangeArrowheads="1"/>
            </p:cNvSpPr>
            <p:nvPr/>
          </p:nvSpPr>
          <p:spPr bwMode="auto">
            <a:xfrm>
              <a:off x="64331" y="-106"/>
              <a:ext cx="6433094" cy="3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مدى اعتقاد الفرد بأنه قادر وهام وناجح وكفء أي أن تقدير الذات هو حكم الفرد على درجه كفاءته الشخصية </a:t>
              </a:r>
              <a:endParaRPr lang="zh-CN" altLang="en-US" sz="2400" b="1" dirty="0">
                <a:solidFill>
                  <a:schemeClr val="bg1"/>
                </a:solidFill>
              </a:endParaRPr>
            </a:p>
          </p:txBody>
        </p:sp>
      </p:gr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74504" y="786166"/>
            <a:ext cx="1269304" cy="1406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490801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par>
                                <p:cTn id="9" presetID="16" presetClass="entr" presetSubtype="21"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Vertical)">
                                      <p:cBhvr>
                                        <p:cTn id="11" dur="700"/>
                                        <p:tgtEl>
                                          <p:spTgt spid="8194"/>
                                        </p:tgtEl>
                                      </p:cBhvr>
                                    </p:animEffect>
                                  </p:childTnLst>
                                </p:cTn>
                              </p:par>
                            </p:childTnLst>
                          </p:cTn>
                        </p:par>
                        <p:par>
                          <p:cTn id="12" fill="hold">
                            <p:stCondLst>
                              <p:cond delay="700"/>
                            </p:stCondLst>
                            <p:childTnLst>
                              <p:par>
                                <p:cTn id="13" presetID="1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Left)">
                                      <p:cBhvr>
                                        <p:cTn id="15" dur="500"/>
                                        <p:tgtEl>
                                          <p:spTgt spid="7"/>
                                        </p:tgtEl>
                                      </p:cBhvr>
                                    </p:animEffect>
                                  </p:childTnLst>
                                </p:cTn>
                              </p:par>
                            </p:childTnLst>
                          </p:cTn>
                        </p:par>
                        <p:par>
                          <p:cTn id="16" fill="hold">
                            <p:stCondLst>
                              <p:cond delay="1200"/>
                            </p:stCondLst>
                            <p:childTnLst>
                              <p:par>
                                <p:cTn id="17" presetID="2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87476" y="1993404"/>
            <a:ext cx="5184576"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3200" b="1" dirty="0"/>
              <a:t> اقسام تقدير الذات</a:t>
            </a:r>
            <a:endParaRPr kumimoji="0" lang="ar-EG" sz="3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64571271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290638" y="2304162"/>
            <a:ext cx="6562725" cy="1273418"/>
            <a:chOff x="0" y="-106"/>
            <a:chExt cx="6561756" cy="546166"/>
          </a:xfrm>
        </p:grpSpPr>
        <p:sp>
          <p:nvSpPr>
            <p:cNvPr id="614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a:latin typeface="Calibri" pitchFamily="34" charset="0"/>
              </a:endParaRPr>
            </a:p>
          </p:txBody>
        </p:sp>
        <p:sp>
          <p:nvSpPr>
            <p:cNvPr id="614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000">
                <a:solidFill>
                  <a:schemeClr val="tx2"/>
                </a:solidFill>
                <a:ea typeface="Microsoft YaHei" pitchFamily="34" charset="-122"/>
              </a:endParaRPr>
            </a:p>
          </p:txBody>
        </p:sp>
        <p:sp>
          <p:nvSpPr>
            <p:cNvPr id="6150" name="Rectangle 13"/>
            <p:cNvSpPr>
              <a:spLocks noChangeArrowheads="1"/>
            </p:cNvSpPr>
            <p:nvPr/>
          </p:nvSpPr>
          <p:spPr bwMode="auto">
            <a:xfrm>
              <a:off x="64331" y="-106"/>
              <a:ext cx="6433094" cy="514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هو التقدير الذاتي الذي يكتسبه الشخص خلال إنجازاته، فيحصل الرضى بقدر ما أدى من نجاحات. فهنا بناء التقدير الذاتي على ما يحصله من إنجازات</a:t>
              </a:r>
              <a:endParaRPr lang="zh-CN" altLang="en-US" sz="2400" b="1" dirty="0">
                <a:solidFill>
                  <a:schemeClr val="bg1"/>
                </a:solidFill>
              </a:endParaRPr>
            </a:p>
          </p:txBody>
        </p:sp>
      </p:grpSp>
      <p:sp>
        <p:nvSpPr>
          <p:cNvPr id="7"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التقدير الذاتي المكتسب</a:t>
            </a:r>
          </a:p>
        </p:txBody>
      </p:sp>
    </p:spTree>
    <p:extLst>
      <p:ext uri="{BB962C8B-B14F-4D97-AF65-F5344CB8AC3E}">
        <p14:creationId xmlns:p14="http://schemas.microsoft.com/office/powerpoint/2010/main" xmlns="" val="364334752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par>
                                <p:cTn id="9" presetID="16" presetClass="entr" presetSubtype="21"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Vertical)">
                                      <p:cBhvr>
                                        <p:cTn id="11" dur="700"/>
                                        <p:tgtEl>
                                          <p:spTgt spid="8194"/>
                                        </p:tgtEl>
                                      </p:cBhvr>
                                    </p:animEffect>
                                  </p:childTnLst>
                                </p:cTn>
                              </p:par>
                            </p:childTnLst>
                          </p:cTn>
                        </p:par>
                        <p:par>
                          <p:cTn id="12" fill="hold">
                            <p:stCondLst>
                              <p:cond delay="700"/>
                            </p:stCondLst>
                            <p:childTnLst>
                              <p:par>
                                <p:cTn id="13" presetID="1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290638" y="2304162"/>
            <a:ext cx="6562725" cy="2425546"/>
            <a:chOff x="0" y="-106"/>
            <a:chExt cx="6561756" cy="673224"/>
          </a:xfrm>
        </p:grpSpPr>
        <p:sp>
          <p:nvSpPr>
            <p:cNvPr id="614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a:latin typeface="Calibri" pitchFamily="34" charset="0"/>
              </a:endParaRPr>
            </a:p>
          </p:txBody>
        </p:sp>
        <p:sp>
          <p:nvSpPr>
            <p:cNvPr id="614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000">
                <a:solidFill>
                  <a:schemeClr val="tx2"/>
                </a:solidFill>
                <a:ea typeface="Microsoft YaHei" pitchFamily="34" charset="-122"/>
              </a:endParaRPr>
            </a:p>
          </p:txBody>
        </p:sp>
        <p:sp>
          <p:nvSpPr>
            <p:cNvPr id="6150" name="Rectangle 13"/>
            <p:cNvSpPr>
              <a:spLocks noChangeArrowheads="1"/>
            </p:cNvSpPr>
            <p:nvPr/>
          </p:nvSpPr>
          <p:spPr bwMode="auto">
            <a:xfrm>
              <a:off x="64331" y="-106"/>
              <a:ext cx="6433094" cy="673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عود إلى الحس العام للافتخار بالذات، فليس مبني أساساً على مهارة محددة أو إنجازات معينة. فهو يعني أن الأشخاص الذين أخفقوا في حياتهم العملية لا يزالون ينعمون بدفء التقدير الذاتي العام، وحتى وإن أغلق في وجوههم باب الاكتساب</a:t>
              </a:r>
              <a:endParaRPr lang="zh-CN" altLang="en-US" sz="2400" b="1" dirty="0">
                <a:solidFill>
                  <a:schemeClr val="bg1"/>
                </a:solidFill>
              </a:endParaRPr>
            </a:p>
          </p:txBody>
        </p:sp>
      </p:grpSp>
      <p:sp>
        <p:nvSpPr>
          <p:cNvPr id="7"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التقدير الذاتي الشامل</a:t>
            </a:r>
          </a:p>
        </p:txBody>
      </p:sp>
    </p:spTree>
    <p:extLst>
      <p:ext uri="{BB962C8B-B14F-4D97-AF65-F5344CB8AC3E}">
        <p14:creationId xmlns:p14="http://schemas.microsoft.com/office/powerpoint/2010/main" xmlns="" val="285745968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par>
                                <p:cTn id="9" presetID="16" presetClass="entr" presetSubtype="21"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Vertical)">
                                      <p:cBhvr>
                                        <p:cTn id="11" dur="700"/>
                                        <p:tgtEl>
                                          <p:spTgt spid="8194"/>
                                        </p:tgtEl>
                                      </p:cBhvr>
                                    </p:animEffect>
                                  </p:childTnLst>
                                </p:cTn>
                              </p:par>
                            </p:childTnLst>
                          </p:cTn>
                        </p:par>
                        <p:par>
                          <p:cTn id="12" fill="hold">
                            <p:stCondLst>
                              <p:cond delay="700"/>
                            </p:stCondLst>
                            <p:childTnLst>
                              <p:par>
                                <p:cTn id="13" presetID="1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87476" y="1993404"/>
            <a:ext cx="5184576"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r>
              <a:rPr lang="ar-EG" sz="3200" b="1" dirty="0"/>
              <a:t> ما هى الامور التى يجب علينا الابتعاد عنها</a:t>
            </a:r>
            <a:endParaRPr kumimoji="0" lang="ar-EG" sz="3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269230262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95936" y="1417340"/>
            <a:ext cx="4572000" cy="3046988"/>
          </a:xfrm>
          <a:prstGeom prst="rect">
            <a:avLst/>
          </a:prstGeom>
        </p:spPr>
        <p:txBody>
          <a:bodyPr>
            <a:spAutoFit/>
          </a:bodyPr>
          <a:lstStyle/>
          <a:p>
            <a:pPr algn="justLow" rtl="1"/>
            <a:r>
              <a:rPr lang="ar-EG" sz="2400" b="1" dirty="0">
                <a:solidFill>
                  <a:srgbClr val="002060"/>
                </a:solidFill>
                <a:latin typeface="Simplified Arabic" pitchFamily="18" charset="-78"/>
                <a:cs typeface="Simplified Arabic" pitchFamily="18" charset="-78"/>
              </a:rPr>
              <a:t>حلم الرجل الذي يسعى اليه باستمرار هو ان يحصل على شخصية واثقة من نفسها ودائما ما يسعى الرجل لكي يعزز الثقة بالنفس بداخله حتى يملك شخصية ساحرة تأسر الجميع ويدرك الرجل جيدا انه دون ان يكون لديه الحد الأدنى من الثقة بالنفس فأنه بذلك يدمر طريق نجاحه ويحكم على نفسه ان يملك شخصية ضعيفة ولا ينجذب اليها أحد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6936" y="1201316"/>
            <a:ext cx="3212976" cy="381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441795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290638" y="1921396"/>
            <a:ext cx="6562725" cy="2700919"/>
            <a:chOff x="0" y="-106"/>
            <a:chExt cx="6561756" cy="546166"/>
          </a:xfrm>
        </p:grpSpPr>
        <p:sp>
          <p:nvSpPr>
            <p:cNvPr id="614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a:latin typeface="Calibri" pitchFamily="34" charset="0"/>
              </a:endParaRPr>
            </a:p>
          </p:txBody>
        </p:sp>
        <p:sp>
          <p:nvSpPr>
            <p:cNvPr id="614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000">
                <a:solidFill>
                  <a:schemeClr val="tx2"/>
                </a:solidFill>
                <a:ea typeface="Microsoft YaHei" pitchFamily="34" charset="-122"/>
              </a:endParaRPr>
            </a:p>
          </p:txBody>
        </p:sp>
        <p:sp>
          <p:nvSpPr>
            <p:cNvPr id="6150" name="Rectangle 13"/>
            <p:cNvSpPr>
              <a:spLocks noChangeArrowheads="1"/>
            </p:cNvSpPr>
            <p:nvPr/>
          </p:nvSpPr>
          <p:spPr bwMode="auto">
            <a:xfrm>
              <a:off x="64331" y="-106"/>
              <a:ext cx="6433094" cy="466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حلم الرجل بأن يملك شخصية ناجحة يبدأ من ثقته في نفسه </a:t>
              </a:r>
              <a:r>
                <a:rPr lang="ar-EG" altLang="zh-CN" sz="2400" b="1" dirty="0" smtClean="0">
                  <a:solidFill>
                    <a:schemeClr val="bg1"/>
                  </a:solidFill>
                </a:rPr>
                <a:t> وفى </a:t>
              </a:r>
              <a:r>
                <a:rPr lang="ar-EG" altLang="zh-CN" sz="2400" b="1" dirty="0">
                  <a:solidFill>
                    <a:schemeClr val="bg1"/>
                  </a:solidFill>
                </a:rPr>
                <a:t>قدراته ولكن عندما يشك الرجل في هذه القدرات التي تقوده نحو النجاح فان الرجل بذلك يضع قدميه على طريق فقدان الثقة بالنفس وهنا تبدأ رحلة الرجل تجاه الفشل وامتلاك شخصية ضعيفة بعيدة عن صفات القيادة وبعيدة كل البعد عن معنى النجاح</a:t>
              </a:r>
              <a:endParaRPr lang="zh-CN" altLang="en-US" sz="2400" b="1" dirty="0">
                <a:solidFill>
                  <a:schemeClr val="bg1"/>
                </a:solidFill>
              </a:endParaRPr>
            </a:p>
          </p:txBody>
        </p:sp>
      </p:grpSp>
      <p:sp>
        <p:nvSpPr>
          <p:cNvPr id="7"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smtClean="0">
                <a:solidFill>
                  <a:schemeClr val="bg1"/>
                </a:solidFill>
                <a:latin typeface="Microsoft YaHei" pitchFamily="34" charset="-122"/>
                <a:ea typeface="Microsoft YaHei" pitchFamily="34" charset="-122"/>
              </a:rPr>
              <a:t>الشك </a:t>
            </a:r>
            <a:r>
              <a:rPr lang="ar-EG" altLang="zh-CN" sz="3200" b="1" dirty="0">
                <a:solidFill>
                  <a:schemeClr val="bg1"/>
                </a:solidFill>
                <a:latin typeface="Microsoft YaHei" pitchFamily="34" charset="-122"/>
                <a:ea typeface="Microsoft YaHei" pitchFamily="34" charset="-122"/>
              </a:rPr>
              <a:t>في القدرات</a:t>
            </a:r>
          </a:p>
        </p:txBody>
      </p:sp>
    </p:spTree>
    <p:extLst>
      <p:ext uri="{BB962C8B-B14F-4D97-AF65-F5344CB8AC3E}">
        <p14:creationId xmlns:p14="http://schemas.microsoft.com/office/powerpoint/2010/main" xmlns="" val="225086398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par>
                                <p:cTn id="9" presetID="16" presetClass="entr" presetSubtype="21"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Vertical)">
                                      <p:cBhvr>
                                        <p:cTn id="11" dur="700"/>
                                        <p:tgtEl>
                                          <p:spTgt spid="8194"/>
                                        </p:tgtEl>
                                      </p:cBhvr>
                                    </p:animEffect>
                                  </p:childTnLst>
                                </p:cTn>
                              </p:par>
                            </p:childTnLst>
                          </p:cTn>
                        </p:par>
                        <p:par>
                          <p:cTn id="12" fill="hold">
                            <p:stCondLst>
                              <p:cond delay="700"/>
                            </p:stCondLst>
                            <p:childTnLst>
                              <p:par>
                                <p:cTn id="13" presetID="1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290638" y="1921920"/>
            <a:ext cx="6562725" cy="2700395"/>
            <a:chOff x="0" y="0"/>
            <a:chExt cx="6561756" cy="546060"/>
          </a:xfrm>
        </p:grpSpPr>
        <p:sp>
          <p:nvSpPr>
            <p:cNvPr id="614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a:latin typeface="Calibri" pitchFamily="34" charset="0"/>
              </a:endParaRPr>
            </a:p>
          </p:txBody>
        </p:sp>
        <p:sp>
          <p:nvSpPr>
            <p:cNvPr id="614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000">
                <a:solidFill>
                  <a:schemeClr val="tx2"/>
                </a:solidFill>
                <a:ea typeface="Microsoft YaHei" pitchFamily="34" charset="-122"/>
              </a:endParaRPr>
            </a:p>
          </p:txBody>
        </p:sp>
        <p:sp>
          <p:nvSpPr>
            <p:cNvPr id="6150" name="Rectangle 13"/>
            <p:cNvSpPr>
              <a:spLocks noChangeArrowheads="1"/>
            </p:cNvSpPr>
            <p:nvPr/>
          </p:nvSpPr>
          <p:spPr bwMode="auto">
            <a:xfrm>
              <a:off x="64331" y="44634"/>
              <a:ext cx="6433094" cy="392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من الجميل ان يملك الرجل شخصية طموحة تسعى دائما للحصول على أفضل ما في الحياة ولكن عندما تبدأ هذه الشخصية الطموحة في مقارنة نفسها بالأخرين وكذلك رؤية ما يملكه الاخرين وما تفتقر اليه فأن الرجل بذلك يدمر كل ما يوجد في شخصيته من ثقة بالنفس </a:t>
              </a:r>
              <a:endParaRPr lang="zh-CN" altLang="en-US" sz="2400" b="1" dirty="0">
                <a:solidFill>
                  <a:schemeClr val="bg1"/>
                </a:solidFill>
              </a:endParaRPr>
            </a:p>
          </p:txBody>
        </p:sp>
      </p:grpSp>
      <p:sp>
        <p:nvSpPr>
          <p:cNvPr id="7"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smtClean="0">
                <a:solidFill>
                  <a:schemeClr val="bg1"/>
                </a:solidFill>
                <a:latin typeface="Microsoft YaHei" pitchFamily="34" charset="-122"/>
                <a:ea typeface="Microsoft YaHei" pitchFamily="34" charset="-122"/>
              </a:rPr>
              <a:t>المقارنة </a:t>
            </a:r>
            <a:r>
              <a:rPr lang="ar-EG" altLang="zh-CN" sz="3200" b="1" dirty="0">
                <a:solidFill>
                  <a:schemeClr val="bg1"/>
                </a:solidFill>
                <a:latin typeface="Microsoft YaHei" pitchFamily="34" charset="-122"/>
                <a:ea typeface="Microsoft YaHei" pitchFamily="34" charset="-122"/>
              </a:rPr>
              <a:t>بالأخرين</a:t>
            </a:r>
          </a:p>
        </p:txBody>
      </p:sp>
    </p:spTree>
    <p:extLst>
      <p:ext uri="{BB962C8B-B14F-4D97-AF65-F5344CB8AC3E}">
        <p14:creationId xmlns:p14="http://schemas.microsoft.com/office/powerpoint/2010/main" xmlns="" val="371042365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par>
                                <p:cTn id="9" presetID="16" presetClass="entr" presetSubtype="21"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Vertical)">
                                      <p:cBhvr>
                                        <p:cTn id="11" dur="700"/>
                                        <p:tgtEl>
                                          <p:spTgt spid="8194"/>
                                        </p:tgtEl>
                                      </p:cBhvr>
                                    </p:animEffect>
                                  </p:childTnLst>
                                </p:cTn>
                              </p:par>
                            </p:childTnLst>
                          </p:cTn>
                        </p:par>
                        <p:par>
                          <p:cTn id="12" fill="hold">
                            <p:stCondLst>
                              <p:cond delay="700"/>
                            </p:stCondLst>
                            <p:childTnLst>
                              <p:par>
                                <p:cTn id="13" presetID="1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290638" y="2259598"/>
            <a:ext cx="6562725" cy="1844400"/>
            <a:chOff x="0" y="0"/>
            <a:chExt cx="6561756" cy="546060"/>
          </a:xfrm>
        </p:grpSpPr>
        <p:sp>
          <p:nvSpPr>
            <p:cNvPr id="614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a:latin typeface="Calibri" pitchFamily="34" charset="0"/>
              </a:endParaRPr>
            </a:p>
          </p:txBody>
        </p:sp>
        <p:sp>
          <p:nvSpPr>
            <p:cNvPr id="614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000">
                <a:solidFill>
                  <a:schemeClr val="tx2"/>
                </a:solidFill>
                <a:ea typeface="Microsoft YaHei" pitchFamily="34" charset="-122"/>
              </a:endParaRPr>
            </a:p>
          </p:txBody>
        </p:sp>
        <p:sp>
          <p:nvSpPr>
            <p:cNvPr id="6150" name="Rectangle 13"/>
            <p:cNvSpPr>
              <a:spLocks noChangeArrowheads="1"/>
            </p:cNvSpPr>
            <p:nvPr/>
          </p:nvSpPr>
          <p:spPr bwMode="auto">
            <a:xfrm>
              <a:off x="64331" y="44634"/>
              <a:ext cx="6433094" cy="317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شخصية الرجل السلبي الغير قادر على اتخاذ قرارات واضحة ومواقف صريحة تجاه الحياة والناس هي شخصية تفتقر لكل معاني الثقة بالنفس وعندما يملك الرجل أحد صفات الشخصية السلبية فهو يقرر بذلك ان يتخلى عن الثقة بالنفس </a:t>
              </a:r>
              <a:endParaRPr lang="zh-CN" altLang="en-US" sz="2400" b="1" dirty="0">
                <a:solidFill>
                  <a:schemeClr val="bg1"/>
                </a:solidFill>
              </a:endParaRPr>
            </a:p>
          </p:txBody>
        </p:sp>
      </p:grpSp>
      <p:sp>
        <p:nvSpPr>
          <p:cNvPr id="7"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smtClean="0">
                <a:solidFill>
                  <a:schemeClr val="bg1"/>
                </a:solidFill>
                <a:latin typeface="Microsoft YaHei" pitchFamily="34" charset="-122"/>
                <a:ea typeface="Microsoft YaHei" pitchFamily="34" charset="-122"/>
              </a:rPr>
              <a:t>السلبية</a:t>
            </a:r>
            <a:endParaRPr lang="ar-EG" altLang="zh-CN" sz="32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66560151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par>
                                <p:cTn id="9" presetID="16" presetClass="entr" presetSubtype="21"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Vertical)">
                                      <p:cBhvr>
                                        <p:cTn id="11" dur="700"/>
                                        <p:tgtEl>
                                          <p:spTgt spid="8194"/>
                                        </p:tgtEl>
                                      </p:cBhvr>
                                    </p:animEffect>
                                  </p:childTnLst>
                                </p:cTn>
                              </p:par>
                            </p:childTnLst>
                          </p:cTn>
                        </p:par>
                        <p:par>
                          <p:cTn id="12" fill="hold">
                            <p:stCondLst>
                              <p:cond delay="700"/>
                            </p:stCondLst>
                            <p:childTnLst>
                              <p:par>
                                <p:cTn id="13" presetID="1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7"/>
          <p:cNvSpPr>
            <a:spLocks noChangeArrowheads="1"/>
          </p:cNvSpPr>
          <p:nvPr/>
        </p:nvSpPr>
        <p:spPr bwMode="auto">
          <a:xfrm>
            <a:off x="2965946" y="1005260"/>
            <a:ext cx="4630390" cy="557493"/>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200" b="1" dirty="0">
                <a:latin typeface="Verdana" panose="020B0604030504040204" pitchFamily="34" charset="0"/>
                <a:ea typeface="HY헤드라인M" pitchFamily="2" charset="-127"/>
              </a:rPr>
              <a:t>الإلتزام بوقت البرنامج وفترات الاستراحة</a:t>
            </a:r>
          </a:p>
          <a:p>
            <a:pPr algn="ctr" rtl="1"/>
            <a:r>
              <a:rPr lang="ar-EG" sz="2200" b="1" dirty="0">
                <a:latin typeface="Verdana" panose="020B0604030504040204" pitchFamily="34" charset="0"/>
                <a:ea typeface="HY헤드라인M" pitchFamily="2" charset="-127"/>
              </a:rPr>
              <a:t> دليل وعيك</a:t>
            </a:r>
            <a:endParaRPr lang="en-GB" sz="2200" b="1" dirty="0">
              <a:latin typeface="Verdana" panose="020B0604030504040204" pitchFamily="34" charset="0"/>
              <a:ea typeface="HY헤드라인M" pitchFamily="2" charset="-127"/>
            </a:endParaRPr>
          </a:p>
        </p:txBody>
      </p:sp>
      <p:sp>
        <p:nvSpPr>
          <p:cNvPr id="20" name="AutoShape 7"/>
          <p:cNvSpPr>
            <a:spLocks noChangeArrowheads="1"/>
          </p:cNvSpPr>
          <p:nvPr/>
        </p:nvSpPr>
        <p:spPr bwMode="auto">
          <a:xfrm>
            <a:off x="2955616" y="1933358"/>
            <a:ext cx="4630390" cy="557493"/>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a:latin typeface="Verdana" panose="020B0604030504040204" pitchFamily="34" charset="0"/>
                <a:ea typeface="HY헤드라인M" pitchFamily="2" charset="-127"/>
              </a:rPr>
              <a:t>لاتدع هاتفك </a:t>
            </a:r>
            <a:r>
              <a:rPr lang="ar-EG" sz="2400" b="1" dirty="0">
                <a:latin typeface="Verdana" panose="020B0604030504040204" pitchFamily="34" charset="0"/>
                <a:ea typeface="HY헤드라인M" pitchFamily="2" charset="-127"/>
              </a:rPr>
              <a:t>المتنقل يشوش أفكار من حولك</a:t>
            </a:r>
            <a:endParaRPr lang="ar-SA" sz="2400" b="1" dirty="0">
              <a:latin typeface="Verdana" panose="020B0604030504040204" pitchFamily="34" charset="0"/>
              <a:ea typeface="HY헤드라인M" pitchFamily="2" charset="-127"/>
            </a:endParaRPr>
          </a:p>
        </p:txBody>
      </p:sp>
      <p:sp>
        <p:nvSpPr>
          <p:cNvPr id="21" name="AutoShape 7"/>
          <p:cNvSpPr>
            <a:spLocks noChangeArrowheads="1"/>
          </p:cNvSpPr>
          <p:nvPr/>
        </p:nvSpPr>
        <p:spPr bwMode="auto">
          <a:xfrm>
            <a:off x="2945287" y="2861455"/>
            <a:ext cx="4630390" cy="557493"/>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الأسئلة والنقاش متاحة في محتوى البرنامج</a:t>
            </a:r>
            <a:endParaRPr lang="ar-SA" sz="2400" b="1" dirty="0">
              <a:latin typeface="Verdana" panose="020B0604030504040204" pitchFamily="34" charset="0"/>
              <a:ea typeface="HY헤드라인M" pitchFamily="2" charset="-127"/>
            </a:endParaRPr>
          </a:p>
        </p:txBody>
      </p:sp>
      <p:sp>
        <p:nvSpPr>
          <p:cNvPr id="23" name="AutoShape 7"/>
          <p:cNvSpPr>
            <a:spLocks noChangeArrowheads="1"/>
          </p:cNvSpPr>
          <p:nvPr/>
        </p:nvSpPr>
        <p:spPr bwMode="auto">
          <a:xfrm>
            <a:off x="2934957" y="3789553"/>
            <a:ext cx="4630390" cy="557493"/>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إبتسامتك و تعاونك دليل حب العمل الجماعي</a:t>
            </a:r>
            <a:endParaRPr lang="ar-SA" sz="2400" b="1" dirty="0">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2924627" y="4717650"/>
            <a:ext cx="4630390" cy="557493"/>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200" b="1" dirty="0">
                <a:latin typeface="Verdana" panose="020B0604030504040204" pitchFamily="34" charset="0"/>
                <a:ea typeface="HY헤드라인M" pitchFamily="2" charset="-127"/>
              </a:rPr>
              <a:t>تأقلمك مع المدرب و تنفيذ التمارين يسهل</a:t>
            </a:r>
          </a:p>
          <a:p>
            <a:pPr algn="ctr" rtl="1"/>
            <a:r>
              <a:rPr lang="ar-EG" sz="2200" b="1" dirty="0">
                <a:latin typeface="Verdana" panose="020B0604030504040204" pitchFamily="34" charset="0"/>
                <a:ea typeface="HY헤드라인M" pitchFamily="2" charset="-127"/>
              </a:rPr>
              <a:t> استيعاب المادة العلمية</a:t>
            </a:r>
            <a:endParaRPr lang="ar-SA" sz="2200" b="1" dirty="0">
              <a:latin typeface="Verdana" panose="020B0604030504040204" pitchFamily="34" charset="0"/>
              <a:ea typeface="HY헤드라인M" pitchFamily="2" charset="-127"/>
            </a:endParaRPr>
          </a:p>
        </p:txBody>
      </p:sp>
      <p:pic>
        <p:nvPicPr>
          <p:cNvPr id="25" name="Picture 6" descr="F:\دينى\work\صور\15460_IPhone_Locke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4636" y="1616546"/>
            <a:ext cx="1143000"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6" name="Picture 8" descr="F:\دينى\work\صور\imagتe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52738" y="2569046"/>
            <a:ext cx="1155607"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7" name="Picture 3" descr="F:\دينى\work\صور\إدارة الوقت.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81868" y="625872"/>
            <a:ext cx="1061940"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8" name="Picture 9" descr="F:\دينى\work\صور\848484.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32556" y="4410546"/>
            <a:ext cx="1107160" cy="1111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9" name="Picture 2" descr="F:\دينى\work\صور\kid-smail.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500336" y="3521547"/>
            <a:ext cx="1302880" cy="10734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12" name="TextBox 13" descr="B56F103BB23E47beACAB404F50AF11BD# #TextBox 13"/>
          <p:cNvSpPr txBox="1">
            <a:spLocks noChangeArrowheads="1"/>
          </p:cNvSpPr>
          <p:nvPr/>
        </p:nvSpPr>
        <p:spPr bwMode="auto">
          <a:xfrm>
            <a:off x="5940153" y="68305"/>
            <a:ext cx="3203848"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smtClean="0">
                <a:solidFill>
                  <a:schemeClr val="bg1"/>
                </a:solidFill>
                <a:latin typeface="Microsoft YaHei" pitchFamily="34" charset="-122"/>
                <a:ea typeface="Microsoft YaHei" pitchFamily="34" charset="-122"/>
              </a:rPr>
              <a:t>الاتفاقيات</a:t>
            </a:r>
            <a:endParaRPr lang="ar-EG" altLang="zh-CN" sz="32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70842892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31"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fltVal val="0"/>
                                          </p:val>
                                        </p:tav>
                                        <p:tav tm="100000">
                                          <p:val>
                                            <p:strVal val="#ppt_w"/>
                                          </p:val>
                                        </p:tav>
                                      </p:tavLst>
                                    </p:anim>
                                    <p:anim calcmode="lin" valueType="num">
                                      <p:cBhvr>
                                        <p:cTn id="19" dur="1000" fill="hold"/>
                                        <p:tgtEl>
                                          <p:spTgt spid="27"/>
                                        </p:tgtEl>
                                        <p:attrNameLst>
                                          <p:attrName>ppt_h</p:attrName>
                                        </p:attrNameLst>
                                      </p:cBhvr>
                                      <p:tavLst>
                                        <p:tav tm="0">
                                          <p:val>
                                            <p:fltVal val="0"/>
                                          </p:val>
                                        </p:tav>
                                        <p:tav tm="100000">
                                          <p:val>
                                            <p:strVal val="#ppt_h"/>
                                          </p:val>
                                        </p:tav>
                                      </p:tavLst>
                                    </p:anim>
                                    <p:anim calcmode="lin" valueType="num">
                                      <p:cBhvr>
                                        <p:cTn id="20" dur="1000" fill="hold"/>
                                        <p:tgtEl>
                                          <p:spTgt spid="27"/>
                                        </p:tgtEl>
                                        <p:attrNameLst>
                                          <p:attrName>style.rotation</p:attrName>
                                        </p:attrNameLst>
                                      </p:cBhvr>
                                      <p:tavLst>
                                        <p:tav tm="0">
                                          <p:val>
                                            <p:fltVal val="90"/>
                                          </p:val>
                                        </p:tav>
                                        <p:tav tm="100000">
                                          <p:val>
                                            <p:fltVal val="0"/>
                                          </p:val>
                                        </p:tav>
                                      </p:tavLst>
                                    </p:anim>
                                    <p:animEffect transition="in" filter="fade">
                                      <p:cBhvr>
                                        <p:cTn id="21" dur="1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1000" fill="hold"/>
                                        <p:tgtEl>
                                          <p:spTgt spid="20"/>
                                        </p:tgtEl>
                                        <p:attrNameLst>
                                          <p:attrName>ppt_w</p:attrName>
                                        </p:attrNameLst>
                                      </p:cBhvr>
                                      <p:tavLst>
                                        <p:tav tm="0">
                                          <p:val>
                                            <p:fltVal val="0"/>
                                          </p:val>
                                        </p:tav>
                                        <p:tav tm="100000">
                                          <p:val>
                                            <p:strVal val="#ppt_w"/>
                                          </p:val>
                                        </p:tav>
                                      </p:tavLst>
                                    </p:anim>
                                    <p:anim calcmode="lin" valueType="num">
                                      <p:cBhvr>
                                        <p:cTn id="27" dur="1000" fill="hold"/>
                                        <p:tgtEl>
                                          <p:spTgt spid="20"/>
                                        </p:tgtEl>
                                        <p:attrNameLst>
                                          <p:attrName>ppt_h</p:attrName>
                                        </p:attrNameLst>
                                      </p:cBhvr>
                                      <p:tavLst>
                                        <p:tav tm="0">
                                          <p:val>
                                            <p:fltVal val="0"/>
                                          </p:val>
                                        </p:tav>
                                        <p:tav tm="100000">
                                          <p:val>
                                            <p:strVal val="#ppt_h"/>
                                          </p:val>
                                        </p:tav>
                                      </p:tavLst>
                                    </p:anim>
                                    <p:anim calcmode="lin" valueType="num">
                                      <p:cBhvr>
                                        <p:cTn id="28" dur="1000" fill="hold"/>
                                        <p:tgtEl>
                                          <p:spTgt spid="20"/>
                                        </p:tgtEl>
                                        <p:attrNameLst>
                                          <p:attrName>style.rotation</p:attrName>
                                        </p:attrNameLst>
                                      </p:cBhvr>
                                      <p:tavLst>
                                        <p:tav tm="0">
                                          <p:val>
                                            <p:fltVal val="90"/>
                                          </p:val>
                                        </p:tav>
                                        <p:tav tm="100000">
                                          <p:val>
                                            <p:fltVal val="0"/>
                                          </p:val>
                                        </p:tav>
                                      </p:tavLst>
                                    </p:anim>
                                    <p:animEffect transition="in" filter="fade">
                                      <p:cBhvr>
                                        <p:cTn id="29" dur="1000"/>
                                        <p:tgtEl>
                                          <p:spTgt spid="20"/>
                                        </p:tgtEl>
                                      </p:cBhvr>
                                    </p:animEffect>
                                  </p:childTnLst>
                                </p:cTn>
                              </p:par>
                              <p:par>
                                <p:cTn id="30" presetID="31"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 calcmode="lin" valueType="num">
                                      <p:cBhvr>
                                        <p:cTn id="34" dur="1000" fill="hold"/>
                                        <p:tgtEl>
                                          <p:spTgt spid="25"/>
                                        </p:tgtEl>
                                        <p:attrNameLst>
                                          <p:attrName>style.rotation</p:attrName>
                                        </p:attrNameLst>
                                      </p:cBhvr>
                                      <p:tavLst>
                                        <p:tav tm="0">
                                          <p:val>
                                            <p:fltVal val="90"/>
                                          </p:val>
                                        </p:tav>
                                        <p:tav tm="100000">
                                          <p:val>
                                            <p:fltVal val="0"/>
                                          </p:val>
                                        </p:tav>
                                      </p:tavLst>
                                    </p:anim>
                                    <p:animEffect transition="in" filter="fade">
                                      <p:cBhvr>
                                        <p:cTn id="35" dur="10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par>
                                <p:cTn id="44" presetID="31"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000" fill="hold"/>
                                        <p:tgtEl>
                                          <p:spTgt spid="26"/>
                                        </p:tgtEl>
                                        <p:attrNameLst>
                                          <p:attrName>ppt_w</p:attrName>
                                        </p:attrNameLst>
                                      </p:cBhvr>
                                      <p:tavLst>
                                        <p:tav tm="0">
                                          <p:val>
                                            <p:fltVal val="0"/>
                                          </p:val>
                                        </p:tav>
                                        <p:tav tm="100000">
                                          <p:val>
                                            <p:strVal val="#ppt_w"/>
                                          </p:val>
                                        </p:tav>
                                      </p:tavLst>
                                    </p:anim>
                                    <p:anim calcmode="lin" valueType="num">
                                      <p:cBhvr>
                                        <p:cTn id="47" dur="1000" fill="hold"/>
                                        <p:tgtEl>
                                          <p:spTgt spid="26"/>
                                        </p:tgtEl>
                                        <p:attrNameLst>
                                          <p:attrName>ppt_h</p:attrName>
                                        </p:attrNameLst>
                                      </p:cBhvr>
                                      <p:tavLst>
                                        <p:tav tm="0">
                                          <p:val>
                                            <p:fltVal val="0"/>
                                          </p:val>
                                        </p:tav>
                                        <p:tav tm="100000">
                                          <p:val>
                                            <p:strVal val="#ppt_h"/>
                                          </p:val>
                                        </p:tav>
                                      </p:tavLst>
                                    </p:anim>
                                    <p:anim calcmode="lin" valueType="num">
                                      <p:cBhvr>
                                        <p:cTn id="48" dur="1000" fill="hold"/>
                                        <p:tgtEl>
                                          <p:spTgt spid="26"/>
                                        </p:tgtEl>
                                        <p:attrNameLst>
                                          <p:attrName>style.rotation</p:attrName>
                                        </p:attrNameLst>
                                      </p:cBhvr>
                                      <p:tavLst>
                                        <p:tav tm="0">
                                          <p:val>
                                            <p:fltVal val="90"/>
                                          </p:val>
                                        </p:tav>
                                        <p:tav tm="100000">
                                          <p:val>
                                            <p:fltVal val="0"/>
                                          </p:val>
                                        </p:tav>
                                      </p:tavLst>
                                    </p:anim>
                                    <p:animEffect transition="in" filter="fade">
                                      <p:cBhvr>
                                        <p:cTn id="49" dur="10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par>
                                <p:cTn id="58" presetID="31"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1000" fill="hold"/>
                                        <p:tgtEl>
                                          <p:spTgt spid="29"/>
                                        </p:tgtEl>
                                        <p:attrNameLst>
                                          <p:attrName>ppt_w</p:attrName>
                                        </p:attrNameLst>
                                      </p:cBhvr>
                                      <p:tavLst>
                                        <p:tav tm="0">
                                          <p:val>
                                            <p:fltVal val="0"/>
                                          </p:val>
                                        </p:tav>
                                        <p:tav tm="100000">
                                          <p:val>
                                            <p:strVal val="#ppt_w"/>
                                          </p:val>
                                        </p:tav>
                                      </p:tavLst>
                                    </p:anim>
                                    <p:anim calcmode="lin" valueType="num">
                                      <p:cBhvr>
                                        <p:cTn id="61" dur="1000" fill="hold"/>
                                        <p:tgtEl>
                                          <p:spTgt spid="29"/>
                                        </p:tgtEl>
                                        <p:attrNameLst>
                                          <p:attrName>ppt_h</p:attrName>
                                        </p:attrNameLst>
                                      </p:cBhvr>
                                      <p:tavLst>
                                        <p:tav tm="0">
                                          <p:val>
                                            <p:fltVal val="0"/>
                                          </p:val>
                                        </p:tav>
                                        <p:tav tm="100000">
                                          <p:val>
                                            <p:strVal val="#ppt_h"/>
                                          </p:val>
                                        </p:tav>
                                      </p:tavLst>
                                    </p:anim>
                                    <p:anim calcmode="lin" valueType="num">
                                      <p:cBhvr>
                                        <p:cTn id="62" dur="1000" fill="hold"/>
                                        <p:tgtEl>
                                          <p:spTgt spid="29"/>
                                        </p:tgtEl>
                                        <p:attrNameLst>
                                          <p:attrName>style.rotation</p:attrName>
                                        </p:attrNameLst>
                                      </p:cBhvr>
                                      <p:tavLst>
                                        <p:tav tm="0">
                                          <p:val>
                                            <p:fltVal val="90"/>
                                          </p:val>
                                        </p:tav>
                                        <p:tav tm="100000">
                                          <p:val>
                                            <p:fltVal val="0"/>
                                          </p:val>
                                        </p:tav>
                                      </p:tavLst>
                                    </p:anim>
                                    <p:animEffect transition="in" filter="fade">
                                      <p:cBhvr>
                                        <p:cTn id="63" dur="1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1000" fill="hold"/>
                                        <p:tgtEl>
                                          <p:spTgt spid="24"/>
                                        </p:tgtEl>
                                        <p:attrNameLst>
                                          <p:attrName>ppt_w</p:attrName>
                                        </p:attrNameLst>
                                      </p:cBhvr>
                                      <p:tavLst>
                                        <p:tav tm="0">
                                          <p:val>
                                            <p:fltVal val="0"/>
                                          </p:val>
                                        </p:tav>
                                        <p:tav tm="100000">
                                          <p:val>
                                            <p:strVal val="#ppt_w"/>
                                          </p:val>
                                        </p:tav>
                                      </p:tavLst>
                                    </p:anim>
                                    <p:anim calcmode="lin" valueType="num">
                                      <p:cBhvr>
                                        <p:cTn id="69" dur="1000" fill="hold"/>
                                        <p:tgtEl>
                                          <p:spTgt spid="24"/>
                                        </p:tgtEl>
                                        <p:attrNameLst>
                                          <p:attrName>ppt_h</p:attrName>
                                        </p:attrNameLst>
                                      </p:cBhvr>
                                      <p:tavLst>
                                        <p:tav tm="0">
                                          <p:val>
                                            <p:fltVal val="0"/>
                                          </p:val>
                                        </p:tav>
                                        <p:tav tm="100000">
                                          <p:val>
                                            <p:strVal val="#ppt_h"/>
                                          </p:val>
                                        </p:tav>
                                      </p:tavLst>
                                    </p:anim>
                                    <p:anim calcmode="lin" valueType="num">
                                      <p:cBhvr>
                                        <p:cTn id="70" dur="1000" fill="hold"/>
                                        <p:tgtEl>
                                          <p:spTgt spid="24"/>
                                        </p:tgtEl>
                                        <p:attrNameLst>
                                          <p:attrName>style.rotation</p:attrName>
                                        </p:attrNameLst>
                                      </p:cBhvr>
                                      <p:tavLst>
                                        <p:tav tm="0">
                                          <p:val>
                                            <p:fltVal val="90"/>
                                          </p:val>
                                        </p:tav>
                                        <p:tav tm="100000">
                                          <p:val>
                                            <p:fltVal val="0"/>
                                          </p:val>
                                        </p:tav>
                                      </p:tavLst>
                                    </p:anim>
                                    <p:animEffect transition="in" filter="fade">
                                      <p:cBhvr>
                                        <p:cTn id="71" dur="1000"/>
                                        <p:tgtEl>
                                          <p:spTgt spid="24"/>
                                        </p:tgtEl>
                                      </p:cBhvr>
                                    </p:animEffect>
                                  </p:childTnLst>
                                </p:cTn>
                              </p:par>
                              <p:par>
                                <p:cTn id="72" presetID="31" presetClass="entr" presetSubtype="0"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1000" fill="hold"/>
                                        <p:tgtEl>
                                          <p:spTgt spid="28"/>
                                        </p:tgtEl>
                                        <p:attrNameLst>
                                          <p:attrName>ppt_w</p:attrName>
                                        </p:attrNameLst>
                                      </p:cBhvr>
                                      <p:tavLst>
                                        <p:tav tm="0">
                                          <p:val>
                                            <p:fltVal val="0"/>
                                          </p:val>
                                        </p:tav>
                                        <p:tav tm="100000">
                                          <p:val>
                                            <p:strVal val="#ppt_w"/>
                                          </p:val>
                                        </p:tav>
                                      </p:tavLst>
                                    </p:anim>
                                    <p:anim calcmode="lin" valueType="num">
                                      <p:cBhvr>
                                        <p:cTn id="75" dur="1000" fill="hold"/>
                                        <p:tgtEl>
                                          <p:spTgt spid="28"/>
                                        </p:tgtEl>
                                        <p:attrNameLst>
                                          <p:attrName>ppt_h</p:attrName>
                                        </p:attrNameLst>
                                      </p:cBhvr>
                                      <p:tavLst>
                                        <p:tav tm="0">
                                          <p:val>
                                            <p:fltVal val="0"/>
                                          </p:val>
                                        </p:tav>
                                        <p:tav tm="100000">
                                          <p:val>
                                            <p:strVal val="#ppt_h"/>
                                          </p:val>
                                        </p:tav>
                                      </p:tavLst>
                                    </p:anim>
                                    <p:anim calcmode="lin" valueType="num">
                                      <p:cBhvr>
                                        <p:cTn id="76" dur="1000" fill="hold"/>
                                        <p:tgtEl>
                                          <p:spTgt spid="28"/>
                                        </p:tgtEl>
                                        <p:attrNameLst>
                                          <p:attrName>style.rotation</p:attrName>
                                        </p:attrNameLst>
                                      </p:cBhvr>
                                      <p:tavLst>
                                        <p:tav tm="0">
                                          <p:val>
                                            <p:fltVal val="90"/>
                                          </p:val>
                                        </p:tav>
                                        <p:tav tm="100000">
                                          <p:val>
                                            <p:fltVal val="0"/>
                                          </p:val>
                                        </p:tav>
                                      </p:tavLst>
                                    </p:anim>
                                    <p:animEffect transition="in" filter="fade">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3" grpId="0" animBg="1"/>
      <p:bldP spid="24" grpId="0" animBg="1"/>
      <p:bldP spid="1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290638" y="2259598"/>
            <a:ext cx="6562725" cy="2470110"/>
            <a:chOff x="0" y="0"/>
            <a:chExt cx="6561756" cy="584614"/>
          </a:xfrm>
        </p:grpSpPr>
        <p:sp>
          <p:nvSpPr>
            <p:cNvPr id="614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a:latin typeface="Calibri" pitchFamily="34" charset="0"/>
              </a:endParaRPr>
            </a:p>
          </p:txBody>
        </p:sp>
        <p:sp>
          <p:nvSpPr>
            <p:cNvPr id="614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000">
                <a:solidFill>
                  <a:schemeClr val="tx2"/>
                </a:solidFill>
                <a:ea typeface="Microsoft YaHei" pitchFamily="34" charset="-122"/>
              </a:endParaRPr>
            </a:p>
          </p:txBody>
        </p:sp>
        <p:sp>
          <p:nvSpPr>
            <p:cNvPr id="6150" name="Rectangle 13"/>
            <p:cNvSpPr>
              <a:spLocks noChangeArrowheads="1"/>
            </p:cNvSpPr>
            <p:nvPr/>
          </p:nvSpPr>
          <p:spPr bwMode="auto">
            <a:xfrm>
              <a:off x="64331" y="10549"/>
              <a:ext cx="6433094" cy="574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يدرك الرجل جيدا انه مهما فعل فلن يستطيع ان يملك شخصية ترضى جميع الناس وانه من الطبيعي ان يكون هناك ناس غير راضين عن شخصيته او تصرفاته وان يوجهوا له النقد وهنا اما ان يقتل الرجل الثقة بالنفس بداخله او انه يعززها بشكل غير مسبوق</a:t>
              </a:r>
              <a:endParaRPr lang="zh-CN" altLang="en-US" sz="2400" b="1" dirty="0">
                <a:solidFill>
                  <a:schemeClr val="bg1"/>
                </a:solidFill>
              </a:endParaRPr>
            </a:p>
          </p:txBody>
        </p:sp>
      </p:grpSp>
      <p:sp>
        <p:nvSpPr>
          <p:cNvPr id="7"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smtClean="0">
                <a:solidFill>
                  <a:schemeClr val="bg1"/>
                </a:solidFill>
                <a:latin typeface="Microsoft YaHei" pitchFamily="34" charset="-122"/>
                <a:ea typeface="Microsoft YaHei" pitchFamily="34" charset="-122"/>
              </a:rPr>
              <a:t>سوء </a:t>
            </a:r>
            <a:r>
              <a:rPr lang="ar-EG" altLang="zh-CN" sz="3200" b="1" dirty="0">
                <a:solidFill>
                  <a:schemeClr val="bg1"/>
                </a:solidFill>
                <a:latin typeface="Microsoft YaHei" pitchFamily="34" charset="-122"/>
                <a:ea typeface="Microsoft YaHei" pitchFamily="34" charset="-122"/>
              </a:rPr>
              <a:t>التعامل مع النقد</a:t>
            </a:r>
          </a:p>
        </p:txBody>
      </p:sp>
    </p:spTree>
    <p:extLst>
      <p:ext uri="{BB962C8B-B14F-4D97-AF65-F5344CB8AC3E}">
        <p14:creationId xmlns:p14="http://schemas.microsoft.com/office/powerpoint/2010/main" xmlns="" val="56225069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par>
                                <p:cTn id="9" presetID="16" presetClass="entr" presetSubtype="21"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Vertical)">
                                      <p:cBhvr>
                                        <p:cTn id="11" dur="700"/>
                                        <p:tgtEl>
                                          <p:spTgt spid="8194"/>
                                        </p:tgtEl>
                                      </p:cBhvr>
                                    </p:animEffect>
                                  </p:childTnLst>
                                </p:cTn>
                              </p:par>
                            </p:childTnLst>
                          </p:cTn>
                        </p:par>
                        <p:par>
                          <p:cTn id="12" fill="hold">
                            <p:stCondLst>
                              <p:cond delay="700"/>
                            </p:stCondLst>
                            <p:childTnLst>
                              <p:par>
                                <p:cTn id="13" presetID="1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1777380"/>
            <a:ext cx="5184576" cy="2232248"/>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600" b="1" dirty="0" smtClean="0"/>
          </a:p>
          <a:p>
            <a:pPr algn="ctr" rtl="1"/>
            <a:r>
              <a:rPr lang="ar-EG" sz="3200" b="1" dirty="0" smtClean="0"/>
              <a:t>تمرين</a:t>
            </a:r>
          </a:p>
          <a:p>
            <a:pPr algn="ctr" rtl="1"/>
            <a:r>
              <a:rPr lang="ar-EG" sz="3200" b="1" dirty="0" smtClean="0"/>
              <a:t>التشابك </a:t>
            </a:r>
            <a:r>
              <a:rPr lang="ar-EG" sz="3200" b="1" dirty="0"/>
              <a:t>العشوائي للايدي</a:t>
            </a:r>
          </a:p>
        </p:txBody>
      </p:sp>
    </p:spTree>
    <p:extLst>
      <p:ext uri="{BB962C8B-B14F-4D97-AF65-F5344CB8AC3E}">
        <p14:creationId xmlns:p14="http://schemas.microsoft.com/office/powerpoint/2010/main" xmlns="" val="99010392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87476" y="1993404"/>
            <a:ext cx="5184576"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smtClean="0"/>
              <a:t>ما </a:t>
            </a:r>
            <a:r>
              <a:rPr lang="ar-EG" sz="3200" b="1" dirty="0"/>
              <a:t>هي صفات المقدرين لأنفسهم؟</a:t>
            </a:r>
          </a:p>
        </p:txBody>
      </p:sp>
    </p:spTree>
    <p:extLst>
      <p:ext uri="{BB962C8B-B14F-4D97-AF65-F5344CB8AC3E}">
        <p14:creationId xmlns:p14="http://schemas.microsoft.com/office/powerpoint/2010/main" xmlns="" val="224925749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الهدوء </a:t>
              </a:r>
              <a:r>
                <a:rPr lang="ar-EG" altLang="zh-CN" sz="2400" b="1" dirty="0">
                  <a:solidFill>
                    <a:schemeClr val="bg1"/>
                  </a:solidFill>
                </a:rPr>
                <a:t>والسكينة</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حسن </a:t>
              </a:r>
              <a:r>
                <a:rPr lang="ar-EG" altLang="zh-CN" sz="2400" b="1" dirty="0">
                  <a:solidFill>
                    <a:schemeClr val="bg1"/>
                  </a:solidFill>
                </a:rPr>
                <a:t>السجية والخصال</a:t>
              </a:r>
              <a:endParaRPr lang="zh-CN" altLang="en-US" sz="2400" b="1" dirty="0">
                <a:solidFill>
                  <a:schemeClr val="bg1"/>
                </a:solidFill>
              </a:endParaRPr>
            </a:p>
          </p:txBody>
        </p:sp>
      </p:grpSp>
      <p:grpSp>
        <p:nvGrpSpPr>
          <p:cNvPr id="7179" name="Group 11"/>
          <p:cNvGrpSpPr>
            <a:grpSpLocks/>
          </p:cNvGrpSpPr>
          <p:nvPr/>
        </p:nvGrpSpPr>
        <p:grpSpPr bwMode="auto">
          <a:xfrm>
            <a:off x="1290638" y="301783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الحماس </a:t>
              </a:r>
              <a:r>
                <a:rPr lang="ar-EG" altLang="zh-CN" sz="2400" b="1" dirty="0">
                  <a:solidFill>
                    <a:schemeClr val="bg1"/>
                  </a:solidFill>
                </a:rPr>
                <a:t>والعزيمة</a:t>
              </a:r>
              <a:endParaRPr lang="zh-CN" altLang="en-US" sz="2400" b="1" dirty="0">
                <a:solidFill>
                  <a:schemeClr val="bg1"/>
                </a:solidFill>
              </a:endParaRPr>
            </a:p>
          </p:txBody>
        </p:sp>
      </p:grpSp>
      <p:grpSp>
        <p:nvGrpSpPr>
          <p:cNvPr id="7183" name="Group 15"/>
          <p:cNvGrpSpPr>
            <a:grpSpLocks/>
          </p:cNvGrpSpPr>
          <p:nvPr/>
        </p:nvGrpSpPr>
        <p:grpSpPr bwMode="auto">
          <a:xfrm>
            <a:off x="1290638" y="3890963"/>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الصراحة </a:t>
              </a:r>
              <a:r>
                <a:rPr lang="ar-EG" altLang="zh-CN" sz="2400" b="1" dirty="0">
                  <a:solidFill>
                    <a:schemeClr val="bg1"/>
                  </a:solidFill>
                </a:rPr>
                <a:t>والقدرة على التعبير</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ما هي صفات المقدرين لأنفسهم؟</a:t>
            </a:r>
          </a:p>
        </p:txBody>
      </p:sp>
    </p:spTree>
    <p:extLst>
      <p:ext uri="{BB962C8B-B14F-4D97-AF65-F5344CB8AC3E}">
        <p14:creationId xmlns:p14="http://schemas.microsoft.com/office/powerpoint/2010/main" xmlns="" val="161461994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يحافظون </a:t>
              </a:r>
              <a:r>
                <a:rPr lang="ar-EG" altLang="zh-CN" sz="2400" b="1" dirty="0">
                  <a:solidFill>
                    <a:schemeClr val="bg1"/>
                  </a:solidFill>
                </a:rPr>
                <a:t>على رؤية واضحة للطريق الذي يسيرون فيه</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يتوقعون </a:t>
              </a:r>
              <a:r>
                <a:rPr lang="ar-EG" altLang="zh-CN" sz="2400" b="1" dirty="0">
                  <a:solidFill>
                    <a:schemeClr val="bg1"/>
                  </a:solidFill>
                </a:rPr>
                <a:t>الأفضل من الناس ومن العالم من حولهم</a:t>
              </a:r>
              <a:endParaRPr lang="zh-CN" altLang="en-US" sz="2400" b="1" dirty="0">
                <a:solidFill>
                  <a:schemeClr val="bg1"/>
                </a:solidFill>
              </a:endParaRPr>
            </a:p>
          </p:txBody>
        </p:sp>
      </p:grpSp>
      <p:grpSp>
        <p:nvGrpSpPr>
          <p:cNvPr id="7179" name="Group 11"/>
          <p:cNvGrpSpPr>
            <a:grpSpLocks/>
          </p:cNvGrpSpPr>
          <p:nvPr/>
        </p:nvGrpSpPr>
        <p:grpSpPr bwMode="auto">
          <a:xfrm>
            <a:off x="1290638" y="3017838"/>
            <a:ext cx="6562725" cy="546100"/>
            <a:chOff x="0" y="0"/>
            <a:chExt cx="6561756" cy="54606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00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000" b="1" dirty="0" smtClean="0">
                  <a:solidFill>
                    <a:schemeClr val="bg1"/>
                  </a:solidFill>
                </a:rPr>
                <a:t>إنهم </a:t>
              </a:r>
              <a:r>
                <a:rPr lang="ar-EG" altLang="zh-CN" sz="2000" b="1" dirty="0">
                  <a:solidFill>
                    <a:schemeClr val="bg1"/>
                  </a:solidFill>
                </a:rPr>
                <a:t>يستمتعون بصحبة أنفسهم ولا يحتاجون بالضرورة للتوجيه من الآخرين </a:t>
              </a:r>
              <a:endParaRPr lang="zh-CN" altLang="en-US" sz="2000" b="1" dirty="0">
                <a:solidFill>
                  <a:schemeClr val="bg1"/>
                </a:solidFill>
              </a:endParaRPr>
            </a:p>
          </p:txBody>
        </p:sp>
      </p:grpSp>
      <p:grpSp>
        <p:nvGrpSpPr>
          <p:cNvPr id="7183" name="Group 15"/>
          <p:cNvGrpSpPr>
            <a:grpSpLocks/>
          </p:cNvGrpSpPr>
          <p:nvPr/>
        </p:nvGrpSpPr>
        <p:grpSpPr bwMode="auto">
          <a:xfrm>
            <a:off x="1290638" y="3890963"/>
            <a:ext cx="6562725" cy="546100"/>
            <a:chOff x="0" y="0"/>
            <a:chExt cx="6561756" cy="54606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إنهم </a:t>
              </a:r>
              <a:r>
                <a:rPr lang="ar-EG" altLang="zh-CN" sz="2200" b="1" dirty="0">
                  <a:solidFill>
                    <a:schemeClr val="bg1"/>
                  </a:solidFill>
                </a:rPr>
                <a:t>يتولون المسئولية الكاملة عن تأمين ومراقبة استقرارهم المالي</a:t>
              </a:r>
              <a:endParaRPr lang="zh-CN" altLang="en-US" sz="22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ما هي صفات المقدرين لأنفسهم؟</a:t>
            </a:r>
          </a:p>
        </p:txBody>
      </p:sp>
    </p:spTree>
    <p:extLst>
      <p:ext uri="{BB962C8B-B14F-4D97-AF65-F5344CB8AC3E}">
        <p14:creationId xmlns:p14="http://schemas.microsoft.com/office/powerpoint/2010/main" xmlns="" val="85485568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يقفون </a:t>
              </a:r>
              <a:r>
                <a:rPr lang="ar-EG" altLang="zh-CN" sz="2400" b="1" dirty="0">
                  <a:solidFill>
                    <a:schemeClr val="bg1"/>
                  </a:solidFill>
                </a:rPr>
                <a:t>بصلابة للمطالبة باحتياجاتهم وحقوقهم</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يعلنون </a:t>
              </a:r>
              <a:r>
                <a:rPr lang="ar-EG" altLang="zh-CN" sz="2400" b="1" dirty="0">
                  <a:solidFill>
                    <a:schemeClr val="bg1"/>
                  </a:solidFill>
                </a:rPr>
                <a:t>عن مواطن القوة والإنجاز التي حققوها</a:t>
              </a:r>
              <a:endParaRPr lang="zh-CN" altLang="en-US" sz="2400" b="1" dirty="0">
                <a:solidFill>
                  <a:schemeClr val="bg1"/>
                </a:solidFill>
              </a:endParaRPr>
            </a:p>
          </p:txBody>
        </p:sp>
      </p:grpSp>
      <p:grpSp>
        <p:nvGrpSpPr>
          <p:cNvPr id="7179" name="Group 11"/>
          <p:cNvGrpSpPr>
            <a:grpSpLocks/>
          </p:cNvGrpSpPr>
          <p:nvPr/>
        </p:nvGrpSpPr>
        <p:grpSpPr bwMode="auto">
          <a:xfrm>
            <a:off x="1290638" y="301783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يتسمون </a:t>
              </a:r>
              <a:r>
                <a:rPr lang="ar-EG" altLang="zh-CN" sz="2400" b="1" dirty="0">
                  <a:solidFill>
                    <a:schemeClr val="bg1"/>
                  </a:solidFill>
                </a:rPr>
                <a:t>بالحسم</a:t>
              </a:r>
              <a:endParaRPr lang="zh-CN" altLang="en-US" sz="2400" b="1" dirty="0">
                <a:solidFill>
                  <a:schemeClr val="bg1"/>
                </a:solidFill>
              </a:endParaRPr>
            </a:p>
          </p:txBody>
        </p:sp>
      </p:grpSp>
      <p:grpSp>
        <p:nvGrpSpPr>
          <p:cNvPr id="7183" name="Group 15"/>
          <p:cNvGrpSpPr>
            <a:grpSpLocks/>
          </p:cNvGrpSpPr>
          <p:nvPr/>
        </p:nvGrpSpPr>
        <p:grpSpPr bwMode="auto">
          <a:xfrm>
            <a:off x="1290638" y="3890963"/>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على </a:t>
              </a:r>
              <a:r>
                <a:rPr lang="ar-EG" altLang="zh-CN" sz="2400" b="1" dirty="0">
                  <a:solidFill>
                    <a:schemeClr val="bg1"/>
                  </a:solidFill>
                </a:rPr>
                <a:t>استعداد لاتخاذ مغامرة محسوبة</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ما هي صفات المقدرين لأنفسهم؟</a:t>
            </a:r>
          </a:p>
        </p:txBody>
      </p:sp>
    </p:spTree>
    <p:extLst>
      <p:ext uri="{BB962C8B-B14F-4D97-AF65-F5344CB8AC3E}">
        <p14:creationId xmlns:p14="http://schemas.microsoft.com/office/powerpoint/2010/main" xmlns="" val="19369856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819176" y="1993404"/>
            <a:ext cx="5921176"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a:t> ما هى صفات الغير مقدرين لانفسهم؟</a:t>
            </a:r>
          </a:p>
        </p:txBody>
      </p:sp>
    </p:spTree>
    <p:extLst>
      <p:ext uri="{BB962C8B-B14F-4D97-AF65-F5344CB8AC3E}">
        <p14:creationId xmlns:p14="http://schemas.microsoft.com/office/powerpoint/2010/main" xmlns="" val="47252945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6100"/>
            <a:chOff x="0" y="0"/>
            <a:chExt cx="6561756" cy="54606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a:solidFill>
                    <a:schemeClr val="bg1"/>
                  </a:solidFill>
                </a:rPr>
                <a:t>يقارنون أنفسهم بالآخرين ويعتقدون أن الآخرين يعملون أفضل منهم </a:t>
              </a:r>
              <a:endParaRPr lang="zh-CN" altLang="en-US" sz="2200" b="1" dirty="0">
                <a:solidFill>
                  <a:schemeClr val="bg1"/>
                </a:solidFill>
              </a:endParaRPr>
            </a:p>
          </p:txBody>
        </p:sp>
      </p:grpSp>
      <p:grpSp>
        <p:nvGrpSpPr>
          <p:cNvPr id="7174" name="Group 6"/>
          <p:cNvGrpSpPr>
            <a:grpSpLocks/>
          </p:cNvGrpSpPr>
          <p:nvPr/>
        </p:nvGrpSpPr>
        <p:grpSpPr bwMode="auto">
          <a:xfrm>
            <a:off x="1290638" y="214630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استحقار </a:t>
              </a:r>
              <a:r>
                <a:rPr lang="ar-EG" altLang="zh-CN" sz="2200" b="1" dirty="0">
                  <a:solidFill>
                    <a:schemeClr val="bg1"/>
                  </a:solidFill>
                </a:rPr>
                <a:t>الذات أو عدم معرفة الإجابة عند حصول الإطراء والثناء</a:t>
              </a:r>
              <a:endParaRPr lang="zh-CN" altLang="en-US" sz="2200" b="1" dirty="0">
                <a:solidFill>
                  <a:schemeClr val="bg1"/>
                </a:solidFill>
              </a:endParaRPr>
            </a:p>
          </p:txBody>
        </p:sp>
      </p:grpSp>
      <p:grpSp>
        <p:nvGrpSpPr>
          <p:cNvPr id="7179" name="Group 11"/>
          <p:cNvGrpSpPr>
            <a:grpSpLocks/>
          </p:cNvGrpSpPr>
          <p:nvPr/>
        </p:nvGrpSpPr>
        <p:grpSpPr bwMode="auto">
          <a:xfrm>
            <a:off x="1290638" y="301783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الشعور </a:t>
              </a:r>
              <a:r>
                <a:rPr lang="ar-EG" altLang="zh-CN" sz="2400" b="1" dirty="0">
                  <a:solidFill>
                    <a:schemeClr val="bg1"/>
                  </a:solidFill>
                </a:rPr>
                <a:t>بالذنب دائماً، حتى ولو لم يكن هناك علاقة بالخطأ</a:t>
              </a:r>
              <a:endParaRPr lang="zh-CN" altLang="en-US" sz="2400" b="1" dirty="0">
                <a:solidFill>
                  <a:schemeClr val="bg1"/>
                </a:solidFill>
              </a:endParaRPr>
            </a:p>
          </p:txBody>
        </p:sp>
      </p:grpSp>
      <p:grpSp>
        <p:nvGrpSpPr>
          <p:cNvPr id="7183" name="Group 15"/>
          <p:cNvGrpSpPr>
            <a:grpSpLocks/>
          </p:cNvGrpSpPr>
          <p:nvPr/>
        </p:nvGrpSpPr>
        <p:grpSpPr bwMode="auto">
          <a:xfrm>
            <a:off x="1290638" y="3890963"/>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الاعتذار </a:t>
              </a:r>
              <a:r>
                <a:rPr lang="ar-EG" altLang="zh-CN" sz="2400" b="1" dirty="0">
                  <a:solidFill>
                    <a:schemeClr val="bg1"/>
                  </a:solidFill>
                </a:rPr>
                <a:t>المستمر عن كل شيء</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ما هى صفات الغير مقدرين لانفسهم؟</a:t>
            </a:r>
          </a:p>
        </p:txBody>
      </p:sp>
    </p:spTree>
    <p:extLst>
      <p:ext uri="{BB962C8B-B14F-4D97-AF65-F5344CB8AC3E}">
        <p14:creationId xmlns:p14="http://schemas.microsoft.com/office/powerpoint/2010/main" xmlns="" val="168882195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6100"/>
            <a:chOff x="0" y="0"/>
            <a:chExt cx="6561756" cy="54606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0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000" b="1" dirty="0" smtClean="0">
                  <a:solidFill>
                    <a:schemeClr val="bg1"/>
                  </a:solidFill>
                </a:rPr>
                <a:t>الاعتقاد </a:t>
              </a:r>
              <a:r>
                <a:rPr lang="ar-EG" altLang="zh-CN" sz="2000" b="1" dirty="0">
                  <a:solidFill>
                    <a:schemeClr val="bg1"/>
                  </a:solidFill>
                </a:rPr>
                <a:t>بعدم الاستحقاق لهذه المكانة أو العمل وإن كان الآخرين يرون </a:t>
              </a:r>
              <a:r>
                <a:rPr lang="ar-EG" altLang="zh-CN" sz="2000" b="1" dirty="0" smtClean="0">
                  <a:solidFill>
                    <a:schemeClr val="bg1"/>
                  </a:solidFill>
                </a:rPr>
                <a:t>ذلك</a:t>
              </a:r>
              <a:endParaRPr lang="zh-CN" altLang="en-US" sz="2000" b="1" dirty="0">
                <a:solidFill>
                  <a:schemeClr val="bg1"/>
                </a:solidFill>
              </a:endParaRPr>
            </a:p>
          </p:txBody>
        </p:sp>
      </p:grpSp>
      <p:grpSp>
        <p:nvGrpSpPr>
          <p:cNvPr id="7174" name="Group 6"/>
          <p:cNvGrpSpPr>
            <a:grpSpLocks/>
          </p:cNvGrpSpPr>
          <p:nvPr/>
        </p:nvGrpSpPr>
        <p:grpSpPr bwMode="auto">
          <a:xfrm>
            <a:off x="1290638" y="2146300"/>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عدم </a:t>
              </a:r>
              <a:r>
                <a:rPr lang="ar-EG" altLang="zh-CN" sz="2400" b="1" dirty="0">
                  <a:solidFill>
                    <a:schemeClr val="bg1"/>
                  </a:solidFill>
                </a:rPr>
                <a:t>الشعور بالكفاءة في دور الأبوة أو في دور الزوجية</a:t>
              </a:r>
              <a:endParaRPr lang="zh-CN" altLang="en-US" sz="2400" b="1" dirty="0">
                <a:solidFill>
                  <a:schemeClr val="bg1"/>
                </a:solidFill>
              </a:endParaRPr>
            </a:p>
          </p:txBody>
        </p:sp>
      </p:grpSp>
      <p:grpSp>
        <p:nvGrpSpPr>
          <p:cNvPr id="7179" name="Group 11"/>
          <p:cNvGrpSpPr>
            <a:grpSpLocks/>
          </p:cNvGrpSpPr>
          <p:nvPr/>
        </p:nvGrpSpPr>
        <p:grpSpPr bwMode="auto">
          <a:xfrm>
            <a:off x="1290638" y="3017838"/>
            <a:ext cx="6562725" cy="546100"/>
            <a:chOff x="0" y="0"/>
            <a:chExt cx="6561756" cy="54606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يميلون </a:t>
              </a:r>
              <a:r>
                <a:rPr lang="ar-EG" altLang="zh-CN" sz="2200" b="1" dirty="0">
                  <a:solidFill>
                    <a:schemeClr val="bg1"/>
                  </a:solidFill>
                </a:rPr>
                <a:t>إلى سحب أو تعديل رأيهم خوفاً من سخرية ورفض الآخرين</a:t>
              </a:r>
              <a:endParaRPr lang="zh-CN" altLang="en-US" sz="2200" b="1" dirty="0">
                <a:solidFill>
                  <a:schemeClr val="bg1"/>
                </a:solidFill>
              </a:endParaRPr>
            </a:p>
          </p:txBody>
        </p:sp>
      </p:grpSp>
      <p:grpSp>
        <p:nvGrpSpPr>
          <p:cNvPr id="7183" name="Group 15"/>
          <p:cNvGrpSpPr>
            <a:grpSpLocks/>
          </p:cNvGrpSpPr>
          <p:nvPr/>
        </p:nvGrpSpPr>
        <p:grpSpPr bwMode="auto">
          <a:xfrm>
            <a:off x="1290638" y="3890962"/>
            <a:ext cx="6562725" cy="1394998"/>
            <a:chOff x="0" y="0"/>
            <a:chExt cx="6561756" cy="85969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28754"/>
              <a:ext cx="6433094" cy="830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يحملون أنفسهم على التميز فتراهم يمشون ببطء مطأطئين رؤوسهم إنهم يبدون غرباء على العالم</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ما هى صفات الغير مقدرين لانفسهم؟</a:t>
            </a:r>
          </a:p>
        </p:txBody>
      </p:sp>
    </p:spTree>
    <p:extLst>
      <p:ext uri="{BB962C8B-B14F-4D97-AF65-F5344CB8AC3E}">
        <p14:creationId xmlns:p14="http://schemas.microsoft.com/office/powerpoint/2010/main" xmlns="" val="264342188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035200" y="1993404"/>
            <a:ext cx="5489128"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a:t> كيف نزيد تقدير الذات لدينا؟</a:t>
            </a:r>
          </a:p>
        </p:txBody>
      </p:sp>
    </p:spTree>
    <p:extLst>
      <p:ext uri="{BB962C8B-B14F-4D97-AF65-F5344CB8AC3E}">
        <p14:creationId xmlns:p14="http://schemas.microsoft.com/office/powerpoint/2010/main" xmlns="" val="207660878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3" descr="B56F103BB23E47beACAB404F50AF11BD# #TextBox 13"/>
          <p:cNvSpPr txBox="1">
            <a:spLocks noChangeArrowheads="1"/>
          </p:cNvSpPr>
          <p:nvPr/>
        </p:nvSpPr>
        <p:spPr bwMode="auto">
          <a:xfrm>
            <a:off x="5940153" y="-3703"/>
            <a:ext cx="3203848"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محاور الدورة</a:t>
            </a:r>
          </a:p>
        </p:txBody>
      </p:sp>
      <p:grpSp>
        <p:nvGrpSpPr>
          <p:cNvPr id="7" name="Group 2"/>
          <p:cNvGrpSpPr>
            <a:grpSpLocks/>
          </p:cNvGrpSpPr>
          <p:nvPr/>
        </p:nvGrpSpPr>
        <p:grpSpPr bwMode="auto">
          <a:xfrm>
            <a:off x="1290638" y="2497460"/>
            <a:ext cx="6562725" cy="567035"/>
            <a:chOff x="0" y="-20933"/>
            <a:chExt cx="6561756" cy="566993"/>
          </a:xfrm>
        </p:grpSpPr>
        <p:sp>
          <p:nvSpPr>
            <p:cNvPr id="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a:latin typeface="Calibri" pitchFamily="34" charset="0"/>
              </a:endParaRPr>
            </a:p>
          </p:txBody>
        </p:sp>
        <p:sp>
          <p:nvSpPr>
            <p:cNvPr id="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000">
                <a:solidFill>
                  <a:schemeClr val="tx2"/>
                </a:solidFill>
                <a:ea typeface="Microsoft YaHei" pitchFamily="34" charset="-122"/>
              </a:endParaRPr>
            </a:p>
          </p:txBody>
        </p:sp>
        <p:sp>
          <p:nvSpPr>
            <p:cNvPr id="10" name="Rectangle 13"/>
            <p:cNvSpPr>
              <a:spLocks noChangeArrowheads="1"/>
            </p:cNvSpPr>
            <p:nvPr/>
          </p:nvSpPr>
          <p:spPr bwMode="auto">
            <a:xfrm>
              <a:off x="1860562" y="-20933"/>
              <a:ext cx="2840633"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تقدير الذات</a:t>
              </a:r>
              <a:endParaRPr lang="zh-CN" altLang="en-US" sz="2400" b="1" dirty="0">
                <a:solidFill>
                  <a:schemeClr val="bg1"/>
                </a:solidFill>
              </a:endParaRPr>
            </a:p>
          </p:txBody>
        </p:sp>
      </p:grpSp>
      <p:grpSp>
        <p:nvGrpSpPr>
          <p:cNvPr id="11" name="Group 6"/>
          <p:cNvGrpSpPr>
            <a:grpSpLocks/>
          </p:cNvGrpSpPr>
          <p:nvPr/>
        </p:nvGrpSpPr>
        <p:grpSpPr bwMode="auto">
          <a:xfrm>
            <a:off x="1290638" y="4297660"/>
            <a:ext cx="6562725" cy="546100"/>
            <a:chOff x="0" y="0"/>
            <a:chExt cx="6561756" cy="546060"/>
          </a:xfrm>
        </p:grpSpPr>
        <p:grpSp>
          <p:nvGrpSpPr>
            <p:cNvPr id="12" name="Group 7"/>
            <p:cNvGrpSpPr>
              <a:grpSpLocks/>
            </p:cNvGrpSpPr>
            <p:nvPr/>
          </p:nvGrpSpPr>
          <p:grpSpPr bwMode="auto">
            <a:xfrm>
              <a:off x="0" y="0"/>
              <a:ext cx="6561756" cy="546060"/>
              <a:chOff x="0" y="0"/>
              <a:chExt cx="6561756" cy="546060"/>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a:latin typeface="Calibri" pitchFamily="34" charset="0"/>
                </a:endParaRPr>
              </a:p>
            </p:txBody>
          </p:sp>
          <p:sp>
            <p:nvSpPr>
              <p:cNvPr id="15"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13" name="Rectangle 13"/>
            <p:cNvSpPr>
              <a:spLocks noChangeArrowheads="1"/>
            </p:cNvSpPr>
            <p:nvPr/>
          </p:nvSpPr>
          <p:spPr bwMode="auto">
            <a:xfrm>
              <a:off x="1860562" y="72003"/>
              <a:ext cx="2840633"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الثقة بالنفس</a:t>
              </a:r>
              <a:endParaRPr lang="zh-CN" altLang="en-US" sz="2400" b="1" dirty="0">
                <a:solidFill>
                  <a:schemeClr val="bg1"/>
                </a:solidFill>
              </a:endParaRPr>
            </a:p>
          </p:txBody>
        </p:sp>
      </p:grpSp>
      <p:sp>
        <p:nvSpPr>
          <p:cNvPr id="2" name="Rounded Rectangle 1"/>
          <p:cNvSpPr/>
          <p:nvPr/>
        </p:nvSpPr>
        <p:spPr bwMode="auto">
          <a:xfrm>
            <a:off x="2686687" y="1489348"/>
            <a:ext cx="3305840" cy="576064"/>
          </a:xfrm>
          <a:prstGeom prst="roundRect">
            <a:avLst/>
          </a:prstGeom>
          <a:solidFill>
            <a:srgbClr val="05C3CD"/>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2800" b="1" dirty="0">
                <a:solidFill>
                  <a:schemeClr val="tx1"/>
                </a:solidFill>
                <a:latin typeface="Arial" pitchFamily="34" charset="0"/>
                <a:ea typeface="SimSun" pitchFamily="2" charset="-122"/>
              </a:rPr>
              <a:t>الوحدة التدريبية الاولى</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
        <p:nvSpPr>
          <p:cNvPr id="17" name="Rounded Rectangle 16"/>
          <p:cNvSpPr/>
          <p:nvPr/>
        </p:nvSpPr>
        <p:spPr bwMode="auto">
          <a:xfrm>
            <a:off x="2699792" y="3505572"/>
            <a:ext cx="3305840" cy="576064"/>
          </a:xfrm>
          <a:prstGeom prst="roundRect">
            <a:avLst/>
          </a:prstGeom>
          <a:solidFill>
            <a:srgbClr val="05C3CD"/>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2800" b="1" dirty="0">
                <a:solidFill>
                  <a:schemeClr val="tx1"/>
                </a:solidFill>
                <a:latin typeface="Arial" pitchFamily="34" charset="0"/>
                <a:ea typeface="SimSun" pitchFamily="2" charset="-122"/>
              </a:rPr>
              <a:t>الوحدة التدريبية </a:t>
            </a:r>
            <a:r>
              <a:rPr lang="ar-EG" sz="2800" b="1" dirty="0" smtClean="0">
                <a:solidFill>
                  <a:schemeClr val="tx1"/>
                </a:solidFill>
                <a:latin typeface="Arial" pitchFamily="34" charset="0"/>
                <a:ea typeface="SimSun" pitchFamily="2" charset="-122"/>
              </a:rPr>
              <a:t>الثانية</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xmlns="" val="53589364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Left)">
                                      <p:cBhvr>
                                        <p:cTn id="7" dur="500"/>
                                        <p:tgtEl>
                                          <p:spTgt spid="61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3" presetClass="entr" presetSubtype="16" fill="hold" nodeType="withEffect">
                                  <p:stCondLst>
                                    <p:cond delay="1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 presetClass="entr" presetSubtype="4" fill="hold" nodeType="withEffect">
                                  <p:stCondLst>
                                    <p:cond delay="1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لا </a:t>
              </a:r>
              <a:r>
                <a:rPr lang="ar-EG" altLang="zh-CN" sz="2400" b="1" dirty="0">
                  <a:solidFill>
                    <a:schemeClr val="bg1"/>
                  </a:solidFill>
                </a:rPr>
                <a:t>شك إن الإنجازات الرائعة سبقها إخفاقات عديدة</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الاستفادة </a:t>
              </a:r>
              <a:r>
                <a:rPr lang="ar-EG" altLang="zh-CN" sz="2200" b="1" dirty="0">
                  <a:solidFill>
                    <a:schemeClr val="bg1"/>
                  </a:solidFill>
                </a:rPr>
                <a:t>من تجارب الآخرين توفر لك الوقت والجهد</a:t>
              </a:r>
              <a:endParaRPr lang="zh-CN" altLang="en-US" sz="2200" b="1" dirty="0">
                <a:solidFill>
                  <a:schemeClr val="bg1"/>
                </a:solidFill>
              </a:endParaRPr>
            </a:p>
          </p:txBody>
        </p:sp>
      </p:grpSp>
      <p:grpSp>
        <p:nvGrpSpPr>
          <p:cNvPr id="7179" name="Group 11"/>
          <p:cNvGrpSpPr>
            <a:grpSpLocks/>
          </p:cNvGrpSpPr>
          <p:nvPr/>
        </p:nvGrpSpPr>
        <p:grpSpPr bwMode="auto">
          <a:xfrm>
            <a:off x="1290638" y="301783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افتخر </a:t>
              </a:r>
              <a:r>
                <a:rPr lang="ar-EG" altLang="zh-CN" sz="2400" b="1" dirty="0">
                  <a:solidFill>
                    <a:schemeClr val="bg1"/>
                  </a:solidFill>
                </a:rPr>
                <a:t>بنفسك عندما ترى إنجازاتك، واحذر من الغرور والكبر</a:t>
              </a:r>
              <a:endParaRPr lang="zh-CN" altLang="en-US" sz="2400" b="1" dirty="0">
                <a:solidFill>
                  <a:schemeClr val="bg1"/>
                </a:solidFill>
              </a:endParaRPr>
            </a:p>
          </p:txBody>
        </p:sp>
      </p:grpSp>
      <p:grpSp>
        <p:nvGrpSpPr>
          <p:cNvPr id="7183" name="Group 15"/>
          <p:cNvGrpSpPr>
            <a:grpSpLocks/>
          </p:cNvGrpSpPr>
          <p:nvPr/>
        </p:nvGrpSpPr>
        <p:grpSpPr bwMode="auto">
          <a:xfrm>
            <a:off x="1290638" y="3890963"/>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كن </a:t>
              </a:r>
              <a:r>
                <a:rPr lang="ar-EG" altLang="zh-CN" sz="2400" b="1" dirty="0">
                  <a:solidFill>
                    <a:schemeClr val="bg1"/>
                  </a:solidFill>
                </a:rPr>
                <a:t>مشاركاً فعالاً، فالنشاط العملي ضروري جداً لبناء الذات</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كيف نزيد تقدير الذات لدينا؟</a:t>
            </a:r>
          </a:p>
        </p:txBody>
      </p:sp>
    </p:spTree>
    <p:extLst>
      <p:ext uri="{BB962C8B-B14F-4D97-AF65-F5344CB8AC3E}">
        <p14:creationId xmlns:p14="http://schemas.microsoft.com/office/powerpoint/2010/main" xmlns="" val="133758694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4"/>
            <a:ext cx="6562725" cy="873808"/>
            <a:chOff x="0" y="0"/>
            <a:chExt cx="6561756" cy="54606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94"/>
              <a:ext cx="6431598" cy="519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اعمل </a:t>
              </a:r>
              <a:r>
                <a:rPr lang="ar-EG" altLang="zh-CN" sz="2400" b="1" dirty="0">
                  <a:solidFill>
                    <a:schemeClr val="bg1"/>
                  </a:solidFill>
                </a:rPr>
                <a:t>ما تقول إنك ستعمله، فمن الأمور الأساسية لقيمة الإنسان واحترامه لذاته هو احترام كلماته</a:t>
              </a:r>
              <a:endParaRPr lang="zh-CN" altLang="en-US" sz="2400" b="1" dirty="0">
                <a:solidFill>
                  <a:schemeClr val="bg1"/>
                </a:solidFill>
              </a:endParaRPr>
            </a:p>
          </p:txBody>
        </p:sp>
      </p:grpSp>
      <p:grpSp>
        <p:nvGrpSpPr>
          <p:cNvPr id="7174" name="Group 6"/>
          <p:cNvGrpSpPr>
            <a:grpSpLocks/>
          </p:cNvGrpSpPr>
          <p:nvPr/>
        </p:nvGrpSpPr>
        <p:grpSpPr bwMode="auto">
          <a:xfrm>
            <a:off x="1290638" y="249746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كن </a:t>
              </a:r>
              <a:r>
                <a:rPr lang="ar-EG" altLang="zh-CN" sz="2200" b="1" dirty="0">
                  <a:solidFill>
                    <a:schemeClr val="bg1"/>
                  </a:solidFill>
                </a:rPr>
                <a:t>أنت ولا تكن غيرك، فليس هناك شخصين متشابهين في كل شيء</a:t>
              </a:r>
              <a:endParaRPr lang="zh-CN" altLang="en-US" sz="2200" b="1" dirty="0">
                <a:solidFill>
                  <a:schemeClr val="bg1"/>
                </a:solidFill>
              </a:endParaRPr>
            </a:p>
          </p:txBody>
        </p:sp>
      </p:grpSp>
      <p:grpSp>
        <p:nvGrpSpPr>
          <p:cNvPr id="7179" name="Group 11"/>
          <p:cNvGrpSpPr>
            <a:grpSpLocks/>
          </p:cNvGrpSpPr>
          <p:nvPr/>
        </p:nvGrpSpPr>
        <p:grpSpPr bwMode="auto">
          <a:xfrm>
            <a:off x="1290638" y="336899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عش </a:t>
              </a:r>
              <a:r>
                <a:rPr lang="ar-EG" altLang="zh-CN" sz="2400" b="1" dirty="0">
                  <a:solidFill>
                    <a:schemeClr val="bg1"/>
                  </a:solidFill>
                </a:rPr>
                <a:t>حياتك باحترام وتقدير فأنت تملك شخصية فريدة</a:t>
              </a:r>
              <a:endParaRPr lang="zh-CN" altLang="en-US" sz="2400" b="1" dirty="0">
                <a:solidFill>
                  <a:schemeClr val="bg1"/>
                </a:solidFill>
              </a:endParaRPr>
            </a:p>
          </p:txBody>
        </p:sp>
      </p:grpSp>
      <p:grpSp>
        <p:nvGrpSpPr>
          <p:cNvPr id="7183" name="Group 15"/>
          <p:cNvGrpSpPr>
            <a:grpSpLocks/>
          </p:cNvGrpSpPr>
          <p:nvPr/>
        </p:nvGrpSpPr>
        <p:grpSpPr bwMode="auto">
          <a:xfrm>
            <a:off x="1290638" y="4242123"/>
            <a:ext cx="6562725" cy="546100"/>
            <a:chOff x="0" y="0"/>
            <a:chExt cx="6561756" cy="54606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369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b="1" dirty="0" smtClean="0">
                  <a:solidFill>
                    <a:schemeClr val="bg1"/>
                  </a:solidFill>
                </a:rPr>
                <a:t>اشعر </a:t>
              </a:r>
              <a:r>
                <a:rPr lang="ar-EG" altLang="zh-CN" b="1" dirty="0">
                  <a:solidFill>
                    <a:schemeClr val="bg1"/>
                  </a:solidFill>
                </a:rPr>
                <a:t>بالمسؤولية ولو مع نفسك فإن هذا يمكنك من النجاح، وهذه أولويات سلم النجاح</a:t>
              </a:r>
              <a:endParaRPr lang="zh-CN" altLang="en-US"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كيف نزيد تقدير الذات لدينا؟</a:t>
            </a:r>
          </a:p>
        </p:txBody>
      </p:sp>
    </p:spTree>
    <p:extLst>
      <p:ext uri="{BB962C8B-B14F-4D97-AF65-F5344CB8AC3E}">
        <p14:creationId xmlns:p14="http://schemas.microsoft.com/office/powerpoint/2010/main" xmlns="" val="143272116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حاول </a:t>
              </a:r>
              <a:r>
                <a:rPr lang="ar-EG" altLang="zh-CN" sz="2400" b="1" dirty="0">
                  <a:solidFill>
                    <a:schemeClr val="bg1"/>
                  </a:solidFill>
                </a:rPr>
                <a:t>عمل أشياء جديدة ودع لنفسك أن تخطئ</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00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000" b="1" dirty="0" smtClean="0">
                  <a:solidFill>
                    <a:schemeClr val="bg1"/>
                  </a:solidFill>
                </a:rPr>
                <a:t>أنشئ </a:t>
              </a:r>
              <a:r>
                <a:rPr lang="ar-EG" altLang="zh-CN" sz="2000" b="1" dirty="0">
                  <a:solidFill>
                    <a:schemeClr val="bg1"/>
                  </a:solidFill>
                </a:rPr>
                <a:t>توقعات واقعية عن نفسك، وجزء أهدافك الكبيرة إلى أجزاء صغيرة</a:t>
              </a:r>
              <a:endParaRPr lang="zh-CN" altLang="en-US" sz="2000" b="1" dirty="0">
                <a:solidFill>
                  <a:schemeClr val="bg1"/>
                </a:solidFill>
              </a:endParaRPr>
            </a:p>
          </p:txBody>
        </p:sp>
      </p:grpSp>
      <p:grpSp>
        <p:nvGrpSpPr>
          <p:cNvPr id="7179" name="Group 11"/>
          <p:cNvGrpSpPr>
            <a:grpSpLocks/>
          </p:cNvGrpSpPr>
          <p:nvPr/>
        </p:nvGrpSpPr>
        <p:grpSpPr bwMode="auto">
          <a:xfrm>
            <a:off x="1290638" y="301783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امنح </a:t>
              </a:r>
              <a:r>
                <a:rPr lang="ar-EG" altLang="zh-CN" sz="2400" b="1" dirty="0">
                  <a:solidFill>
                    <a:schemeClr val="bg1"/>
                  </a:solidFill>
                </a:rPr>
                <a:t>الدعم للآخرين وتعلم كيف تتقبل الدعم منهم</a:t>
              </a:r>
              <a:endParaRPr lang="zh-CN" altLang="en-US" sz="2400" b="1" dirty="0">
                <a:solidFill>
                  <a:schemeClr val="bg1"/>
                </a:solidFill>
              </a:endParaRPr>
            </a:p>
          </p:txBody>
        </p:sp>
      </p:grpSp>
      <p:grpSp>
        <p:nvGrpSpPr>
          <p:cNvPr id="7183" name="Group 15"/>
          <p:cNvGrpSpPr>
            <a:grpSpLocks/>
          </p:cNvGrpSpPr>
          <p:nvPr/>
        </p:nvGrpSpPr>
        <p:grpSpPr bwMode="auto">
          <a:xfrm>
            <a:off x="1290638" y="3890963"/>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دع </a:t>
              </a:r>
              <a:r>
                <a:rPr lang="ar-EG" altLang="zh-CN" sz="2400" b="1" dirty="0">
                  <a:solidFill>
                    <a:schemeClr val="bg1"/>
                  </a:solidFill>
                </a:rPr>
                <a:t>لنفسك الحرية في الاختبار والحركة والنمو والنجاح</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كيف نزيد تقدير الذات لدينا؟</a:t>
            </a:r>
          </a:p>
        </p:txBody>
      </p:sp>
    </p:spTree>
    <p:extLst>
      <p:ext uri="{BB962C8B-B14F-4D97-AF65-F5344CB8AC3E}">
        <p14:creationId xmlns:p14="http://schemas.microsoft.com/office/powerpoint/2010/main" xmlns="" val="347040941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035200" y="1993404"/>
            <a:ext cx="5489128"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smtClean="0"/>
              <a:t>لماذا </a:t>
            </a:r>
            <a:r>
              <a:rPr lang="ar-EG" sz="3200" b="1" dirty="0"/>
              <a:t>احتاج لتقدير الذات؟</a:t>
            </a:r>
          </a:p>
        </p:txBody>
      </p:sp>
    </p:spTree>
    <p:extLst>
      <p:ext uri="{BB962C8B-B14F-4D97-AF65-F5344CB8AC3E}">
        <p14:creationId xmlns:p14="http://schemas.microsoft.com/office/powerpoint/2010/main" xmlns="" val="221944842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تقدير </a:t>
              </a:r>
              <a:r>
                <a:rPr lang="ar-EG" altLang="zh-CN" sz="2400" b="1" dirty="0">
                  <a:solidFill>
                    <a:schemeClr val="bg1"/>
                  </a:solidFill>
                </a:rPr>
                <a:t>الذات له تأثير عميق على جميع جوانب حياتنا</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0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000" b="1" dirty="0" smtClean="0">
                  <a:solidFill>
                    <a:schemeClr val="bg1"/>
                  </a:solidFill>
                </a:rPr>
                <a:t>ارتفاع </a:t>
              </a:r>
              <a:r>
                <a:rPr lang="ar-EG" altLang="zh-CN" sz="2000" b="1" dirty="0">
                  <a:solidFill>
                    <a:schemeClr val="bg1"/>
                  </a:solidFill>
                </a:rPr>
                <a:t>مستوى تقدير الذات يتضمن الشعور بالرضا عن الذات والاعتزاز بها</a:t>
              </a:r>
              <a:endParaRPr lang="zh-CN" altLang="en-US" sz="2000" b="1" dirty="0">
                <a:solidFill>
                  <a:schemeClr val="bg1"/>
                </a:solidFill>
              </a:endParaRPr>
            </a:p>
          </p:txBody>
        </p:sp>
      </p:grpSp>
      <p:grpSp>
        <p:nvGrpSpPr>
          <p:cNvPr id="7179" name="Group 11"/>
          <p:cNvGrpSpPr>
            <a:grpSpLocks/>
          </p:cNvGrpSpPr>
          <p:nvPr/>
        </p:nvGrpSpPr>
        <p:grpSpPr bwMode="auto">
          <a:xfrm>
            <a:off x="1290638" y="3017838"/>
            <a:ext cx="6562725" cy="881094"/>
            <a:chOff x="0" y="0"/>
            <a:chExt cx="6561756" cy="54606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34512"/>
              <a:ext cx="6431598" cy="438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000" b="1" dirty="0" smtClean="0">
                  <a:solidFill>
                    <a:schemeClr val="bg1"/>
                  </a:solidFill>
                </a:rPr>
                <a:t>أشارت </a:t>
              </a:r>
              <a:r>
                <a:rPr lang="ar-EG" altLang="zh-CN" sz="2000" b="1" dirty="0">
                  <a:solidFill>
                    <a:schemeClr val="bg1"/>
                  </a:solidFill>
                </a:rPr>
                <a:t>الابحاث إلى أن الموظفين الذين يتمتعون بتقدير مرتفع للذات تكون هناك احتمالية أكبر-مقارنة بمن لديهم تقدير متدن لذواتهم– لأن </a:t>
              </a:r>
              <a:r>
                <a:rPr lang="ar-EG" altLang="zh-CN" sz="2000" b="1" dirty="0" smtClean="0">
                  <a:solidFill>
                    <a:schemeClr val="bg1"/>
                  </a:solidFill>
                </a:rPr>
                <a:t>يكونوا</a:t>
              </a:r>
              <a:endParaRPr lang="zh-CN" altLang="en-US" sz="20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لماذا احتاج لتقدير الذات؟</a:t>
            </a:r>
          </a:p>
        </p:txBody>
      </p:sp>
      <p:sp>
        <p:nvSpPr>
          <p:cNvPr id="2" name="Rectangle 1"/>
          <p:cNvSpPr/>
          <p:nvPr/>
        </p:nvSpPr>
        <p:spPr>
          <a:xfrm>
            <a:off x="1907704" y="3937620"/>
            <a:ext cx="6012160" cy="1631216"/>
          </a:xfrm>
          <a:prstGeom prst="rect">
            <a:avLst/>
          </a:prstGeom>
        </p:spPr>
        <p:txBody>
          <a:bodyPr wrap="square">
            <a:spAutoFit/>
          </a:bodyPr>
          <a:lstStyle/>
          <a:p>
            <a:pPr algn="r" rtl="1"/>
            <a:r>
              <a:rPr lang="ar-EG" sz="2000" b="1" dirty="0" smtClean="0">
                <a:solidFill>
                  <a:srgbClr val="002060"/>
                </a:solidFill>
              </a:rPr>
              <a:t>•منتجين </a:t>
            </a:r>
            <a:r>
              <a:rPr lang="ar-EG" sz="2000" b="1" dirty="0">
                <a:solidFill>
                  <a:srgbClr val="002060"/>
                </a:solidFill>
              </a:rPr>
              <a:t>في العمل</a:t>
            </a:r>
          </a:p>
          <a:p>
            <a:pPr algn="r" rtl="1"/>
            <a:r>
              <a:rPr lang="ar-EG" sz="2000" b="1" dirty="0" smtClean="0">
                <a:solidFill>
                  <a:srgbClr val="002060"/>
                </a:solidFill>
              </a:rPr>
              <a:t>•أكثر </a:t>
            </a:r>
            <a:r>
              <a:rPr lang="ar-EG" sz="2000" b="1" dirty="0">
                <a:solidFill>
                  <a:srgbClr val="002060"/>
                </a:solidFill>
              </a:rPr>
              <a:t>قابلية للعمل بمزيد من الجد استجابة للتقييمات السلبية</a:t>
            </a:r>
          </a:p>
          <a:p>
            <a:pPr algn="r" rtl="1"/>
            <a:r>
              <a:rPr lang="ar-EG" sz="2000" b="1" dirty="0" smtClean="0">
                <a:solidFill>
                  <a:srgbClr val="002060"/>
                </a:solidFill>
              </a:rPr>
              <a:t>•أقل </a:t>
            </a:r>
            <a:r>
              <a:rPr lang="ar-EG" sz="2000" b="1" dirty="0">
                <a:solidFill>
                  <a:srgbClr val="002060"/>
                </a:solidFill>
              </a:rPr>
              <a:t>سلبية في التأثير بالضغوط المستمرة كغموض الدور والصراع. </a:t>
            </a:r>
          </a:p>
          <a:p>
            <a:pPr algn="r" rtl="1"/>
            <a:r>
              <a:rPr lang="ar-EG" sz="2000" b="1" dirty="0" smtClean="0">
                <a:solidFill>
                  <a:srgbClr val="002060"/>
                </a:solidFill>
              </a:rPr>
              <a:t>•أسرع </a:t>
            </a:r>
            <a:r>
              <a:rPr lang="ar-EG" sz="2000" b="1" dirty="0">
                <a:solidFill>
                  <a:srgbClr val="002060"/>
                </a:solidFill>
              </a:rPr>
              <a:t>استجابة للتغيير.</a:t>
            </a:r>
          </a:p>
          <a:p>
            <a:pPr algn="r" rtl="1"/>
            <a:r>
              <a:rPr lang="ar-EG" sz="2000" b="1" dirty="0" smtClean="0">
                <a:solidFill>
                  <a:srgbClr val="002060"/>
                </a:solidFill>
              </a:rPr>
              <a:t>•أكثر </a:t>
            </a:r>
            <a:r>
              <a:rPr lang="ar-EG" sz="2000" b="1" dirty="0">
                <a:solidFill>
                  <a:srgbClr val="002060"/>
                </a:solidFill>
              </a:rPr>
              <a:t>حسما وأقل اتخاذا للمواقف الدفاعية.</a:t>
            </a:r>
          </a:p>
        </p:txBody>
      </p:sp>
    </p:spTree>
    <p:extLst>
      <p:ext uri="{BB962C8B-B14F-4D97-AF65-F5344CB8AC3E}">
        <p14:creationId xmlns:p14="http://schemas.microsoft.com/office/powerpoint/2010/main" xmlns="" val="195452763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5654118" y="1391440"/>
            <a:ext cx="2754313" cy="2754312"/>
            <a:chOff x="0" y="0"/>
            <a:chExt cx="2754000" cy="2754000"/>
          </a:xfrm>
        </p:grpSpPr>
        <p:grpSp>
          <p:nvGrpSpPr>
            <p:cNvPr id="8223" name="Group 3"/>
            <p:cNvGrpSpPr>
              <a:grpSpLocks noChangeAspect="1"/>
            </p:cNvGrpSpPr>
            <p:nvPr/>
          </p:nvGrpSpPr>
          <p:grpSpPr bwMode="auto">
            <a:xfrm>
              <a:off x="0" y="0"/>
              <a:ext cx="2754000" cy="2754000"/>
              <a:chOff x="0" y="0"/>
              <a:chExt cx="3060000" cy="3060000"/>
            </a:xfrm>
          </p:grpSpPr>
          <p:sp>
            <p:nvSpPr>
              <p:cNvPr id="8225" name="椭圆 29"/>
              <p:cNvSpPr>
                <a:spLocks noChangeAspect="1"/>
              </p:cNvSpPr>
              <p:nvPr/>
            </p:nvSpPr>
            <p:spPr bwMode="auto">
              <a:xfrm>
                <a:off x="0" y="0"/>
                <a:ext cx="3060000" cy="3060000"/>
              </a:xfrm>
              <a:prstGeom prst="ellipse">
                <a:avLst/>
              </a:prstGeom>
              <a:noFill/>
              <a:ln w="76200">
                <a:solidFill>
                  <a:srgbClr val="595959"/>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en-US">
                  <a:solidFill>
                    <a:srgbClr val="FFFFFF"/>
                  </a:solidFill>
                  <a:latin typeface="Calibri" pitchFamily="34" charset="0"/>
                </a:endParaRPr>
              </a:p>
            </p:txBody>
          </p:sp>
          <p:sp>
            <p:nvSpPr>
              <p:cNvPr id="8226" name="椭圆 30"/>
              <p:cNvSpPr>
                <a:spLocks noChangeAspect="1"/>
              </p:cNvSpPr>
              <p:nvPr/>
            </p:nvSpPr>
            <p:spPr bwMode="auto">
              <a:xfrm>
                <a:off x="234571" y="234570"/>
                <a:ext cx="2590858" cy="2590860"/>
              </a:xfrm>
              <a:prstGeom prst="ellipse">
                <a:avLst/>
              </a:prstGeom>
              <a:solidFill>
                <a:schemeClr val="bg1">
                  <a:alpha val="25098"/>
                </a:schemeClr>
              </a:solidFill>
              <a:ln w="76200">
                <a:solidFill>
                  <a:srgbClr val="595959">
                    <a:alpha val="25098"/>
                  </a:srgbClr>
                </a:solidFill>
                <a:round/>
                <a:headEnd/>
                <a:tailEnd/>
              </a:ln>
            </p:spPr>
            <p:txBody>
              <a:bodyPr anchor="ctr"/>
              <a:lstStyle/>
              <a:p>
                <a:pPr algn="ctr"/>
                <a:endParaRPr lang="zh-CN" altLang="en-US">
                  <a:solidFill>
                    <a:srgbClr val="FFFFFF"/>
                  </a:solidFill>
                  <a:latin typeface="Calibri" pitchFamily="34" charset="0"/>
                </a:endParaRPr>
              </a:p>
            </p:txBody>
          </p:sp>
        </p:grpSp>
        <p:sp>
          <p:nvSpPr>
            <p:cNvPr id="8224" name="Rectangle 13"/>
            <p:cNvSpPr>
              <a:spLocks noChangeArrowheads="1"/>
            </p:cNvSpPr>
            <p:nvPr/>
          </p:nvSpPr>
          <p:spPr bwMode="auto">
            <a:xfrm>
              <a:off x="493617" y="882544"/>
              <a:ext cx="1705994" cy="953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800" b="1" dirty="0" smtClean="0">
                  <a:solidFill>
                    <a:srgbClr val="C00000"/>
                  </a:solidFill>
                  <a:latin typeface="Microsoft YaHei" pitchFamily="34" charset="-122"/>
                  <a:ea typeface="Microsoft YaHei" pitchFamily="34" charset="-122"/>
                </a:rPr>
                <a:t>نتائج</a:t>
              </a:r>
            </a:p>
            <a:p>
              <a:pPr algn="ctr" rtl="1"/>
              <a:r>
                <a:rPr lang="ar-EG" altLang="zh-CN" sz="2800" b="1" dirty="0" smtClean="0">
                  <a:solidFill>
                    <a:srgbClr val="C00000"/>
                  </a:solidFill>
                  <a:latin typeface="Microsoft YaHei" pitchFamily="34" charset="-122"/>
                  <a:ea typeface="Microsoft YaHei" pitchFamily="34" charset="-122"/>
                </a:rPr>
                <a:t> تقدير الذات</a:t>
              </a:r>
              <a:endParaRPr lang="en-US" sz="2800" b="1" dirty="0">
                <a:solidFill>
                  <a:srgbClr val="C00000"/>
                </a:solidFill>
                <a:latin typeface="Microsoft YaHei" pitchFamily="34" charset="-122"/>
                <a:ea typeface="Microsoft YaHei" pitchFamily="34" charset="-122"/>
              </a:endParaRPr>
            </a:p>
          </p:txBody>
        </p:sp>
      </p:grpSp>
      <p:grpSp>
        <p:nvGrpSpPr>
          <p:cNvPr id="10248" name="Group 8"/>
          <p:cNvGrpSpPr>
            <a:grpSpLocks/>
          </p:cNvGrpSpPr>
          <p:nvPr/>
        </p:nvGrpSpPr>
        <p:grpSpPr bwMode="auto">
          <a:xfrm>
            <a:off x="1475656" y="1390650"/>
            <a:ext cx="4371975" cy="426800"/>
            <a:chOff x="0" y="0"/>
            <a:chExt cx="4372005" cy="426854"/>
          </a:xfrm>
        </p:grpSpPr>
        <p:sp>
          <p:nvSpPr>
            <p:cNvPr id="8220" name="矩形 33"/>
            <p:cNvSpPr>
              <a:spLocks/>
            </p:cNvSpPr>
            <p:nvPr/>
          </p:nvSpPr>
          <p:spPr bwMode="auto">
            <a:xfrm>
              <a:off x="0" y="0"/>
              <a:ext cx="4372005" cy="388800"/>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buClr>
                  <a:srgbClr val="FF0000"/>
                </a:buClr>
                <a:buSzPct val="70000"/>
              </a:pPr>
              <a:endParaRPr lang="zh-CN" altLang="en-US" sz="2000">
                <a:solidFill>
                  <a:schemeClr val="tx2"/>
                </a:solidFill>
                <a:ea typeface="Microsoft YaHei" pitchFamily="34" charset="-122"/>
              </a:endParaRPr>
            </a:p>
          </p:txBody>
        </p:sp>
        <p:sp>
          <p:nvSpPr>
            <p:cNvPr id="8221" name="TextBox 146"/>
            <p:cNvSpPr txBox="1">
              <a:spLocks noChangeArrowheads="1"/>
            </p:cNvSpPr>
            <p:nvPr/>
          </p:nvSpPr>
          <p:spPr bwMode="auto">
            <a:xfrm>
              <a:off x="192882" y="26693"/>
              <a:ext cx="3959512" cy="400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eaLnBrk="1" hangingPunct="1"/>
              <a:r>
                <a:rPr lang="ar-EG" altLang="zh-CN" sz="2000" b="1" dirty="0" smtClean="0">
                  <a:solidFill>
                    <a:schemeClr val="bg1"/>
                  </a:solidFill>
                  <a:latin typeface="Microsoft YaHei" pitchFamily="34" charset="-122"/>
                  <a:ea typeface="Microsoft YaHei" pitchFamily="34" charset="-122"/>
                </a:rPr>
                <a:t>الثقة </a:t>
              </a:r>
              <a:r>
                <a:rPr lang="ar-EG" altLang="zh-CN" sz="2000" b="1" dirty="0">
                  <a:solidFill>
                    <a:schemeClr val="bg1"/>
                  </a:solidFill>
                  <a:latin typeface="Microsoft YaHei" pitchFamily="34" charset="-122"/>
                  <a:ea typeface="Microsoft YaHei" pitchFamily="34" charset="-122"/>
                </a:rPr>
                <a:t>في النفس</a:t>
              </a:r>
              <a:endParaRPr lang="en-US" sz="2000" b="1" dirty="0">
                <a:solidFill>
                  <a:schemeClr val="bg1"/>
                </a:solidFill>
                <a:latin typeface="Microsoft YaHei" pitchFamily="34" charset="-122"/>
                <a:ea typeface="Microsoft YaHei" pitchFamily="34" charset="-122"/>
              </a:endParaRPr>
            </a:p>
          </p:txBody>
        </p:sp>
      </p:grpSp>
      <p:grpSp>
        <p:nvGrpSpPr>
          <p:cNvPr id="10252" name="Group 12"/>
          <p:cNvGrpSpPr>
            <a:grpSpLocks/>
          </p:cNvGrpSpPr>
          <p:nvPr/>
        </p:nvGrpSpPr>
        <p:grpSpPr bwMode="auto">
          <a:xfrm>
            <a:off x="1668537" y="2555875"/>
            <a:ext cx="3983583" cy="721479"/>
            <a:chOff x="0" y="0"/>
            <a:chExt cx="3729063" cy="721464"/>
          </a:xfrm>
        </p:grpSpPr>
        <p:sp>
          <p:nvSpPr>
            <p:cNvPr id="8217" name="矩形 32"/>
            <p:cNvSpPr>
              <a:spLocks/>
            </p:cNvSpPr>
            <p:nvPr/>
          </p:nvSpPr>
          <p:spPr bwMode="auto">
            <a:xfrm>
              <a:off x="0" y="0"/>
              <a:ext cx="3729063" cy="388930"/>
            </a:xfrm>
            <a:prstGeom prst="rect">
              <a:avLst/>
            </a:prstGeom>
            <a:solidFill>
              <a:srgbClr val="7F7F7F">
                <a:alpha val="79999"/>
              </a:srgbClr>
            </a:solidFill>
            <a:ln w="12700">
              <a:solidFill>
                <a:schemeClr val="bg1"/>
              </a:solidFill>
              <a:miter lim="800000"/>
              <a:headEnd/>
              <a:tailEnd/>
            </a:ln>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8218" name="TextBox 146"/>
            <p:cNvSpPr txBox="1">
              <a:spLocks noChangeArrowheads="1"/>
            </p:cNvSpPr>
            <p:nvPr/>
          </p:nvSpPr>
          <p:spPr bwMode="auto">
            <a:xfrm>
              <a:off x="1" y="13593"/>
              <a:ext cx="3372622" cy="707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eaLnBrk="1" hangingPunct="1"/>
              <a:r>
                <a:rPr lang="ar-EG" altLang="zh-CN" sz="2000" b="1" dirty="0">
                  <a:solidFill>
                    <a:schemeClr val="bg1"/>
                  </a:solidFill>
                  <a:latin typeface="Microsoft YaHei" pitchFamily="34" charset="-122"/>
                  <a:ea typeface="Microsoft YaHei" pitchFamily="34" charset="-122"/>
                </a:rPr>
                <a:t>السعي دائما وراء التحسين المستمر للذات</a:t>
              </a:r>
              <a:endParaRPr lang="en-US" sz="2000" b="1" dirty="0">
                <a:solidFill>
                  <a:schemeClr val="bg1"/>
                </a:solidFill>
                <a:latin typeface="Microsoft YaHei" pitchFamily="34" charset="-122"/>
                <a:ea typeface="Microsoft YaHei" pitchFamily="34" charset="-122"/>
              </a:endParaRPr>
            </a:p>
          </p:txBody>
        </p:sp>
      </p:grpSp>
      <p:grpSp>
        <p:nvGrpSpPr>
          <p:cNvPr id="10256" name="Group 16"/>
          <p:cNvGrpSpPr>
            <a:grpSpLocks/>
          </p:cNvGrpSpPr>
          <p:nvPr/>
        </p:nvGrpSpPr>
        <p:grpSpPr bwMode="auto">
          <a:xfrm>
            <a:off x="1475656" y="3721596"/>
            <a:ext cx="4371975" cy="400110"/>
            <a:chOff x="0" y="-9016"/>
            <a:chExt cx="4372005" cy="399544"/>
          </a:xfrm>
        </p:grpSpPr>
        <p:sp>
          <p:nvSpPr>
            <p:cNvPr id="8214" name="矩形 31"/>
            <p:cNvSpPr>
              <a:spLocks/>
            </p:cNvSpPr>
            <p:nvPr/>
          </p:nvSpPr>
          <p:spPr bwMode="auto">
            <a:xfrm>
              <a:off x="0" y="0"/>
              <a:ext cx="4372005" cy="388388"/>
            </a:xfrm>
            <a:prstGeom prst="rect">
              <a:avLst/>
            </a:prstGeom>
            <a:solidFill>
              <a:srgbClr val="595959">
                <a:alpha val="79999"/>
              </a:srgbClr>
            </a:solidFill>
            <a:ln w="12700">
              <a:solidFill>
                <a:schemeClr val="bg1"/>
              </a:solidFill>
              <a:miter lim="800000"/>
              <a:headEnd/>
              <a:tailEnd/>
            </a:ln>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8215" name="TextBox 146"/>
            <p:cNvSpPr txBox="1">
              <a:spLocks noChangeArrowheads="1"/>
            </p:cNvSpPr>
            <p:nvPr/>
          </p:nvSpPr>
          <p:spPr bwMode="auto">
            <a:xfrm>
              <a:off x="192882" y="-9016"/>
              <a:ext cx="4005190" cy="399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eaLnBrk="1" hangingPunct="1"/>
              <a:r>
                <a:rPr lang="ar-EG" altLang="zh-CN" sz="2000" b="1" dirty="0">
                  <a:solidFill>
                    <a:schemeClr val="bg1"/>
                  </a:solidFill>
                  <a:latin typeface="Microsoft YaHei" pitchFamily="34" charset="-122"/>
                  <a:ea typeface="Microsoft YaHei" pitchFamily="34" charset="-122"/>
                </a:rPr>
                <a:t>الشعور بالسلام مع النفس</a:t>
              </a:r>
              <a:endParaRPr lang="en-US" sz="2000" b="1" dirty="0">
                <a:solidFill>
                  <a:schemeClr val="bg1"/>
                </a:solidFill>
                <a:latin typeface="Microsoft YaHei" pitchFamily="34" charset="-122"/>
                <a:ea typeface="Microsoft YaHei" pitchFamily="34" charset="-122"/>
              </a:endParaRPr>
            </a:p>
          </p:txBody>
        </p:sp>
      </p:grpSp>
      <p:grpSp>
        <p:nvGrpSpPr>
          <p:cNvPr id="10260" name="Group 20"/>
          <p:cNvGrpSpPr>
            <a:grpSpLocks/>
          </p:cNvGrpSpPr>
          <p:nvPr/>
        </p:nvGrpSpPr>
        <p:grpSpPr bwMode="auto">
          <a:xfrm>
            <a:off x="5768503" y="1214438"/>
            <a:ext cx="747713" cy="741362"/>
            <a:chOff x="0" y="0"/>
            <a:chExt cx="747186" cy="740914"/>
          </a:xfrm>
        </p:grpSpPr>
        <p:grpSp>
          <p:nvGrpSpPr>
            <p:cNvPr id="8210" name="Group 21"/>
            <p:cNvGrpSpPr>
              <a:grpSpLocks noChangeAspect="1"/>
            </p:cNvGrpSpPr>
            <p:nvPr/>
          </p:nvGrpSpPr>
          <p:grpSpPr bwMode="auto">
            <a:xfrm>
              <a:off x="3136" y="0"/>
              <a:ext cx="740914" cy="740914"/>
              <a:chOff x="0" y="0"/>
              <a:chExt cx="823237" cy="823237"/>
            </a:xfrm>
          </p:grpSpPr>
          <p:sp>
            <p:nvSpPr>
              <p:cNvPr id="8212" name="椭圆 38"/>
              <p:cNvSpPr>
                <a:spLocks noChangeAspect="1" noChangeArrowheads="1"/>
              </p:cNvSpPr>
              <p:nvPr/>
            </p:nvSpPr>
            <p:spPr bwMode="auto">
              <a:xfrm>
                <a:off x="0" y="0"/>
                <a:ext cx="823237" cy="823237"/>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8213" name="椭圆 39"/>
              <p:cNvSpPr>
                <a:spLocks noChangeAspect="1"/>
              </p:cNvSpPr>
              <p:nvPr/>
            </p:nvSpPr>
            <p:spPr bwMode="auto">
              <a:xfrm>
                <a:off x="51620" y="51621"/>
                <a:ext cx="720000" cy="720000"/>
              </a:xfrm>
              <a:prstGeom prst="ellipse">
                <a:avLst/>
              </a:prstGeom>
              <a:solidFill>
                <a:srgbClr val="007E00">
                  <a:alpha val="79999"/>
                </a:srgbClr>
              </a:solidFill>
              <a:ln w="12700">
                <a:solidFill>
                  <a:schemeClr val="bg1"/>
                </a:solidFill>
                <a:round/>
                <a:headEnd/>
                <a:tailEnd/>
              </a:ln>
            </p:spPr>
            <p:txBody>
              <a:bodyPr wrap="none" anchor="ctr"/>
              <a:lstStyle/>
              <a:p>
                <a:pPr algn="ctr" eaLnBrk="0" hangingPunct="0">
                  <a:buClr>
                    <a:srgbClr val="FF0000"/>
                  </a:buClr>
                  <a:buSzPct val="70000"/>
                </a:pPr>
                <a:endParaRPr lang="zh-CN" altLang="en-US" sz="2000">
                  <a:solidFill>
                    <a:schemeClr val="tx2"/>
                  </a:solidFill>
                  <a:ea typeface="Microsoft YaHei" pitchFamily="34" charset="-122"/>
                </a:endParaRPr>
              </a:p>
            </p:txBody>
          </p:sp>
        </p:grpSp>
        <p:sp>
          <p:nvSpPr>
            <p:cNvPr id="8211" name="Rectangle 13"/>
            <p:cNvSpPr>
              <a:spLocks noChangeArrowheads="1"/>
            </p:cNvSpPr>
            <p:nvPr/>
          </p:nvSpPr>
          <p:spPr bwMode="auto">
            <a:xfrm>
              <a:off x="0" y="170402"/>
              <a:ext cx="7471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000">
                  <a:solidFill>
                    <a:schemeClr val="bg1"/>
                  </a:solidFill>
                  <a:latin typeface="Microsoft YaHei" pitchFamily="34" charset="-122"/>
                  <a:ea typeface="Microsoft YaHei" pitchFamily="34" charset="-122"/>
                </a:rPr>
                <a:t>1</a:t>
              </a:r>
              <a:endParaRPr lang="zh-CN" altLang="en-US" sz="2000">
                <a:solidFill>
                  <a:schemeClr val="bg1"/>
                </a:solidFill>
                <a:latin typeface="Microsoft YaHei" pitchFamily="34" charset="-122"/>
                <a:ea typeface="Microsoft YaHei" pitchFamily="34" charset="-122"/>
              </a:endParaRPr>
            </a:p>
          </p:txBody>
        </p:sp>
      </p:grpSp>
      <p:grpSp>
        <p:nvGrpSpPr>
          <p:cNvPr id="10265" name="Group 25"/>
          <p:cNvGrpSpPr>
            <a:grpSpLocks/>
          </p:cNvGrpSpPr>
          <p:nvPr/>
        </p:nvGrpSpPr>
        <p:grpSpPr bwMode="auto">
          <a:xfrm>
            <a:off x="5292080" y="2381250"/>
            <a:ext cx="747713" cy="739775"/>
            <a:chOff x="0" y="0"/>
            <a:chExt cx="747186" cy="739990"/>
          </a:xfrm>
        </p:grpSpPr>
        <p:grpSp>
          <p:nvGrpSpPr>
            <p:cNvPr id="8206" name="Group 26"/>
            <p:cNvGrpSpPr>
              <a:grpSpLocks noChangeAspect="1"/>
            </p:cNvGrpSpPr>
            <p:nvPr/>
          </p:nvGrpSpPr>
          <p:grpSpPr bwMode="auto">
            <a:xfrm>
              <a:off x="3598" y="0"/>
              <a:ext cx="739990" cy="739990"/>
              <a:chOff x="0" y="0"/>
              <a:chExt cx="822211" cy="822211"/>
            </a:xfrm>
          </p:grpSpPr>
          <p:sp>
            <p:nvSpPr>
              <p:cNvPr id="8208" name="椭圆 35"/>
              <p:cNvSpPr>
                <a:spLocks noChangeAspect="1" noChangeArrowheads="1"/>
              </p:cNvSpPr>
              <p:nvPr/>
            </p:nvSpPr>
            <p:spPr bwMode="auto">
              <a:xfrm>
                <a:off x="0" y="0"/>
                <a:ext cx="822211" cy="822211"/>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8209" name="椭圆 36"/>
              <p:cNvSpPr>
                <a:spLocks noChangeAspect="1"/>
              </p:cNvSpPr>
              <p:nvPr/>
            </p:nvSpPr>
            <p:spPr bwMode="auto">
              <a:xfrm>
                <a:off x="50644" y="51168"/>
                <a:ext cx="720921" cy="719876"/>
              </a:xfrm>
              <a:prstGeom prst="ellipse">
                <a:avLst/>
              </a:prstGeom>
              <a:solidFill>
                <a:srgbClr val="7F7F7F">
                  <a:alpha val="79999"/>
                </a:srgbClr>
              </a:solidFill>
              <a:ln w="12700">
                <a:solidFill>
                  <a:srgbClr val="7F7F7F"/>
                </a:solidFill>
                <a:round/>
                <a:headEnd/>
                <a:tailEnd/>
              </a:ln>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8207" name="Rectangle 13"/>
            <p:cNvSpPr>
              <a:spLocks noChangeArrowheads="1"/>
            </p:cNvSpPr>
            <p:nvPr/>
          </p:nvSpPr>
          <p:spPr bwMode="auto">
            <a:xfrm>
              <a:off x="0" y="169940"/>
              <a:ext cx="7471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000">
                  <a:solidFill>
                    <a:schemeClr val="bg1"/>
                  </a:solidFill>
                  <a:latin typeface="Microsoft YaHei" pitchFamily="34" charset="-122"/>
                  <a:ea typeface="Microsoft YaHei" pitchFamily="34" charset="-122"/>
                </a:rPr>
                <a:t>2</a:t>
              </a:r>
              <a:endParaRPr lang="zh-CN" altLang="en-US" sz="2000">
                <a:solidFill>
                  <a:schemeClr val="bg1"/>
                </a:solidFill>
                <a:latin typeface="Microsoft YaHei" pitchFamily="34" charset="-122"/>
                <a:ea typeface="Microsoft YaHei" pitchFamily="34" charset="-122"/>
              </a:endParaRPr>
            </a:p>
          </p:txBody>
        </p:sp>
      </p:grpSp>
      <p:grpSp>
        <p:nvGrpSpPr>
          <p:cNvPr id="10270" name="Group 30"/>
          <p:cNvGrpSpPr>
            <a:grpSpLocks/>
          </p:cNvGrpSpPr>
          <p:nvPr/>
        </p:nvGrpSpPr>
        <p:grpSpPr bwMode="auto">
          <a:xfrm>
            <a:off x="5624487" y="3556000"/>
            <a:ext cx="747713" cy="739775"/>
            <a:chOff x="0" y="0"/>
            <a:chExt cx="747186" cy="740120"/>
          </a:xfrm>
        </p:grpSpPr>
        <p:grpSp>
          <p:nvGrpSpPr>
            <p:cNvPr id="8202" name="Group 31"/>
            <p:cNvGrpSpPr>
              <a:grpSpLocks noChangeAspect="1"/>
            </p:cNvGrpSpPr>
            <p:nvPr/>
          </p:nvGrpSpPr>
          <p:grpSpPr bwMode="auto">
            <a:xfrm>
              <a:off x="3533" y="0"/>
              <a:ext cx="740120" cy="740120"/>
              <a:chOff x="0" y="0"/>
              <a:chExt cx="822355" cy="822355"/>
            </a:xfrm>
          </p:grpSpPr>
          <p:sp>
            <p:nvSpPr>
              <p:cNvPr id="8204" name="椭圆 41"/>
              <p:cNvSpPr>
                <a:spLocks noChangeAspect="1" noChangeArrowheads="1"/>
              </p:cNvSpPr>
              <p:nvPr/>
            </p:nvSpPr>
            <p:spPr bwMode="auto">
              <a:xfrm>
                <a:off x="0" y="0"/>
                <a:ext cx="822355" cy="82235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8205" name="椭圆 42"/>
              <p:cNvSpPr>
                <a:spLocks noChangeAspect="1"/>
              </p:cNvSpPr>
              <p:nvPr/>
            </p:nvSpPr>
            <p:spPr bwMode="auto">
              <a:xfrm>
                <a:off x="50718" y="51177"/>
                <a:ext cx="720921" cy="720002"/>
              </a:xfrm>
              <a:prstGeom prst="ellipse">
                <a:avLst/>
              </a:prstGeom>
              <a:solidFill>
                <a:srgbClr val="595959">
                  <a:alpha val="79999"/>
                </a:srgbClr>
              </a:solidFill>
              <a:ln w="12700">
                <a:solidFill>
                  <a:srgbClr val="595959"/>
                </a:solidFill>
                <a:round/>
                <a:headEnd/>
                <a:tailEnd/>
              </a:ln>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8203" name="Rectangle 13"/>
            <p:cNvSpPr>
              <a:spLocks noChangeArrowheads="1"/>
            </p:cNvSpPr>
            <p:nvPr/>
          </p:nvSpPr>
          <p:spPr bwMode="auto">
            <a:xfrm>
              <a:off x="0" y="170005"/>
              <a:ext cx="7471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000">
                  <a:solidFill>
                    <a:schemeClr val="bg1"/>
                  </a:solidFill>
                  <a:latin typeface="Microsoft YaHei" pitchFamily="34" charset="-122"/>
                  <a:ea typeface="Microsoft YaHei" pitchFamily="34" charset="-122"/>
                </a:rPr>
                <a:t>3</a:t>
              </a:r>
              <a:endParaRPr lang="zh-CN" altLang="en-US" sz="2000">
                <a:solidFill>
                  <a:schemeClr val="bg1"/>
                </a:solidFill>
                <a:latin typeface="Microsoft YaHei" pitchFamily="34" charset="-122"/>
                <a:ea typeface="Microsoft YaHei" pitchFamily="34" charset="-122"/>
              </a:endParaRPr>
            </a:p>
          </p:txBody>
        </p:sp>
      </p:grpSp>
      <p:sp>
        <p:nvSpPr>
          <p:cNvPr id="35"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تقدير الذات يؤدي إلى</a:t>
            </a:r>
          </a:p>
        </p:txBody>
      </p:sp>
    </p:spTree>
    <p:extLst>
      <p:ext uri="{BB962C8B-B14F-4D97-AF65-F5344CB8AC3E}">
        <p14:creationId xmlns:p14="http://schemas.microsoft.com/office/powerpoint/2010/main" xmlns="" val="257957059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2"/>
                                        </p:tgtEl>
                                        <p:attrNameLst>
                                          <p:attrName>ppt_y</p:attrName>
                                        </p:attrNameLst>
                                      </p:cBhvr>
                                      <p:tavLst>
                                        <p:tav tm="0">
                                          <p:val>
                                            <p:strVal val="#ppt_y"/>
                                          </p:val>
                                        </p:tav>
                                        <p:tav tm="100000">
                                          <p:val>
                                            <p:strVal val="#ppt_y"/>
                                          </p:val>
                                        </p:tav>
                                      </p:tavLst>
                                    </p:anim>
                                    <p:animEffect transition="in" filter="fade">
                                      <p:cBhvr>
                                        <p:cTn id="10" dur="1000"/>
                                        <p:tgtEl>
                                          <p:spTgt spid="10242"/>
                                        </p:tgtEl>
                                      </p:cBhvr>
                                    </p:animEffect>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0260"/>
                                        </p:tgtEl>
                                        <p:attrNameLst>
                                          <p:attrName>style.visibility</p:attrName>
                                        </p:attrNameLst>
                                      </p:cBhvr>
                                      <p:to>
                                        <p:strVal val="visible"/>
                                      </p:to>
                                    </p:set>
                                    <p:anim calcmode="lin" valueType="num">
                                      <p:cBhvr>
                                        <p:cTn id="14" dur="500" fill="hold"/>
                                        <p:tgtEl>
                                          <p:spTgt spid="10260"/>
                                        </p:tgtEl>
                                        <p:attrNameLst>
                                          <p:attrName>ppt_w</p:attrName>
                                        </p:attrNameLst>
                                      </p:cBhvr>
                                      <p:tavLst>
                                        <p:tav tm="0">
                                          <p:val>
                                            <p:fltVal val="0"/>
                                          </p:val>
                                        </p:tav>
                                        <p:tav tm="100000">
                                          <p:val>
                                            <p:strVal val="#ppt_w"/>
                                          </p:val>
                                        </p:tav>
                                      </p:tavLst>
                                    </p:anim>
                                    <p:anim calcmode="lin" valueType="num">
                                      <p:cBhvr>
                                        <p:cTn id="15" dur="500" fill="hold"/>
                                        <p:tgtEl>
                                          <p:spTgt spid="10260"/>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10248"/>
                                        </p:tgtEl>
                                        <p:attrNameLst>
                                          <p:attrName>style.visibility</p:attrName>
                                        </p:attrNameLst>
                                      </p:cBhvr>
                                      <p:to>
                                        <p:strVal val="visible"/>
                                      </p:to>
                                    </p:set>
                                    <p:animEffect transition="in" filter="slide(fromLeft)">
                                      <p:cBhvr>
                                        <p:cTn id="18" dur="500"/>
                                        <p:tgtEl>
                                          <p:spTgt spid="10248"/>
                                        </p:tgtEl>
                                      </p:cBhvr>
                                    </p:animEffect>
                                  </p:childTnLst>
                                </p:cTn>
                              </p:par>
                              <p:par>
                                <p:cTn id="19" presetID="23" presetClass="entr" presetSubtype="16" fill="hold" nodeType="withEffect">
                                  <p:stCondLst>
                                    <p:cond delay="400"/>
                                  </p:stCondLst>
                                  <p:childTnLst>
                                    <p:set>
                                      <p:cBhvr>
                                        <p:cTn id="20" dur="1" fill="hold">
                                          <p:stCondLst>
                                            <p:cond delay="0"/>
                                          </p:stCondLst>
                                        </p:cTn>
                                        <p:tgtEl>
                                          <p:spTgt spid="10265"/>
                                        </p:tgtEl>
                                        <p:attrNameLst>
                                          <p:attrName>style.visibility</p:attrName>
                                        </p:attrNameLst>
                                      </p:cBhvr>
                                      <p:to>
                                        <p:strVal val="visible"/>
                                      </p:to>
                                    </p:set>
                                    <p:anim calcmode="lin" valueType="num">
                                      <p:cBhvr>
                                        <p:cTn id="21" dur="500" fill="hold"/>
                                        <p:tgtEl>
                                          <p:spTgt spid="10265"/>
                                        </p:tgtEl>
                                        <p:attrNameLst>
                                          <p:attrName>ppt_w</p:attrName>
                                        </p:attrNameLst>
                                      </p:cBhvr>
                                      <p:tavLst>
                                        <p:tav tm="0">
                                          <p:val>
                                            <p:fltVal val="0"/>
                                          </p:val>
                                        </p:tav>
                                        <p:tav tm="100000">
                                          <p:val>
                                            <p:strVal val="#ppt_w"/>
                                          </p:val>
                                        </p:tav>
                                      </p:tavLst>
                                    </p:anim>
                                    <p:anim calcmode="lin" valueType="num">
                                      <p:cBhvr>
                                        <p:cTn id="22" dur="500" fill="hold"/>
                                        <p:tgtEl>
                                          <p:spTgt spid="10265"/>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0252"/>
                                        </p:tgtEl>
                                        <p:attrNameLst>
                                          <p:attrName>style.visibility</p:attrName>
                                        </p:attrNameLst>
                                      </p:cBhvr>
                                      <p:to>
                                        <p:strVal val="visible"/>
                                      </p:to>
                                    </p:set>
                                    <p:animEffect transition="in" filter="slide(fromLeft)">
                                      <p:cBhvr>
                                        <p:cTn id="25" dur="500"/>
                                        <p:tgtEl>
                                          <p:spTgt spid="10252"/>
                                        </p:tgtEl>
                                      </p:cBhvr>
                                    </p:animEffect>
                                  </p:childTnLst>
                                </p:cTn>
                              </p:par>
                              <p:par>
                                <p:cTn id="26" presetID="23" presetClass="entr" presetSubtype="16" fill="hold" nodeType="withEffect">
                                  <p:stCondLst>
                                    <p:cond delay="800"/>
                                  </p:stCondLst>
                                  <p:childTnLst>
                                    <p:set>
                                      <p:cBhvr>
                                        <p:cTn id="27" dur="1" fill="hold">
                                          <p:stCondLst>
                                            <p:cond delay="0"/>
                                          </p:stCondLst>
                                        </p:cTn>
                                        <p:tgtEl>
                                          <p:spTgt spid="10270"/>
                                        </p:tgtEl>
                                        <p:attrNameLst>
                                          <p:attrName>style.visibility</p:attrName>
                                        </p:attrNameLst>
                                      </p:cBhvr>
                                      <p:to>
                                        <p:strVal val="visible"/>
                                      </p:to>
                                    </p:set>
                                    <p:anim calcmode="lin" valueType="num">
                                      <p:cBhvr>
                                        <p:cTn id="28" dur="500" fill="hold"/>
                                        <p:tgtEl>
                                          <p:spTgt spid="10270"/>
                                        </p:tgtEl>
                                        <p:attrNameLst>
                                          <p:attrName>ppt_w</p:attrName>
                                        </p:attrNameLst>
                                      </p:cBhvr>
                                      <p:tavLst>
                                        <p:tav tm="0">
                                          <p:val>
                                            <p:fltVal val="0"/>
                                          </p:val>
                                        </p:tav>
                                        <p:tav tm="100000">
                                          <p:val>
                                            <p:strVal val="#ppt_w"/>
                                          </p:val>
                                        </p:tav>
                                      </p:tavLst>
                                    </p:anim>
                                    <p:anim calcmode="lin" valueType="num">
                                      <p:cBhvr>
                                        <p:cTn id="29" dur="500" fill="hold"/>
                                        <p:tgtEl>
                                          <p:spTgt spid="10270"/>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0256"/>
                                        </p:tgtEl>
                                        <p:attrNameLst>
                                          <p:attrName>style.visibility</p:attrName>
                                        </p:attrNameLst>
                                      </p:cBhvr>
                                      <p:to>
                                        <p:strVal val="visible"/>
                                      </p:to>
                                    </p:set>
                                    <p:animEffect transition="in" filter="slide(fromLeft)">
                                      <p:cBhvr>
                                        <p:cTn id="32" dur="500"/>
                                        <p:tgtEl>
                                          <p:spTgt spid="10256"/>
                                        </p:tgtEl>
                                      </p:cBhvr>
                                    </p:animEffect>
                                  </p:childTnLst>
                                </p:cTn>
                              </p:par>
                            </p:childTnLst>
                          </p:cTn>
                        </p:par>
                        <p:par>
                          <p:cTn id="33" fill="hold">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lide(from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5654118" y="1391440"/>
            <a:ext cx="2754313" cy="2754312"/>
            <a:chOff x="0" y="0"/>
            <a:chExt cx="2754000" cy="2754000"/>
          </a:xfrm>
        </p:grpSpPr>
        <p:grpSp>
          <p:nvGrpSpPr>
            <p:cNvPr id="8223" name="Group 3"/>
            <p:cNvGrpSpPr>
              <a:grpSpLocks noChangeAspect="1"/>
            </p:cNvGrpSpPr>
            <p:nvPr/>
          </p:nvGrpSpPr>
          <p:grpSpPr bwMode="auto">
            <a:xfrm>
              <a:off x="0" y="0"/>
              <a:ext cx="2754000" cy="2754000"/>
              <a:chOff x="0" y="0"/>
              <a:chExt cx="3060000" cy="3060000"/>
            </a:xfrm>
          </p:grpSpPr>
          <p:sp>
            <p:nvSpPr>
              <p:cNvPr id="8225" name="椭圆 29"/>
              <p:cNvSpPr>
                <a:spLocks noChangeAspect="1"/>
              </p:cNvSpPr>
              <p:nvPr/>
            </p:nvSpPr>
            <p:spPr bwMode="auto">
              <a:xfrm>
                <a:off x="0" y="0"/>
                <a:ext cx="3060000" cy="3060000"/>
              </a:xfrm>
              <a:prstGeom prst="ellipse">
                <a:avLst/>
              </a:prstGeom>
              <a:noFill/>
              <a:ln w="76200">
                <a:solidFill>
                  <a:srgbClr val="595959"/>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en-US">
                  <a:solidFill>
                    <a:srgbClr val="FFFFFF"/>
                  </a:solidFill>
                  <a:latin typeface="Calibri" pitchFamily="34" charset="0"/>
                </a:endParaRPr>
              </a:p>
            </p:txBody>
          </p:sp>
          <p:sp>
            <p:nvSpPr>
              <p:cNvPr id="8226" name="椭圆 30"/>
              <p:cNvSpPr>
                <a:spLocks noChangeAspect="1"/>
              </p:cNvSpPr>
              <p:nvPr/>
            </p:nvSpPr>
            <p:spPr bwMode="auto">
              <a:xfrm>
                <a:off x="234571" y="234570"/>
                <a:ext cx="2590858" cy="2590860"/>
              </a:xfrm>
              <a:prstGeom prst="ellipse">
                <a:avLst/>
              </a:prstGeom>
              <a:solidFill>
                <a:schemeClr val="bg1">
                  <a:alpha val="25098"/>
                </a:schemeClr>
              </a:solidFill>
              <a:ln w="76200">
                <a:solidFill>
                  <a:srgbClr val="595959">
                    <a:alpha val="25098"/>
                  </a:srgbClr>
                </a:solidFill>
                <a:round/>
                <a:headEnd/>
                <a:tailEnd/>
              </a:ln>
            </p:spPr>
            <p:txBody>
              <a:bodyPr anchor="ctr"/>
              <a:lstStyle/>
              <a:p>
                <a:pPr algn="ctr"/>
                <a:endParaRPr lang="zh-CN" altLang="en-US">
                  <a:solidFill>
                    <a:srgbClr val="FFFFFF"/>
                  </a:solidFill>
                  <a:latin typeface="Calibri" pitchFamily="34" charset="0"/>
                </a:endParaRPr>
              </a:p>
            </p:txBody>
          </p:sp>
        </p:grpSp>
        <p:sp>
          <p:nvSpPr>
            <p:cNvPr id="8224" name="Rectangle 13"/>
            <p:cNvSpPr>
              <a:spLocks noChangeArrowheads="1"/>
            </p:cNvSpPr>
            <p:nvPr/>
          </p:nvSpPr>
          <p:spPr bwMode="auto">
            <a:xfrm>
              <a:off x="493617" y="882544"/>
              <a:ext cx="1705994" cy="953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800" b="1" dirty="0" smtClean="0">
                  <a:solidFill>
                    <a:srgbClr val="C00000"/>
                  </a:solidFill>
                  <a:latin typeface="Microsoft YaHei" pitchFamily="34" charset="-122"/>
                  <a:ea typeface="Microsoft YaHei" pitchFamily="34" charset="-122"/>
                </a:rPr>
                <a:t>نتائج</a:t>
              </a:r>
            </a:p>
            <a:p>
              <a:pPr algn="ctr" rtl="1"/>
              <a:r>
                <a:rPr lang="ar-EG" altLang="zh-CN" sz="2800" b="1" dirty="0" smtClean="0">
                  <a:solidFill>
                    <a:srgbClr val="C00000"/>
                  </a:solidFill>
                  <a:latin typeface="Microsoft YaHei" pitchFamily="34" charset="-122"/>
                  <a:ea typeface="Microsoft YaHei" pitchFamily="34" charset="-122"/>
                </a:rPr>
                <a:t> تقدير الذات</a:t>
              </a:r>
              <a:endParaRPr lang="en-US" sz="2800" b="1" dirty="0">
                <a:solidFill>
                  <a:srgbClr val="C00000"/>
                </a:solidFill>
                <a:latin typeface="Microsoft YaHei" pitchFamily="34" charset="-122"/>
                <a:ea typeface="Microsoft YaHei" pitchFamily="34" charset="-122"/>
              </a:endParaRPr>
            </a:p>
          </p:txBody>
        </p:sp>
      </p:grpSp>
      <p:grpSp>
        <p:nvGrpSpPr>
          <p:cNvPr id="10248" name="Group 8"/>
          <p:cNvGrpSpPr>
            <a:grpSpLocks/>
          </p:cNvGrpSpPr>
          <p:nvPr/>
        </p:nvGrpSpPr>
        <p:grpSpPr bwMode="auto">
          <a:xfrm>
            <a:off x="1475656" y="1390650"/>
            <a:ext cx="4371975" cy="426800"/>
            <a:chOff x="0" y="0"/>
            <a:chExt cx="4372005" cy="426854"/>
          </a:xfrm>
        </p:grpSpPr>
        <p:sp>
          <p:nvSpPr>
            <p:cNvPr id="8220" name="矩形 33"/>
            <p:cNvSpPr>
              <a:spLocks/>
            </p:cNvSpPr>
            <p:nvPr/>
          </p:nvSpPr>
          <p:spPr bwMode="auto">
            <a:xfrm>
              <a:off x="0" y="0"/>
              <a:ext cx="4372005" cy="388800"/>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buClr>
                  <a:srgbClr val="FF0000"/>
                </a:buClr>
                <a:buSzPct val="70000"/>
              </a:pPr>
              <a:endParaRPr lang="zh-CN" altLang="en-US" sz="2000">
                <a:solidFill>
                  <a:schemeClr val="tx2"/>
                </a:solidFill>
                <a:ea typeface="Microsoft YaHei" pitchFamily="34" charset="-122"/>
              </a:endParaRPr>
            </a:p>
          </p:txBody>
        </p:sp>
        <p:sp>
          <p:nvSpPr>
            <p:cNvPr id="8221" name="TextBox 146"/>
            <p:cNvSpPr txBox="1">
              <a:spLocks noChangeArrowheads="1"/>
            </p:cNvSpPr>
            <p:nvPr/>
          </p:nvSpPr>
          <p:spPr bwMode="auto">
            <a:xfrm>
              <a:off x="192882" y="26693"/>
              <a:ext cx="3959512" cy="400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eaLnBrk="1" hangingPunct="1"/>
              <a:r>
                <a:rPr lang="ar-EG" altLang="zh-CN" sz="2000" b="1" dirty="0" smtClean="0">
                  <a:solidFill>
                    <a:schemeClr val="bg1"/>
                  </a:solidFill>
                  <a:latin typeface="Microsoft YaHei" pitchFamily="34" charset="-122"/>
                  <a:ea typeface="Microsoft YaHei" pitchFamily="34" charset="-122"/>
                </a:rPr>
                <a:t>التمتع </a:t>
              </a:r>
              <a:r>
                <a:rPr lang="ar-EG" altLang="zh-CN" sz="2000" b="1" dirty="0">
                  <a:solidFill>
                    <a:schemeClr val="bg1"/>
                  </a:solidFill>
                  <a:latin typeface="Microsoft YaHei" pitchFamily="34" charset="-122"/>
                  <a:ea typeface="Microsoft YaHei" pitchFamily="34" charset="-122"/>
                </a:rPr>
                <a:t>بعلاقات شخصية واجتماعية طيبة</a:t>
              </a:r>
              <a:endParaRPr lang="en-US" sz="2000" b="1" dirty="0">
                <a:solidFill>
                  <a:schemeClr val="bg1"/>
                </a:solidFill>
                <a:latin typeface="Microsoft YaHei" pitchFamily="34" charset="-122"/>
                <a:ea typeface="Microsoft YaHei" pitchFamily="34" charset="-122"/>
              </a:endParaRPr>
            </a:p>
          </p:txBody>
        </p:sp>
      </p:grpSp>
      <p:grpSp>
        <p:nvGrpSpPr>
          <p:cNvPr id="10252" name="Group 12"/>
          <p:cNvGrpSpPr>
            <a:grpSpLocks/>
          </p:cNvGrpSpPr>
          <p:nvPr/>
        </p:nvGrpSpPr>
        <p:grpSpPr bwMode="auto">
          <a:xfrm>
            <a:off x="1668537" y="2555875"/>
            <a:ext cx="3983583" cy="413704"/>
            <a:chOff x="0" y="0"/>
            <a:chExt cx="3729063" cy="413695"/>
          </a:xfrm>
        </p:grpSpPr>
        <p:sp>
          <p:nvSpPr>
            <p:cNvPr id="8217" name="矩形 32"/>
            <p:cNvSpPr>
              <a:spLocks/>
            </p:cNvSpPr>
            <p:nvPr/>
          </p:nvSpPr>
          <p:spPr bwMode="auto">
            <a:xfrm>
              <a:off x="0" y="0"/>
              <a:ext cx="3729063" cy="388930"/>
            </a:xfrm>
            <a:prstGeom prst="rect">
              <a:avLst/>
            </a:prstGeom>
            <a:solidFill>
              <a:srgbClr val="7F7F7F">
                <a:alpha val="79999"/>
              </a:srgbClr>
            </a:solidFill>
            <a:ln w="12700">
              <a:solidFill>
                <a:schemeClr val="bg1"/>
              </a:solidFill>
              <a:miter lim="800000"/>
              <a:headEnd/>
              <a:tailEnd/>
            </a:ln>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8218" name="TextBox 146"/>
            <p:cNvSpPr txBox="1">
              <a:spLocks noChangeArrowheads="1"/>
            </p:cNvSpPr>
            <p:nvPr/>
          </p:nvSpPr>
          <p:spPr bwMode="auto">
            <a:xfrm>
              <a:off x="1" y="13593"/>
              <a:ext cx="3372622" cy="400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eaLnBrk="1" hangingPunct="1"/>
              <a:r>
                <a:rPr lang="ar-EG" altLang="zh-CN" sz="2000" b="1" dirty="0" smtClean="0">
                  <a:solidFill>
                    <a:schemeClr val="bg1"/>
                  </a:solidFill>
                  <a:latin typeface="Microsoft YaHei" pitchFamily="34" charset="-122"/>
                  <a:ea typeface="Microsoft YaHei" pitchFamily="34" charset="-122"/>
                </a:rPr>
                <a:t>التعامل </a:t>
              </a:r>
              <a:r>
                <a:rPr lang="ar-EG" altLang="zh-CN" sz="2000" b="1" dirty="0">
                  <a:solidFill>
                    <a:schemeClr val="bg1"/>
                  </a:solidFill>
                  <a:latin typeface="Microsoft YaHei" pitchFamily="34" charset="-122"/>
                  <a:ea typeface="Microsoft YaHei" pitchFamily="34" charset="-122"/>
                </a:rPr>
                <a:t>مع الاحباط بشكل جيد</a:t>
              </a:r>
              <a:endParaRPr lang="en-US" sz="2000" b="1" dirty="0">
                <a:solidFill>
                  <a:schemeClr val="bg1"/>
                </a:solidFill>
                <a:latin typeface="Microsoft YaHei" pitchFamily="34" charset="-122"/>
                <a:ea typeface="Microsoft YaHei" pitchFamily="34" charset="-122"/>
              </a:endParaRPr>
            </a:p>
          </p:txBody>
        </p:sp>
      </p:grpSp>
      <p:grpSp>
        <p:nvGrpSpPr>
          <p:cNvPr id="10256" name="Group 16"/>
          <p:cNvGrpSpPr>
            <a:grpSpLocks/>
          </p:cNvGrpSpPr>
          <p:nvPr/>
        </p:nvGrpSpPr>
        <p:grpSpPr bwMode="auto">
          <a:xfrm>
            <a:off x="1475656" y="3721596"/>
            <a:ext cx="4371975" cy="400110"/>
            <a:chOff x="0" y="-9016"/>
            <a:chExt cx="4372005" cy="399544"/>
          </a:xfrm>
        </p:grpSpPr>
        <p:sp>
          <p:nvSpPr>
            <p:cNvPr id="8214" name="矩形 31"/>
            <p:cNvSpPr>
              <a:spLocks/>
            </p:cNvSpPr>
            <p:nvPr/>
          </p:nvSpPr>
          <p:spPr bwMode="auto">
            <a:xfrm>
              <a:off x="0" y="0"/>
              <a:ext cx="4372005" cy="388388"/>
            </a:xfrm>
            <a:prstGeom prst="rect">
              <a:avLst/>
            </a:prstGeom>
            <a:solidFill>
              <a:srgbClr val="595959">
                <a:alpha val="79999"/>
              </a:srgbClr>
            </a:solidFill>
            <a:ln w="12700">
              <a:solidFill>
                <a:schemeClr val="bg1"/>
              </a:solidFill>
              <a:miter lim="800000"/>
              <a:headEnd/>
              <a:tailEnd/>
            </a:ln>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8215" name="TextBox 146"/>
            <p:cNvSpPr txBox="1">
              <a:spLocks noChangeArrowheads="1"/>
            </p:cNvSpPr>
            <p:nvPr/>
          </p:nvSpPr>
          <p:spPr bwMode="auto">
            <a:xfrm>
              <a:off x="192882" y="-9016"/>
              <a:ext cx="4005190" cy="399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eaLnBrk="1" hangingPunct="1"/>
              <a:r>
                <a:rPr lang="ar-EG" altLang="zh-CN" sz="2000" b="1" dirty="0" smtClean="0">
                  <a:solidFill>
                    <a:schemeClr val="bg1"/>
                  </a:solidFill>
                  <a:latin typeface="Microsoft YaHei" pitchFamily="34" charset="-122"/>
                  <a:ea typeface="Microsoft YaHei" pitchFamily="34" charset="-122"/>
                </a:rPr>
                <a:t>سرعة </a:t>
              </a:r>
              <a:r>
                <a:rPr lang="ar-EG" altLang="zh-CN" sz="2000" b="1" dirty="0">
                  <a:solidFill>
                    <a:schemeClr val="bg1"/>
                  </a:solidFill>
                  <a:latin typeface="Microsoft YaHei" pitchFamily="34" charset="-122"/>
                  <a:ea typeface="Microsoft YaHei" pitchFamily="34" charset="-122"/>
                </a:rPr>
                <a:t>التعافي من المحن</a:t>
              </a:r>
              <a:endParaRPr lang="en-US" sz="2000" b="1" dirty="0">
                <a:solidFill>
                  <a:schemeClr val="bg1"/>
                </a:solidFill>
                <a:latin typeface="Microsoft YaHei" pitchFamily="34" charset="-122"/>
                <a:ea typeface="Microsoft YaHei" pitchFamily="34" charset="-122"/>
              </a:endParaRPr>
            </a:p>
          </p:txBody>
        </p:sp>
      </p:grpSp>
      <p:grpSp>
        <p:nvGrpSpPr>
          <p:cNvPr id="10260" name="Group 20"/>
          <p:cNvGrpSpPr>
            <a:grpSpLocks/>
          </p:cNvGrpSpPr>
          <p:nvPr/>
        </p:nvGrpSpPr>
        <p:grpSpPr bwMode="auto">
          <a:xfrm>
            <a:off x="5768503" y="1214438"/>
            <a:ext cx="747713" cy="741362"/>
            <a:chOff x="0" y="0"/>
            <a:chExt cx="747186" cy="740914"/>
          </a:xfrm>
        </p:grpSpPr>
        <p:grpSp>
          <p:nvGrpSpPr>
            <p:cNvPr id="8210" name="Group 21"/>
            <p:cNvGrpSpPr>
              <a:grpSpLocks noChangeAspect="1"/>
            </p:cNvGrpSpPr>
            <p:nvPr/>
          </p:nvGrpSpPr>
          <p:grpSpPr bwMode="auto">
            <a:xfrm>
              <a:off x="3136" y="0"/>
              <a:ext cx="740914" cy="740914"/>
              <a:chOff x="0" y="0"/>
              <a:chExt cx="823237" cy="823237"/>
            </a:xfrm>
          </p:grpSpPr>
          <p:sp>
            <p:nvSpPr>
              <p:cNvPr id="8212" name="椭圆 38"/>
              <p:cNvSpPr>
                <a:spLocks noChangeAspect="1" noChangeArrowheads="1"/>
              </p:cNvSpPr>
              <p:nvPr/>
            </p:nvSpPr>
            <p:spPr bwMode="auto">
              <a:xfrm>
                <a:off x="0" y="0"/>
                <a:ext cx="823237" cy="823237"/>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8213" name="椭圆 39"/>
              <p:cNvSpPr>
                <a:spLocks noChangeAspect="1"/>
              </p:cNvSpPr>
              <p:nvPr/>
            </p:nvSpPr>
            <p:spPr bwMode="auto">
              <a:xfrm>
                <a:off x="51620" y="51621"/>
                <a:ext cx="720000" cy="720000"/>
              </a:xfrm>
              <a:prstGeom prst="ellipse">
                <a:avLst/>
              </a:prstGeom>
              <a:solidFill>
                <a:srgbClr val="007E00">
                  <a:alpha val="79999"/>
                </a:srgbClr>
              </a:solidFill>
              <a:ln w="12700">
                <a:solidFill>
                  <a:schemeClr val="bg1"/>
                </a:solidFill>
                <a:round/>
                <a:headEnd/>
                <a:tailEnd/>
              </a:ln>
            </p:spPr>
            <p:txBody>
              <a:bodyPr wrap="none" anchor="ctr"/>
              <a:lstStyle/>
              <a:p>
                <a:pPr algn="ctr" eaLnBrk="0" hangingPunct="0">
                  <a:buClr>
                    <a:srgbClr val="FF0000"/>
                  </a:buClr>
                  <a:buSzPct val="70000"/>
                </a:pPr>
                <a:endParaRPr lang="zh-CN" altLang="en-US" sz="2000">
                  <a:solidFill>
                    <a:schemeClr val="tx2"/>
                  </a:solidFill>
                  <a:ea typeface="Microsoft YaHei" pitchFamily="34" charset="-122"/>
                </a:endParaRPr>
              </a:p>
            </p:txBody>
          </p:sp>
        </p:grpSp>
        <p:sp>
          <p:nvSpPr>
            <p:cNvPr id="8211" name="Rectangle 13"/>
            <p:cNvSpPr>
              <a:spLocks noChangeArrowheads="1"/>
            </p:cNvSpPr>
            <p:nvPr/>
          </p:nvSpPr>
          <p:spPr bwMode="auto">
            <a:xfrm>
              <a:off x="0" y="170402"/>
              <a:ext cx="7471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GB" altLang="zh-CN" sz="2000" dirty="0">
                  <a:solidFill>
                    <a:schemeClr val="bg1"/>
                  </a:solidFill>
                  <a:latin typeface="Microsoft YaHei" pitchFamily="34" charset="-122"/>
                  <a:ea typeface="Microsoft YaHei" pitchFamily="34" charset="-122"/>
                </a:rPr>
                <a:t>4</a:t>
              </a:r>
              <a:endParaRPr lang="zh-CN" altLang="en-US" sz="2000" dirty="0">
                <a:solidFill>
                  <a:schemeClr val="bg1"/>
                </a:solidFill>
                <a:latin typeface="Microsoft YaHei" pitchFamily="34" charset="-122"/>
                <a:ea typeface="Microsoft YaHei" pitchFamily="34" charset="-122"/>
              </a:endParaRPr>
            </a:p>
          </p:txBody>
        </p:sp>
      </p:grpSp>
      <p:grpSp>
        <p:nvGrpSpPr>
          <p:cNvPr id="10265" name="Group 25"/>
          <p:cNvGrpSpPr>
            <a:grpSpLocks/>
          </p:cNvGrpSpPr>
          <p:nvPr/>
        </p:nvGrpSpPr>
        <p:grpSpPr bwMode="auto">
          <a:xfrm>
            <a:off x="5292080" y="2381250"/>
            <a:ext cx="747713" cy="739775"/>
            <a:chOff x="0" y="0"/>
            <a:chExt cx="747186" cy="739990"/>
          </a:xfrm>
        </p:grpSpPr>
        <p:grpSp>
          <p:nvGrpSpPr>
            <p:cNvPr id="8206" name="Group 26"/>
            <p:cNvGrpSpPr>
              <a:grpSpLocks noChangeAspect="1"/>
            </p:cNvGrpSpPr>
            <p:nvPr/>
          </p:nvGrpSpPr>
          <p:grpSpPr bwMode="auto">
            <a:xfrm>
              <a:off x="3598" y="0"/>
              <a:ext cx="739990" cy="739990"/>
              <a:chOff x="0" y="0"/>
              <a:chExt cx="822211" cy="822211"/>
            </a:xfrm>
          </p:grpSpPr>
          <p:sp>
            <p:nvSpPr>
              <p:cNvPr id="8208" name="椭圆 35"/>
              <p:cNvSpPr>
                <a:spLocks noChangeAspect="1" noChangeArrowheads="1"/>
              </p:cNvSpPr>
              <p:nvPr/>
            </p:nvSpPr>
            <p:spPr bwMode="auto">
              <a:xfrm>
                <a:off x="0" y="0"/>
                <a:ext cx="822211" cy="822211"/>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8209" name="椭圆 36"/>
              <p:cNvSpPr>
                <a:spLocks noChangeAspect="1"/>
              </p:cNvSpPr>
              <p:nvPr/>
            </p:nvSpPr>
            <p:spPr bwMode="auto">
              <a:xfrm>
                <a:off x="50644" y="51168"/>
                <a:ext cx="720921" cy="719876"/>
              </a:xfrm>
              <a:prstGeom prst="ellipse">
                <a:avLst/>
              </a:prstGeom>
              <a:solidFill>
                <a:srgbClr val="7F7F7F">
                  <a:alpha val="79999"/>
                </a:srgbClr>
              </a:solidFill>
              <a:ln w="12700">
                <a:solidFill>
                  <a:srgbClr val="7F7F7F"/>
                </a:solidFill>
                <a:round/>
                <a:headEnd/>
                <a:tailEnd/>
              </a:ln>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8207" name="Rectangle 13"/>
            <p:cNvSpPr>
              <a:spLocks noChangeArrowheads="1"/>
            </p:cNvSpPr>
            <p:nvPr/>
          </p:nvSpPr>
          <p:spPr bwMode="auto">
            <a:xfrm>
              <a:off x="0" y="169940"/>
              <a:ext cx="7471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000" dirty="0" smtClean="0">
                  <a:solidFill>
                    <a:schemeClr val="bg1"/>
                  </a:solidFill>
                  <a:latin typeface="Microsoft YaHei" pitchFamily="34" charset="-122"/>
                  <a:ea typeface="Microsoft YaHei" pitchFamily="34" charset="-122"/>
                </a:rPr>
                <a:t>5</a:t>
              </a:r>
              <a:endParaRPr lang="zh-CN" altLang="en-US" sz="2000" dirty="0">
                <a:solidFill>
                  <a:schemeClr val="bg1"/>
                </a:solidFill>
                <a:latin typeface="Microsoft YaHei" pitchFamily="34" charset="-122"/>
                <a:ea typeface="Microsoft YaHei" pitchFamily="34" charset="-122"/>
              </a:endParaRPr>
            </a:p>
          </p:txBody>
        </p:sp>
      </p:grpSp>
      <p:grpSp>
        <p:nvGrpSpPr>
          <p:cNvPr id="10270" name="Group 30"/>
          <p:cNvGrpSpPr>
            <a:grpSpLocks/>
          </p:cNvGrpSpPr>
          <p:nvPr/>
        </p:nvGrpSpPr>
        <p:grpSpPr bwMode="auto">
          <a:xfrm>
            <a:off x="5624487" y="3556000"/>
            <a:ext cx="747713" cy="739775"/>
            <a:chOff x="0" y="0"/>
            <a:chExt cx="747186" cy="740120"/>
          </a:xfrm>
        </p:grpSpPr>
        <p:grpSp>
          <p:nvGrpSpPr>
            <p:cNvPr id="8202" name="Group 31"/>
            <p:cNvGrpSpPr>
              <a:grpSpLocks noChangeAspect="1"/>
            </p:cNvGrpSpPr>
            <p:nvPr/>
          </p:nvGrpSpPr>
          <p:grpSpPr bwMode="auto">
            <a:xfrm>
              <a:off x="3533" y="0"/>
              <a:ext cx="740120" cy="740120"/>
              <a:chOff x="0" y="0"/>
              <a:chExt cx="822355" cy="822355"/>
            </a:xfrm>
          </p:grpSpPr>
          <p:sp>
            <p:nvSpPr>
              <p:cNvPr id="8204" name="椭圆 41"/>
              <p:cNvSpPr>
                <a:spLocks noChangeAspect="1" noChangeArrowheads="1"/>
              </p:cNvSpPr>
              <p:nvPr/>
            </p:nvSpPr>
            <p:spPr bwMode="auto">
              <a:xfrm>
                <a:off x="0" y="0"/>
                <a:ext cx="822355" cy="82235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8205" name="椭圆 42"/>
              <p:cNvSpPr>
                <a:spLocks noChangeAspect="1"/>
              </p:cNvSpPr>
              <p:nvPr/>
            </p:nvSpPr>
            <p:spPr bwMode="auto">
              <a:xfrm>
                <a:off x="50718" y="51177"/>
                <a:ext cx="720921" cy="720002"/>
              </a:xfrm>
              <a:prstGeom prst="ellipse">
                <a:avLst/>
              </a:prstGeom>
              <a:solidFill>
                <a:srgbClr val="595959">
                  <a:alpha val="79999"/>
                </a:srgbClr>
              </a:solidFill>
              <a:ln w="12700">
                <a:solidFill>
                  <a:srgbClr val="595959"/>
                </a:solidFill>
                <a:round/>
                <a:headEnd/>
                <a:tailEnd/>
              </a:ln>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8203" name="Rectangle 13"/>
            <p:cNvSpPr>
              <a:spLocks noChangeArrowheads="1"/>
            </p:cNvSpPr>
            <p:nvPr/>
          </p:nvSpPr>
          <p:spPr bwMode="auto">
            <a:xfrm>
              <a:off x="0" y="170005"/>
              <a:ext cx="7471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000" dirty="0" smtClean="0">
                  <a:solidFill>
                    <a:schemeClr val="bg1"/>
                  </a:solidFill>
                  <a:latin typeface="Microsoft YaHei" pitchFamily="34" charset="-122"/>
                  <a:ea typeface="Microsoft YaHei" pitchFamily="34" charset="-122"/>
                </a:rPr>
                <a:t>6</a:t>
              </a:r>
              <a:endParaRPr lang="zh-CN" altLang="en-US" sz="2000" dirty="0">
                <a:solidFill>
                  <a:schemeClr val="bg1"/>
                </a:solidFill>
                <a:latin typeface="Microsoft YaHei" pitchFamily="34" charset="-122"/>
                <a:ea typeface="Microsoft YaHei" pitchFamily="34" charset="-122"/>
              </a:endParaRPr>
            </a:p>
          </p:txBody>
        </p:sp>
      </p:grpSp>
      <p:sp>
        <p:nvSpPr>
          <p:cNvPr id="35"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تقدير الذات يؤدي إلى</a:t>
            </a:r>
          </a:p>
        </p:txBody>
      </p:sp>
    </p:spTree>
    <p:extLst>
      <p:ext uri="{BB962C8B-B14F-4D97-AF65-F5344CB8AC3E}">
        <p14:creationId xmlns:p14="http://schemas.microsoft.com/office/powerpoint/2010/main" xmlns="" val="263081155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2"/>
                                        </p:tgtEl>
                                        <p:attrNameLst>
                                          <p:attrName>ppt_y</p:attrName>
                                        </p:attrNameLst>
                                      </p:cBhvr>
                                      <p:tavLst>
                                        <p:tav tm="0">
                                          <p:val>
                                            <p:strVal val="#ppt_y"/>
                                          </p:val>
                                        </p:tav>
                                        <p:tav tm="100000">
                                          <p:val>
                                            <p:strVal val="#ppt_y"/>
                                          </p:val>
                                        </p:tav>
                                      </p:tavLst>
                                    </p:anim>
                                    <p:animEffect transition="in" filter="fade">
                                      <p:cBhvr>
                                        <p:cTn id="10" dur="1000"/>
                                        <p:tgtEl>
                                          <p:spTgt spid="10242"/>
                                        </p:tgtEl>
                                      </p:cBhvr>
                                    </p:animEffect>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0260"/>
                                        </p:tgtEl>
                                        <p:attrNameLst>
                                          <p:attrName>style.visibility</p:attrName>
                                        </p:attrNameLst>
                                      </p:cBhvr>
                                      <p:to>
                                        <p:strVal val="visible"/>
                                      </p:to>
                                    </p:set>
                                    <p:anim calcmode="lin" valueType="num">
                                      <p:cBhvr>
                                        <p:cTn id="14" dur="500" fill="hold"/>
                                        <p:tgtEl>
                                          <p:spTgt spid="10260"/>
                                        </p:tgtEl>
                                        <p:attrNameLst>
                                          <p:attrName>ppt_w</p:attrName>
                                        </p:attrNameLst>
                                      </p:cBhvr>
                                      <p:tavLst>
                                        <p:tav tm="0">
                                          <p:val>
                                            <p:fltVal val="0"/>
                                          </p:val>
                                        </p:tav>
                                        <p:tav tm="100000">
                                          <p:val>
                                            <p:strVal val="#ppt_w"/>
                                          </p:val>
                                        </p:tav>
                                      </p:tavLst>
                                    </p:anim>
                                    <p:anim calcmode="lin" valueType="num">
                                      <p:cBhvr>
                                        <p:cTn id="15" dur="500" fill="hold"/>
                                        <p:tgtEl>
                                          <p:spTgt spid="10260"/>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10248"/>
                                        </p:tgtEl>
                                        <p:attrNameLst>
                                          <p:attrName>style.visibility</p:attrName>
                                        </p:attrNameLst>
                                      </p:cBhvr>
                                      <p:to>
                                        <p:strVal val="visible"/>
                                      </p:to>
                                    </p:set>
                                    <p:animEffect transition="in" filter="slide(fromLeft)">
                                      <p:cBhvr>
                                        <p:cTn id="18" dur="500"/>
                                        <p:tgtEl>
                                          <p:spTgt spid="10248"/>
                                        </p:tgtEl>
                                      </p:cBhvr>
                                    </p:animEffect>
                                  </p:childTnLst>
                                </p:cTn>
                              </p:par>
                              <p:par>
                                <p:cTn id="19" presetID="23" presetClass="entr" presetSubtype="16" fill="hold" nodeType="withEffect">
                                  <p:stCondLst>
                                    <p:cond delay="400"/>
                                  </p:stCondLst>
                                  <p:childTnLst>
                                    <p:set>
                                      <p:cBhvr>
                                        <p:cTn id="20" dur="1" fill="hold">
                                          <p:stCondLst>
                                            <p:cond delay="0"/>
                                          </p:stCondLst>
                                        </p:cTn>
                                        <p:tgtEl>
                                          <p:spTgt spid="10265"/>
                                        </p:tgtEl>
                                        <p:attrNameLst>
                                          <p:attrName>style.visibility</p:attrName>
                                        </p:attrNameLst>
                                      </p:cBhvr>
                                      <p:to>
                                        <p:strVal val="visible"/>
                                      </p:to>
                                    </p:set>
                                    <p:anim calcmode="lin" valueType="num">
                                      <p:cBhvr>
                                        <p:cTn id="21" dur="500" fill="hold"/>
                                        <p:tgtEl>
                                          <p:spTgt spid="10265"/>
                                        </p:tgtEl>
                                        <p:attrNameLst>
                                          <p:attrName>ppt_w</p:attrName>
                                        </p:attrNameLst>
                                      </p:cBhvr>
                                      <p:tavLst>
                                        <p:tav tm="0">
                                          <p:val>
                                            <p:fltVal val="0"/>
                                          </p:val>
                                        </p:tav>
                                        <p:tav tm="100000">
                                          <p:val>
                                            <p:strVal val="#ppt_w"/>
                                          </p:val>
                                        </p:tav>
                                      </p:tavLst>
                                    </p:anim>
                                    <p:anim calcmode="lin" valueType="num">
                                      <p:cBhvr>
                                        <p:cTn id="22" dur="500" fill="hold"/>
                                        <p:tgtEl>
                                          <p:spTgt spid="10265"/>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0252"/>
                                        </p:tgtEl>
                                        <p:attrNameLst>
                                          <p:attrName>style.visibility</p:attrName>
                                        </p:attrNameLst>
                                      </p:cBhvr>
                                      <p:to>
                                        <p:strVal val="visible"/>
                                      </p:to>
                                    </p:set>
                                    <p:animEffect transition="in" filter="slide(fromLeft)">
                                      <p:cBhvr>
                                        <p:cTn id="25" dur="500"/>
                                        <p:tgtEl>
                                          <p:spTgt spid="10252"/>
                                        </p:tgtEl>
                                      </p:cBhvr>
                                    </p:animEffect>
                                  </p:childTnLst>
                                </p:cTn>
                              </p:par>
                              <p:par>
                                <p:cTn id="26" presetID="23" presetClass="entr" presetSubtype="16" fill="hold" nodeType="withEffect">
                                  <p:stCondLst>
                                    <p:cond delay="800"/>
                                  </p:stCondLst>
                                  <p:childTnLst>
                                    <p:set>
                                      <p:cBhvr>
                                        <p:cTn id="27" dur="1" fill="hold">
                                          <p:stCondLst>
                                            <p:cond delay="0"/>
                                          </p:stCondLst>
                                        </p:cTn>
                                        <p:tgtEl>
                                          <p:spTgt spid="10270"/>
                                        </p:tgtEl>
                                        <p:attrNameLst>
                                          <p:attrName>style.visibility</p:attrName>
                                        </p:attrNameLst>
                                      </p:cBhvr>
                                      <p:to>
                                        <p:strVal val="visible"/>
                                      </p:to>
                                    </p:set>
                                    <p:anim calcmode="lin" valueType="num">
                                      <p:cBhvr>
                                        <p:cTn id="28" dur="500" fill="hold"/>
                                        <p:tgtEl>
                                          <p:spTgt spid="10270"/>
                                        </p:tgtEl>
                                        <p:attrNameLst>
                                          <p:attrName>ppt_w</p:attrName>
                                        </p:attrNameLst>
                                      </p:cBhvr>
                                      <p:tavLst>
                                        <p:tav tm="0">
                                          <p:val>
                                            <p:fltVal val="0"/>
                                          </p:val>
                                        </p:tav>
                                        <p:tav tm="100000">
                                          <p:val>
                                            <p:strVal val="#ppt_w"/>
                                          </p:val>
                                        </p:tav>
                                      </p:tavLst>
                                    </p:anim>
                                    <p:anim calcmode="lin" valueType="num">
                                      <p:cBhvr>
                                        <p:cTn id="29" dur="500" fill="hold"/>
                                        <p:tgtEl>
                                          <p:spTgt spid="10270"/>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0256"/>
                                        </p:tgtEl>
                                        <p:attrNameLst>
                                          <p:attrName>style.visibility</p:attrName>
                                        </p:attrNameLst>
                                      </p:cBhvr>
                                      <p:to>
                                        <p:strVal val="visible"/>
                                      </p:to>
                                    </p:set>
                                    <p:animEffect transition="in" filter="slide(fromLeft)">
                                      <p:cBhvr>
                                        <p:cTn id="32" dur="500"/>
                                        <p:tgtEl>
                                          <p:spTgt spid="10256"/>
                                        </p:tgtEl>
                                      </p:cBhvr>
                                    </p:animEffect>
                                  </p:childTnLst>
                                </p:cTn>
                              </p:par>
                            </p:childTnLst>
                          </p:cTn>
                        </p:par>
                        <p:par>
                          <p:cTn id="33" fill="hold">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lide(from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035200" y="1993404"/>
            <a:ext cx="5489128"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smtClean="0"/>
              <a:t>كيف </a:t>
            </a:r>
            <a:r>
              <a:rPr lang="ar-EG" sz="3200" b="1" dirty="0"/>
              <a:t>أحارب الأفكار السلبية</a:t>
            </a:r>
          </a:p>
        </p:txBody>
      </p:sp>
    </p:spTree>
    <p:extLst>
      <p:ext uri="{BB962C8B-B14F-4D97-AF65-F5344CB8AC3E}">
        <p14:creationId xmlns:p14="http://schemas.microsoft.com/office/powerpoint/2010/main" xmlns="" val="211725301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7944" y="1777380"/>
            <a:ext cx="4572000" cy="2308324"/>
          </a:xfrm>
          <a:prstGeom prst="rect">
            <a:avLst/>
          </a:prstGeom>
        </p:spPr>
        <p:txBody>
          <a:bodyPr>
            <a:spAutoFit/>
          </a:bodyPr>
          <a:lstStyle/>
          <a:p>
            <a:pPr algn="justLow" rtl="1"/>
            <a:r>
              <a:rPr lang="ar-EG" sz="2400" b="1" dirty="0" smtClean="0">
                <a:solidFill>
                  <a:srgbClr val="002060"/>
                </a:solidFill>
                <a:latin typeface="Simplified Arabic" pitchFamily="18" charset="-78"/>
                <a:cs typeface="Simplified Arabic" pitchFamily="18" charset="-78"/>
              </a:rPr>
              <a:t>قبل </a:t>
            </a:r>
            <a:r>
              <a:rPr lang="ar-EG" sz="2400" b="1" dirty="0">
                <a:solidFill>
                  <a:srgbClr val="002060"/>
                </a:solidFill>
                <a:latin typeface="Simplified Arabic" pitchFamily="18" charset="-78"/>
                <a:cs typeface="Simplified Arabic" pitchFamily="18" charset="-78"/>
              </a:rPr>
              <a:t>الحديث عن الافكار السلبية ومسبباتها وعن طرق التخلص منها وعن كيفية وضع الحواجز دونها يحسن بنا أن نتحدث عن العلاقة القوية بين الثقة بالنفس وبين الافكار الايجابية، وفي المقابل بين الأفكار السلبية وبين الضعف والخور في </a:t>
            </a:r>
            <a:r>
              <a:rPr lang="ar-EG" sz="2400" b="1" dirty="0" smtClean="0">
                <a:solidFill>
                  <a:srgbClr val="002060"/>
                </a:solidFill>
                <a:latin typeface="Simplified Arabic" pitchFamily="18" charset="-78"/>
                <a:cs typeface="Simplified Arabic" pitchFamily="18" charset="-78"/>
              </a:rPr>
              <a:t>الشخصية</a:t>
            </a:r>
            <a:endParaRPr lang="ar-E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433" y="1756296"/>
            <a:ext cx="3265488"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739228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899592" y="1417340"/>
            <a:ext cx="7128792" cy="1368152"/>
          </a:xfrm>
          <a:prstGeom prst="round2Diag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smtClean="0">
                <a:solidFill>
                  <a:srgbClr val="002060"/>
                </a:solidFill>
              </a:rPr>
              <a:t>كلما </a:t>
            </a:r>
            <a:r>
              <a:rPr lang="ar-EG" sz="2400" b="1" dirty="0">
                <a:solidFill>
                  <a:srgbClr val="002060"/>
                </a:solidFill>
              </a:rPr>
              <a:t>قويت ثقة الانسان بنفسه وكملت ثقته في قدراته وما يتحلى به من سمات وصفات </a:t>
            </a:r>
            <a:r>
              <a:rPr lang="ar-EG" sz="2400" b="1" dirty="0" smtClean="0">
                <a:solidFill>
                  <a:srgbClr val="002060"/>
                </a:solidFill>
              </a:rPr>
              <a:t>ومواهب </a:t>
            </a:r>
            <a:r>
              <a:rPr lang="ar-EG" sz="2400" b="1" dirty="0">
                <a:solidFill>
                  <a:srgbClr val="002060"/>
                </a:solidFill>
              </a:rPr>
              <a:t>كلما كانت شخصيته ايجابية وكانت كذلك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افكاره </a:t>
            </a:r>
            <a:r>
              <a:rPr lang="ar-EG" sz="2400" b="1" dirty="0">
                <a:solidFill>
                  <a:srgbClr val="002060"/>
                </a:solidFill>
              </a:rPr>
              <a:t>ايجابية عن نفسه وكان ايضا ايجابي النظرة الى الآخرين</a:t>
            </a:r>
            <a:endParaRPr kumimoji="0" lang="ar-EG" sz="2400" b="1" i="0" u="none" strike="noStrike" cap="none" normalizeH="0" baseline="0" dirty="0" smtClean="0">
              <a:ln>
                <a:noFill/>
              </a:ln>
              <a:solidFill>
                <a:srgbClr val="002060"/>
              </a:solidFill>
              <a:effectLst/>
            </a:endParaRPr>
          </a:p>
        </p:txBody>
      </p:sp>
      <p:sp>
        <p:nvSpPr>
          <p:cNvPr id="3" name="Round Diagonal Corner Rectangle 2"/>
          <p:cNvSpPr/>
          <p:nvPr/>
        </p:nvSpPr>
        <p:spPr bwMode="auto">
          <a:xfrm>
            <a:off x="899592" y="3361556"/>
            <a:ext cx="7128792" cy="1008112"/>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2400" b="1" dirty="0" smtClean="0">
                <a:solidFill>
                  <a:srgbClr val="002060"/>
                </a:solidFill>
              </a:rPr>
              <a:t>كلما </a:t>
            </a:r>
            <a:r>
              <a:rPr lang="ar-EG" sz="2400" b="1" dirty="0">
                <a:solidFill>
                  <a:srgbClr val="002060"/>
                </a:solidFill>
              </a:rPr>
              <a:t>كانت ثقة الانسان بنفسه ضعيفة مهزوزة كلما كانت افكاره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السلبية </a:t>
            </a:r>
            <a:r>
              <a:rPr lang="ar-EG" sz="2400" b="1" dirty="0">
                <a:solidFill>
                  <a:srgbClr val="002060"/>
                </a:solidFill>
              </a:rPr>
              <a:t>تفوق عدد دقات القلب في الدقيقة الواحدة</a:t>
            </a:r>
            <a:endParaRPr kumimoji="0" lang="ar-EG" sz="24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304004884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3" descr="B56F103BB23E47beACAB404F50AF11BD# #TextBox 13"/>
          <p:cNvSpPr txBox="1">
            <a:spLocks noChangeArrowheads="1"/>
          </p:cNvSpPr>
          <p:nvPr/>
        </p:nvSpPr>
        <p:spPr bwMode="auto">
          <a:xfrm>
            <a:off x="4788024" y="-3703"/>
            <a:ext cx="4355977"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الهدف العام للبرنامج التدريبي </a:t>
            </a:r>
          </a:p>
        </p:txBody>
      </p:sp>
      <p:sp>
        <p:nvSpPr>
          <p:cNvPr id="16" name="Folded Corner 15"/>
          <p:cNvSpPr/>
          <p:nvPr/>
        </p:nvSpPr>
        <p:spPr bwMode="auto">
          <a:xfrm>
            <a:off x="2483768" y="1836767"/>
            <a:ext cx="6300192" cy="1020737"/>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latin typeface="Arial" charset="0"/>
            </a:endParaRPr>
          </a:p>
        </p:txBody>
      </p:sp>
      <p:sp>
        <p:nvSpPr>
          <p:cNvPr id="18" name="Rectangle 17"/>
          <p:cNvSpPr/>
          <p:nvPr/>
        </p:nvSpPr>
        <p:spPr>
          <a:xfrm>
            <a:off x="2483769" y="1968500"/>
            <a:ext cx="6156176" cy="861764"/>
          </a:xfrm>
          <a:prstGeom prst="rect">
            <a:avLst/>
          </a:prstGeom>
        </p:spPr>
        <p:txBody>
          <a:bodyPr wrap="square" lIns="91430" tIns="45715" rIns="91430" bIns="45715">
            <a:spAutoFit/>
          </a:bodyPr>
          <a:lstStyle/>
          <a:p>
            <a:pPr algn="ctr" rtl="1"/>
            <a:r>
              <a:rPr lang="ar-SA" sz="2500" b="1" dirty="0">
                <a:solidFill>
                  <a:schemeClr val="accent2">
                    <a:lumMod val="50000"/>
                  </a:schemeClr>
                </a:solidFill>
              </a:rPr>
              <a:t>تزويد المشاركين بالمعلومات والمهارات وتعريفهم بالسلوك اللازم للقائد وكيفية الاعداد المميز لبناء اتصالات جيدة </a:t>
            </a:r>
            <a:endParaRPr lang="ar-EG" sz="2500" b="1" dirty="0">
              <a:solidFill>
                <a:schemeClr val="accent2">
                  <a:lumMod val="50000"/>
                </a:schemeClr>
              </a:solidFill>
            </a:endParaRPr>
          </a:p>
        </p:txBody>
      </p:sp>
      <p:pic>
        <p:nvPicPr>
          <p:cNvPr id="19"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792515" y="2948217"/>
            <a:ext cx="1936519" cy="1762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048809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Left)">
                                      <p:cBhvr>
                                        <p:cTn id="7" dur="500"/>
                                        <p:tgtEl>
                                          <p:spTgt spid="61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16" grpId="0" animBg="1"/>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bwMode="auto">
          <a:xfrm>
            <a:off x="4283968" y="1273324"/>
            <a:ext cx="3681412" cy="1512168"/>
          </a:xfrm>
          <a:prstGeom prst="cloudCallout">
            <a:avLst>
              <a:gd name="adj1" fmla="val -61783"/>
              <a:gd name="adj2" fmla="val 102183"/>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r>
              <a:rPr lang="ar-EG" sz="2000" b="1" dirty="0">
                <a:solidFill>
                  <a:srgbClr val="002060"/>
                </a:solidFill>
              </a:rPr>
              <a:t>(هل انت واثق من نفسك)؟ من قدراتك؟ من مواهبك؟ </a:t>
            </a:r>
            <a:endParaRPr kumimoji="0" lang="ar-EG" sz="2000" b="1" i="0" u="none" strike="noStrike" cap="none" normalizeH="0" baseline="0" dirty="0" smtClean="0">
              <a:ln>
                <a:noFill/>
              </a:ln>
              <a:solidFill>
                <a:srgbClr val="002060"/>
              </a:solidFill>
              <a:effectLst/>
            </a:endParaRP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619672" y="2641476"/>
            <a:ext cx="3105348" cy="2331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774626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bwMode="auto">
          <a:xfrm>
            <a:off x="683568" y="1633364"/>
            <a:ext cx="7488832" cy="2520280"/>
          </a:xfrm>
          <a:prstGeom prst="foldedCorner">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dirty="0">
                <a:solidFill>
                  <a:srgbClr val="002060"/>
                </a:solidFill>
              </a:rPr>
              <a:t>" ان مراقبة الأفكار والسيطرة على الخواطر هي مهمة شاقه وليست ابدا سهلة وكمية الافكار والخواطر التي ترد علينا لا شعوريا كمية هائلة ولذا نحن نملك مراقبتها واقصاء السيء منها وقبول الجيد منها اما قضية السلامة منها فهو امر لا يقدر عليه "</a:t>
            </a:r>
            <a:endParaRPr kumimoji="0" lang="ar-EG" sz="3200" b="0"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114080697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035200" y="1993404"/>
            <a:ext cx="5489128"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smtClean="0"/>
              <a:t>ما </a:t>
            </a:r>
            <a:r>
              <a:rPr lang="ar-EG" sz="3200" b="1" dirty="0"/>
              <a:t>هو التفكير السلبى</a:t>
            </a:r>
          </a:p>
        </p:txBody>
      </p:sp>
    </p:spTree>
    <p:extLst>
      <p:ext uri="{BB962C8B-B14F-4D97-AF65-F5344CB8AC3E}">
        <p14:creationId xmlns:p14="http://schemas.microsoft.com/office/powerpoint/2010/main" xmlns="" val="312195971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645947"/>
            <a:ext cx="6562725" cy="546100"/>
            <a:chOff x="0" y="0"/>
            <a:chExt cx="6561756" cy="54606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42537"/>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انه </a:t>
              </a:r>
              <a:r>
                <a:rPr lang="ar-EG" altLang="zh-CN" sz="2400" b="1" dirty="0">
                  <a:solidFill>
                    <a:schemeClr val="bg1"/>
                  </a:solidFill>
                </a:rPr>
                <a:t>باختصار التشاؤم في رؤية </a:t>
              </a:r>
              <a:r>
                <a:rPr lang="ar-EG" altLang="zh-CN" sz="2400" b="1" dirty="0" smtClean="0">
                  <a:solidFill>
                    <a:schemeClr val="bg1"/>
                  </a:solidFill>
                </a:rPr>
                <a:t>الاشياء</a:t>
              </a:r>
              <a:endParaRPr lang="zh-CN" altLang="en-US" sz="2400" b="1" dirty="0">
                <a:solidFill>
                  <a:schemeClr val="bg1"/>
                </a:solidFill>
              </a:endParaRPr>
            </a:p>
          </p:txBody>
        </p:sp>
      </p:grpSp>
      <p:grpSp>
        <p:nvGrpSpPr>
          <p:cNvPr id="7174" name="Group 6"/>
          <p:cNvGrpSpPr>
            <a:grpSpLocks/>
          </p:cNvGrpSpPr>
          <p:nvPr/>
        </p:nvGrpSpPr>
        <p:grpSpPr bwMode="auto">
          <a:xfrm>
            <a:off x="1290638" y="2519072"/>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المبالغة </a:t>
              </a:r>
              <a:r>
                <a:rPr lang="ar-EG" altLang="zh-CN" sz="2200" b="1" dirty="0">
                  <a:solidFill>
                    <a:schemeClr val="bg1"/>
                  </a:solidFill>
                </a:rPr>
                <a:t>في تقييم الظروف والمواقف</a:t>
              </a:r>
              <a:endParaRPr lang="zh-CN" altLang="en-US" sz="2200" b="1" dirty="0">
                <a:solidFill>
                  <a:schemeClr val="bg1"/>
                </a:solidFill>
              </a:endParaRPr>
            </a:p>
          </p:txBody>
        </p:sp>
      </p:grpSp>
      <p:grpSp>
        <p:nvGrpSpPr>
          <p:cNvPr id="7179" name="Group 11"/>
          <p:cNvGrpSpPr>
            <a:grpSpLocks/>
          </p:cNvGrpSpPr>
          <p:nvPr/>
        </p:nvGrpSpPr>
        <p:grpSpPr bwMode="auto">
          <a:xfrm>
            <a:off x="1290638" y="3390610"/>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انه </a:t>
              </a:r>
              <a:r>
                <a:rPr lang="ar-EG" altLang="zh-CN" sz="2400" b="1" dirty="0">
                  <a:solidFill>
                    <a:schemeClr val="bg1"/>
                  </a:solidFill>
                </a:rPr>
                <a:t>الوهم الذي يحول اللا شيء الى حقيقة ماثلة لا شك فيها</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a:t>
            </a:r>
            <a:r>
              <a:rPr lang="ar-EG" altLang="zh-CN" sz="3200" b="1" dirty="0" smtClean="0">
                <a:solidFill>
                  <a:schemeClr val="bg1"/>
                </a:solidFill>
                <a:latin typeface="Microsoft YaHei" pitchFamily="34" charset="-122"/>
                <a:ea typeface="Microsoft YaHei" pitchFamily="34" charset="-122"/>
              </a:rPr>
              <a:t>ما </a:t>
            </a:r>
            <a:r>
              <a:rPr lang="ar-EG" altLang="zh-CN" sz="3200" b="1" dirty="0">
                <a:solidFill>
                  <a:schemeClr val="bg1"/>
                </a:solidFill>
                <a:latin typeface="Microsoft YaHei" pitchFamily="34" charset="-122"/>
                <a:ea typeface="Microsoft YaHei" pitchFamily="34" charset="-122"/>
              </a:rPr>
              <a:t>هو التفكير </a:t>
            </a:r>
            <a:r>
              <a:rPr lang="ar-EG" altLang="zh-CN" sz="3200" b="1" dirty="0" smtClean="0">
                <a:solidFill>
                  <a:schemeClr val="bg1"/>
                </a:solidFill>
                <a:latin typeface="Microsoft YaHei" pitchFamily="34" charset="-122"/>
                <a:ea typeface="Microsoft YaHei" pitchFamily="34" charset="-122"/>
              </a:rPr>
              <a:t>السلبي ؟</a:t>
            </a:r>
            <a:endParaRPr lang="ar-EG" altLang="zh-CN" sz="32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83044840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941421"/>
            <a:ext cx="6562725" cy="546100"/>
            <a:chOff x="0" y="0"/>
            <a:chExt cx="6561756" cy="54606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42537"/>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هو </a:t>
              </a:r>
              <a:r>
                <a:rPr lang="ar-EG" altLang="zh-CN" sz="2400" b="1" dirty="0">
                  <a:solidFill>
                    <a:schemeClr val="bg1"/>
                  </a:solidFill>
                </a:rPr>
                <a:t>التفاؤل بكل ما تحمله هذه الكلمة من معاني</a:t>
              </a:r>
              <a:endParaRPr lang="zh-CN" altLang="en-US" sz="2400" b="1" dirty="0">
                <a:solidFill>
                  <a:schemeClr val="bg1"/>
                </a:solidFill>
              </a:endParaRPr>
            </a:p>
          </p:txBody>
        </p:sp>
      </p:grpSp>
      <p:grpSp>
        <p:nvGrpSpPr>
          <p:cNvPr id="7174" name="Group 6"/>
          <p:cNvGrpSpPr>
            <a:grpSpLocks/>
          </p:cNvGrpSpPr>
          <p:nvPr/>
        </p:nvGrpSpPr>
        <p:grpSpPr bwMode="auto">
          <a:xfrm>
            <a:off x="1290638" y="2814546"/>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انه </a:t>
              </a:r>
              <a:r>
                <a:rPr lang="ar-EG" altLang="zh-CN" sz="2400" b="1" dirty="0">
                  <a:solidFill>
                    <a:schemeClr val="bg1"/>
                  </a:solidFill>
                </a:rPr>
                <a:t>النظر الى الجميل في كل شيء انه منهج حياة قائم بذاته</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ما هو التفكير الايجابي ؟</a:t>
            </a:r>
          </a:p>
        </p:txBody>
      </p:sp>
    </p:spTree>
    <p:extLst>
      <p:ext uri="{BB962C8B-B14F-4D97-AF65-F5344CB8AC3E}">
        <p14:creationId xmlns:p14="http://schemas.microsoft.com/office/powerpoint/2010/main" xmlns="" val="396812059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357598"/>
            <a:ext cx="6562725" cy="923838"/>
            <a:chOff x="0" y="0"/>
            <a:chExt cx="6561756" cy="54606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8"/>
              <a:ext cx="6431598" cy="491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الانتقادات </a:t>
              </a:r>
              <a:r>
                <a:rPr lang="ar-EG" altLang="zh-CN" sz="2400" b="1" dirty="0">
                  <a:solidFill>
                    <a:schemeClr val="bg1"/>
                  </a:solidFill>
                </a:rPr>
                <a:t>والتهكم الذي ربما يتعرض له الفرد من محيط أسرته او عمله او أقاربه </a:t>
              </a:r>
              <a:endParaRPr lang="zh-CN" altLang="en-US" sz="2400" b="1" dirty="0">
                <a:solidFill>
                  <a:schemeClr val="bg1"/>
                </a:solidFill>
              </a:endParaRPr>
            </a:p>
          </p:txBody>
        </p:sp>
      </p:grpSp>
      <p:grpSp>
        <p:nvGrpSpPr>
          <p:cNvPr id="7174" name="Group 6"/>
          <p:cNvGrpSpPr>
            <a:grpSpLocks/>
          </p:cNvGrpSpPr>
          <p:nvPr/>
        </p:nvGrpSpPr>
        <p:grpSpPr bwMode="auto">
          <a:xfrm>
            <a:off x="1290638" y="2557582"/>
            <a:ext cx="6562725" cy="830996"/>
            <a:chOff x="0" y="-17467"/>
            <a:chExt cx="6561756" cy="59321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17467"/>
              <a:ext cx="6431598" cy="593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تركيز </a:t>
              </a:r>
              <a:r>
                <a:rPr lang="ar-EG" altLang="zh-CN" sz="2400" b="1" dirty="0">
                  <a:solidFill>
                    <a:schemeClr val="bg1"/>
                  </a:solidFill>
                </a:rPr>
                <a:t>الانسان على مناطق الضعف لدية ومن ثم تضخيمها حتى تصبح شغله الشاغل</a:t>
              </a:r>
              <a:endParaRPr lang="zh-CN" altLang="en-US" sz="2400" b="1" dirty="0">
                <a:solidFill>
                  <a:schemeClr val="bg1"/>
                </a:solidFill>
              </a:endParaRPr>
            </a:p>
          </p:txBody>
        </p:sp>
      </p:grpSp>
      <p:grpSp>
        <p:nvGrpSpPr>
          <p:cNvPr id="7179" name="Group 11"/>
          <p:cNvGrpSpPr>
            <a:grpSpLocks/>
          </p:cNvGrpSpPr>
          <p:nvPr/>
        </p:nvGrpSpPr>
        <p:grpSpPr bwMode="auto">
          <a:xfrm>
            <a:off x="1290638" y="364958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المواقف </a:t>
              </a:r>
              <a:r>
                <a:rPr lang="ar-EG" altLang="zh-CN" sz="2400" b="1" dirty="0">
                  <a:solidFill>
                    <a:schemeClr val="bg1"/>
                  </a:solidFill>
                </a:rPr>
                <a:t>السلبية المتربصة لدى الفرد من صغره </a:t>
              </a:r>
              <a:endParaRPr lang="zh-CN" altLang="en-US" sz="2400" b="1" dirty="0">
                <a:solidFill>
                  <a:schemeClr val="bg1"/>
                </a:solidFill>
              </a:endParaRPr>
            </a:p>
          </p:txBody>
        </p:sp>
      </p:grpSp>
      <p:grpSp>
        <p:nvGrpSpPr>
          <p:cNvPr id="7183" name="Group 15"/>
          <p:cNvGrpSpPr>
            <a:grpSpLocks/>
          </p:cNvGrpSpPr>
          <p:nvPr/>
        </p:nvGrpSpPr>
        <p:grpSpPr bwMode="auto">
          <a:xfrm>
            <a:off x="1290638" y="4522713"/>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الحساسية </a:t>
              </a:r>
              <a:r>
                <a:rPr lang="ar-EG" altLang="zh-CN" sz="2400" b="1" dirty="0">
                  <a:solidFill>
                    <a:schemeClr val="bg1"/>
                  </a:solidFill>
                </a:rPr>
                <a:t>الزائدة لدى البعض من النقد او من التوبيخ </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أسباب تؤدي الى التفكير السلبي</a:t>
            </a:r>
          </a:p>
        </p:txBody>
      </p:sp>
    </p:spTree>
    <p:extLst>
      <p:ext uri="{BB962C8B-B14F-4D97-AF65-F5344CB8AC3E}">
        <p14:creationId xmlns:p14="http://schemas.microsoft.com/office/powerpoint/2010/main" xmlns="" val="273428106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6100"/>
            <a:chOff x="0" y="0"/>
            <a:chExt cx="6561756" cy="54606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14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تضخيم </a:t>
              </a:r>
              <a:r>
                <a:rPr lang="ar-EG" altLang="zh-CN" sz="2200" b="1" dirty="0">
                  <a:solidFill>
                    <a:schemeClr val="bg1"/>
                  </a:solidFill>
                </a:rPr>
                <a:t>الاشياء فوق حجمها وعدم تفهم المواقف بعقلانية وهدوء </a:t>
              </a:r>
              <a:endParaRPr lang="zh-CN" altLang="en-US" sz="2200" b="1" dirty="0">
                <a:solidFill>
                  <a:schemeClr val="bg1"/>
                </a:solidFill>
              </a:endParaRPr>
            </a:p>
          </p:txBody>
        </p:sp>
      </p:grpSp>
      <p:grpSp>
        <p:nvGrpSpPr>
          <p:cNvPr id="7174" name="Group 6"/>
          <p:cNvGrpSpPr>
            <a:grpSpLocks/>
          </p:cNvGrpSpPr>
          <p:nvPr/>
        </p:nvGrpSpPr>
        <p:grpSpPr bwMode="auto">
          <a:xfrm>
            <a:off x="1290638" y="214630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اتخاذ </a:t>
              </a:r>
              <a:r>
                <a:rPr lang="ar-EG" altLang="zh-CN" sz="2200" b="1" dirty="0">
                  <a:solidFill>
                    <a:schemeClr val="bg1"/>
                  </a:solidFill>
                </a:rPr>
                <a:t>اصدقاء سلبيين في افكارهم ونظرتهم ولا أحد يشك في تأثير</a:t>
              </a:r>
              <a:endParaRPr lang="zh-CN" altLang="en-US" sz="2200" b="1" dirty="0">
                <a:solidFill>
                  <a:schemeClr val="bg1"/>
                </a:solidFill>
              </a:endParaRPr>
            </a:p>
          </p:txBody>
        </p:sp>
      </p:grpSp>
      <p:grpSp>
        <p:nvGrpSpPr>
          <p:cNvPr id="7179" name="Group 11"/>
          <p:cNvGrpSpPr>
            <a:grpSpLocks/>
          </p:cNvGrpSpPr>
          <p:nvPr/>
        </p:nvGrpSpPr>
        <p:grpSpPr bwMode="auto">
          <a:xfrm>
            <a:off x="1290638" y="3017838"/>
            <a:ext cx="6562725" cy="546100"/>
            <a:chOff x="0" y="0"/>
            <a:chExt cx="6561756" cy="54606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الخوف </a:t>
              </a:r>
              <a:r>
                <a:rPr lang="ar-EG" altLang="zh-CN" sz="2200" b="1" dirty="0">
                  <a:solidFill>
                    <a:schemeClr val="bg1"/>
                  </a:solidFill>
                </a:rPr>
                <a:t>والقلق والتردد يصنعان شخصية مزدحمة بالأفكار السلبية </a:t>
              </a:r>
              <a:endParaRPr lang="zh-CN" altLang="en-US" sz="2200" b="1" dirty="0">
                <a:solidFill>
                  <a:schemeClr val="bg1"/>
                </a:solidFill>
              </a:endParaRPr>
            </a:p>
          </p:txBody>
        </p:sp>
      </p:grpSp>
      <p:grpSp>
        <p:nvGrpSpPr>
          <p:cNvPr id="7183" name="Group 15"/>
          <p:cNvGrpSpPr>
            <a:grpSpLocks/>
          </p:cNvGrpSpPr>
          <p:nvPr/>
        </p:nvGrpSpPr>
        <p:grpSpPr bwMode="auto">
          <a:xfrm>
            <a:off x="1290638" y="3890963"/>
            <a:ext cx="6562725" cy="1332896"/>
            <a:chOff x="0" y="0"/>
            <a:chExt cx="6561756" cy="54606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19114"/>
              <a:ext cx="6433094" cy="49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مشاهدة </a:t>
              </a:r>
              <a:r>
                <a:rPr lang="ar-EG" altLang="zh-CN" sz="2400" b="1" dirty="0">
                  <a:solidFill>
                    <a:schemeClr val="bg1"/>
                  </a:solidFill>
                </a:rPr>
                <a:t>البرامج او الافلام او قراءة مقالات تحمل طابعا سلبيا فان لذلك أكبر الأثر </a:t>
              </a:r>
              <a:r>
                <a:rPr lang="ar-EG" altLang="zh-CN" sz="2400" b="1" dirty="0" smtClean="0">
                  <a:solidFill>
                    <a:schemeClr val="bg1"/>
                  </a:solidFill>
                </a:rPr>
                <a:t>الاكتئاب </a:t>
              </a:r>
              <a:r>
                <a:rPr lang="ar-EG" altLang="zh-CN" sz="2400" b="1" dirty="0">
                  <a:solidFill>
                    <a:schemeClr val="bg1"/>
                  </a:solidFill>
                </a:rPr>
                <a:t>والسوداوية في رؤية الامور والمواقف </a:t>
              </a: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أسباب تؤدي الى التفكير السلبي</a:t>
            </a:r>
          </a:p>
        </p:txBody>
      </p:sp>
    </p:spTree>
    <p:extLst>
      <p:ext uri="{BB962C8B-B14F-4D97-AF65-F5344CB8AC3E}">
        <p14:creationId xmlns:p14="http://schemas.microsoft.com/office/powerpoint/2010/main" xmlns="" val="193542987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26298" y="2944025"/>
            <a:ext cx="6562725" cy="1681914"/>
            <a:chOff x="0" y="-19326"/>
            <a:chExt cx="6561756" cy="565386"/>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19326"/>
              <a:ext cx="6431598" cy="527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يجب ان تتعرف على الفكرة وأنها فكرة سلبية والعلامة الاكيدة التي تعرف من خلالها الفكرة السلبية هي انها تخفض مستوى طاقتك وحيويتك وأنها تجعلك تشعر بأنك تعيس ومتجهم ومكتئب لذا تجعلك لا ترى الجمال في اي شيء</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2771800" y="86004"/>
            <a:ext cx="63722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أربع خطوات للتخلص من الأفكار السلبية </a:t>
            </a:r>
          </a:p>
        </p:txBody>
      </p:sp>
      <p:sp>
        <p:nvSpPr>
          <p:cNvPr id="2" name="Round Diagonal Corner Rectangle 1"/>
          <p:cNvSpPr/>
          <p:nvPr/>
        </p:nvSpPr>
        <p:spPr bwMode="auto">
          <a:xfrm>
            <a:off x="3067500" y="1031156"/>
            <a:ext cx="2880320" cy="648072"/>
          </a:xfrm>
          <a:prstGeom prst="round2DiagRect">
            <a:avLst/>
          </a:prstGeom>
          <a:solidFill>
            <a:srgbClr val="22BAD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rPr>
              <a:t>الخطوة الاولى</a:t>
            </a:r>
            <a:endParaRPr kumimoji="0" lang="ar-EG" sz="28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90054720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26298" y="2944025"/>
            <a:ext cx="6562725" cy="1681914"/>
            <a:chOff x="0" y="-19326"/>
            <a:chExt cx="6561756" cy="565386"/>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19326"/>
              <a:ext cx="6431598" cy="527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اجعل عليها علامة فارقة قل لنفسك. انا الآن لدي فكرة سلبية، أخبر نفسك بأن ثمة فكرة سلبية تدور في خاطرك، عندما تصل هذه المرحلة ستلاحظ بأن التسرب في طاقتك وحيويتك يتوقف وتجهمك وكآبتك الداخلية بدأت تقل وتتضاءل</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2771800" y="86004"/>
            <a:ext cx="63722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أربع خطوات للتخلص من الأفكار السلبية </a:t>
            </a:r>
          </a:p>
        </p:txBody>
      </p:sp>
      <p:sp>
        <p:nvSpPr>
          <p:cNvPr id="2" name="Round Diagonal Corner Rectangle 1"/>
          <p:cNvSpPr/>
          <p:nvPr/>
        </p:nvSpPr>
        <p:spPr bwMode="auto">
          <a:xfrm>
            <a:off x="3067500" y="1031156"/>
            <a:ext cx="2880320" cy="648072"/>
          </a:xfrm>
          <a:prstGeom prst="round2DiagRect">
            <a:avLst/>
          </a:prstGeom>
          <a:solidFill>
            <a:srgbClr val="22BAD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rPr>
              <a:t>الخطوة الثانية</a:t>
            </a:r>
            <a:endParaRPr kumimoji="0" lang="ar-EG" sz="28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118931159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26298" y="2944025"/>
            <a:ext cx="6562725" cy="1681914"/>
            <a:chOff x="0" y="-19326"/>
            <a:chExt cx="6561756" cy="565386"/>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19326"/>
              <a:ext cx="6431598" cy="527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بالغ فيها قدر الامكان استكشف الفكرة السلبية وألعب بها ... </a:t>
              </a:r>
              <a:r>
                <a:rPr lang="ar-EG" altLang="zh-CN" sz="2400" b="1" dirty="0" smtClean="0">
                  <a:solidFill>
                    <a:schemeClr val="bg1"/>
                  </a:solidFill>
                </a:rPr>
                <a:t>   مط </a:t>
              </a:r>
              <a:r>
                <a:rPr lang="ar-EG" altLang="zh-CN" sz="2400" b="1" dirty="0">
                  <a:solidFill>
                    <a:schemeClr val="bg1"/>
                  </a:solidFill>
                </a:rPr>
                <a:t>الفكرة وأعبث بها اجعلها سخيفة قدر الامكان. إذا كانت لديك فكرة من قبيل " لن أستطيع الذهاب للبنك واخباره بأنني بحاجة الى تقليص قسطي الشهري. سيظنون بأنني أحمق " </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2771800" y="86004"/>
            <a:ext cx="63722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أربع خطوات للتخلص من الأفكار السلبية </a:t>
            </a:r>
          </a:p>
        </p:txBody>
      </p:sp>
      <p:sp>
        <p:nvSpPr>
          <p:cNvPr id="2" name="Round Diagonal Corner Rectangle 1"/>
          <p:cNvSpPr/>
          <p:nvPr/>
        </p:nvSpPr>
        <p:spPr bwMode="auto">
          <a:xfrm>
            <a:off x="3067500" y="1031156"/>
            <a:ext cx="2880320" cy="648072"/>
          </a:xfrm>
          <a:prstGeom prst="round2DiagRect">
            <a:avLst/>
          </a:prstGeom>
          <a:solidFill>
            <a:srgbClr val="22BAD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rPr>
              <a:t>الخطوة </a:t>
            </a:r>
            <a:r>
              <a:rPr lang="ar-EG" sz="2800" b="1" dirty="0" smtClean="0">
                <a:solidFill>
                  <a:srgbClr val="002060"/>
                </a:solidFill>
              </a:rPr>
              <a:t>الثالثة</a:t>
            </a:r>
            <a:endParaRPr kumimoji="0" lang="ar-EG" sz="28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143181585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3" descr="B56F103BB23E47beACAB404F50AF11BD# #TextBox 13"/>
          <p:cNvSpPr txBox="1">
            <a:spLocks noChangeArrowheads="1"/>
          </p:cNvSpPr>
          <p:nvPr/>
        </p:nvSpPr>
        <p:spPr bwMode="auto">
          <a:xfrm>
            <a:off x="3923928" y="86004"/>
            <a:ext cx="5220073"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الأهداف التفصيلية للبرنامج التدريبي </a:t>
            </a:r>
          </a:p>
        </p:txBody>
      </p:sp>
      <p:sp>
        <p:nvSpPr>
          <p:cNvPr id="6" name="Folded Corner 5"/>
          <p:cNvSpPr/>
          <p:nvPr/>
        </p:nvSpPr>
        <p:spPr bwMode="auto">
          <a:xfrm>
            <a:off x="1752601" y="2162020"/>
            <a:ext cx="6887345" cy="2783712"/>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latin typeface="Arial" charset="0"/>
            </a:endParaRPr>
          </a:p>
        </p:txBody>
      </p:sp>
      <p:sp>
        <p:nvSpPr>
          <p:cNvPr id="7" name="Rectangle 6"/>
          <p:cNvSpPr/>
          <p:nvPr/>
        </p:nvSpPr>
        <p:spPr>
          <a:xfrm>
            <a:off x="1752601" y="2137420"/>
            <a:ext cx="6887345" cy="2677646"/>
          </a:xfrm>
          <a:prstGeom prst="rect">
            <a:avLst/>
          </a:prstGeom>
        </p:spPr>
        <p:txBody>
          <a:bodyPr wrap="square" lIns="91430" tIns="45715" rIns="91430" bIns="45715">
            <a:spAutoFit/>
          </a:bodyPr>
          <a:lstStyle/>
          <a:p>
            <a:pPr marL="342900" indent="-342900" algn="r" rtl="1">
              <a:buFont typeface="Wingdings" pitchFamily="2" charset="2"/>
              <a:buChar char="ü"/>
            </a:pPr>
            <a:r>
              <a:rPr lang="ar-SA" sz="2400" b="1" dirty="0" smtClean="0">
                <a:solidFill>
                  <a:schemeClr val="accent2">
                    <a:lumMod val="50000"/>
                  </a:schemeClr>
                </a:solidFill>
              </a:rPr>
              <a:t>اكساب </a:t>
            </a:r>
            <a:r>
              <a:rPr lang="ar-SA" sz="2400" b="1" dirty="0">
                <a:solidFill>
                  <a:schemeClr val="accent2">
                    <a:lumMod val="50000"/>
                  </a:schemeClr>
                </a:solidFill>
              </a:rPr>
              <a:t>المتدربين مهارات القيادة الناجحة .</a:t>
            </a:r>
          </a:p>
          <a:p>
            <a:pPr marL="342900" indent="-342900" algn="r" rtl="1">
              <a:buFont typeface="Wingdings" pitchFamily="2" charset="2"/>
              <a:buChar char="ü"/>
            </a:pPr>
            <a:r>
              <a:rPr lang="ar-SA" sz="2400" b="1" dirty="0" smtClean="0">
                <a:solidFill>
                  <a:schemeClr val="accent2">
                    <a:lumMod val="50000"/>
                  </a:schemeClr>
                </a:solidFill>
              </a:rPr>
              <a:t>معرفة </a:t>
            </a:r>
            <a:r>
              <a:rPr lang="ar-SA" sz="2400" b="1" dirty="0">
                <a:solidFill>
                  <a:schemeClr val="accent2">
                    <a:lumMod val="50000"/>
                  </a:schemeClr>
                </a:solidFill>
              </a:rPr>
              <a:t>اتخاذ القرار الصحيح والفعال .</a:t>
            </a:r>
          </a:p>
          <a:p>
            <a:pPr marL="342900" indent="-342900" algn="r" rtl="1">
              <a:buFont typeface="Wingdings" pitchFamily="2" charset="2"/>
              <a:buChar char="ü"/>
            </a:pPr>
            <a:r>
              <a:rPr lang="ar-SA" sz="2400" b="1" dirty="0" smtClean="0">
                <a:solidFill>
                  <a:schemeClr val="accent2">
                    <a:lumMod val="50000"/>
                  </a:schemeClr>
                </a:solidFill>
              </a:rPr>
              <a:t>تززيد </a:t>
            </a:r>
            <a:r>
              <a:rPr lang="ar-SA" sz="2400" b="1" dirty="0">
                <a:solidFill>
                  <a:schemeClr val="accent2">
                    <a:lumMod val="50000"/>
                  </a:schemeClr>
                </a:solidFill>
              </a:rPr>
              <a:t>المشاركين بمهارات تحفيز الاخرين .</a:t>
            </a:r>
          </a:p>
          <a:p>
            <a:pPr marL="342900" indent="-342900" algn="r" rtl="1">
              <a:buFont typeface="Wingdings" pitchFamily="2" charset="2"/>
              <a:buChar char="ü"/>
            </a:pPr>
            <a:r>
              <a:rPr lang="ar-SA" sz="2400" b="1" dirty="0" smtClean="0">
                <a:solidFill>
                  <a:schemeClr val="accent2">
                    <a:lumMod val="50000"/>
                  </a:schemeClr>
                </a:solidFill>
              </a:rPr>
              <a:t>تعريف </a:t>
            </a:r>
            <a:r>
              <a:rPr lang="ar-SA" sz="2400" b="1" dirty="0">
                <a:solidFill>
                  <a:schemeClr val="accent2">
                    <a:lumMod val="50000"/>
                  </a:schemeClr>
                </a:solidFill>
              </a:rPr>
              <a:t>المشاركين بمراحل تطور الاتصال .</a:t>
            </a:r>
          </a:p>
          <a:p>
            <a:pPr marL="342900" indent="-342900" algn="r" rtl="1">
              <a:buFont typeface="Wingdings" pitchFamily="2" charset="2"/>
              <a:buChar char="ü"/>
            </a:pPr>
            <a:r>
              <a:rPr lang="ar-SA" sz="2400" b="1" dirty="0" smtClean="0">
                <a:solidFill>
                  <a:schemeClr val="accent2">
                    <a:lumMod val="50000"/>
                  </a:schemeClr>
                </a:solidFill>
              </a:rPr>
              <a:t>تعريف </a:t>
            </a:r>
            <a:r>
              <a:rPr lang="ar-SA" sz="2400" b="1" dirty="0">
                <a:solidFill>
                  <a:schemeClr val="accent2">
                    <a:lumMod val="50000"/>
                  </a:schemeClr>
                </a:solidFill>
              </a:rPr>
              <a:t>المشاركين باهمية الاتصال الفعال .</a:t>
            </a:r>
          </a:p>
          <a:p>
            <a:pPr marL="342900" indent="-342900" algn="r" rtl="1">
              <a:buFont typeface="Wingdings" pitchFamily="2" charset="2"/>
              <a:buChar char="ü"/>
            </a:pPr>
            <a:r>
              <a:rPr lang="ar-SA" sz="2400" b="1" dirty="0" smtClean="0">
                <a:solidFill>
                  <a:schemeClr val="accent2">
                    <a:lumMod val="50000"/>
                  </a:schemeClr>
                </a:solidFill>
              </a:rPr>
              <a:t>تعريف </a:t>
            </a:r>
            <a:r>
              <a:rPr lang="ar-SA" sz="2400" b="1" dirty="0">
                <a:solidFill>
                  <a:schemeClr val="accent2">
                    <a:lumMod val="50000"/>
                  </a:schemeClr>
                </a:solidFill>
              </a:rPr>
              <a:t>المشاركين بانواع الاتصال .</a:t>
            </a:r>
          </a:p>
          <a:p>
            <a:pPr marL="342900" indent="-342900" algn="r" rtl="1">
              <a:buFont typeface="Wingdings" pitchFamily="2" charset="2"/>
              <a:buChar char="ü"/>
            </a:pPr>
            <a:r>
              <a:rPr lang="ar-SA" sz="2400" b="1" dirty="0" smtClean="0">
                <a:solidFill>
                  <a:schemeClr val="accent2">
                    <a:lumMod val="50000"/>
                  </a:schemeClr>
                </a:solidFill>
              </a:rPr>
              <a:t>تزويد </a:t>
            </a:r>
            <a:r>
              <a:rPr lang="ar-SA" sz="2400" b="1" dirty="0">
                <a:solidFill>
                  <a:schemeClr val="accent2">
                    <a:lumMod val="50000"/>
                  </a:schemeClr>
                </a:solidFill>
              </a:rPr>
              <a:t>المشاركين بمهارات التغلب على معوقات الاتصال . </a:t>
            </a:r>
          </a:p>
        </p:txBody>
      </p:sp>
      <p:sp>
        <p:nvSpPr>
          <p:cNvPr id="8" name="Rectangle 7"/>
          <p:cNvSpPr/>
          <p:nvPr/>
        </p:nvSpPr>
        <p:spPr>
          <a:xfrm>
            <a:off x="2771800" y="997294"/>
            <a:ext cx="6012160" cy="769431"/>
          </a:xfrm>
          <a:prstGeom prst="rect">
            <a:avLst/>
          </a:prstGeom>
        </p:spPr>
        <p:txBody>
          <a:bodyPr wrap="square" lIns="91430" tIns="45715" rIns="91430" bIns="45715">
            <a:spAutoFit/>
          </a:bodyPr>
          <a:lstStyle/>
          <a:p>
            <a:pPr algn="justLow" rtl="1"/>
            <a:r>
              <a:rPr lang="ar-EG" sz="2200" b="1" dirty="0" smtClean="0">
                <a:solidFill>
                  <a:srgbClr val="C00000"/>
                </a:solidFill>
              </a:rPr>
              <a:t>بنهاية هذا البرنامج التدريبي نتوقع أن المشاركون قد حققوا النتائج الآتية (بمشيئة الله ) </a:t>
            </a:r>
            <a:endParaRPr lang="ar-EG" sz="2200" b="1" dirty="0">
              <a:solidFill>
                <a:srgbClr val="C00000"/>
              </a:solidFill>
            </a:endParaRPr>
          </a:p>
        </p:txBody>
      </p:sp>
    </p:spTree>
    <p:extLst>
      <p:ext uri="{BB962C8B-B14F-4D97-AF65-F5344CB8AC3E}">
        <p14:creationId xmlns:p14="http://schemas.microsoft.com/office/powerpoint/2010/main" xmlns="" val="409798654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Left)">
                                      <p:cBhvr>
                                        <p:cTn id="7" dur="500"/>
                                        <p:tgtEl>
                                          <p:spTgt spid="61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barn(inVertical)">
                                      <p:cBhvr>
                                        <p:cTn id="5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 grpId="0" animBg="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26298" y="2641477"/>
            <a:ext cx="6562725" cy="2186134"/>
            <a:chOff x="0" y="-19326"/>
            <a:chExt cx="6561756" cy="565386"/>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19326"/>
              <a:ext cx="6431598" cy="501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كن شاكرا لعلك لاحظت بأن كل الأشياء التي تصورتها وبالغت في تصورها لم تحدث. وأن ما يحدث واقعا هو أقل بكثير من كل ما تصوره لنا الفكرة السلبية , وهذا بحد ذاته بحاجة الى تستشعره وأن تكون شاكرا ان ما يحدث هو أقل بكثير مما تصوره لنا عقولنا الخائفة </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2771800" y="86004"/>
            <a:ext cx="63722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أربع خطوات للتخلص من الأفكار السلبية </a:t>
            </a:r>
          </a:p>
        </p:txBody>
      </p:sp>
      <p:sp>
        <p:nvSpPr>
          <p:cNvPr id="2" name="Round Diagonal Corner Rectangle 1"/>
          <p:cNvSpPr/>
          <p:nvPr/>
        </p:nvSpPr>
        <p:spPr bwMode="auto">
          <a:xfrm>
            <a:off x="3067500" y="1031156"/>
            <a:ext cx="2880320" cy="648072"/>
          </a:xfrm>
          <a:prstGeom prst="round2DiagRect">
            <a:avLst/>
          </a:prstGeom>
          <a:solidFill>
            <a:srgbClr val="22BAD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rPr>
              <a:t>الخطوة </a:t>
            </a:r>
            <a:r>
              <a:rPr lang="ar-EG" sz="2800" b="1" dirty="0" smtClean="0">
                <a:solidFill>
                  <a:srgbClr val="002060"/>
                </a:solidFill>
              </a:rPr>
              <a:t>الرابعة</a:t>
            </a:r>
            <a:endParaRPr kumimoji="0" lang="ar-EG" sz="28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227995059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47168" y="1993404"/>
            <a:ext cx="6065192"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a:t> الفرق بين تقدير الذات والثقة بالنفس</a:t>
            </a:r>
          </a:p>
        </p:txBody>
      </p:sp>
    </p:spTree>
    <p:extLst>
      <p:ext uri="{BB962C8B-B14F-4D97-AF65-F5344CB8AC3E}">
        <p14:creationId xmlns:p14="http://schemas.microsoft.com/office/powerpoint/2010/main" xmlns="" val="246827753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26298" y="2209428"/>
            <a:ext cx="6562725" cy="1065603"/>
            <a:chOff x="0" y="-19326"/>
            <a:chExt cx="6561756" cy="565386"/>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11177"/>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19326"/>
              <a:ext cx="6431598" cy="279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إن الثقة بالنفس هي إيمان الإنسان بأهدافه وقراراته وبقدراته وإمكاناته، أي الإيمان بذاته</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2771800" y="86004"/>
            <a:ext cx="6372201"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a:t>
            </a:r>
            <a:r>
              <a:rPr lang="ar-EG" altLang="zh-CN" sz="3200" b="1" dirty="0" smtClean="0">
                <a:solidFill>
                  <a:schemeClr val="bg1"/>
                </a:solidFill>
                <a:latin typeface="Microsoft YaHei" pitchFamily="34" charset="-122"/>
                <a:ea typeface="Microsoft YaHei" pitchFamily="34" charset="-122"/>
              </a:rPr>
              <a:t>الفرق </a:t>
            </a:r>
            <a:r>
              <a:rPr lang="ar-EG" altLang="zh-CN" sz="3200" b="1" dirty="0">
                <a:solidFill>
                  <a:schemeClr val="bg1"/>
                </a:solidFill>
                <a:latin typeface="Microsoft YaHei" pitchFamily="34" charset="-122"/>
                <a:ea typeface="Microsoft YaHei" pitchFamily="34" charset="-122"/>
              </a:rPr>
              <a:t>بين تقدير الذات والثقة بالنفس</a:t>
            </a:r>
          </a:p>
        </p:txBody>
      </p:sp>
      <p:grpSp>
        <p:nvGrpSpPr>
          <p:cNvPr id="8" name="Group 2"/>
          <p:cNvGrpSpPr>
            <a:grpSpLocks/>
          </p:cNvGrpSpPr>
          <p:nvPr/>
        </p:nvGrpSpPr>
        <p:grpSpPr bwMode="auto">
          <a:xfrm>
            <a:off x="1259632" y="3649588"/>
            <a:ext cx="6562725" cy="1430871"/>
            <a:chOff x="0" y="-19326"/>
            <a:chExt cx="6561756" cy="636869"/>
          </a:xfrm>
        </p:grpSpPr>
        <p:sp>
          <p:nvSpPr>
            <p:cNvPr id="9"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10"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11" name="Rectangle 13"/>
            <p:cNvSpPr>
              <a:spLocks noChangeArrowheads="1"/>
            </p:cNvSpPr>
            <p:nvPr/>
          </p:nvSpPr>
          <p:spPr bwMode="auto">
            <a:xfrm>
              <a:off x="65079" y="-19326"/>
              <a:ext cx="6431598" cy="636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الثقة بالنفس هو الثقة بوجود الإمكانات والأسباب التي أعطاها الله للإنسان، فهذه ثقة محمودة وينبغي أن يتربى عليها الفرد ليصبح قوي الشخصية</a:t>
              </a:r>
              <a:endParaRPr lang="zh-CN" altLang="en-US" sz="2400" b="1" dirty="0">
                <a:solidFill>
                  <a:schemeClr val="bg1"/>
                </a:solidFill>
              </a:endParaRPr>
            </a:p>
          </p:txBody>
        </p:sp>
      </p:grpSp>
    </p:spTree>
    <p:extLst>
      <p:ext uri="{BB962C8B-B14F-4D97-AF65-F5344CB8AC3E}">
        <p14:creationId xmlns:p14="http://schemas.microsoft.com/office/powerpoint/2010/main" xmlns="" val="20004192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ppt_x"/>
                                          </p:val>
                                        </p:tav>
                                        <p:tav tm="100000">
                                          <p:val>
                                            <p:strVal val="#ppt_x"/>
                                          </p:val>
                                        </p:tav>
                                      </p:tavLst>
                                    </p:anim>
                                    <p:anim calcmode="lin" valueType="num">
                                      <p:cBhvr additive="base">
                                        <p:cTn id="27"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3" descr="B56F103BB23E47beACAB404F50AF11BD# #TextBox 13"/>
          <p:cNvSpPr txBox="1">
            <a:spLocks noChangeArrowheads="1"/>
          </p:cNvSpPr>
          <p:nvPr/>
        </p:nvSpPr>
        <p:spPr bwMode="auto">
          <a:xfrm>
            <a:off x="2771800" y="86004"/>
            <a:ext cx="6372201"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a:t>
            </a:r>
            <a:r>
              <a:rPr lang="ar-EG" altLang="zh-CN" sz="3200" b="1" dirty="0" smtClean="0">
                <a:solidFill>
                  <a:schemeClr val="bg1"/>
                </a:solidFill>
                <a:latin typeface="Microsoft YaHei" pitchFamily="34" charset="-122"/>
                <a:ea typeface="Microsoft YaHei" pitchFamily="34" charset="-122"/>
              </a:rPr>
              <a:t>الفرق </a:t>
            </a:r>
            <a:r>
              <a:rPr lang="ar-EG" altLang="zh-CN" sz="3200" b="1" dirty="0">
                <a:solidFill>
                  <a:schemeClr val="bg1"/>
                </a:solidFill>
                <a:latin typeface="Microsoft YaHei" pitchFamily="34" charset="-122"/>
                <a:ea typeface="Microsoft YaHei" pitchFamily="34" charset="-122"/>
              </a:rPr>
              <a:t>بين تقدير الذات والثقة بالنفس</a:t>
            </a:r>
          </a:p>
        </p:txBody>
      </p:sp>
      <p:sp>
        <p:nvSpPr>
          <p:cNvPr id="3" name="Folded Corner 2"/>
          <p:cNvSpPr/>
          <p:nvPr/>
        </p:nvSpPr>
        <p:spPr bwMode="auto">
          <a:xfrm>
            <a:off x="1403648" y="1561356"/>
            <a:ext cx="6552728" cy="2880320"/>
          </a:xfrm>
          <a:prstGeom prst="foldedCorner">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800" b="1" dirty="0">
                <a:solidFill>
                  <a:srgbClr val="002060"/>
                </a:solidFill>
              </a:rPr>
              <a:t>فالثقة بالنفس هي اذن نتيجة لتقدير الذات، فبقدر ازدياد المشاعر الإيجابية التي نملكها تجاه أنفسنا بقدر ما تزداد ثقتنا بأنفسنا، وبقدر ازدياد المشاعر السلبية التي نملكها تجاه أنفسنا بقدر ما تقل ثقتنا بأنفسنا</a:t>
            </a:r>
            <a:endParaRPr kumimoji="0" lang="ar-EG" sz="28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396407716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1777380"/>
            <a:ext cx="5184576" cy="2232248"/>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600" b="1" dirty="0" smtClean="0"/>
          </a:p>
          <a:p>
            <a:pPr algn="ctr" rtl="1"/>
            <a:r>
              <a:rPr lang="ar-EG" sz="3200" b="1" dirty="0" smtClean="0"/>
              <a:t>تمرين</a:t>
            </a:r>
          </a:p>
          <a:p>
            <a:pPr algn="ctr" rtl="1"/>
            <a:r>
              <a:rPr lang="ar-EG" sz="3200" b="1" smtClean="0"/>
              <a:t>اين الكذبة</a:t>
            </a:r>
            <a:endParaRPr lang="ar-EG" sz="3200" b="1" dirty="0"/>
          </a:p>
        </p:txBody>
      </p:sp>
    </p:spTree>
    <p:extLst>
      <p:ext uri="{BB962C8B-B14F-4D97-AF65-F5344CB8AC3E}">
        <p14:creationId xmlns:p14="http://schemas.microsoft.com/office/powerpoint/2010/main" xmlns="" val="260875615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571625"/>
            <a:ext cx="7524750" cy="2347913"/>
          </a:xfrm>
          <a:prstGeom prst="rect">
            <a:avLst/>
          </a:prstGeom>
          <a:solidFill>
            <a:srgbClr val="595959">
              <a:alpha val="78038"/>
            </a:srgbClr>
          </a:solidFill>
          <a:ln w="12700">
            <a:solidFill>
              <a:schemeClr val="bg1"/>
            </a:solidFill>
            <a:miter lim="800000"/>
            <a:headEnd/>
            <a:tailEnd/>
          </a:ln>
        </p:spPr>
        <p:txBody>
          <a:bodyPr anchor="ctr"/>
          <a:lstStyle/>
          <a:p>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428750"/>
            <a:ext cx="7315200" cy="2378075"/>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4800" dirty="0">
                <a:solidFill>
                  <a:schemeClr val="bg1"/>
                </a:solidFill>
                <a:ea typeface="Microsoft YaHei" pitchFamily="34" charset="-122"/>
              </a:rPr>
              <a:t>الوحدة التدريبية </a:t>
            </a:r>
            <a:r>
              <a:rPr lang="ar-EG" altLang="zh-CN" sz="4800" dirty="0" smtClean="0">
                <a:solidFill>
                  <a:schemeClr val="bg1"/>
                </a:solidFill>
                <a:ea typeface="Microsoft YaHei" pitchFamily="34" charset="-122"/>
              </a:rPr>
              <a:t>الثانية</a:t>
            </a:r>
          </a:p>
          <a:p>
            <a:pPr algn="ctr" rtl="1" eaLnBrk="0" hangingPunct="0"/>
            <a:r>
              <a:rPr lang="ar-EG" altLang="zh-CN" sz="4800" b="1" dirty="0" smtClean="0">
                <a:solidFill>
                  <a:schemeClr val="bg1"/>
                </a:solidFill>
              </a:rPr>
              <a:t>الثقة بالنفس</a:t>
            </a:r>
            <a:endParaRPr lang="zh-CN" altLang="en-US" sz="4800" b="1" dirty="0">
              <a:solidFill>
                <a:schemeClr val="bg1"/>
              </a:solidFill>
            </a:endParaRPr>
          </a:p>
        </p:txBody>
      </p:sp>
      <p:sp>
        <p:nvSpPr>
          <p:cNvPr id="6149" name="Rectangle 13" descr="FD1DDF730CE4456e89755B07FE1653D0# #Rectangle 13"/>
          <p:cNvSpPr>
            <a:spLocks noChangeArrowheads="1"/>
          </p:cNvSpPr>
          <p:nvPr/>
        </p:nvSpPr>
        <p:spPr bwMode="auto">
          <a:xfrm>
            <a:off x="1081088" y="1787525"/>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30718531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محتويات الوحدة التدريبية </a:t>
            </a:r>
            <a:r>
              <a:rPr lang="ar-EG" altLang="zh-CN" sz="3200" b="1" dirty="0" smtClean="0">
                <a:solidFill>
                  <a:schemeClr val="bg1"/>
                </a:solidFill>
                <a:latin typeface="Microsoft YaHei" pitchFamily="34" charset="-122"/>
                <a:ea typeface="Microsoft YaHei" pitchFamily="34" charset="-122"/>
              </a:rPr>
              <a:t>الثانية</a:t>
            </a:r>
            <a:endParaRPr lang="ar-EG" altLang="zh-CN" sz="3200" b="1" dirty="0">
              <a:solidFill>
                <a:schemeClr val="bg1"/>
              </a:solidFill>
              <a:latin typeface="Microsoft YaHei" pitchFamily="34" charset="-122"/>
              <a:ea typeface="Microsoft YaHei" pitchFamily="34" charset="-122"/>
            </a:endParaRPr>
          </a:p>
        </p:txBody>
      </p:sp>
      <p:sp>
        <p:nvSpPr>
          <p:cNvPr id="6" name="Folded Corner 5"/>
          <p:cNvSpPr/>
          <p:nvPr/>
        </p:nvSpPr>
        <p:spPr bwMode="auto">
          <a:xfrm>
            <a:off x="1752601" y="913284"/>
            <a:ext cx="6887345" cy="4392488"/>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latin typeface="Arial" charset="0"/>
            </a:endParaRPr>
          </a:p>
        </p:txBody>
      </p:sp>
      <p:sp>
        <p:nvSpPr>
          <p:cNvPr id="7" name="Rectangle 6"/>
          <p:cNvSpPr/>
          <p:nvPr/>
        </p:nvSpPr>
        <p:spPr>
          <a:xfrm>
            <a:off x="1735213" y="913284"/>
            <a:ext cx="6887345" cy="4093418"/>
          </a:xfrm>
          <a:prstGeom prst="rect">
            <a:avLst/>
          </a:prstGeom>
        </p:spPr>
        <p:txBody>
          <a:bodyPr wrap="square" lIns="91430" tIns="45715" rIns="91430" bIns="45715">
            <a:spAutoFit/>
          </a:bodyPr>
          <a:lstStyle/>
          <a:p>
            <a:pPr marL="342900" indent="-342900" algn="r" rtl="1">
              <a:buFont typeface="Wingdings" pitchFamily="2" charset="2"/>
              <a:buChar char="ü"/>
            </a:pPr>
            <a:r>
              <a:rPr lang="ar-SA" sz="2000" b="1" dirty="0" smtClean="0">
                <a:solidFill>
                  <a:schemeClr val="accent2">
                    <a:lumMod val="50000"/>
                  </a:schemeClr>
                </a:solidFill>
              </a:rPr>
              <a:t>مفهوم </a:t>
            </a:r>
            <a:r>
              <a:rPr lang="ar-SA" sz="2000" b="1" dirty="0">
                <a:solidFill>
                  <a:schemeClr val="accent2">
                    <a:lumMod val="50000"/>
                  </a:schemeClr>
                </a:solidFill>
              </a:rPr>
              <a:t>الثقة بالنفس</a:t>
            </a:r>
          </a:p>
          <a:p>
            <a:pPr marL="342900" indent="-342900" algn="r" rtl="1">
              <a:buFont typeface="Wingdings" pitchFamily="2" charset="2"/>
              <a:buChar char="ü"/>
            </a:pPr>
            <a:r>
              <a:rPr lang="ar-SA" sz="2000" b="1" dirty="0" smtClean="0">
                <a:solidFill>
                  <a:schemeClr val="accent2">
                    <a:lumMod val="50000"/>
                  </a:schemeClr>
                </a:solidFill>
              </a:rPr>
              <a:t>لماذا </a:t>
            </a:r>
            <a:r>
              <a:rPr lang="ar-SA" sz="2000" b="1" dirty="0">
                <a:solidFill>
                  <a:schemeClr val="accent2">
                    <a:lumMod val="50000"/>
                  </a:schemeClr>
                </a:solidFill>
              </a:rPr>
              <a:t>الثقة بالنفس؟</a:t>
            </a:r>
          </a:p>
          <a:p>
            <a:pPr marL="342900" indent="-342900" algn="r" rtl="1">
              <a:buFont typeface="Wingdings" pitchFamily="2" charset="2"/>
              <a:buChar char="ü"/>
            </a:pPr>
            <a:r>
              <a:rPr lang="ar-SA" sz="2000" b="1" dirty="0" smtClean="0">
                <a:solidFill>
                  <a:schemeClr val="accent2">
                    <a:lumMod val="50000"/>
                  </a:schemeClr>
                </a:solidFill>
              </a:rPr>
              <a:t>الثقة </a:t>
            </a:r>
            <a:r>
              <a:rPr lang="ar-SA" sz="2000" b="1" dirty="0">
                <a:solidFill>
                  <a:schemeClr val="accent2">
                    <a:lumMod val="50000"/>
                  </a:schemeClr>
                </a:solidFill>
              </a:rPr>
              <a:t>والغرور. ما الفرق؟</a:t>
            </a:r>
          </a:p>
          <a:p>
            <a:pPr marL="342900" indent="-342900" algn="r" rtl="1">
              <a:buFont typeface="Wingdings" pitchFamily="2" charset="2"/>
              <a:buChar char="ü"/>
            </a:pPr>
            <a:r>
              <a:rPr lang="ar-SA" sz="2000" b="1" dirty="0" smtClean="0">
                <a:solidFill>
                  <a:schemeClr val="accent2">
                    <a:lumMod val="50000"/>
                  </a:schemeClr>
                </a:solidFill>
              </a:rPr>
              <a:t>اختبار </a:t>
            </a:r>
            <a:r>
              <a:rPr lang="ar-SA" sz="2000" b="1" dirty="0">
                <a:solidFill>
                  <a:schemeClr val="accent2">
                    <a:lumMod val="50000"/>
                  </a:schemeClr>
                </a:solidFill>
              </a:rPr>
              <a:t>لقياس درجة الثقة بالنفس</a:t>
            </a:r>
          </a:p>
          <a:p>
            <a:pPr marL="342900" indent="-342900" algn="r" rtl="1">
              <a:buFont typeface="Wingdings" pitchFamily="2" charset="2"/>
              <a:buChar char="ü"/>
            </a:pPr>
            <a:r>
              <a:rPr lang="ar-SA" sz="2000" b="1" dirty="0" smtClean="0">
                <a:solidFill>
                  <a:schemeClr val="accent2">
                    <a:lumMod val="50000"/>
                  </a:schemeClr>
                </a:solidFill>
              </a:rPr>
              <a:t>متى </a:t>
            </a:r>
            <a:r>
              <a:rPr lang="ar-SA" sz="2000" b="1" dirty="0">
                <a:solidFill>
                  <a:schemeClr val="accent2">
                    <a:lumMod val="50000"/>
                  </a:schemeClr>
                </a:solidFill>
              </a:rPr>
              <a:t>تهتز الثقة في النفس؟</a:t>
            </a:r>
          </a:p>
          <a:p>
            <a:pPr marL="342900" indent="-342900" algn="r" rtl="1">
              <a:buFont typeface="Wingdings" pitchFamily="2" charset="2"/>
              <a:buChar char="ü"/>
            </a:pPr>
            <a:r>
              <a:rPr lang="ar-SA" sz="2000" b="1" dirty="0" smtClean="0">
                <a:solidFill>
                  <a:schemeClr val="accent2">
                    <a:lumMod val="50000"/>
                  </a:schemeClr>
                </a:solidFill>
              </a:rPr>
              <a:t>أسباب </a:t>
            </a:r>
            <a:r>
              <a:rPr lang="ar-SA" sz="2000" b="1" dirty="0">
                <a:solidFill>
                  <a:schemeClr val="accent2">
                    <a:lumMod val="50000"/>
                  </a:schemeClr>
                </a:solidFill>
              </a:rPr>
              <a:t>انعدام الثقة بالنفس </a:t>
            </a:r>
          </a:p>
          <a:p>
            <a:pPr marL="342900" indent="-342900" algn="r" rtl="1">
              <a:buFont typeface="Wingdings" pitchFamily="2" charset="2"/>
              <a:buChar char="ü"/>
            </a:pPr>
            <a:r>
              <a:rPr lang="ar-SA" sz="2000" b="1" dirty="0" smtClean="0">
                <a:solidFill>
                  <a:schemeClr val="accent2">
                    <a:lumMod val="50000"/>
                  </a:schemeClr>
                </a:solidFill>
              </a:rPr>
              <a:t>بعض </a:t>
            </a:r>
            <a:r>
              <a:rPr lang="ar-SA" sz="2000" b="1" dirty="0">
                <a:solidFill>
                  <a:schemeClr val="accent2">
                    <a:lumMod val="50000"/>
                  </a:schemeClr>
                </a:solidFill>
              </a:rPr>
              <a:t>اثار انخفاض الثقة بالنفس</a:t>
            </a:r>
          </a:p>
          <a:p>
            <a:pPr marL="342900" indent="-342900" algn="r" rtl="1">
              <a:buFont typeface="Wingdings" pitchFamily="2" charset="2"/>
              <a:buChar char="ü"/>
            </a:pPr>
            <a:r>
              <a:rPr lang="ar-SA" sz="2000" b="1" dirty="0" smtClean="0">
                <a:solidFill>
                  <a:schemeClr val="accent2">
                    <a:lumMod val="50000"/>
                  </a:schemeClr>
                </a:solidFill>
              </a:rPr>
              <a:t>علامات </a:t>
            </a:r>
            <a:r>
              <a:rPr lang="ar-SA" sz="2000" b="1" dirty="0">
                <a:solidFill>
                  <a:schemeClr val="accent2">
                    <a:lumMod val="50000"/>
                  </a:schemeClr>
                </a:solidFill>
              </a:rPr>
              <a:t>فقد الثقة بالنفس</a:t>
            </a:r>
          </a:p>
          <a:p>
            <a:pPr marL="342900" indent="-342900" algn="r" rtl="1">
              <a:buFont typeface="Wingdings" pitchFamily="2" charset="2"/>
              <a:buChar char="ü"/>
            </a:pPr>
            <a:r>
              <a:rPr lang="ar-SA" sz="2000" b="1" dirty="0" smtClean="0">
                <a:solidFill>
                  <a:schemeClr val="accent2">
                    <a:lumMod val="50000"/>
                  </a:schemeClr>
                </a:solidFill>
              </a:rPr>
              <a:t>الحديث </a:t>
            </a:r>
            <a:r>
              <a:rPr lang="ar-SA" sz="2000" b="1" dirty="0">
                <a:solidFill>
                  <a:schemeClr val="accent2">
                    <a:lumMod val="50000"/>
                  </a:schemeClr>
                </a:solidFill>
              </a:rPr>
              <a:t>السلبي مع النفس</a:t>
            </a:r>
          </a:p>
          <a:p>
            <a:pPr marL="342900" indent="-342900" algn="r" rtl="1">
              <a:buFont typeface="Wingdings" pitchFamily="2" charset="2"/>
              <a:buChar char="ü"/>
            </a:pPr>
            <a:r>
              <a:rPr lang="ar-SA" sz="2000" b="1" dirty="0" smtClean="0">
                <a:solidFill>
                  <a:schemeClr val="accent2">
                    <a:lumMod val="50000"/>
                  </a:schemeClr>
                </a:solidFill>
              </a:rPr>
              <a:t>كيف </a:t>
            </a:r>
            <a:r>
              <a:rPr lang="ar-SA" sz="2000" b="1" dirty="0">
                <a:solidFill>
                  <a:schemeClr val="accent2">
                    <a:lumMod val="50000"/>
                  </a:schemeClr>
                </a:solidFill>
              </a:rPr>
              <a:t>تكتسب الثقة في النفس</a:t>
            </a:r>
          </a:p>
          <a:p>
            <a:pPr marL="342900" indent="-342900" algn="r" rtl="1">
              <a:buFont typeface="Wingdings" pitchFamily="2" charset="2"/>
              <a:buChar char="ü"/>
            </a:pPr>
            <a:r>
              <a:rPr lang="ar-SA" sz="2000" b="1" dirty="0" smtClean="0">
                <a:solidFill>
                  <a:schemeClr val="accent2">
                    <a:lumMod val="50000"/>
                  </a:schemeClr>
                </a:solidFill>
              </a:rPr>
              <a:t>قوانين </a:t>
            </a:r>
            <a:r>
              <a:rPr lang="ar-SA" sz="2000" b="1" dirty="0">
                <a:solidFill>
                  <a:schemeClr val="accent2">
                    <a:lumMod val="50000"/>
                  </a:schemeClr>
                </a:solidFill>
              </a:rPr>
              <a:t>وخطوات لزيادة الثقة في النفس</a:t>
            </a:r>
          </a:p>
          <a:p>
            <a:pPr marL="342900" indent="-342900" algn="r" rtl="1">
              <a:buFont typeface="Wingdings" pitchFamily="2" charset="2"/>
              <a:buChar char="ü"/>
            </a:pPr>
            <a:r>
              <a:rPr lang="ar-SA" sz="2000" b="1" dirty="0" smtClean="0">
                <a:solidFill>
                  <a:schemeClr val="accent2">
                    <a:lumMod val="50000"/>
                  </a:schemeClr>
                </a:solidFill>
              </a:rPr>
              <a:t>كيف </a:t>
            </a:r>
            <a:r>
              <a:rPr lang="ar-SA" sz="2000" b="1" dirty="0">
                <a:solidFill>
                  <a:schemeClr val="accent2">
                    <a:lumMod val="50000"/>
                  </a:schemeClr>
                </a:solidFill>
              </a:rPr>
              <a:t>أكون واثقا بنفسي؟</a:t>
            </a:r>
          </a:p>
          <a:p>
            <a:pPr marL="342900" indent="-342900" algn="r" rtl="1">
              <a:buFont typeface="Wingdings" pitchFamily="2" charset="2"/>
              <a:buChar char="ü"/>
            </a:pPr>
            <a:r>
              <a:rPr lang="ar-SA" sz="2000" b="1" dirty="0" smtClean="0">
                <a:solidFill>
                  <a:schemeClr val="accent2">
                    <a:lumMod val="50000"/>
                  </a:schemeClr>
                </a:solidFill>
              </a:rPr>
              <a:t>صفات </a:t>
            </a:r>
            <a:r>
              <a:rPr lang="ar-SA" sz="2000" b="1" dirty="0">
                <a:solidFill>
                  <a:schemeClr val="accent2">
                    <a:lumMod val="50000"/>
                  </a:schemeClr>
                </a:solidFill>
              </a:rPr>
              <a:t>الواثق من نفسه</a:t>
            </a:r>
          </a:p>
        </p:txBody>
      </p:sp>
    </p:spTree>
    <p:extLst>
      <p:ext uri="{BB962C8B-B14F-4D97-AF65-F5344CB8AC3E}">
        <p14:creationId xmlns:p14="http://schemas.microsoft.com/office/powerpoint/2010/main" xmlns="" val="88136129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Left)">
                                      <p:cBhvr>
                                        <p:cTn id="7" dur="500"/>
                                        <p:tgtEl>
                                          <p:spTgt spid="61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barn(inVertical)">
                                      <p:cBhvr>
                                        <p:cTn id="50" dur="500"/>
                                        <p:tgtEl>
                                          <p:spTgt spid="7">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Effect transition="in" filter="barn(inVertical)">
                                      <p:cBhvr>
                                        <p:cTn id="55" dur="500"/>
                                        <p:tgtEl>
                                          <p:spTgt spid="7">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7">
                                            <p:txEl>
                                              <p:pRg st="8" end="8"/>
                                            </p:txEl>
                                          </p:spTgt>
                                        </p:tgtEl>
                                        <p:attrNameLst>
                                          <p:attrName>style.visibility</p:attrName>
                                        </p:attrNameLst>
                                      </p:cBhvr>
                                      <p:to>
                                        <p:strVal val="visible"/>
                                      </p:to>
                                    </p:set>
                                    <p:animEffect transition="in" filter="barn(inVertical)">
                                      <p:cBhvr>
                                        <p:cTn id="60" dur="500"/>
                                        <p:tgtEl>
                                          <p:spTgt spid="7">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7">
                                            <p:txEl>
                                              <p:pRg st="9" end="9"/>
                                            </p:txEl>
                                          </p:spTgt>
                                        </p:tgtEl>
                                        <p:attrNameLst>
                                          <p:attrName>style.visibility</p:attrName>
                                        </p:attrNameLst>
                                      </p:cBhvr>
                                      <p:to>
                                        <p:strVal val="visible"/>
                                      </p:to>
                                    </p:set>
                                    <p:animEffect transition="in" filter="barn(inVertical)">
                                      <p:cBhvr>
                                        <p:cTn id="65" dur="500"/>
                                        <p:tgtEl>
                                          <p:spTgt spid="7">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7">
                                            <p:txEl>
                                              <p:pRg st="10" end="10"/>
                                            </p:txEl>
                                          </p:spTgt>
                                        </p:tgtEl>
                                        <p:attrNameLst>
                                          <p:attrName>style.visibility</p:attrName>
                                        </p:attrNameLst>
                                      </p:cBhvr>
                                      <p:to>
                                        <p:strVal val="visible"/>
                                      </p:to>
                                    </p:set>
                                    <p:animEffect transition="in" filter="barn(inVertical)">
                                      <p:cBhvr>
                                        <p:cTn id="70" dur="500"/>
                                        <p:tgtEl>
                                          <p:spTgt spid="7">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7">
                                            <p:txEl>
                                              <p:pRg st="11" end="11"/>
                                            </p:txEl>
                                          </p:spTgt>
                                        </p:tgtEl>
                                        <p:attrNameLst>
                                          <p:attrName>style.visibility</p:attrName>
                                        </p:attrNameLst>
                                      </p:cBhvr>
                                      <p:to>
                                        <p:strVal val="visible"/>
                                      </p:to>
                                    </p:set>
                                    <p:animEffect transition="in" filter="barn(inVertical)">
                                      <p:cBhvr>
                                        <p:cTn id="75" dur="500"/>
                                        <p:tgtEl>
                                          <p:spTgt spid="7">
                                            <p:txEl>
                                              <p:pRg st="11" end="1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7">
                                            <p:txEl>
                                              <p:pRg st="12" end="12"/>
                                            </p:txEl>
                                          </p:spTgt>
                                        </p:tgtEl>
                                        <p:attrNameLst>
                                          <p:attrName>style.visibility</p:attrName>
                                        </p:attrNameLst>
                                      </p:cBhvr>
                                      <p:to>
                                        <p:strVal val="visible"/>
                                      </p:to>
                                    </p:set>
                                    <p:animEffect transition="in" filter="barn(inVertical)">
                                      <p:cBhvr>
                                        <p:cTn id="80"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 grpId="0" animBg="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47168" y="1993404"/>
            <a:ext cx="6065192"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a:t> مفهوم الثقة بالنفس</a:t>
            </a:r>
          </a:p>
        </p:txBody>
      </p:sp>
    </p:spTree>
    <p:extLst>
      <p:ext uri="{BB962C8B-B14F-4D97-AF65-F5344CB8AC3E}">
        <p14:creationId xmlns:p14="http://schemas.microsoft.com/office/powerpoint/2010/main" xmlns="" val="398648977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26298" y="2944025"/>
            <a:ext cx="6562725" cy="1324918"/>
            <a:chOff x="0" y="-19326"/>
            <a:chExt cx="6561756" cy="565386"/>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19326"/>
              <a:ext cx="6431598" cy="403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الثقة بوجود الإمكانات والأسباب التي أعطاها الله للإنسان، فهذه ثقة محمودة وينبغي أن يتربى عليها الفرد ليصبح قوي الشخصية</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2771800" y="86004"/>
            <a:ext cx="6372201"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مفهوم الثقة بالنفس</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1234" y="913284"/>
            <a:ext cx="2522734" cy="18930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943818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47168" y="1993404"/>
            <a:ext cx="6065192"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smtClean="0"/>
              <a:t>لماذا </a:t>
            </a:r>
            <a:r>
              <a:rPr lang="ar-EG" sz="3200" b="1" dirty="0"/>
              <a:t>الثقة بالنفس؟</a:t>
            </a:r>
          </a:p>
        </p:txBody>
      </p:sp>
    </p:spTree>
    <p:extLst>
      <p:ext uri="{BB962C8B-B14F-4D97-AF65-F5344CB8AC3E}">
        <p14:creationId xmlns:p14="http://schemas.microsoft.com/office/powerpoint/2010/main" xmlns="" val="36658958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p:nvPr/>
        </p:nvSpPr>
        <p:spPr>
          <a:xfrm>
            <a:off x="1979712" y="770954"/>
            <a:ext cx="4876800" cy="1150442"/>
          </a:xfrm>
          <a:prstGeom prst="rect">
            <a:avLst/>
          </a:prstGeom>
          <a:noFill/>
        </p:spPr>
        <p:txBody>
          <a:bodyPr wrap="none" lIns="91430" tIns="45715" rIns="91430" bIns="45715">
            <a:prstTxWarp prst="textWave1">
              <a:avLst>
                <a:gd name="adj1" fmla="val 6386"/>
                <a:gd name="adj2" fmla="val 0"/>
              </a:avLst>
            </a:prstTxWarp>
            <a:spAutoFit/>
          </a:bodyPr>
          <a:lstStyle/>
          <a:p>
            <a:pPr algn="ctr">
              <a:defRPr/>
            </a:pPr>
            <a:r>
              <a:rPr lang="ar-EG" sz="4800" b="1" dirty="0">
                <a:solidFill>
                  <a:schemeClr val="bg2">
                    <a:lumMod val="50000"/>
                  </a:schemeClr>
                </a:solidFill>
                <a:latin typeface="+mj-lt"/>
                <a:ea typeface="+mj-ea"/>
                <a:cs typeface="+mj-cs"/>
              </a:rPr>
              <a:t>لنبدأ البرنامج</a:t>
            </a:r>
            <a:endParaRPr lang="en-US" sz="4800" b="1" dirty="0">
              <a:solidFill>
                <a:schemeClr val="bg2">
                  <a:lumMod val="50000"/>
                </a:schemeClr>
              </a:solidFill>
              <a:latin typeface="+mj-lt"/>
              <a:ea typeface="+mj-ea"/>
              <a:cs typeface="+mj-cs"/>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7704" y="2084429"/>
            <a:ext cx="5184576" cy="32213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2360009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تشعرك </a:t>
              </a:r>
              <a:r>
                <a:rPr lang="ar-EG" altLang="zh-CN" sz="2400" b="1" dirty="0">
                  <a:solidFill>
                    <a:schemeClr val="bg1"/>
                  </a:solidFill>
                </a:rPr>
                <a:t>أن حياة كل شخص متميزة عن سواها</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تجعلك </a:t>
              </a:r>
              <a:r>
                <a:rPr lang="ar-EG" altLang="zh-CN" sz="2400" b="1" dirty="0">
                  <a:solidFill>
                    <a:schemeClr val="bg1"/>
                  </a:solidFill>
                </a:rPr>
                <a:t>مدركًا تمامًا لإمكاناتك وقدراتك</a:t>
              </a:r>
              <a:endParaRPr lang="zh-CN" altLang="en-US" sz="2400" b="1" dirty="0">
                <a:solidFill>
                  <a:schemeClr val="bg1"/>
                </a:solidFill>
              </a:endParaRPr>
            </a:p>
          </p:txBody>
        </p:sp>
      </p:grpSp>
      <p:grpSp>
        <p:nvGrpSpPr>
          <p:cNvPr id="7179" name="Group 11"/>
          <p:cNvGrpSpPr>
            <a:grpSpLocks/>
          </p:cNvGrpSpPr>
          <p:nvPr/>
        </p:nvGrpSpPr>
        <p:grpSpPr bwMode="auto">
          <a:xfrm>
            <a:off x="1290638" y="301783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تعطيك </a:t>
              </a:r>
              <a:r>
                <a:rPr lang="ar-EG" altLang="zh-CN" sz="2400" b="1" dirty="0">
                  <a:solidFill>
                    <a:schemeClr val="bg1"/>
                  </a:solidFill>
                </a:rPr>
                <a:t>الاستعداد أن تتخذ قدوة</a:t>
              </a:r>
              <a:endParaRPr lang="zh-CN" altLang="en-US" sz="2400" b="1" dirty="0">
                <a:solidFill>
                  <a:schemeClr val="bg1"/>
                </a:solidFill>
              </a:endParaRPr>
            </a:p>
          </p:txBody>
        </p:sp>
      </p:grpSp>
      <p:grpSp>
        <p:nvGrpSpPr>
          <p:cNvPr id="7183" name="Group 15"/>
          <p:cNvGrpSpPr>
            <a:grpSpLocks/>
          </p:cNvGrpSpPr>
          <p:nvPr/>
        </p:nvGrpSpPr>
        <p:grpSpPr bwMode="auto">
          <a:xfrm>
            <a:off x="1290638" y="3890963"/>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توضح </a:t>
              </a:r>
              <a:r>
                <a:rPr lang="ar-EG" altLang="zh-CN" sz="2400" b="1" dirty="0">
                  <a:solidFill>
                    <a:schemeClr val="bg1"/>
                  </a:solidFill>
                </a:rPr>
                <a:t>لك هدفك</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لماذا الثقة بالنفس؟</a:t>
            </a:r>
          </a:p>
        </p:txBody>
      </p:sp>
    </p:spTree>
    <p:extLst>
      <p:ext uri="{BB962C8B-B14F-4D97-AF65-F5344CB8AC3E}">
        <p14:creationId xmlns:p14="http://schemas.microsoft.com/office/powerpoint/2010/main" xmlns="" val="19605512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47168" y="1993404"/>
            <a:ext cx="6065192"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a:t> الثقة والغرور . ما الفرق ؟</a:t>
            </a:r>
          </a:p>
        </p:txBody>
      </p:sp>
    </p:spTree>
    <p:extLst>
      <p:ext uri="{BB962C8B-B14F-4D97-AF65-F5344CB8AC3E}">
        <p14:creationId xmlns:p14="http://schemas.microsoft.com/office/powerpoint/2010/main" xmlns="" val="184205284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26298" y="2569468"/>
            <a:ext cx="6562725" cy="1940302"/>
            <a:chOff x="0" y="-19326"/>
            <a:chExt cx="6561756" cy="565386"/>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19326"/>
              <a:ext cx="6431598" cy="405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يسمى أحيانا بالاعتداد بالنفس تتأتى من عوامل عدة، اهمها: تكرار النجاح، والقدرة على تجاوز الصعوبات والمواقف المحرجة، والحكمة في التعامل، وتوطين النفس على تقبل النتائج مهما كانت، وهذا شيء إيجابي</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2771800" y="86004"/>
            <a:ext cx="6372201"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a:t>
            </a:r>
            <a:r>
              <a:rPr lang="ar-EG" altLang="zh-CN" sz="3200" b="1" dirty="0" smtClean="0">
                <a:solidFill>
                  <a:schemeClr val="bg1"/>
                </a:solidFill>
                <a:latin typeface="Microsoft YaHei" pitchFamily="34" charset="-122"/>
                <a:ea typeface="Microsoft YaHei" pitchFamily="34" charset="-122"/>
              </a:rPr>
              <a:t>الثقة </a:t>
            </a:r>
            <a:r>
              <a:rPr lang="ar-EG" altLang="zh-CN" sz="3200" b="1" dirty="0">
                <a:solidFill>
                  <a:schemeClr val="bg1"/>
                </a:solidFill>
                <a:latin typeface="Microsoft YaHei" pitchFamily="34" charset="-122"/>
                <a:ea typeface="Microsoft YaHei" pitchFamily="34" charset="-122"/>
              </a:rPr>
              <a:t>والغرور. ما الفرق؟</a:t>
            </a:r>
          </a:p>
        </p:txBody>
      </p:sp>
      <p:sp>
        <p:nvSpPr>
          <p:cNvPr id="2" name="Round Diagonal Corner Rectangle 1"/>
          <p:cNvSpPr/>
          <p:nvPr/>
        </p:nvSpPr>
        <p:spPr bwMode="auto">
          <a:xfrm>
            <a:off x="3067500" y="1031156"/>
            <a:ext cx="2880320" cy="648072"/>
          </a:xfrm>
          <a:prstGeom prst="round2DiagRect">
            <a:avLst/>
          </a:prstGeom>
          <a:solidFill>
            <a:srgbClr val="22BAD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rPr>
              <a:t>الثقة بالنفس</a:t>
            </a:r>
            <a:endParaRPr kumimoji="0" lang="ar-EG" sz="28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348317953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26298" y="3468822"/>
            <a:ext cx="6562725" cy="1332894"/>
            <a:chOff x="0" y="-19326"/>
            <a:chExt cx="6561756" cy="565386"/>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19326"/>
              <a:ext cx="6431598" cy="349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فشعور بالعظمة وتوهم الكمال، اي ان الفرق بين الثقة بالنفس وبين الغرور هو أن الأولى تقدير للإمكانيات المتوافرة، اما الغرور ففقدان أو إساءة لهذا التقدير</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2771800" y="86004"/>
            <a:ext cx="6372201"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a:t>
            </a:r>
            <a:r>
              <a:rPr lang="ar-EG" altLang="zh-CN" sz="3200" b="1" dirty="0" smtClean="0">
                <a:solidFill>
                  <a:schemeClr val="bg1"/>
                </a:solidFill>
                <a:latin typeface="Microsoft YaHei" pitchFamily="34" charset="-122"/>
                <a:ea typeface="Microsoft YaHei" pitchFamily="34" charset="-122"/>
              </a:rPr>
              <a:t>الثقة </a:t>
            </a:r>
            <a:r>
              <a:rPr lang="ar-EG" altLang="zh-CN" sz="3200" b="1" dirty="0">
                <a:solidFill>
                  <a:schemeClr val="bg1"/>
                </a:solidFill>
                <a:latin typeface="Microsoft YaHei" pitchFamily="34" charset="-122"/>
                <a:ea typeface="Microsoft YaHei" pitchFamily="34" charset="-122"/>
              </a:rPr>
              <a:t>والغرور. ما الفرق؟</a:t>
            </a:r>
          </a:p>
        </p:txBody>
      </p:sp>
      <p:sp>
        <p:nvSpPr>
          <p:cNvPr id="2" name="Round Diagonal Corner Rectangle 1"/>
          <p:cNvSpPr/>
          <p:nvPr/>
        </p:nvSpPr>
        <p:spPr bwMode="auto">
          <a:xfrm>
            <a:off x="3067500" y="1031156"/>
            <a:ext cx="2880320" cy="648072"/>
          </a:xfrm>
          <a:prstGeom prst="round2DiagRect">
            <a:avLst/>
          </a:prstGeom>
          <a:solidFill>
            <a:srgbClr val="22BAD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rPr>
              <a:t>الغرور </a:t>
            </a:r>
            <a:endParaRPr kumimoji="0" lang="ar-EG" sz="28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68938570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الاستهتار </a:t>
              </a:r>
              <a:r>
                <a:rPr lang="ar-EG" altLang="zh-CN" sz="2400" b="1" dirty="0">
                  <a:solidFill>
                    <a:schemeClr val="bg1"/>
                  </a:solidFill>
                </a:rPr>
                <a:t>في العمل المطلوب أو القرار المطلوب اتخاذه</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46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300" b="1" dirty="0" smtClean="0">
                  <a:solidFill>
                    <a:schemeClr val="bg1"/>
                  </a:solidFill>
                </a:rPr>
                <a:t>اتباع </a:t>
              </a:r>
              <a:r>
                <a:rPr lang="ar-EG" altLang="zh-CN" sz="2300" b="1" dirty="0">
                  <a:solidFill>
                    <a:schemeClr val="bg1"/>
                  </a:solidFill>
                </a:rPr>
                <a:t>رأيك الشخصي فقط -سواء في اتخاذ قرار أو في اداء </a:t>
              </a:r>
              <a:r>
                <a:rPr lang="ar-EG" altLang="zh-CN" sz="2300" b="1" dirty="0" smtClean="0">
                  <a:solidFill>
                    <a:schemeClr val="bg1"/>
                  </a:solidFill>
                </a:rPr>
                <a:t>عمل ما</a:t>
              </a:r>
              <a:endParaRPr lang="zh-CN" altLang="en-US" sz="2300" b="1" dirty="0">
                <a:solidFill>
                  <a:schemeClr val="bg1"/>
                </a:solidFill>
              </a:endParaRPr>
            </a:p>
          </p:txBody>
        </p:sp>
      </p:grpSp>
      <p:grpSp>
        <p:nvGrpSpPr>
          <p:cNvPr id="7179" name="Group 11"/>
          <p:cNvGrpSpPr>
            <a:grpSpLocks/>
          </p:cNvGrpSpPr>
          <p:nvPr/>
        </p:nvGrpSpPr>
        <p:grpSpPr bwMode="auto">
          <a:xfrm>
            <a:off x="1290638" y="301783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الشعور </a:t>
              </a:r>
              <a:r>
                <a:rPr lang="ar-EG" altLang="zh-CN" sz="2400" b="1" dirty="0">
                  <a:solidFill>
                    <a:schemeClr val="bg1"/>
                  </a:solidFill>
                </a:rPr>
                <a:t>بأنك الأفضل دائما </a:t>
              </a:r>
              <a:endParaRPr lang="zh-CN" altLang="en-US" sz="2400" b="1" dirty="0">
                <a:solidFill>
                  <a:schemeClr val="bg1"/>
                </a:solidFill>
              </a:endParaRPr>
            </a:p>
          </p:txBody>
        </p:sp>
      </p:grpSp>
      <p:grpSp>
        <p:nvGrpSpPr>
          <p:cNvPr id="7183" name="Group 15"/>
          <p:cNvGrpSpPr>
            <a:grpSpLocks/>
          </p:cNvGrpSpPr>
          <p:nvPr/>
        </p:nvGrpSpPr>
        <p:grpSpPr bwMode="auto">
          <a:xfrm>
            <a:off x="1290638" y="3890963"/>
            <a:ext cx="6562725" cy="546100"/>
            <a:chOff x="0" y="0"/>
            <a:chExt cx="6561756" cy="54606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15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100" b="1" dirty="0" smtClean="0">
                  <a:solidFill>
                    <a:schemeClr val="bg1"/>
                  </a:solidFill>
                </a:rPr>
                <a:t>الهدف </a:t>
              </a:r>
              <a:r>
                <a:rPr lang="ar-EG" altLang="zh-CN" sz="2100" b="1" dirty="0">
                  <a:solidFill>
                    <a:schemeClr val="bg1"/>
                  </a:solidFill>
                </a:rPr>
                <a:t>من أي شيء تفعله يكون التباهي واثبات أنك من فعل هذا الشيء</a:t>
              </a:r>
              <a:endParaRPr lang="zh-CN" altLang="en-US" sz="2100" b="1" dirty="0">
                <a:solidFill>
                  <a:schemeClr val="bg1"/>
                </a:solidFill>
              </a:endParaRPr>
            </a:p>
          </p:txBody>
        </p:sp>
      </p:grpSp>
      <p:sp>
        <p:nvSpPr>
          <p:cNvPr id="21"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الغرور يكون </a:t>
            </a:r>
            <a:r>
              <a:rPr lang="ar-EG" altLang="zh-CN" sz="3200" b="1" dirty="0" smtClean="0">
                <a:solidFill>
                  <a:schemeClr val="bg1"/>
                </a:solidFill>
                <a:latin typeface="Microsoft YaHei" pitchFamily="34" charset="-122"/>
                <a:ea typeface="Microsoft YaHei" pitchFamily="34" charset="-122"/>
              </a:rPr>
              <a:t>ب</a:t>
            </a:r>
            <a:endParaRPr lang="ar-EG" altLang="zh-CN" sz="32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66017757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هدوء </a:t>
              </a:r>
              <a:r>
                <a:rPr lang="ar-EG" altLang="zh-CN" sz="2400" b="1" dirty="0">
                  <a:solidFill>
                    <a:schemeClr val="bg1"/>
                  </a:solidFill>
                </a:rPr>
                <a:t>الأعصاب والتراخي وعدم الارتباك والتحكم في الغضب</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46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300" b="1" dirty="0" smtClean="0">
                  <a:solidFill>
                    <a:schemeClr val="bg1"/>
                  </a:solidFill>
                </a:rPr>
                <a:t>عدم </a:t>
              </a:r>
              <a:r>
                <a:rPr lang="ar-EG" altLang="zh-CN" sz="2300" b="1" dirty="0">
                  <a:solidFill>
                    <a:schemeClr val="bg1"/>
                  </a:solidFill>
                </a:rPr>
                <a:t>الاهتمام بنقد الحاقد عليك</a:t>
              </a:r>
              <a:endParaRPr lang="zh-CN" altLang="en-US" sz="2300" b="1" dirty="0">
                <a:solidFill>
                  <a:schemeClr val="bg1"/>
                </a:solidFill>
              </a:endParaRPr>
            </a:p>
          </p:txBody>
        </p:sp>
      </p:grpSp>
      <p:grpSp>
        <p:nvGrpSpPr>
          <p:cNvPr id="7179" name="Group 11"/>
          <p:cNvGrpSpPr>
            <a:grpSpLocks/>
          </p:cNvGrpSpPr>
          <p:nvPr/>
        </p:nvGrpSpPr>
        <p:grpSpPr bwMode="auto">
          <a:xfrm>
            <a:off x="1290638" y="301783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تنظيم </a:t>
              </a:r>
              <a:r>
                <a:rPr lang="ar-EG" altLang="zh-CN" sz="2400" b="1" dirty="0">
                  <a:solidFill>
                    <a:schemeClr val="bg1"/>
                  </a:solidFill>
                </a:rPr>
                <a:t>الوقت (بالنسبة للعمل) </a:t>
              </a:r>
              <a:endParaRPr lang="zh-CN" altLang="en-US" sz="2400" b="1" dirty="0">
                <a:solidFill>
                  <a:schemeClr val="bg1"/>
                </a:solidFill>
              </a:endParaRPr>
            </a:p>
          </p:txBody>
        </p:sp>
      </p:grpSp>
      <p:grpSp>
        <p:nvGrpSpPr>
          <p:cNvPr id="7183" name="Group 15"/>
          <p:cNvGrpSpPr>
            <a:grpSpLocks/>
          </p:cNvGrpSpPr>
          <p:nvPr/>
        </p:nvGrpSpPr>
        <p:grpSpPr bwMode="auto">
          <a:xfrm>
            <a:off x="1290638" y="3890963"/>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ترتيب </a:t>
              </a:r>
              <a:r>
                <a:rPr lang="ar-EG" altLang="zh-CN" sz="2400" b="1" dirty="0">
                  <a:solidFill>
                    <a:schemeClr val="bg1"/>
                  </a:solidFill>
                </a:rPr>
                <a:t>الأفكار (بالنسبة للقرارات) </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إن كنت واثقا من نفسك فهذا سوف يساعدك على الاستمرار</a:t>
            </a:r>
          </a:p>
        </p:txBody>
      </p:sp>
    </p:spTree>
    <p:extLst>
      <p:ext uri="{BB962C8B-B14F-4D97-AF65-F5344CB8AC3E}">
        <p14:creationId xmlns:p14="http://schemas.microsoft.com/office/powerpoint/2010/main" xmlns="" val="311697258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الاستعانة </a:t>
              </a:r>
              <a:r>
                <a:rPr lang="ar-EG" altLang="zh-CN" sz="2400" b="1" dirty="0">
                  <a:solidFill>
                    <a:schemeClr val="bg1"/>
                  </a:solidFill>
                </a:rPr>
                <a:t>بالله والدعاء له وقراءة القرآن والتسبيح الكثير</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46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300" b="1" dirty="0" smtClean="0">
                  <a:solidFill>
                    <a:schemeClr val="bg1"/>
                  </a:solidFill>
                </a:rPr>
                <a:t>الإنصات </a:t>
              </a:r>
              <a:r>
                <a:rPr lang="ar-EG" altLang="zh-CN" sz="2300" b="1" dirty="0">
                  <a:solidFill>
                    <a:schemeClr val="bg1"/>
                  </a:solidFill>
                </a:rPr>
                <a:t>لجميع النقد الموجه إليك ومحاولة إصلاحه</a:t>
              </a:r>
              <a:endParaRPr lang="zh-CN" altLang="en-US" sz="2300" b="1" dirty="0">
                <a:solidFill>
                  <a:schemeClr val="bg1"/>
                </a:solidFill>
              </a:endParaRPr>
            </a:p>
          </p:txBody>
        </p:sp>
      </p:grpSp>
      <p:grpSp>
        <p:nvGrpSpPr>
          <p:cNvPr id="7179" name="Group 11"/>
          <p:cNvGrpSpPr>
            <a:grpSpLocks/>
          </p:cNvGrpSpPr>
          <p:nvPr/>
        </p:nvGrpSpPr>
        <p:grpSpPr bwMode="auto">
          <a:xfrm>
            <a:off x="1290638" y="3017838"/>
            <a:ext cx="6562725" cy="546100"/>
            <a:chOff x="0" y="0"/>
            <a:chExt cx="6561756" cy="54606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إذا </a:t>
              </a:r>
              <a:r>
                <a:rPr lang="ar-EG" altLang="zh-CN" sz="2200" b="1" dirty="0">
                  <a:solidFill>
                    <a:schemeClr val="bg1"/>
                  </a:solidFill>
                </a:rPr>
                <a:t>كنت واثق من نفسك وأخبرك أحد أنك مغرور فحاول مراجعة نفسك</a:t>
              </a:r>
              <a:endParaRPr lang="zh-CN" altLang="en-US" sz="2200" b="1" dirty="0">
                <a:solidFill>
                  <a:schemeClr val="bg1"/>
                </a:solidFill>
              </a:endParaRPr>
            </a:p>
          </p:txBody>
        </p:sp>
      </p:grpSp>
      <p:grpSp>
        <p:nvGrpSpPr>
          <p:cNvPr id="7183" name="Group 15"/>
          <p:cNvGrpSpPr>
            <a:grpSpLocks/>
          </p:cNvGrpSpPr>
          <p:nvPr/>
        </p:nvGrpSpPr>
        <p:grpSpPr bwMode="auto">
          <a:xfrm>
            <a:off x="1290638" y="3890962"/>
            <a:ext cx="6562725" cy="1029154"/>
            <a:chOff x="0" y="0"/>
            <a:chExt cx="6561756" cy="54606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40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إن </a:t>
              </a:r>
              <a:r>
                <a:rPr lang="ar-EG" altLang="zh-CN" sz="2400" b="1" dirty="0">
                  <a:solidFill>
                    <a:schemeClr val="bg1"/>
                  </a:solidFill>
                </a:rPr>
                <a:t>اخطأت في اتخاذ أحد قراراتك أو في عمل ما، اهتم بإصلاح هذا </a:t>
              </a:r>
              <a:r>
                <a:rPr lang="ar-EG" altLang="zh-CN" sz="2400" b="1" dirty="0" smtClean="0">
                  <a:solidFill>
                    <a:schemeClr val="bg1"/>
                  </a:solidFill>
                </a:rPr>
                <a:t>الخطأ ولا </a:t>
              </a:r>
              <a:r>
                <a:rPr lang="ar-EG" altLang="zh-CN" sz="2400" b="1" dirty="0">
                  <a:solidFill>
                    <a:schemeClr val="bg1"/>
                  </a:solidFill>
                </a:rPr>
                <a:t>تجعله يهز ثقتك بنفسك؛ فلا أحد معف من الخطأ</a:t>
              </a: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للبعد عن الغرور</a:t>
            </a:r>
          </a:p>
        </p:txBody>
      </p:sp>
    </p:spTree>
    <p:extLst>
      <p:ext uri="{BB962C8B-B14F-4D97-AF65-F5344CB8AC3E}">
        <p14:creationId xmlns:p14="http://schemas.microsoft.com/office/powerpoint/2010/main" xmlns="" val="70762882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35696" y="1777380"/>
            <a:ext cx="5472608" cy="2232248"/>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600" b="1" dirty="0" smtClean="0"/>
          </a:p>
          <a:p>
            <a:pPr algn="ctr" rtl="1"/>
            <a:r>
              <a:rPr lang="ar-EG" sz="3200" b="1" dirty="0" smtClean="0"/>
              <a:t>تمرين</a:t>
            </a:r>
          </a:p>
          <a:p>
            <a:pPr algn="ctr" rtl="1"/>
            <a:r>
              <a:rPr lang="ar-EG" sz="3200" b="1" dirty="0"/>
              <a:t>لتحسين مهارات الإصغاء و الاستماع </a:t>
            </a:r>
          </a:p>
        </p:txBody>
      </p:sp>
    </p:spTree>
    <p:extLst>
      <p:ext uri="{BB962C8B-B14F-4D97-AF65-F5344CB8AC3E}">
        <p14:creationId xmlns:p14="http://schemas.microsoft.com/office/powerpoint/2010/main" xmlns="" val="355454346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47168" y="1993404"/>
            <a:ext cx="6065192"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a:t> اختبار لقياس درجة الثقة بالنفس</a:t>
            </a:r>
          </a:p>
        </p:txBody>
      </p:sp>
    </p:spTree>
    <p:extLst>
      <p:ext uri="{BB962C8B-B14F-4D97-AF65-F5344CB8AC3E}">
        <p14:creationId xmlns:p14="http://schemas.microsoft.com/office/powerpoint/2010/main" xmlns="" val="100577165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47168" y="1993404"/>
            <a:ext cx="6065192"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smtClean="0"/>
              <a:t>متى </a:t>
            </a:r>
            <a:r>
              <a:rPr lang="ar-EG" sz="3200" b="1" dirty="0"/>
              <a:t>تهتز الثقة في النفس؟</a:t>
            </a:r>
          </a:p>
        </p:txBody>
      </p:sp>
    </p:spTree>
    <p:extLst>
      <p:ext uri="{BB962C8B-B14F-4D97-AF65-F5344CB8AC3E}">
        <p14:creationId xmlns:p14="http://schemas.microsoft.com/office/powerpoint/2010/main" xmlns="" val="196561133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bwMode="auto">
          <a:xfrm>
            <a:off x="1331640" y="1705372"/>
            <a:ext cx="6624736" cy="2304256"/>
          </a:xfrm>
          <a:prstGeom prst="bevel">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4000" b="1" dirty="0">
                <a:solidFill>
                  <a:srgbClr val="002060"/>
                </a:solidFill>
                <a:latin typeface="Simplified Arabic" pitchFamily="18" charset="-78"/>
                <a:cs typeface="Simplified Arabic" pitchFamily="18" charset="-78"/>
              </a:rPr>
              <a:t>تمرين مقايضة البطاقات</a:t>
            </a:r>
            <a:endParaRPr kumimoji="0" lang="ar-EG" sz="4000" b="1" i="0" u="none" strike="noStrike" cap="none" normalizeH="0" baseline="0" dirty="0" smtClean="0">
              <a:ln>
                <a:noFill/>
              </a:ln>
              <a:solidFill>
                <a:srgbClr val="002060"/>
              </a:solidFill>
              <a:effectLst/>
              <a:latin typeface="Simplified Arabic" pitchFamily="18" charset="-78"/>
              <a:cs typeface="Simplified Arabic" pitchFamily="18" charset="-78"/>
            </a:endParaRPr>
          </a:p>
        </p:txBody>
      </p:sp>
    </p:spTree>
    <p:extLst>
      <p:ext uri="{BB962C8B-B14F-4D97-AF65-F5344CB8AC3E}">
        <p14:creationId xmlns:p14="http://schemas.microsoft.com/office/powerpoint/2010/main" xmlns="" val="230289950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النقد </a:t>
              </a:r>
              <a:r>
                <a:rPr lang="ar-EG" altLang="zh-CN" sz="2400" b="1" dirty="0">
                  <a:solidFill>
                    <a:schemeClr val="bg1"/>
                  </a:solidFill>
                </a:rPr>
                <a:t>اللاذع</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46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300" b="1" dirty="0" smtClean="0">
                  <a:solidFill>
                    <a:schemeClr val="bg1"/>
                  </a:solidFill>
                </a:rPr>
                <a:t>كثرة </a:t>
              </a:r>
              <a:r>
                <a:rPr lang="ar-EG" altLang="zh-CN" sz="2300" b="1" dirty="0">
                  <a:solidFill>
                    <a:schemeClr val="bg1"/>
                  </a:solidFill>
                </a:rPr>
                <a:t>المشاكل</a:t>
              </a:r>
              <a:endParaRPr lang="zh-CN" altLang="en-US" sz="2300" b="1" dirty="0">
                <a:solidFill>
                  <a:schemeClr val="bg1"/>
                </a:solidFill>
              </a:endParaRPr>
            </a:p>
          </p:txBody>
        </p:sp>
      </p:grpSp>
      <p:grpSp>
        <p:nvGrpSpPr>
          <p:cNvPr id="7179" name="Group 11"/>
          <p:cNvGrpSpPr>
            <a:grpSpLocks/>
          </p:cNvGrpSpPr>
          <p:nvPr/>
        </p:nvGrpSpPr>
        <p:grpSpPr bwMode="auto">
          <a:xfrm>
            <a:off x="1290638" y="301783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الخوف</a:t>
              </a:r>
              <a:endParaRPr lang="zh-CN" altLang="en-US" sz="2400" b="1" dirty="0">
                <a:solidFill>
                  <a:schemeClr val="bg1"/>
                </a:solidFill>
              </a:endParaRPr>
            </a:p>
          </p:txBody>
        </p:sp>
      </p:grpSp>
      <p:grpSp>
        <p:nvGrpSpPr>
          <p:cNvPr id="7183" name="Group 15"/>
          <p:cNvGrpSpPr>
            <a:grpSpLocks/>
          </p:cNvGrpSpPr>
          <p:nvPr/>
        </p:nvGrpSpPr>
        <p:grpSpPr bwMode="auto">
          <a:xfrm>
            <a:off x="1290638" y="3890963"/>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الوحدة</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متى تهتز الثقة في النفس؟</a:t>
            </a:r>
          </a:p>
        </p:txBody>
      </p:sp>
    </p:spTree>
    <p:extLst>
      <p:ext uri="{BB962C8B-B14F-4D97-AF65-F5344CB8AC3E}">
        <p14:creationId xmlns:p14="http://schemas.microsoft.com/office/powerpoint/2010/main" xmlns="" val="188972790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لقاء </a:t>
              </a:r>
              <a:r>
                <a:rPr lang="ar-EG" altLang="zh-CN" sz="2400" b="1" dirty="0">
                  <a:solidFill>
                    <a:schemeClr val="bg1"/>
                  </a:solidFill>
                </a:rPr>
                <a:t>المسؤولين</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46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300" b="1" dirty="0" smtClean="0">
                  <a:solidFill>
                    <a:schemeClr val="bg1"/>
                  </a:solidFill>
                </a:rPr>
                <a:t>الفشل</a:t>
              </a:r>
              <a:endParaRPr lang="zh-CN" altLang="en-US" sz="2300" b="1" dirty="0">
                <a:solidFill>
                  <a:schemeClr val="bg1"/>
                </a:solidFill>
              </a:endParaRPr>
            </a:p>
          </p:txBody>
        </p:sp>
      </p:grpSp>
      <p:grpSp>
        <p:nvGrpSpPr>
          <p:cNvPr id="7179" name="Group 11"/>
          <p:cNvGrpSpPr>
            <a:grpSpLocks/>
          </p:cNvGrpSpPr>
          <p:nvPr/>
        </p:nvGrpSpPr>
        <p:grpSpPr bwMode="auto">
          <a:xfrm>
            <a:off x="1290638" y="301783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مواجهة </a:t>
              </a:r>
              <a:r>
                <a:rPr lang="ar-EG" altLang="zh-CN" sz="2400" b="1" dirty="0">
                  <a:solidFill>
                    <a:schemeClr val="bg1"/>
                  </a:solidFill>
                </a:rPr>
                <a:t>المخالفين</a:t>
              </a:r>
              <a:endParaRPr lang="zh-CN" altLang="en-US" sz="2400" b="1" dirty="0">
                <a:solidFill>
                  <a:schemeClr val="bg1"/>
                </a:solidFill>
              </a:endParaRPr>
            </a:p>
          </p:txBody>
        </p:sp>
      </p:grpSp>
      <p:grpSp>
        <p:nvGrpSpPr>
          <p:cNvPr id="7183" name="Group 15"/>
          <p:cNvGrpSpPr>
            <a:grpSpLocks/>
          </p:cNvGrpSpPr>
          <p:nvPr/>
        </p:nvGrpSpPr>
        <p:grpSpPr bwMode="auto">
          <a:xfrm>
            <a:off x="1290638" y="3890963"/>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المواقف </a:t>
              </a:r>
              <a:r>
                <a:rPr lang="ar-EG" altLang="zh-CN" sz="2400" b="1" dirty="0">
                  <a:solidFill>
                    <a:schemeClr val="bg1"/>
                  </a:solidFill>
                </a:rPr>
                <a:t>المحرجة</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متى تهتز الثقة في النفس؟</a:t>
            </a:r>
          </a:p>
        </p:txBody>
      </p:sp>
    </p:spTree>
    <p:extLst>
      <p:ext uri="{BB962C8B-B14F-4D97-AF65-F5344CB8AC3E}">
        <p14:creationId xmlns:p14="http://schemas.microsoft.com/office/powerpoint/2010/main" xmlns="" val="381777965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47168" y="1993404"/>
            <a:ext cx="6065192"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smtClean="0"/>
              <a:t>أسباب </a:t>
            </a:r>
            <a:r>
              <a:rPr lang="ar-EG" sz="3200" b="1" dirty="0"/>
              <a:t>انعدام الثقة بالنفس</a:t>
            </a:r>
          </a:p>
        </p:txBody>
      </p:sp>
    </p:spTree>
    <p:extLst>
      <p:ext uri="{BB962C8B-B14F-4D97-AF65-F5344CB8AC3E}">
        <p14:creationId xmlns:p14="http://schemas.microsoft.com/office/powerpoint/2010/main" xmlns="" val="367415602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احتقار </a:t>
              </a:r>
              <a:r>
                <a:rPr lang="ar-EG" altLang="zh-CN" sz="2400" b="1" dirty="0">
                  <a:solidFill>
                    <a:schemeClr val="bg1"/>
                  </a:solidFill>
                </a:rPr>
                <a:t>الذات والشعور بالدونية </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46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300" b="1" dirty="0" smtClean="0">
                  <a:solidFill>
                    <a:schemeClr val="bg1"/>
                  </a:solidFill>
                </a:rPr>
                <a:t>تكرار </a:t>
              </a:r>
              <a:r>
                <a:rPr lang="ar-EG" altLang="zh-CN" sz="2300" b="1" dirty="0">
                  <a:solidFill>
                    <a:schemeClr val="bg1"/>
                  </a:solidFill>
                </a:rPr>
                <a:t>كلمات سلبية عن نفسك مثل: أنا فاشل</a:t>
              </a:r>
              <a:endParaRPr lang="zh-CN" altLang="en-US" sz="2300" b="1" dirty="0">
                <a:solidFill>
                  <a:schemeClr val="bg1"/>
                </a:solidFill>
              </a:endParaRPr>
            </a:p>
          </p:txBody>
        </p:sp>
      </p:grpSp>
      <p:grpSp>
        <p:nvGrpSpPr>
          <p:cNvPr id="7179" name="Group 11"/>
          <p:cNvGrpSpPr>
            <a:grpSpLocks/>
          </p:cNvGrpSpPr>
          <p:nvPr/>
        </p:nvGrpSpPr>
        <p:grpSpPr bwMode="auto">
          <a:xfrm>
            <a:off x="1290638" y="301783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التركيز </a:t>
              </a:r>
              <a:r>
                <a:rPr lang="ar-EG" altLang="zh-CN" sz="2400" b="1" dirty="0">
                  <a:solidFill>
                    <a:schemeClr val="bg1"/>
                  </a:solidFill>
                </a:rPr>
                <a:t>على مواطن ضعفك واحساسك بأن الكل يراها فيك </a:t>
              </a:r>
              <a:endParaRPr lang="zh-CN" altLang="en-US" sz="2400" b="1" dirty="0">
                <a:solidFill>
                  <a:schemeClr val="bg1"/>
                </a:solidFill>
              </a:endParaRPr>
            </a:p>
          </p:txBody>
        </p:sp>
      </p:grpSp>
      <p:grpSp>
        <p:nvGrpSpPr>
          <p:cNvPr id="7183" name="Group 15"/>
          <p:cNvGrpSpPr>
            <a:grpSpLocks/>
          </p:cNvGrpSpPr>
          <p:nvPr/>
        </p:nvGrpSpPr>
        <p:grpSpPr bwMode="auto">
          <a:xfrm>
            <a:off x="1290638" y="3890963"/>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عدم </a:t>
              </a:r>
              <a:r>
                <a:rPr lang="ar-EG" altLang="zh-CN" sz="2400" b="1" dirty="0">
                  <a:solidFill>
                    <a:schemeClr val="bg1"/>
                  </a:solidFill>
                </a:rPr>
                <a:t>التشجيع يؤدي إلى احساس الفرد بعدم أهميته </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أسباب انعدام الثقة بالنفس</a:t>
            </a:r>
          </a:p>
        </p:txBody>
      </p:sp>
    </p:spTree>
    <p:extLst>
      <p:ext uri="{BB962C8B-B14F-4D97-AF65-F5344CB8AC3E}">
        <p14:creationId xmlns:p14="http://schemas.microsoft.com/office/powerpoint/2010/main" xmlns="" val="108613833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273175"/>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الخوف </a:t>
              </a:r>
              <a:r>
                <a:rPr lang="ar-EG" altLang="zh-CN" sz="2400" b="1" dirty="0">
                  <a:solidFill>
                    <a:schemeClr val="bg1"/>
                  </a:solidFill>
                </a:rPr>
                <a:t>والقلق من أن يصدر عنك خطأ أو ما يظنه الناس خطأ </a:t>
              </a:r>
              <a:endParaRPr lang="zh-CN" altLang="en-US" sz="2400" b="1" dirty="0">
                <a:solidFill>
                  <a:schemeClr val="bg1"/>
                </a:solidFill>
              </a:endParaRPr>
            </a:p>
          </p:txBody>
        </p:sp>
      </p:grpSp>
      <p:grpSp>
        <p:nvGrpSpPr>
          <p:cNvPr id="7174" name="Group 6"/>
          <p:cNvGrpSpPr>
            <a:grpSpLocks/>
          </p:cNvGrpSpPr>
          <p:nvPr/>
        </p:nvGrpSpPr>
        <p:grpSpPr bwMode="auto">
          <a:xfrm>
            <a:off x="1290638" y="2146300"/>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46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300" b="1" dirty="0" smtClean="0">
                  <a:solidFill>
                    <a:schemeClr val="bg1"/>
                  </a:solidFill>
                </a:rPr>
                <a:t>الإحساس </a:t>
              </a:r>
              <a:r>
                <a:rPr lang="ar-EG" altLang="zh-CN" sz="2300" b="1" dirty="0">
                  <a:solidFill>
                    <a:schemeClr val="bg1"/>
                  </a:solidFill>
                </a:rPr>
                <a:t>بالضعف وأنه لا يمكنك أن تقدم شيئا أمام الآخرين </a:t>
              </a:r>
              <a:endParaRPr lang="zh-CN" altLang="en-US" sz="2300" b="1" dirty="0">
                <a:solidFill>
                  <a:schemeClr val="bg1"/>
                </a:solidFill>
              </a:endParaRPr>
            </a:p>
          </p:txBody>
        </p:sp>
      </p:grpSp>
      <p:grpSp>
        <p:nvGrpSpPr>
          <p:cNvPr id="7179" name="Group 11"/>
          <p:cNvGrpSpPr>
            <a:grpSpLocks/>
          </p:cNvGrpSpPr>
          <p:nvPr/>
        </p:nvGrpSpPr>
        <p:grpSpPr bwMode="auto">
          <a:xfrm>
            <a:off x="1290638" y="3017838"/>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الفشل </a:t>
              </a:r>
              <a:r>
                <a:rPr lang="ar-EG" altLang="zh-CN" sz="2400" b="1" dirty="0">
                  <a:solidFill>
                    <a:schemeClr val="bg1"/>
                  </a:solidFill>
                </a:rPr>
                <a:t>في تجربه ما من تجارب الحياة كالدراسة أو العمل </a:t>
              </a:r>
              <a:endParaRPr lang="zh-CN" altLang="en-US" sz="2400" b="1" dirty="0">
                <a:solidFill>
                  <a:schemeClr val="bg1"/>
                </a:solidFill>
              </a:endParaRPr>
            </a:p>
          </p:txBody>
        </p:sp>
      </p:grpSp>
      <p:grpSp>
        <p:nvGrpSpPr>
          <p:cNvPr id="7183" name="Group 15"/>
          <p:cNvGrpSpPr>
            <a:grpSpLocks/>
          </p:cNvGrpSpPr>
          <p:nvPr/>
        </p:nvGrpSpPr>
        <p:grpSpPr bwMode="auto">
          <a:xfrm>
            <a:off x="1290638" y="3890963"/>
            <a:ext cx="6562725" cy="546100"/>
            <a:chOff x="0" y="0"/>
            <a:chExt cx="6561756" cy="54606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00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000" b="1" dirty="0" smtClean="0">
                  <a:solidFill>
                    <a:schemeClr val="bg1"/>
                  </a:solidFill>
                </a:rPr>
                <a:t>نظره </a:t>
              </a:r>
              <a:r>
                <a:rPr lang="ar-EG" altLang="zh-CN" sz="2000" b="1" dirty="0">
                  <a:solidFill>
                    <a:schemeClr val="bg1"/>
                  </a:solidFill>
                </a:rPr>
                <a:t>الأصدقاء أو الأهل السلبية لذاتك وعدم الاعتماد عليك في الأمور الهامة </a:t>
              </a:r>
              <a:endParaRPr lang="zh-CN" altLang="en-US" sz="20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أسباب انعدام الثقة بالنفس</a:t>
            </a:r>
          </a:p>
        </p:txBody>
      </p:sp>
    </p:spTree>
    <p:extLst>
      <p:ext uri="{BB962C8B-B14F-4D97-AF65-F5344CB8AC3E}">
        <p14:creationId xmlns:p14="http://schemas.microsoft.com/office/powerpoint/2010/main" xmlns="" val="335922674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47168" y="1993404"/>
            <a:ext cx="6065192"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a:t> بعض اثار انخفاض الثقة بالنفس</a:t>
            </a:r>
          </a:p>
        </p:txBody>
      </p:sp>
    </p:spTree>
    <p:extLst>
      <p:ext uri="{BB962C8B-B14F-4D97-AF65-F5344CB8AC3E}">
        <p14:creationId xmlns:p14="http://schemas.microsoft.com/office/powerpoint/2010/main" xmlns="" val="387562903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92586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لا </a:t>
              </a:r>
              <a:r>
                <a:rPr lang="ar-EG" altLang="zh-CN" sz="2400" b="1" dirty="0">
                  <a:solidFill>
                    <a:schemeClr val="bg1"/>
                  </a:solidFill>
                </a:rPr>
                <a:t>أستطيع </a:t>
              </a:r>
              <a:endParaRPr lang="zh-CN" altLang="en-US" sz="2400" b="1" dirty="0">
                <a:solidFill>
                  <a:schemeClr val="bg1"/>
                </a:solidFill>
              </a:endParaRPr>
            </a:p>
          </p:txBody>
        </p:sp>
      </p:grpSp>
      <p:grpSp>
        <p:nvGrpSpPr>
          <p:cNvPr id="7174" name="Group 6"/>
          <p:cNvGrpSpPr>
            <a:grpSpLocks/>
          </p:cNvGrpSpPr>
          <p:nvPr/>
        </p:nvGrpSpPr>
        <p:grpSpPr bwMode="auto">
          <a:xfrm>
            <a:off x="1290638" y="279898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هذا </a:t>
              </a:r>
              <a:r>
                <a:rPr lang="ar-EG" altLang="zh-CN" sz="2400" b="1" dirty="0">
                  <a:solidFill>
                    <a:schemeClr val="bg1"/>
                  </a:solidFill>
                </a:rPr>
                <a:t>صعب للغاية </a:t>
              </a:r>
              <a:endParaRPr lang="zh-CN" altLang="en-US" sz="2400" b="1" dirty="0">
                <a:solidFill>
                  <a:schemeClr val="bg1"/>
                </a:solidFill>
              </a:endParaRPr>
            </a:p>
          </p:txBody>
        </p:sp>
      </p:grpSp>
      <p:grpSp>
        <p:nvGrpSpPr>
          <p:cNvPr id="7179" name="Group 11"/>
          <p:cNvGrpSpPr>
            <a:grpSpLocks/>
          </p:cNvGrpSpPr>
          <p:nvPr/>
        </p:nvGrpSpPr>
        <p:grpSpPr bwMode="auto">
          <a:xfrm>
            <a:off x="1290638" y="367052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ربما </a:t>
              </a:r>
              <a:r>
                <a:rPr lang="ar-EG" altLang="zh-CN" sz="2400" b="1" dirty="0">
                  <a:solidFill>
                    <a:schemeClr val="bg1"/>
                  </a:solidFill>
                </a:rPr>
                <a:t>أستطيع التعامل مع هذا الأمر</a:t>
              </a:r>
              <a:endParaRPr lang="zh-CN" altLang="en-US" sz="2400" b="1" dirty="0">
                <a:solidFill>
                  <a:schemeClr val="bg1"/>
                </a:solidFill>
              </a:endParaRPr>
            </a:p>
          </p:txBody>
        </p:sp>
      </p:grpSp>
      <p:grpSp>
        <p:nvGrpSpPr>
          <p:cNvPr id="7183" name="Group 15"/>
          <p:cNvGrpSpPr>
            <a:grpSpLocks/>
          </p:cNvGrpSpPr>
          <p:nvPr/>
        </p:nvGrpSpPr>
        <p:grpSpPr bwMode="auto">
          <a:xfrm>
            <a:off x="1290638" y="454364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ببساطه </a:t>
              </a:r>
              <a:r>
                <a:rPr lang="ar-EG" altLang="zh-CN" sz="2400" b="1" dirty="0">
                  <a:solidFill>
                    <a:schemeClr val="bg1"/>
                  </a:solidFill>
                </a:rPr>
                <a:t>لا أستطيع تقرير ماذا أفعل </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بعض اثار انخفاض الثقة بالنفس</a:t>
            </a:r>
          </a:p>
        </p:txBody>
      </p:sp>
      <p:sp>
        <p:nvSpPr>
          <p:cNvPr id="22" name="Round Diagonal Corner Rectangle 21"/>
          <p:cNvSpPr/>
          <p:nvPr/>
        </p:nvSpPr>
        <p:spPr bwMode="auto">
          <a:xfrm>
            <a:off x="3067500" y="1031156"/>
            <a:ext cx="2880320" cy="648072"/>
          </a:xfrm>
          <a:prstGeom prst="round2DiagRect">
            <a:avLst/>
          </a:prstGeom>
          <a:solidFill>
            <a:srgbClr val="22BAD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a:solidFill>
                  <a:srgbClr val="002060"/>
                </a:solidFill>
              </a:rPr>
              <a:t>الغرور </a:t>
            </a:r>
            <a:endParaRPr kumimoji="0" lang="ar-EG" sz="28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345558773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92586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الخوف </a:t>
              </a:r>
              <a:endParaRPr lang="zh-CN" altLang="en-US" sz="2400" b="1" dirty="0">
                <a:solidFill>
                  <a:schemeClr val="bg1"/>
                </a:solidFill>
              </a:endParaRPr>
            </a:p>
          </p:txBody>
        </p:sp>
      </p:grpSp>
      <p:grpSp>
        <p:nvGrpSpPr>
          <p:cNvPr id="7174" name="Group 6"/>
          <p:cNvGrpSpPr>
            <a:grpSpLocks/>
          </p:cNvGrpSpPr>
          <p:nvPr/>
        </p:nvGrpSpPr>
        <p:grpSpPr bwMode="auto">
          <a:xfrm>
            <a:off x="1290638" y="279898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القلق </a:t>
              </a:r>
              <a:r>
                <a:rPr lang="ar-EG" altLang="zh-CN" sz="2400" b="1" dirty="0">
                  <a:solidFill>
                    <a:schemeClr val="bg1"/>
                  </a:solidFill>
                </a:rPr>
                <a:t>خصوصا من المصاعب القادمة </a:t>
              </a:r>
              <a:endParaRPr lang="zh-CN" altLang="en-US" sz="2400" b="1" dirty="0">
                <a:solidFill>
                  <a:schemeClr val="bg1"/>
                </a:solidFill>
              </a:endParaRPr>
            </a:p>
          </p:txBody>
        </p:sp>
      </p:grpSp>
      <p:grpSp>
        <p:nvGrpSpPr>
          <p:cNvPr id="7179" name="Group 11"/>
          <p:cNvGrpSpPr>
            <a:grpSpLocks/>
          </p:cNvGrpSpPr>
          <p:nvPr/>
        </p:nvGrpSpPr>
        <p:grpSpPr bwMode="auto">
          <a:xfrm>
            <a:off x="1290638" y="367052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الخوف </a:t>
              </a:r>
              <a:r>
                <a:rPr lang="ar-EG" altLang="zh-CN" sz="2400" b="1" dirty="0">
                  <a:solidFill>
                    <a:schemeClr val="bg1"/>
                  </a:solidFill>
                </a:rPr>
                <a:t>من المجهول أو من المواقف الجيدة </a:t>
              </a:r>
              <a:endParaRPr lang="zh-CN" altLang="en-US" sz="2400" b="1" dirty="0">
                <a:solidFill>
                  <a:schemeClr val="bg1"/>
                </a:solidFill>
              </a:endParaRPr>
            </a:p>
          </p:txBody>
        </p:sp>
      </p:grpSp>
      <p:grpSp>
        <p:nvGrpSpPr>
          <p:cNvPr id="7183" name="Group 15"/>
          <p:cNvGrpSpPr>
            <a:grpSpLocks/>
          </p:cNvGrpSpPr>
          <p:nvPr/>
        </p:nvGrpSpPr>
        <p:grpSpPr bwMode="auto">
          <a:xfrm>
            <a:off x="1290638" y="454364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الحنق-أن </a:t>
              </a:r>
              <a:r>
                <a:rPr lang="ar-EG" altLang="zh-CN" sz="2400" b="1" dirty="0">
                  <a:solidFill>
                    <a:schemeClr val="bg1"/>
                  </a:solidFill>
                </a:rPr>
                <a:t>الأمر يبدو سهلا للغاية بالنسبة للآخرين </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بعض اثار انخفاض الثقة بالنفس</a:t>
            </a:r>
          </a:p>
        </p:txBody>
      </p:sp>
      <p:sp>
        <p:nvSpPr>
          <p:cNvPr id="22" name="Round Diagonal Corner Rectangle 21"/>
          <p:cNvSpPr/>
          <p:nvPr/>
        </p:nvSpPr>
        <p:spPr bwMode="auto">
          <a:xfrm>
            <a:off x="3067500" y="1031156"/>
            <a:ext cx="2880320" cy="648072"/>
          </a:xfrm>
          <a:prstGeom prst="round2DiagRect">
            <a:avLst/>
          </a:prstGeom>
          <a:solidFill>
            <a:srgbClr val="22BAD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smtClean="0">
                <a:solidFill>
                  <a:srgbClr val="002060"/>
                </a:solidFill>
              </a:rPr>
              <a:t>على </a:t>
            </a:r>
            <a:r>
              <a:rPr lang="ar-EG" sz="2800" b="1" dirty="0">
                <a:solidFill>
                  <a:srgbClr val="002060"/>
                </a:solidFill>
              </a:rPr>
              <a:t>الشعور</a:t>
            </a:r>
            <a:endParaRPr kumimoji="0" lang="ar-EG" sz="28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71529745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92586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السلبية </a:t>
              </a:r>
              <a:r>
                <a:rPr lang="ar-EG" altLang="zh-CN" sz="2400" b="1" dirty="0">
                  <a:solidFill>
                    <a:schemeClr val="bg1"/>
                  </a:solidFill>
                </a:rPr>
                <a:t>أكثر من الحيوية، الإبقاء على نفسك في المؤخرة </a:t>
              </a:r>
              <a:endParaRPr lang="zh-CN" altLang="en-US" sz="2400" b="1" dirty="0">
                <a:solidFill>
                  <a:schemeClr val="bg1"/>
                </a:solidFill>
              </a:endParaRPr>
            </a:p>
          </p:txBody>
        </p:sp>
      </p:grpSp>
      <p:grpSp>
        <p:nvGrpSpPr>
          <p:cNvPr id="7174" name="Group 6"/>
          <p:cNvGrpSpPr>
            <a:grpSpLocks/>
          </p:cNvGrpSpPr>
          <p:nvPr/>
        </p:nvGrpSpPr>
        <p:grpSpPr bwMode="auto">
          <a:xfrm>
            <a:off x="1290638" y="2798985"/>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وجود </a:t>
              </a:r>
              <a:r>
                <a:rPr lang="ar-EG" altLang="zh-CN" sz="2200" b="1" dirty="0">
                  <a:solidFill>
                    <a:schemeClr val="bg1"/>
                  </a:solidFill>
                </a:rPr>
                <a:t>الصعوبة في تقديم الاقتراحات أوفي وضع نفسك في المقدمة </a:t>
              </a:r>
              <a:endParaRPr lang="zh-CN" altLang="en-US" sz="2200" b="1" dirty="0">
                <a:solidFill>
                  <a:schemeClr val="bg1"/>
                </a:solidFill>
              </a:endParaRPr>
            </a:p>
          </p:txBody>
        </p:sp>
      </p:grpSp>
      <p:grpSp>
        <p:nvGrpSpPr>
          <p:cNvPr id="7179" name="Group 11"/>
          <p:cNvGrpSpPr>
            <a:grpSpLocks/>
          </p:cNvGrpSpPr>
          <p:nvPr/>
        </p:nvGrpSpPr>
        <p:grpSpPr bwMode="auto">
          <a:xfrm>
            <a:off x="1290638" y="367052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التسويف</a:t>
              </a:r>
              <a:r>
                <a:rPr lang="ar-EG" altLang="zh-CN" sz="2400" b="1" dirty="0">
                  <a:solidFill>
                    <a:schemeClr val="bg1"/>
                  </a:solidFill>
                </a:rPr>
                <a:t>، لكونك من الذين يبدؤون ببطء</a:t>
              </a:r>
              <a:endParaRPr lang="zh-CN" altLang="en-US" sz="2400" b="1" dirty="0">
                <a:solidFill>
                  <a:schemeClr val="bg1"/>
                </a:solidFill>
              </a:endParaRPr>
            </a:p>
          </p:txBody>
        </p:sp>
      </p:grpSp>
      <p:grpSp>
        <p:nvGrpSpPr>
          <p:cNvPr id="7183" name="Group 15"/>
          <p:cNvGrpSpPr>
            <a:grpSpLocks/>
          </p:cNvGrpSpPr>
          <p:nvPr/>
        </p:nvGrpSpPr>
        <p:grpSpPr bwMode="auto">
          <a:xfrm>
            <a:off x="1290638" y="454364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التردد </a:t>
              </a:r>
              <a:r>
                <a:rPr lang="ar-EG" altLang="zh-CN" sz="2400" b="1" dirty="0">
                  <a:solidFill>
                    <a:schemeClr val="bg1"/>
                  </a:solidFill>
                </a:rPr>
                <a:t>والحاجة المتكررة للتشجيع </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بعض اثار انخفاض الثقة بالنفس</a:t>
            </a:r>
          </a:p>
        </p:txBody>
      </p:sp>
      <p:sp>
        <p:nvSpPr>
          <p:cNvPr id="22" name="Round Diagonal Corner Rectangle 21"/>
          <p:cNvSpPr/>
          <p:nvPr/>
        </p:nvSpPr>
        <p:spPr bwMode="auto">
          <a:xfrm>
            <a:off x="3067500" y="1031156"/>
            <a:ext cx="2880320" cy="648072"/>
          </a:xfrm>
          <a:prstGeom prst="round2DiagRect">
            <a:avLst/>
          </a:prstGeom>
          <a:solidFill>
            <a:srgbClr val="22BAD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smtClean="0">
                <a:solidFill>
                  <a:srgbClr val="002060"/>
                </a:solidFill>
              </a:rPr>
              <a:t>على </a:t>
            </a:r>
            <a:r>
              <a:rPr lang="ar-EG" sz="2800" b="1" dirty="0">
                <a:solidFill>
                  <a:srgbClr val="002060"/>
                </a:solidFill>
              </a:rPr>
              <a:t>السلوك</a:t>
            </a:r>
            <a:endParaRPr kumimoji="0" lang="ar-EG" sz="28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369415255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92586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الميل </a:t>
              </a:r>
              <a:r>
                <a:rPr lang="ar-EG" altLang="zh-CN" sz="2400" b="1" dirty="0">
                  <a:solidFill>
                    <a:schemeClr val="bg1"/>
                  </a:solidFill>
                </a:rPr>
                <a:t>إلى الانحناء أو الانسحاب داخل نفسك </a:t>
              </a:r>
              <a:endParaRPr lang="zh-CN" altLang="en-US" sz="2400" b="1" dirty="0">
                <a:solidFill>
                  <a:schemeClr val="bg1"/>
                </a:solidFill>
              </a:endParaRPr>
            </a:p>
          </p:txBody>
        </p:sp>
      </p:grpSp>
      <p:grpSp>
        <p:nvGrpSpPr>
          <p:cNvPr id="7174" name="Group 6"/>
          <p:cNvGrpSpPr>
            <a:grpSpLocks/>
          </p:cNvGrpSpPr>
          <p:nvPr/>
        </p:nvGrpSpPr>
        <p:grpSpPr bwMode="auto">
          <a:xfrm>
            <a:off x="1290638" y="279898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عدم </a:t>
              </a:r>
              <a:r>
                <a:rPr lang="ar-EG" altLang="zh-CN" sz="2400" b="1" dirty="0">
                  <a:solidFill>
                    <a:schemeClr val="bg1"/>
                  </a:solidFill>
                </a:rPr>
                <a:t>النظر إلى الناس في عيونهم </a:t>
              </a:r>
              <a:endParaRPr lang="zh-CN" altLang="en-US" sz="2400" b="1" dirty="0">
                <a:solidFill>
                  <a:schemeClr val="bg1"/>
                </a:solidFill>
              </a:endParaRPr>
            </a:p>
          </p:txBody>
        </p:sp>
      </p:grpSp>
      <p:grpSp>
        <p:nvGrpSpPr>
          <p:cNvPr id="7179" name="Group 11"/>
          <p:cNvGrpSpPr>
            <a:grpSpLocks/>
          </p:cNvGrpSpPr>
          <p:nvPr/>
        </p:nvGrpSpPr>
        <p:grpSpPr bwMode="auto">
          <a:xfrm>
            <a:off x="1290638" y="367052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أحاسيس </a:t>
              </a:r>
              <a:r>
                <a:rPr lang="ar-EG" altLang="zh-CN" sz="2400" b="1" dirty="0">
                  <a:solidFill>
                    <a:schemeClr val="bg1"/>
                  </a:solidFill>
                </a:rPr>
                <a:t>التوتر والعصبية </a:t>
              </a:r>
              <a:endParaRPr lang="zh-CN" altLang="en-US" sz="2400" b="1" dirty="0">
                <a:solidFill>
                  <a:schemeClr val="bg1"/>
                </a:solidFill>
              </a:endParaRPr>
            </a:p>
          </p:txBody>
        </p:sp>
      </p:grpSp>
      <p:grpSp>
        <p:nvGrpSpPr>
          <p:cNvPr id="7183" name="Group 15"/>
          <p:cNvGrpSpPr>
            <a:grpSpLocks/>
          </p:cNvGrpSpPr>
          <p:nvPr/>
        </p:nvGrpSpPr>
        <p:grpSpPr bwMode="auto">
          <a:xfrm>
            <a:off x="1290638" y="454364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الكسل </a:t>
              </a:r>
              <a:r>
                <a:rPr lang="ar-EG" altLang="zh-CN" sz="2400" b="1" dirty="0">
                  <a:solidFill>
                    <a:schemeClr val="bg1"/>
                  </a:solidFill>
                </a:rPr>
                <a:t>والخمول </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بعض اثار انخفاض الثقة بالنفس</a:t>
            </a:r>
          </a:p>
        </p:txBody>
      </p:sp>
      <p:sp>
        <p:nvSpPr>
          <p:cNvPr id="22" name="Round Diagonal Corner Rectangle 21"/>
          <p:cNvSpPr/>
          <p:nvPr/>
        </p:nvSpPr>
        <p:spPr bwMode="auto">
          <a:xfrm>
            <a:off x="2427096" y="1031156"/>
            <a:ext cx="4161128" cy="648072"/>
          </a:xfrm>
          <a:prstGeom prst="round2DiagRect">
            <a:avLst/>
          </a:prstGeom>
          <a:solidFill>
            <a:srgbClr val="22BAD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smtClean="0">
                <a:solidFill>
                  <a:srgbClr val="002060"/>
                </a:solidFill>
              </a:rPr>
              <a:t>دلائل </a:t>
            </a:r>
            <a:r>
              <a:rPr lang="ar-EG" sz="2800" b="1" dirty="0">
                <a:solidFill>
                  <a:srgbClr val="002060"/>
                </a:solidFill>
              </a:rPr>
              <a:t>جسدية على هبوط الثقة</a:t>
            </a:r>
            <a:endParaRPr kumimoji="0" lang="ar-EG" sz="28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284938005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571625"/>
            <a:ext cx="7524750" cy="2347913"/>
          </a:xfrm>
          <a:prstGeom prst="rect">
            <a:avLst/>
          </a:prstGeom>
          <a:solidFill>
            <a:srgbClr val="595959">
              <a:alpha val="78038"/>
            </a:srgbClr>
          </a:solidFill>
          <a:ln w="12700">
            <a:solidFill>
              <a:schemeClr val="bg1"/>
            </a:solidFill>
            <a:miter lim="800000"/>
            <a:headEnd/>
            <a:tailEnd/>
          </a:ln>
        </p:spPr>
        <p:txBody>
          <a:bodyPr anchor="ctr"/>
          <a:lstStyle/>
          <a:p>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428750"/>
            <a:ext cx="7315200" cy="2378075"/>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4800" dirty="0">
                <a:solidFill>
                  <a:schemeClr val="bg1"/>
                </a:solidFill>
                <a:ea typeface="Microsoft YaHei" pitchFamily="34" charset="-122"/>
              </a:rPr>
              <a:t>الوحدة التدريبية </a:t>
            </a:r>
            <a:r>
              <a:rPr lang="ar-EG" altLang="zh-CN" sz="4800" dirty="0" smtClean="0">
                <a:solidFill>
                  <a:schemeClr val="bg1"/>
                </a:solidFill>
                <a:ea typeface="Microsoft YaHei" pitchFamily="34" charset="-122"/>
              </a:rPr>
              <a:t>الاولى</a:t>
            </a:r>
          </a:p>
          <a:p>
            <a:pPr algn="ctr" rtl="1" eaLnBrk="0" hangingPunct="0"/>
            <a:r>
              <a:rPr lang="ar-EG" altLang="zh-CN" sz="4800" b="1" dirty="0">
                <a:solidFill>
                  <a:schemeClr val="bg1"/>
                </a:solidFill>
              </a:rPr>
              <a:t>تقدير </a:t>
            </a:r>
            <a:r>
              <a:rPr lang="ar-EG" altLang="zh-CN" sz="4800" b="1" dirty="0" smtClean="0">
                <a:solidFill>
                  <a:schemeClr val="bg1"/>
                </a:solidFill>
              </a:rPr>
              <a:t>الذات</a:t>
            </a:r>
            <a:endParaRPr lang="zh-CN" altLang="en-US" sz="4800" b="1" dirty="0">
              <a:solidFill>
                <a:schemeClr val="bg1"/>
              </a:solidFill>
            </a:endParaRPr>
          </a:p>
        </p:txBody>
      </p:sp>
      <p:sp>
        <p:nvSpPr>
          <p:cNvPr id="6149" name="Rectangle 13" descr="FD1DDF730CE4456e89755B07FE1653D0# #Rectangle 13"/>
          <p:cNvSpPr>
            <a:spLocks noChangeArrowheads="1"/>
          </p:cNvSpPr>
          <p:nvPr/>
        </p:nvSpPr>
        <p:spPr bwMode="auto">
          <a:xfrm>
            <a:off x="1081088" y="1787525"/>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66888080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47168" y="1993404"/>
            <a:ext cx="6065192"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smtClean="0"/>
              <a:t>علامات </a:t>
            </a:r>
            <a:r>
              <a:rPr lang="ar-EG" sz="3200" b="1" dirty="0"/>
              <a:t>فقد الثقة بالنفس</a:t>
            </a:r>
          </a:p>
        </p:txBody>
      </p:sp>
    </p:spTree>
    <p:extLst>
      <p:ext uri="{BB962C8B-B14F-4D97-AF65-F5344CB8AC3E}">
        <p14:creationId xmlns:p14="http://schemas.microsoft.com/office/powerpoint/2010/main" xmlns="" val="86147581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تبرير أفعالك للأغراب</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الرد بعصبيه على النقد</a:t>
              </a:r>
              <a:endParaRPr lang="zh-CN" altLang="en-US" sz="2400" b="1" dirty="0">
                <a:solidFill>
                  <a:schemeClr val="bg1"/>
                </a:solidFill>
              </a:endParaRPr>
            </a:p>
          </p:txBody>
        </p:sp>
      </p:grpSp>
      <p:grpSp>
        <p:nvGrpSpPr>
          <p:cNvPr id="7179" name="Group 11"/>
          <p:cNvGrpSpPr>
            <a:grpSpLocks/>
          </p:cNvGrpSpPr>
          <p:nvPr/>
        </p:nvGrpSpPr>
        <p:grpSpPr bwMode="auto">
          <a:xfrm>
            <a:off x="1290638" y="316200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التعويض</a:t>
              </a:r>
              <a:endParaRPr lang="zh-CN" altLang="en-US" sz="2400" b="1" dirty="0">
                <a:solidFill>
                  <a:schemeClr val="bg1"/>
                </a:solidFill>
              </a:endParaRPr>
            </a:p>
          </p:txBody>
        </p:sp>
      </p:grpSp>
      <p:grpSp>
        <p:nvGrpSpPr>
          <p:cNvPr id="7183" name="Group 15"/>
          <p:cNvGrpSpPr>
            <a:grpSpLocks/>
          </p:cNvGrpSpPr>
          <p:nvPr/>
        </p:nvGrpSpPr>
        <p:grpSpPr bwMode="auto">
          <a:xfrm>
            <a:off x="1290638" y="403512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a:solidFill>
                    <a:schemeClr val="bg1"/>
                  </a:solidFill>
                </a:rPr>
                <a:t>المثالية العمياء</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 </a:t>
            </a:r>
            <a:r>
              <a:rPr lang="ar-EG" altLang="zh-CN" sz="3200" b="1" dirty="0" smtClean="0">
                <a:solidFill>
                  <a:schemeClr val="bg1"/>
                </a:solidFill>
                <a:latin typeface="Microsoft YaHei" pitchFamily="34" charset="-122"/>
                <a:ea typeface="Microsoft YaHei" pitchFamily="34" charset="-122"/>
              </a:rPr>
              <a:t>علامات </a:t>
            </a:r>
            <a:r>
              <a:rPr lang="ar-EG" altLang="zh-CN" sz="3200" b="1" dirty="0">
                <a:solidFill>
                  <a:schemeClr val="bg1"/>
                </a:solidFill>
                <a:latin typeface="Microsoft YaHei" pitchFamily="34" charset="-122"/>
                <a:ea typeface="Microsoft YaHei" pitchFamily="34" charset="-122"/>
              </a:rPr>
              <a:t>فقد الثقة بالنفس</a:t>
            </a:r>
          </a:p>
        </p:txBody>
      </p:sp>
    </p:spTree>
    <p:extLst>
      <p:ext uri="{BB962C8B-B14F-4D97-AF65-F5344CB8AC3E}">
        <p14:creationId xmlns:p14="http://schemas.microsoft.com/office/powerpoint/2010/main" xmlns="" val="177935163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47168" y="1993404"/>
            <a:ext cx="6065192"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a:t> الحديث السلبى مع النفس</a:t>
            </a:r>
          </a:p>
        </p:txBody>
      </p:sp>
    </p:spTree>
    <p:extLst>
      <p:ext uri="{BB962C8B-B14F-4D97-AF65-F5344CB8AC3E}">
        <p14:creationId xmlns:p14="http://schemas.microsoft.com/office/powerpoint/2010/main" xmlns="" val="191318884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9912" y="1705372"/>
            <a:ext cx="4572000" cy="1938992"/>
          </a:xfrm>
          <a:prstGeom prst="rect">
            <a:avLst/>
          </a:prstGeom>
        </p:spPr>
        <p:txBody>
          <a:bodyPr>
            <a:spAutoFit/>
          </a:bodyPr>
          <a:lstStyle/>
          <a:p>
            <a:pPr algn="justLow" rtl="1"/>
            <a:r>
              <a:rPr lang="ar-EG" sz="2400" b="1" dirty="0">
                <a:solidFill>
                  <a:srgbClr val="002060"/>
                </a:solidFill>
                <a:latin typeface="Simplified Arabic" pitchFamily="18" charset="-78"/>
                <a:cs typeface="Simplified Arabic" pitchFamily="18" charset="-78"/>
              </a:rPr>
              <a:t>التحدث للنفس هي العملية التي تحدث طبيعيا لجميع الناس أثناء التفكير ولكن المشكلة الحقيقية تحدث حينما يتحول هذا التحدث الى لغة سلبيه تجعلك تشعر بالحزن وتؤكد معتقداتك الخاطئة عن نفسك.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7564" y="1345332"/>
            <a:ext cx="3347412" cy="3347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669037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ملابسي </a:t>
              </a:r>
              <a:r>
                <a:rPr lang="ar-EG" altLang="zh-CN" sz="2400" b="1" dirty="0">
                  <a:solidFill>
                    <a:schemeClr val="bg1"/>
                  </a:solidFill>
                </a:rPr>
                <a:t>سيئة جدا اليوم، كان يجب أن أرتدى شيء أخر</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لماذا </a:t>
              </a:r>
              <a:r>
                <a:rPr lang="ar-EG" altLang="zh-CN" sz="2400" b="1" dirty="0">
                  <a:solidFill>
                    <a:schemeClr val="bg1"/>
                  </a:solidFill>
                </a:rPr>
                <a:t>لم يبتسم في وجهي؟ بالتأكيد يكرهني </a:t>
              </a:r>
              <a:endParaRPr lang="zh-CN" altLang="en-US" sz="2400" b="1" dirty="0">
                <a:solidFill>
                  <a:schemeClr val="bg1"/>
                </a:solidFill>
              </a:endParaRPr>
            </a:p>
          </p:txBody>
        </p:sp>
      </p:grpSp>
      <p:grpSp>
        <p:nvGrpSpPr>
          <p:cNvPr id="7179" name="Group 11"/>
          <p:cNvGrpSpPr>
            <a:grpSpLocks/>
          </p:cNvGrpSpPr>
          <p:nvPr/>
        </p:nvGrpSpPr>
        <p:grpSpPr bwMode="auto">
          <a:xfrm>
            <a:off x="1290638" y="316200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كيف </a:t>
              </a:r>
              <a:r>
                <a:rPr lang="ar-EG" altLang="zh-CN" sz="2400" b="1" dirty="0">
                  <a:solidFill>
                    <a:schemeClr val="bg1"/>
                  </a:solidFill>
                </a:rPr>
                <a:t>لم انجح في هذا، بالتأكيد أنا فاشل</a:t>
              </a:r>
              <a:endParaRPr lang="zh-CN" altLang="en-US" sz="2400" b="1" dirty="0">
                <a:solidFill>
                  <a:schemeClr val="bg1"/>
                </a:solidFill>
              </a:endParaRPr>
            </a:p>
          </p:txBody>
        </p:sp>
      </p:grpSp>
      <p:grpSp>
        <p:nvGrpSpPr>
          <p:cNvPr id="7183" name="Group 15"/>
          <p:cNvGrpSpPr>
            <a:grpSpLocks/>
          </p:cNvGrpSpPr>
          <p:nvPr/>
        </p:nvGrpSpPr>
        <p:grpSpPr bwMode="auto">
          <a:xfrm>
            <a:off x="1290638" y="403512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لقد </a:t>
              </a:r>
              <a:r>
                <a:rPr lang="ar-EG" altLang="zh-CN" sz="2400" b="1" dirty="0">
                  <a:solidFill>
                    <a:schemeClr val="bg1"/>
                  </a:solidFill>
                </a:rPr>
                <a:t>تأخرت بالتأكيد لن أصل في ميعادي</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من أمثله التحدث السلبي للنفس</a:t>
            </a:r>
          </a:p>
        </p:txBody>
      </p:sp>
    </p:spTree>
    <p:extLst>
      <p:ext uri="{BB962C8B-B14F-4D97-AF65-F5344CB8AC3E}">
        <p14:creationId xmlns:p14="http://schemas.microsoft.com/office/powerpoint/2010/main" xmlns="" val="189380990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ما هي مخاطر التحدث السلبي للنفس؟</a:t>
            </a:r>
          </a:p>
        </p:txBody>
      </p:sp>
      <p:sp>
        <p:nvSpPr>
          <p:cNvPr id="22" name="Rectangle 21"/>
          <p:cNvSpPr/>
          <p:nvPr/>
        </p:nvSpPr>
        <p:spPr>
          <a:xfrm>
            <a:off x="3779912" y="1273324"/>
            <a:ext cx="4572000" cy="3416320"/>
          </a:xfrm>
          <a:prstGeom prst="rect">
            <a:avLst/>
          </a:prstGeom>
        </p:spPr>
        <p:txBody>
          <a:bodyPr>
            <a:spAutoFit/>
          </a:bodyPr>
          <a:lstStyle/>
          <a:p>
            <a:pPr algn="justLow" rtl="1"/>
            <a:r>
              <a:rPr lang="ar-EG" sz="2400" b="1" dirty="0">
                <a:solidFill>
                  <a:srgbClr val="002060"/>
                </a:solidFill>
                <a:latin typeface="Simplified Arabic" pitchFamily="18" charset="-78"/>
                <a:cs typeface="Simplified Arabic" pitchFamily="18" charset="-78"/>
              </a:rPr>
              <a:t>التحدث السلبي للنفس ينبع من المعتقدات الخاطئة التي تعتدها عن نفسك، فمثلا ان كنت تظن أنك شخص غير محبوب فمن الممكن ان يأخذ تحدثك السلبي هذا الشكل "بالتأكيد لن يتصل بي أحد لان الكل يكرهني". المشكلة هنا هي ان التحدث السلبي للنفس أصبح وسيله توكد بها تلك المعتقدات الخاطئة عن نفسك حتى يصبح من الصعب التخلص منها.</a:t>
            </a:r>
          </a:p>
        </p:txBody>
      </p:sp>
      <p:pic>
        <p:nvPicPr>
          <p:cNvPr id="2" name="Picture 2" descr="http://www.coyotecrk.com/wp-content/uploads/2013/05/Get-more-don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406055"/>
            <a:ext cx="3150858" cy="31508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580733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2510043"/>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هل الجميع يكرهني فعلا؟</a:t>
              </a:r>
              <a:endParaRPr lang="zh-CN" altLang="en-US" sz="2400" b="1" dirty="0">
                <a:solidFill>
                  <a:schemeClr val="bg1"/>
                </a:solidFill>
              </a:endParaRPr>
            </a:p>
          </p:txBody>
        </p:sp>
      </p:grpSp>
      <p:grpSp>
        <p:nvGrpSpPr>
          <p:cNvPr id="7174" name="Group 6"/>
          <p:cNvGrpSpPr>
            <a:grpSpLocks/>
          </p:cNvGrpSpPr>
          <p:nvPr/>
        </p:nvGrpSpPr>
        <p:grpSpPr bwMode="auto">
          <a:xfrm>
            <a:off x="1290638" y="3383168"/>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هل عندي دليل على ذلك؟</a:t>
              </a:r>
              <a:endParaRPr lang="zh-CN" altLang="en-US" sz="2400" b="1" dirty="0">
                <a:solidFill>
                  <a:schemeClr val="bg1"/>
                </a:solidFill>
              </a:endParaRPr>
            </a:p>
          </p:txBody>
        </p:sp>
      </p:grpSp>
      <p:grpSp>
        <p:nvGrpSpPr>
          <p:cNvPr id="7179" name="Group 11"/>
          <p:cNvGrpSpPr>
            <a:grpSpLocks/>
          </p:cNvGrpSpPr>
          <p:nvPr/>
        </p:nvGrpSpPr>
        <p:grpSpPr bwMode="auto">
          <a:xfrm>
            <a:off x="1290638" y="4254706"/>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هل هذا مجرد تفكيري ام ان أحد قال لي هذا فعلا؟</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كيف أتغلب على التحدث السلبي للنفس</a:t>
            </a:r>
          </a:p>
        </p:txBody>
      </p:sp>
      <p:sp>
        <p:nvSpPr>
          <p:cNvPr id="2" name="Rectangle 1"/>
          <p:cNvSpPr/>
          <p:nvPr/>
        </p:nvSpPr>
        <p:spPr>
          <a:xfrm>
            <a:off x="2915816" y="1009099"/>
            <a:ext cx="5616624" cy="1200329"/>
          </a:xfrm>
          <a:prstGeom prst="rect">
            <a:avLst/>
          </a:prstGeom>
        </p:spPr>
        <p:txBody>
          <a:bodyPr wrap="square">
            <a:spAutoFit/>
          </a:bodyPr>
          <a:lstStyle/>
          <a:p>
            <a:pPr algn="justLow" rtl="1"/>
            <a:r>
              <a:rPr lang="ar-EG" sz="2400" b="1" dirty="0">
                <a:solidFill>
                  <a:srgbClr val="C00000"/>
                </a:solidFill>
              </a:rPr>
              <a:t>إذا أردت ان تتغلب على التحدث السلبي فعليك أن تواجهه بالأسئلة، فمثلا في المثال السابق كان يجب أن تسأل نفسك تلك الأسئلة على الفور:</a:t>
            </a:r>
          </a:p>
        </p:txBody>
      </p:sp>
    </p:spTree>
    <p:extLst>
      <p:ext uri="{BB962C8B-B14F-4D97-AF65-F5344CB8AC3E}">
        <p14:creationId xmlns:p14="http://schemas.microsoft.com/office/powerpoint/2010/main" xmlns="" val="415950706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الجلوس </a:t>
              </a:r>
              <a:r>
                <a:rPr lang="ar-EG" altLang="zh-CN" sz="2400" b="1" dirty="0">
                  <a:solidFill>
                    <a:schemeClr val="bg1"/>
                  </a:solidFill>
                </a:rPr>
                <a:t>مع النفس واستغفار الله في لحظة صادقة</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00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000" b="1" dirty="0" smtClean="0">
                  <a:solidFill>
                    <a:schemeClr val="bg1"/>
                  </a:solidFill>
                </a:rPr>
                <a:t>مشاهدة </a:t>
              </a:r>
              <a:r>
                <a:rPr lang="ar-EG" altLang="zh-CN" sz="2000" b="1" dirty="0">
                  <a:solidFill>
                    <a:schemeClr val="bg1"/>
                  </a:solidFill>
                </a:rPr>
                <a:t>الافلام الطويلة التي بها قصة ورسالة عندها يقل الحديث مع النفس</a:t>
              </a:r>
              <a:endParaRPr lang="zh-CN" altLang="en-US" sz="2000" b="1" dirty="0">
                <a:solidFill>
                  <a:schemeClr val="bg1"/>
                </a:solidFill>
              </a:endParaRPr>
            </a:p>
          </p:txBody>
        </p:sp>
      </p:grpSp>
      <p:grpSp>
        <p:nvGrpSpPr>
          <p:cNvPr id="7179" name="Group 11"/>
          <p:cNvGrpSpPr>
            <a:grpSpLocks/>
          </p:cNvGrpSpPr>
          <p:nvPr/>
        </p:nvGrpSpPr>
        <p:grpSpPr bwMode="auto">
          <a:xfrm>
            <a:off x="1290638" y="316200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التقليل </a:t>
              </a:r>
              <a:r>
                <a:rPr lang="ar-EG" altLang="zh-CN" sz="2400" b="1" dirty="0">
                  <a:solidFill>
                    <a:schemeClr val="bg1"/>
                  </a:solidFill>
                </a:rPr>
                <a:t>من الجلوس منفردا وكثرة من الجلوس مع الناس</a:t>
              </a:r>
              <a:endParaRPr lang="zh-CN" altLang="en-US" sz="2400" b="1" dirty="0">
                <a:solidFill>
                  <a:schemeClr val="bg1"/>
                </a:solidFill>
              </a:endParaRPr>
            </a:p>
          </p:txBody>
        </p:sp>
      </p:grpSp>
      <p:grpSp>
        <p:nvGrpSpPr>
          <p:cNvPr id="7183" name="Group 15"/>
          <p:cNvGrpSpPr>
            <a:grpSpLocks/>
          </p:cNvGrpSpPr>
          <p:nvPr/>
        </p:nvGrpSpPr>
        <p:grpSpPr bwMode="auto">
          <a:xfrm>
            <a:off x="1290638" y="403512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تحديث </a:t>
              </a:r>
              <a:r>
                <a:rPr lang="ar-EG" altLang="zh-CN" sz="2400" b="1" dirty="0">
                  <a:solidFill>
                    <a:schemeClr val="bg1"/>
                  </a:solidFill>
                </a:rPr>
                <a:t>النفس والعقل الباطن بالأشياء الإيجابية </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نصائح للقضاء على الحديث السلبي مع النفس</a:t>
            </a:r>
          </a:p>
        </p:txBody>
      </p:sp>
    </p:spTree>
    <p:extLst>
      <p:ext uri="{BB962C8B-B14F-4D97-AF65-F5344CB8AC3E}">
        <p14:creationId xmlns:p14="http://schemas.microsoft.com/office/powerpoint/2010/main" xmlns="" val="351465398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3" descr="B56F103BB23E47beACAB404F50AF11BD# #TextBox 13"/>
          <p:cNvSpPr txBox="1">
            <a:spLocks noChangeArrowheads="1"/>
          </p:cNvSpPr>
          <p:nvPr/>
        </p:nvSpPr>
        <p:spPr bwMode="auto">
          <a:xfrm>
            <a:off x="2771800" y="86004"/>
            <a:ext cx="6372201"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تذكر الحكمة التي تقول</a:t>
            </a:r>
          </a:p>
        </p:txBody>
      </p:sp>
      <p:sp>
        <p:nvSpPr>
          <p:cNvPr id="3" name="Folded Corner 2"/>
          <p:cNvSpPr/>
          <p:nvPr/>
        </p:nvSpPr>
        <p:spPr bwMode="auto">
          <a:xfrm>
            <a:off x="1403648" y="2713484"/>
            <a:ext cx="6552728" cy="1368152"/>
          </a:xfrm>
          <a:prstGeom prst="foldedCorner">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800" b="1" dirty="0">
                <a:solidFill>
                  <a:srgbClr val="002060"/>
                </a:solidFill>
              </a:rPr>
              <a:t>لن تستطيع أن تمنع طيور الهم أن تحلق فوق رأسك ولكنك تستطيع أن تمنعها من أن تعشش في </a:t>
            </a:r>
            <a:r>
              <a:rPr lang="ar-EG" sz="2800" b="1" dirty="0" smtClean="0">
                <a:solidFill>
                  <a:srgbClr val="002060"/>
                </a:solidFill>
              </a:rPr>
              <a:t>رأسك</a:t>
            </a:r>
            <a:endParaRPr kumimoji="0" lang="ar-EG" sz="28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xmlns="" val="428601745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47168" y="1993404"/>
            <a:ext cx="6065192"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smtClean="0"/>
              <a:t>كيف </a:t>
            </a:r>
            <a:r>
              <a:rPr lang="ar-EG" sz="3200" b="1" dirty="0"/>
              <a:t>تكتسب الثقة في النفس </a:t>
            </a:r>
          </a:p>
        </p:txBody>
      </p:sp>
    </p:spTree>
    <p:extLst>
      <p:ext uri="{BB962C8B-B14F-4D97-AF65-F5344CB8AC3E}">
        <p14:creationId xmlns:p14="http://schemas.microsoft.com/office/powerpoint/2010/main" xmlns="" val="94653336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3" descr="B56F103BB23E47beACAB404F50AF11BD# #TextBox 13"/>
          <p:cNvSpPr txBox="1">
            <a:spLocks noChangeArrowheads="1"/>
          </p:cNvSpPr>
          <p:nvPr/>
        </p:nvSpPr>
        <p:spPr bwMode="auto">
          <a:xfrm>
            <a:off x="3923928" y="86004"/>
            <a:ext cx="5220073"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محتويات الوحدة التدريبية الاولى</a:t>
            </a:r>
          </a:p>
        </p:txBody>
      </p:sp>
      <p:sp>
        <p:nvSpPr>
          <p:cNvPr id="6" name="Folded Corner 5"/>
          <p:cNvSpPr/>
          <p:nvPr/>
        </p:nvSpPr>
        <p:spPr bwMode="auto">
          <a:xfrm>
            <a:off x="1752601" y="1129308"/>
            <a:ext cx="6887345" cy="3960440"/>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latin typeface="Arial" charset="0"/>
            </a:endParaRPr>
          </a:p>
        </p:txBody>
      </p:sp>
      <p:sp>
        <p:nvSpPr>
          <p:cNvPr id="7" name="Rectangle 6"/>
          <p:cNvSpPr/>
          <p:nvPr/>
        </p:nvSpPr>
        <p:spPr>
          <a:xfrm>
            <a:off x="1691680" y="1129308"/>
            <a:ext cx="6887345" cy="3785642"/>
          </a:xfrm>
          <a:prstGeom prst="rect">
            <a:avLst/>
          </a:prstGeom>
        </p:spPr>
        <p:txBody>
          <a:bodyPr wrap="square" lIns="91430" tIns="45715" rIns="91430" bIns="45715">
            <a:spAutoFit/>
          </a:bodyPr>
          <a:lstStyle/>
          <a:p>
            <a:pPr marL="342900" indent="-342900" algn="r" rtl="1">
              <a:buFont typeface="Wingdings" pitchFamily="2" charset="2"/>
              <a:buChar char="ü"/>
            </a:pPr>
            <a:r>
              <a:rPr lang="ar-SA" sz="2400" b="1" dirty="0" smtClean="0">
                <a:solidFill>
                  <a:schemeClr val="accent2">
                    <a:lumMod val="50000"/>
                  </a:schemeClr>
                </a:solidFill>
              </a:rPr>
              <a:t>ما </a:t>
            </a:r>
            <a:r>
              <a:rPr lang="ar-SA" sz="2400" b="1" dirty="0">
                <a:solidFill>
                  <a:schemeClr val="accent2">
                    <a:lumMod val="50000"/>
                  </a:schemeClr>
                </a:solidFill>
              </a:rPr>
              <a:t>هو تقدير الذات</a:t>
            </a:r>
          </a:p>
          <a:p>
            <a:pPr marL="342900" indent="-342900" algn="r" rtl="1">
              <a:buFont typeface="Wingdings" pitchFamily="2" charset="2"/>
              <a:buChar char="ü"/>
            </a:pPr>
            <a:r>
              <a:rPr lang="ar-SA" sz="2400" b="1" dirty="0" smtClean="0">
                <a:solidFill>
                  <a:schemeClr val="accent2">
                    <a:lumMod val="50000"/>
                  </a:schemeClr>
                </a:solidFill>
              </a:rPr>
              <a:t>أقسام </a:t>
            </a:r>
            <a:r>
              <a:rPr lang="ar-SA" sz="2400" b="1" dirty="0">
                <a:solidFill>
                  <a:schemeClr val="accent2">
                    <a:lumMod val="50000"/>
                  </a:schemeClr>
                </a:solidFill>
              </a:rPr>
              <a:t>تقدير الذات</a:t>
            </a:r>
          </a:p>
          <a:p>
            <a:pPr marL="342900" indent="-342900" algn="r" rtl="1">
              <a:buFont typeface="Wingdings" pitchFamily="2" charset="2"/>
              <a:buChar char="ü"/>
            </a:pPr>
            <a:r>
              <a:rPr lang="ar-SA" sz="2400" b="1" dirty="0" smtClean="0">
                <a:solidFill>
                  <a:schemeClr val="accent2">
                    <a:lumMod val="50000"/>
                  </a:schemeClr>
                </a:solidFill>
              </a:rPr>
              <a:t>ما </a:t>
            </a:r>
            <a:r>
              <a:rPr lang="ar-SA" sz="2400" b="1" dirty="0">
                <a:solidFill>
                  <a:schemeClr val="accent2">
                    <a:lumMod val="50000"/>
                  </a:schemeClr>
                </a:solidFill>
              </a:rPr>
              <a:t>هي الأمور التي يجب علينا الابتعاد عنها؟ </a:t>
            </a:r>
          </a:p>
          <a:p>
            <a:pPr marL="342900" indent="-342900" algn="r" rtl="1">
              <a:buFont typeface="Wingdings" pitchFamily="2" charset="2"/>
              <a:buChar char="ü"/>
            </a:pPr>
            <a:r>
              <a:rPr lang="ar-SA" sz="2400" b="1" dirty="0" smtClean="0">
                <a:solidFill>
                  <a:schemeClr val="accent2">
                    <a:lumMod val="50000"/>
                  </a:schemeClr>
                </a:solidFill>
              </a:rPr>
              <a:t>ما </a:t>
            </a:r>
            <a:r>
              <a:rPr lang="ar-SA" sz="2400" b="1" dirty="0">
                <a:solidFill>
                  <a:schemeClr val="accent2">
                    <a:lumMod val="50000"/>
                  </a:schemeClr>
                </a:solidFill>
              </a:rPr>
              <a:t>هي صفات المقدرين لأنفسهم؟ </a:t>
            </a:r>
          </a:p>
          <a:p>
            <a:pPr marL="342900" indent="-342900" algn="r" rtl="1">
              <a:buFont typeface="Wingdings" pitchFamily="2" charset="2"/>
              <a:buChar char="ü"/>
            </a:pPr>
            <a:r>
              <a:rPr lang="ar-SA" sz="2400" b="1" dirty="0" smtClean="0">
                <a:solidFill>
                  <a:schemeClr val="accent2">
                    <a:lumMod val="50000"/>
                  </a:schemeClr>
                </a:solidFill>
              </a:rPr>
              <a:t>ما </a:t>
            </a:r>
            <a:r>
              <a:rPr lang="ar-SA" sz="2400" b="1" dirty="0">
                <a:solidFill>
                  <a:schemeClr val="accent2">
                    <a:lumMod val="50000"/>
                  </a:schemeClr>
                </a:solidFill>
              </a:rPr>
              <a:t>هي صفات الغير مقدرين لأنفسهم؟ </a:t>
            </a:r>
          </a:p>
          <a:p>
            <a:pPr marL="342900" indent="-342900" algn="r" rtl="1">
              <a:buFont typeface="Wingdings" pitchFamily="2" charset="2"/>
              <a:buChar char="ü"/>
            </a:pPr>
            <a:r>
              <a:rPr lang="ar-SA" sz="2400" b="1" dirty="0" smtClean="0">
                <a:solidFill>
                  <a:schemeClr val="accent2">
                    <a:lumMod val="50000"/>
                  </a:schemeClr>
                </a:solidFill>
              </a:rPr>
              <a:t>كيف </a:t>
            </a:r>
            <a:r>
              <a:rPr lang="ar-SA" sz="2400" b="1" dirty="0">
                <a:solidFill>
                  <a:schemeClr val="accent2">
                    <a:lumMod val="50000"/>
                  </a:schemeClr>
                </a:solidFill>
              </a:rPr>
              <a:t>نزيد تقدير الذات لدينا؟ </a:t>
            </a:r>
          </a:p>
          <a:p>
            <a:pPr marL="342900" indent="-342900" algn="r" rtl="1">
              <a:buFont typeface="Wingdings" pitchFamily="2" charset="2"/>
              <a:buChar char="ü"/>
            </a:pPr>
            <a:r>
              <a:rPr lang="ar-SA" sz="2400" b="1" dirty="0" smtClean="0">
                <a:solidFill>
                  <a:schemeClr val="accent2">
                    <a:lumMod val="50000"/>
                  </a:schemeClr>
                </a:solidFill>
              </a:rPr>
              <a:t>لماذا </a:t>
            </a:r>
            <a:r>
              <a:rPr lang="ar-SA" sz="2400" b="1" dirty="0">
                <a:solidFill>
                  <a:schemeClr val="accent2">
                    <a:lumMod val="50000"/>
                  </a:schemeClr>
                </a:solidFill>
              </a:rPr>
              <a:t>احتاج لتقدير الذات؟ </a:t>
            </a:r>
          </a:p>
          <a:p>
            <a:pPr marL="342900" indent="-342900" algn="r" rtl="1">
              <a:buFont typeface="Wingdings" pitchFamily="2" charset="2"/>
              <a:buChar char="ü"/>
            </a:pPr>
            <a:r>
              <a:rPr lang="ar-SA" sz="2400" b="1" dirty="0" smtClean="0">
                <a:solidFill>
                  <a:schemeClr val="accent2">
                    <a:lumMod val="50000"/>
                  </a:schemeClr>
                </a:solidFill>
              </a:rPr>
              <a:t>كيف </a:t>
            </a:r>
            <a:r>
              <a:rPr lang="ar-SA" sz="2400" b="1" dirty="0">
                <a:solidFill>
                  <a:schemeClr val="accent2">
                    <a:lumMod val="50000"/>
                  </a:schemeClr>
                </a:solidFill>
              </a:rPr>
              <a:t>أحارب الأفكار السلبية؟</a:t>
            </a:r>
          </a:p>
          <a:p>
            <a:pPr marL="342900" indent="-342900" algn="r" rtl="1">
              <a:buFont typeface="Wingdings" pitchFamily="2" charset="2"/>
              <a:buChar char="ü"/>
            </a:pPr>
            <a:r>
              <a:rPr lang="ar-SA" sz="2400" b="1" dirty="0" smtClean="0">
                <a:solidFill>
                  <a:schemeClr val="accent2">
                    <a:lumMod val="50000"/>
                  </a:schemeClr>
                </a:solidFill>
              </a:rPr>
              <a:t>ما </a:t>
            </a:r>
            <a:r>
              <a:rPr lang="ar-SA" sz="2400" b="1" dirty="0">
                <a:solidFill>
                  <a:schemeClr val="accent2">
                    <a:lumMod val="50000"/>
                  </a:schemeClr>
                </a:solidFill>
              </a:rPr>
              <a:t>هو التفكير السلبي؟</a:t>
            </a:r>
          </a:p>
          <a:p>
            <a:pPr marL="342900" indent="-342900" algn="r" rtl="1">
              <a:buFont typeface="Wingdings" pitchFamily="2" charset="2"/>
              <a:buChar char="ü"/>
            </a:pPr>
            <a:r>
              <a:rPr lang="ar-SA" sz="2400" b="1" dirty="0" smtClean="0">
                <a:solidFill>
                  <a:schemeClr val="accent2">
                    <a:lumMod val="50000"/>
                  </a:schemeClr>
                </a:solidFill>
              </a:rPr>
              <a:t>الفرق </a:t>
            </a:r>
            <a:r>
              <a:rPr lang="ar-SA" sz="2400" b="1" dirty="0">
                <a:solidFill>
                  <a:schemeClr val="accent2">
                    <a:lumMod val="50000"/>
                  </a:schemeClr>
                </a:solidFill>
              </a:rPr>
              <a:t>بين تقدير الذات والثقة بالنفس</a:t>
            </a:r>
          </a:p>
        </p:txBody>
      </p:sp>
    </p:spTree>
    <p:extLst>
      <p:ext uri="{BB962C8B-B14F-4D97-AF65-F5344CB8AC3E}">
        <p14:creationId xmlns:p14="http://schemas.microsoft.com/office/powerpoint/2010/main" xmlns="" val="227253845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Left)">
                                      <p:cBhvr>
                                        <p:cTn id="7" dur="500"/>
                                        <p:tgtEl>
                                          <p:spTgt spid="61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barn(inVertical)">
                                      <p:cBhvr>
                                        <p:cTn id="50" dur="500"/>
                                        <p:tgtEl>
                                          <p:spTgt spid="7">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Effect transition="in" filter="barn(inVertical)">
                                      <p:cBhvr>
                                        <p:cTn id="55" dur="500"/>
                                        <p:tgtEl>
                                          <p:spTgt spid="7">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7">
                                            <p:txEl>
                                              <p:pRg st="8" end="8"/>
                                            </p:txEl>
                                          </p:spTgt>
                                        </p:tgtEl>
                                        <p:attrNameLst>
                                          <p:attrName>style.visibility</p:attrName>
                                        </p:attrNameLst>
                                      </p:cBhvr>
                                      <p:to>
                                        <p:strVal val="visible"/>
                                      </p:to>
                                    </p:set>
                                    <p:animEffect transition="in" filter="barn(inVertical)">
                                      <p:cBhvr>
                                        <p:cTn id="60" dur="500"/>
                                        <p:tgtEl>
                                          <p:spTgt spid="7">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7">
                                            <p:txEl>
                                              <p:pRg st="9" end="9"/>
                                            </p:txEl>
                                          </p:spTgt>
                                        </p:tgtEl>
                                        <p:attrNameLst>
                                          <p:attrName>style.visibility</p:attrName>
                                        </p:attrNameLst>
                                      </p:cBhvr>
                                      <p:to>
                                        <p:strVal val="visible"/>
                                      </p:to>
                                    </p:set>
                                    <p:animEffect transition="in" filter="barn(inVertical)">
                                      <p:cBhvr>
                                        <p:cTn id="6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 grpId="0" animBg="1"/>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7944" y="1993404"/>
            <a:ext cx="4590256" cy="1938992"/>
          </a:xfrm>
          <a:prstGeom prst="rect">
            <a:avLst/>
          </a:prstGeom>
        </p:spPr>
        <p:txBody>
          <a:bodyPr wrap="square">
            <a:spAutoFit/>
          </a:bodyPr>
          <a:lstStyle/>
          <a:p>
            <a:pPr marL="285750" indent="-285750" algn="justLow" rtl="1">
              <a:buFont typeface="Wingdings" pitchFamily="2" charset="2"/>
              <a:buChar char="ü"/>
            </a:pPr>
            <a:r>
              <a:rPr lang="ar-EG" sz="2400" b="1" dirty="0" smtClean="0">
                <a:solidFill>
                  <a:srgbClr val="C00000"/>
                </a:solidFill>
              </a:rPr>
              <a:t>إن </a:t>
            </a:r>
            <a:r>
              <a:rPr lang="ar-EG" sz="2400" b="1" dirty="0">
                <a:solidFill>
                  <a:srgbClr val="C00000"/>
                </a:solidFill>
              </a:rPr>
              <a:t>الثقة بالنفس لا تغيرك عملياً ولا تجذر العادات الإيجابية في نفسك.</a:t>
            </a:r>
          </a:p>
          <a:p>
            <a:pPr marL="285750" indent="-285750" algn="justLow" rtl="1">
              <a:buFont typeface="Wingdings" pitchFamily="2" charset="2"/>
              <a:buChar char="ü"/>
            </a:pPr>
            <a:r>
              <a:rPr lang="ar-EG" sz="2400" b="1" dirty="0" smtClean="0">
                <a:solidFill>
                  <a:srgbClr val="C00000"/>
                </a:solidFill>
              </a:rPr>
              <a:t>المطلوب </a:t>
            </a:r>
            <a:r>
              <a:rPr lang="ar-EG" sz="2400" b="1" dirty="0">
                <a:solidFill>
                  <a:srgbClr val="C00000"/>
                </a:solidFill>
              </a:rPr>
              <a:t>هو التفاعل والتنفيذ، لا غير</a:t>
            </a:r>
            <a:r>
              <a:rPr lang="ar-EG" sz="2400" b="1" dirty="0" smtClean="0">
                <a:solidFill>
                  <a:srgbClr val="C00000"/>
                </a:solidFill>
              </a:rPr>
              <a:t>.</a:t>
            </a:r>
          </a:p>
          <a:p>
            <a:pPr marL="285750" indent="-285750" algn="justLow" rtl="1">
              <a:buFont typeface="Wingdings" pitchFamily="2" charset="2"/>
              <a:buChar char="ü"/>
            </a:pPr>
            <a:r>
              <a:rPr lang="ar-SA" sz="2400" b="1" dirty="0">
                <a:solidFill>
                  <a:srgbClr val="C00000"/>
                </a:solidFill>
              </a:rPr>
              <a:t>لابد لك أن تعوّد نفسك على السلوكيات الحسنة مثل الثقة بالنفس</a:t>
            </a:r>
            <a:endParaRPr lang="ar-EG" sz="2400" b="1" dirty="0">
              <a:solidFill>
                <a:srgbClr val="C0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849388"/>
            <a:ext cx="3419475" cy="245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98725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إطلاق </a:t>
              </a:r>
              <a:r>
                <a:rPr lang="ar-EG" altLang="zh-CN" sz="2400" b="1" dirty="0">
                  <a:solidFill>
                    <a:schemeClr val="bg1"/>
                  </a:solidFill>
                </a:rPr>
                <a:t>إشعاعات الهدف في وجودك بادئاَ</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لا </a:t>
              </a:r>
              <a:r>
                <a:rPr lang="ar-EG" altLang="zh-CN" sz="2400" b="1" dirty="0">
                  <a:solidFill>
                    <a:schemeClr val="bg1"/>
                  </a:solidFill>
                </a:rPr>
                <a:t>تتقد حتى الاحتراق</a:t>
              </a:r>
              <a:endParaRPr lang="zh-CN" altLang="en-US" sz="2400" b="1" dirty="0">
                <a:solidFill>
                  <a:schemeClr val="bg1"/>
                </a:solidFill>
              </a:endParaRPr>
            </a:p>
          </p:txBody>
        </p:sp>
      </p:grpSp>
      <p:grpSp>
        <p:nvGrpSpPr>
          <p:cNvPr id="7179" name="Group 11"/>
          <p:cNvGrpSpPr>
            <a:grpSpLocks/>
          </p:cNvGrpSpPr>
          <p:nvPr/>
        </p:nvGrpSpPr>
        <p:grpSpPr bwMode="auto">
          <a:xfrm>
            <a:off x="1290638" y="316200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التزم </a:t>
              </a:r>
              <a:r>
                <a:rPr lang="ar-EG" altLang="zh-CN" sz="2400" b="1" dirty="0">
                  <a:solidFill>
                    <a:schemeClr val="bg1"/>
                  </a:solidFill>
                </a:rPr>
                <a:t>برنامجاً مصغراً ومرناً</a:t>
              </a:r>
              <a:endParaRPr lang="zh-CN" altLang="en-US" sz="2400" b="1" dirty="0">
                <a:solidFill>
                  <a:schemeClr val="bg1"/>
                </a:solidFill>
              </a:endParaRPr>
            </a:p>
          </p:txBody>
        </p:sp>
      </p:grpSp>
      <p:grpSp>
        <p:nvGrpSpPr>
          <p:cNvPr id="7183" name="Group 15"/>
          <p:cNvGrpSpPr>
            <a:grpSpLocks/>
          </p:cNvGrpSpPr>
          <p:nvPr/>
        </p:nvGrpSpPr>
        <p:grpSpPr bwMode="auto">
          <a:xfrm>
            <a:off x="1290638" y="403512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تلق </a:t>
              </a:r>
              <a:r>
                <a:rPr lang="ar-EG" altLang="zh-CN" sz="2400" b="1" dirty="0">
                  <a:solidFill>
                    <a:schemeClr val="bg1"/>
                  </a:solidFill>
                </a:rPr>
                <a:t>الإيحاءات</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كيف تكتسب الثقة في النفس </a:t>
            </a:r>
          </a:p>
        </p:txBody>
      </p:sp>
    </p:spTree>
    <p:extLst>
      <p:ext uri="{BB962C8B-B14F-4D97-AF65-F5344CB8AC3E}">
        <p14:creationId xmlns:p14="http://schemas.microsoft.com/office/powerpoint/2010/main" xmlns="" val="37585560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لا </a:t>
              </a:r>
              <a:r>
                <a:rPr lang="ar-EG" altLang="zh-CN" sz="2400" b="1" dirty="0">
                  <a:solidFill>
                    <a:schemeClr val="bg1"/>
                  </a:solidFill>
                </a:rPr>
                <a:t>تعلن</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لا </a:t>
              </a:r>
              <a:r>
                <a:rPr lang="ar-EG" altLang="zh-CN" sz="2400" b="1" dirty="0">
                  <a:solidFill>
                    <a:schemeClr val="bg1"/>
                  </a:solidFill>
                </a:rPr>
                <a:t>تتخل عن برنامجك بمجرد عجزك ليوم واحد عن تنفيذه</a:t>
              </a:r>
              <a:endParaRPr lang="zh-CN" altLang="en-US" sz="2400" b="1" dirty="0">
                <a:solidFill>
                  <a:schemeClr val="bg1"/>
                </a:solidFill>
              </a:endParaRPr>
            </a:p>
          </p:txBody>
        </p:sp>
      </p:grpSp>
      <p:grpSp>
        <p:nvGrpSpPr>
          <p:cNvPr id="7179" name="Group 11"/>
          <p:cNvGrpSpPr>
            <a:grpSpLocks/>
          </p:cNvGrpSpPr>
          <p:nvPr/>
        </p:nvGrpSpPr>
        <p:grpSpPr bwMode="auto">
          <a:xfrm>
            <a:off x="1290638" y="316200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الالتزام </a:t>
              </a:r>
              <a:r>
                <a:rPr lang="ar-EG" altLang="zh-CN" sz="2400" b="1" dirty="0">
                  <a:solidFill>
                    <a:schemeClr val="bg1"/>
                  </a:solidFill>
                </a:rPr>
                <a:t>ببرنامجك لعشرة أيام أو أي منهج آخر تختاره في حياتك </a:t>
              </a:r>
              <a:endParaRPr lang="zh-CN" altLang="en-US" sz="2400" b="1" dirty="0">
                <a:solidFill>
                  <a:schemeClr val="bg1"/>
                </a:solidFill>
              </a:endParaRPr>
            </a:p>
          </p:txBody>
        </p:sp>
      </p:grpSp>
      <p:grpSp>
        <p:nvGrpSpPr>
          <p:cNvPr id="7183" name="Group 15"/>
          <p:cNvGrpSpPr>
            <a:grpSpLocks/>
          </p:cNvGrpSpPr>
          <p:nvPr/>
        </p:nvGrpSpPr>
        <p:grpSpPr bwMode="auto">
          <a:xfrm>
            <a:off x="1290638" y="403512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التزم </a:t>
              </a:r>
              <a:r>
                <a:rPr lang="ar-EG" altLang="zh-CN" sz="2400" b="1" dirty="0">
                  <a:solidFill>
                    <a:schemeClr val="bg1"/>
                  </a:solidFill>
                </a:rPr>
                <a:t>بالأمور التي ذكرتها</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كيف تكتسب الثقة في النفس </a:t>
            </a:r>
          </a:p>
        </p:txBody>
      </p:sp>
    </p:spTree>
    <p:extLst>
      <p:ext uri="{BB962C8B-B14F-4D97-AF65-F5344CB8AC3E}">
        <p14:creationId xmlns:p14="http://schemas.microsoft.com/office/powerpoint/2010/main" xmlns="" val="403240629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35696" y="1777380"/>
            <a:ext cx="5472608" cy="2232248"/>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600" b="1" dirty="0" smtClean="0"/>
          </a:p>
          <a:p>
            <a:pPr algn="ctr" rtl="1"/>
            <a:r>
              <a:rPr lang="ar-EG" sz="3200" b="1" dirty="0" smtClean="0"/>
              <a:t>تمرين</a:t>
            </a:r>
          </a:p>
          <a:p>
            <a:pPr algn="ctr" rtl="1"/>
            <a:r>
              <a:rPr lang="ar-EG" sz="3200" b="1" dirty="0"/>
              <a:t>مهارة الصندوق</a:t>
            </a:r>
          </a:p>
        </p:txBody>
      </p:sp>
    </p:spTree>
    <p:extLst>
      <p:ext uri="{BB962C8B-B14F-4D97-AF65-F5344CB8AC3E}">
        <p14:creationId xmlns:p14="http://schemas.microsoft.com/office/powerpoint/2010/main" xmlns="" val="351639126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531144" y="1993404"/>
            <a:ext cx="6497240"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smtClean="0"/>
              <a:t>قوانين </a:t>
            </a:r>
            <a:r>
              <a:rPr lang="ar-EG" sz="3200" b="1" dirty="0"/>
              <a:t>وخطوات لزيادة الثقة في النفس</a:t>
            </a:r>
          </a:p>
        </p:txBody>
      </p:sp>
    </p:spTree>
    <p:extLst>
      <p:ext uri="{BB962C8B-B14F-4D97-AF65-F5344CB8AC3E}">
        <p14:creationId xmlns:p14="http://schemas.microsoft.com/office/powerpoint/2010/main" xmlns="" val="55853666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لا </a:t>
              </a:r>
              <a:r>
                <a:rPr lang="ar-EG" altLang="zh-CN" sz="2400" b="1" dirty="0">
                  <a:solidFill>
                    <a:schemeClr val="bg1"/>
                  </a:solidFill>
                </a:rPr>
                <a:t>تردد كلمة أنا فاشل تجاه ما لم تستطع إنجازه</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لا </a:t>
              </a:r>
              <a:r>
                <a:rPr lang="ar-EG" altLang="zh-CN" sz="2200" b="1" dirty="0">
                  <a:solidFill>
                    <a:schemeClr val="bg1"/>
                  </a:solidFill>
                </a:rPr>
                <a:t>تعط فرصة أبداً للوهم أن يخلخل عزيمتك وللوهن أن يثني إرادتك</a:t>
              </a:r>
              <a:endParaRPr lang="zh-CN" altLang="en-US" sz="2200" b="1" dirty="0">
                <a:solidFill>
                  <a:schemeClr val="bg1"/>
                </a:solidFill>
              </a:endParaRPr>
            </a:p>
          </p:txBody>
        </p:sp>
      </p:grpSp>
      <p:grpSp>
        <p:nvGrpSpPr>
          <p:cNvPr id="7179" name="Group 11"/>
          <p:cNvGrpSpPr>
            <a:grpSpLocks/>
          </p:cNvGrpSpPr>
          <p:nvPr/>
        </p:nvGrpSpPr>
        <p:grpSpPr bwMode="auto">
          <a:xfrm>
            <a:off x="1290638" y="316200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اشغل </a:t>
              </a:r>
              <a:r>
                <a:rPr lang="ar-EG" altLang="zh-CN" sz="2400" b="1" dirty="0">
                  <a:solidFill>
                    <a:schemeClr val="bg1"/>
                  </a:solidFill>
                </a:rPr>
                <a:t>نفسك بالتفكير في أي شيء نافع </a:t>
              </a:r>
              <a:endParaRPr lang="zh-CN" altLang="en-US" sz="2400" b="1" dirty="0">
                <a:solidFill>
                  <a:schemeClr val="bg1"/>
                </a:solidFill>
              </a:endParaRPr>
            </a:p>
          </p:txBody>
        </p:sp>
      </p:grpSp>
      <p:grpSp>
        <p:nvGrpSpPr>
          <p:cNvPr id="7183" name="Group 15"/>
          <p:cNvGrpSpPr>
            <a:grpSpLocks/>
          </p:cNvGrpSpPr>
          <p:nvPr/>
        </p:nvGrpSpPr>
        <p:grpSpPr bwMode="auto">
          <a:xfrm>
            <a:off x="1290638" y="403512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لا </a:t>
              </a:r>
              <a:r>
                <a:rPr lang="ar-EG" altLang="zh-CN" sz="2400" b="1" dirty="0">
                  <a:solidFill>
                    <a:schemeClr val="bg1"/>
                  </a:solidFill>
                </a:rPr>
                <a:t>تنقل إخفاقك للآخرين وحافظ على هدوئك</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قوانين وخطوات لزيادة الثقة في النفس</a:t>
            </a:r>
          </a:p>
        </p:txBody>
      </p:sp>
    </p:spTree>
    <p:extLst>
      <p:ext uri="{BB962C8B-B14F-4D97-AF65-F5344CB8AC3E}">
        <p14:creationId xmlns:p14="http://schemas.microsoft.com/office/powerpoint/2010/main" xmlns="" val="314443357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6100"/>
            <a:chOff x="0" y="0"/>
            <a:chExt cx="6561756" cy="54606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00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000" b="1" dirty="0" smtClean="0">
                  <a:solidFill>
                    <a:schemeClr val="bg1"/>
                  </a:solidFill>
                </a:rPr>
                <a:t>لا </a:t>
              </a:r>
              <a:r>
                <a:rPr lang="ar-EG" altLang="zh-CN" sz="2000" b="1" dirty="0">
                  <a:solidFill>
                    <a:schemeClr val="bg1"/>
                  </a:solidFill>
                </a:rPr>
                <a:t>تتذكر عبارات التوبيخ، وكلمات النقد الجارحة، والمواقف السيئة في حياتك</a:t>
              </a:r>
              <a:endParaRPr lang="zh-CN" altLang="en-US" sz="2000" b="1" dirty="0">
                <a:solidFill>
                  <a:schemeClr val="bg1"/>
                </a:solidFill>
              </a:endParaRPr>
            </a:p>
          </p:txBody>
        </p:sp>
      </p:grpSp>
      <p:grpSp>
        <p:nvGrpSpPr>
          <p:cNvPr id="7174" name="Group 6"/>
          <p:cNvGrpSpPr>
            <a:grpSpLocks/>
          </p:cNvGrpSpPr>
          <p:nvPr/>
        </p:nvGrpSpPr>
        <p:grpSpPr bwMode="auto">
          <a:xfrm>
            <a:off x="1290638" y="2290465"/>
            <a:ext cx="6562725" cy="546100"/>
            <a:chOff x="0" y="0"/>
            <a:chExt cx="6561756" cy="54606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لا </a:t>
              </a:r>
              <a:r>
                <a:rPr lang="ar-EG" altLang="zh-CN" sz="2200" b="1" dirty="0">
                  <a:solidFill>
                    <a:schemeClr val="bg1"/>
                  </a:solidFill>
                </a:rPr>
                <a:t>تصنع لنفسك محيط عداوة، وجو من الشكوك وسوء الظن بالآخرين</a:t>
              </a:r>
              <a:endParaRPr lang="zh-CN" altLang="en-US" sz="2200" b="1" dirty="0">
                <a:solidFill>
                  <a:schemeClr val="bg1"/>
                </a:solidFill>
              </a:endParaRPr>
            </a:p>
          </p:txBody>
        </p:sp>
      </p:grpSp>
      <p:grpSp>
        <p:nvGrpSpPr>
          <p:cNvPr id="7179" name="Group 11"/>
          <p:cNvGrpSpPr>
            <a:grpSpLocks/>
          </p:cNvGrpSpPr>
          <p:nvPr/>
        </p:nvGrpSpPr>
        <p:grpSpPr bwMode="auto">
          <a:xfrm>
            <a:off x="1290638" y="316200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أن </a:t>
              </a:r>
              <a:r>
                <a:rPr lang="ar-EG" altLang="zh-CN" sz="2400" b="1" dirty="0">
                  <a:solidFill>
                    <a:schemeClr val="bg1"/>
                  </a:solidFill>
                </a:rPr>
                <a:t>لم تصل لهدفك فاجعل دأبك التحدي واتخذه طريقاً يوصلك إليه</a:t>
              </a:r>
              <a:endParaRPr lang="zh-CN" altLang="en-US" sz="2400" b="1" dirty="0">
                <a:solidFill>
                  <a:schemeClr val="bg1"/>
                </a:solidFill>
              </a:endParaRPr>
            </a:p>
          </p:txBody>
        </p:sp>
      </p:grpSp>
      <p:grpSp>
        <p:nvGrpSpPr>
          <p:cNvPr id="7183" name="Group 15"/>
          <p:cNvGrpSpPr>
            <a:grpSpLocks/>
          </p:cNvGrpSpPr>
          <p:nvPr/>
        </p:nvGrpSpPr>
        <p:grpSpPr bwMode="auto">
          <a:xfrm>
            <a:off x="1290638" y="403512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كن </a:t>
              </a:r>
              <a:r>
                <a:rPr lang="ar-EG" altLang="zh-CN" sz="2400" b="1" dirty="0">
                  <a:solidFill>
                    <a:schemeClr val="bg1"/>
                  </a:solidFill>
                </a:rPr>
                <a:t>سعيداً من بداية يومك ... تبقى كل يومك سعيد</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قوانين وخطوات لزيادة الثقة في النفس</a:t>
            </a:r>
          </a:p>
        </p:txBody>
      </p:sp>
    </p:spTree>
    <p:extLst>
      <p:ext uri="{BB962C8B-B14F-4D97-AF65-F5344CB8AC3E}">
        <p14:creationId xmlns:p14="http://schemas.microsoft.com/office/powerpoint/2010/main" xmlns="" val="158683473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963192" y="1993404"/>
            <a:ext cx="5633144" cy="2160240"/>
          </a:xfrm>
          <a:prstGeom prst="flowChartMultidocument">
            <a:avLst/>
          </a:prstGeom>
          <a:solidFill>
            <a:srgbClr val="33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endParaRPr lang="ar-EG" sz="1400" b="1" dirty="0" smtClean="0"/>
          </a:p>
          <a:p>
            <a:pPr algn="ctr" rtl="1">
              <a:lnSpc>
                <a:spcPct val="150000"/>
              </a:lnSpc>
            </a:pPr>
            <a:r>
              <a:rPr lang="ar-EG" sz="3200" b="1" dirty="0" smtClean="0"/>
              <a:t>كيف </a:t>
            </a:r>
            <a:r>
              <a:rPr lang="ar-EG" sz="3200" b="1" dirty="0"/>
              <a:t>أكون واثقا بنفسي؟</a:t>
            </a:r>
          </a:p>
        </p:txBody>
      </p:sp>
    </p:spTree>
    <p:extLst>
      <p:ext uri="{BB962C8B-B14F-4D97-AF65-F5344CB8AC3E}">
        <p14:creationId xmlns:p14="http://schemas.microsoft.com/office/powerpoint/2010/main" xmlns="" val="183827723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حاول </a:t>
              </a:r>
              <a:r>
                <a:rPr lang="ar-EG" altLang="zh-CN" sz="2400" b="1" dirty="0">
                  <a:solidFill>
                    <a:schemeClr val="bg1"/>
                  </a:solidFill>
                </a:rPr>
                <a:t>اكتشاف مقدراتك</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ضع </a:t>
              </a:r>
              <a:r>
                <a:rPr lang="ar-EG" altLang="zh-CN" sz="2400" b="1" dirty="0">
                  <a:solidFill>
                    <a:schemeClr val="bg1"/>
                  </a:solidFill>
                </a:rPr>
                <a:t>قائمة تضم أعز الأصدقاء لزيارتهم بمنازلهم</a:t>
              </a:r>
              <a:endParaRPr lang="zh-CN" altLang="en-US" sz="2400" b="1" dirty="0">
                <a:solidFill>
                  <a:schemeClr val="bg1"/>
                </a:solidFill>
              </a:endParaRPr>
            </a:p>
          </p:txBody>
        </p:sp>
      </p:grpSp>
      <p:grpSp>
        <p:nvGrpSpPr>
          <p:cNvPr id="7179" name="Group 11"/>
          <p:cNvGrpSpPr>
            <a:grpSpLocks/>
          </p:cNvGrpSpPr>
          <p:nvPr/>
        </p:nvGrpSpPr>
        <p:grpSpPr bwMode="auto">
          <a:xfrm>
            <a:off x="1290638" y="3162003"/>
            <a:ext cx="6562725" cy="547010"/>
            <a:chOff x="0" y="0"/>
            <a:chExt cx="6561756" cy="54697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حاول </a:t>
              </a:r>
              <a:r>
                <a:rPr lang="ar-EG" altLang="zh-CN" sz="2400" b="1" dirty="0">
                  <a:solidFill>
                    <a:schemeClr val="bg1"/>
                  </a:solidFill>
                </a:rPr>
                <a:t>إظهار كل مكامن القوى الكامنة في نفسك</a:t>
              </a:r>
              <a:endParaRPr lang="zh-CN" altLang="en-US" sz="2400" b="1" dirty="0">
                <a:solidFill>
                  <a:schemeClr val="bg1"/>
                </a:solidFill>
              </a:endParaRPr>
            </a:p>
          </p:txBody>
        </p:sp>
      </p:grpSp>
      <p:grpSp>
        <p:nvGrpSpPr>
          <p:cNvPr id="7183" name="Group 15"/>
          <p:cNvGrpSpPr>
            <a:grpSpLocks/>
          </p:cNvGrpSpPr>
          <p:nvPr/>
        </p:nvGrpSpPr>
        <p:grpSpPr bwMode="auto">
          <a:xfrm>
            <a:off x="1290638" y="4035128"/>
            <a:ext cx="6562725" cy="547010"/>
            <a:chOff x="0" y="0"/>
            <a:chExt cx="6561756" cy="54697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تحاشى </a:t>
              </a:r>
              <a:r>
                <a:rPr lang="ar-EG" altLang="zh-CN" sz="2400" b="1" dirty="0">
                  <a:solidFill>
                    <a:schemeClr val="bg1"/>
                  </a:solidFill>
                </a:rPr>
                <a:t>المقارنة السالبة</a:t>
              </a:r>
              <a:endParaRPr lang="zh-CN" altLang="en-US" sz="24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كيف أكون واثقا بنفسي؟</a:t>
            </a:r>
          </a:p>
        </p:txBody>
      </p:sp>
    </p:spTree>
    <p:extLst>
      <p:ext uri="{BB962C8B-B14F-4D97-AF65-F5344CB8AC3E}">
        <p14:creationId xmlns:p14="http://schemas.microsoft.com/office/powerpoint/2010/main" xmlns="" val="295479057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17340"/>
            <a:ext cx="6562725" cy="547010"/>
            <a:chOff x="0" y="0"/>
            <a:chExt cx="6561756" cy="546970"/>
          </a:xfrm>
        </p:grpSpPr>
        <p:sp>
          <p:nvSpPr>
            <p:cNvPr id="513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40"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توقف </a:t>
              </a:r>
              <a:r>
                <a:rPr lang="ar-EG" altLang="zh-CN" sz="2400" b="1" dirty="0">
                  <a:solidFill>
                    <a:schemeClr val="bg1"/>
                  </a:solidFill>
                </a:rPr>
                <a:t>عن نقد ذاتك ودواخلك</a:t>
              </a:r>
              <a:endParaRPr lang="zh-CN" altLang="en-US" sz="2400" b="1" dirty="0">
                <a:solidFill>
                  <a:schemeClr val="bg1"/>
                </a:solidFill>
              </a:endParaRPr>
            </a:p>
          </p:txBody>
        </p:sp>
      </p:grpSp>
      <p:grpSp>
        <p:nvGrpSpPr>
          <p:cNvPr id="7174" name="Group 6"/>
          <p:cNvGrpSpPr>
            <a:grpSpLocks/>
          </p:cNvGrpSpPr>
          <p:nvPr/>
        </p:nvGrpSpPr>
        <p:grpSpPr bwMode="auto">
          <a:xfrm>
            <a:off x="1290638" y="2290465"/>
            <a:ext cx="6562725" cy="547010"/>
            <a:chOff x="0" y="0"/>
            <a:chExt cx="6561756" cy="546970"/>
          </a:xfrm>
        </p:grpSpPr>
        <p:grpSp>
          <p:nvGrpSpPr>
            <p:cNvPr id="5134" name="Group 7"/>
            <p:cNvGrpSpPr>
              <a:grpSpLocks/>
            </p:cNvGrpSpPr>
            <p:nvPr/>
          </p:nvGrpSpPr>
          <p:grpSpPr bwMode="auto">
            <a:xfrm>
              <a:off x="0" y="0"/>
              <a:ext cx="6561756" cy="546060"/>
              <a:chOff x="0" y="0"/>
              <a:chExt cx="6561756" cy="546060"/>
            </a:xfrm>
          </p:grpSpPr>
          <p:sp>
            <p:nvSpPr>
              <p:cNvPr id="5136"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7"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35" name="Rectangle 13"/>
            <p:cNvSpPr>
              <a:spLocks noChangeArrowheads="1"/>
            </p:cNvSpPr>
            <p:nvPr/>
          </p:nvSpPr>
          <p:spPr bwMode="auto">
            <a:xfrm>
              <a:off x="65079" y="85339"/>
              <a:ext cx="6431598" cy="46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عدم </a:t>
              </a:r>
              <a:r>
                <a:rPr lang="ar-EG" altLang="zh-CN" sz="2400" b="1" dirty="0">
                  <a:solidFill>
                    <a:schemeClr val="bg1"/>
                  </a:solidFill>
                </a:rPr>
                <a:t>لوم </a:t>
              </a:r>
              <a:r>
                <a:rPr lang="ar-EG" altLang="zh-CN" sz="2400" b="1" dirty="0" smtClean="0">
                  <a:solidFill>
                    <a:schemeClr val="bg1"/>
                  </a:solidFill>
                </a:rPr>
                <a:t>النفس </a:t>
              </a:r>
              <a:r>
                <a:rPr lang="ar-EG" altLang="zh-CN" sz="2400" b="1" dirty="0">
                  <a:solidFill>
                    <a:schemeClr val="bg1"/>
                  </a:solidFill>
                </a:rPr>
                <a:t>عما حدث سابقاً</a:t>
              </a:r>
              <a:endParaRPr lang="zh-CN" altLang="en-US" sz="2400" b="1" dirty="0">
                <a:solidFill>
                  <a:schemeClr val="bg1"/>
                </a:solidFill>
              </a:endParaRPr>
            </a:p>
          </p:txBody>
        </p:sp>
      </p:grpSp>
      <p:grpSp>
        <p:nvGrpSpPr>
          <p:cNvPr id="7179" name="Group 11"/>
          <p:cNvGrpSpPr>
            <a:grpSpLocks/>
          </p:cNvGrpSpPr>
          <p:nvPr/>
        </p:nvGrpSpPr>
        <p:grpSpPr bwMode="auto">
          <a:xfrm>
            <a:off x="1290638" y="3162003"/>
            <a:ext cx="6562725" cy="546100"/>
            <a:chOff x="0" y="0"/>
            <a:chExt cx="6561756" cy="546060"/>
          </a:xfrm>
        </p:grpSpPr>
        <p:sp>
          <p:nvSpPr>
            <p:cNvPr id="5131"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ea typeface="Microsoft YaHei" pitchFamily="34" charset="-122"/>
              </a:endParaRPr>
            </a:p>
          </p:txBody>
        </p:sp>
        <p:sp>
          <p:nvSpPr>
            <p:cNvPr id="5133" name="Rectangle 13"/>
            <p:cNvSpPr>
              <a:spLocks noChangeArrowheads="1"/>
            </p:cNvSpPr>
            <p:nvPr/>
          </p:nvSpPr>
          <p:spPr bwMode="auto">
            <a:xfrm>
              <a:off x="65079" y="85339"/>
              <a:ext cx="6431598" cy="384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1900" b="1" dirty="0" smtClean="0">
                  <a:solidFill>
                    <a:schemeClr val="bg1"/>
                  </a:solidFill>
                </a:rPr>
                <a:t>تأكد </a:t>
              </a:r>
              <a:r>
                <a:rPr lang="ar-EG" altLang="zh-CN" sz="1900" b="1" dirty="0">
                  <a:solidFill>
                    <a:schemeClr val="bg1"/>
                  </a:solidFill>
                </a:rPr>
                <a:t>أن كل معاناة واجهتها في حياتك سوف تكون زاداً لك في حياتك المستقبلية</a:t>
              </a:r>
              <a:endParaRPr lang="zh-CN" altLang="en-US" sz="1900" b="1" dirty="0">
                <a:solidFill>
                  <a:schemeClr val="bg1"/>
                </a:solidFill>
              </a:endParaRPr>
            </a:p>
          </p:txBody>
        </p:sp>
      </p:grpSp>
      <p:grpSp>
        <p:nvGrpSpPr>
          <p:cNvPr id="7183" name="Group 15"/>
          <p:cNvGrpSpPr>
            <a:grpSpLocks/>
          </p:cNvGrpSpPr>
          <p:nvPr/>
        </p:nvGrpSpPr>
        <p:grpSpPr bwMode="auto">
          <a:xfrm>
            <a:off x="1290638" y="4035128"/>
            <a:ext cx="6562725" cy="546100"/>
            <a:chOff x="0" y="0"/>
            <a:chExt cx="6561756" cy="546060"/>
          </a:xfrm>
        </p:grpSpPr>
        <p:grpSp>
          <p:nvGrpSpPr>
            <p:cNvPr id="5127" name="Group 16"/>
            <p:cNvGrpSpPr>
              <a:grpSpLocks/>
            </p:cNvGrpSpPr>
            <p:nvPr/>
          </p:nvGrpSpPr>
          <p:grpSpPr bwMode="auto">
            <a:xfrm>
              <a:off x="0" y="0"/>
              <a:ext cx="6561756" cy="546060"/>
              <a:chOff x="0" y="0"/>
              <a:chExt cx="6448390" cy="611157"/>
            </a:xfrm>
          </p:grpSpPr>
          <p:sp>
            <p:nvSpPr>
              <p:cNvPr id="5129"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endParaRPr lang="zh-CN" altLang="en-US" sz="2400" b="1">
                  <a:latin typeface="Calibri" pitchFamily="34" charset="0"/>
                </a:endParaRPr>
              </a:p>
            </p:txBody>
          </p:sp>
          <p:sp>
            <p:nvSpPr>
              <p:cNvPr id="513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800" b="1">
                  <a:solidFill>
                    <a:schemeClr val="tx2"/>
                  </a:solidFill>
                  <a:latin typeface="Calibri" pitchFamily="34" charset="0"/>
                  <a:ea typeface="Microsoft YaHei" pitchFamily="34" charset="-122"/>
                </a:endParaRPr>
              </a:p>
            </p:txBody>
          </p:sp>
        </p:grpSp>
        <p:sp>
          <p:nvSpPr>
            <p:cNvPr id="5128" name="Rectangle 13"/>
            <p:cNvSpPr>
              <a:spLocks noChangeArrowheads="1"/>
            </p:cNvSpPr>
            <p:nvPr/>
          </p:nvSpPr>
          <p:spPr bwMode="auto">
            <a:xfrm>
              <a:off x="64331" y="85339"/>
              <a:ext cx="6433094" cy="430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200" b="1" dirty="0" smtClean="0">
                  <a:solidFill>
                    <a:schemeClr val="bg1"/>
                  </a:solidFill>
                </a:rPr>
                <a:t>حاول </a:t>
              </a:r>
              <a:r>
                <a:rPr lang="ar-EG" altLang="zh-CN" sz="2200" b="1" dirty="0">
                  <a:solidFill>
                    <a:schemeClr val="bg1"/>
                  </a:solidFill>
                </a:rPr>
                <a:t>جهد طاقتك المحافظة على هدوئك في الأوقات الصعبة والحرجة</a:t>
              </a:r>
              <a:endParaRPr lang="zh-CN" altLang="en-US" sz="2200" b="1" dirty="0">
                <a:solidFill>
                  <a:schemeClr val="bg1"/>
                </a:solidFill>
              </a:endParaRPr>
            </a:p>
          </p:txBody>
        </p:sp>
      </p:grpSp>
      <p:sp>
        <p:nvSpPr>
          <p:cNvPr id="21" name="TextBox 13" descr="B56F103BB23E47beACAB404F50AF11BD# #TextBox 13"/>
          <p:cNvSpPr txBox="1">
            <a:spLocks noChangeArrowheads="1"/>
          </p:cNvSpPr>
          <p:nvPr/>
        </p:nvSpPr>
        <p:spPr bwMode="auto">
          <a:xfrm>
            <a:off x="755576" y="86004"/>
            <a:ext cx="8388425"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bg1"/>
                </a:solidFill>
                <a:latin typeface="Microsoft YaHei" pitchFamily="34" charset="-122"/>
                <a:ea typeface="Microsoft YaHei" pitchFamily="34" charset="-122"/>
              </a:rPr>
              <a:t>كيف أكون واثقا بنفسي؟</a:t>
            </a:r>
          </a:p>
        </p:txBody>
      </p:sp>
    </p:spTree>
    <p:extLst>
      <p:ext uri="{BB962C8B-B14F-4D97-AF65-F5344CB8AC3E}">
        <p14:creationId xmlns:p14="http://schemas.microsoft.com/office/powerpoint/2010/main" xmlns="" val="338186848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ppt_x"/>
                                          </p:val>
                                        </p:tav>
                                        <p:tav tm="100000">
                                          <p:val>
                                            <p:strVal val="#ppt_x"/>
                                          </p:val>
                                        </p:tav>
                                      </p:tavLst>
                                    </p:anim>
                                    <p:anim calcmode="lin" valueType="num">
                                      <p:cBhvr additive="base">
                                        <p:cTn id="17"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500" fill="hold"/>
                                        <p:tgtEl>
                                          <p:spTgt spid="7174"/>
                                        </p:tgtEl>
                                        <p:attrNameLst>
                                          <p:attrName>ppt_w</p:attrName>
                                        </p:attrNameLst>
                                      </p:cBhvr>
                                      <p:tavLst>
                                        <p:tav tm="0">
                                          <p:val>
                                            <p:fltVal val="0"/>
                                          </p:val>
                                        </p:tav>
                                        <p:tav tm="100000">
                                          <p:val>
                                            <p:strVal val="#ppt_w"/>
                                          </p:val>
                                        </p:tav>
                                      </p:tavLst>
                                    </p:anim>
                                    <p:anim calcmode="lin" valueType="num">
                                      <p:cBhvr>
                                        <p:cTn id="23" dur="500" fill="hold"/>
                                        <p:tgtEl>
                                          <p:spTgt spid="7174"/>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100"/>
                                  </p:stCondLst>
                                  <p:childTnLst>
                                    <p:set>
                                      <p:cBhvr>
                                        <p:cTn id="25" dur="1" fill="hold">
                                          <p:stCondLst>
                                            <p:cond delay="0"/>
                                          </p:stCondLst>
                                        </p:cTn>
                                        <p:tgtEl>
                                          <p:spTgt spid="7174"/>
                                        </p:tgtEl>
                                        <p:attrNameLst>
                                          <p:attrName>style.visibility</p:attrName>
                                        </p:attrNameLst>
                                      </p:cBhvr>
                                      <p:to>
                                        <p:strVal val="visible"/>
                                      </p:to>
                                    </p:set>
                                    <p:anim calcmode="lin" valueType="num">
                                      <p:cBhvr additive="base">
                                        <p:cTn id="26" dur="1000" fill="hold"/>
                                        <p:tgtEl>
                                          <p:spTgt spid="7174"/>
                                        </p:tgtEl>
                                        <p:attrNameLst>
                                          <p:attrName>ppt_x</p:attrName>
                                        </p:attrNameLst>
                                      </p:cBhvr>
                                      <p:tavLst>
                                        <p:tav tm="0">
                                          <p:val>
                                            <p:strVal val="#ppt_x"/>
                                          </p:val>
                                        </p:tav>
                                        <p:tav tm="100000">
                                          <p:val>
                                            <p:strVal val="#ppt_x"/>
                                          </p:val>
                                        </p:tav>
                                      </p:tavLst>
                                    </p:anim>
                                    <p:anim calcmode="lin" valueType="num">
                                      <p:cBhvr additive="base">
                                        <p:cTn id="27"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 calcmode="lin" valueType="num">
                                      <p:cBhvr>
                                        <p:cTn id="32" dur="500" fill="hold"/>
                                        <p:tgtEl>
                                          <p:spTgt spid="7179"/>
                                        </p:tgtEl>
                                        <p:attrNameLst>
                                          <p:attrName>ppt_w</p:attrName>
                                        </p:attrNameLst>
                                      </p:cBhvr>
                                      <p:tavLst>
                                        <p:tav tm="0">
                                          <p:val>
                                            <p:fltVal val="0"/>
                                          </p:val>
                                        </p:tav>
                                        <p:tav tm="100000">
                                          <p:val>
                                            <p:strVal val="#ppt_w"/>
                                          </p:val>
                                        </p:tav>
                                      </p:tavLst>
                                    </p:anim>
                                    <p:anim calcmode="lin" valueType="num">
                                      <p:cBhvr>
                                        <p:cTn id="33" dur="500" fill="hold"/>
                                        <p:tgtEl>
                                          <p:spTgt spid="7179"/>
                                        </p:tgtEl>
                                        <p:attrNameLst>
                                          <p:attrName>ppt_h</p:attrName>
                                        </p:attrNameLst>
                                      </p:cBhvr>
                                      <p:tavLst>
                                        <p:tav tm="0">
                                          <p:val>
                                            <p:fltVal val="0"/>
                                          </p:val>
                                        </p:tav>
                                        <p:tav tm="100000">
                                          <p:val>
                                            <p:strVal val="#ppt_h"/>
                                          </p:val>
                                        </p:tav>
                                      </p:tavLst>
                                    </p:anim>
                                  </p:childTnLst>
                                </p:cTn>
                              </p:par>
                              <p:par>
                                <p:cTn id="34" presetID="2" presetClass="entr" presetSubtype="4" fill="hold" nodeType="withEffect">
                                  <p:stCondLst>
                                    <p:cond delay="20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1000" fill="hold"/>
                                        <p:tgtEl>
                                          <p:spTgt spid="7179"/>
                                        </p:tgtEl>
                                        <p:attrNameLst>
                                          <p:attrName>ppt_x</p:attrName>
                                        </p:attrNameLst>
                                      </p:cBhvr>
                                      <p:tavLst>
                                        <p:tav tm="0">
                                          <p:val>
                                            <p:strVal val="#ppt_x"/>
                                          </p:val>
                                        </p:tav>
                                        <p:tav tm="100000">
                                          <p:val>
                                            <p:strVal val="#ppt_x"/>
                                          </p:val>
                                        </p:tav>
                                      </p:tavLst>
                                    </p:anim>
                                    <p:anim calcmode="lin" valueType="num">
                                      <p:cBhvr additive="base">
                                        <p:cTn id="37" dur="10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childTnLst>
                                </p:cTn>
                              </p:par>
                              <p:par>
                                <p:cTn id="44" presetID="2" presetClass="entr" presetSubtype="4" fill="hold" nodeType="withEffect">
                                  <p:stCondLst>
                                    <p:cond delay="3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1000" fill="hold"/>
                                        <p:tgtEl>
                                          <p:spTgt spid="7183"/>
                                        </p:tgtEl>
                                        <p:attrNameLst>
                                          <p:attrName>ppt_x</p:attrName>
                                        </p:attrNameLst>
                                      </p:cBhvr>
                                      <p:tavLst>
                                        <p:tav tm="0">
                                          <p:val>
                                            <p:strVal val="#ppt_x"/>
                                          </p:val>
                                        </p:tav>
                                        <p:tav tm="100000">
                                          <p:val>
                                            <p:strVal val="#ppt_x"/>
                                          </p:val>
                                        </p:tav>
                                      </p:tavLst>
                                    </p:anim>
                                    <p:anim calcmode="lin" valueType="num">
                                      <p:cBhvr additive="base">
                                        <p:cTn id="47" dur="1000" fill="hold"/>
                                        <p:tgtEl>
                                          <p:spTgt spid="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TotalTime>
  <Pages>0</Pages>
  <Words>2980</Words>
  <Characters>0</Characters>
  <Application>Microsoft Office PowerPoint</Application>
  <DocSecurity>0</DocSecurity>
  <PresentationFormat>On-screen Show (16:10)</PresentationFormat>
  <Lines>0</Lines>
  <Paragraphs>393</Paragraphs>
  <Slides>107</Slides>
  <Notes>2</Notes>
  <HiddenSlides>0</HiddenSlides>
  <MMClips>0</MMClips>
  <ScaleCrop>false</ScaleCrop>
  <HeadingPairs>
    <vt:vector size="4" baseType="variant">
      <vt:variant>
        <vt:lpstr>Theme</vt:lpstr>
      </vt:variant>
      <vt:variant>
        <vt:i4>2</vt:i4>
      </vt:variant>
      <vt:variant>
        <vt:lpstr>Slide Titles</vt:lpstr>
      </vt:variant>
      <vt:variant>
        <vt:i4>107</vt:i4>
      </vt:variant>
    </vt:vector>
  </HeadingPairs>
  <TitlesOfParts>
    <vt:vector size="109" baseType="lpstr">
      <vt:lpstr>1_Office 主题</vt:lpstr>
      <vt:lpstr>2_Office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vector>
  </TitlesOfParts>
  <Company>kingsoft</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mostafa</dc:creator>
  <cp:lastModifiedBy>atar</cp:lastModifiedBy>
  <cp:revision>72</cp:revision>
  <cp:lastPrinted>1899-12-30T00:00:00Z</cp:lastPrinted>
  <dcterms:created xsi:type="dcterms:W3CDTF">2010-06-08T02:33:18Z</dcterms:created>
  <dcterms:modified xsi:type="dcterms:W3CDTF">2015-03-18T14:29:39Z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