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86" r:id="rId3"/>
    <p:sldId id="300" r:id="rId4"/>
    <p:sldId id="301" r:id="rId5"/>
    <p:sldId id="302" r:id="rId6"/>
    <p:sldId id="303" r:id="rId7"/>
    <p:sldId id="304" r:id="rId8"/>
    <p:sldId id="305" r:id="rId9"/>
    <p:sldId id="308" r:id="rId10"/>
    <p:sldId id="285" r:id="rId11"/>
    <p:sldId id="309" r:id="rId12"/>
  </p:sldIdLst>
  <p:sldSz cx="12192000" cy="6858000"/>
  <p:notesSz cx="6858000" cy="9144000"/>
  <p:defaultTextStyle>
    <a:defPPr>
      <a:defRPr lang="ar-B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0C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2" autoAdjust="0"/>
    <p:restoredTop sz="95481" autoAdjust="0"/>
  </p:normalViewPr>
  <p:slideViewPr>
    <p:cSldViewPr snapToGrid="0">
      <p:cViewPr varScale="1">
        <p:scale>
          <a:sx n="61" d="100"/>
          <a:sy n="61" d="100"/>
        </p:scale>
        <p:origin x="45" y="7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6DEA2517-5ACB-4A6A-B51E-CF2B6AAB7E85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B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724FDDEE-4FB6-42FD-BED4-F42A0DD9554A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912883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FFA2-1A12-4CEC-9BF9-38DA268D4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8CE124-00F0-4A95-88CB-3E4F21EB7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5FC1E-18A6-431B-B953-10BCCE37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FF467-1F05-42B6-BE10-53B76D57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69FFC-F4DA-443F-95A7-BB236A351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999083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D92F9-04EB-4462-9D75-6520B978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D8854-0D53-4421-A0B7-E6F5EF0BAE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9812E-6FF6-4F7B-85F3-CEEE50DA9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AB57E-4288-4B42-A407-BADA56A56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49F1-3D04-451F-B283-52F03819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874572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63BC94-54FC-42BA-88E0-B1131C299C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C61F21-B55A-4E8E-9223-4382FA601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1F43F-EF8B-415D-80A1-DE3A5C80D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112D9-AF31-400D-9207-39B10C2C7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3840B-5852-45CF-8C00-F4A43A95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411361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7B1CC-E650-4F98-8AB5-A2E03A07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0F0B0-9A76-4223-B7B5-C61E8F0A1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63B4B-54B9-46A2-8D52-29C69EA68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12F15-4423-497B-B86F-DFDE06F1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11C9B-BF34-4526-B11B-38FE738A7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31291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43677-0F9A-4F35-ACAF-F2127D92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91DAD-3FBD-42FD-83C9-120138CD4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CFF85-8F18-40C0-B88B-D7FCC0A2A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76029-EF8E-4BCF-A793-4EED10491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04FA3-1DA6-42C2-884F-58624E312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60657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CA54C-7351-403B-A2A1-FED43C152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A1FA1-70A8-40F9-A788-B616371A1A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8E51AD-CA24-447A-AF38-0E0ACF587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A68D02-E8C9-4BAD-B744-F26692C53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399A2D-2A05-4B63-9D83-A03EAFF74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74B19-69F0-4CDD-A5C2-7094C6C53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42132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3197B-38C4-42E7-AE6E-18196F8C4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D3C3B-5C18-4171-A422-666DA5E59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3FF29-BF04-42EA-9FBD-6398E3306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0E2B48-CD26-4673-BF15-EE51C4E22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BAF736-34D0-4730-B10D-91E7C82FC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9C0C1C-F279-4060-BC43-26D94911C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310D2F-51C1-4E7C-A022-91264B0D2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631D82-03F2-4FE3-8DD5-259A629C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9958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2F19F-B78F-4CC1-AD3E-5B84D582D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1AC91C-A96A-4C03-B0D9-99C8B25A0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FF201D-A196-4FBA-8C3C-C1507D45B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4934E-950E-4D5E-9984-798668F08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282945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4B3F2A-CBD2-46F1-930F-BBFFE57A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8F34E9-BF42-463F-A2F3-30F85552F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E9214-4907-4343-952F-3BD840042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10514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62DEB-81E7-44E6-9FC7-9FDDA32EB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1AEE7-A828-42DA-8116-E9870B258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4BC530-37A9-4DD9-BEBE-51122458F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19E3C-43B6-45DC-83C5-DB7CBE038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6338A-B18E-4687-AFC9-E493EADEE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35413-D43A-4682-8316-5718D492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297255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E1A83-1954-48D4-976D-45520EF08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2F4CA8-47DF-47BB-9BAE-0FD8B49E5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B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7E0B8-9047-4D2F-BFC4-3DEF4A5E5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E01A7-506C-4021-8198-A6F17D4D7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DA8A9-99C3-447A-8A46-5B964CEF3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27288-1495-4B37-AC48-B446BAFE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287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D86D1B-C2C0-4443-A124-F36FB824A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42139-A8EE-4301-8D2A-53BDA1427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26ECA-3C5D-4B0D-ADCE-6FA98B232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A3977-D9D3-46CB-BA59-F501014DF4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DF0B0-3092-44D5-84D5-12A2E3B9D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1712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B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40.png"/><Relationship Id="rId5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4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3.mp4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p4"/><Relationship Id="rId7" Type="http://schemas.openxmlformats.org/officeDocument/2006/relationships/image" Target="../media/image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5.mp4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microsoft.com/office/2007/relationships/media" Target="../media/media7.mp4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jpg"/><Relationship Id="rId2" Type="http://schemas.openxmlformats.org/officeDocument/2006/relationships/video" Target="../media/media6.mp4"/><Relationship Id="rId16" Type="http://schemas.openxmlformats.org/officeDocument/2006/relationships/image" Target="../media/image21.svg"/><Relationship Id="rId1" Type="http://schemas.microsoft.com/office/2007/relationships/media" Target="../media/media6.mp4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4" Type="http://schemas.openxmlformats.org/officeDocument/2006/relationships/video" Target="../media/media7.mp4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9.mp4"/><Relationship Id="rId7" Type="http://schemas.openxmlformats.org/officeDocument/2006/relationships/image" Target="../media/image2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8.png"/><Relationship Id="rId4" Type="http://schemas.openxmlformats.org/officeDocument/2006/relationships/video" Target="../media/media9.mp4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microsoft.com/office/2007/relationships/media" Target="../media/media11.mp4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4.png"/><Relationship Id="rId4" Type="http://schemas.openxmlformats.org/officeDocument/2006/relationships/video" Target="../media/media11.mp4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40A16-4407-4664-97F8-1C90127A09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8328" y="3691964"/>
            <a:ext cx="5479897" cy="684356"/>
          </a:xfrm>
        </p:spPr>
        <p:txBody>
          <a:bodyPr anchor="t">
            <a:normAutofit/>
          </a:bodyPr>
          <a:lstStyle/>
          <a:p>
            <a:r>
              <a:rPr lang="ar-BH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( صفحة </a:t>
            </a:r>
            <a:r>
              <a:rPr lang="ar-BH" sz="2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96 - 103</a:t>
            </a:r>
            <a:r>
              <a:rPr lang="ar-BH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)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987199C-CFB9-4652-BA5E-E6C9FE0A7E3A}"/>
              </a:ext>
            </a:extLst>
          </p:cNvPr>
          <p:cNvSpPr txBox="1">
            <a:spLocks/>
          </p:cNvSpPr>
          <p:nvPr/>
        </p:nvSpPr>
        <p:spPr>
          <a:xfrm>
            <a:off x="5922542" y="2590169"/>
            <a:ext cx="3143764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b="1" dirty="0">
                <a:solidFill>
                  <a:srgbClr val="000000"/>
                </a:solidFill>
              </a:rPr>
              <a:t>الصف الأول الابتدائي</a:t>
            </a:r>
          </a:p>
          <a:p>
            <a:pPr rtl="1"/>
            <a:r>
              <a:rPr lang="ar-BH" sz="3500" b="1" dirty="0">
                <a:solidFill>
                  <a:srgbClr val="000000"/>
                </a:solidFill>
              </a:rPr>
              <a:t>المواد الاجتماعية </a:t>
            </a:r>
          </a:p>
        </p:txBody>
      </p:sp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3004CC2-B096-42AC-9903-036D8F3B8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616" y="1656769"/>
            <a:ext cx="3211712" cy="4480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A33D30-A01A-41E4-B1E2-2DCA786D01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2034"/>
          <a:stretch/>
        </p:blipFill>
        <p:spPr>
          <a:xfrm>
            <a:off x="5223612" y="4639284"/>
            <a:ext cx="6136339" cy="68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32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44AEC6-E12A-4BFE-AA03-8BE34CC5FE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2034"/>
          <a:stretch/>
        </p:blipFill>
        <p:spPr>
          <a:xfrm>
            <a:off x="7650378" y="54251"/>
            <a:ext cx="4541622" cy="506505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956D7B-A4CD-40E7-834C-101D1268C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78" y="560756"/>
            <a:ext cx="3819769" cy="5767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CA7DC1-373F-4C11-95E0-4CEBC6E9040E}"/>
              </a:ext>
            </a:extLst>
          </p:cNvPr>
          <p:cNvSpPr txBox="1"/>
          <p:nvPr/>
        </p:nvSpPr>
        <p:spPr>
          <a:xfrm>
            <a:off x="3923076" y="1780123"/>
            <a:ext cx="3371436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BH" sz="5400" b="1" dirty="0"/>
              <a:t>شُرْطيُّ المُرور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3E270D-DA96-4E2E-8103-389277740D56}"/>
              </a:ext>
            </a:extLst>
          </p:cNvPr>
          <p:cNvSpPr txBox="1"/>
          <p:nvPr/>
        </p:nvSpPr>
        <p:spPr>
          <a:xfrm>
            <a:off x="2211754" y="2921168"/>
            <a:ext cx="4665060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BH" sz="5400" b="1" dirty="0"/>
              <a:t>- يُحافِظُ عَلَى النِّظام.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DA130-E8E2-4E79-A5AB-D6FF37453854}"/>
              </a:ext>
            </a:extLst>
          </p:cNvPr>
          <p:cNvSpPr txBox="1"/>
          <p:nvPr/>
        </p:nvSpPr>
        <p:spPr>
          <a:xfrm>
            <a:off x="1799782" y="4062213"/>
            <a:ext cx="5011308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BH" sz="5400" b="1" dirty="0"/>
              <a:t>- يُحافِظُ عَلَى سَلَامَتِنَا.</a:t>
            </a:r>
          </a:p>
        </p:txBody>
      </p:sp>
      <p:pic>
        <p:nvPicPr>
          <p:cNvPr id="12" name="شرطي المرور بحافظ على">
            <a:hlinkClick r:id="" action="ppaction://media"/>
            <a:extLst>
              <a:ext uri="{FF2B5EF4-FFF2-40B4-BE49-F238E27FC236}">
                <a16:creationId xmlns:a16="http://schemas.microsoft.com/office/drawing/2014/main" id="{78AC44C3-DCC0-41A5-9419-9C73F3A43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120" y="758551"/>
            <a:ext cx="1021572" cy="10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07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31429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fill="hold" grpId="1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58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1" nodeType="withEffect">
                                  <p:stCondLst>
                                    <p:cond delay="5700"/>
                                  </p:stCondLst>
                                  <p:iterate type="lt">
                                    <p:tmPct val="16026"/>
                                  </p:iterate>
                                  <p:childTnLst>
                                    <p:set>
                                      <p:cBhvr override="childStyle">
                                        <p:cTn id="22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0" grpId="0"/>
      <p:bldP spid="10" grpId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9C86E-3EDD-468D-B665-F76841EC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1481"/>
            <a:ext cx="10515600" cy="1325563"/>
          </a:xfrm>
        </p:spPr>
        <p:txBody>
          <a:bodyPr/>
          <a:lstStyle/>
          <a:p>
            <a:pPr algn="ctr" rtl="1"/>
            <a:r>
              <a:rPr lang="ar-BH" dirty="0"/>
              <a:t>شكراً جزيلاً لكم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691489-0E64-4ED7-ABF8-140CAE51D58B}"/>
              </a:ext>
            </a:extLst>
          </p:cNvPr>
          <p:cNvSpPr txBox="1">
            <a:spLocks/>
          </p:cNvSpPr>
          <p:nvPr/>
        </p:nvSpPr>
        <p:spPr>
          <a:xfrm>
            <a:off x="909918" y="32598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8000" b="1" dirty="0"/>
              <a:t>انتهى الدرس</a:t>
            </a:r>
          </a:p>
        </p:txBody>
      </p:sp>
    </p:spTree>
    <p:extLst>
      <p:ext uri="{BB962C8B-B14F-4D97-AF65-F5344CB8AC3E}">
        <p14:creationId xmlns:p14="http://schemas.microsoft.com/office/powerpoint/2010/main" val="1288485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40A16-4407-4664-97F8-1C90127A09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8193" y="2027241"/>
            <a:ext cx="4157785" cy="1085831"/>
          </a:xfrm>
          <a:noFill/>
        </p:spPr>
        <p:txBody>
          <a:bodyPr anchor="ctr">
            <a:normAutofit/>
          </a:bodyPr>
          <a:lstStyle/>
          <a:p>
            <a:r>
              <a:rPr lang="ar-BH" sz="5400" u="sng" dirty="0">
                <a:solidFill>
                  <a:srgbClr val="080808"/>
                </a:solidFill>
                <a:cs typeface="+mn-cs"/>
              </a:rPr>
              <a:t>أهداف الدرس</a:t>
            </a:r>
            <a:endParaRPr lang="ar-BH" sz="3600" u="sng" dirty="0">
              <a:solidFill>
                <a:srgbClr val="080808"/>
              </a:solidFill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B3B79B-1188-4FF0-BF5E-08D189BB53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9805" y="3104007"/>
            <a:ext cx="5516748" cy="426103"/>
          </a:xfrm>
          <a:noFill/>
        </p:spPr>
        <p:txBody>
          <a:bodyPr>
            <a:noAutofit/>
          </a:bodyPr>
          <a:lstStyle/>
          <a:p>
            <a:pPr rtl="1"/>
            <a:r>
              <a:rPr lang="ar-BH" sz="3200" b="1" dirty="0">
                <a:solidFill>
                  <a:srgbClr val="080808"/>
                </a:solidFill>
              </a:rPr>
              <a:t>1-  توضيح شروط السلامة المرورية.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6002BF61-BB6D-48C3-B071-3D3018893359}"/>
              </a:ext>
            </a:extLst>
          </p:cNvPr>
          <p:cNvSpPr txBox="1">
            <a:spLocks/>
          </p:cNvSpPr>
          <p:nvPr/>
        </p:nvSpPr>
        <p:spPr>
          <a:xfrm>
            <a:off x="4624715" y="3781864"/>
            <a:ext cx="5516748" cy="46938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BH" sz="3200" b="1" dirty="0"/>
              <a:t>2- </a:t>
            </a:r>
            <a:r>
              <a:rPr lang="en-US" sz="3200" b="1" dirty="0"/>
              <a:t> </a:t>
            </a:r>
            <a:r>
              <a:rPr lang="ar-BH" sz="3200" b="1" dirty="0"/>
              <a:t>معرفة مدلولات العلامات المرورية.</a:t>
            </a:r>
            <a:endParaRPr lang="en-US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7CE59-F41F-4E47-92AC-2BAB9C8EF4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2034"/>
          <a:stretch/>
        </p:blipFill>
        <p:spPr>
          <a:xfrm>
            <a:off x="491391" y="5142781"/>
            <a:ext cx="10816046" cy="1206261"/>
          </a:xfrm>
          <a:prstGeom prst="rect">
            <a:avLst/>
          </a:prstGeom>
        </p:spPr>
      </p:pic>
      <p:pic>
        <p:nvPicPr>
          <p:cNvPr id="15" name="رجل المرور درسنا اليوم">
            <a:hlinkClick r:id="" action="ppaction://media"/>
            <a:extLst>
              <a:ext uri="{FF2B5EF4-FFF2-40B4-BE49-F238E27FC236}">
                <a16:creationId xmlns:a16="http://schemas.microsoft.com/office/drawing/2014/main" id="{860A3318-EB08-44E3-9AB6-5BD14EAE3A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391" y="1420482"/>
            <a:ext cx="4342684" cy="372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6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5746D6D0-3D42-42A6-9F14-5F5C68306F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9590" y="1536985"/>
            <a:ext cx="5710919" cy="48950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1483AE-6F0E-491E-A17F-33B81B8B3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045" y="-1956"/>
            <a:ext cx="5170371" cy="6366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EEF998-5500-4EFD-908B-33EA5D2610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92034"/>
          <a:stretch/>
        </p:blipFill>
        <p:spPr>
          <a:xfrm>
            <a:off x="7650378" y="54251"/>
            <a:ext cx="4541622" cy="506505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341F5EA9-FCE1-4AA4-8298-5106AD53E25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9013" y="169297"/>
            <a:ext cx="1151943" cy="98738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5456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4">
            <a:hlinkClick r:id="" action="ppaction://media"/>
            <a:extLst>
              <a:ext uri="{FF2B5EF4-FFF2-40B4-BE49-F238E27FC236}">
                <a16:creationId xmlns:a16="http://schemas.microsoft.com/office/drawing/2014/main" id="{F1A51353-00BD-4027-9418-61F6726F0C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041" y="1208364"/>
            <a:ext cx="6037714" cy="51751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E6BBA4-77C1-468A-8555-77CE2A8310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8558" y="143773"/>
            <a:ext cx="5104982" cy="6285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627D8D-CD11-4E26-9928-52BAD467D9F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92034"/>
          <a:stretch/>
        </p:blipFill>
        <p:spPr>
          <a:xfrm>
            <a:off x="87041" y="97766"/>
            <a:ext cx="4541622" cy="506505"/>
          </a:xfrm>
          <a:prstGeom prst="rect">
            <a:avLst/>
          </a:prstGeom>
        </p:spPr>
      </p:pic>
      <p:pic>
        <p:nvPicPr>
          <p:cNvPr id="6" name="3">
            <a:hlinkClick r:id="" action="ppaction://media"/>
            <a:extLst>
              <a:ext uri="{FF2B5EF4-FFF2-40B4-BE49-F238E27FC236}">
                <a16:creationId xmlns:a16="http://schemas.microsoft.com/office/drawing/2014/main" id="{0EF94C94-6DDB-4190-B32F-8D0666688C9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85547" y="5210355"/>
            <a:ext cx="1261373" cy="108117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5712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91495B-0823-4467-BC9A-B68FCCDDD1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13" t="74833" r="7971" b="20862"/>
          <a:stretch/>
        </p:blipFill>
        <p:spPr>
          <a:xfrm>
            <a:off x="456758" y="1398316"/>
            <a:ext cx="7127845" cy="6334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F16991-23E2-4D0F-8705-615186B920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13" t="84590" r="7971" b="9284"/>
          <a:stretch/>
        </p:blipFill>
        <p:spPr>
          <a:xfrm>
            <a:off x="456758" y="4182618"/>
            <a:ext cx="7127845" cy="9013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160041-DF2D-4C4F-8A29-9BD8DC75ED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13" t="79700" r="7971" b="14560"/>
          <a:stretch/>
        </p:blipFill>
        <p:spPr>
          <a:xfrm>
            <a:off x="456759" y="2613392"/>
            <a:ext cx="7127845" cy="844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732FD5-DD45-4FC9-9E3C-2AAE21B16F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2034"/>
          <a:stretch/>
        </p:blipFill>
        <p:spPr>
          <a:xfrm>
            <a:off x="7650378" y="54251"/>
            <a:ext cx="4541622" cy="506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5EA385-9D4C-4E72-A6BD-09784FA259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540" b="26250"/>
          <a:stretch/>
        </p:blipFill>
        <p:spPr>
          <a:xfrm>
            <a:off x="7650378" y="912829"/>
            <a:ext cx="4037786" cy="3573201"/>
          </a:xfrm>
          <a:prstGeom prst="rect">
            <a:avLst/>
          </a:prstGeom>
        </p:spPr>
      </p:pic>
      <p:pic>
        <p:nvPicPr>
          <p:cNvPr id="13" name="Graphic 12" descr="Right pointing backhand index">
            <a:extLst>
              <a:ext uri="{FF2B5EF4-FFF2-40B4-BE49-F238E27FC236}">
                <a16:creationId xmlns:a16="http://schemas.microsoft.com/office/drawing/2014/main" id="{899D783C-D2A4-4A81-9FE6-A5917C040F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211607">
            <a:off x="6629915" y="761232"/>
            <a:ext cx="674938" cy="674938"/>
          </a:xfrm>
          <a:prstGeom prst="rect">
            <a:avLst/>
          </a:prstGeom>
        </p:spPr>
      </p:pic>
      <p:pic>
        <p:nvPicPr>
          <p:cNvPr id="14" name="Graphic 13" descr="Right pointing backhand index">
            <a:extLst>
              <a:ext uri="{FF2B5EF4-FFF2-40B4-BE49-F238E27FC236}">
                <a16:creationId xmlns:a16="http://schemas.microsoft.com/office/drawing/2014/main" id="{99423088-6A9B-49AA-B318-99D125B924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211607">
            <a:off x="6733309" y="2165494"/>
            <a:ext cx="656194" cy="656194"/>
          </a:xfrm>
          <a:prstGeom prst="rect">
            <a:avLst/>
          </a:prstGeom>
        </p:spPr>
      </p:pic>
      <p:pic>
        <p:nvPicPr>
          <p:cNvPr id="15" name="Graphic 14" descr="Right pointing backhand index">
            <a:extLst>
              <a:ext uri="{FF2B5EF4-FFF2-40B4-BE49-F238E27FC236}">
                <a16:creationId xmlns:a16="http://schemas.microsoft.com/office/drawing/2014/main" id="{59ECDD5D-29E7-4EC8-AD0E-1DD43D633A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211607">
            <a:off x="6768042" y="3567719"/>
            <a:ext cx="656679" cy="6566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D4DE31-B39F-4658-829C-7123A9C48BA7}"/>
              </a:ext>
            </a:extLst>
          </p:cNvPr>
          <p:cNvSpPr txBox="1"/>
          <p:nvPr/>
        </p:nvSpPr>
        <p:spPr>
          <a:xfrm>
            <a:off x="3317570" y="237590"/>
            <a:ext cx="244810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BH" sz="3600" b="1" dirty="0">
                <a:solidFill>
                  <a:srgbClr val="FF0000"/>
                </a:solidFill>
              </a:rPr>
              <a:t>قَواعِدُ السَّلامَة:</a:t>
            </a:r>
          </a:p>
        </p:txBody>
      </p:sp>
      <p:pic>
        <p:nvPicPr>
          <p:cNvPr id="24" name="Graphic 23" descr="Traffic light">
            <a:extLst>
              <a:ext uri="{FF2B5EF4-FFF2-40B4-BE49-F238E27FC236}">
                <a16:creationId xmlns:a16="http://schemas.microsoft.com/office/drawing/2014/main" id="{81B8B2CD-0C5B-41C5-ADBD-18957CAD6A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69772" y="645293"/>
            <a:ext cx="1919991" cy="1919991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7BC292A8-AE25-41EB-9FD1-22DBA760A1B9}"/>
              </a:ext>
            </a:extLst>
          </p:cNvPr>
          <p:cNvSpPr/>
          <p:nvPr/>
        </p:nvSpPr>
        <p:spPr>
          <a:xfrm>
            <a:off x="10917653" y="958211"/>
            <a:ext cx="450583" cy="4313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2FA768A-EE95-49B7-9710-CF9758D960CF}"/>
              </a:ext>
            </a:extLst>
          </p:cNvPr>
          <p:cNvSpPr/>
          <p:nvPr/>
        </p:nvSpPr>
        <p:spPr>
          <a:xfrm>
            <a:off x="10904477" y="1389601"/>
            <a:ext cx="450583" cy="43138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2A458E6-0F5C-4203-9DEB-773C8237E57C}"/>
              </a:ext>
            </a:extLst>
          </p:cNvPr>
          <p:cNvSpPr/>
          <p:nvPr/>
        </p:nvSpPr>
        <p:spPr>
          <a:xfrm>
            <a:off x="10904484" y="1835980"/>
            <a:ext cx="450583" cy="43138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32" name="Graphic 31" descr="Shoe footprints">
            <a:extLst>
              <a:ext uri="{FF2B5EF4-FFF2-40B4-BE49-F238E27FC236}">
                <a16:creationId xmlns:a16="http://schemas.microsoft.com/office/drawing/2014/main" id="{DBBCEC10-F666-4021-A573-8193D9C1A6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8150930" y="3762332"/>
            <a:ext cx="571038" cy="571038"/>
          </a:xfrm>
          <a:prstGeom prst="rect">
            <a:avLst/>
          </a:prstGeom>
        </p:spPr>
      </p:pic>
      <p:pic>
        <p:nvPicPr>
          <p:cNvPr id="3" name="Graphic 2" descr="Walk">
            <a:extLst>
              <a:ext uri="{FF2B5EF4-FFF2-40B4-BE49-F238E27FC236}">
                <a16:creationId xmlns:a16="http://schemas.microsoft.com/office/drawing/2014/main" id="{5F46C1BF-33DB-44AD-9DDB-2FE9E0A018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920107" y="1845490"/>
            <a:ext cx="380557" cy="380557"/>
          </a:xfrm>
          <a:prstGeom prst="rect">
            <a:avLst/>
          </a:prstGeom>
        </p:spPr>
      </p:pic>
      <p:pic>
        <p:nvPicPr>
          <p:cNvPr id="7" name="Graphic 6" descr="Man">
            <a:extLst>
              <a:ext uri="{FF2B5EF4-FFF2-40B4-BE49-F238E27FC236}">
                <a16:creationId xmlns:a16="http://schemas.microsoft.com/office/drawing/2014/main" id="{7F5A8CFD-6FF7-4AB6-8F10-5CAE0952A59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922134" y="969691"/>
            <a:ext cx="383195" cy="383195"/>
          </a:xfrm>
          <a:prstGeom prst="rect">
            <a:avLst/>
          </a:prstGeom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DDC8472-9420-4276-B722-9544D58C0032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579" y="1575426"/>
            <a:ext cx="1373844" cy="2074504"/>
          </a:xfrm>
          <a:prstGeom prst="rect">
            <a:avLst/>
          </a:prstGeom>
        </p:spPr>
      </p:pic>
      <p:pic>
        <p:nvPicPr>
          <p:cNvPr id="2" name="قواعد المرور">
            <a:hlinkClick r:id="" action="ppaction://media"/>
            <a:extLst>
              <a:ext uri="{FF2B5EF4-FFF2-40B4-BE49-F238E27FC236}">
                <a16:creationId xmlns:a16="http://schemas.microsoft.com/office/drawing/2014/main" id="{68226ACA-1B3E-4195-A6D0-B5AF61A439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331" y="4182617"/>
            <a:ext cx="2467063" cy="2114625"/>
          </a:xfrm>
          <a:prstGeom prst="rect">
            <a:avLst/>
          </a:prstGeom>
        </p:spPr>
      </p:pic>
      <p:pic>
        <p:nvPicPr>
          <p:cNvPr id="6" name="وماهي قواعد السلامة">
            <a:hlinkClick r:id="" action="ppaction://media"/>
            <a:extLst>
              <a:ext uri="{FF2B5EF4-FFF2-40B4-BE49-F238E27FC236}">
                <a16:creationId xmlns:a16="http://schemas.microsoft.com/office/drawing/2014/main" id="{D0A1933E-16D3-472A-BBD9-9A7D64474BD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959053" y="4522745"/>
            <a:ext cx="2151332" cy="18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16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Motion origin="layout" path="M -4.16667E-6 4.81481E-6 L -0.52825 0.01064 " pathEditMode="relative" rAng="0" ptsTypes="AA">
                                      <p:cBhvr>
                                        <p:cTn id="12" dur="6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19" y="53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5000" fill="remove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6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16800"/>
                                  </p:stCondLst>
                                  <p:childTnLst>
                                    <p:animMotion origin="layout" path="M 3.33333E-6 4.07407E-6 L -0.46081 0.00763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47" y="37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17200"/>
                                  </p:stCondLst>
                                  <p:childTnLst>
                                    <p:animMotion origin="layout" path="M 2.91667E-6 2.22222E-6 L 0.20351 -0.00556 " pathEditMode="relative" rAng="0" ptsTypes="AA">
                                      <p:cBhvr>
                                        <p:cTn id="27" dur="4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9" y="-27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3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animMotion origin="layout" path="M -1.25E-6 4.44444E-6 L -0.34114 0.00648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57" y="32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8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25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1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29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D466D6-8412-4F37-A6D8-F196B68C36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2034"/>
          <a:stretch/>
        </p:blipFill>
        <p:spPr>
          <a:xfrm>
            <a:off x="7650378" y="54251"/>
            <a:ext cx="4541622" cy="5065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767F23-7375-4DEB-B8B1-EE3002899703}"/>
              </a:ext>
            </a:extLst>
          </p:cNvPr>
          <p:cNvSpPr/>
          <p:nvPr/>
        </p:nvSpPr>
        <p:spPr>
          <a:xfrm>
            <a:off x="333108" y="179753"/>
            <a:ext cx="4684369" cy="62353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B86E33-70BF-4754-A117-1D80D37DE9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7490" y="252798"/>
            <a:ext cx="2438203" cy="31468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C16BD3-5F33-4D67-AFC2-B01C1055AE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973" y="226847"/>
            <a:ext cx="1985907" cy="31468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F8EAE9-BBCD-48A3-825C-696B665A38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331" y="3484254"/>
            <a:ext cx="4479719" cy="29021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6F7DC9-BF6F-4863-BF86-288B5ACE3400}"/>
              </a:ext>
            </a:extLst>
          </p:cNvPr>
          <p:cNvSpPr txBox="1"/>
          <p:nvPr/>
        </p:nvSpPr>
        <p:spPr>
          <a:xfrm>
            <a:off x="9242477" y="677238"/>
            <a:ext cx="252184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BH" sz="3600" b="1" dirty="0">
                <a:solidFill>
                  <a:srgbClr val="FF0000"/>
                </a:solidFill>
              </a:rPr>
              <a:t>شُروطُ السَّلامَة: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74ED5F-FACD-40CC-B727-2B50632D2D70}"/>
              </a:ext>
            </a:extLst>
          </p:cNvPr>
          <p:cNvSpPr txBox="1"/>
          <p:nvPr/>
        </p:nvSpPr>
        <p:spPr>
          <a:xfrm>
            <a:off x="5770601" y="1348551"/>
            <a:ext cx="6520350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4200" b="1" dirty="0"/>
              <a:t>جُلوسُ الأَطفال في المَقْعِدِ الخَلْفي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80E1CE-E24D-4420-A183-0832B7CF3506}"/>
              </a:ext>
            </a:extLst>
          </p:cNvPr>
          <p:cNvSpPr txBox="1"/>
          <p:nvPr/>
        </p:nvSpPr>
        <p:spPr>
          <a:xfrm>
            <a:off x="6201871" y="2188796"/>
            <a:ext cx="5657811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BH" sz="4200" b="1" dirty="0"/>
              <a:t>رَبْطُ حِزام الأَمان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22293F-2646-4BA6-AB76-F1739827451C}"/>
              </a:ext>
            </a:extLst>
          </p:cNvPr>
          <p:cNvSpPr txBox="1"/>
          <p:nvPr/>
        </p:nvSpPr>
        <p:spPr>
          <a:xfrm>
            <a:off x="4990660" y="3029041"/>
            <a:ext cx="702338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BH" sz="4000" b="1" dirty="0"/>
              <a:t>النِزول مِنْ بابِ السَّيارَة المُجاوِرِ للرَصيف.</a:t>
            </a:r>
          </a:p>
        </p:txBody>
      </p:sp>
      <p:pic>
        <p:nvPicPr>
          <p:cNvPr id="3" name="شروط السلامة">
            <a:hlinkClick r:id="" action="ppaction://media"/>
            <a:extLst>
              <a:ext uri="{FF2B5EF4-FFF2-40B4-BE49-F238E27FC236}">
                <a16:creationId xmlns:a16="http://schemas.microsoft.com/office/drawing/2014/main" id="{7F294579-52A6-449F-8F9A-A7870B7FC7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62684" y="3838508"/>
            <a:ext cx="2667000" cy="2286000"/>
          </a:xfrm>
          <a:prstGeom prst="rect">
            <a:avLst/>
          </a:prstGeom>
        </p:spPr>
      </p:pic>
      <p:pic>
        <p:nvPicPr>
          <p:cNvPr id="5" name="وهل هناك شروط اخرى للسلامة">
            <a:hlinkClick r:id="" action="ppaction://media"/>
            <a:extLst>
              <a:ext uri="{FF2B5EF4-FFF2-40B4-BE49-F238E27FC236}">
                <a16:creationId xmlns:a16="http://schemas.microsoft.com/office/drawing/2014/main" id="{3644379F-6FD1-4E50-A344-53B7D2C05DB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09270" y="3933035"/>
            <a:ext cx="2667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4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6" presetClass="emph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6" presetClass="emph" presetSubtype="0" fill="hold" nodeType="withEffect">
                                  <p:stCondLst>
                                    <p:cond delay="133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21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21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1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16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6" presetClass="emph" presetSubtype="0" fill="hold" nodeType="withEffect">
                                  <p:stCondLst>
                                    <p:cond delay="173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3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3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2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6" presetClass="emph" presetSubtype="0" fill="hold" nodeType="withEffect">
                                  <p:stCondLst>
                                    <p:cond delay="20900"/>
                                  </p:stCondLst>
                                  <p:iterate type="lt">
                                    <p:tmPct val="3634"/>
                                  </p:iterate>
                                  <p:childTnLst>
                                    <p:set>
                                      <p:cBhvr override="childStyle">
                                        <p:cTn id="27" dur="3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3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3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1B76E2-707E-4AE2-8ABF-D45FD747F5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3273" y="412503"/>
            <a:ext cx="1855489" cy="1878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1F1CEB-57BE-4C5F-9806-7EB8CADD92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1576" y="412503"/>
            <a:ext cx="1855489" cy="17384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5DB25-0572-4BD4-9464-2BDFA81D0E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4738" y="2500312"/>
            <a:ext cx="1855489" cy="16797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5E8DDE-9FE4-45E4-9976-C9B08A9EF5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0346" y="2552800"/>
            <a:ext cx="1850678" cy="15748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2B135-8A78-4AC8-BC6F-3A1F980D7E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7840" y="4389816"/>
            <a:ext cx="1920815" cy="1843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06BB91-3E81-4CDA-AD6E-34C45FC7A9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4920" y="4434203"/>
            <a:ext cx="1855489" cy="1851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56A1CB-FF35-4B91-83F1-0FCFDD5B9828}"/>
              </a:ext>
            </a:extLst>
          </p:cNvPr>
          <p:cNvSpPr txBox="1"/>
          <p:nvPr/>
        </p:nvSpPr>
        <p:spPr>
          <a:xfrm>
            <a:off x="8047183" y="1373790"/>
            <a:ext cx="385453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5400" b="1" dirty="0">
                <a:solidFill>
                  <a:srgbClr val="FF0000"/>
                </a:solidFill>
              </a:rPr>
              <a:t>عَلاماتُ المُرور</a:t>
            </a:r>
          </a:p>
        </p:txBody>
      </p:sp>
      <p:pic>
        <p:nvPicPr>
          <p:cNvPr id="12" name="علامات المرور">
            <a:hlinkClick r:id="" action="ppaction://media"/>
            <a:extLst>
              <a:ext uri="{FF2B5EF4-FFF2-40B4-BE49-F238E27FC236}">
                <a16:creationId xmlns:a16="http://schemas.microsoft.com/office/drawing/2014/main" id="{5F56DC83-1134-416D-BA1A-DEFFB586B0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8093093" y="2552800"/>
            <a:ext cx="3854538" cy="3303888"/>
          </a:xfrm>
          <a:prstGeom prst="rect">
            <a:avLst/>
          </a:prstGeom>
        </p:spPr>
      </p:pic>
      <p:pic>
        <p:nvPicPr>
          <p:cNvPr id="3" name="وعلى ماذا تدل هذه العلامات">
            <a:hlinkClick r:id="" action="ppaction://media"/>
            <a:extLst>
              <a:ext uri="{FF2B5EF4-FFF2-40B4-BE49-F238E27FC236}">
                <a16:creationId xmlns:a16="http://schemas.microsoft.com/office/drawing/2014/main" id="{16071600-50D5-43D4-B3AF-6D91645688C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244369" y="2704129"/>
            <a:ext cx="3651545" cy="312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22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سعاد علامات المرور">
            <a:hlinkClick r:id="" action="ppaction://media"/>
            <a:extLst>
              <a:ext uri="{FF2B5EF4-FFF2-40B4-BE49-F238E27FC236}">
                <a16:creationId xmlns:a16="http://schemas.microsoft.com/office/drawing/2014/main" id="{61719A08-F0EE-4B7E-B6AF-55CB5623B3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5923" y="1719385"/>
            <a:ext cx="5027106" cy="43089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1877F9-4B25-46FA-AFDD-F28655A74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108" y="2023424"/>
            <a:ext cx="1262066" cy="10739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404DB7-1043-465F-B8D2-21287A27E8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8523" y="3117260"/>
            <a:ext cx="1262067" cy="12593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1CCF95-D910-446F-BCC3-6320C0E2E9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5923" y="854392"/>
            <a:ext cx="1246859" cy="11682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849B9D-A6D0-43F6-B367-7F66D8FAC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052" y="3148603"/>
            <a:ext cx="1262066" cy="12593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608F43B-B51D-42F8-BF06-866BB2AF7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7580" y="2073753"/>
            <a:ext cx="1262066" cy="10739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8CEA93A-960A-44A3-BFDC-03C9B70661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7580" y="872196"/>
            <a:ext cx="1246859" cy="11682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B920EC-8282-44B4-9B40-1AB73A518D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92034"/>
          <a:stretch/>
        </p:blipFill>
        <p:spPr>
          <a:xfrm>
            <a:off x="1187055" y="5876713"/>
            <a:ext cx="4541622" cy="5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18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4.58333E-6 4.07407E-6 L -0.33632 -0.04862 " pathEditMode="relative" rAng="0" ptsTypes="AA">
                                      <p:cBhvr>
                                        <p:cTn id="8" dur="4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23" y="-24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animScale>
                                      <p:cBhvr>
                                        <p:cTn id="10" dur="3800" fill="hold"/>
                                        <p:tgtEl>
                                          <p:spTgt spid="2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3.125E-6 4.44444E-6 L -0.34791 0.11944 " pathEditMode="relative" rAng="0" ptsTypes="AA">
                                      <p:cBhvr>
                                        <p:cTn id="14" dur="38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96" y="597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Scale>
                                      <p:cBhvr>
                                        <p:cTn id="16" dur="3750" fill="hold"/>
                                        <p:tgtEl>
                                          <p:spTgt spid="29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1.48148E-6 L -0.35013 0.29282 " pathEditMode="relative" rAng="0" ptsTypes="AA">
                                      <p:cBhvr>
                                        <p:cTn id="20" dur="3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74" y="1463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2" dur="3250" fill="hold"/>
                                        <p:tgtEl>
                                          <p:spTgt spid="3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2">
            <a:hlinkClick r:id="" action="ppaction://media"/>
            <a:extLst>
              <a:ext uri="{FF2B5EF4-FFF2-40B4-BE49-F238E27FC236}">
                <a16:creationId xmlns:a16="http://schemas.microsoft.com/office/drawing/2014/main" id="{0B0DB9A2-0D8D-413B-8B28-C17539D86C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130" y="1633415"/>
            <a:ext cx="4770966" cy="4089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31D4D6-F575-4774-9354-3D51C8BED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7232" y="508001"/>
            <a:ext cx="1364192" cy="1380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992880-B9E9-4BDD-A51C-42EFFE122E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7811" y="2487285"/>
            <a:ext cx="1353158" cy="1225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BD608A-8553-4D15-8B9B-B4B55D9A2E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7232" y="4140016"/>
            <a:ext cx="1364192" cy="13092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602FAE-DF02-48FF-880B-32DCAD573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7232" y="4151746"/>
            <a:ext cx="1364192" cy="13092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DC829C-3DEB-4FDA-A59E-EDF891856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6777" y="2475555"/>
            <a:ext cx="1349246" cy="12214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589AA0-5034-4D39-852B-966847CF9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6777" y="519731"/>
            <a:ext cx="1364192" cy="13808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D84DAD-37F2-47CE-B71B-4929B8CEE4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92034"/>
          <a:stretch/>
        </p:blipFill>
        <p:spPr>
          <a:xfrm>
            <a:off x="7486254" y="5876993"/>
            <a:ext cx="4541622" cy="5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06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animMotion origin="layout" path="M 1.45833E-6 -4.44444E-6 L -0.28333 -0.20138 " pathEditMode="relative" rAng="0" ptsTypes="AA">
                                      <p:cBhvr>
                                        <p:cTn id="8" dur="4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67" y="-100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animScale>
                                      <p:cBhvr>
                                        <p:cTn id="10" dur="4500" fill="hold"/>
                                        <p:tgtEl>
                                          <p:spTgt spid="1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animMotion origin="layout" path="M -2.08333E-7 0 L -0.27604 0.05 " pathEditMode="relative" rAng="0" ptsTypes="AA">
                                      <p:cBhvr>
                                        <p:cTn id="14" dur="5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2" y="2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animScale>
                                      <p:cBhvr>
                                        <p:cTn id="16" dur="6100" fill="hold"/>
                                        <p:tgtEl>
                                          <p:spTgt spid="1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-0.28489 0.32361 " pathEditMode="relative" rAng="0" ptsTypes="AA">
                                      <p:cBhvr>
                                        <p:cTn id="20" dur="3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5" y="1618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2" dur="5500" fill="hold"/>
                                        <p:tgtEl>
                                          <p:spTgt spid="1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65</Words>
  <Application>Microsoft Office PowerPoint</Application>
  <PresentationFormat>Widescreen</PresentationFormat>
  <Paragraphs>17</Paragraphs>
  <Slides>11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( صفحة 96 - 103)</vt:lpstr>
      <vt:lpstr>أهداف الدرس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شكراً جزيلاً لكم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الدرس الحادي عشر</dc:title>
  <dc:creator>Hassan Al Juffairi</dc:creator>
  <cp:lastModifiedBy>Hassan Al Juffairi</cp:lastModifiedBy>
  <cp:revision>116</cp:revision>
  <dcterms:created xsi:type="dcterms:W3CDTF">2020-03-05T04:31:42Z</dcterms:created>
  <dcterms:modified xsi:type="dcterms:W3CDTF">2020-03-15T09:31:43Z</dcterms:modified>
</cp:coreProperties>
</file>