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8"/>
  </p:notesMasterIdLst>
  <p:handoutMasterIdLst>
    <p:handoutMasterId r:id="rId39"/>
  </p:handoutMasterIdLst>
  <p:sldIdLst>
    <p:sldId id="257" r:id="rId2"/>
    <p:sldId id="338" r:id="rId3"/>
    <p:sldId id="337" r:id="rId4"/>
    <p:sldId id="261" r:id="rId5"/>
    <p:sldId id="332" r:id="rId6"/>
    <p:sldId id="262" r:id="rId7"/>
    <p:sldId id="265" r:id="rId8"/>
    <p:sldId id="269" r:id="rId9"/>
    <p:sldId id="270" r:id="rId10"/>
    <p:sldId id="308" r:id="rId11"/>
    <p:sldId id="309" r:id="rId12"/>
    <p:sldId id="310" r:id="rId13"/>
    <p:sldId id="311" r:id="rId14"/>
    <p:sldId id="341" r:id="rId15"/>
    <p:sldId id="315" r:id="rId16"/>
    <p:sldId id="316" r:id="rId17"/>
    <p:sldId id="317" r:id="rId18"/>
    <p:sldId id="318" r:id="rId19"/>
    <p:sldId id="339" r:id="rId20"/>
    <p:sldId id="319" r:id="rId21"/>
    <p:sldId id="320" r:id="rId22"/>
    <p:sldId id="340" r:id="rId23"/>
    <p:sldId id="272" r:id="rId24"/>
    <p:sldId id="321" r:id="rId25"/>
    <p:sldId id="322" r:id="rId26"/>
    <p:sldId id="323" r:id="rId27"/>
    <p:sldId id="342" r:id="rId28"/>
    <p:sldId id="324" r:id="rId29"/>
    <p:sldId id="331" r:id="rId30"/>
    <p:sldId id="325" r:id="rId31"/>
    <p:sldId id="333" r:id="rId32"/>
    <p:sldId id="326" r:id="rId33"/>
    <p:sldId id="336" r:id="rId34"/>
    <p:sldId id="343" r:id="rId35"/>
    <p:sldId id="335" r:id="rId36"/>
    <p:sldId id="330"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55" autoAdjust="0"/>
  </p:normalViewPr>
  <p:slideViewPr>
    <p:cSldViewPr>
      <p:cViewPr>
        <p:scale>
          <a:sx n="60" d="100"/>
          <a:sy n="60" d="100"/>
        </p:scale>
        <p:origin x="-2124" y="-72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20697D-9FAB-4B3A-A70A-1D62C906C4DB}" type="datetimeFigureOut">
              <a:rPr lang="en-US" smtClean="0"/>
              <a:pPr/>
              <a:t>8/31/2019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CC7948-574B-4A85-88D7-DE2530B525D2}" type="slidenum">
              <a:rPr lang="en-US" smtClean="0"/>
              <a:pPr/>
              <a:t>‹#›</a:t>
            </a:fld>
            <a:endParaRPr lang="en-US" dirty="0"/>
          </a:p>
        </p:txBody>
      </p:sp>
    </p:spTree>
    <p:extLst>
      <p:ext uri="{BB962C8B-B14F-4D97-AF65-F5344CB8AC3E}">
        <p14:creationId xmlns:p14="http://schemas.microsoft.com/office/powerpoint/2010/main" val="20653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8/31/2019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3</a:t>
            </a:fld>
            <a:endParaRPr lang="en-US" dirty="0"/>
          </a:p>
        </p:txBody>
      </p:sp>
    </p:spTree>
    <p:extLst>
      <p:ext uri="{BB962C8B-B14F-4D97-AF65-F5344CB8AC3E}">
        <p14:creationId xmlns:p14="http://schemas.microsoft.com/office/powerpoint/2010/main" val="242865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10</a:t>
            </a:fld>
            <a:endParaRPr lang="en-US" dirty="0"/>
          </a:p>
        </p:txBody>
      </p:sp>
    </p:spTree>
    <p:extLst>
      <p:ext uri="{BB962C8B-B14F-4D97-AF65-F5344CB8AC3E}">
        <p14:creationId xmlns:p14="http://schemas.microsoft.com/office/powerpoint/2010/main" val="140404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17</a:t>
            </a:fld>
            <a:endParaRPr lang="en-US" dirty="0"/>
          </a:p>
        </p:txBody>
      </p:sp>
    </p:spTree>
    <p:extLst>
      <p:ext uri="{BB962C8B-B14F-4D97-AF65-F5344CB8AC3E}">
        <p14:creationId xmlns:p14="http://schemas.microsoft.com/office/powerpoint/2010/main" val="356426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23</a:t>
            </a:fld>
            <a:endParaRPr lang="en-US" dirty="0"/>
          </a:p>
        </p:txBody>
      </p:sp>
    </p:spTree>
    <p:extLst>
      <p:ext uri="{BB962C8B-B14F-4D97-AF65-F5344CB8AC3E}">
        <p14:creationId xmlns:p14="http://schemas.microsoft.com/office/powerpoint/2010/main" val="410847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altLang="en-US" sz="1200" dirty="0"/>
              <a:t>Note: The ppf also shifts if the amount of land or labor in corn and wheat production changes. Although we emphasize productivity increases here, the actual shifts between years were due in part to land and labor changes. </a:t>
            </a:r>
          </a:p>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24</a:t>
            </a:fld>
            <a:endParaRPr lang="en-US" dirty="0"/>
          </a:p>
        </p:txBody>
      </p:sp>
    </p:spTree>
    <p:extLst>
      <p:ext uri="{BB962C8B-B14F-4D97-AF65-F5344CB8AC3E}">
        <p14:creationId xmlns:p14="http://schemas.microsoft.com/office/powerpoint/2010/main" val="3985635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0" y="6435724"/>
            <a:ext cx="7492573" cy="430823"/>
            <a:chOff x="0" y="6339009"/>
            <a:chExt cx="7492573" cy="430823"/>
          </a:xfrm>
          <a:solidFill>
            <a:srgbClr val="0070C0"/>
          </a:solidFill>
        </p:grpSpPr>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0" y="6339009"/>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56104" y="6345970"/>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gr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2-</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94353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049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76270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3175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2-</a:t>
            </a:r>
            <a:fld id="{CCCDB388-9340-4FD2-A520-1C193286466A}" type="slidenum">
              <a:rPr lang="en-US" sz="1100" smtClean="0">
                <a:solidFill>
                  <a:schemeClr val="bg1"/>
                </a:solidFill>
              </a:rPr>
              <a:pPr/>
              <a:t>‹#›</a:t>
            </a:fld>
            <a:endParaRPr lang="en-US" sz="1100" dirty="0">
              <a:solidFill>
                <a:schemeClr val="bg1"/>
              </a:solidFill>
            </a:endParaRPr>
          </a:p>
        </p:txBody>
      </p:sp>
      <p:grpSp>
        <p:nvGrpSpPr>
          <p:cNvPr id="12" name="Group 11"/>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0343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2-</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Twelfth Edition, Global Edition</a:t>
            </a:r>
          </a:p>
        </p:txBody>
      </p:sp>
      <p:sp>
        <p:nvSpPr>
          <p:cNvPr id="4" name="Text Placeholder 3"/>
          <p:cNvSpPr>
            <a:spLocks noGrp="1"/>
          </p:cNvSpPr>
          <p:nvPr>
            <p:ph type="body" sz="quarter" idx="14"/>
          </p:nvPr>
        </p:nvSpPr>
        <p:spPr/>
        <p:txBody>
          <a:bodyPr/>
          <a:lstStyle/>
          <a:p>
            <a:r>
              <a:rPr lang="en-US" dirty="0"/>
              <a:t>Chapter 2</a:t>
            </a:r>
          </a:p>
        </p:txBody>
      </p:sp>
      <p:sp>
        <p:nvSpPr>
          <p:cNvPr id="5" name="Text Placeholder 4"/>
          <p:cNvSpPr>
            <a:spLocks noGrp="1"/>
          </p:cNvSpPr>
          <p:nvPr>
            <p:ph type="body" sz="quarter" idx="15"/>
          </p:nvPr>
        </p:nvSpPr>
        <p:spPr/>
        <p:txBody>
          <a:bodyPr/>
          <a:lstStyle/>
          <a:p>
            <a:r>
              <a:rPr lang="en-IN" dirty="0"/>
              <a:t>The Economic Problem: Scarcity and Choice</a:t>
            </a:r>
          </a:p>
        </p:txBody>
      </p:sp>
      <p:pic>
        <p:nvPicPr>
          <p:cNvPr id="8" name="Picture 7"/>
          <p:cNvPicPr>
            <a:picLocks noChangeAspect="1"/>
          </p:cNvPicPr>
          <p:nvPr/>
        </p:nvPicPr>
        <p:blipFill>
          <a:blip r:embed="rId3" cstate="print"/>
          <a:stretch>
            <a:fillRect/>
          </a:stretch>
        </p:blipFill>
        <p:spPr>
          <a:xfrm>
            <a:off x="381000" y="1524000"/>
            <a:ext cx="3763296" cy="4744390"/>
          </a:xfrm>
          <a:prstGeom prst="rect">
            <a:avLst/>
          </a:prstGeom>
        </p:spPr>
      </p:pic>
      <p:sp>
        <p:nvSpPr>
          <p:cNvPr id="9" name="Title 1"/>
          <p:cNvSpPr>
            <a:spLocks noGrp="1"/>
          </p:cNvSpPr>
          <p:nvPr>
            <p:ph type="title"/>
          </p:nvPr>
        </p:nvSpPr>
        <p:spPr>
          <a:xfrm>
            <a:off x="457200" y="215372"/>
            <a:ext cx="8229600" cy="622828"/>
          </a:xfrm>
        </p:spPr>
        <p:txBody>
          <a:bodyPr>
            <a:normAutofit/>
          </a:bodyPr>
          <a:lstStyle/>
          <a:p>
            <a:r>
              <a:rPr lang="en-US" dirty="0"/>
              <a:t>Principles of Microeconomics</a:t>
            </a:r>
          </a:p>
        </p:txBody>
      </p:sp>
    </p:spTree>
    <p:extLst>
      <p:ext uri="{BB962C8B-B14F-4D97-AF65-F5344CB8AC3E}">
        <p14:creationId xmlns:p14="http://schemas.microsoft.com/office/powerpoint/2010/main" val="108221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066800"/>
          </a:xfrm>
        </p:spPr>
        <p:txBody>
          <a:bodyPr/>
          <a:lstStyle/>
          <a:p>
            <a:r>
              <a:rPr lang="en-IN" sz="2000" b="1" dirty="0"/>
              <a:t>FIGURE 2.2  </a:t>
            </a:r>
            <a:r>
              <a:rPr lang="en-IN" sz="2000" b="1" dirty="0">
                <a:latin typeface="Arial" pitchFamily="34" charset="0"/>
              </a:rPr>
              <a:t>Comparative Advantage and the Gains from Trade</a:t>
            </a:r>
            <a:endParaRPr lang="en-IN" sz="2000" b="1" dirty="0"/>
          </a:p>
        </p:txBody>
      </p:sp>
      <p:sp>
        <p:nvSpPr>
          <p:cNvPr id="28" name="Text Placeholder 3"/>
          <p:cNvSpPr>
            <a:spLocks noGrp="1"/>
          </p:cNvSpPr>
          <p:nvPr>
            <p:ph type="body" sz="quarter" idx="13"/>
          </p:nvPr>
        </p:nvSpPr>
        <p:spPr>
          <a:xfrm>
            <a:off x="859240" y="1826172"/>
            <a:ext cx="3733800" cy="3581400"/>
          </a:xfrm>
        </p:spPr>
        <p:txBody>
          <a:bodyPr/>
          <a:lstStyle/>
          <a:p>
            <a:pPr>
              <a:spcBef>
                <a:spcPts val="1800"/>
              </a:spcBef>
            </a:pPr>
            <a:r>
              <a:rPr lang="en-IN" altLang="en-US" dirty="0"/>
              <a:t>Panel (a) shows the best Colleen and Bill can do each day, given their talents and assuming they each wish to consume an equal amount of food and wood.</a:t>
            </a:r>
            <a:r>
              <a:rPr lang="en-US" dirty="0"/>
              <a:t> </a:t>
            </a:r>
          </a:p>
          <a:p>
            <a:pPr>
              <a:spcBef>
                <a:spcPts val="1800"/>
              </a:spcBef>
            </a:pPr>
            <a:r>
              <a:rPr lang="en-US" dirty="0"/>
              <a:t>Notice that Colleen produces by splitting her time equally during the day, while Bill must devote two thirds of his time to wood production if he wishes to equalize his amount produced of the two goods. </a:t>
            </a:r>
            <a:endParaRPr lang="en-US" altLang="en-US" dirty="0"/>
          </a:p>
          <a:p>
            <a:pPr>
              <a:spcBef>
                <a:spcPts val="1800"/>
              </a:spcBef>
            </a:pPr>
            <a:r>
              <a:rPr lang="en-IN" altLang="en-US" dirty="0"/>
              <a:t>Panel (b) shows what happens when both parties specialize. Notice that more units of each good are produced.</a:t>
            </a:r>
          </a:p>
        </p:txBody>
      </p:sp>
      <p:pic>
        <p:nvPicPr>
          <p:cNvPr id="2050" name="Picture 2" descr="A diagram presents comparative advantage and the gains from tr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252537"/>
            <a:ext cx="3309937"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08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b="1" dirty="0"/>
              <a:t>FIGURE 2.3  Production Possibilities with and without Trade</a:t>
            </a:r>
          </a:p>
        </p:txBody>
      </p:sp>
      <p:pic>
        <p:nvPicPr>
          <p:cNvPr id="3074" name="Picture 2" descr="Two x-y graphs present production possibilities with and without tr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826135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Placeholder 3"/>
          <p:cNvSpPr>
            <a:spLocks noGrp="1"/>
          </p:cNvSpPr>
          <p:nvPr>
            <p:ph type="body" sz="quarter" idx="13"/>
          </p:nvPr>
        </p:nvSpPr>
        <p:spPr>
          <a:xfrm>
            <a:off x="426580" y="4724400"/>
            <a:ext cx="8260220" cy="1560616"/>
          </a:xfrm>
        </p:spPr>
        <p:txBody>
          <a:bodyPr/>
          <a:lstStyle/>
          <a:p>
            <a:pPr>
              <a:lnSpc>
                <a:spcPct val="105000"/>
              </a:lnSpc>
              <a:spcBef>
                <a:spcPts val="1800"/>
              </a:spcBef>
            </a:pPr>
            <a:r>
              <a:rPr lang="en-US" altLang="en-US" sz="1400" dirty="0"/>
              <a:t>This figure shows the combinations of food and wood that Colleen and Bill can each generate in one day of labor, working by themselves. Colleen can achieve independently any point along line ACB, while Bill can generate any combination of food and wood along line DFE.</a:t>
            </a:r>
          </a:p>
          <a:p>
            <a:pPr>
              <a:lnSpc>
                <a:spcPct val="105000"/>
              </a:lnSpc>
              <a:spcBef>
                <a:spcPts val="1800"/>
              </a:spcBef>
            </a:pPr>
            <a:r>
              <a:rPr lang="en-US" altLang="en-US" sz="1400" dirty="0"/>
              <a:t>Specialization and trade would allow both Bill and Colleen to move to the right of their original lines, to points like </a:t>
            </a:r>
            <a:r>
              <a:rPr lang="en-US" altLang="en-US" sz="1400" i="1" dirty="0"/>
              <a:t>C</a:t>
            </a:r>
            <a:r>
              <a:rPr lang="en-US" altLang="en-US" sz="1400" dirty="0"/>
              <a:t>′ and </a:t>
            </a:r>
            <a:r>
              <a:rPr lang="en-US" altLang="en-US" sz="1400" i="1" dirty="0"/>
              <a:t>F</a:t>
            </a:r>
            <a:r>
              <a:rPr lang="en-US" altLang="en-US" sz="1400" dirty="0"/>
              <a:t>′. In other words, specialization and trade allow both people to be better off than they were acting alone.</a:t>
            </a:r>
          </a:p>
        </p:txBody>
      </p:sp>
    </p:spTree>
    <p:extLst>
      <p:ext uri="{BB962C8B-B14F-4D97-AF65-F5344CB8AC3E}">
        <p14:creationId xmlns:p14="http://schemas.microsoft.com/office/powerpoint/2010/main" val="227614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Scarcity and Choice in an Economy of Two or More </a:t>
            </a:r>
            <a:r>
              <a:rPr lang="en-US" sz="2000" i="1" dirty="0"/>
              <a:t>(2 of 2)</a:t>
            </a:r>
            <a:endParaRPr lang="en-IN" sz="2000" i="1" dirty="0"/>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US" b="1" dirty="0"/>
              <a:t>Weighing Present and Expected Future Costs and Benefits</a:t>
            </a:r>
          </a:p>
          <a:p>
            <a:pPr marL="256032" indent="-256032">
              <a:spcAft>
                <a:spcPct val="10000"/>
              </a:spcAft>
              <a:buClr>
                <a:srgbClr val="0070C0"/>
              </a:buClr>
              <a:buSzPct val="100000"/>
              <a:defRPr/>
            </a:pPr>
            <a:r>
              <a:rPr lang="en-IN" dirty="0"/>
              <a:t>We trade off present and future benefits in small ways all the time.</a:t>
            </a:r>
          </a:p>
          <a:p>
            <a:pPr marL="0" indent="0">
              <a:spcAft>
                <a:spcPct val="10000"/>
              </a:spcAft>
              <a:buClr>
                <a:srgbClr val="0070C0"/>
              </a:buClr>
              <a:buSzPct val="100000"/>
              <a:buNone/>
              <a:defRPr/>
            </a:pPr>
            <a:r>
              <a:rPr lang="en-IN" b="1" dirty="0"/>
              <a:t>Capital Goods and Consumer Goods</a:t>
            </a:r>
          </a:p>
          <a:p>
            <a:pPr marL="256032" indent="-256032">
              <a:spcAft>
                <a:spcPct val="10000"/>
              </a:spcAft>
              <a:buClr>
                <a:srgbClr val="0070C0"/>
              </a:buClr>
              <a:buSzPct val="100000"/>
              <a:defRPr/>
            </a:pPr>
            <a:r>
              <a:rPr lang="en-IN" b="1" dirty="0"/>
              <a:t>consumer goods  </a:t>
            </a:r>
            <a:r>
              <a:rPr lang="en-IN" dirty="0"/>
              <a:t>Goods produced for present consumption.</a:t>
            </a:r>
          </a:p>
          <a:p>
            <a:pPr marL="256032" indent="-256032">
              <a:spcAft>
                <a:spcPct val="10000"/>
              </a:spcAft>
              <a:buClr>
                <a:srgbClr val="0070C0"/>
              </a:buClr>
              <a:buSzPct val="100000"/>
              <a:defRPr/>
            </a:pPr>
            <a:r>
              <a:rPr lang="en-IN" b="1" dirty="0"/>
              <a:t>investment</a:t>
            </a:r>
            <a:r>
              <a:rPr lang="en-IN" dirty="0"/>
              <a:t>  The process of using resources to produce new capital.</a:t>
            </a:r>
            <a:endParaRPr lang="en-IN" sz="2200" kern="0" dirty="0">
              <a:cs typeface="Times New Roman" pitchFamily="18" charset="0"/>
            </a:endParaRPr>
          </a:p>
        </p:txBody>
      </p:sp>
    </p:spTree>
    <p:extLst>
      <p:ext uri="{BB962C8B-B14F-4D97-AF65-F5344CB8AC3E}">
        <p14:creationId xmlns:p14="http://schemas.microsoft.com/office/powerpoint/2010/main" val="154447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Production Possibility Frontier </a:t>
            </a:r>
            <a:r>
              <a:rPr lang="en-IN" sz="2000" i="1" dirty="0"/>
              <a:t>(1 of 7)</a:t>
            </a:r>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IN" b="1" dirty="0"/>
              <a:t>production possibility frontier (ppf)  </a:t>
            </a:r>
            <a:r>
              <a:rPr lang="en-IN" dirty="0"/>
              <a:t>A graph that shows all the combinations of goods and services that can be produced if all of society’s resources are used efficiently. </a:t>
            </a:r>
          </a:p>
        </p:txBody>
      </p:sp>
    </p:spTree>
    <p:extLst>
      <p:ext uri="{BB962C8B-B14F-4D97-AF65-F5344CB8AC3E}">
        <p14:creationId xmlns:p14="http://schemas.microsoft.com/office/powerpoint/2010/main" val="353687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152400"/>
            <a:ext cx="8229600" cy="1371600"/>
          </a:xfrm>
        </p:spPr>
        <p:txBody>
          <a:bodyPr/>
          <a:lstStyle/>
          <a:p>
            <a:r>
              <a:rPr lang="en-IN" sz="2400" b="1" kern="1200" dirty="0">
                <a:solidFill>
                  <a:schemeClr val="tx1"/>
                </a:solidFill>
                <a:effectLst/>
                <a:latin typeface="+mj-lt"/>
                <a:ea typeface="+mj-ea"/>
                <a:cs typeface="+mj-cs"/>
              </a:rPr>
              <a:t>FIGURE 2.4  Production Possibility Frontier</a:t>
            </a:r>
            <a:endParaRPr lang="en-IN" sz="2000" b="1" dirty="0">
              <a:solidFill>
                <a:schemeClr val="bg1"/>
              </a:solidFill>
            </a:endParaRPr>
          </a:p>
        </p:txBody>
      </p:sp>
      <p:pic>
        <p:nvPicPr>
          <p:cNvPr id="4098" name="Picture 2" descr="An x-y graph presents production possibility front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313" y="762000"/>
            <a:ext cx="4651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3"/>
          </p:nvPr>
        </p:nvSpPr>
        <p:spPr>
          <a:xfrm>
            <a:off x="489284" y="4667992"/>
            <a:ext cx="8229600" cy="1636816"/>
          </a:xfrm>
        </p:spPr>
        <p:txBody>
          <a:bodyPr/>
          <a:lstStyle/>
          <a:p>
            <a:pPr>
              <a:spcBef>
                <a:spcPts val="1800"/>
              </a:spcBef>
            </a:pPr>
            <a:r>
              <a:rPr lang="en-US" sz="1400" dirty="0"/>
              <a:t>The </a:t>
            </a:r>
            <a:r>
              <a:rPr lang="en-US" sz="1400" dirty="0" err="1"/>
              <a:t>ppf</a:t>
            </a:r>
            <a:r>
              <a:rPr lang="en-US" sz="1400" dirty="0"/>
              <a:t> illustrates a number of economic concepts. One of the most important is </a:t>
            </a:r>
            <a:r>
              <a:rPr lang="en-US" sz="1400" i="1" dirty="0"/>
              <a:t>opportunity cost</a:t>
            </a:r>
            <a:r>
              <a:rPr lang="en-US" sz="1400" dirty="0"/>
              <a:t>. </a:t>
            </a:r>
          </a:p>
          <a:p>
            <a:pPr>
              <a:spcBef>
                <a:spcPts val="1800"/>
              </a:spcBef>
            </a:pPr>
            <a:r>
              <a:rPr lang="en-US" sz="1400" dirty="0"/>
              <a:t>The opportunity cost of producing more capital goods is fewer consumer goods.</a:t>
            </a:r>
          </a:p>
          <a:p>
            <a:pPr>
              <a:spcBef>
                <a:spcPts val="1800"/>
              </a:spcBef>
            </a:pPr>
            <a:r>
              <a:rPr lang="en-US" sz="1400" dirty="0"/>
              <a:t>Moving from </a:t>
            </a:r>
            <a:r>
              <a:rPr lang="en-US" sz="1400" i="1" dirty="0"/>
              <a:t>E</a:t>
            </a:r>
            <a:r>
              <a:rPr lang="en-US" sz="1400" dirty="0"/>
              <a:t> to </a:t>
            </a:r>
            <a:r>
              <a:rPr lang="en-US" sz="1400" i="1" dirty="0"/>
              <a:t>F</a:t>
            </a:r>
            <a:r>
              <a:rPr lang="en-US" sz="1400" dirty="0"/>
              <a:t>, the number of capital goods increases from 550 to 800, but the number of consumer goods decreases from 1,300 to 1,100. </a:t>
            </a:r>
          </a:p>
        </p:txBody>
      </p:sp>
    </p:spTree>
    <p:extLst>
      <p:ext uri="{BB962C8B-B14F-4D97-AF65-F5344CB8AC3E}">
        <p14:creationId xmlns:p14="http://schemas.microsoft.com/office/powerpoint/2010/main" val="285476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Production Possibility Frontier </a:t>
            </a:r>
            <a:r>
              <a:rPr lang="en-IN" sz="2000" i="1" dirty="0"/>
              <a:t>(2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Negative Slope and Opportunity Cost</a:t>
            </a:r>
          </a:p>
          <a:p>
            <a:pPr marL="256032" indent="-256032">
              <a:spcAft>
                <a:spcPct val="10000"/>
              </a:spcAft>
              <a:buClr>
                <a:srgbClr val="0070C0"/>
              </a:buClr>
              <a:buSzPct val="100000"/>
              <a:defRPr/>
            </a:pPr>
            <a:r>
              <a:rPr lang="en-IN" b="1" dirty="0"/>
              <a:t>marginal rate of transformation (</a:t>
            </a:r>
            <a:r>
              <a:rPr lang="en-IN" b="1" i="1" dirty="0"/>
              <a:t>MRT</a:t>
            </a:r>
            <a:r>
              <a:rPr lang="en-IN" b="1" dirty="0"/>
              <a:t>)  </a:t>
            </a:r>
            <a:r>
              <a:rPr lang="en-IN" dirty="0"/>
              <a:t>The slope of the production possibility frontier (ppf).</a:t>
            </a:r>
          </a:p>
          <a:p>
            <a:pPr marL="256032" indent="-256032">
              <a:spcAft>
                <a:spcPct val="10000"/>
              </a:spcAft>
              <a:buClr>
                <a:srgbClr val="0070C0"/>
              </a:buClr>
              <a:buSzPct val="100000"/>
              <a:defRPr/>
            </a:pPr>
            <a:r>
              <a:rPr lang="en-IN" dirty="0"/>
              <a:t>The negative slope tells us how much society has to give up of one output to get a unit of another output.</a:t>
            </a:r>
          </a:p>
        </p:txBody>
      </p:sp>
    </p:spTree>
    <p:extLst>
      <p:ext uri="{BB962C8B-B14F-4D97-AF65-F5344CB8AC3E}">
        <p14:creationId xmlns:p14="http://schemas.microsoft.com/office/powerpoint/2010/main" val="391147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381000" y="381000"/>
            <a:ext cx="8534400" cy="1486174"/>
          </a:xfrm>
        </p:spPr>
        <p:txBody>
          <a:bodyPr/>
          <a:lstStyle/>
          <a:p>
            <a:pPr marR="0" indent="0" fontAlgn="auto">
              <a:lnSpc>
                <a:spcPct val="150000"/>
              </a:lnSpc>
              <a:spcBef>
                <a:spcPts val="2400"/>
              </a:spcBef>
              <a:spcAft>
                <a:spcPts val="0"/>
              </a:spcAft>
              <a:buClrTx/>
              <a:buSzTx/>
              <a:tabLst/>
              <a:defRPr/>
            </a:pPr>
            <a:r>
              <a:rPr lang="en-IN" sz="3600" dirty="0">
                <a:solidFill>
                  <a:schemeClr val="bg1"/>
                </a:solidFill>
              </a:rPr>
              <a:t>The Production Possibility Frontier </a:t>
            </a:r>
            <a:r>
              <a:rPr lang="en-IN" sz="2000" i="1" dirty="0">
                <a:solidFill>
                  <a:schemeClr val="bg1"/>
                </a:solidFill>
              </a:rPr>
              <a:t>(3 of 7) </a:t>
            </a:r>
            <a:br>
              <a:rPr lang="en-IN" sz="2000" i="1" dirty="0">
                <a:solidFill>
                  <a:schemeClr val="bg1"/>
                </a:solidFill>
              </a:rPr>
            </a:br>
            <a:r>
              <a:rPr lang="en-IN" sz="2400" b="1" dirty="0">
                <a:solidFill>
                  <a:schemeClr val="tx1"/>
                </a:solidFill>
              </a:rPr>
              <a:t>The Law of Increasing Opportunity Cost</a:t>
            </a:r>
            <a:endParaRPr lang="en-IN" sz="2000" i="1" dirty="0">
              <a:solidFill>
                <a:schemeClr val="bg1"/>
              </a:solidFill>
            </a:endParaRPr>
          </a:p>
        </p:txBody>
      </p:sp>
      <p:sp>
        <p:nvSpPr>
          <p:cNvPr id="13" name="Title 1"/>
          <p:cNvSpPr txBox="1">
            <a:spLocks/>
          </p:cNvSpPr>
          <p:nvPr/>
        </p:nvSpPr>
        <p:spPr>
          <a:xfrm>
            <a:off x="457200" y="1698434"/>
            <a:ext cx="8229600" cy="56048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endParaRPr lang="en-IN" sz="2000" b="1" dirty="0"/>
          </a:p>
          <a:p>
            <a:r>
              <a:rPr lang="en-IN" sz="2000" b="1" dirty="0"/>
              <a:t>FIGURE 2.5  Corn and Wheat Production in Ohio and Kansas </a:t>
            </a:r>
          </a:p>
        </p:txBody>
      </p:sp>
      <p:pic>
        <p:nvPicPr>
          <p:cNvPr id="5122" name="Picture 2" descr="An x-y graph presents corn and wheat production in Ohio and Kans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11413"/>
            <a:ext cx="38290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Placeholder 3"/>
          <p:cNvSpPr>
            <a:spLocks noGrp="1"/>
          </p:cNvSpPr>
          <p:nvPr>
            <p:ph idx="1"/>
          </p:nvPr>
        </p:nvSpPr>
        <p:spPr>
          <a:xfrm>
            <a:off x="5334000" y="2895600"/>
            <a:ext cx="3352800" cy="3230563"/>
          </a:xfrm>
        </p:spPr>
        <p:txBody>
          <a:bodyPr/>
          <a:lstStyle/>
          <a:p>
            <a:pPr marL="0" indent="0">
              <a:lnSpc>
                <a:spcPct val="105000"/>
              </a:lnSpc>
              <a:buNone/>
            </a:pPr>
            <a:r>
              <a:rPr lang="en-IN" altLang="en-US" sz="1400" dirty="0"/>
              <a:t>The </a:t>
            </a:r>
            <a:r>
              <a:rPr lang="en-IN" altLang="en-US" sz="1400" dirty="0" err="1"/>
              <a:t>ppf</a:t>
            </a:r>
            <a:r>
              <a:rPr lang="en-IN" altLang="en-US" sz="1400" dirty="0"/>
              <a:t> illustrates that the opportunity cost of corn production increases as we shift resources from wheat production to corn production. Moving from point </a:t>
            </a:r>
            <a:r>
              <a:rPr lang="en-IN" altLang="en-US" sz="1400" i="1" dirty="0"/>
              <a:t>E</a:t>
            </a:r>
            <a:r>
              <a:rPr lang="en-IN" altLang="en-US" sz="1400" dirty="0"/>
              <a:t> to </a:t>
            </a:r>
            <a:r>
              <a:rPr lang="en-IN" altLang="en-US" sz="1400" i="1" dirty="0"/>
              <a:t>D</a:t>
            </a:r>
            <a:r>
              <a:rPr lang="en-IN" altLang="en-US" sz="1400" dirty="0"/>
              <a:t>, we get an additional 100 million bushels of corn at a cost of 50 million bushels of wheat. </a:t>
            </a:r>
          </a:p>
          <a:p>
            <a:pPr marL="0" indent="0">
              <a:lnSpc>
                <a:spcPct val="105000"/>
              </a:lnSpc>
              <a:buNone/>
            </a:pPr>
            <a:r>
              <a:rPr lang="en-IN" altLang="en-US" sz="1400" dirty="0"/>
              <a:t>Moving from point </a:t>
            </a:r>
            <a:r>
              <a:rPr lang="en-IN" altLang="en-US" sz="1400" i="1" dirty="0"/>
              <a:t>B</a:t>
            </a:r>
            <a:r>
              <a:rPr lang="en-IN" altLang="en-US" sz="1400" dirty="0"/>
              <a:t> to </a:t>
            </a:r>
            <a:r>
              <a:rPr lang="en-IN" altLang="en-US" sz="1400" i="1" dirty="0"/>
              <a:t>A</a:t>
            </a:r>
            <a:r>
              <a:rPr lang="en-IN" altLang="en-US" sz="1400" dirty="0"/>
              <a:t>, we get only 50 million bushels of corn at a cost of 100 million bushels of wheat. The cost per bushel of corn—measured in lost wheat—has increased.</a:t>
            </a:r>
          </a:p>
        </p:txBody>
      </p:sp>
    </p:spTree>
    <p:extLst>
      <p:ext uri="{BB962C8B-B14F-4D97-AF65-F5344CB8AC3E}">
        <p14:creationId xmlns:p14="http://schemas.microsoft.com/office/powerpoint/2010/main" val="372888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758952"/>
          </a:xfrm>
        </p:spPr>
        <p:txBody>
          <a:bodyPr/>
          <a:lstStyle/>
          <a:p>
            <a:pPr rtl="0" eaLnBrk="1" latinLnBrk="0" hangingPunct="1"/>
            <a:r>
              <a:rPr lang="en-IN" sz="2000" b="1" kern="1200" dirty="0">
                <a:solidFill>
                  <a:srgbClr val="000000"/>
                </a:solidFill>
                <a:effectLst/>
                <a:latin typeface="Arial"/>
                <a:ea typeface="+mn-ea"/>
                <a:cs typeface="+mn-cs"/>
              </a:rPr>
              <a:t>TABLE 2.1  Production Possibility Schedule for Total Corn and Wheat Production in Ohio and Kansas</a:t>
            </a:r>
            <a:endParaRPr lang="en-US" dirty="0">
              <a:effectLst/>
            </a:endParaRPr>
          </a:p>
        </p:txBody>
      </p:sp>
      <p:graphicFrame>
        <p:nvGraphicFramePr>
          <p:cNvPr id="6" name="Table 5" descr="A table presents Production Possibility Schedule for Total Corn and Wheat Production in Ohio and Kansas"/>
          <p:cNvGraphicFramePr>
            <a:graphicFrameLocks noGrp="1"/>
          </p:cNvGraphicFramePr>
          <p:nvPr>
            <p:extLst>
              <p:ext uri="{D42A27DB-BD31-4B8C-83A1-F6EECF244321}">
                <p14:modId xmlns:p14="http://schemas.microsoft.com/office/powerpoint/2010/main" val="3281461708"/>
              </p:ext>
            </p:extLst>
          </p:nvPr>
        </p:nvGraphicFramePr>
        <p:xfrm>
          <a:off x="924791" y="1524000"/>
          <a:ext cx="7086600" cy="2921000"/>
        </p:xfrm>
        <a:graphic>
          <a:graphicData uri="http://schemas.openxmlformats.org/drawingml/2006/table">
            <a:tbl>
              <a:tblPr firstRow="1">
                <a:tableStyleId>{2D5ABB26-0587-4C30-8999-92F81FD0307C}</a:tableStyleId>
              </a:tblPr>
              <a:tblGrid>
                <a:gridCol w="1903862">
                  <a:extLst>
                    <a:ext uri="{9D8B030D-6E8A-4147-A177-3AD203B41FA5}">
                      <a16:colId xmlns:a16="http://schemas.microsoft.com/office/drawing/2014/main" xmlns="" val="20000"/>
                    </a:ext>
                  </a:extLst>
                </a:gridCol>
                <a:gridCol w="2538484">
                  <a:extLst>
                    <a:ext uri="{9D8B030D-6E8A-4147-A177-3AD203B41FA5}">
                      <a16:colId xmlns:a16="http://schemas.microsoft.com/office/drawing/2014/main" xmlns="" val="20001"/>
                    </a:ext>
                  </a:extLst>
                </a:gridCol>
                <a:gridCol w="2644254">
                  <a:extLst>
                    <a:ext uri="{9D8B030D-6E8A-4147-A177-3AD203B41FA5}">
                      <a16:colId xmlns:a16="http://schemas.microsoft.com/office/drawing/2014/main" xmlns="" val="20002"/>
                    </a:ext>
                  </a:extLst>
                </a:gridCol>
              </a:tblGrid>
              <a:tr h="670560">
                <a:tc>
                  <a:txBody>
                    <a:bodyPr/>
                    <a:lstStyle/>
                    <a:p>
                      <a:pPr algn="ctr"/>
                      <a:r>
                        <a:rPr lang="en-IN" sz="1600" b="1" dirty="0"/>
                        <a:t/>
                      </a:r>
                      <a:br>
                        <a:rPr lang="en-IN" sz="1600" b="1" dirty="0"/>
                      </a:br>
                      <a:r>
                        <a:rPr lang="en-IN" sz="1600" b="1" dirty="0"/>
                        <a:t/>
                      </a:r>
                      <a:br>
                        <a:rPr lang="en-IN" sz="1600" b="1" dirty="0"/>
                      </a:br>
                      <a:r>
                        <a:rPr lang="en-IN" sz="1600" b="1" dirty="0"/>
                        <a:t>Point on ppf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dirty="0"/>
                        <a:t>Total</a:t>
                      </a:r>
                      <a:br>
                        <a:rPr lang="en-IN" sz="1600" b="1" dirty="0"/>
                      </a:br>
                      <a:r>
                        <a:rPr lang="en-IN" sz="1600" b="1" dirty="0"/>
                        <a:t> Corn Production</a:t>
                      </a:r>
                      <a:br>
                        <a:rPr lang="en-IN" sz="1600" b="1" dirty="0"/>
                      </a:br>
                      <a:r>
                        <a:rPr lang="en-IN" sz="1600" b="1" dirty="0"/>
                        <a:t>(Millions of Bushels per Year)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1" dirty="0"/>
                        <a:t>Total</a:t>
                      </a:r>
                    </a:p>
                    <a:p>
                      <a:pPr algn="ctr"/>
                      <a:r>
                        <a:rPr lang="en-IN" sz="1600" b="1" dirty="0"/>
                        <a:t>Wheat Production</a:t>
                      </a:r>
                    </a:p>
                    <a:p>
                      <a:pPr algn="ctr"/>
                      <a:r>
                        <a:rPr lang="en-IN" sz="1600" b="1" dirty="0"/>
                        <a:t>(Millions of Bushels per Year)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kumimoji="0" lang="en-US" sz="1600" b="0" i="1" u="none" strike="noStrike" cap="none" normalizeH="0" baseline="0" dirty="0">
                          <a:ln>
                            <a:noFill/>
                          </a:ln>
                          <a:solidFill>
                            <a:schemeClr val="tx1"/>
                          </a:solidFill>
                          <a:effectLst/>
                          <a:latin typeface="Arial" charset="0"/>
                          <a:cs typeface="Arial" charset="0"/>
                        </a:rPr>
                        <a:t>A</a:t>
                      </a:r>
                      <a:endParaRPr lang="en-IN" sz="16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t>700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ctr"/>
                      <a:r>
                        <a:rPr lang="en-IN" sz="1600" i="1" dirty="0"/>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600" b="0" i="0" u="none" strike="noStrike" cap="none" normalizeH="0" baseline="0" dirty="0">
                          <a:ln>
                            <a:noFill/>
                          </a:ln>
                          <a:solidFill>
                            <a:schemeClr val="tx1"/>
                          </a:solidFill>
                          <a:effectLst/>
                          <a:latin typeface="Arial" charset="0"/>
                        </a:rPr>
                        <a:t>650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ctr"/>
                      <a:r>
                        <a:rPr lang="en-IN" sz="1600" i="1" dirty="0"/>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600" b="0" i="0" u="none" strike="noStrike" cap="none" normalizeH="0" baseline="0" dirty="0">
                          <a:ln>
                            <a:noFill/>
                          </a:ln>
                          <a:solidFill>
                            <a:schemeClr val="tx1"/>
                          </a:solidFill>
                          <a:effectLst/>
                          <a:latin typeface="Arial" charset="0"/>
                        </a:rPr>
                        <a:t>510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t>380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pPr algn="ctr"/>
                      <a:r>
                        <a:rPr kumimoji="0" lang="en-US" sz="1600" b="0" i="1" u="none" strike="noStrike" cap="none" normalizeH="0" baseline="0" dirty="0">
                          <a:ln>
                            <a:noFill/>
                          </a:ln>
                          <a:solidFill>
                            <a:schemeClr val="tx1"/>
                          </a:solidFill>
                          <a:effectLst/>
                          <a:latin typeface="Arial" pitchFamily="34" charset="0"/>
                        </a:rPr>
                        <a:t>D</a:t>
                      </a:r>
                      <a:endParaRPr lang="en-IN" sz="16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600" b="0" i="0" u="none" strike="noStrike" cap="none" normalizeH="0" baseline="0" dirty="0">
                          <a:ln>
                            <a:noFill/>
                          </a:ln>
                          <a:solidFill>
                            <a:schemeClr val="tx1"/>
                          </a:solidFill>
                          <a:effectLst/>
                          <a:latin typeface="Arial" charset="0"/>
                        </a:rPr>
                        <a:t>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pPr algn="ctr"/>
                      <a:r>
                        <a:rPr lang="en-IN" sz="1600" i="1" dirty="0"/>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600" b="0" i="0" u="none" strike="noStrike" cap="none" normalizeH="0" baseline="0" dirty="0">
                          <a:ln>
                            <a:noFill/>
                          </a:ln>
                          <a:solidFill>
                            <a:schemeClr val="tx1"/>
                          </a:solidFill>
                          <a:effectLst/>
                          <a:latin typeface="Arial" charset="0"/>
                        </a:rPr>
                        <a:t>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dirty="0"/>
                        <a:t>550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28" name="Text Placeholder 3"/>
          <p:cNvSpPr>
            <a:spLocks noGrp="1"/>
          </p:cNvSpPr>
          <p:nvPr>
            <p:ph type="body" sz="quarter" idx="13"/>
          </p:nvPr>
        </p:nvSpPr>
        <p:spPr>
          <a:xfrm>
            <a:off x="685800" y="4953000"/>
            <a:ext cx="8001000" cy="1332016"/>
          </a:xfrm>
        </p:spPr>
        <p:txBody>
          <a:bodyPr/>
          <a:lstStyle/>
          <a:p>
            <a:pPr>
              <a:lnSpc>
                <a:spcPct val="105000"/>
              </a:lnSpc>
              <a:spcBef>
                <a:spcPts val="1800"/>
              </a:spcBef>
            </a:pPr>
            <a:r>
              <a:rPr lang="en-IN" altLang="en-US" sz="1400" dirty="0"/>
              <a:t>The ppf illustrates that the opportunity cost of corn production increases as we shift resources from wheat production to corn production. Moving from point </a:t>
            </a:r>
            <a:r>
              <a:rPr lang="en-IN" altLang="en-US" sz="1400" i="1" dirty="0"/>
              <a:t>E</a:t>
            </a:r>
            <a:r>
              <a:rPr lang="en-IN" altLang="en-US" sz="1400" dirty="0"/>
              <a:t> to </a:t>
            </a:r>
            <a:r>
              <a:rPr lang="en-IN" altLang="en-US" sz="1400" i="1" dirty="0"/>
              <a:t>D</a:t>
            </a:r>
            <a:r>
              <a:rPr lang="en-IN" altLang="en-US" sz="1400" dirty="0"/>
              <a:t>, we get an additional 100 million bushels of corn at a cost of 50 million bushels of wheat. </a:t>
            </a:r>
          </a:p>
          <a:p>
            <a:pPr>
              <a:lnSpc>
                <a:spcPct val="105000"/>
              </a:lnSpc>
              <a:spcBef>
                <a:spcPts val="1800"/>
              </a:spcBef>
            </a:pPr>
            <a:r>
              <a:rPr lang="en-IN" altLang="en-US" sz="1400" dirty="0"/>
              <a:t>Moving from point </a:t>
            </a:r>
            <a:r>
              <a:rPr lang="en-IN" altLang="en-US" sz="1400" i="1" dirty="0"/>
              <a:t>B</a:t>
            </a:r>
            <a:r>
              <a:rPr lang="en-IN" altLang="en-US" sz="1400" dirty="0"/>
              <a:t> to </a:t>
            </a:r>
            <a:r>
              <a:rPr lang="en-IN" altLang="en-US" sz="1400" i="1" dirty="0"/>
              <a:t>A</a:t>
            </a:r>
            <a:r>
              <a:rPr lang="en-IN" altLang="en-US" sz="1400" dirty="0"/>
              <a:t>, we get only 50 million bushels of corn at a cost of 100 million bushels of wheat. The </a:t>
            </a:r>
            <a:r>
              <a:rPr lang="en-IN" altLang="en-US" sz="1400" i="1" dirty="0"/>
              <a:t>cost per bushel </a:t>
            </a:r>
            <a:r>
              <a:rPr lang="en-IN" altLang="en-US" sz="1400" dirty="0"/>
              <a:t>of corn—measured in lost wheat—has increased.</a:t>
            </a:r>
          </a:p>
        </p:txBody>
      </p:sp>
    </p:spTree>
    <p:extLst>
      <p:ext uri="{BB962C8B-B14F-4D97-AF65-F5344CB8AC3E}">
        <p14:creationId xmlns:p14="http://schemas.microsoft.com/office/powerpoint/2010/main" val="341442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855452"/>
          </a:xfrm>
        </p:spPr>
        <p:txBody>
          <a:bodyPr/>
          <a:lstStyle/>
          <a:p>
            <a:r>
              <a:rPr lang="en-IN" dirty="0"/>
              <a:t>The Production Possibility Frontier </a:t>
            </a:r>
            <a:r>
              <a:rPr lang="en-IN" sz="2000" i="1" dirty="0"/>
              <a:t>(4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Unemployment</a:t>
            </a:r>
          </a:p>
          <a:p>
            <a:pPr marL="256032" indent="-256032">
              <a:spcAft>
                <a:spcPct val="10000"/>
              </a:spcAft>
              <a:buClr>
                <a:srgbClr val="0070C0"/>
              </a:buClr>
              <a:buSzPct val="100000"/>
              <a:defRPr/>
            </a:pPr>
            <a:r>
              <a:rPr lang="en-IN" dirty="0"/>
              <a:t>During economic downturns or recessions, industrial plants run at less than their total capacity. </a:t>
            </a:r>
          </a:p>
          <a:p>
            <a:pPr marL="256032" indent="-256032">
              <a:spcAft>
                <a:spcPct val="10000"/>
              </a:spcAft>
              <a:buClr>
                <a:srgbClr val="0070C0"/>
              </a:buClr>
              <a:buSzPct val="100000"/>
              <a:defRPr/>
            </a:pPr>
            <a:r>
              <a:rPr lang="en-IN" dirty="0"/>
              <a:t>When there is unemployment of labor, we are not producing all that we can.</a:t>
            </a:r>
          </a:p>
        </p:txBody>
      </p:sp>
    </p:spTree>
    <p:extLst>
      <p:ext uri="{BB962C8B-B14F-4D97-AF65-F5344CB8AC3E}">
        <p14:creationId xmlns:p14="http://schemas.microsoft.com/office/powerpoint/2010/main" val="182469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Production Possibility Frontier </a:t>
            </a:r>
            <a:r>
              <a:rPr lang="en-IN" sz="2000" i="1" dirty="0"/>
              <a:t>(5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Inefficiency </a:t>
            </a:r>
          </a:p>
          <a:p>
            <a:pPr marL="256032" indent="-256032">
              <a:spcAft>
                <a:spcPct val="10000"/>
              </a:spcAft>
              <a:buClr>
                <a:srgbClr val="0070C0"/>
              </a:buClr>
              <a:buSzPct val="100000"/>
              <a:defRPr/>
            </a:pPr>
            <a:r>
              <a:rPr lang="en-IN" dirty="0"/>
              <a:t>Waste and mismanagement are the results of a firm operating below its potential.</a:t>
            </a:r>
          </a:p>
          <a:p>
            <a:pPr marL="256032" indent="-256032">
              <a:spcAft>
                <a:spcPct val="10000"/>
              </a:spcAft>
              <a:buClr>
                <a:srgbClr val="0070C0"/>
              </a:buClr>
              <a:buSzPct val="100000"/>
              <a:defRPr/>
            </a:pPr>
            <a:r>
              <a:rPr lang="en-IN" dirty="0"/>
              <a:t>Sometimes inefficiency results from mismanagement of the economy instead of mismanagement of individual private firms.</a:t>
            </a:r>
            <a:endParaRPr lang="en-IN" sz="2000" kern="0" dirty="0">
              <a:cs typeface="Times New Roman" pitchFamily="18" charset="0"/>
            </a:endParaRPr>
          </a:p>
        </p:txBody>
      </p:sp>
    </p:spTree>
    <p:extLst>
      <p:ext uri="{BB962C8B-B14F-4D97-AF65-F5344CB8AC3E}">
        <p14:creationId xmlns:p14="http://schemas.microsoft.com/office/powerpoint/2010/main" val="183381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003828"/>
          </a:xfrm>
        </p:spPr>
        <p:txBody>
          <a:bodyPr/>
          <a:lstStyle/>
          <a:p>
            <a:r>
              <a:rPr lang="en-US" dirty="0"/>
              <a:t/>
            </a:r>
            <a:br>
              <a:rPr lang="en-US" dirty="0"/>
            </a:br>
            <a:r>
              <a:rPr lang="en-US" dirty="0"/>
              <a:t>Chapter Outline and Learning Objectives</a:t>
            </a:r>
          </a:p>
        </p:txBody>
      </p:sp>
      <p:sp>
        <p:nvSpPr>
          <p:cNvPr id="5" name="Text Placeholder 4"/>
          <p:cNvSpPr>
            <a:spLocks noGrp="1"/>
          </p:cNvSpPr>
          <p:nvPr>
            <p:ph type="body" sz="quarter" idx="15"/>
          </p:nvPr>
        </p:nvSpPr>
        <p:spPr>
          <a:xfrm>
            <a:off x="609600" y="1676400"/>
            <a:ext cx="8077200" cy="4495800"/>
          </a:xfrm>
        </p:spPr>
        <p:txBody>
          <a:bodyPr/>
          <a:lstStyle/>
          <a:p>
            <a:pPr>
              <a:spcBef>
                <a:spcPts val="1800"/>
              </a:spcBef>
            </a:pPr>
            <a:r>
              <a:rPr lang="en-IN" sz="2400" b="1" dirty="0">
                <a:solidFill>
                  <a:srgbClr val="0070C0"/>
                </a:solidFill>
              </a:rPr>
              <a:t>2.1 </a:t>
            </a:r>
            <a:r>
              <a:rPr lang="en-IN" sz="2400" b="1" dirty="0"/>
              <a:t>Scarcity, Choice, and Opportunity Cost</a:t>
            </a:r>
          </a:p>
          <a:p>
            <a:pPr marL="285750" indent="-285750">
              <a:spcBef>
                <a:spcPts val="1800"/>
              </a:spcBef>
              <a:buFont typeface="Arial" panose="020B0604020202020204" pitchFamily="34" charset="0"/>
              <a:buChar char="•"/>
            </a:pPr>
            <a:r>
              <a:rPr lang="en-IN" sz="2000" dirty="0"/>
              <a:t>Understand why even in a society in which one person is better than a second at all tasks, it is still beneficial for the two to specialize and trade.</a:t>
            </a:r>
          </a:p>
          <a:p>
            <a:pPr>
              <a:spcBef>
                <a:spcPts val="1800"/>
              </a:spcBef>
            </a:pPr>
            <a:r>
              <a:rPr lang="en-IN" sz="2400" b="1" dirty="0">
                <a:solidFill>
                  <a:srgbClr val="0070C0"/>
                </a:solidFill>
              </a:rPr>
              <a:t>2.2 </a:t>
            </a:r>
            <a:r>
              <a:rPr lang="en-IN" sz="2400" b="1" dirty="0"/>
              <a:t>Economic Systems and the Role of Government</a:t>
            </a:r>
          </a:p>
          <a:p>
            <a:pPr marL="285750" indent="-285750">
              <a:spcBef>
                <a:spcPts val="1800"/>
              </a:spcBef>
              <a:buFont typeface="Arial" panose="020B0604020202020204" pitchFamily="34" charset="0"/>
              <a:buChar char="•"/>
            </a:pPr>
            <a:r>
              <a:rPr lang="en-IN" sz="2000" dirty="0"/>
              <a:t>Understand the central difference in the way command economies and market economies decide what is produced.</a:t>
            </a:r>
          </a:p>
          <a:p>
            <a:pPr>
              <a:spcBef>
                <a:spcPts val="1800"/>
              </a:spcBef>
            </a:pPr>
            <a:r>
              <a:rPr lang="en-IN" sz="2400" b="1" dirty="0">
                <a:solidFill>
                  <a:srgbClr val="0070C0"/>
                </a:solidFill>
              </a:rPr>
              <a:t>Looking Ahead</a:t>
            </a:r>
          </a:p>
        </p:txBody>
      </p:sp>
    </p:spTree>
    <p:extLst>
      <p:ext uri="{BB962C8B-B14F-4D97-AF65-F5344CB8AC3E}">
        <p14:creationId xmlns:p14="http://schemas.microsoft.com/office/powerpoint/2010/main" val="182631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457200" y="646220"/>
            <a:ext cx="8229600" cy="496780"/>
          </a:xfrm>
        </p:spPr>
        <p:txBody>
          <a:bodyPr/>
          <a:lstStyle/>
          <a:p>
            <a:r>
              <a:rPr lang="en-IN" sz="2000" b="1" dirty="0"/>
              <a:t>FIGURE 2.6  Inefficiency from Misallocation of Land in Farming</a:t>
            </a:r>
          </a:p>
        </p:txBody>
      </p:sp>
      <p:pic>
        <p:nvPicPr>
          <p:cNvPr id="7170" name="Picture 2" descr="An x-y graph presents inefficiency from misallocation of land in far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513" y="1447800"/>
            <a:ext cx="37369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Placeholder 3"/>
          <p:cNvSpPr>
            <a:spLocks noGrp="1"/>
          </p:cNvSpPr>
          <p:nvPr>
            <p:ph type="body" sz="quarter" idx="13"/>
          </p:nvPr>
        </p:nvSpPr>
        <p:spPr>
          <a:xfrm>
            <a:off x="457200" y="5562600"/>
            <a:ext cx="8229600" cy="499240"/>
          </a:xfrm>
        </p:spPr>
        <p:txBody>
          <a:bodyPr>
            <a:normAutofit/>
          </a:bodyPr>
          <a:lstStyle/>
          <a:p>
            <a:r>
              <a:rPr lang="en-US" sz="1400" dirty="0"/>
              <a:t>Inefficiency always results in a combination of production shown by a point inside the ppf, like point </a:t>
            </a:r>
            <a:r>
              <a:rPr lang="en-US" sz="1400" i="1" dirty="0"/>
              <a:t>A</a:t>
            </a:r>
            <a:r>
              <a:rPr lang="en-US" sz="1400" dirty="0"/>
              <a:t>. </a:t>
            </a:r>
          </a:p>
          <a:p>
            <a:r>
              <a:rPr lang="en-US" sz="1400" dirty="0"/>
              <a:t>Increasing efficiency will move production possibilities toward a point on the ppf, such as point </a:t>
            </a:r>
            <a:r>
              <a:rPr lang="en-US" sz="1400" i="1" dirty="0"/>
              <a:t>B</a:t>
            </a:r>
            <a:r>
              <a:rPr lang="en-US" sz="1400" dirty="0"/>
              <a:t>.</a:t>
            </a:r>
            <a:endParaRPr lang="en-IN" altLang="en-US" sz="1400" dirty="0"/>
          </a:p>
        </p:txBody>
      </p:sp>
    </p:spTree>
    <p:extLst>
      <p:ext uri="{BB962C8B-B14F-4D97-AF65-F5344CB8AC3E}">
        <p14:creationId xmlns:p14="http://schemas.microsoft.com/office/powerpoint/2010/main" val="223345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9948"/>
            <a:ext cx="8305800" cy="703052"/>
          </a:xfrm>
        </p:spPr>
        <p:txBody>
          <a:bodyPr/>
          <a:lstStyle/>
          <a:p>
            <a:r>
              <a:rPr lang="en-IN" dirty="0"/>
              <a:t>The Production Possibility Frontier </a:t>
            </a:r>
            <a:r>
              <a:rPr lang="en-IN" sz="2000" i="1" dirty="0"/>
              <a:t>(6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The Efficient Mix of Output</a:t>
            </a:r>
          </a:p>
          <a:p>
            <a:pPr marL="256032" indent="-256032">
              <a:spcAft>
                <a:spcPct val="10000"/>
              </a:spcAft>
              <a:buClr>
                <a:srgbClr val="0070C0"/>
              </a:buClr>
              <a:buSzPct val="100000"/>
              <a:defRPr/>
            </a:pPr>
            <a:r>
              <a:rPr lang="en-IN" dirty="0"/>
              <a:t>To be efficient, an economy must produce what people want.</a:t>
            </a:r>
          </a:p>
          <a:p>
            <a:pPr marL="256032" indent="-256032">
              <a:spcAft>
                <a:spcPct val="10000"/>
              </a:spcAft>
              <a:buClr>
                <a:srgbClr val="0070C0"/>
              </a:buClr>
              <a:buSzPct val="100000"/>
              <a:defRPr/>
            </a:pPr>
            <a:r>
              <a:rPr lang="en-IN" dirty="0"/>
              <a:t>Output efficiency occurs when the economy is operating at the “right” point on the </a:t>
            </a:r>
            <a:r>
              <a:rPr lang="en-IN" dirty="0" err="1"/>
              <a:t>ppf</a:t>
            </a:r>
            <a:r>
              <a:rPr lang="en-IN" dirty="0"/>
              <a:t>.</a:t>
            </a:r>
            <a:endParaRPr lang="en-IN" sz="2200" kern="0" dirty="0">
              <a:cs typeface="Times New Roman" pitchFamily="18" charset="0"/>
            </a:endParaRPr>
          </a:p>
        </p:txBody>
      </p:sp>
    </p:spTree>
    <p:extLst>
      <p:ext uri="{BB962C8B-B14F-4D97-AF65-F5344CB8AC3E}">
        <p14:creationId xmlns:p14="http://schemas.microsoft.com/office/powerpoint/2010/main" val="411575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Production Possibility Frontier </a:t>
            </a:r>
            <a:r>
              <a:rPr lang="en-IN" sz="2000" i="1" dirty="0"/>
              <a:t>(7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Economic Growth</a:t>
            </a:r>
          </a:p>
          <a:p>
            <a:pPr marL="256032" indent="-256032">
              <a:spcAft>
                <a:spcPct val="10000"/>
              </a:spcAft>
              <a:buClr>
                <a:srgbClr val="0070C0"/>
              </a:buClr>
              <a:buSzPct val="100000"/>
              <a:defRPr/>
            </a:pPr>
            <a:r>
              <a:rPr lang="en-IN" b="1" dirty="0"/>
              <a:t>economic growth  </a:t>
            </a:r>
            <a:r>
              <a:rPr lang="en-IN" dirty="0"/>
              <a:t>An increase in the total output of an economy. Growth occurs when a society acquires new resources or when it learns to produce more using existing resources.</a:t>
            </a:r>
          </a:p>
          <a:p>
            <a:pPr marL="256032" indent="-256032">
              <a:spcAft>
                <a:spcPct val="10000"/>
              </a:spcAft>
              <a:buClr>
                <a:srgbClr val="0070C0"/>
              </a:buClr>
              <a:buSzPct val="100000"/>
              <a:defRPr/>
            </a:pPr>
            <a:r>
              <a:rPr lang="en-IN" dirty="0"/>
              <a:t>Growth shifts the ppf up and to the right.</a:t>
            </a:r>
            <a:endParaRPr lang="en-IN" sz="2200" kern="0" dirty="0">
              <a:cs typeface="Times New Roman" pitchFamily="18" charset="0"/>
            </a:endParaRPr>
          </a:p>
        </p:txBody>
      </p:sp>
    </p:spTree>
    <p:extLst>
      <p:ext uri="{BB962C8B-B14F-4D97-AF65-F5344CB8AC3E}">
        <p14:creationId xmlns:p14="http://schemas.microsoft.com/office/powerpoint/2010/main" val="153251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77982"/>
            <a:ext cx="7543800" cy="1066800"/>
          </a:xfrm>
        </p:spPr>
        <p:txBody>
          <a:bodyPr/>
          <a:lstStyle/>
          <a:p>
            <a:r>
              <a:rPr lang="en-IN" sz="1800" b="1" dirty="0"/>
              <a:t>TABLE 2.2  Increasing Productivity in Corn and Wheat Production in the United States, 1935–2009</a:t>
            </a:r>
            <a:endParaRPr lang="en-IN" sz="2800" b="1" dirty="0"/>
          </a:p>
        </p:txBody>
      </p:sp>
      <p:graphicFrame>
        <p:nvGraphicFramePr>
          <p:cNvPr id="6" name="Table 5" descr="A table presents the Increasing Productivity in Corn and Wheat Production in the United States, 1935–2009"/>
          <p:cNvGraphicFramePr>
            <a:graphicFrameLocks noGrp="1"/>
          </p:cNvGraphicFramePr>
          <p:nvPr>
            <p:extLst>
              <p:ext uri="{D42A27DB-BD31-4B8C-83A1-F6EECF244321}">
                <p14:modId xmlns:p14="http://schemas.microsoft.com/office/powerpoint/2010/main" val="1219907185"/>
              </p:ext>
            </p:extLst>
          </p:nvPr>
        </p:nvGraphicFramePr>
        <p:xfrm>
          <a:off x="1143000" y="1267460"/>
          <a:ext cx="7141463" cy="4371340"/>
        </p:xfrm>
        <a:graphic>
          <a:graphicData uri="http://schemas.openxmlformats.org/drawingml/2006/table">
            <a:tbl>
              <a:tblPr firstRow="1">
                <a:tableStyleId>{2D5ABB26-0587-4C30-8999-92F81FD0307C}</a:tableStyleId>
              </a:tblPr>
              <a:tblGrid>
                <a:gridCol w="1416957">
                  <a:extLst>
                    <a:ext uri="{9D8B030D-6E8A-4147-A177-3AD203B41FA5}">
                      <a16:colId xmlns:a16="http://schemas.microsoft.com/office/drawing/2014/main" xmlns="" val="20000"/>
                    </a:ext>
                  </a:extLst>
                </a:gridCol>
                <a:gridCol w="1338237">
                  <a:extLst>
                    <a:ext uri="{9D8B030D-6E8A-4147-A177-3AD203B41FA5}">
                      <a16:colId xmlns:a16="http://schemas.microsoft.com/office/drawing/2014/main" xmlns="" val="20001"/>
                    </a:ext>
                  </a:extLst>
                </a:gridCol>
                <a:gridCol w="1416957">
                  <a:extLst>
                    <a:ext uri="{9D8B030D-6E8A-4147-A177-3AD203B41FA5}">
                      <a16:colId xmlns:a16="http://schemas.microsoft.com/office/drawing/2014/main" xmlns="" val="20002"/>
                    </a:ext>
                  </a:extLst>
                </a:gridCol>
                <a:gridCol w="1473635">
                  <a:extLst>
                    <a:ext uri="{9D8B030D-6E8A-4147-A177-3AD203B41FA5}">
                      <a16:colId xmlns:a16="http://schemas.microsoft.com/office/drawing/2014/main" xmlns="" val="20003"/>
                    </a:ext>
                  </a:extLst>
                </a:gridCol>
                <a:gridCol w="1495677">
                  <a:extLst>
                    <a:ext uri="{9D8B030D-6E8A-4147-A177-3AD203B41FA5}">
                      <a16:colId xmlns:a16="http://schemas.microsoft.com/office/drawing/2014/main" xmlns="" val="20004"/>
                    </a:ext>
                  </a:extLst>
                </a:gridCol>
              </a:tblGrid>
              <a:tr h="370840">
                <a:tc>
                  <a:txBody>
                    <a:bodyPr/>
                    <a:lstStyle/>
                    <a:p>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IN" sz="1400" b="1" dirty="0"/>
                        <a:t>Corn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400" b="1" dirty="0"/>
                        <a:t>Wheat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dirty="0"/>
                        <a:t>Yield per Acre (Bushels)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dirty="0"/>
                        <a:t>Labor Hours per 100 Bushels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dirty="0"/>
                        <a:t>Yield per Acre (Bushels)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dirty="0"/>
                        <a:t>Labor Hours</a:t>
                      </a:r>
                      <a:br>
                        <a:rPr lang="en-IN" sz="1400" b="1" dirty="0"/>
                      </a:br>
                      <a:r>
                        <a:rPr lang="en-IN" sz="1400" b="1" dirty="0"/>
                        <a:t>per 100 Bushels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2400">
                <a:tc>
                  <a:txBody>
                    <a:bodyPr/>
                    <a:lstStyle/>
                    <a:p>
                      <a:pPr marL="0" algn="l" defTabSz="914400" rtl="0" eaLnBrk="1" fontAlgn="ctr" latinLnBrk="0" hangingPunct="1"/>
                      <a:r>
                        <a:rPr lang="en-IN" sz="1400" b="0" i="0" u="none" strike="noStrike" kern="1200" dirty="0">
                          <a:solidFill>
                            <a:srgbClr val="000000"/>
                          </a:solidFill>
                          <a:effectLst/>
                          <a:latin typeface="Arial" panose="020B0604020202020204" pitchFamily="34" charset="0"/>
                          <a:ea typeface="+mn-ea"/>
                          <a:cs typeface="+mn-cs"/>
                        </a:rPr>
                        <a:t>1935–1939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marL="0" algn="l" defTabSz="914400" rtl="0" eaLnBrk="1" fontAlgn="ctr" latinLnBrk="0" hangingPunct="1"/>
                      <a:r>
                        <a:rPr lang="en-IN" sz="1400" b="0" i="0" u="none" strike="noStrike" kern="1200" dirty="0">
                          <a:solidFill>
                            <a:srgbClr val="000000"/>
                          </a:solidFill>
                          <a:effectLst/>
                          <a:latin typeface="Arial" panose="020B0604020202020204" pitchFamily="34" charset="0"/>
                          <a:ea typeface="+mn-ea"/>
                          <a:cs typeface="+mn-cs"/>
                        </a:rPr>
                        <a:t>1945–1949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7160">
                <a:tc>
                  <a:txBody>
                    <a:bodyPr/>
                    <a:lstStyle/>
                    <a:p>
                      <a:pPr marL="0" algn="l" defTabSz="914400" rtl="0" eaLnBrk="1" fontAlgn="ctr" latinLnBrk="0" hangingPunct="1"/>
                      <a:r>
                        <a:rPr lang="en-IN" sz="1400" b="0" i="0" u="none" strike="noStrike" kern="1200" dirty="0">
                          <a:solidFill>
                            <a:srgbClr val="000000"/>
                          </a:solidFill>
                          <a:effectLst/>
                          <a:latin typeface="Arial" panose="020B0604020202020204" pitchFamily="34" charset="0"/>
                          <a:ea typeface="+mn-ea"/>
                          <a:cs typeface="+mn-cs"/>
                        </a:rPr>
                        <a:t>1955–1959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22.3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a:txBody>
                    <a:bodyPr/>
                    <a:lstStyle/>
                    <a:p>
                      <a:pPr algn="l" rtl="0" fontAlgn="ctr"/>
                      <a:r>
                        <a:rPr lang="en-IN" sz="1400" b="0" i="0" u="none" strike="noStrike" dirty="0">
                          <a:solidFill>
                            <a:srgbClr val="000000"/>
                          </a:solidFill>
                          <a:effectLst/>
                          <a:latin typeface="Arial" panose="020B0604020202020204" pitchFamily="34" charset="0"/>
                        </a:rPr>
                        <a:t>1965–1969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78.5</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7</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27.5</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11</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21920">
                <a:tc>
                  <a:txBody>
                    <a:bodyPr/>
                    <a:lstStyle/>
                    <a:p>
                      <a:pPr algn="l" rtl="0" fontAlgn="ctr"/>
                      <a:r>
                        <a:rPr lang="en-IN" sz="1400" b="0" i="0" u="none" strike="noStrike" dirty="0">
                          <a:solidFill>
                            <a:srgbClr val="000000"/>
                          </a:solidFill>
                          <a:effectLst/>
                          <a:latin typeface="Arial" panose="020B0604020202020204" pitchFamily="34" charset="0"/>
                        </a:rPr>
                        <a:t>1975–1979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95.3</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31.3</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9</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152400">
                <a:tc>
                  <a:txBody>
                    <a:bodyPr/>
                    <a:lstStyle/>
                    <a:p>
                      <a:pPr algn="l" rtl="0" fontAlgn="ctr"/>
                      <a:r>
                        <a:rPr lang="en-IN" sz="1400" b="0" i="0" u="none" strike="noStrike" dirty="0">
                          <a:solidFill>
                            <a:srgbClr val="000000"/>
                          </a:solidFill>
                          <a:effectLst/>
                          <a:latin typeface="Arial" panose="020B0604020202020204" pitchFamily="34" charset="0"/>
                        </a:rPr>
                        <a:t>1981–1985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107.2</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36.9</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7</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0">
                <a:tc>
                  <a:txBody>
                    <a:bodyPr/>
                    <a:lstStyle/>
                    <a:p>
                      <a:pPr algn="l" rtl="0" fontAlgn="ctr"/>
                      <a:r>
                        <a:rPr lang="en-IN" sz="1400" b="0" i="0" u="none" strike="noStrike" dirty="0">
                          <a:solidFill>
                            <a:srgbClr val="000000"/>
                          </a:solidFill>
                          <a:effectLst/>
                          <a:latin typeface="Arial" panose="020B0604020202020204" pitchFamily="34" charset="0"/>
                        </a:rPr>
                        <a:t>1985–1990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112.8</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38.0</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137160">
                <a:tc>
                  <a:txBody>
                    <a:bodyPr/>
                    <a:lstStyle/>
                    <a:p>
                      <a:pPr algn="l" rtl="0" fontAlgn="ctr"/>
                      <a:r>
                        <a:rPr lang="en-IN" sz="1400" b="0" i="0" u="none" strike="noStrike" dirty="0">
                          <a:solidFill>
                            <a:srgbClr val="000000"/>
                          </a:solidFill>
                          <a:effectLst/>
                          <a:latin typeface="Arial" panose="020B0604020202020204" pitchFamily="34" charset="0"/>
                        </a:rPr>
                        <a:t>1990–1995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120.6</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38.1</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0">
                <a:tc>
                  <a:txBody>
                    <a:bodyPr/>
                    <a:lstStyle/>
                    <a:p>
                      <a:pPr algn="l" rtl="0" fontAlgn="ctr"/>
                      <a:r>
                        <a:rPr lang="en-IN" sz="1400" b="0" i="0" u="none" strike="noStrike" dirty="0">
                          <a:solidFill>
                            <a:srgbClr val="000000"/>
                          </a:solidFill>
                          <a:effectLst/>
                          <a:latin typeface="Arial" panose="020B0604020202020204" pitchFamily="34" charset="0"/>
                        </a:rPr>
                        <a:t>1998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134.4</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43.2</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121920">
                <a:tc>
                  <a:txBody>
                    <a:bodyPr/>
                    <a:lstStyle/>
                    <a:p>
                      <a:pPr algn="l" rtl="0" fontAlgn="ctr"/>
                      <a:r>
                        <a:rPr lang="en-IN" sz="1400" b="0" i="0" u="none" strike="noStrike" dirty="0">
                          <a:solidFill>
                            <a:srgbClr val="000000"/>
                          </a:solidFill>
                          <a:effectLst/>
                          <a:latin typeface="Arial" panose="020B0604020202020204" pitchFamily="34" charset="0"/>
                        </a:rPr>
                        <a:t>2001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138.2</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43.5</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152400">
                <a:tc>
                  <a:txBody>
                    <a:bodyPr/>
                    <a:lstStyle/>
                    <a:p>
                      <a:pPr algn="l" rtl="0" fontAlgn="ctr"/>
                      <a:r>
                        <a:rPr lang="en-IN" sz="1400" b="0" i="0" u="none" strike="noStrike" dirty="0">
                          <a:solidFill>
                            <a:srgbClr val="000000"/>
                          </a:solidFill>
                          <a:effectLst/>
                          <a:latin typeface="Arial" panose="020B0604020202020204" pitchFamily="34" charset="0"/>
                        </a:rPr>
                        <a:t>2006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145.6</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42.3</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0">
                <a:tc>
                  <a:txBody>
                    <a:bodyPr/>
                    <a:lstStyle/>
                    <a:p>
                      <a:pPr algn="l" rtl="0" fontAlgn="ctr"/>
                      <a:r>
                        <a:rPr lang="en-IN" sz="1400" b="0" i="0" u="none" strike="noStrike" dirty="0">
                          <a:solidFill>
                            <a:srgbClr val="000000"/>
                          </a:solidFill>
                          <a:effectLst/>
                          <a:latin typeface="Arial" panose="020B0604020202020204" pitchFamily="34" charset="0"/>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152.8</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40.6</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baseline="30000" dirty="0">
                          <a:solidFill>
                            <a:srgbClr val="000000"/>
                          </a:solidFill>
                          <a:effectLst/>
                          <a:latin typeface="Arial" panose="020B0604020202020204" pitchFamily="34" charset="0"/>
                        </a:rPr>
                        <a:t> </a:t>
                      </a: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137160">
                <a:tc>
                  <a:txBody>
                    <a:bodyPr/>
                    <a:lstStyle/>
                    <a:p>
                      <a:pPr algn="l" rtl="0" fontAlgn="ctr"/>
                      <a:r>
                        <a:rPr lang="en-IN" sz="1400" b="0" i="0" u="none" strike="noStrike" dirty="0">
                          <a:solidFill>
                            <a:srgbClr val="000000"/>
                          </a:solidFill>
                          <a:effectLst/>
                          <a:latin typeface="Arial" panose="020B0604020202020204" pitchFamily="34" charset="0"/>
                        </a:rPr>
                        <a:t>2008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153.9</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44.9</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0">
                <a:tc>
                  <a:txBody>
                    <a:bodyPr/>
                    <a:lstStyle/>
                    <a:p>
                      <a:pPr algn="l" rtl="0" fontAlgn="ctr"/>
                      <a:r>
                        <a:rPr lang="en-IN" sz="1400" b="0" i="0" u="none" strike="noStrike" dirty="0">
                          <a:solidFill>
                            <a:srgbClr val="000000"/>
                          </a:solidFill>
                          <a:effectLst/>
                          <a:latin typeface="Arial" panose="020B0604020202020204" pitchFamily="34" charset="0"/>
                        </a:rPr>
                        <a:t>2009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164.9</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IN" sz="1400" b="0" i="0" u="none" strike="noStrike" dirty="0">
                          <a:solidFill>
                            <a:srgbClr val="000000"/>
                          </a:solidFill>
                          <a:effectLst/>
                          <a:latin typeface="Arial" panose="020B0604020202020204" pitchFamily="34" charset="0"/>
                        </a:rPr>
                        <a:t>44.3</a:t>
                      </a: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400" b="0" i="0" u="none" strike="noStrike" dirty="0">
                          <a:solidFill>
                            <a:srgbClr val="000000"/>
                          </a:solidFill>
                          <a:effectLst/>
                          <a:latin typeface="Arial" panose="020B0604020202020204" pitchFamily="34" charset="0"/>
                        </a:rPr>
                        <a:t>NA</a:t>
                      </a:r>
                      <a:r>
                        <a:rPr lang="en-IN" sz="1400" b="0" i="1" u="none" strike="noStrike" baseline="30000" dirty="0">
                          <a:solidFill>
                            <a:srgbClr val="000000"/>
                          </a:solidFill>
                          <a:effectLst/>
                          <a:latin typeface="Arial" panose="020B0604020202020204" pitchFamily="34" charset="0"/>
                        </a:rPr>
                        <a:t>a</a:t>
                      </a: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0">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IN" sz="1200" b="0" i="1" u="none" strike="noStrike" baseline="30000" dirty="0">
                          <a:solidFill>
                            <a:srgbClr val="000000"/>
                          </a:solidFill>
                          <a:effectLst/>
                          <a:latin typeface="Arial" panose="020B0604020202020204" pitchFamily="34" charset="0"/>
                        </a:rPr>
                        <a:t>a </a:t>
                      </a:r>
                      <a:r>
                        <a:rPr lang="en-IN" sz="1100" b="0" i="0" u="none" strike="noStrike" dirty="0">
                          <a:solidFill>
                            <a:srgbClr val="000000"/>
                          </a:solidFill>
                          <a:effectLst/>
                          <a:latin typeface="Arial" panose="020B0604020202020204" pitchFamily="34" charset="0"/>
                        </a:rPr>
                        <a:t>Data not available.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IN" sz="14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4" name="Text Placeholder 3"/>
          <p:cNvSpPr>
            <a:spLocks noGrp="1"/>
          </p:cNvSpPr>
          <p:nvPr>
            <p:ph type="body" sz="quarter" idx="13"/>
          </p:nvPr>
        </p:nvSpPr>
        <p:spPr>
          <a:xfrm>
            <a:off x="914400" y="6002923"/>
            <a:ext cx="8229600" cy="169277"/>
          </a:xfrm>
        </p:spPr>
        <p:txBody>
          <a:bodyPr wrap="square">
            <a:spAutoFit/>
          </a:bodyPr>
          <a:lstStyle/>
          <a:p>
            <a:r>
              <a:rPr lang="en-US" sz="1100" i="1" dirty="0"/>
              <a:t>Source: U.S. Department of Agriculture, Economic Research Service, Agricultural Statistics, Crop Summary.</a:t>
            </a:r>
          </a:p>
        </p:txBody>
      </p:sp>
    </p:spTree>
    <p:extLst>
      <p:ext uri="{BB962C8B-B14F-4D97-AF65-F5344CB8AC3E}">
        <p14:creationId xmlns:p14="http://schemas.microsoft.com/office/powerpoint/2010/main" val="185617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533399" y="685800"/>
            <a:ext cx="8185183" cy="533400"/>
          </a:xfrm>
        </p:spPr>
        <p:txBody>
          <a:bodyPr/>
          <a:lstStyle/>
          <a:p>
            <a:r>
              <a:rPr lang="en-IN" sz="2000" b="1" dirty="0"/>
              <a:t>FIGURE 2.7  Economic Growth Shifts the PPF Up and to the Right</a:t>
            </a:r>
          </a:p>
        </p:txBody>
      </p:sp>
      <p:pic>
        <p:nvPicPr>
          <p:cNvPr id="9218" name="Picture 2" descr="An x-y graph demonstrates how economic growth shifts the ppf up and to the 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1338" y="1371600"/>
            <a:ext cx="29813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Placeholder 3"/>
          <p:cNvSpPr>
            <a:spLocks noGrp="1"/>
          </p:cNvSpPr>
          <p:nvPr>
            <p:ph type="body" sz="quarter" idx="13"/>
          </p:nvPr>
        </p:nvSpPr>
        <p:spPr>
          <a:xfrm>
            <a:off x="479884" y="5334000"/>
            <a:ext cx="8229600" cy="916856"/>
          </a:xfrm>
        </p:spPr>
        <p:txBody>
          <a:bodyPr/>
          <a:lstStyle/>
          <a:p>
            <a:pPr>
              <a:lnSpc>
                <a:spcPct val="105000"/>
              </a:lnSpc>
            </a:pPr>
            <a:r>
              <a:rPr lang="en-IN" altLang="en-US" sz="1400" dirty="0"/>
              <a:t>Productivity increases have enhanced the ability of the United States to produce both corn and wheat. </a:t>
            </a:r>
          </a:p>
          <a:p>
            <a:pPr>
              <a:lnSpc>
                <a:spcPct val="105000"/>
              </a:lnSpc>
            </a:pPr>
            <a:r>
              <a:rPr lang="en-IN" altLang="en-US" sz="1400" dirty="0"/>
              <a:t>As Table 2.2 shows, productivity increases were more dramatic for corn than for wheat. </a:t>
            </a:r>
          </a:p>
          <a:p>
            <a:pPr>
              <a:lnSpc>
                <a:spcPct val="105000"/>
              </a:lnSpc>
            </a:pPr>
            <a:r>
              <a:rPr lang="en-IN" altLang="en-US" sz="1400" dirty="0"/>
              <a:t>Thus, the shifts in the ppf were not parallel.</a:t>
            </a:r>
          </a:p>
        </p:txBody>
      </p:sp>
    </p:spTree>
    <p:extLst>
      <p:ext uri="{BB962C8B-B14F-4D97-AF65-F5344CB8AC3E}">
        <p14:creationId xmlns:p14="http://schemas.microsoft.com/office/powerpoint/2010/main" val="47907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457200" y="457200"/>
            <a:ext cx="8208818" cy="457200"/>
          </a:xfrm>
        </p:spPr>
        <p:txBody>
          <a:bodyPr/>
          <a:lstStyle/>
          <a:p>
            <a:r>
              <a:rPr lang="en-IN" sz="2000" b="1" dirty="0"/>
              <a:t>FIGURE 2.8</a:t>
            </a:r>
            <a:r>
              <a:rPr lang="en-IN" sz="2000" dirty="0"/>
              <a:t>  </a:t>
            </a:r>
            <a:r>
              <a:rPr lang="en-IN" sz="2000" b="1" dirty="0"/>
              <a:t>Capital Goods and Growth in Poor and Rich Countries</a:t>
            </a:r>
            <a:endParaRPr lang="en-IN" dirty="0"/>
          </a:p>
        </p:txBody>
      </p:sp>
      <p:pic>
        <p:nvPicPr>
          <p:cNvPr id="10242" name="Picture 2" descr="Four x-y graphs present capital goods and growth in poor and rich countr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3" y="1212850"/>
            <a:ext cx="5468937"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Placeholder 3"/>
          <p:cNvSpPr>
            <a:spLocks noGrp="1"/>
          </p:cNvSpPr>
          <p:nvPr>
            <p:ph type="body" sz="quarter" idx="13"/>
          </p:nvPr>
        </p:nvSpPr>
        <p:spPr>
          <a:xfrm>
            <a:off x="6248400" y="2438400"/>
            <a:ext cx="2209800" cy="2690197"/>
          </a:xfrm>
        </p:spPr>
        <p:txBody>
          <a:bodyPr/>
          <a:lstStyle/>
          <a:p>
            <a:pPr>
              <a:lnSpc>
                <a:spcPct val="105000"/>
              </a:lnSpc>
              <a:spcBef>
                <a:spcPts val="1800"/>
              </a:spcBef>
            </a:pPr>
            <a:r>
              <a:rPr lang="en-IN" altLang="en-US" sz="1400" dirty="0"/>
              <a:t>Rich countries find it easier than poor countries to devote resources to the production of capital, and the more resources that flow into capital production, the faster the rate of economic growth. </a:t>
            </a:r>
          </a:p>
          <a:p>
            <a:pPr>
              <a:lnSpc>
                <a:spcPct val="105000"/>
              </a:lnSpc>
              <a:spcBef>
                <a:spcPts val="1800"/>
              </a:spcBef>
            </a:pPr>
            <a:r>
              <a:rPr lang="en-IN" altLang="en-US" sz="1400" dirty="0"/>
              <a:t>Thus, the gap between poor and rich countries has grown over time.</a:t>
            </a:r>
          </a:p>
        </p:txBody>
      </p:sp>
    </p:spTree>
    <p:extLst>
      <p:ext uri="{BB962C8B-B14F-4D97-AF65-F5344CB8AC3E}">
        <p14:creationId xmlns:p14="http://schemas.microsoft.com/office/powerpoint/2010/main" val="170141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
            <a:ext cx="8295588" cy="1173480"/>
          </a:xfrm>
        </p:spPr>
        <p:txBody>
          <a:bodyPr/>
          <a:lstStyle/>
          <a:p>
            <a:r>
              <a:rPr lang="pt-BR" sz="2800" dirty="0"/>
              <a:t>ECONOMICS IN PRACTICE</a:t>
            </a:r>
            <a:r>
              <a:rPr lang="pt-BR" sz="3200" dirty="0"/>
              <a:t/>
            </a:r>
            <a:br>
              <a:rPr lang="pt-BR" sz="3200" dirty="0"/>
            </a:br>
            <a:r>
              <a:rPr lang="en-US" sz="2400" dirty="0"/>
              <a:t> </a:t>
            </a:r>
            <a:r>
              <a:rPr lang="en-US" sz="2000" dirty="0"/>
              <a:t>Trade-Offs among High and Middle-Income Countries in the Middle East</a:t>
            </a:r>
            <a:endParaRPr lang="pt-BR" sz="2000" dirty="0"/>
          </a:p>
        </p:txBody>
      </p:sp>
      <p:sp>
        <p:nvSpPr>
          <p:cNvPr id="8" name="Content Placeholder 2"/>
          <p:cNvSpPr>
            <a:spLocks noGrp="1"/>
          </p:cNvSpPr>
          <p:nvPr>
            <p:ph idx="1"/>
          </p:nvPr>
        </p:nvSpPr>
        <p:spPr>
          <a:xfrm>
            <a:off x="457200" y="1600201"/>
            <a:ext cx="4724400" cy="3276599"/>
          </a:xfrm>
        </p:spPr>
        <p:txBody>
          <a:bodyPr/>
          <a:lstStyle/>
          <a:p>
            <a:pPr marL="0" indent="0">
              <a:spcBef>
                <a:spcPts val="0"/>
              </a:spcBef>
              <a:spcAft>
                <a:spcPts val="900"/>
              </a:spcAft>
              <a:buNone/>
              <a:defRPr/>
            </a:pPr>
            <a:r>
              <a:rPr lang="en-US" sz="1500" kern="0" dirty="0">
                <a:cs typeface="Times New Roman" pitchFamily="18" charset="0"/>
              </a:rPr>
              <a:t>In all societies resources are limited and unable to satisfy unlimited needs and wants. </a:t>
            </a:r>
          </a:p>
          <a:p>
            <a:pPr marL="0" indent="0">
              <a:spcBef>
                <a:spcPts val="0"/>
              </a:spcBef>
              <a:spcAft>
                <a:spcPts val="900"/>
              </a:spcAft>
              <a:buNone/>
              <a:defRPr/>
            </a:pPr>
            <a:r>
              <a:rPr lang="en-US" sz="1500" kern="0" dirty="0">
                <a:cs typeface="Times New Roman" pitchFamily="18" charset="0"/>
              </a:rPr>
              <a:t>The real gross domestic product (GDP or income) of the UAE is approximately 11 times that of Jordan. </a:t>
            </a:r>
          </a:p>
          <a:p>
            <a:r>
              <a:rPr lang="en-GB" sz="1500" dirty="0"/>
              <a:t>In Jordan, consumers spend around 16 percent of their income on housing, rent, and related expenses as opposed to UAE’s 36 percent. UAE is an oil exporting country, attracting a large number of foreign investors and labor, which creates a large demand on housing. </a:t>
            </a:r>
            <a:r>
              <a:rPr lang="en-US" sz="1600" dirty="0"/>
              <a:t>In any economy, people are making their own economic decisions based on their priorities.</a:t>
            </a:r>
            <a:endParaRPr lang="en-IN" sz="1500" kern="0" dirty="0">
              <a:cs typeface="Times New Roman" pitchFamily="18" charset="0"/>
            </a:endParaRPr>
          </a:p>
        </p:txBody>
      </p:sp>
      <p:pic>
        <p:nvPicPr>
          <p:cNvPr id="9" name="Picture 6"/>
          <p:cNvPicPr>
            <a:picLocks noChangeAspect="1" noChangeArrowheads="1"/>
          </p:cNvPicPr>
          <p:nvPr/>
        </p:nvPicPr>
        <p:blipFill>
          <a:blip r:embed="rId2" cstate="print"/>
          <a:stretch>
            <a:fillRect/>
          </a:stretch>
        </p:blipFill>
        <p:spPr bwMode="auto">
          <a:xfrm>
            <a:off x="5410200" y="1477368"/>
            <a:ext cx="2438399" cy="36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81000" y="4936502"/>
            <a:ext cx="7467600" cy="1311898"/>
          </a:xfrm>
          <a:prstGeom prst="rect">
            <a:avLst/>
          </a:prstGeom>
          <a:noFill/>
        </p:spPr>
        <p:txBody>
          <a:bodyPr wrap="square" rtlCol="0">
            <a:spAutoFit/>
          </a:bodyPr>
          <a:lstStyle/>
          <a:p>
            <a:pPr>
              <a:spcAft>
                <a:spcPts val="900"/>
              </a:spcAft>
              <a:defRPr/>
            </a:pPr>
            <a:r>
              <a:rPr lang="en-IN" sz="1500" kern="0" dirty="0">
                <a:cs typeface="Times New Roman" pitchFamily="18" charset="0"/>
              </a:rPr>
              <a:t>THINKING PRACTICALLY</a:t>
            </a:r>
          </a:p>
          <a:p>
            <a:pPr marL="457200" indent="-457200">
              <a:spcBef>
                <a:spcPct val="35000"/>
              </a:spcBef>
              <a:spcAft>
                <a:spcPct val="10000"/>
              </a:spcAft>
              <a:buNone/>
              <a:defRPr/>
            </a:pPr>
            <a:r>
              <a:rPr lang="en-IN" sz="1500" kern="0" dirty="0">
                <a:solidFill>
                  <a:srgbClr val="0070C0"/>
                </a:solidFill>
                <a:cs typeface="Times New Roman" pitchFamily="18" charset="0"/>
              </a:rPr>
              <a:t>1. </a:t>
            </a:r>
            <a:r>
              <a:rPr lang="en-IN" sz="1500" kern="0" dirty="0">
                <a:cs typeface="Times New Roman" pitchFamily="18" charset="0"/>
              </a:rPr>
              <a:t>	</a:t>
            </a:r>
            <a:r>
              <a:rPr lang="en-US" sz="1500" kern="0" dirty="0">
                <a:cs typeface="Times New Roman" pitchFamily="18" charset="0"/>
              </a:rPr>
              <a:t>In what ways do you think the prices of goods are related to the law of increasing opportunity cost?</a:t>
            </a:r>
            <a:endParaRPr lang="en-IN" sz="1500" kern="0" dirty="0">
              <a:cs typeface="Times New Roman" pitchFamily="18" charset="0"/>
            </a:endParaRPr>
          </a:p>
          <a:p>
            <a:endParaRPr lang="en-US" sz="2000" dirty="0" err="1"/>
          </a:p>
        </p:txBody>
      </p:sp>
    </p:spTree>
    <p:extLst>
      <p:ext uri="{BB962C8B-B14F-4D97-AF65-F5344CB8AC3E}">
        <p14:creationId xmlns:p14="http://schemas.microsoft.com/office/powerpoint/2010/main" val="63459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Economic Problem</a:t>
            </a:r>
          </a:p>
        </p:txBody>
      </p:sp>
      <p:sp>
        <p:nvSpPr>
          <p:cNvPr id="3" name="Content Placeholder 2"/>
          <p:cNvSpPr>
            <a:spLocks noGrp="1"/>
          </p:cNvSpPr>
          <p:nvPr>
            <p:ph idx="1"/>
          </p:nvPr>
        </p:nvSpPr>
        <p:spPr>
          <a:xfrm>
            <a:off x="457200" y="1600201"/>
            <a:ext cx="8229600" cy="3200400"/>
          </a:xfrm>
        </p:spPr>
        <p:txBody>
          <a:bodyPr/>
          <a:lstStyle/>
          <a:p>
            <a:r>
              <a:rPr lang="en-US" sz="2400" dirty="0"/>
              <a:t>Recall the three basic questions facing all economic systems:</a:t>
            </a:r>
          </a:p>
          <a:p>
            <a:pPr lvl="1"/>
            <a:r>
              <a:rPr lang="en-US" dirty="0"/>
              <a:t>What gets produced?</a:t>
            </a:r>
          </a:p>
          <a:p>
            <a:pPr lvl="1"/>
            <a:r>
              <a:rPr lang="en-US" dirty="0"/>
              <a:t>How is it produced?</a:t>
            </a:r>
          </a:p>
          <a:p>
            <a:pPr lvl="1"/>
            <a:r>
              <a:rPr lang="en-US" dirty="0"/>
              <a:t>Who gets it?</a:t>
            </a:r>
          </a:p>
          <a:p>
            <a:r>
              <a:rPr lang="en-US" sz="2400" dirty="0"/>
              <a:t>Given scarce resources, how do large, complex societies go about answering the three basic economic questions?</a:t>
            </a:r>
            <a:endParaRPr lang="en-US" sz="2600" dirty="0"/>
          </a:p>
        </p:txBody>
      </p:sp>
    </p:spTree>
    <p:extLst>
      <p:ext uri="{BB962C8B-B14F-4D97-AF65-F5344CB8AC3E}">
        <p14:creationId xmlns:p14="http://schemas.microsoft.com/office/powerpoint/2010/main" val="2854131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Systems and the Role of Government </a:t>
            </a:r>
            <a:r>
              <a:rPr lang="en-IN" sz="2000" i="1" dirty="0"/>
              <a:t>(1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Command Economies</a:t>
            </a:r>
          </a:p>
          <a:p>
            <a:pPr marL="256032" indent="-256032">
              <a:spcAft>
                <a:spcPct val="10000"/>
              </a:spcAft>
              <a:buClr>
                <a:srgbClr val="0070C0"/>
              </a:buClr>
              <a:buSzPct val="100000"/>
              <a:defRPr/>
            </a:pPr>
            <a:r>
              <a:rPr lang="en-IN" b="1" dirty="0"/>
              <a:t>command economy  </a:t>
            </a:r>
            <a:r>
              <a:rPr lang="en-IN" dirty="0"/>
              <a:t>An economy in which a central government either directly or indirectly sets output targets, incomes, and prices.</a:t>
            </a:r>
          </a:p>
          <a:p>
            <a:pPr marL="0" indent="0">
              <a:spcAft>
                <a:spcPct val="10000"/>
              </a:spcAft>
              <a:buClr>
                <a:srgbClr val="0070C0"/>
              </a:buClr>
              <a:buSzPct val="100000"/>
              <a:buNone/>
              <a:defRPr/>
            </a:pPr>
            <a:r>
              <a:rPr lang="en-IN" b="1" dirty="0"/>
              <a:t>Laissez-Faire Economies: The Free Market</a:t>
            </a:r>
          </a:p>
          <a:p>
            <a:pPr marL="256032" indent="-256032">
              <a:spcAft>
                <a:spcPct val="10000"/>
              </a:spcAft>
              <a:buClr>
                <a:srgbClr val="0070C0"/>
              </a:buClr>
              <a:buSzPct val="100000"/>
              <a:defRPr/>
            </a:pPr>
            <a:r>
              <a:rPr lang="en-IN" b="1" dirty="0"/>
              <a:t>laissez-faire economy  </a:t>
            </a:r>
            <a:r>
              <a:rPr lang="en-IN" dirty="0"/>
              <a:t>Literally from the French: “allow [them] to do.” An economy in which individual people and firms pursue their own self-interest without any central direction or regulation.</a:t>
            </a:r>
            <a:endParaRPr lang="en-IN" sz="2600" dirty="0"/>
          </a:p>
        </p:txBody>
      </p:sp>
    </p:spTree>
    <p:extLst>
      <p:ext uri="{BB962C8B-B14F-4D97-AF65-F5344CB8AC3E}">
        <p14:creationId xmlns:p14="http://schemas.microsoft.com/office/powerpoint/2010/main" val="84759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Systems and the Role of Government </a:t>
            </a:r>
            <a:r>
              <a:rPr lang="en-IN" sz="2000" i="1" dirty="0"/>
              <a:t>(2 of 7)</a:t>
            </a:r>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IN" b="1" dirty="0"/>
              <a:t>market</a:t>
            </a:r>
            <a:r>
              <a:rPr lang="en-IN" dirty="0"/>
              <a:t>  The institution through which buyers and sellers interact and engage in exchange.</a:t>
            </a:r>
          </a:p>
          <a:p>
            <a:pPr marL="256032" indent="-256032">
              <a:spcAft>
                <a:spcPct val="10000"/>
              </a:spcAft>
              <a:buClr>
                <a:srgbClr val="0070C0"/>
              </a:buClr>
              <a:buSzPct val="100000"/>
              <a:defRPr/>
            </a:pPr>
            <a:r>
              <a:rPr lang="en-IN" dirty="0"/>
              <a:t>Some markets are simple and others are complex, but they all involve buyers and sellers engaging in exchange. </a:t>
            </a:r>
          </a:p>
          <a:p>
            <a:pPr marL="256032" indent="-256032">
              <a:spcAft>
                <a:spcPct val="10000"/>
              </a:spcAft>
              <a:buClr>
                <a:srgbClr val="0070C0"/>
              </a:buClr>
              <a:buSzPct val="100000"/>
              <a:defRPr/>
            </a:pPr>
            <a:r>
              <a:rPr lang="en-IN" dirty="0"/>
              <a:t>The </a:t>
            </a:r>
            <a:r>
              <a:rPr lang="en-US" dirty="0"/>
              <a:t>behavior</a:t>
            </a:r>
            <a:r>
              <a:rPr lang="en-IN" dirty="0"/>
              <a:t> of buyers and sellers in a laissez-faire economy determines what gets produced, how it is produced, and who gets it.</a:t>
            </a:r>
          </a:p>
        </p:txBody>
      </p:sp>
    </p:spTree>
    <p:extLst>
      <p:ext uri="{BB962C8B-B14F-4D97-AF65-F5344CB8AC3E}">
        <p14:creationId xmlns:p14="http://schemas.microsoft.com/office/powerpoint/2010/main" val="101928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082597"/>
          </a:xfrm>
        </p:spPr>
        <p:txBody>
          <a:bodyPr/>
          <a:lstStyle/>
          <a:p>
            <a:r>
              <a:rPr lang="en-IN" dirty="0"/>
              <a:t>Chapter 2  The Economic Problem: Scarcity and Choice </a:t>
            </a:r>
            <a:r>
              <a:rPr lang="en-IN" sz="2000" i="1" dirty="0"/>
              <a:t>( 1 of 2)</a:t>
            </a:r>
          </a:p>
        </p:txBody>
      </p:sp>
      <p:sp>
        <p:nvSpPr>
          <p:cNvPr id="3" name="Content Placeholder 2"/>
          <p:cNvSpPr>
            <a:spLocks noGrp="1"/>
          </p:cNvSpPr>
          <p:nvPr>
            <p:ph idx="1"/>
          </p:nvPr>
        </p:nvSpPr>
        <p:spPr/>
        <p:txBody>
          <a:bodyPr/>
          <a:lstStyle/>
          <a:p>
            <a:r>
              <a:rPr lang="en-IN" altLang="en-US" sz="2400" dirty="0"/>
              <a:t>On the surface, economic issues seem quite different from one another.</a:t>
            </a:r>
          </a:p>
          <a:p>
            <a:r>
              <a:rPr lang="en-IN" altLang="en-US" sz="2400" dirty="0"/>
              <a:t>But the fundamental concern is choice in a world of scarcity.</a:t>
            </a:r>
          </a:p>
          <a:p>
            <a:r>
              <a:rPr lang="en-IN" altLang="en-US" sz="2400" dirty="0"/>
              <a:t>Individuals’ choices determine three key features of society:</a:t>
            </a:r>
          </a:p>
          <a:p>
            <a:pPr lvl="1"/>
            <a:r>
              <a:rPr lang="en-IN" altLang="en-US" dirty="0"/>
              <a:t>What gets produced?</a:t>
            </a:r>
          </a:p>
          <a:p>
            <a:pPr lvl="1"/>
            <a:r>
              <a:rPr lang="en-IN" altLang="en-US" dirty="0"/>
              <a:t>How is it produced?</a:t>
            </a:r>
          </a:p>
          <a:p>
            <a:pPr lvl="1"/>
            <a:r>
              <a:rPr lang="en-IN" altLang="en-US" dirty="0"/>
              <a:t>Who gets what is produced?</a:t>
            </a:r>
            <a:endParaRPr lang="en-US" altLang="en-US" dirty="0"/>
          </a:p>
        </p:txBody>
      </p:sp>
    </p:spTree>
    <p:extLst>
      <p:ext uri="{BB962C8B-B14F-4D97-AF65-F5344CB8AC3E}">
        <p14:creationId xmlns:p14="http://schemas.microsoft.com/office/powerpoint/2010/main" val="1348019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Systems and the Role of Government </a:t>
            </a:r>
            <a:r>
              <a:rPr lang="en-IN" sz="2000" i="1" dirty="0"/>
              <a:t>(3 of 7)</a:t>
            </a:r>
            <a:endParaRPr lang="en-IN" sz="2000" dirty="0"/>
          </a:p>
        </p:txBody>
      </p:sp>
      <p:sp>
        <p:nvSpPr>
          <p:cNvPr id="3" name="Content Placeholder 2"/>
          <p:cNvSpPr>
            <a:spLocks noGrp="1"/>
          </p:cNvSpPr>
          <p:nvPr>
            <p:ph idx="1"/>
          </p:nvPr>
        </p:nvSpPr>
        <p:spPr>
          <a:xfrm>
            <a:off x="457200" y="1600201"/>
            <a:ext cx="8229600" cy="2971800"/>
          </a:xfrm>
        </p:spPr>
        <p:txBody>
          <a:bodyPr/>
          <a:lstStyle/>
          <a:p>
            <a:pPr marL="0" indent="0">
              <a:spcAft>
                <a:spcPct val="10000"/>
              </a:spcAft>
              <a:buClr>
                <a:srgbClr val="0070C0"/>
              </a:buClr>
              <a:buSzPct val="100000"/>
              <a:buNone/>
              <a:defRPr/>
            </a:pPr>
            <a:r>
              <a:rPr lang="en-IN" b="1" dirty="0"/>
              <a:t>Consumer Sovereignty</a:t>
            </a:r>
          </a:p>
          <a:p>
            <a:pPr marL="256032" indent="-256032">
              <a:spcAft>
                <a:spcPct val="10000"/>
              </a:spcAft>
              <a:buClr>
                <a:srgbClr val="0070C0"/>
              </a:buClr>
              <a:buSzPct val="100000"/>
              <a:defRPr/>
            </a:pPr>
            <a:r>
              <a:rPr lang="en-IN" b="1" dirty="0"/>
              <a:t>consumer sovereignty  </a:t>
            </a:r>
            <a:r>
              <a:rPr lang="en-IN" dirty="0"/>
              <a:t>The idea that consumers ultimately dictate what will be produced (or not produced) by choosing what to purchase (and what not to purchase).</a:t>
            </a:r>
          </a:p>
          <a:p>
            <a:pPr marL="256032" indent="-256032">
              <a:spcAft>
                <a:spcPct val="10000"/>
              </a:spcAft>
              <a:buClr>
                <a:srgbClr val="0070C0"/>
              </a:buClr>
              <a:buSzPct val="100000"/>
              <a:defRPr/>
            </a:pPr>
            <a:r>
              <a:rPr lang="en-IN" dirty="0"/>
              <a:t>The mix of output is dictated by consumers who “vote” by buying or not buying.</a:t>
            </a:r>
            <a:endParaRPr lang="en-IN" sz="2000" kern="0" dirty="0">
              <a:cs typeface="Times New Roman" pitchFamily="18" charset="0"/>
            </a:endParaRPr>
          </a:p>
        </p:txBody>
      </p:sp>
    </p:spTree>
    <p:extLst>
      <p:ext uri="{BB962C8B-B14F-4D97-AF65-F5344CB8AC3E}">
        <p14:creationId xmlns:p14="http://schemas.microsoft.com/office/powerpoint/2010/main" val="1783238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ct val="10000"/>
              </a:spcAft>
              <a:buClr>
                <a:srgbClr val="0070C0"/>
              </a:buClr>
              <a:buSzPct val="100000"/>
              <a:defRPr/>
            </a:pPr>
            <a:r>
              <a:rPr lang="en-IN" dirty="0"/>
              <a:t>Economic Systems and the Role of Government </a:t>
            </a:r>
            <a:r>
              <a:rPr lang="en-IN" sz="2000" i="1" dirty="0"/>
              <a:t>(4 of 7)</a:t>
            </a:r>
            <a:endParaRPr lang="en-IN" sz="2000" dirty="0"/>
          </a:p>
        </p:txBody>
      </p:sp>
      <p:sp>
        <p:nvSpPr>
          <p:cNvPr id="3" name="Content Placeholder 2"/>
          <p:cNvSpPr>
            <a:spLocks noGrp="1"/>
          </p:cNvSpPr>
          <p:nvPr>
            <p:ph idx="1"/>
          </p:nvPr>
        </p:nvSpPr>
        <p:spPr>
          <a:xfrm>
            <a:off x="457200" y="1600201"/>
            <a:ext cx="8229600" cy="2590800"/>
          </a:xfrm>
        </p:spPr>
        <p:txBody>
          <a:bodyPr/>
          <a:lstStyle/>
          <a:p>
            <a:pPr marL="0" indent="0">
              <a:spcAft>
                <a:spcPct val="10000"/>
              </a:spcAft>
              <a:buClr>
                <a:srgbClr val="0070C0"/>
              </a:buClr>
              <a:buSzPct val="100000"/>
              <a:buNone/>
              <a:defRPr/>
            </a:pPr>
            <a:r>
              <a:rPr lang="en-IN" b="1" dirty="0"/>
              <a:t>Individual Production Decisions: Free Enterprise</a:t>
            </a:r>
          </a:p>
          <a:p>
            <a:pPr marL="256032" indent="-256032">
              <a:spcAft>
                <a:spcPct val="10000"/>
              </a:spcAft>
              <a:buClr>
                <a:srgbClr val="0070C0"/>
              </a:buClr>
              <a:buSzPct val="100000"/>
              <a:defRPr/>
            </a:pPr>
            <a:r>
              <a:rPr lang="en-IN" dirty="0"/>
              <a:t>Under a free market system, individual producers must determine how to organize and coordinate their production.</a:t>
            </a:r>
          </a:p>
          <a:p>
            <a:pPr marL="256032" indent="-256032">
              <a:spcAft>
                <a:spcPct val="10000"/>
              </a:spcAft>
              <a:buClr>
                <a:srgbClr val="0070C0"/>
              </a:buClr>
              <a:buSzPct val="100000"/>
              <a:defRPr/>
            </a:pPr>
            <a:r>
              <a:rPr lang="en-IN" dirty="0"/>
              <a:t>In a free market economy, production decisions are made by private organizations acting in their own interest.</a:t>
            </a:r>
            <a:endParaRPr lang="en-IN" sz="2000" kern="0" dirty="0">
              <a:cs typeface="Times New Roman" pitchFamily="18" charset="0"/>
            </a:endParaRPr>
          </a:p>
        </p:txBody>
      </p:sp>
    </p:spTree>
    <p:extLst>
      <p:ext uri="{BB962C8B-B14F-4D97-AF65-F5344CB8AC3E}">
        <p14:creationId xmlns:p14="http://schemas.microsoft.com/office/powerpoint/2010/main" val="260345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Systems and the Role of Government </a:t>
            </a:r>
            <a:r>
              <a:rPr lang="en-IN" sz="2000" i="1" dirty="0"/>
              <a:t>(5 of 7)</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Distribution of Output</a:t>
            </a:r>
          </a:p>
          <a:p>
            <a:pPr marL="256032" indent="-256032">
              <a:spcAft>
                <a:spcPct val="10000"/>
              </a:spcAft>
              <a:buClr>
                <a:srgbClr val="0070C0"/>
              </a:buClr>
              <a:buSzPct val="100000"/>
              <a:defRPr/>
            </a:pPr>
            <a:r>
              <a:rPr lang="en-IN" dirty="0"/>
              <a:t>A household’s income affects the amount of output it can get.</a:t>
            </a:r>
          </a:p>
          <a:p>
            <a:pPr marL="256032" indent="-256032">
              <a:spcAft>
                <a:spcPct val="10000"/>
              </a:spcAft>
              <a:buClr>
                <a:srgbClr val="0070C0"/>
              </a:buClr>
              <a:buSzPct val="100000"/>
              <a:defRPr/>
            </a:pPr>
            <a:r>
              <a:rPr lang="en-IN" i="1" dirty="0"/>
              <a:t>Income </a:t>
            </a:r>
            <a:r>
              <a:rPr lang="en-IN" dirty="0"/>
              <a:t>is the amount that a household earns each year.  It comes in a number of forms, such as wages, salaries, and interest.</a:t>
            </a:r>
          </a:p>
          <a:p>
            <a:pPr marL="256032" indent="-256032">
              <a:spcAft>
                <a:spcPct val="10000"/>
              </a:spcAft>
              <a:buClr>
                <a:srgbClr val="0070C0"/>
              </a:buClr>
              <a:buSzPct val="100000"/>
              <a:defRPr/>
            </a:pPr>
            <a:r>
              <a:rPr lang="en-IN" dirty="0"/>
              <a:t>You may be able to increase your income by getting more education or training.</a:t>
            </a:r>
          </a:p>
        </p:txBody>
      </p:sp>
    </p:spTree>
    <p:extLst>
      <p:ext uri="{BB962C8B-B14F-4D97-AF65-F5344CB8AC3E}">
        <p14:creationId xmlns:p14="http://schemas.microsoft.com/office/powerpoint/2010/main" val="28681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Systems and the Role of Government </a:t>
            </a:r>
            <a:r>
              <a:rPr lang="en-IN" sz="2000" i="1" dirty="0"/>
              <a:t>(6 of 7)</a:t>
            </a:r>
            <a:endParaRPr lang="en-IN" sz="2000" dirty="0"/>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US" b="1" dirty="0"/>
              <a:t>Price Theory </a:t>
            </a:r>
          </a:p>
          <a:p>
            <a:pPr marL="256032" indent="-256032">
              <a:spcAft>
                <a:spcPct val="10000"/>
              </a:spcAft>
              <a:buClr>
                <a:srgbClr val="0070C0"/>
              </a:buClr>
              <a:buSzPct val="100000"/>
              <a:defRPr/>
            </a:pPr>
            <a:r>
              <a:rPr lang="en-US" dirty="0"/>
              <a:t>In a free market system, the basic economic questions are answered without the help of a central government plan or directives. </a:t>
            </a:r>
          </a:p>
          <a:p>
            <a:pPr marL="256032" indent="-256032">
              <a:spcAft>
                <a:spcPct val="10000"/>
              </a:spcAft>
              <a:buClr>
                <a:srgbClr val="0070C0"/>
              </a:buClr>
              <a:buSzPct val="100000"/>
              <a:defRPr/>
            </a:pPr>
            <a:r>
              <a:rPr lang="en-US" dirty="0"/>
              <a:t>This is what the “free” in free market means—the system is left to operate on its own, with no outside interference. Individuals pursuing their own self-interest will go into business and produce the products and services that people want. </a:t>
            </a:r>
          </a:p>
        </p:txBody>
      </p:sp>
    </p:spTree>
    <p:extLst>
      <p:ext uri="{BB962C8B-B14F-4D97-AF65-F5344CB8AC3E}">
        <p14:creationId xmlns:p14="http://schemas.microsoft.com/office/powerpoint/2010/main" val="66197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Systems and the Role of Government </a:t>
            </a:r>
            <a:r>
              <a:rPr lang="en-IN" sz="2000" i="1" dirty="0"/>
              <a:t>(7 of 7)</a:t>
            </a:r>
            <a:endParaRPr lang="en-IN" sz="2000" dirty="0"/>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US" b="1" dirty="0"/>
              <a:t>Price Theory </a:t>
            </a:r>
          </a:p>
          <a:p>
            <a:pPr marL="256032" indent="-256032">
              <a:spcAft>
                <a:spcPct val="10000"/>
              </a:spcAft>
              <a:buClr>
                <a:srgbClr val="0070C0"/>
              </a:buClr>
              <a:buSzPct val="100000"/>
              <a:defRPr/>
            </a:pPr>
            <a:r>
              <a:rPr lang="en-US" dirty="0"/>
              <a:t>Other individuals will decide whether to acquire skills; whether to work; and whether to buy, sell, invest, or save the income that they earn.</a:t>
            </a:r>
          </a:p>
          <a:p>
            <a:pPr marL="256032" indent="-256032">
              <a:spcAft>
                <a:spcPct val="10000"/>
              </a:spcAft>
              <a:buClr>
                <a:srgbClr val="0070C0"/>
              </a:buClr>
              <a:buSzPct val="100000"/>
              <a:defRPr/>
            </a:pPr>
            <a:r>
              <a:rPr lang="en-US" dirty="0"/>
              <a:t>The basic coordinating mechanism is price.</a:t>
            </a:r>
          </a:p>
        </p:txBody>
      </p:sp>
    </p:spTree>
    <p:extLst>
      <p:ext uri="{BB962C8B-B14F-4D97-AF65-F5344CB8AC3E}">
        <p14:creationId xmlns:p14="http://schemas.microsoft.com/office/powerpoint/2010/main" val="3085328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0" dirty="0">
                <a:cs typeface="Times New Roman" pitchFamily="18" charset="0"/>
              </a:rPr>
              <a:t>Mixed Systems, Markets, and Governments</a:t>
            </a:r>
            <a:endParaRPr lang="en-IN" dirty="0"/>
          </a:p>
        </p:txBody>
      </p:sp>
      <p:sp>
        <p:nvSpPr>
          <p:cNvPr id="3" name="Content Placeholder 2"/>
          <p:cNvSpPr>
            <a:spLocks noGrp="1"/>
          </p:cNvSpPr>
          <p:nvPr>
            <p:ph idx="1"/>
          </p:nvPr>
        </p:nvSpPr>
        <p:spPr>
          <a:xfrm>
            <a:off x="457200" y="1600201"/>
            <a:ext cx="8229600" cy="2362200"/>
          </a:xfrm>
        </p:spPr>
        <p:txBody>
          <a:bodyPr/>
          <a:lstStyle/>
          <a:p>
            <a:pPr marL="256032" indent="-256032">
              <a:spcAft>
                <a:spcPct val="10000"/>
              </a:spcAft>
              <a:buClr>
                <a:srgbClr val="0070C0"/>
              </a:buClr>
              <a:buSzPct val="100000"/>
              <a:defRPr/>
            </a:pPr>
            <a:r>
              <a:rPr lang="en-IN" dirty="0"/>
              <a:t>T</a:t>
            </a:r>
            <a:r>
              <a:rPr lang="en-US" dirty="0"/>
              <a:t>he differences between command economies and laissez-faire economies in their pure forms are enormous. </a:t>
            </a:r>
          </a:p>
          <a:p>
            <a:pPr marL="256032" indent="-256032">
              <a:spcAft>
                <a:spcPct val="10000"/>
              </a:spcAft>
              <a:buClr>
                <a:srgbClr val="0070C0"/>
              </a:buClr>
              <a:buSzPct val="100000"/>
              <a:defRPr/>
            </a:pPr>
            <a:r>
              <a:rPr lang="en-US" dirty="0"/>
              <a:t>In fact, these pure forms do not exist in the world.</a:t>
            </a:r>
          </a:p>
          <a:p>
            <a:pPr marL="256032" indent="-256032">
              <a:spcAft>
                <a:spcPct val="10000"/>
              </a:spcAft>
              <a:buClr>
                <a:srgbClr val="0070C0"/>
              </a:buClr>
              <a:buSzPct val="100000"/>
              <a:defRPr/>
            </a:pPr>
            <a:r>
              <a:rPr lang="en-US" dirty="0"/>
              <a:t>All real systems are in some sense “mixed.”</a:t>
            </a:r>
          </a:p>
        </p:txBody>
      </p:sp>
    </p:spTree>
    <p:extLst>
      <p:ext uri="{BB962C8B-B14F-4D97-AF65-F5344CB8AC3E}">
        <p14:creationId xmlns:p14="http://schemas.microsoft.com/office/powerpoint/2010/main" val="4259281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pt-BR" dirty="0"/>
              <a:t>REVIEW TERMS AND CONCEPTS</a:t>
            </a:r>
            <a:endParaRPr lang="en-IN" dirty="0"/>
          </a:p>
        </p:txBody>
      </p:sp>
      <p:sp>
        <p:nvSpPr>
          <p:cNvPr id="3" name="Content Placeholder 2"/>
          <p:cNvSpPr>
            <a:spLocks noGrp="1"/>
          </p:cNvSpPr>
          <p:nvPr>
            <p:ph idx="1"/>
          </p:nvPr>
        </p:nvSpPr>
        <p:spPr>
          <a:xfrm>
            <a:off x="457200" y="1600200"/>
            <a:ext cx="8382000" cy="4525963"/>
          </a:xfrm>
        </p:spPr>
        <p:txBody>
          <a:bodyPr numCol="2"/>
          <a:lstStyle/>
          <a:p>
            <a:pPr marL="256032" indent="-256032">
              <a:buClr>
                <a:srgbClr val="0070C0"/>
              </a:buClr>
              <a:buSzPct val="100000"/>
              <a:defRPr/>
            </a:pPr>
            <a:r>
              <a:rPr lang="en-IN" sz="1800" dirty="0"/>
              <a:t>absolute advantage</a:t>
            </a:r>
          </a:p>
          <a:p>
            <a:pPr marL="256032" indent="-256032">
              <a:buClr>
                <a:srgbClr val="0070C0"/>
              </a:buClr>
              <a:buSzPct val="100000"/>
              <a:defRPr/>
            </a:pPr>
            <a:r>
              <a:rPr lang="en-IN" sz="1800" dirty="0"/>
              <a:t>capital</a:t>
            </a:r>
          </a:p>
          <a:p>
            <a:pPr marL="256032" indent="-256032">
              <a:buClr>
                <a:srgbClr val="0070C0"/>
              </a:buClr>
              <a:buSzPct val="100000"/>
              <a:defRPr/>
            </a:pPr>
            <a:r>
              <a:rPr lang="en-IN" sz="1800" dirty="0"/>
              <a:t>command economy</a:t>
            </a:r>
          </a:p>
          <a:p>
            <a:pPr marL="256032" indent="-256032">
              <a:buClr>
                <a:srgbClr val="0070C0"/>
              </a:buClr>
              <a:buSzPct val="100000"/>
              <a:defRPr/>
            </a:pPr>
            <a:r>
              <a:rPr lang="en-IN" sz="1800" dirty="0"/>
              <a:t>comparative advantage</a:t>
            </a:r>
          </a:p>
          <a:p>
            <a:pPr marL="256032" indent="-256032">
              <a:buClr>
                <a:srgbClr val="0070C0"/>
              </a:buClr>
              <a:buSzPct val="100000"/>
              <a:defRPr/>
            </a:pPr>
            <a:r>
              <a:rPr lang="en-US" altLang="en-US" sz="1800" dirty="0"/>
              <a:t>consumer goods</a:t>
            </a:r>
          </a:p>
          <a:p>
            <a:pPr marL="256032" indent="-256032">
              <a:buClr>
                <a:srgbClr val="0070C0"/>
              </a:buClr>
              <a:buSzPct val="100000"/>
              <a:defRPr/>
            </a:pPr>
            <a:r>
              <a:rPr lang="en-US" altLang="en-US" sz="1800" dirty="0"/>
              <a:t>consumer sovereignty</a:t>
            </a:r>
          </a:p>
          <a:p>
            <a:pPr marL="256032" indent="-256032">
              <a:buClr>
                <a:srgbClr val="0070C0"/>
              </a:buClr>
              <a:buSzPct val="100000"/>
              <a:defRPr/>
            </a:pPr>
            <a:r>
              <a:rPr lang="en-US" altLang="en-US" sz="1800" dirty="0"/>
              <a:t>economic growth</a:t>
            </a:r>
          </a:p>
          <a:p>
            <a:pPr marL="256032" indent="-256032">
              <a:buClr>
                <a:srgbClr val="0070C0"/>
              </a:buClr>
              <a:buSzPct val="100000"/>
              <a:defRPr/>
            </a:pPr>
            <a:r>
              <a:rPr lang="en-US" altLang="en-US" sz="1800" dirty="0"/>
              <a:t>factors of production (or factors)</a:t>
            </a:r>
          </a:p>
          <a:p>
            <a:pPr marL="256032" indent="-256032">
              <a:buClr>
                <a:srgbClr val="0070C0"/>
              </a:buClr>
              <a:buSzPct val="100000"/>
              <a:defRPr/>
            </a:pPr>
            <a:r>
              <a:rPr lang="en-US" altLang="en-US" sz="1800" dirty="0"/>
              <a:t>inputs or resources</a:t>
            </a:r>
          </a:p>
          <a:p>
            <a:pPr marL="256032" indent="-256032">
              <a:buClr>
                <a:srgbClr val="0070C0"/>
              </a:buClr>
              <a:buSzPct val="100000"/>
              <a:defRPr/>
            </a:pPr>
            <a:r>
              <a:rPr lang="en-US" sz="1800" dirty="0"/>
              <a:t>investment </a:t>
            </a:r>
          </a:p>
          <a:p>
            <a:pPr marL="256032" indent="-256032">
              <a:buClr>
                <a:srgbClr val="0070C0"/>
              </a:buClr>
              <a:buSzPct val="100000"/>
              <a:defRPr/>
            </a:pPr>
            <a:r>
              <a:rPr lang="en-US" sz="1800" dirty="0"/>
              <a:t>laissez-faire economy</a:t>
            </a:r>
          </a:p>
          <a:p>
            <a:pPr marL="256032" indent="-256032">
              <a:buClr>
                <a:srgbClr val="0070C0"/>
              </a:buClr>
              <a:buSzPct val="100000"/>
              <a:defRPr/>
            </a:pPr>
            <a:r>
              <a:rPr lang="en-US" sz="1800" dirty="0"/>
              <a:t>marginal rate of transformation (MRT)</a:t>
            </a:r>
          </a:p>
          <a:p>
            <a:pPr marL="256032" indent="-256032">
              <a:buClr>
                <a:srgbClr val="0070C0"/>
              </a:buClr>
              <a:buSzPct val="100000"/>
              <a:defRPr/>
            </a:pPr>
            <a:r>
              <a:rPr lang="en-US" sz="1800" dirty="0"/>
              <a:t>market</a:t>
            </a:r>
          </a:p>
          <a:p>
            <a:pPr marL="256032" indent="-256032">
              <a:buClr>
                <a:srgbClr val="0070C0"/>
              </a:buClr>
              <a:buSzPct val="100000"/>
              <a:defRPr/>
            </a:pPr>
            <a:r>
              <a:rPr lang="en-US" sz="1800" dirty="0"/>
              <a:t>opportunity cost</a:t>
            </a:r>
          </a:p>
          <a:p>
            <a:pPr marL="256032" indent="-256032">
              <a:buClr>
                <a:srgbClr val="0070C0"/>
              </a:buClr>
              <a:buSzPct val="100000"/>
              <a:defRPr/>
            </a:pPr>
            <a:r>
              <a:rPr lang="en-US" sz="1800" dirty="0"/>
              <a:t>outputs</a:t>
            </a:r>
          </a:p>
          <a:p>
            <a:pPr marL="256032" indent="-256032">
              <a:buClr>
                <a:srgbClr val="0070C0"/>
              </a:buClr>
              <a:buSzPct val="100000"/>
              <a:defRPr/>
            </a:pPr>
            <a:r>
              <a:rPr lang="en-US" sz="1800" dirty="0"/>
              <a:t>production</a:t>
            </a:r>
          </a:p>
          <a:p>
            <a:pPr marL="256032" indent="-256032">
              <a:buClr>
                <a:srgbClr val="0070C0"/>
              </a:buClr>
              <a:buSzPct val="100000"/>
              <a:defRPr/>
            </a:pPr>
            <a:r>
              <a:rPr lang="en-US" sz="1800" dirty="0"/>
              <a:t>production possibility frontier (</a:t>
            </a:r>
            <a:r>
              <a:rPr lang="en-US" sz="1800" dirty="0" err="1"/>
              <a:t>ppf</a:t>
            </a:r>
            <a:r>
              <a:rPr lang="en-US" sz="1800" dirty="0"/>
              <a:t>)</a:t>
            </a:r>
          </a:p>
          <a:p>
            <a:pPr marL="256032" indent="-256032">
              <a:buClr>
                <a:srgbClr val="0070C0"/>
              </a:buClr>
              <a:buSzPct val="100000"/>
              <a:defRPr/>
            </a:pPr>
            <a:r>
              <a:rPr lang="en-US" sz="1800" dirty="0"/>
              <a:t>theory of comparative advantage</a:t>
            </a:r>
          </a:p>
          <a:p>
            <a:pPr marL="256032" indent="-256032">
              <a:buClr>
                <a:srgbClr val="0070C0"/>
              </a:buClr>
              <a:buSzPct val="100000"/>
              <a:defRPr/>
            </a:pPr>
            <a:endParaRPr lang="en-US" altLang="en-US" sz="1800" dirty="0"/>
          </a:p>
          <a:p>
            <a:pPr marL="256032" indent="-256032">
              <a:buClr>
                <a:srgbClr val="0070C0"/>
              </a:buClr>
              <a:buSzPct val="100000"/>
              <a:defRPr/>
            </a:pPr>
            <a:endParaRPr lang="en-US" altLang="en-US" sz="1800" dirty="0"/>
          </a:p>
        </p:txBody>
      </p:sp>
    </p:spTree>
    <p:extLst>
      <p:ext uri="{BB962C8B-B14F-4D97-AF65-F5344CB8AC3E}">
        <p14:creationId xmlns:p14="http://schemas.microsoft.com/office/powerpoint/2010/main" val="222424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082597"/>
          </a:xfrm>
        </p:spPr>
        <p:txBody>
          <a:bodyPr/>
          <a:lstStyle/>
          <a:p>
            <a:r>
              <a:rPr lang="en-IN" dirty="0"/>
              <a:t>Chapter 2  The Economic Problem: Scarcity and Choice </a:t>
            </a:r>
            <a:r>
              <a:rPr lang="en-IN" sz="2000" i="1" dirty="0">
                <a:solidFill>
                  <a:prstClr val="white"/>
                </a:solidFill>
              </a:rPr>
              <a:t>( 2 of 2)</a:t>
            </a:r>
            <a:endParaRPr lang="en-IN" dirty="0"/>
          </a:p>
        </p:txBody>
      </p:sp>
      <p:sp>
        <p:nvSpPr>
          <p:cNvPr id="3" name="Content Placeholder 2"/>
          <p:cNvSpPr>
            <a:spLocks noGrp="1"/>
          </p:cNvSpPr>
          <p:nvPr>
            <p:ph idx="1"/>
          </p:nvPr>
        </p:nvSpPr>
        <p:spPr/>
        <p:txBody>
          <a:bodyPr/>
          <a:lstStyle/>
          <a:p>
            <a:r>
              <a:rPr lang="en-IN" sz="2400" b="1" dirty="0"/>
              <a:t>capital  </a:t>
            </a:r>
            <a:r>
              <a:rPr lang="en-IN" sz="2400" dirty="0"/>
              <a:t>Things that are produced and then used in the production of other goods and services. </a:t>
            </a:r>
          </a:p>
          <a:p>
            <a:r>
              <a:rPr lang="en-IN" sz="2400" b="1" dirty="0"/>
              <a:t>factors of production </a:t>
            </a:r>
            <a:r>
              <a:rPr lang="en-IN" sz="2400" dirty="0"/>
              <a:t>(or </a:t>
            </a:r>
            <a:r>
              <a:rPr lang="en-IN" sz="2400" b="1" dirty="0"/>
              <a:t>factors</a:t>
            </a:r>
            <a:r>
              <a:rPr lang="en-IN" sz="2400" dirty="0"/>
              <a:t>)  The inputs into the process of production. Another term for resources.</a:t>
            </a:r>
          </a:p>
          <a:p>
            <a:r>
              <a:rPr lang="en-IN" sz="2400" b="1" dirty="0"/>
              <a:t>production</a:t>
            </a:r>
            <a:r>
              <a:rPr lang="en-IN" sz="2400" dirty="0"/>
              <a:t>  The process that transforms scarce resources into useful goods and services.</a:t>
            </a:r>
          </a:p>
          <a:p>
            <a:r>
              <a:rPr lang="en-IN" sz="2400" b="1" dirty="0"/>
              <a:t>inputs</a:t>
            </a:r>
            <a:r>
              <a:rPr lang="en-IN" sz="2400" dirty="0"/>
              <a:t> or </a:t>
            </a:r>
            <a:r>
              <a:rPr lang="en-IN" sz="2400" b="1" dirty="0"/>
              <a:t>resources</a:t>
            </a:r>
            <a:r>
              <a:rPr lang="en-IN" sz="2400" dirty="0"/>
              <a:t>  Anything provided by nature or previous generations that can be used directly or indirectly to satisfy human wants.</a:t>
            </a:r>
          </a:p>
          <a:p>
            <a:r>
              <a:rPr lang="en-US" altLang="en-US" sz="2400" b="1" dirty="0"/>
              <a:t>outputs</a:t>
            </a:r>
            <a:r>
              <a:rPr lang="en-US" altLang="en-US" sz="2400" dirty="0"/>
              <a:t>  Goods and services of value to households.</a:t>
            </a:r>
          </a:p>
        </p:txBody>
      </p:sp>
    </p:spTree>
    <p:extLst>
      <p:ext uri="{BB962C8B-B14F-4D97-AF65-F5344CB8AC3E}">
        <p14:creationId xmlns:p14="http://schemas.microsoft.com/office/powerpoint/2010/main" val="274949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391" y="457200"/>
            <a:ext cx="8229600" cy="1066800"/>
          </a:xfrm>
        </p:spPr>
        <p:txBody>
          <a:bodyPr/>
          <a:lstStyle/>
          <a:p>
            <a:pPr>
              <a:spcAft>
                <a:spcPts val="3000"/>
              </a:spcAft>
            </a:pPr>
            <a:r>
              <a:rPr lang="en-US" altLang="en-US" sz="2000" b="1" dirty="0"/>
              <a:t>FIGURE 2.1  </a:t>
            </a:r>
            <a:r>
              <a:rPr lang="en-IN" sz="2000" b="1" dirty="0">
                <a:latin typeface="Arial" pitchFamily="34" charset="0"/>
              </a:rPr>
              <a:t>The Three Basic Questions</a:t>
            </a:r>
            <a:endParaRPr lang="en-IN" b="1" dirty="0"/>
          </a:p>
        </p:txBody>
      </p:sp>
      <p:pic>
        <p:nvPicPr>
          <p:cNvPr id="1026" name="Picture 2" descr="A diagram presents the three basic ques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1219200"/>
            <a:ext cx="83280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3"/>
          </p:nvPr>
        </p:nvSpPr>
        <p:spPr>
          <a:xfrm>
            <a:off x="357809" y="4191000"/>
            <a:ext cx="8328991" cy="2094016"/>
          </a:xfrm>
        </p:spPr>
        <p:txBody>
          <a:bodyPr/>
          <a:lstStyle/>
          <a:p>
            <a:pPr>
              <a:spcBef>
                <a:spcPts val="1800"/>
              </a:spcBef>
            </a:pPr>
            <a:r>
              <a:rPr lang="en-US" altLang="en-US" dirty="0"/>
              <a:t>Every society has some system or process that transforms its scarce resources into useful goods and services.</a:t>
            </a:r>
          </a:p>
          <a:p>
            <a:pPr>
              <a:spcBef>
                <a:spcPts val="1800"/>
              </a:spcBef>
            </a:pPr>
            <a:r>
              <a:rPr lang="en-US" altLang="en-US" dirty="0"/>
              <a:t>In doing so, it must decide what gets produced, how it is produced, and to whom it is distributed. </a:t>
            </a:r>
          </a:p>
          <a:p>
            <a:pPr>
              <a:spcBef>
                <a:spcPts val="1800"/>
              </a:spcBef>
            </a:pPr>
            <a:r>
              <a:rPr lang="en-US" altLang="en-US" dirty="0"/>
              <a:t>The primary resources that must be allocated are land, labor, and capital. </a:t>
            </a:r>
            <a:endParaRPr lang="en-IN" dirty="0"/>
          </a:p>
        </p:txBody>
      </p:sp>
    </p:spTree>
    <p:extLst>
      <p:ext uri="{BB962C8B-B14F-4D97-AF65-F5344CB8AC3E}">
        <p14:creationId xmlns:p14="http://schemas.microsoft.com/office/powerpoint/2010/main" val="133233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Scarcity, Choice, and Opportunity Cost</a:t>
            </a:r>
          </a:p>
        </p:txBody>
      </p:sp>
      <p:sp>
        <p:nvSpPr>
          <p:cNvPr id="3" name="Content Placeholder 2"/>
          <p:cNvSpPr>
            <a:spLocks noGrp="1"/>
          </p:cNvSpPr>
          <p:nvPr>
            <p:ph idx="1"/>
          </p:nvPr>
        </p:nvSpPr>
        <p:spPr/>
        <p:txBody>
          <a:bodyPr/>
          <a:lstStyle/>
          <a:p>
            <a:pPr marL="0" indent="0">
              <a:buClr>
                <a:srgbClr val="0070C0"/>
              </a:buClr>
              <a:buSzPct val="100000"/>
              <a:buNone/>
            </a:pPr>
            <a:r>
              <a:rPr lang="en-IN" b="1" dirty="0"/>
              <a:t>Scarcity and Choice in a One-Person Economy</a:t>
            </a:r>
          </a:p>
          <a:p>
            <a:pPr marL="256032" indent="-256032">
              <a:buClr>
                <a:srgbClr val="0070C0"/>
              </a:buClr>
              <a:buSzPct val="100000"/>
            </a:pPr>
            <a:r>
              <a:rPr lang="en-IN" dirty="0"/>
              <a:t>Nearly all the same basic decisions that characterize complex economies must also be made in a simple economy. </a:t>
            </a:r>
          </a:p>
          <a:p>
            <a:pPr marL="256032" indent="-256032">
              <a:buClr>
                <a:srgbClr val="0070C0"/>
              </a:buClr>
              <a:buSzPct val="100000"/>
            </a:pPr>
            <a:r>
              <a:rPr lang="en-IN" dirty="0"/>
              <a:t>A person must decide what to produce and how and when to produce it.</a:t>
            </a:r>
            <a:endParaRPr lang="en-US" dirty="0"/>
          </a:p>
        </p:txBody>
      </p:sp>
    </p:spTree>
    <p:extLst>
      <p:ext uri="{BB962C8B-B14F-4D97-AF65-F5344CB8AC3E}">
        <p14:creationId xmlns:p14="http://schemas.microsoft.com/office/powerpoint/2010/main" val="29549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Scarcity and Choice in a One-Person Economy</a:t>
            </a:r>
          </a:p>
        </p:txBody>
      </p:sp>
      <p:sp>
        <p:nvSpPr>
          <p:cNvPr id="3" name="Content Placeholder 2"/>
          <p:cNvSpPr>
            <a:spLocks noGrp="1"/>
          </p:cNvSpPr>
          <p:nvPr>
            <p:ph idx="1"/>
          </p:nvPr>
        </p:nvSpPr>
        <p:spPr/>
        <p:txBody>
          <a:bodyPr/>
          <a:lstStyle/>
          <a:p>
            <a:pPr marL="0" indent="0">
              <a:spcAft>
                <a:spcPct val="10000"/>
              </a:spcAft>
              <a:buClr>
                <a:srgbClr val="0070C0"/>
              </a:buClr>
              <a:buSzPct val="100000"/>
              <a:buNone/>
              <a:defRPr/>
            </a:pPr>
            <a:r>
              <a:rPr lang="en-IN" b="1" dirty="0"/>
              <a:t>Opportunity Cost</a:t>
            </a:r>
          </a:p>
          <a:p>
            <a:pPr marL="256032" indent="-256032">
              <a:spcAft>
                <a:spcPct val="10000"/>
              </a:spcAft>
              <a:buClr>
                <a:srgbClr val="0070C0"/>
              </a:buClr>
              <a:buSzPct val="100000"/>
              <a:defRPr/>
            </a:pPr>
            <a:r>
              <a:rPr lang="en-IN" dirty="0"/>
              <a:t>The concepts of constrained choice and scarcity are central to the discipline of economics.</a:t>
            </a:r>
          </a:p>
          <a:p>
            <a:pPr marL="256032" indent="-256032">
              <a:buClr>
                <a:srgbClr val="0070C0"/>
              </a:buClr>
              <a:buSzPct val="100000"/>
            </a:pPr>
            <a:r>
              <a:rPr lang="en-US" altLang="en-US" b="1" dirty="0"/>
              <a:t>opportunity cost  </a:t>
            </a:r>
            <a:r>
              <a:rPr lang="en-US" altLang="en-US" dirty="0"/>
              <a:t>The best alternative that we give up, or forgo, when we make a choice or decision</a:t>
            </a:r>
            <a:r>
              <a:rPr lang="en-US" altLang="en-US" sz="2000" dirty="0"/>
              <a:t>. </a:t>
            </a:r>
            <a:endParaRPr lang="en-US" sz="2000" kern="0" dirty="0"/>
          </a:p>
        </p:txBody>
      </p:sp>
    </p:spTree>
    <p:extLst>
      <p:ext uri="{BB962C8B-B14F-4D97-AF65-F5344CB8AC3E}">
        <p14:creationId xmlns:p14="http://schemas.microsoft.com/office/powerpoint/2010/main" val="296062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229600" cy="622828"/>
          </a:xfrm>
        </p:spPr>
        <p:txBody>
          <a:bodyPr/>
          <a:lstStyle/>
          <a:p>
            <a:r>
              <a:rPr lang="pt-BR" sz="3200" dirty="0"/>
              <a:t>ECONOMICS IN PRACTICE</a:t>
            </a:r>
          </a:p>
        </p:txBody>
      </p:sp>
      <p:sp>
        <p:nvSpPr>
          <p:cNvPr id="10" name="Text Placeholder 2"/>
          <p:cNvSpPr>
            <a:spLocks noGrp="1"/>
          </p:cNvSpPr>
          <p:nvPr>
            <p:ph type="body" sz="quarter" idx="13"/>
          </p:nvPr>
        </p:nvSpPr>
        <p:spPr>
          <a:xfrm>
            <a:off x="457200" y="816430"/>
            <a:ext cx="8229600" cy="402770"/>
          </a:xfrm>
        </p:spPr>
        <p:txBody>
          <a:bodyPr/>
          <a:lstStyle/>
          <a:p>
            <a:r>
              <a:rPr lang="en-US" sz="2400" dirty="0"/>
              <a:t>Nannies and Opportunity Costs</a:t>
            </a:r>
            <a:endParaRPr lang="en-IN" sz="2400" dirty="0"/>
          </a:p>
        </p:txBody>
      </p:sp>
      <p:sp>
        <p:nvSpPr>
          <p:cNvPr id="12" name="Content Placeholder 3"/>
          <p:cNvSpPr>
            <a:spLocks noGrp="1"/>
          </p:cNvSpPr>
          <p:nvPr>
            <p:ph sz="quarter" idx="14"/>
          </p:nvPr>
        </p:nvSpPr>
        <p:spPr>
          <a:xfrm>
            <a:off x="457200" y="1447800"/>
            <a:ext cx="3886200" cy="4191000"/>
          </a:xfrm>
        </p:spPr>
        <p:txBody>
          <a:bodyPr/>
          <a:lstStyle/>
          <a:p>
            <a:pPr marL="0" indent="0">
              <a:buNone/>
            </a:pPr>
            <a:r>
              <a:rPr lang="en-IN" sz="1600" dirty="0"/>
              <a:t>The increase in demand for nannies in the Middle East with an increase in per capita income is a good example of the role of opportunity costs in our lives.</a:t>
            </a:r>
          </a:p>
          <a:p>
            <a:pPr marL="0" indent="0">
              <a:buNone/>
            </a:pPr>
            <a:r>
              <a:rPr lang="en-US" sz="1600" dirty="0"/>
              <a:t>From the point of view of policy implication, the lower opportunity cost of hiring nannies helps the countries of both the expatriates and the nanny to generate more income and higher levels of economic growth.</a:t>
            </a:r>
          </a:p>
          <a:p>
            <a:pPr marL="0" indent="0">
              <a:buNone/>
            </a:pPr>
            <a:endParaRPr lang="en-IN" sz="1600" dirty="0"/>
          </a:p>
          <a:p>
            <a:pPr marL="0" indent="0">
              <a:spcBef>
                <a:spcPts val="1200"/>
              </a:spcBef>
              <a:buFont typeface="Arial" panose="020B0604020202020204" pitchFamily="34" charset="0"/>
              <a:buNone/>
            </a:pPr>
            <a:r>
              <a:rPr lang="en-IN" sz="1600" dirty="0"/>
              <a:t>THINKING PRACTICALLY</a:t>
            </a:r>
          </a:p>
          <a:p>
            <a:pPr marL="342900" indent="-342900">
              <a:spcBef>
                <a:spcPts val="1200"/>
              </a:spcBef>
              <a:buFont typeface="Arial" panose="020B0604020202020204" pitchFamily="34" charset="0"/>
              <a:buAutoNum type="arabicPeriod"/>
            </a:pPr>
            <a:r>
              <a:rPr lang="en-IN" sz="1600" dirty="0"/>
              <a:t>Under what circumstances could measuring opportunity costs prevent you from making a rational decision?</a:t>
            </a:r>
          </a:p>
        </p:txBody>
      </p:sp>
      <p:pic>
        <p:nvPicPr>
          <p:cNvPr id="13" name="Picture 12"/>
          <p:cNvPicPr>
            <a:picLocks noChangeAspect="1"/>
          </p:cNvPicPr>
          <p:nvPr/>
        </p:nvPicPr>
        <p:blipFill>
          <a:blip r:embed="rId2" cstate="print"/>
          <a:stretch>
            <a:fillRect/>
          </a:stretch>
        </p:blipFill>
        <p:spPr>
          <a:xfrm>
            <a:off x="4648200" y="1695488"/>
            <a:ext cx="4187463" cy="2781225"/>
          </a:xfrm>
          <a:prstGeom prst="rect">
            <a:avLst/>
          </a:prstGeom>
        </p:spPr>
      </p:pic>
    </p:spTree>
    <p:extLst>
      <p:ext uri="{BB962C8B-B14F-4D97-AF65-F5344CB8AC3E}">
        <p14:creationId xmlns:p14="http://schemas.microsoft.com/office/powerpoint/2010/main" val="174246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Scarcity and Choice in an Economy of Two or More </a:t>
            </a:r>
            <a:r>
              <a:rPr lang="en-IN" sz="2000" i="1" dirty="0"/>
              <a:t>(1 of 2)</a:t>
            </a:r>
          </a:p>
        </p:txBody>
      </p:sp>
      <p:sp>
        <p:nvSpPr>
          <p:cNvPr id="3" name="Content Placeholder 2"/>
          <p:cNvSpPr>
            <a:spLocks noGrp="1"/>
          </p:cNvSpPr>
          <p:nvPr>
            <p:ph idx="1"/>
          </p:nvPr>
        </p:nvSpPr>
        <p:spPr/>
        <p:txBody>
          <a:bodyPr/>
          <a:lstStyle/>
          <a:p>
            <a:pPr marL="0" indent="0">
              <a:spcBef>
                <a:spcPct val="35000"/>
              </a:spcBef>
              <a:spcAft>
                <a:spcPct val="10000"/>
              </a:spcAft>
              <a:buNone/>
              <a:defRPr/>
            </a:pPr>
            <a:r>
              <a:rPr lang="en-IN" b="1" kern="0" dirty="0">
                <a:cs typeface="Times New Roman" pitchFamily="18" charset="0"/>
              </a:rPr>
              <a:t>Specialization, Exchange, and Comparative Advantage</a:t>
            </a:r>
          </a:p>
          <a:p>
            <a:pPr lvl="1">
              <a:spcBef>
                <a:spcPct val="35000"/>
              </a:spcBef>
              <a:spcAft>
                <a:spcPct val="10000"/>
              </a:spcAft>
              <a:buFont typeface="Arial" panose="020B0604020202020204" pitchFamily="34" charset="0"/>
              <a:buChar char="•"/>
              <a:defRPr/>
            </a:pPr>
            <a:r>
              <a:rPr lang="en-IN" altLang="en-US" sz="2200" b="1" dirty="0"/>
              <a:t>theory of comparative advantage  </a:t>
            </a:r>
            <a:r>
              <a:rPr lang="en-IN" altLang="en-US" sz="2200" dirty="0"/>
              <a:t>Ricardo’s theory that specialization and free trade will benefit all trading parties, even those that may be “absolutely” more efficient producers.</a:t>
            </a:r>
          </a:p>
          <a:p>
            <a:pPr lvl="1">
              <a:spcBef>
                <a:spcPct val="35000"/>
              </a:spcBef>
              <a:spcAft>
                <a:spcPct val="10000"/>
              </a:spcAft>
              <a:buFont typeface="Arial" panose="020B0604020202020204" pitchFamily="34" charset="0"/>
              <a:buChar char="•"/>
              <a:defRPr/>
            </a:pPr>
            <a:r>
              <a:rPr lang="en-IN" altLang="en-US" sz="2200" b="1" dirty="0"/>
              <a:t>absolute advantage  </a:t>
            </a:r>
            <a:r>
              <a:rPr lang="en-IN" altLang="en-US" sz="2200" dirty="0"/>
              <a:t>A producer has an absolute advantage over another in the production of a good or service if he or she can produce that product using fewer resources (a lower absolute cost per unit).</a:t>
            </a:r>
          </a:p>
          <a:p>
            <a:pPr lvl="1">
              <a:spcBef>
                <a:spcPct val="35000"/>
              </a:spcBef>
              <a:spcAft>
                <a:spcPct val="10000"/>
              </a:spcAft>
              <a:buFont typeface="Arial" panose="020B0604020202020204" pitchFamily="34" charset="0"/>
              <a:buChar char="•"/>
              <a:defRPr/>
            </a:pPr>
            <a:r>
              <a:rPr lang="en-IN" altLang="en-US" sz="2200" b="1" dirty="0"/>
              <a:t>comparative advantage  </a:t>
            </a:r>
            <a:r>
              <a:rPr lang="en-IN" altLang="en-US" sz="2200" dirty="0"/>
              <a:t>A producer has a comparative advantage over another in the production of a good or service if he or she can produce that product at a lower </a:t>
            </a:r>
            <a:r>
              <a:rPr lang="en-IN" altLang="en-US" sz="2200" i="1" dirty="0"/>
              <a:t>opportunity cost</a:t>
            </a:r>
            <a:r>
              <a:rPr lang="en-IN" altLang="en-US" sz="2200" dirty="0"/>
              <a:t>.</a:t>
            </a:r>
          </a:p>
        </p:txBody>
      </p:sp>
    </p:spTree>
    <p:extLst>
      <p:ext uri="{BB962C8B-B14F-4D97-AF65-F5344CB8AC3E}">
        <p14:creationId xmlns:p14="http://schemas.microsoft.com/office/powerpoint/2010/main" val="1298642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1716</TotalTime>
  <Words>2500</Words>
  <Application>Microsoft Office PowerPoint</Application>
  <PresentationFormat>On-screen Show (4:3)</PresentationFormat>
  <Paragraphs>275</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508 Lecture</vt:lpstr>
      <vt:lpstr>Principles of Microeconomics</vt:lpstr>
      <vt:lpstr> Chapter Outline and Learning Objectives</vt:lpstr>
      <vt:lpstr>Chapter 2  The Economic Problem: Scarcity and Choice ( 1 of 2)</vt:lpstr>
      <vt:lpstr>Chapter 2  The Economic Problem: Scarcity and Choice ( 2 of 2)</vt:lpstr>
      <vt:lpstr>FIGURE 2.1  The Three Basic Questions</vt:lpstr>
      <vt:lpstr>Scarcity, Choice, and Opportunity Cost</vt:lpstr>
      <vt:lpstr>Scarcity and Choice in a One-Person Economy</vt:lpstr>
      <vt:lpstr>ECONOMICS IN PRACTICE</vt:lpstr>
      <vt:lpstr>Scarcity and Choice in an Economy of Two or More (1 of 2)</vt:lpstr>
      <vt:lpstr>FIGURE 2.2  Comparative Advantage and the Gains from Trade</vt:lpstr>
      <vt:lpstr>FIGURE 2.3  Production Possibilities with and without Trade</vt:lpstr>
      <vt:lpstr>Scarcity and Choice in an Economy of Two or More (2 of 2)</vt:lpstr>
      <vt:lpstr>The Production Possibility Frontier (1 of 7)</vt:lpstr>
      <vt:lpstr>FIGURE 2.4  Production Possibility Frontier</vt:lpstr>
      <vt:lpstr>The Production Possibility Frontier (2 of 7)</vt:lpstr>
      <vt:lpstr>The Production Possibility Frontier (3 of 7)  The Law of Increasing Opportunity Cost</vt:lpstr>
      <vt:lpstr>TABLE 2.1  Production Possibility Schedule for Total Corn and Wheat Production in Ohio and Kansas</vt:lpstr>
      <vt:lpstr>The Production Possibility Frontier (4 of 7)</vt:lpstr>
      <vt:lpstr>The Production Possibility Frontier (5 of 7)</vt:lpstr>
      <vt:lpstr>FIGURE 2.6  Inefficiency from Misallocation of Land in Farming</vt:lpstr>
      <vt:lpstr>The Production Possibility Frontier (6 of 7)</vt:lpstr>
      <vt:lpstr>The Production Possibility Frontier (7 of 7)</vt:lpstr>
      <vt:lpstr>TABLE 2.2  Increasing Productivity in Corn and Wheat Production in the United States, 1935–2009</vt:lpstr>
      <vt:lpstr>FIGURE 2.7  Economic Growth Shifts the PPF Up and to the Right</vt:lpstr>
      <vt:lpstr>FIGURE 2.8  Capital Goods and Growth in Poor and Rich Countries</vt:lpstr>
      <vt:lpstr>ECONOMICS IN PRACTICE  Trade-Offs among High and Middle-Income Countries in the Middle East</vt:lpstr>
      <vt:lpstr>The Economic Problem</vt:lpstr>
      <vt:lpstr>Economic Systems and the Role of Government (1 of 7)</vt:lpstr>
      <vt:lpstr>Economic Systems and the Role of Government (2 of 7)</vt:lpstr>
      <vt:lpstr>Economic Systems and the Role of Government (3 of 7)</vt:lpstr>
      <vt:lpstr>Economic Systems and the Role of Government (4 of 7)</vt:lpstr>
      <vt:lpstr>Economic Systems and the Role of Government (5 of 7)</vt:lpstr>
      <vt:lpstr>Economic Systems and the Role of Government (6 of 7)</vt:lpstr>
      <vt:lpstr>Economic Systems and the Role of Government (7 of 7)</vt:lpstr>
      <vt:lpstr>Mixed Systems, Markets, and Governments</vt:lpstr>
      <vt:lpstr>REVIEW TERMS AND CONCEPTS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Case/Fair/Oster, Eleventh Edition</dc:title>
  <dc:subject>Chapter 2  The Scope and Method of Economics</dc:subject>
  <dc:creator>Jim Lee</dc:creator>
  <cp:keywords>Economics</cp:keywords>
  <cp:lastModifiedBy>owner</cp:lastModifiedBy>
  <cp:revision>308</cp:revision>
  <dcterms:created xsi:type="dcterms:W3CDTF">2014-10-10T17:07:42Z</dcterms:created>
  <dcterms:modified xsi:type="dcterms:W3CDTF">2019-08-31T17:49:31Z</dcterms:modified>
</cp:coreProperties>
</file>