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mkv" ContentType="video/unknown"/>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58" r:id="rId3"/>
    <p:sldId id="282" r:id="rId4"/>
    <p:sldId id="283" r:id="rId5"/>
    <p:sldId id="265" r:id="rId6"/>
    <p:sldId id="280" r:id="rId7"/>
    <p:sldId id="266" r:id="rId8"/>
    <p:sldId id="261" r:id="rId9"/>
    <p:sldId id="267" r:id="rId10"/>
    <p:sldId id="264" r:id="rId11"/>
    <p:sldId id="277" r:id="rId12"/>
    <p:sldId id="268" r:id="rId13"/>
    <p:sldId id="285" r:id="rId14"/>
    <p:sldId id="286" r:id="rId15"/>
    <p:sldId id="278" r:id="rId16"/>
    <p:sldId id="271" r:id="rId17"/>
    <p:sldId id="272" r:id="rId18"/>
    <p:sldId id="274" r:id="rId19"/>
    <p:sldId id="276" r:id="rId20"/>
    <p:sldId id="273" r:id="rId21"/>
    <p:sldId id="275" r:id="rId22"/>
    <p:sldId id="287" r:id="rId23"/>
    <p:sldId id="288" r:id="rId24"/>
    <p:sldId id="290" r:id="rId25"/>
    <p:sldId id="292" r:id="rId26"/>
    <p:sldId id="284" r:id="rId27"/>
    <p:sldId id="279" r:id="rId28"/>
    <p:sldId id="293" r:id="rId29"/>
    <p:sldId id="260" r:id="rId30"/>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75" d="100"/>
          <a:sy n="75" d="100"/>
        </p:scale>
        <p:origin x="5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73ABFFC4-C2C3-4528-AEE2-DBDAF38DAACA}" type="datetimeFigureOut">
              <a:rPr lang="ar-SA" smtClean="0"/>
              <a:t>18/03/43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89E34583-DE6D-4D1F-9E20-409942E9DB61}" type="slidenum">
              <a:rPr lang="ar-SA" smtClean="0"/>
              <a:t>‹#›</a:t>
            </a:fld>
            <a:endParaRPr lang="ar-SA"/>
          </a:p>
        </p:txBody>
      </p:sp>
    </p:spTree>
    <p:extLst>
      <p:ext uri="{BB962C8B-B14F-4D97-AF65-F5344CB8AC3E}">
        <p14:creationId xmlns:p14="http://schemas.microsoft.com/office/powerpoint/2010/main" val="2880942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73ABFFC4-C2C3-4528-AEE2-DBDAF38DAACA}" type="datetimeFigureOut">
              <a:rPr lang="ar-SA" smtClean="0"/>
              <a:t>18/03/43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89E34583-DE6D-4D1F-9E20-409942E9DB61}" type="slidenum">
              <a:rPr lang="ar-SA" smtClean="0"/>
              <a:t>‹#›</a:t>
            </a:fld>
            <a:endParaRPr lang="ar-SA"/>
          </a:p>
        </p:txBody>
      </p:sp>
    </p:spTree>
    <p:extLst>
      <p:ext uri="{BB962C8B-B14F-4D97-AF65-F5344CB8AC3E}">
        <p14:creationId xmlns:p14="http://schemas.microsoft.com/office/powerpoint/2010/main" val="2919770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73ABFFC4-C2C3-4528-AEE2-DBDAF38DAACA}" type="datetimeFigureOut">
              <a:rPr lang="ar-SA" smtClean="0"/>
              <a:t>18/03/43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89E34583-DE6D-4D1F-9E20-409942E9DB61}" type="slidenum">
              <a:rPr lang="ar-SA" smtClean="0"/>
              <a:t>‹#›</a:t>
            </a:fld>
            <a:endParaRPr lang="ar-SA"/>
          </a:p>
        </p:txBody>
      </p:sp>
    </p:spTree>
    <p:extLst>
      <p:ext uri="{BB962C8B-B14F-4D97-AF65-F5344CB8AC3E}">
        <p14:creationId xmlns:p14="http://schemas.microsoft.com/office/powerpoint/2010/main" val="2215832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73ABFFC4-C2C3-4528-AEE2-DBDAF38DAACA}" type="datetimeFigureOut">
              <a:rPr lang="ar-SA" smtClean="0"/>
              <a:t>18/03/43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89E34583-DE6D-4D1F-9E20-409942E9DB61}" type="slidenum">
              <a:rPr lang="ar-SA" smtClean="0"/>
              <a:t>‹#›</a:t>
            </a:fld>
            <a:endParaRPr lang="ar-SA"/>
          </a:p>
        </p:txBody>
      </p:sp>
    </p:spTree>
    <p:extLst>
      <p:ext uri="{BB962C8B-B14F-4D97-AF65-F5344CB8AC3E}">
        <p14:creationId xmlns:p14="http://schemas.microsoft.com/office/powerpoint/2010/main" val="82143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73ABFFC4-C2C3-4528-AEE2-DBDAF38DAACA}" type="datetimeFigureOut">
              <a:rPr lang="ar-SA" smtClean="0"/>
              <a:t>18/03/43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89E34583-DE6D-4D1F-9E20-409942E9DB61}" type="slidenum">
              <a:rPr lang="ar-SA" smtClean="0"/>
              <a:t>‹#›</a:t>
            </a:fld>
            <a:endParaRPr lang="ar-SA"/>
          </a:p>
        </p:txBody>
      </p:sp>
    </p:spTree>
    <p:extLst>
      <p:ext uri="{BB962C8B-B14F-4D97-AF65-F5344CB8AC3E}">
        <p14:creationId xmlns:p14="http://schemas.microsoft.com/office/powerpoint/2010/main" val="2779960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838200" y="1825625"/>
            <a:ext cx="5181600" cy="435133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6172200" y="1825625"/>
            <a:ext cx="5181600" cy="435133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73ABFFC4-C2C3-4528-AEE2-DBDAF38DAACA}" type="datetimeFigureOut">
              <a:rPr lang="ar-SA" smtClean="0"/>
              <a:t>18/03/43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89E34583-DE6D-4D1F-9E20-409942E9DB61}" type="slidenum">
              <a:rPr lang="ar-SA" smtClean="0"/>
              <a:t>‹#›</a:t>
            </a:fld>
            <a:endParaRPr lang="ar-SA"/>
          </a:p>
        </p:txBody>
      </p:sp>
    </p:spTree>
    <p:extLst>
      <p:ext uri="{BB962C8B-B14F-4D97-AF65-F5344CB8AC3E}">
        <p14:creationId xmlns:p14="http://schemas.microsoft.com/office/powerpoint/2010/main" val="2400552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73ABFFC4-C2C3-4528-AEE2-DBDAF38DAACA}" type="datetimeFigureOut">
              <a:rPr lang="ar-SA" smtClean="0"/>
              <a:t>18/03/43</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89E34583-DE6D-4D1F-9E20-409942E9DB61}" type="slidenum">
              <a:rPr lang="ar-SA" smtClean="0"/>
              <a:t>‹#›</a:t>
            </a:fld>
            <a:endParaRPr lang="ar-SA"/>
          </a:p>
        </p:txBody>
      </p:sp>
    </p:spTree>
    <p:extLst>
      <p:ext uri="{BB962C8B-B14F-4D97-AF65-F5344CB8AC3E}">
        <p14:creationId xmlns:p14="http://schemas.microsoft.com/office/powerpoint/2010/main" val="203642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73ABFFC4-C2C3-4528-AEE2-DBDAF38DAACA}" type="datetimeFigureOut">
              <a:rPr lang="ar-SA" smtClean="0"/>
              <a:t>18/03/43</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89E34583-DE6D-4D1F-9E20-409942E9DB61}" type="slidenum">
              <a:rPr lang="ar-SA" smtClean="0"/>
              <a:t>‹#›</a:t>
            </a:fld>
            <a:endParaRPr lang="ar-SA"/>
          </a:p>
        </p:txBody>
      </p:sp>
    </p:spTree>
    <p:extLst>
      <p:ext uri="{BB962C8B-B14F-4D97-AF65-F5344CB8AC3E}">
        <p14:creationId xmlns:p14="http://schemas.microsoft.com/office/powerpoint/2010/main" val="1869612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73ABFFC4-C2C3-4528-AEE2-DBDAF38DAACA}" type="datetimeFigureOut">
              <a:rPr lang="ar-SA" smtClean="0"/>
              <a:t>18/03/43</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89E34583-DE6D-4D1F-9E20-409942E9DB61}" type="slidenum">
              <a:rPr lang="ar-SA" smtClean="0"/>
              <a:t>‹#›</a:t>
            </a:fld>
            <a:endParaRPr lang="ar-SA"/>
          </a:p>
        </p:txBody>
      </p:sp>
    </p:spTree>
    <p:extLst>
      <p:ext uri="{BB962C8B-B14F-4D97-AF65-F5344CB8AC3E}">
        <p14:creationId xmlns:p14="http://schemas.microsoft.com/office/powerpoint/2010/main" val="42341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73ABFFC4-C2C3-4528-AEE2-DBDAF38DAACA}" type="datetimeFigureOut">
              <a:rPr lang="ar-SA" smtClean="0"/>
              <a:t>18/03/43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89E34583-DE6D-4D1F-9E20-409942E9DB61}" type="slidenum">
              <a:rPr lang="ar-SA" smtClean="0"/>
              <a:t>‹#›</a:t>
            </a:fld>
            <a:endParaRPr lang="ar-SA"/>
          </a:p>
        </p:txBody>
      </p:sp>
    </p:spTree>
    <p:extLst>
      <p:ext uri="{BB962C8B-B14F-4D97-AF65-F5344CB8AC3E}">
        <p14:creationId xmlns:p14="http://schemas.microsoft.com/office/powerpoint/2010/main" val="2085710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73ABFFC4-C2C3-4528-AEE2-DBDAF38DAACA}" type="datetimeFigureOut">
              <a:rPr lang="ar-SA" smtClean="0"/>
              <a:t>18/03/43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89E34583-DE6D-4D1F-9E20-409942E9DB61}" type="slidenum">
              <a:rPr lang="ar-SA" smtClean="0"/>
              <a:t>‹#›</a:t>
            </a:fld>
            <a:endParaRPr lang="ar-SA"/>
          </a:p>
        </p:txBody>
      </p:sp>
    </p:spTree>
    <p:extLst>
      <p:ext uri="{BB962C8B-B14F-4D97-AF65-F5344CB8AC3E}">
        <p14:creationId xmlns:p14="http://schemas.microsoft.com/office/powerpoint/2010/main" val="579018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3ABFFC4-C2C3-4528-AEE2-DBDAF38DAACA}" type="datetimeFigureOut">
              <a:rPr lang="ar-SA" smtClean="0"/>
              <a:t>18/03/43</a:t>
            </a:fld>
            <a:endParaRPr lang="ar-SA"/>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9E34583-DE6D-4D1F-9E20-409942E9DB61}" type="slidenum">
              <a:rPr lang="ar-SA" smtClean="0"/>
              <a:t>‹#›</a:t>
            </a:fld>
            <a:endParaRPr lang="ar-SA"/>
          </a:p>
        </p:txBody>
      </p:sp>
    </p:spTree>
    <p:extLst>
      <p:ext uri="{BB962C8B-B14F-4D97-AF65-F5344CB8AC3E}">
        <p14:creationId xmlns:p14="http://schemas.microsoft.com/office/powerpoint/2010/main" val="3785980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kv"/><Relationship Id="rId1" Type="http://schemas.microsoft.com/office/2007/relationships/media" Target="../media/media2.mkv"/><Relationship Id="rId6" Type="http://schemas.openxmlformats.org/officeDocument/2006/relationships/image" Target="../media/image2.jpg"/><Relationship Id="rId5" Type="http://schemas.openxmlformats.org/officeDocument/2006/relationships/image" Target="../media/image8.jp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7.jpeg"/><Relationship Id="rId2" Type="http://schemas.openxmlformats.org/officeDocument/2006/relationships/video" Target="../media/media2.mkv"/><Relationship Id="rId1" Type="http://schemas.microsoft.com/office/2007/relationships/media" Target="../media/media2.mkv"/><Relationship Id="rId6" Type="http://schemas.openxmlformats.org/officeDocument/2006/relationships/image" Target="../media/image2.jpg"/><Relationship Id="rId5" Type="http://schemas.openxmlformats.org/officeDocument/2006/relationships/image" Target="../media/image8.jp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0" y="0"/>
            <a:ext cx="12192000" cy="6858000"/>
          </a:xfrm>
          <a:prstGeom prst="rect">
            <a:avLst/>
          </a:prstGeom>
          <a:blipFill>
            <a:blip r:embed="rId2"/>
            <a:stretch>
              <a:fillRect/>
            </a:stretch>
          </a:blipFill>
          <a:ln>
            <a:solidFill>
              <a:schemeClr val="accent4">
                <a:lumMod val="50000"/>
              </a:schemeClr>
            </a:solidFill>
          </a:ln>
          <a:effectLst>
            <a:outerShdw dist="50800" sx="1000" sy="1000" algn="ctr" rotWithShape="0">
              <a:srgbClr val="000000"/>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endParaRPr lang="ar-SA" sz="2400" kern="0" dirty="0">
              <a:solidFill>
                <a:sysClr val="windowText" lastClr="000000"/>
              </a:solidFill>
            </a:endParaRPr>
          </a:p>
        </p:txBody>
      </p:sp>
      <p:sp>
        <p:nvSpPr>
          <p:cNvPr id="4" name="مستطيل 3"/>
          <p:cNvSpPr/>
          <p:nvPr/>
        </p:nvSpPr>
        <p:spPr>
          <a:xfrm>
            <a:off x="765606" y="1233859"/>
            <a:ext cx="9851594" cy="3020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rgbClr val="FF0000"/>
                </a:solidFill>
              </a:rPr>
              <a:t>بسم الله الرحمن الرحيم</a:t>
            </a:r>
          </a:p>
          <a:p>
            <a:pPr algn="ctr"/>
            <a:r>
              <a:rPr lang="ar-SA" sz="3600" b="1" smtClean="0">
                <a:solidFill>
                  <a:schemeClr val="tx1"/>
                </a:solidFill>
              </a:rPr>
              <a:t>الحمد </a:t>
            </a:r>
            <a:r>
              <a:rPr lang="ar-SA" sz="3600" b="1" dirty="0" err="1" smtClean="0">
                <a:solidFill>
                  <a:schemeClr val="tx1"/>
                </a:solidFill>
              </a:rPr>
              <a:t>للة</a:t>
            </a:r>
            <a:r>
              <a:rPr lang="ar-SA" sz="3600" b="1" dirty="0" smtClean="0">
                <a:solidFill>
                  <a:schemeClr val="tx1"/>
                </a:solidFill>
              </a:rPr>
              <a:t> رب العالمين, والصلاة والسلام على اشرف المرسلين, وعلى آ له وصحبه أجمعين</a:t>
            </a:r>
            <a:endParaRPr lang="ar-SA" sz="3600" b="1" dirty="0">
              <a:solidFill>
                <a:schemeClr val="tx1"/>
              </a:solidFill>
            </a:endParaRPr>
          </a:p>
        </p:txBody>
      </p:sp>
    </p:spTree>
    <p:extLst>
      <p:ext uri="{BB962C8B-B14F-4D97-AF65-F5344CB8AC3E}">
        <p14:creationId xmlns:p14="http://schemas.microsoft.com/office/powerpoint/2010/main" val="2831874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 name="صورة 1"/>
          <p:cNvPicPr>
            <a:picLocks noChangeAspect="1"/>
          </p:cNvPicPr>
          <p:nvPr/>
        </p:nvPicPr>
        <p:blipFill rotWithShape="1">
          <a:blip r:embed="rId3">
            <a:extLst>
              <a:ext uri="{28A0092B-C50C-407E-A947-70E740481C1C}">
                <a14:useLocalDpi xmlns:a14="http://schemas.microsoft.com/office/drawing/2010/main" val="0"/>
              </a:ext>
            </a:extLst>
          </a:blip>
          <a:srcRect l="4321" t="9445" r="17655" b="20000"/>
          <a:stretch/>
        </p:blipFill>
        <p:spPr>
          <a:xfrm>
            <a:off x="584200" y="435438"/>
            <a:ext cx="5638801" cy="598712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11054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0" y="1"/>
            <a:ext cx="605028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وسيلة شرح على شكل سحابة 3"/>
          <p:cNvSpPr/>
          <p:nvPr/>
        </p:nvSpPr>
        <p:spPr>
          <a:xfrm>
            <a:off x="5029200" y="1"/>
            <a:ext cx="7071360" cy="3213100"/>
          </a:xfrm>
          <a:prstGeom prst="cloudCallout">
            <a:avLst>
              <a:gd name="adj1" fmla="val -56740"/>
              <a:gd name="adj2" fmla="val 65919"/>
            </a:avLst>
          </a:prstGeom>
          <a:solidFill>
            <a:schemeClr val="accent3">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4400" b="1" dirty="0">
                <a:solidFill>
                  <a:srgbClr val="FFFF00"/>
                </a:solidFill>
              </a:rPr>
              <a:t>صديقاتي </a:t>
            </a:r>
            <a:r>
              <a:rPr lang="ar-SA" sz="4400" b="1" dirty="0" smtClean="0">
                <a:solidFill>
                  <a:srgbClr val="FFFF00"/>
                </a:solidFill>
              </a:rPr>
              <a:t>الجميلات</a:t>
            </a:r>
          </a:p>
          <a:p>
            <a:pPr lvl="0" algn="ctr"/>
            <a:r>
              <a:rPr lang="ar-SA" sz="3600" b="1" dirty="0" smtClean="0">
                <a:solidFill>
                  <a:schemeClr val="tx1"/>
                </a:solidFill>
              </a:rPr>
              <a:t>نُشاهد معاً استمارة </a:t>
            </a:r>
          </a:p>
          <a:p>
            <a:pPr lvl="0" algn="ctr"/>
            <a:r>
              <a:rPr lang="ar-SA" sz="3600" b="1" dirty="0" smtClean="0">
                <a:solidFill>
                  <a:schemeClr val="tx1"/>
                </a:solidFill>
              </a:rPr>
              <a:t>تنفيذ المشروع الفصلي</a:t>
            </a:r>
            <a:endParaRPr lang="ar-SA" sz="3600" b="1" dirty="0">
              <a:solidFill>
                <a:schemeClr val="tx1"/>
              </a:solidFill>
            </a:endParaRPr>
          </a:p>
        </p:txBody>
      </p:sp>
      <p:sp>
        <p:nvSpPr>
          <p:cNvPr id="7" name="مستطيل 6"/>
          <p:cNvSpPr/>
          <p:nvPr/>
        </p:nvSpPr>
        <p:spPr>
          <a:xfrm>
            <a:off x="3657780" y="5486402"/>
            <a:ext cx="241069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t>معلمة التربية الفنية/ </a:t>
            </a:r>
            <a:r>
              <a:rPr lang="ar-SA" sz="2400" b="1" dirty="0" smtClean="0">
                <a:solidFill>
                  <a:schemeClr val="tx1"/>
                </a:solidFill>
              </a:rPr>
              <a:t>شفاء الجحدلي</a:t>
            </a:r>
            <a:endParaRPr lang="ar-SA" sz="2400" b="1" dirty="0">
              <a:solidFill>
                <a:schemeClr val="tx1"/>
              </a:solidFill>
            </a:endParaRPr>
          </a:p>
        </p:txBody>
      </p:sp>
    </p:spTree>
    <p:extLst>
      <p:ext uri="{BB962C8B-B14F-4D97-AF65-F5344CB8AC3E}">
        <p14:creationId xmlns:p14="http://schemas.microsoft.com/office/powerpoint/2010/main" val="2125750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p:cNvSpPr/>
          <p:nvPr/>
        </p:nvSpPr>
        <p:spPr>
          <a:xfrm rot="722538">
            <a:off x="1" y="4793228"/>
            <a:ext cx="241069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t>معلمة التربية الفنية/ </a:t>
            </a:r>
            <a:r>
              <a:rPr lang="ar-SA" sz="2400" b="1" dirty="0" smtClean="0">
                <a:solidFill>
                  <a:schemeClr val="tx1"/>
                </a:solidFill>
              </a:rPr>
              <a:t>شفاء الجحدلي</a:t>
            </a:r>
            <a:endParaRPr lang="ar-SA" sz="2400" b="1" dirty="0">
              <a:solidFill>
                <a:schemeClr val="tx1"/>
              </a:solidFill>
            </a:endParaRPr>
          </a:p>
        </p:txBody>
      </p:sp>
      <p:pic>
        <p:nvPicPr>
          <p:cNvPr id="5" name="صورة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0590" y="482600"/>
            <a:ext cx="4966102" cy="60198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12747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flipH="1">
            <a:off x="6050280" y="0"/>
            <a:ext cx="605028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وسيلة شرح على شكل سحابة 3"/>
          <p:cNvSpPr/>
          <p:nvPr/>
        </p:nvSpPr>
        <p:spPr>
          <a:xfrm>
            <a:off x="723900" y="0"/>
            <a:ext cx="6324600" cy="2806700"/>
          </a:xfrm>
          <a:prstGeom prst="cloudCallout">
            <a:avLst>
              <a:gd name="adj1" fmla="val 41616"/>
              <a:gd name="adj2" fmla="val 70228"/>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4400" b="1" dirty="0" err="1" smtClean="0">
                <a:solidFill>
                  <a:srgbClr val="FFFF00"/>
                </a:solidFill>
              </a:rPr>
              <a:t>فناناتي</a:t>
            </a:r>
            <a:r>
              <a:rPr lang="ar-SA" sz="4400" b="1" dirty="0" smtClean="0">
                <a:solidFill>
                  <a:srgbClr val="FFFF00"/>
                </a:solidFill>
              </a:rPr>
              <a:t>  الجميلات</a:t>
            </a:r>
          </a:p>
        </p:txBody>
      </p:sp>
      <p:sp>
        <p:nvSpPr>
          <p:cNvPr id="7" name="مستطيل 6"/>
          <p:cNvSpPr/>
          <p:nvPr/>
        </p:nvSpPr>
        <p:spPr>
          <a:xfrm>
            <a:off x="6050280" y="5422902"/>
            <a:ext cx="241069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t>معلمة التربية الفنية/ </a:t>
            </a:r>
            <a:r>
              <a:rPr lang="ar-SA" sz="2400" b="1" dirty="0" smtClean="0">
                <a:solidFill>
                  <a:schemeClr val="tx1"/>
                </a:solidFill>
              </a:rPr>
              <a:t>شفاء الجحدلي</a:t>
            </a:r>
            <a:endParaRPr lang="ar-SA" sz="2400" b="1" dirty="0">
              <a:solidFill>
                <a:schemeClr val="tx1"/>
              </a:solidFill>
            </a:endParaRPr>
          </a:p>
        </p:txBody>
      </p:sp>
    </p:spTree>
    <p:extLst>
      <p:ext uri="{BB962C8B-B14F-4D97-AF65-F5344CB8AC3E}">
        <p14:creationId xmlns:p14="http://schemas.microsoft.com/office/powerpoint/2010/main" val="3754259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مشروع الفصلي للطالبة المبدعة لجين السيد">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1692" y="323557"/>
            <a:ext cx="7620000" cy="6063175"/>
          </a:xfrm>
          <a:prstGeom prst="rect">
            <a:avLst/>
          </a:prstGeom>
        </p:spPr>
      </p:pic>
      <p:sp>
        <p:nvSpPr>
          <p:cNvPr id="3" name="مستطيل 2"/>
          <p:cNvSpPr/>
          <p:nvPr/>
        </p:nvSpPr>
        <p:spPr>
          <a:xfrm flipH="1">
            <a:off x="9547988" y="3108960"/>
            <a:ext cx="2100061" cy="3749040"/>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وسيلة شرح على شكل سحابة 3"/>
          <p:cNvSpPr/>
          <p:nvPr/>
        </p:nvSpPr>
        <p:spPr>
          <a:xfrm>
            <a:off x="8145194" y="323557"/>
            <a:ext cx="3770728" cy="2405575"/>
          </a:xfrm>
          <a:prstGeom prst="cloudCallout">
            <a:avLst>
              <a:gd name="adj1" fmla="val 29261"/>
              <a:gd name="adj2" fmla="val 61708"/>
            </a:avLst>
          </a:prstGeom>
          <a:solidFill>
            <a:schemeClr val="bg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2800" b="1" dirty="0" err="1" smtClean="0">
                <a:solidFill>
                  <a:schemeClr val="accent2">
                    <a:lumMod val="75000"/>
                  </a:schemeClr>
                </a:solidFill>
              </a:rPr>
              <a:t>فناناتي</a:t>
            </a:r>
            <a:r>
              <a:rPr lang="ar-SA" sz="2800" b="1" dirty="0" smtClean="0">
                <a:solidFill>
                  <a:schemeClr val="accent2">
                    <a:lumMod val="75000"/>
                  </a:schemeClr>
                </a:solidFill>
              </a:rPr>
              <a:t>  الجميلات</a:t>
            </a:r>
          </a:p>
          <a:p>
            <a:pPr lvl="0" algn="ctr"/>
            <a:r>
              <a:rPr lang="ar-SA" sz="2400" b="1" dirty="0" smtClean="0">
                <a:solidFill>
                  <a:schemeClr val="tx1"/>
                </a:solidFill>
              </a:rPr>
              <a:t>نُشاهد مشروع آخر من احدى الطالبات المبدعات من مدارس </a:t>
            </a:r>
            <a:r>
              <a:rPr lang="ar-SA" sz="2400" b="1" dirty="0" err="1" smtClean="0">
                <a:solidFill>
                  <a:schemeClr val="tx1"/>
                </a:solidFill>
              </a:rPr>
              <a:t>آخرى</a:t>
            </a:r>
            <a:endParaRPr lang="ar-SA" sz="2400" b="1" dirty="0" smtClean="0">
              <a:solidFill>
                <a:schemeClr val="tx1"/>
              </a:solidFill>
            </a:endParaRPr>
          </a:p>
        </p:txBody>
      </p:sp>
      <p:sp>
        <p:nvSpPr>
          <p:cNvPr id="5" name="مستطيل 4"/>
          <p:cNvSpPr/>
          <p:nvPr/>
        </p:nvSpPr>
        <p:spPr>
          <a:xfrm>
            <a:off x="1" y="0"/>
            <a:ext cx="12192000" cy="6858000"/>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p:cNvSpPr/>
          <p:nvPr/>
        </p:nvSpPr>
        <p:spPr>
          <a:xfrm>
            <a:off x="2045368" y="1275347"/>
            <a:ext cx="8229600" cy="41869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3600" b="1" dirty="0" smtClean="0">
              <a:solidFill>
                <a:srgbClr val="FF0000"/>
              </a:solidFill>
            </a:endParaRPr>
          </a:p>
          <a:p>
            <a:pPr algn="ctr"/>
            <a:r>
              <a:rPr lang="ar-SA" sz="3600" b="1" dirty="0" smtClean="0">
                <a:solidFill>
                  <a:srgbClr val="FF0000"/>
                </a:solidFill>
              </a:rPr>
              <a:t>الحس </a:t>
            </a:r>
            <a:r>
              <a:rPr lang="ar-SA" sz="3600" b="1" dirty="0">
                <a:solidFill>
                  <a:srgbClr val="FF0000"/>
                </a:solidFill>
              </a:rPr>
              <a:t>الفني ليس قاصرًا على من يمتهنون مهنة معينة، ولكن الحس الفني قد يتجسد في إبداع الميكانيكي في إيجاد حل للمشكلة التي يلاقيها في الماكينة التي أمامه، وفي ربة المنزل التي تستغل أي شيء في منزلها لتنتج منه شيئًا جميلًا تفرشه في بيتها.</a:t>
            </a:r>
            <a:br>
              <a:rPr lang="ar-SA" sz="3600" b="1" dirty="0">
                <a:solidFill>
                  <a:srgbClr val="FF0000"/>
                </a:solidFill>
              </a:rPr>
            </a:br>
            <a:endParaRPr lang="ar-SA" sz="3600" b="1" dirty="0">
              <a:solidFill>
                <a:srgbClr val="FF0000"/>
              </a:solidFill>
            </a:endParaRPr>
          </a:p>
        </p:txBody>
      </p:sp>
    </p:spTree>
    <p:extLst>
      <p:ext uri="{BB962C8B-B14F-4D97-AF65-F5344CB8AC3E}">
        <p14:creationId xmlns:p14="http://schemas.microsoft.com/office/powerpoint/2010/main" val="3740157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flipH="1">
            <a:off x="6050280" y="0"/>
            <a:ext cx="605028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وسيلة شرح على شكل سحابة 3"/>
          <p:cNvSpPr/>
          <p:nvPr/>
        </p:nvSpPr>
        <p:spPr>
          <a:xfrm>
            <a:off x="723900" y="0"/>
            <a:ext cx="6324600" cy="2806700"/>
          </a:xfrm>
          <a:prstGeom prst="cloudCallout">
            <a:avLst>
              <a:gd name="adj1" fmla="val 41616"/>
              <a:gd name="adj2" fmla="val 70228"/>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4400" b="1" dirty="0" err="1" smtClean="0">
                <a:solidFill>
                  <a:srgbClr val="FFFF00"/>
                </a:solidFill>
              </a:rPr>
              <a:t>فناناتي</a:t>
            </a:r>
            <a:r>
              <a:rPr lang="ar-SA" sz="4400" b="1" dirty="0" smtClean="0">
                <a:solidFill>
                  <a:srgbClr val="FFFF00"/>
                </a:solidFill>
              </a:rPr>
              <a:t>  الجميلات</a:t>
            </a:r>
          </a:p>
          <a:p>
            <a:pPr lvl="0" algn="ctr"/>
            <a:r>
              <a:rPr lang="ar-SA" sz="3200" b="1" dirty="0" smtClean="0">
                <a:solidFill>
                  <a:schemeClr val="tx1"/>
                </a:solidFill>
              </a:rPr>
              <a:t>نستعرض بعض اعمال الفنانات التشكيليات</a:t>
            </a:r>
            <a:endParaRPr lang="ar-SA" sz="3200" b="1" dirty="0">
              <a:solidFill>
                <a:schemeClr val="tx1"/>
              </a:solidFill>
            </a:endParaRPr>
          </a:p>
        </p:txBody>
      </p:sp>
      <p:sp>
        <p:nvSpPr>
          <p:cNvPr id="7" name="مستطيل 6"/>
          <p:cNvSpPr/>
          <p:nvPr/>
        </p:nvSpPr>
        <p:spPr>
          <a:xfrm>
            <a:off x="6050280" y="5422902"/>
            <a:ext cx="241069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t>معلمة التربية الفنية/ </a:t>
            </a:r>
            <a:r>
              <a:rPr lang="ar-SA" sz="2400" b="1" dirty="0" smtClean="0">
                <a:solidFill>
                  <a:schemeClr val="tx1"/>
                </a:solidFill>
              </a:rPr>
              <a:t>شفاء الجحدلي</a:t>
            </a:r>
            <a:endParaRPr lang="ar-SA" sz="2400" b="1" dirty="0">
              <a:solidFill>
                <a:schemeClr val="tx1"/>
              </a:solidFill>
            </a:endParaRPr>
          </a:p>
        </p:txBody>
      </p:sp>
    </p:spTree>
    <p:extLst>
      <p:ext uri="{BB962C8B-B14F-4D97-AF65-F5344CB8AC3E}">
        <p14:creationId xmlns:p14="http://schemas.microsoft.com/office/powerpoint/2010/main" val="1074456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3190" y="0"/>
            <a:ext cx="12191999"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ستطيل 2"/>
          <p:cNvSpPr/>
          <p:nvPr/>
        </p:nvSpPr>
        <p:spPr>
          <a:xfrm>
            <a:off x="4103649" y="2274849"/>
            <a:ext cx="3858322" cy="1059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rgbClr val="FF0000"/>
                </a:solidFill>
              </a:rPr>
              <a:t>نشاهد معاً مشروع الفنانة التشكيلية بالصف الرابع الابتدائي</a:t>
            </a:r>
          </a:p>
          <a:p>
            <a:pPr algn="ctr"/>
            <a:r>
              <a:rPr lang="ar-SA" sz="2400" b="1" dirty="0" smtClean="0">
                <a:solidFill>
                  <a:schemeClr val="tx1"/>
                </a:solidFill>
              </a:rPr>
              <a:t>روبين حسن اللهيبي</a:t>
            </a:r>
          </a:p>
        </p:txBody>
      </p:sp>
      <p:sp>
        <p:nvSpPr>
          <p:cNvPr id="4" name="مستطيل 3"/>
          <p:cNvSpPr/>
          <p:nvPr/>
        </p:nvSpPr>
        <p:spPr>
          <a:xfrm>
            <a:off x="4359287" y="4036741"/>
            <a:ext cx="3858322" cy="1059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b="1" dirty="0">
              <a:solidFill>
                <a:schemeClr val="tx1"/>
              </a:solidFill>
            </a:endParaRPr>
          </a:p>
        </p:txBody>
      </p:sp>
      <p:sp>
        <p:nvSpPr>
          <p:cNvPr id="5" name="مستطيل 4"/>
          <p:cNvSpPr/>
          <p:nvPr/>
        </p:nvSpPr>
        <p:spPr>
          <a:xfrm>
            <a:off x="2669458" y="3052916"/>
            <a:ext cx="1548581" cy="380508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416657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G-3093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1400" y="444500"/>
            <a:ext cx="9931400" cy="5702300"/>
          </a:xfrm>
          <a:prstGeom prst="rect">
            <a:avLst/>
          </a:prstGeom>
        </p:spPr>
      </p:pic>
    </p:spTree>
    <p:extLst>
      <p:ext uri="{BB962C8B-B14F-4D97-AF65-F5344CB8AC3E}">
        <p14:creationId xmlns:p14="http://schemas.microsoft.com/office/powerpoint/2010/main" val="3560598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3190" y="0"/>
            <a:ext cx="12191999"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ستطيل 2"/>
          <p:cNvSpPr/>
          <p:nvPr/>
        </p:nvSpPr>
        <p:spPr>
          <a:xfrm>
            <a:off x="3989349" y="2274848"/>
            <a:ext cx="3858322" cy="1059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rgbClr val="FF0000"/>
                </a:solidFill>
              </a:rPr>
              <a:t>نشاهد معاً مشروع الفنانة التشكيلية</a:t>
            </a:r>
          </a:p>
          <a:p>
            <a:pPr algn="ctr"/>
            <a:r>
              <a:rPr lang="ar-SA" sz="2400" b="1" dirty="0" smtClean="0">
                <a:solidFill>
                  <a:srgbClr val="FF0000"/>
                </a:solidFill>
              </a:rPr>
              <a:t>بالصف الخامس الابتدائي </a:t>
            </a:r>
          </a:p>
          <a:p>
            <a:pPr algn="ctr"/>
            <a:r>
              <a:rPr lang="ar-SA" sz="2400" b="1" dirty="0" smtClean="0">
                <a:solidFill>
                  <a:schemeClr val="tx1"/>
                </a:solidFill>
              </a:rPr>
              <a:t>دانة الصعيدي</a:t>
            </a:r>
            <a:endParaRPr lang="ar-SA" sz="2400" b="1" dirty="0">
              <a:solidFill>
                <a:schemeClr val="tx1"/>
              </a:solidFill>
            </a:endParaRPr>
          </a:p>
        </p:txBody>
      </p:sp>
      <p:sp>
        <p:nvSpPr>
          <p:cNvPr id="4" name="مستطيل 3"/>
          <p:cNvSpPr/>
          <p:nvPr/>
        </p:nvSpPr>
        <p:spPr>
          <a:xfrm>
            <a:off x="4359287" y="4036741"/>
            <a:ext cx="3858322" cy="1059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b="1" dirty="0">
              <a:solidFill>
                <a:schemeClr val="tx1"/>
              </a:solidFill>
            </a:endParaRPr>
          </a:p>
        </p:txBody>
      </p:sp>
      <p:sp>
        <p:nvSpPr>
          <p:cNvPr id="5" name="مستطيل 4"/>
          <p:cNvSpPr/>
          <p:nvPr/>
        </p:nvSpPr>
        <p:spPr>
          <a:xfrm>
            <a:off x="2669458" y="3052916"/>
            <a:ext cx="1548581" cy="380508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5776472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دانة بندر الصعيدي خامس أ">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00850"/>
          </a:xfrm>
          <a:prstGeom prst="rect">
            <a:avLst/>
          </a:prstGeom>
        </p:spPr>
      </p:pic>
    </p:spTree>
    <p:extLst>
      <p:ext uri="{BB962C8B-B14F-4D97-AF65-F5344CB8AC3E}">
        <p14:creationId xmlns:p14="http://schemas.microsoft.com/office/powerpoint/2010/main" val="3932736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1"/>
          <p:cNvSpPr/>
          <p:nvPr/>
        </p:nvSpPr>
        <p:spPr>
          <a:xfrm>
            <a:off x="1976285" y="1386348"/>
            <a:ext cx="8155858" cy="410005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10498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3190" y="0"/>
            <a:ext cx="12191999"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ستطيل 2"/>
          <p:cNvSpPr/>
          <p:nvPr/>
        </p:nvSpPr>
        <p:spPr>
          <a:xfrm>
            <a:off x="4103649" y="2274849"/>
            <a:ext cx="3858322" cy="1059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rgbClr val="FF0000"/>
                </a:solidFill>
              </a:rPr>
              <a:t>نشاهد معاً مشروع الفنانة التشكيلية</a:t>
            </a:r>
          </a:p>
          <a:p>
            <a:pPr algn="ctr"/>
            <a:r>
              <a:rPr lang="ar-SA" sz="2400" b="1" dirty="0" smtClean="0">
                <a:solidFill>
                  <a:schemeClr val="tx1"/>
                </a:solidFill>
              </a:rPr>
              <a:t>بالصف السادس الابتدائي</a:t>
            </a:r>
          </a:p>
          <a:p>
            <a:pPr algn="ctr"/>
            <a:r>
              <a:rPr lang="ar-SA" sz="3600" b="1" smtClean="0">
                <a:solidFill>
                  <a:srgbClr val="002060"/>
                </a:solidFill>
              </a:rPr>
              <a:t>الين ا لمقبني</a:t>
            </a:r>
            <a:r>
              <a:rPr lang="ar-SA" sz="3600" b="1" dirty="0" smtClean="0">
                <a:solidFill>
                  <a:srgbClr val="002060"/>
                </a:solidFill>
              </a:rPr>
              <a:t> </a:t>
            </a:r>
          </a:p>
        </p:txBody>
      </p:sp>
      <p:sp>
        <p:nvSpPr>
          <p:cNvPr id="4" name="مستطيل 3"/>
          <p:cNvSpPr/>
          <p:nvPr/>
        </p:nvSpPr>
        <p:spPr>
          <a:xfrm>
            <a:off x="4359287" y="4036741"/>
            <a:ext cx="3858322" cy="1059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b="1" dirty="0">
              <a:solidFill>
                <a:schemeClr val="tx1"/>
              </a:solidFill>
            </a:endParaRPr>
          </a:p>
        </p:txBody>
      </p:sp>
      <p:sp>
        <p:nvSpPr>
          <p:cNvPr id="5" name="مستطيل 4"/>
          <p:cNvSpPr/>
          <p:nvPr/>
        </p:nvSpPr>
        <p:spPr>
          <a:xfrm>
            <a:off x="2669458" y="3052916"/>
            <a:ext cx="1548581" cy="380508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26844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telegram-video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5057" y="0"/>
            <a:ext cx="8377083" cy="6076335"/>
          </a:xfrm>
          <a:prstGeom prst="rect">
            <a:avLst/>
          </a:prstGeom>
        </p:spPr>
      </p:pic>
    </p:spTree>
    <p:extLst>
      <p:ext uri="{BB962C8B-B14F-4D97-AF65-F5344CB8AC3E}">
        <p14:creationId xmlns:p14="http://schemas.microsoft.com/office/powerpoint/2010/main" val="4280977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 y="0"/>
            <a:ext cx="12191999"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ستطيل 2"/>
          <p:cNvSpPr/>
          <p:nvPr/>
        </p:nvSpPr>
        <p:spPr>
          <a:xfrm>
            <a:off x="4103649" y="2274849"/>
            <a:ext cx="3858322" cy="1059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rgbClr val="FF0000"/>
                </a:solidFill>
              </a:rPr>
              <a:t>نشاهد معاً مشروع الفنانة التشكيلية</a:t>
            </a:r>
          </a:p>
          <a:p>
            <a:pPr algn="ctr"/>
            <a:r>
              <a:rPr lang="ar-SA" sz="2400" b="1" dirty="0" smtClean="0">
                <a:solidFill>
                  <a:srgbClr val="002060"/>
                </a:solidFill>
              </a:rPr>
              <a:t>مارية ثامر الغامدي</a:t>
            </a:r>
          </a:p>
          <a:p>
            <a:pPr algn="ctr"/>
            <a:r>
              <a:rPr lang="ar-SA" sz="2400" b="1" dirty="0" smtClean="0">
                <a:solidFill>
                  <a:srgbClr val="FF0000"/>
                </a:solidFill>
              </a:rPr>
              <a:t>إشراف معلمة التربية الفنية</a:t>
            </a:r>
          </a:p>
          <a:p>
            <a:pPr algn="ctr"/>
            <a:r>
              <a:rPr lang="ar-SA" sz="2400" b="1" dirty="0" smtClean="0">
                <a:solidFill>
                  <a:srgbClr val="002060"/>
                </a:solidFill>
              </a:rPr>
              <a:t>أ/ مناهل المحمدي</a:t>
            </a:r>
          </a:p>
          <a:p>
            <a:pPr algn="ctr"/>
            <a:r>
              <a:rPr lang="ar-SA" sz="2400" b="1" dirty="0" smtClean="0">
                <a:solidFill>
                  <a:srgbClr val="FF0000"/>
                </a:solidFill>
              </a:rPr>
              <a:t>ابتدائية تحفيظ القران</a:t>
            </a:r>
          </a:p>
        </p:txBody>
      </p:sp>
      <p:sp>
        <p:nvSpPr>
          <p:cNvPr id="4" name="مستطيل 3"/>
          <p:cNvSpPr/>
          <p:nvPr/>
        </p:nvSpPr>
        <p:spPr>
          <a:xfrm>
            <a:off x="4359287" y="4036741"/>
            <a:ext cx="3858322" cy="1059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b="1" dirty="0">
              <a:solidFill>
                <a:schemeClr val="tx1"/>
              </a:solidFill>
            </a:endParaRPr>
          </a:p>
        </p:txBody>
      </p:sp>
      <p:sp>
        <p:nvSpPr>
          <p:cNvPr id="5" name="مستطيل 4"/>
          <p:cNvSpPr/>
          <p:nvPr/>
        </p:nvSpPr>
        <p:spPr>
          <a:xfrm>
            <a:off x="2669458" y="3052916"/>
            <a:ext cx="1548581" cy="380508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342606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WhatsApp Video 2021-10-18 at 4.50.17 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4094" y="255494"/>
            <a:ext cx="11066930" cy="5997388"/>
          </a:xfrm>
          <a:prstGeom prst="rect">
            <a:avLst/>
          </a:prstGeom>
        </p:spPr>
      </p:pic>
    </p:spTree>
    <p:extLst>
      <p:ext uri="{BB962C8B-B14F-4D97-AF65-F5344CB8AC3E}">
        <p14:creationId xmlns:p14="http://schemas.microsoft.com/office/powerpoint/2010/main" val="2365072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0125" y="2371726"/>
            <a:ext cx="3571875" cy="3629025"/>
          </a:xfrm>
          <a:prstGeom prst="rect">
            <a:avLst/>
          </a:prstGeom>
        </p:spPr>
      </p:pic>
      <p:sp>
        <p:nvSpPr>
          <p:cNvPr id="4" name="مستطيل 3"/>
          <p:cNvSpPr/>
          <p:nvPr/>
        </p:nvSpPr>
        <p:spPr>
          <a:xfrm>
            <a:off x="9359900" y="2857500"/>
            <a:ext cx="1676400" cy="2266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600" b="1" dirty="0"/>
              <a:t>ماذا تحتاجين صغيرتي </a:t>
            </a:r>
            <a:r>
              <a:rPr lang="ar-SA" sz="1600" b="1" dirty="0" err="1"/>
              <a:t>لتُبدعين</a:t>
            </a:r>
            <a:r>
              <a:rPr lang="ar-SA" sz="1600" b="1" dirty="0"/>
              <a:t> في </a:t>
            </a:r>
            <a:r>
              <a:rPr lang="ar-SA" sz="1600" b="1" dirty="0" smtClean="0"/>
              <a:t>مشروعنا الفصلي</a:t>
            </a:r>
            <a:endParaRPr lang="ar-SA" sz="1600" b="1" dirty="0"/>
          </a:p>
        </p:txBody>
      </p:sp>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1543050"/>
            <a:ext cx="6769100" cy="3314700"/>
          </a:xfrm>
          <a:prstGeom prst="rect">
            <a:avLst/>
          </a:prstGeom>
        </p:spPr>
      </p:pic>
      <p:pic>
        <p:nvPicPr>
          <p:cNvPr id="8" name="صورة 7"/>
          <p:cNvPicPr>
            <a:picLocks noChangeAspect="1"/>
          </p:cNvPicPr>
          <p:nvPr/>
        </p:nvPicPr>
        <p:blipFill rotWithShape="1">
          <a:blip r:embed="rId4">
            <a:extLst>
              <a:ext uri="{28A0092B-C50C-407E-A947-70E740481C1C}">
                <a14:useLocalDpi xmlns:a14="http://schemas.microsoft.com/office/drawing/2010/main" val="0"/>
              </a:ext>
            </a:extLst>
          </a:blip>
          <a:srcRect l="11748" t="6952" b="23714"/>
          <a:stretch/>
        </p:blipFill>
        <p:spPr>
          <a:xfrm>
            <a:off x="5880100" y="2332025"/>
            <a:ext cx="1584325" cy="2035197"/>
          </a:xfrm>
          <a:prstGeom prst="rect">
            <a:avLst/>
          </a:prstGeom>
        </p:spPr>
      </p:pic>
      <p:pic>
        <p:nvPicPr>
          <p:cNvPr id="9" name="صورة 8"/>
          <p:cNvPicPr>
            <a:picLocks noChangeAspect="1"/>
          </p:cNvPicPr>
          <p:nvPr/>
        </p:nvPicPr>
        <p:blipFill rotWithShape="1">
          <a:blip r:embed="rId5">
            <a:extLst>
              <a:ext uri="{28A0092B-C50C-407E-A947-70E740481C1C}">
                <a14:useLocalDpi xmlns:a14="http://schemas.microsoft.com/office/drawing/2010/main" val="0"/>
              </a:ext>
            </a:extLst>
          </a:blip>
          <a:srcRect l="9284" t="5257" r="25391" b="3916"/>
          <a:stretch/>
        </p:blipFill>
        <p:spPr>
          <a:xfrm>
            <a:off x="3797301" y="2271702"/>
            <a:ext cx="1460500" cy="2095521"/>
          </a:xfrm>
          <a:prstGeom prst="rect">
            <a:avLst/>
          </a:prstGeom>
        </p:spPr>
      </p:pic>
      <p:pic>
        <p:nvPicPr>
          <p:cNvPr id="13" name="صورة 12"/>
          <p:cNvPicPr>
            <a:picLocks noChangeAspect="1"/>
          </p:cNvPicPr>
          <p:nvPr/>
        </p:nvPicPr>
        <p:blipFill rotWithShape="1">
          <a:blip r:embed="rId6">
            <a:extLst>
              <a:ext uri="{28A0092B-C50C-407E-A947-70E740481C1C}">
                <a14:useLocalDpi xmlns:a14="http://schemas.microsoft.com/office/drawing/2010/main" val="0"/>
              </a:ext>
            </a:extLst>
          </a:blip>
          <a:srcRect l="9216" t="11845" r="10261" b="8072"/>
          <a:stretch/>
        </p:blipFill>
        <p:spPr>
          <a:xfrm>
            <a:off x="1600200" y="2332025"/>
            <a:ext cx="1574801" cy="2035197"/>
          </a:xfrm>
          <a:prstGeom prst="rect">
            <a:avLst/>
          </a:prstGeom>
        </p:spPr>
      </p:pic>
    </p:spTree>
    <p:extLst>
      <p:ext uri="{BB962C8B-B14F-4D97-AF65-F5344CB8AC3E}">
        <p14:creationId xmlns:p14="http://schemas.microsoft.com/office/powerpoint/2010/main" val="30403111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flipH="1">
            <a:off x="6050280" y="0"/>
            <a:ext cx="605028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وسيلة شرح على شكل سحابة 3"/>
          <p:cNvSpPr/>
          <p:nvPr/>
        </p:nvSpPr>
        <p:spPr>
          <a:xfrm>
            <a:off x="762000" y="876300"/>
            <a:ext cx="6324600" cy="2806700"/>
          </a:xfrm>
          <a:prstGeom prst="cloudCallout">
            <a:avLst>
              <a:gd name="adj1" fmla="val 41616"/>
              <a:gd name="adj2" fmla="val 70228"/>
            </a:avLst>
          </a:prstGeom>
          <a:solidFill>
            <a:schemeClr val="accent4">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4400" b="1" dirty="0" err="1" smtClean="0">
                <a:solidFill>
                  <a:srgbClr val="FFFF00"/>
                </a:solidFill>
              </a:rPr>
              <a:t>فناناتي</a:t>
            </a:r>
            <a:r>
              <a:rPr lang="ar-SA" sz="4400" b="1" dirty="0" smtClean="0">
                <a:solidFill>
                  <a:srgbClr val="FFFF00"/>
                </a:solidFill>
              </a:rPr>
              <a:t>  الجميلات</a:t>
            </a:r>
          </a:p>
          <a:p>
            <a:pPr lvl="0" algn="ctr"/>
            <a:r>
              <a:rPr lang="ar-SA" sz="3200" b="1" dirty="0" smtClean="0">
                <a:solidFill>
                  <a:schemeClr val="tx1"/>
                </a:solidFill>
              </a:rPr>
              <a:t>الواجب المنزلي</a:t>
            </a:r>
          </a:p>
          <a:p>
            <a:pPr algn="ctr"/>
            <a:r>
              <a:rPr lang="ar-SA" sz="3200" b="1" dirty="0">
                <a:solidFill>
                  <a:schemeClr val="tx1"/>
                </a:solidFill>
              </a:rPr>
              <a:t>صفحة</a:t>
            </a:r>
            <a:r>
              <a:rPr lang="ar-SA" sz="3200" b="1" dirty="0">
                <a:solidFill>
                  <a:srgbClr val="FF0000"/>
                </a:solidFill>
              </a:rPr>
              <a:t> 100</a:t>
            </a:r>
          </a:p>
          <a:p>
            <a:pPr lvl="0" algn="ctr"/>
            <a:endParaRPr lang="ar-SA" sz="3200" b="1" dirty="0">
              <a:solidFill>
                <a:schemeClr val="tx1"/>
              </a:solidFill>
            </a:endParaRPr>
          </a:p>
        </p:txBody>
      </p:sp>
      <p:sp>
        <p:nvSpPr>
          <p:cNvPr id="7" name="مستطيل 6"/>
          <p:cNvSpPr/>
          <p:nvPr/>
        </p:nvSpPr>
        <p:spPr>
          <a:xfrm>
            <a:off x="6050280" y="5422902"/>
            <a:ext cx="241069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t>معلمة التربية الفنية/ </a:t>
            </a:r>
            <a:r>
              <a:rPr lang="ar-SA" sz="2400" b="1" dirty="0" smtClean="0">
                <a:solidFill>
                  <a:schemeClr val="tx1"/>
                </a:solidFill>
              </a:rPr>
              <a:t>شفاء الجحدلي</a:t>
            </a:r>
            <a:endParaRPr lang="ar-SA" sz="2400" b="1" dirty="0">
              <a:solidFill>
                <a:schemeClr val="tx1"/>
              </a:solidFill>
            </a:endParaRPr>
          </a:p>
        </p:txBody>
      </p:sp>
    </p:spTree>
    <p:extLst>
      <p:ext uri="{BB962C8B-B14F-4D97-AF65-F5344CB8AC3E}">
        <p14:creationId xmlns:p14="http://schemas.microsoft.com/office/powerpoint/2010/main" val="2511204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flipH="1">
            <a:off x="6050280" y="0"/>
            <a:ext cx="605028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وسيلة شرح على شكل سحابة 3"/>
          <p:cNvSpPr/>
          <p:nvPr/>
        </p:nvSpPr>
        <p:spPr>
          <a:xfrm>
            <a:off x="723900" y="0"/>
            <a:ext cx="6324600" cy="2806700"/>
          </a:xfrm>
          <a:prstGeom prst="cloudCallout">
            <a:avLst>
              <a:gd name="adj1" fmla="val 41616"/>
              <a:gd name="adj2" fmla="val 70228"/>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6000" b="1" dirty="0" smtClean="0">
                <a:solidFill>
                  <a:srgbClr val="FF0000"/>
                </a:solidFill>
              </a:rPr>
              <a:t>وفي الختام</a:t>
            </a:r>
            <a:endParaRPr lang="ar-SA" sz="6000" b="1" dirty="0">
              <a:solidFill>
                <a:srgbClr val="FF0000"/>
              </a:solidFill>
            </a:endParaRPr>
          </a:p>
        </p:txBody>
      </p:sp>
      <p:sp>
        <p:nvSpPr>
          <p:cNvPr id="7" name="مستطيل 6"/>
          <p:cNvSpPr/>
          <p:nvPr/>
        </p:nvSpPr>
        <p:spPr>
          <a:xfrm>
            <a:off x="6050280" y="5422902"/>
            <a:ext cx="241069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t>معلمة التربية الفنية/ </a:t>
            </a:r>
            <a:r>
              <a:rPr lang="ar-SA" sz="2400" b="1" dirty="0" smtClean="0">
                <a:solidFill>
                  <a:schemeClr val="tx1"/>
                </a:solidFill>
              </a:rPr>
              <a:t>شفاء الجحدلي</a:t>
            </a:r>
            <a:endParaRPr lang="ar-SA" sz="2400" b="1" dirty="0">
              <a:solidFill>
                <a:schemeClr val="tx1"/>
              </a:solidFill>
            </a:endParaRPr>
          </a:p>
        </p:txBody>
      </p:sp>
    </p:spTree>
    <p:extLst>
      <p:ext uri="{BB962C8B-B14F-4D97-AF65-F5344CB8AC3E}">
        <p14:creationId xmlns:p14="http://schemas.microsoft.com/office/powerpoint/2010/main" val="1159063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المشروع الفصلي للطالبة المبدعة لجين السيد">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1692" y="323557"/>
            <a:ext cx="7620000" cy="6063175"/>
          </a:xfrm>
          <a:prstGeom prst="rect">
            <a:avLst/>
          </a:prstGeom>
        </p:spPr>
      </p:pic>
      <p:sp>
        <p:nvSpPr>
          <p:cNvPr id="3" name="مستطيل 2"/>
          <p:cNvSpPr/>
          <p:nvPr/>
        </p:nvSpPr>
        <p:spPr>
          <a:xfrm flipH="1">
            <a:off x="9547988" y="3108960"/>
            <a:ext cx="2100061" cy="3749040"/>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وسيلة شرح على شكل سحابة 3"/>
          <p:cNvSpPr/>
          <p:nvPr/>
        </p:nvSpPr>
        <p:spPr>
          <a:xfrm>
            <a:off x="8145194" y="323557"/>
            <a:ext cx="3770728" cy="2405575"/>
          </a:xfrm>
          <a:prstGeom prst="cloudCallout">
            <a:avLst>
              <a:gd name="adj1" fmla="val 29261"/>
              <a:gd name="adj2" fmla="val 61708"/>
            </a:avLst>
          </a:prstGeom>
          <a:solidFill>
            <a:schemeClr val="bg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2800" b="1" dirty="0" err="1" smtClean="0">
                <a:solidFill>
                  <a:schemeClr val="accent2">
                    <a:lumMod val="75000"/>
                  </a:schemeClr>
                </a:solidFill>
              </a:rPr>
              <a:t>فناناتي</a:t>
            </a:r>
            <a:r>
              <a:rPr lang="ar-SA" sz="2800" b="1" dirty="0" smtClean="0">
                <a:solidFill>
                  <a:schemeClr val="accent2">
                    <a:lumMod val="75000"/>
                  </a:schemeClr>
                </a:solidFill>
              </a:rPr>
              <a:t>  الجميلات</a:t>
            </a:r>
          </a:p>
          <a:p>
            <a:pPr lvl="0" algn="ctr"/>
            <a:r>
              <a:rPr lang="ar-SA" sz="2400" b="1" dirty="0" smtClean="0">
                <a:solidFill>
                  <a:schemeClr val="tx1"/>
                </a:solidFill>
              </a:rPr>
              <a:t>نُشاهد مشروع آخر من احدى الطالبات المبدعات من مدارس </a:t>
            </a:r>
            <a:r>
              <a:rPr lang="ar-SA" sz="2400" b="1" dirty="0" err="1" smtClean="0">
                <a:solidFill>
                  <a:schemeClr val="tx1"/>
                </a:solidFill>
              </a:rPr>
              <a:t>آخرى</a:t>
            </a:r>
            <a:endParaRPr lang="ar-SA" sz="2400" b="1" dirty="0" smtClean="0">
              <a:solidFill>
                <a:schemeClr val="tx1"/>
              </a:solidFill>
            </a:endParaRPr>
          </a:p>
        </p:txBody>
      </p:sp>
      <p:sp>
        <p:nvSpPr>
          <p:cNvPr id="5" name="مستطيل 4"/>
          <p:cNvSpPr/>
          <p:nvPr/>
        </p:nvSpPr>
        <p:spPr>
          <a:xfrm>
            <a:off x="1" y="0"/>
            <a:ext cx="12192000" cy="6858000"/>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6" name="عنصر نائب للمحتوى 3" descr="215fdeb4dc49f19cd82c4789daf3801a.jpg"/>
          <p:cNvPicPr>
            <a:picLocks noChangeAspect="1"/>
          </p:cNvPicPr>
          <p:nvPr/>
        </p:nvPicPr>
        <p:blipFill>
          <a:blip r:embed="rId7" cstate="print"/>
          <a:stretch>
            <a:fillRect/>
          </a:stretch>
        </p:blipFill>
        <p:spPr>
          <a:xfrm>
            <a:off x="1703097" y="786662"/>
            <a:ext cx="8785808" cy="5136964"/>
          </a:xfrm>
          <a:prstGeom prst="rect">
            <a:avLst/>
          </a:prstGeom>
        </p:spPr>
      </p:pic>
    </p:spTree>
    <p:extLst>
      <p:ext uri="{BB962C8B-B14F-4D97-AF65-F5344CB8AC3E}">
        <p14:creationId xmlns:p14="http://schemas.microsoft.com/office/powerpoint/2010/main" val="1264120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flipH="1">
            <a:off x="6050280" y="0"/>
            <a:ext cx="605028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وسيلة شرح على شكل سحابة 3"/>
          <p:cNvSpPr/>
          <p:nvPr/>
        </p:nvSpPr>
        <p:spPr>
          <a:xfrm>
            <a:off x="762000" y="876300"/>
            <a:ext cx="6324600" cy="2806700"/>
          </a:xfrm>
          <a:prstGeom prst="cloudCallout">
            <a:avLst>
              <a:gd name="adj1" fmla="val 41616"/>
              <a:gd name="adj2" fmla="val 70228"/>
            </a:avLst>
          </a:prstGeom>
          <a:solidFill>
            <a:schemeClr val="tx2">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endParaRPr lang="ar-SA" sz="4400" b="1" dirty="0" smtClean="0">
              <a:solidFill>
                <a:srgbClr val="FFFF00"/>
              </a:solidFill>
            </a:endParaRPr>
          </a:p>
          <a:p>
            <a:pPr lvl="0" algn="ctr"/>
            <a:r>
              <a:rPr lang="ar-SA" sz="4400" b="1" dirty="0" err="1" smtClean="0">
                <a:solidFill>
                  <a:srgbClr val="FFFF00"/>
                </a:solidFill>
              </a:rPr>
              <a:t>فناناتي</a:t>
            </a:r>
            <a:r>
              <a:rPr lang="ar-SA" sz="4400" b="1" dirty="0" smtClean="0">
                <a:solidFill>
                  <a:srgbClr val="FFFF00"/>
                </a:solidFill>
              </a:rPr>
              <a:t>  الجميلات</a:t>
            </a:r>
          </a:p>
          <a:p>
            <a:pPr algn="ctr"/>
            <a:r>
              <a:rPr lang="ar-SA" sz="4400" b="1" dirty="0">
                <a:solidFill>
                  <a:schemeClr val="bg1"/>
                </a:solidFill>
              </a:rPr>
              <a:t>هـل لديكم أي أسئلة؟</a:t>
            </a:r>
          </a:p>
          <a:p>
            <a:pPr lvl="0" algn="ctr"/>
            <a:endParaRPr lang="ar-SA" sz="4400" b="1" dirty="0" smtClean="0">
              <a:solidFill>
                <a:srgbClr val="FFFF00"/>
              </a:solidFill>
            </a:endParaRPr>
          </a:p>
          <a:p>
            <a:pPr lvl="0" algn="ctr"/>
            <a:endParaRPr lang="ar-SA" sz="3200" b="1" dirty="0">
              <a:solidFill>
                <a:schemeClr val="tx1"/>
              </a:solidFill>
            </a:endParaRPr>
          </a:p>
        </p:txBody>
      </p:sp>
      <p:sp>
        <p:nvSpPr>
          <p:cNvPr id="7" name="مستطيل 6"/>
          <p:cNvSpPr/>
          <p:nvPr/>
        </p:nvSpPr>
        <p:spPr>
          <a:xfrm>
            <a:off x="6050280" y="5422902"/>
            <a:ext cx="241069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t>معلمة التربية الفنية/ </a:t>
            </a:r>
            <a:r>
              <a:rPr lang="ar-SA" sz="2400" b="1" dirty="0" smtClean="0">
                <a:solidFill>
                  <a:schemeClr val="tx1"/>
                </a:solidFill>
              </a:rPr>
              <a:t>شفاء الجحدلي</a:t>
            </a:r>
            <a:endParaRPr lang="ar-SA" sz="2400" b="1" dirty="0">
              <a:solidFill>
                <a:schemeClr val="tx1"/>
              </a:solidFill>
            </a:endParaRPr>
          </a:p>
        </p:txBody>
      </p:sp>
    </p:spTree>
    <p:extLst>
      <p:ext uri="{BB962C8B-B14F-4D97-AF65-F5344CB8AC3E}">
        <p14:creationId xmlns:p14="http://schemas.microsoft.com/office/powerpoint/2010/main" val="1833595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0" y="0"/>
            <a:ext cx="12191999" cy="6857999"/>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وسيلة شرح مستطيلة 2"/>
          <p:cNvSpPr/>
          <p:nvPr/>
        </p:nvSpPr>
        <p:spPr>
          <a:xfrm>
            <a:off x="6274676" y="173421"/>
            <a:ext cx="5770179" cy="1986455"/>
          </a:xfrm>
          <a:prstGeom prst="wedgeRectCallout">
            <a:avLst>
              <a:gd name="adj1" fmla="val -69066"/>
              <a:gd name="adj2" fmla="val -8855"/>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solidFill>
              </a:rPr>
              <a:t>إلى اللقاء </a:t>
            </a:r>
            <a:r>
              <a:rPr lang="ar-SA" sz="2400" b="1" dirty="0" err="1" smtClean="0">
                <a:solidFill>
                  <a:schemeClr val="tx1"/>
                </a:solidFill>
              </a:rPr>
              <a:t>يافناناتي</a:t>
            </a:r>
            <a:r>
              <a:rPr lang="ar-SA" sz="2400" b="1" dirty="0" smtClean="0">
                <a:solidFill>
                  <a:schemeClr val="tx1"/>
                </a:solidFill>
              </a:rPr>
              <a:t> </a:t>
            </a:r>
            <a:r>
              <a:rPr lang="ar-SA" sz="2400" b="1" dirty="0">
                <a:solidFill>
                  <a:schemeClr val="tx1"/>
                </a:solidFill>
              </a:rPr>
              <a:t>المبدعات نلتقي الأسبوع القادم </a:t>
            </a:r>
            <a:r>
              <a:rPr lang="ar-SA" sz="2400" b="1" dirty="0" smtClean="0">
                <a:solidFill>
                  <a:schemeClr val="tx1"/>
                </a:solidFill>
              </a:rPr>
              <a:t>لنكمل درسنا</a:t>
            </a:r>
            <a:endParaRPr lang="ar-SA" sz="2400" b="1" dirty="0">
              <a:solidFill>
                <a:schemeClr val="tx1"/>
              </a:solidFill>
            </a:endParaRPr>
          </a:p>
          <a:p>
            <a:pPr algn="ctr"/>
            <a:r>
              <a:rPr lang="ar-SA" sz="2400" b="1" dirty="0">
                <a:solidFill>
                  <a:srgbClr val="C00000"/>
                </a:solidFill>
              </a:rPr>
              <a:t>محبتكم</a:t>
            </a:r>
          </a:p>
          <a:p>
            <a:pPr algn="ctr"/>
            <a:r>
              <a:rPr lang="ar-SA" sz="2400" b="1" dirty="0">
                <a:solidFill>
                  <a:srgbClr val="002060"/>
                </a:solidFill>
              </a:rPr>
              <a:t>معلمة التربية الفنية</a:t>
            </a:r>
            <a:r>
              <a:rPr lang="ar-SA" sz="2400" b="1" dirty="0">
                <a:solidFill>
                  <a:schemeClr val="tx1"/>
                </a:solidFill>
              </a:rPr>
              <a:t> </a:t>
            </a:r>
          </a:p>
          <a:p>
            <a:pPr algn="ctr"/>
            <a:r>
              <a:rPr lang="ar-SA" sz="2400" b="1" dirty="0">
                <a:solidFill>
                  <a:schemeClr val="tx1"/>
                </a:solidFill>
              </a:rPr>
              <a:t>شفاء الجحدلي</a:t>
            </a:r>
          </a:p>
        </p:txBody>
      </p:sp>
    </p:spTree>
    <p:extLst>
      <p:ext uri="{BB962C8B-B14F-4D97-AF65-F5344CB8AC3E}">
        <p14:creationId xmlns:p14="http://schemas.microsoft.com/office/powerpoint/2010/main" val="1969116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p:cNvSpPr/>
          <p:nvPr/>
        </p:nvSpPr>
        <p:spPr>
          <a:xfrm>
            <a:off x="1852863" y="1268440"/>
            <a:ext cx="8400532" cy="4338276"/>
          </a:xfrm>
          <a:prstGeom prst="rect">
            <a:avLst/>
          </a:prstGeom>
          <a:gradFill>
            <a:gsLst>
              <a:gs pos="31000">
                <a:schemeClr val="accent6">
                  <a:lumMod val="110000"/>
                  <a:satMod val="105000"/>
                  <a:tint val="67000"/>
                </a:schemeClr>
              </a:gs>
              <a:gs pos="59000">
                <a:schemeClr val="accent6">
                  <a:lumMod val="20000"/>
                  <a:lumOff val="80000"/>
                </a:schemeClr>
              </a:gs>
              <a:gs pos="100000">
                <a:schemeClr val="accent6">
                  <a:lumMod val="105000"/>
                  <a:satMod val="109000"/>
                  <a:tint val="81000"/>
                </a:schemeClr>
              </a:gs>
            </a:gsLst>
          </a:gradFill>
          <a:ln/>
        </p:spPr>
        <p:style>
          <a:lnRef idx="1">
            <a:schemeClr val="accent6"/>
          </a:lnRef>
          <a:fillRef idx="2">
            <a:schemeClr val="accent6"/>
          </a:fillRef>
          <a:effectRef idx="1">
            <a:schemeClr val="accent6"/>
          </a:effectRef>
          <a:fontRef idx="minor">
            <a:schemeClr val="dk1"/>
          </a:fontRef>
        </p:style>
        <p:txBody>
          <a:bodyPr rtlCol="1" anchor="ctr"/>
          <a:lstStyle/>
          <a:p>
            <a:pPr algn="ctr"/>
            <a:r>
              <a:rPr lang="ar-SA" sz="2800" b="1" dirty="0" smtClean="0"/>
              <a:t>تعليم مُتميز عالي الجودة بِكوادر تعليمية مُؤهلة لِبناء مُواطن مُعتزّ بِقيمه الوطنية ومُنافس عالمياً</a:t>
            </a:r>
            <a:endParaRPr lang="ar-SA" sz="2800" b="1" dirty="0"/>
          </a:p>
          <a:p>
            <a:pPr algn="ctr"/>
            <a:r>
              <a:rPr lang="ar-SA" sz="2800" b="1" dirty="0" smtClean="0">
                <a:solidFill>
                  <a:srgbClr val="FF0000"/>
                </a:solidFill>
              </a:rPr>
              <a:t>ورسالة/ </a:t>
            </a:r>
            <a:r>
              <a:rPr lang="ar-SA" sz="2800" b="1" dirty="0" smtClean="0"/>
              <a:t>إتاحة </a:t>
            </a:r>
            <a:r>
              <a:rPr lang="ar-SA" sz="2800" b="1" dirty="0"/>
              <a:t>التعليم للجميع ورفع جودة عملياته ومُخرجاته؛ وتطوير بيئة تعليمية مُحفزة على الإبداع والابتكار لِتلبية مُتطلبات التنمية؛ وتحسين </a:t>
            </a:r>
            <a:r>
              <a:rPr lang="ar-SA" sz="2800" b="1" dirty="0" err="1"/>
              <a:t>حوكمة</a:t>
            </a:r>
            <a:r>
              <a:rPr lang="ar-SA" sz="2800" b="1" dirty="0"/>
              <a:t> نظام التعليم وتطوير مهارات وقدرات مَنسُوبيه، وتزويد المُتعلمين بالقِيم والمهارات اللاّزمة ليُصبحوا مُواطنين صالحين، مُدركين لمسؤولياتهم تجاه الأسرة والمجتمع والوطن.</a:t>
            </a:r>
            <a:endParaRPr lang="ar-SA" sz="2800" b="1" dirty="0" smtClean="0"/>
          </a:p>
          <a:p>
            <a:pPr algn="ctr"/>
            <a:endParaRPr lang="ar-SA" sz="2100" dirty="0">
              <a:solidFill>
                <a:schemeClr val="accent6">
                  <a:lumMod val="50000"/>
                </a:schemeClr>
              </a:solidFill>
            </a:endParaRPr>
          </a:p>
        </p:txBody>
      </p:sp>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5495" y="1268440"/>
            <a:ext cx="1354406" cy="411318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430379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5" name="صورة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394" y="1203158"/>
            <a:ext cx="8177213" cy="4844214"/>
          </a:xfrm>
          <a:prstGeom prst="rect">
            <a:avLst/>
          </a:prstGeom>
        </p:spPr>
      </p:pic>
    </p:spTree>
    <p:extLst>
      <p:ext uri="{BB962C8B-B14F-4D97-AF65-F5344CB8AC3E}">
        <p14:creationId xmlns:p14="http://schemas.microsoft.com/office/powerpoint/2010/main" val="2922376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وسيلة شرح على شكل سحابة 4"/>
          <p:cNvSpPr/>
          <p:nvPr/>
        </p:nvSpPr>
        <p:spPr>
          <a:xfrm>
            <a:off x="2905432" y="516193"/>
            <a:ext cx="7462684" cy="3377380"/>
          </a:xfrm>
          <a:prstGeom prst="cloudCallout">
            <a:avLst>
              <a:gd name="adj1" fmla="val -29133"/>
              <a:gd name="adj2" fmla="val 71670"/>
            </a:avLst>
          </a:prstGeom>
          <a:solidFill>
            <a:schemeClr val="bg1"/>
          </a:solidFill>
          <a:ln w="193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tx1"/>
                </a:solidFill>
              </a:rPr>
              <a:t>صديقاتي الجميلات</a:t>
            </a:r>
            <a:endParaRPr lang="ar-SA" sz="3200" b="1" dirty="0">
              <a:solidFill>
                <a:schemeClr val="tx1"/>
              </a:solidFill>
            </a:endParaRPr>
          </a:p>
          <a:p>
            <a:pPr algn="ctr"/>
            <a:r>
              <a:rPr lang="ar-SA" sz="4000" b="1" dirty="0">
                <a:solidFill>
                  <a:srgbClr val="C00000"/>
                </a:solidFill>
              </a:rPr>
              <a:t>نستمع جيداً </a:t>
            </a:r>
            <a:r>
              <a:rPr lang="ar-SA" sz="4000" b="1" dirty="0" smtClean="0">
                <a:solidFill>
                  <a:srgbClr val="C00000"/>
                </a:solidFill>
              </a:rPr>
              <a:t>لقوانين </a:t>
            </a:r>
            <a:r>
              <a:rPr lang="ar-SA" sz="4000" b="1" dirty="0">
                <a:solidFill>
                  <a:srgbClr val="C00000"/>
                </a:solidFill>
              </a:rPr>
              <a:t>الفصل </a:t>
            </a:r>
            <a:r>
              <a:rPr lang="ar-SA" sz="4000" b="1" dirty="0" smtClean="0">
                <a:solidFill>
                  <a:srgbClr val="C00000"/>
                </a:solidFill>
              </a:rPr>
              <a:t>الافتراضي</a:t>
            </a:r>
            <a:endParaRPr lang="ar-SA" sz="4000" b="1" dirty="0">
              <a:solidFill>
                <a:srgbClr val="C00000"/>
              </a:solidFill>
            </a:endParaRPr>
          </a:p>
        </p:txBody>
      </p:sp>
      <p:sp>
        <p:nvSpPr>
          <p:cNvPr id="6" name="مستطيل 5"/>
          <p:cNvSpPr/>
          <p:nvPr/>
        </p:nvSpPr>
        <p:spPr>
          <a:xfrm rot="20175032">
            <a:off x="7375422" y="4685855"/>
            <a:ext cx="156332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400" b="1" dirty="0" smtClean="0">
                <a:solidFill>
                  <a:srgbClr val="FF0000"/>
                </a:solidFill>
              </a:rPr>
              <a:t>التربية الفنية</a:t>
            </a:r>
            <a:endParaRPr lang="ar-SA" sz="1400" b="1" dirty="0">
              <a:solidFill>
                <a:srgbClr val="FF0000"/>
              </a:solidFill>
            </a:endParaRPr>
          </a:p>
        </p:txBody>
      </p:sp>
    </p:spTree>
    <p:extLst>
      <p:ext uri="{BB962C8B-B14F-4D97-AF65-F5344CB8AC3E}">
        <p14:creationId xmlns:p14="http://schemas.microsoft.com/office/powerpoint/2010/main" val="1861750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atsApp Video 2021-09-05 at 3.08.3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5847347"/>
          </a:xfrm>
          <a:prstGeom prst="rect">
            <a:avLst/>
          </a:prstGeom>
        </p:spPr>
      </p:pic>
    </p:spTree>
    <p:extLst>
      <p:ext uri="{BB962C8B-B14F-4D97-AF65-F5344CB8AC3E}">
        <p14:creationId xmlns:p14="http://schemas.microsoft.com/office/powerpoint/2010/main" val="3546393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0" y="1"/>
            <a:ext cx="605028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وسيلة شرح على شكل سحابة 3"/>
          <p:cNvSpPr/>
          <p:nvPr/>
        </p:nvSpPr>
        <p:spPr>
          <a:xfrm>
            <a:off x="5029200" y="1"/>
            <a:ext cx="7071360" cy="3937820"/>
          </a:xfrm>
          <a:prstGeom prst="cloudCallout">
            <a:avLst>
              <a:gd name="adj1" fmla="val -56740"/>
              <a:gd name="adj2" fmla="val 65919"/>
            </a:avLst>
          </a:prstGeom>
          <a:solidFill>
            <a:schemeClr val="accent3">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r>
              <a:rPr lang="ar-SA" sz="4400" b="1" dirty="0">
                <a:solidFill>
                  <a:srgbClr val="FFFF00"/>
                </a:solidFill>
              </a:rPr>
              <a:t>صديقاتي الجميلات</a:t>
            </a:r>
          </a:p>
          <a:p>
            <a:pPr lvl="0" algn="ctr"/>
            <a:r>
              <a:rPr lang="ar-SA" sz="4400" b="1" dirty="0">
                <a:solidFill>
                  <a:srgbClr val="002060"/>
                </a:solidFill>
              </a:rPr>
              <a:t>من تذكر لنا </a:t>
            </a:r>
            <a:r>
              <a:rPr lang="ar-SA" sz="4400" b="1" dirty="0" smtClean="0">
                <a:solidFill>
                  <a:srgbClr val="002060"/>
                </a:solidFill>
              </a:rPr>
              <a:t>ما اخذناه  </a:t>
            </a:r>
            <a:r>
              <a:rPr lang="ar-SA" sz="4400" b="1" dirty="0">
                <a:solidFill>
                  <a:srgbClr val="002060"/>
                </a:solidFill>
              </a:rPr>
              <a:t>في </a:t>
            </a:r>
            <a:r>
              <a:rPr lang="ar-SA" sz="4400" b="1" dirty="0" smtClean="0">
                <a:solidFill>
                  <a:srgbClr val="002060"/>
                </a:solidFill>
              </a:rPr>
              <a:t>الحصة السابقة </a:t>
            </a:r>
            <a:r>
              <a:rPr lang="ar-SA" sz="4400" b="1" dirty="0">
                <a:solidFill>
                  <a:srgbClr val="002060"/>
                </a:solidFill>
              </a:rPr>
              <a:t>من خلال شريط الذكريات</a:t>
            </a:r>
          </a:p>
        </p:txBody>
      </p:sp>
      <p:sp>
        <p:nvSpPr>
          <p:cNvPr id="5" name="مستطيل 4"/>
          <p:cNvSpPr/>
          <p:nvPr/>
        </p:nvSpPr>
        <p:spPr>
          <a:xfrm>
            <a:off x="6050280" y="4189019"/>
            <a:ext cx="6050280" cy="2668981"/>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p:cNvSpPr/>
          <p:nvPr/>
        </p:nvSpPr>
        <p:spPr>
          <a:xfrm>
            <a:off x="3657780" y="5486402"/>
            <a:ext cx="241069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t>معلمة التربية الفنية/ </a:t>
            </a:r>
            <a:r>
              <a:rPr lang="ar-SA" sz="2400" b="1" dirty="0" smtClean="0">
                <a:solidFill>
                  <a:schemeClr val="tx1"/>
                </a:solidFill>
              </a:rPr>
              <a:t>شفاء الجحدلي</a:t>
            </a:r>
            <a:endParaRPr lang="ar-SA" sz="2400" b="1" dirty="0">
              <a:solidFill>
                <a:schemeClr val="tx1"/>
              </a:solidFill>
            </a:endParaRPr>
          </a:p>
        </p:txBody>
      </p:sp>
    </p:spTree>
    <p:extLst>
      <p:ext uri="{BB962C8B-B14F-4D97-AF65-F5344CB8AC3E}">
        <p14:creationId xmlns:p14="http://schemas.microsoft.com/office/powerpoint/2010/main" val="515639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flipH="1">
            <a:off x="6327058" y="2337619"/>
            <a:ext cx="5029201" cy="433602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وسيلة شرح بيضاوية 2"/>
          <p:cNvSpPr/>
          <p:nvPr/>
        </p:nvSpPr>
        <p:spPr>
          <a:xfrm>
            <a:off x="501445" y="250723"/>
            <a:ext cx="8465573" cy="2772698"/>
          </a:xfrm>
          <a:prstGeom prst="wedgeEllipseCallout">
            <a:avLst>
              <a:gd name="adj1" fmla="val 41752"/>
              <a:gd name="adj2" fmla="val 62887"/>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smtClean="0">
                <a:solidFill>
                  <a:srgbClr val="FFFF00"/>
                </a:solidFill>
              </a:rPr>
              <a:t>فنا </a:t>
            </a:r>
            <a:r>
              <a:rPr lang="ar-SA" sz="4800" b="1" dirty="0" err="1" smtClean="0">
                <a:solidFill>
                  <a:srgbClr val="FFFF00"/>
                </a:solidFill>
              </a:rPr>
              <a:t>نا</a:t>
            </a:r>
            <a:r>
              <a:rPr lang="ar-SA" sz="4800" b="1" dirty="0" smtClean="0">
                <a:solidFill>
                  <a:srgbClr val="FFFF00"/>
                </a:solidFill>
              </a:rPr>
              <a:t> تي المبدعات</a:t>
            </a:r>
          </a:p>
          <a:p>
            <a:pPr algn="ctr"/>
            <a:r>
              <a:rPr lang="ar-SA" sz="4800" b="1" dirty="0" smtClean="0">
                <a:solidFill>
                  <a:schemeClr val="bg1"/>
                </a:solidFill>
              </a:rPr>
              <a:t>سيكون اليوم درسنا جميل جداً</a:t>
            </a:r>
          </a:p>
        </p:txBody>
      </p:sp>
      <p:sp>
        <p:nvSpPr>
          <p:cNvPr id="4" name="مستطيل 3"/>
          <p:cNvSpPr/>
          <p:nvPr/>
        </p:nvSpPr>
        <p:spPr>
          <a:xfrm>
            <a:off x="5949745" y="5552768"/>
            <a:ext cx="2768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t>التربية الفنية</a:t>
            </a:r>
            <a:endParaRPr lang="ar-SA" sz="3200" b="1" dirty="0"/>
          </a:p>
        </p:txBody>
      </p:sp>
    </p:spTree>
    <p:extLst>
      <p:ext uri="{BB962C8B-B14F-4D97-AF65-F5344CB8AC3E}">
        <p14:creationId xmlns:p14="http://schemas.microsoft.com/office/powerpoint/2010/main" val="3471417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p:cNvSpPr/>
          <p:nvPr/>
        </p:nvSpPr>
        <p:spPr>
          <a:xfrm flipH="1">
            <a:off x="7382797" y="2895599"/>
            <a:ext cx="1318751" cy="3962401"/>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p:cNvSpPr/>
          <p:nvPr/>
        </p:nvSpPr>
        <p:spPr>
          <a:xfrm>
            <a:off x="7787148" y="1165122"/>
            <a:ext cx="2330246" cy="1415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accent6">
                    <a:lumMod val="50000"/>
                  </a:schemeClr>
                </a:solidFill>
              </a:rPr>
              <a:t>التاريخ /</a:t>
            </a:r>
            <a:r>
              <a:rPr lang="ar-SA" sz="2400" b="1" dirty="0" smtClean="0"/>
              <a:t>   </a:t>
            </a:r>
            <a:r>
              <a:rPr lang="ar-SA" sz="2400" b="1" dirty="0" smtClean="0">
                <a:solidFill>
                  <a:srgbClr val="FF0000"/>
                </a:solidFill>
              </a:rPr>
              <a:t>/    /</a:t>
            </a:r>
          </a:p>
          <a:p>
            <a:pPr algn="ctr"/>
            <a:r>
              <a:rPr lang="ar-SA" sz="2400" b="1" dirty="0" smtClean="0">
                <a:solidFill>
                  <a:srgbClr val="7030A0"/>
                </a:solidFill>
              </a:rPr>
              <a:t>المادة/</a:t>
            </a:r>
            <a:r>
              <a:rPr lang="ar-SA" sz="2400" b="1" dirty="0"/>
              <a:t> </a:t>
            </a:r>
            <a:r>
              <a:rPr lang="ar-SA" sz="2400" b="1" dirty="0">
                <a:solidFill>
                  <a:schemeClr val="accent5">
                    <a:lumMod val="50000"/>
                  </a:schemeClr>
                </a:solidFill>
              </a:rPr>
              <a:t>التربية الفنية</a:t>
            </a:r>
          </a:p>
        </p:txBody>
      </p:sp>
      <p:sp>
        <p:nvSpPr>
          <p:cNvPr id="7" name="مخطط انسيابي: محطة طرفية 6"/>
          <p:cNvSpPr/>
          <p:nvPr/>
        </p:nvSpPr>
        <p:spPr>
          <a:xfrm>
            <a:off x="3907094" y="774290"/>
            <a:ext cx="3345426" cy="781664"/>
          </a:xfrm>
          <a:prstGeom prst="flowChartTermina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rgbClr val="FF0000"/>
                </a:solidFill>
              </a:rPr>
              <a:t>بسم الله الرحمن الرحيم</a:t>
            </a:r>
            <a:endParaRPr lang="ar-SA" sz="2400" b="1" dirty="0">
              <a:solidFill>
                <a:srgbClr val="FF0000"/>
              </a:solidFill>
            </a:endParaRPr>
          </a:p>
        </p:txBody>
      </p:sp>
      <p:sp>
        <p:nvSpPr>
          <p:cNvPr id="8" name="مستطيل 7"/>
          <p:cNvSpPr/>
          <p:nvPr/>
        </p:nvSpPr>
        <p:spPr>
          <a:xfrm>
            <a:off x="2035277" y="1764889"/>
            <a:ext cx="2482646" cy="1130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accent4">
                    <a:lumMod val="50000"/>
                  </a:schemeClr>
                </a:solidFill>
              </a:rPr>
              <a:t>الاستراتيجيات</a:t>
            </a:r>
          </a:p>
          <a:p>
            <a:pPr algn="ctr"/>
            <a:r>
              <a:rPr lang="ar-SA" sz="2400" b="1" dirty="0" smtClean="0">
                <a:solidFill>
                  <a:schemeClr val="accent4">
                    <a:lumMod val="75000"/>
                  </a:schemeClr>
                </a:solidFill>
              </a:rPr>
              <a:t>عصف ذهني</a:t>
            </a:r>
          </a:p>
          <a:p>
            <a:pPr algn="ctr"/>
            <a:r>
              <a:rPr lang="ar-SA" sz="2400" b="1" dirty="0" smtClean="0">
                <a:solidFill>
                  <a:schemeClr val="accent4">
                    <a:lumMod val="75000"/>
                  </a:schemeClr>
                </a:solidFill>
              </a:rPr>
              <a:t>المناقشة النشطة</a:t>
            </a:r>
          </a:p>
          <a:p>
            <a:pPr algn="ctr"/>
            <a:endParaRPr lang="ar-SA" sz="2400" b="1" dirty="0">
              <a:solidFill>
                <a:schemeClr val="accent5">
                  <a:lumMod val="50000"/>
                </a:schemeClr>
              </a:solidFill>
            </a:endParaRPr>
          </a:p>
        </p:txBody>
      </p:sp>
      <p:sp>
        <p:nvSpPr>
          <p:cNvPr id="9" name="مستطيل 8"/>
          <p:cNvSpPr/>
          <p:nvPr/>
        </p:nvSpPr>
        <p:spPr>
          <a:xfrm>
            <a:off x="5052551" y="1873045"/>
            <a:ext cx="2330246" cy="1415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rgbClr val="FFC000"/>
                </a:solidFill>
              </a:rPr>
              <a:t>الموضوع/</a:t>
            </a:r>
          </a:p>
          <a:p>
            <a:pPr algn="ctr"/>
            <a:r>
              <a:rPr lang="ar-SA" sz="2400" b="1" dirty="0" smtClean="0">
                <a:solidFill>
                  <a:schemeClr val="accent5">
                    <a:lumMod val="50000"/>
                  </a:schemeClr>
                </a:solidFill>
              </a:rPr>
              <a:t>المشروع الفصلي</a:t>
            </a:r>
            <a:endParaRPr lang="ar-SA" sz="2400" b="1" dirty="0">
              <a:solidFill>
                <a:schemeClr val="accent5">
                  <a:lumMod val="50000"/>
                </a:schemeClr>
              </a:solidFill>
            </a:endParaRPr>
          </a:p>
        </p:txBody>
      </p:sp>
    </p:spTree>
    <p:extLst>
      <p:ext uri="{BB962C8B-B14F-4D97-AF65-F5344CB8AC3E}">
        <p14:creationId xmlns:p14="http://schemas.microsoft.com/office/powerpoint/2010/main" val="3478438361"/>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358</Words>
  <Application>Microsoft Office PowerPoint</Application>
  <PresentationFormat>ملء الشاشة</PresentationFormat>
  <Paragraphs>65</Paragraphs>
  <Slides>29</Slides>
  <Notes>0</Notes>
  <HiddenSlides>0</HiddenSlides>
  <MMClips>7</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29</vt:i4>
      </vt:variant>
    </vt:vector>
  </HeadingPairs>
  <TitlesOfParts>
    <vt:vector size="34" baseType="lpstr">
      <vt:lpstr>Arial</vt:lpstr>
      <vt:lpstr>Calibri</vt:lpstr>
      <vt:lpstr>Calibri Light</vt:lpstr>
      <vt:lpstr>Times New Roman</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CS</dc:creator>
  <cp:lastModifiedBy>CS</cp:lastModifiedBy>
  <cp:revision>55</cp:revision>
  <dcterms:created xsi:type="dcterms:W3CDTF">2020-10-10T23:17:46Z</dcterms:created>
  <dcterms:modified xsi:type="dcterms:W3CDTF">2021-10-24T13:52:56Z</dcterms:modified>
</cp:coreProperties>
</file>