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131" r:id="rId1"/>
  </p:sldMasterIdLst>
  <p:notesMasterIdLst>
    <p:notesMasterId r:id="rId16"/>
  </p:notesMasterIdLst>
  <p:handoutMasterIdLst>
    <p:handoutMasterId r:id="rId17"/>
  </p:handoutMasterIdLst>
  <p:sldIdLst>
    <p:sldId id="286" r:id="rId2"/>
    <p:sldId id="307" r:id="rId3"/>
    <p:sldId id="344" r:id="rId4"/>
    <p:sldId id="346" r:id="rId5"/>
    <p:sldId id="345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</p:sldIdLst>
  <p:sldSz cx="9144000" cy="6858000" type="screen4x3"/>
  <p:notesSz cx="6877050" cy="1000125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623" autoAdjust="0"/>
    <p:restoredTop sz="89786" autoAdjust="0"/>
  </p:normalViewPr>
  <p:slideViewPr>
    <p:cSldViewPr>
      <p:cViewPr varScale="1">
        <p:scale>
          <a:sx n="67" d="100"/>
          <a:sy n="67" d="100"/>
        </p:scale>
        <p:origin x="86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>
            <a:extLst>
              <a:ext uri="{FF2B5EF4-FFF2-40B4-BE49-F238E27FC236}">
                <a16:creationId xmlns:a16="http://schemas.microsoft.com/office/drawing/2014/main" id="{F172AF33-2839-46F3-A86C-84D65C6589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97313" y="0"/>
            <a:ext cx="29797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223ED61D-671C-4807-8333-0D67CB82A60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29797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2996" name="Rectangle 4">
            <a:extLst>
              <a:ext uri="{FF2B5EF4-FFF2-40B4-BE49-F238E27FC236}">
                <a16:creationId xmlns:a16="http://schemas.microsoft.com/office/drawing/2014/main" id="{B0AE8880-E1AD-4111-AB34-666FEC8F5F8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97313" y="9499600"/>
            <a:ext cx="29797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2997" name="Rectangle 5">
            <a:extLst>
              <a:ext uri="{FF2B5EF4-FFF2-40B4-BE49-F238E27FC236}">
                <a16:creationId xmlns:a16="http://schemas.microsoft.com/office/drawing/2014/main" id="{75566A96-28B2-484F-92F6-71D531ABE39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9499600"/>
            <a:ext cx="2979737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300">
                <a:latin typeface="Arial" panose="020B0604020202020204" pitchFamily="34" charset="0"/>
              </a:defRPr>
            </a:lvl1pPr>
          </a:lstStyle>
          <a:p>
            <a:fld id="{18668E7D-428B-4551-BEDC-392310FC6DAB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5850CEE-B67E-41DB-8384-CB22BA416D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97313" y="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/>
          <a:lstStyle>
            <a:lvl1pPr algn="r" rtl="1" eaLnBrk="1" hangingPunct="1">
              <a:defRPr sz="13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677FA9-08AA-4CBE-A385-F23E3EAC955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/>
          <a:lstStyle>
            <a:lvl1pPr algn="l" rtl="1" eaLnBrk="1" hangingPunct="1">
              <a:defRPr sz="1300"/>
            </a:lvl1pPr>
          </a:lstStyle>
          <a:p>
            <a:pPr>
              <a:defRPr/>
            </a:pPr>
            <a:fld id="{44B1AB41-F8E7-4C77-A0FC-1B283B6E66D7}" type="datetimeFigureOut">
              <a:rPr lang="ar-SA"/>
              <a:pPr>
                <a:defRPr/>
              </a:pPr>
              <a:t>03/08/41</a:t>
            </a:fld>
            <a:endParaRPr lang="ar-S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E077210-BA44-49FA-B79A-F94CFAE994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42" tIns="48221" rIns="96442" bIns="48221" rtlCol="1" anchor="ctr"/>
          <a:lstStyle/>
          <a:p>
            <a:pPr lvl="0"/>
            <a:endParaRPr lang="ar-S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2C5EFB8-49A3-45DC-B993-69E3111508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500562"/>
          </a:xfrm>
          <a:prstGeom prst="rect">
            <a:avLst/>
          </a:prstGeom>
        </p:spPr>
        <p:txBody>
          <a:bodyPr vert="horz" wrap="square" lIns="96442" tIns="48221" rIns="96442" bIns="48221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4F29F-579C-4538-9D04-104C39A53A8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97313" y="9499600"/>
            <a:ext cx="2979737" cy="500063"/>
          </a:xfrm>
          <a:prstGeom prst="rect">
            <a:avLst/>
          </a:prstGeom>
        </p:spPr>
        <p:txBody>
          <a:bodyPr vert="horz" lIns="96442" tIns="48221" rIns="96442" bIns="48221" rtlCol="1" anchor="b"/>
          <a:lstStyle>
            <a:lvl1pPr algn="r" rtl="1" eaLnBrk="1" hangingPunct="1">
              <a:defRPr sz="1300"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B9A3AC-1838-48C8-81AC-F27019BB38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9499600"/>
            <a:ext cx="2979737" cy="500063"/>
          </a:xfrm>
          <a:prstGeom prst="rect">
            <a:avLst/>
          </a:prstGeom>
        </p:spPr>
        <p:txBody>
          <a:bodyPr vert="horz" wrap="square" lIns="96442" tIns="48221" rIns="96442" bIns="48221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300"/>
            </a:lvl1pPr>
          </a:lstStyle>
          <a:p>
            <a:fld id="{B4427FCF-5AF6-49D9-8172-A01CB24D68CE}" type="slidenum">
              <a:rPr lang="ar-SA" altLang="ar-SA"/>
              <a:pPr/>
              <a:t>‹#›</a:t>
            </a:fld>
            <a:endParaRPr lang="ar-SA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F7662C71-8E5E-4486-9BB3-6A79E8EC826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C05A3B5E-95F0-4018-8A04-417B7D8A98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FF255A06-1635-4B1A-A6D7-E8B26685B6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98A4B654-9C87-4CD7-94E9-78091249FCD8}" type="slidenum">
              <a:rPr lang="ar-SA" altLang="ar-SA"/>
              <a:pPr/>
              <a:t>1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C4065567-549B-46A3-A1D4-74E3C1D494F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6A70157E-C81B-4FB9-8A15-BDCEE9B82B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4FE6F039-5A29-4840-9E6D-1841FBF082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86D87046-7B61-4430-8707-93DBB2807217}" type="slidenum">
              <a:rPr lang="ar-SA" altLang="ar-SA"/>
              <a:pPr/>
              <a:t>10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6E52A3C7-DEE0-4BA1-922C-43C676FF7F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9DDC81D9-FFE5-48C1-BBF1-C56DD2076C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BFA76B18-C923-4B32-8EE5-49DD088251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C7CE63F3-F29E-483D-AC56-16463DB8B01B}" type="slidenum">
              <a:rPr lang="ar-SA" altLang="ar-SA"/>
              <a:pPr/>
              <a:t>11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AE2A6BB6-A547-4ADE-988F-2AC7341AB0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8772F51F-0D32-48B5-8C85-6727F7E113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ADD3A8C0-E545-4F20-867A-197C0493BB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4253E11-6307-4929-A1E8-28D8EB3570B2}" type="slidenum">
              <a:rPr lang="ar-SA" altLang="ar-SA"/>
              <a:pPr/>
              <a:t>12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3FD2FC89-A9A0-4E63-A356-690BF49E834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D84BD18B-19B7-4EB8-8A41-F6C7C17FE2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F3C489E0-4576-4EF0-BA04-AE6762C790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DD97D54E-26C2-4CC3-840A-93666F7901F6}" type="slidenum">
              <a:rPr lang="ar-SA" altLang="ar-SA"/>
              <a:pPr/>
              <a:t>2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D575FDB6-BD32-45D2-9C12-EB86FF8E94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C2241201-BEBE-4C2C-8AAA-40AFC1A0FA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8DFCC9F8-9D37-4480-9D68-C8D563CF65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BE3692BB-D9DC-4736-8C21-ABA4E01C7783}" type="slidenum">
              <a:rPr lang="ar-SA" altLang="ar-SA"/>
              <a:pPr/>
              <a:t>3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FC681D09-81EF-4D95-8906-FB074BF283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B117582B-6310-4691-9200-0C3446DD8B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806F983A-044A-4038-A815-A45E440CFF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300B2904-056C-4E3A-A78B-CDF79D5E6104}" type="slidenum">
              <a:rPr lang="ar-SA" altLang="ar-SA"/>
              <a:pPr/>
              <a:t>4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09AF903-B886-44A0-9A30-4268EA28E9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0A015585-191B-4958-8509-72E18C473F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2F38006E-5177-4909-93C6-1E4B28A53F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BA06909F-DDCB-42D4-9B96-E25E0B27D5D1}" type="slidenum">
              <a:rPr lang="ar-SA" altLang="ar-SA"/>
              <a:pPr/>
              <a:t>5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C968C25C-D827-420A-8693-563AD8AE14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C4603CEB-0A43-4346-AD49-15B3A12DB2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360762E1-A017-4A39-9317-5E44F785EC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44412F34-17FF-42CE-95AA-3A6952CA4E2C}" type="slidenum">
              <a:rPr lang="ar-SA" altLang="ar-SA"/>
              <a:pPr/>
              <a:t>6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8FC7B08E-D1CD-440B-9F6E-0527EFD648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E7A011DE-923E-4C33-A484-B44739E7A1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39882652-6B64-4B3B-8D6A-F58C94E540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5622BB3B-14F9-4C50-93A5-C18ECEB3009F}" type="slidenum">
              <a:rPr lang="ar-SA" altLang="ar-SA"/>
              <a:pPr/>
              <a:t>7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E70E6EE3-2996-4F03-B890-21304CD8D7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ED4CC723-9116-4EF9-9EF0-B7F88349FFB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51C8E413-426D-48CD-99CB-CB9C2C97EB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AD5D5E55-7885-4FDB-B235-4FCA98F31879}" type="slidenum">
              <a:rPr lang="ar-SA" altLang="ar-SA"/>
              <a:pPr/>
              <a:t>8</a:t>
            </a:fld>
            <a:endParaRPr lang="ar-SA" altLang="ar-S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A428B085-6029-4393-8CA6-34B2CEF58F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924423B2-43F1-4D63-97A4-9A875F7DFE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ar-SA" altLang="ar-SA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E1CF1E00-5D8D-4A31-8235-8D05230857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fld id="{B2265D9A-3CF6-4F0D-BD13-1049CC6AD1FB}" type="slidenum">
              <a:rPr lang="ar-SA" altLang="ar-SA"/>
              <a:pPr/>
              <a:t>9</a:t>
            </a:fld>
            <a:endParaRPr lang="ar-SA" alt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55F93D5B-34FA-4924-925E-0EE7170BB5FB}"/>
              </a:ext>
            </a:extLst>
          </p:cNvPr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8E16E047-80CF-4F90-9757-63A92F4861F9}"/>
              </a:ext>
            </a:extLst>
          </p:cNvPr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789ACC1D-6947-4DA6-B30A-E58532774F5D}"/>
              </a:ext>
            </a:extLst>
          </p:cNvPr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FC09702F-E7C5-46E0-AF2C-AD7446406DA7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34238" y="4106863"/>
            <a:ext cx="914400" cy="914400"/>
            <a:chOff x="9685338" y="4460675"/>
            <a:chExt cx="1080904" cy="1080902"/>
          </a:xfrm>
        </p:grpSpPr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FFAA1E6F-1AB1-4710-9215-FC9C7B2CF46D}"/>
                </a:ext>
              </a:extLst>
            </p:cNvPr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15">
              <a:extLst>
                <a:ext uri="{FF2B5EF4-FFF2-40B4-BE49-F238E27FC236}">
                  <a16:creationId xmlns:a16="http://schemas.microsoft.com/office/drawing/2014/main" id="{B74D3CB8-715E-4910-A70F-79E3FDDC40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4179" y="4569516"/>
              <a:ext cx="863222" cy="863220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ar-SA" altLang="ar-SA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E86EE0A-63A5-4F48-AD6E-06D792AC9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ED49F90-BA6B-44CB-9859-BB072D25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800" y="6272213"/>
            <a:ext cx="4745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212C69E-2978-41EA-BBC3-CC509C386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43763" y="4227513"/>
            <a:ext cx="895350" cy="639762"/>
          </a:xfrm>
        </p:spPr>
        <p:txBody>
          <a:bodyPr/>
          <a:lstStyle>
            <a:lvl1pPr>
              <a:defRPr sz="2800"/>
            </a:lvl1pPr>
          </a:lstStyle>
          <a:p>
            <a:fld id="{1A13C986-D08F-4F78-9054-FB2F023AF1B4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4243718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93FA9-1F57-4A19-B6FF-48F6687C8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2873B-D90B-4648-852C-0D00B103C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D9043-12E2-4FB0-89A2-A1778AA81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02FB6-F2D7-4EE8-88B8-22AB795EA0E9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21870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E841D-175A-41C1-B22B-13A3DAA41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E40C0-533D-4173-8B2F-6186611F6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83C27-860C-4713-9CC0-52206B429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534FE-13D1-47E5-A0DB-EF419FBD4BA8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00139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74E4A81D-0037-47CD-9A86-A62D9391D1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70BF570-F3DE-46B5-AC04-DF58728B05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70820BF-08E2-4052-8DC3-617FAC459E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C5FEA-BDEF-498D-BBA3-54486BAD452A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51432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CEAD9-2C24-401F-8919-535813D74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CA7993-7AD0-48DE-9648-E4AA03816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6021E-5BA4-4C3B-892F-8FD416420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832EDE-79AA-4EE8-81B0-ADD4BB0C0E7A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781653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0A1314A5-B600-4D39-B40C-462D2637CBD0}"/>
              </a:ext>
            </a:extLst>
          </p:cNvPr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0">
            <a:extLst>
              <a:ext uri="{FF2B5EF4-FFF2-40B4-BE49-F238E27FC236}">
                <a16:creationId xmlns:a16="http://schemas.microsoft.com/office/drawing/2014/main" id="{E09396D0-33EA-40E2-8B0D-EA54E74241F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3413" y="2430463"/>
            <a:ext cx="914400" cy="914400"/>
            <a:chOff x="9685338" y="4460675"/>
            <a:chExt cx="1080904" cy="1080902"/>
          </a:xfrm>
        </p:grpSpPr>
        <p:sp>
          <p:nvSpPr>
            <p:cNvPr id="6" name="Oval 11">
              <a:extLst>
                <a:ext uri="{FF2B5EF4-FFF2-40B4-BE49-F238E27FC236}">
                  <a16:creationId xmlns:a16="http://schemas.microsoft.com/office/drawing/2014/main" id="{D0D51D8E-54BE-4D33-9230-BCAEA376A3E5}"/>
                </a:ext>
              </a:extLst>
            </p:cNvPr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7" name="Oval 13">
              <a:extLst>
                <a:ext uri="{FF2B5EF4-FFF2-40B4-BE49-F238E27FC236}">
                  <a16:creationId xmlns:a16="http://schemas.microsoft.com/office/drawing/2014/main" id="{9B77B518-B9EC-4649-8FFC-96D8250E8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4179" y="4569516"/>
              <a:ext cx="863222" cy="863220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ar-SA" altLang="ar-S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/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C1B627A-5EA5-4A90-825C-5B52B1AFDA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45250" y="6272213"/>
            <a:ext cx="1982788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F26CF4F-65F4-41E0-A9A6-512AA431A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36713" y="6272213"/>
            <a:ext cx="47450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83F9CD8-3665-4C1D-A8DA-206351837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6113" y="2508250"/>
            <a:ext cx="890587" cy="720725"/>
          </a:xfrm>
        </p:spPr>
        <p:txBody>
          <a:bodyPr/>
          <a:lstStyle>
            <a:lvl1pPr>
              <a:defRPr sz="2800"/>
            </a:lvl1pPr>
          </a:lstStyle>
          <a:p>
            <a:fld id="{0C8FDA06-9B11-4F39-98D0-282305DA56B7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23600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18B3873-EB5F-436B-B491-AAB54938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ABA1C59-803C-4F2B-AE11-F5BF37139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6024EC-8227-4D57-B95C-5E6AE4E30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9554F7-0A6B-4966-B279-4984272D4671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186169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927F7B-9B92-48BA-99C1-AE61BEE58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0EFB679-1ECC-4F8C-82DF-4F8ED4DB2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18CF07-4076-473E-A4C8-EDCDD161E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28142-D55B-4974-8F6F-5EDE72F6706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58311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7373C4E-B67E-4DDA-B73F-96B9D7E5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4BC5786-C8F7-4B7D-9255-760C3CC0B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59F501B-AFC4-42BC-AC22-BC88FF1A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1659BE-62A2-4F9A-9BDC-CB97DCF3F132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61850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EFE23CC-A060-4813-9F4B-AEE6BC558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9E216EE-456D-4EDB-BA90-7F9EF97D1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7919C54-A1F5-4F02-8F2D-075FA9B22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6E230-7C98-4820-9526-4329903D5852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3668784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57F1AD0D-51CB-4511-9967-23F201D6FED1}"/>
              </a:ext>
            </a:extLst>
          </p:cNvPr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C7447E84-21AC-41D4-A3EF-BC7027AB9534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11">
              <a:extLst>
                <a:ext uri="{FF2B5EF4-FFF2-40B4-BE49-F238E27FC236}">
                  <a16:creationId xmlns:a16="http://schemas.microsoft.com/office/drawing/2014/main" id="{1D4DD4DD-3B00-47E4-ABE2-790C3D41E67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105CD890-A73B-4624-86C1-D036842D11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802" y="5105290"/>
              <a:ext cx="319967" cy="320261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ar-SA" altLang="ar-S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8494E2E-E57A-4E62-8EF9-4DF09765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A4C7D9A-A18D-4210-A915-B41285743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FAA4FBB-544D-4B8C-8B07-D7F14C696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24314A-428A-41CF-85BF-F3F442FA1067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675765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69D79D3C-E893-4F93-A774-B8D0EA74900D}"/>
              </a:ext>
            </a:extLst>
          </p:cNvPr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02566E5F-C6ED-46E2-ADA7-338981A88A95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11">
              <a:extLst>
                <a:ext uri="{FF2B5EF4-FFF2-40B4-BE49-F238E27FC236}">
                  <a16:creationId xmlns:a16="http://schemas.microsoft.com/office/drawing/2014/main" id="{2989B478-7064-4BDE-8E96-300863F5862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A1F84574-1AC0-440E-960E-34CFC031AFF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802" y="5105290"/>
              <a:ext cx="319967" cy="320261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ar-SA" altLang="ar-S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7">
            <a:extLst>
              <a:ext uri="{FF2B5EF4-FFF2-40B4-BE49-F238E27FC236}">
                <a16:creationId xmlns:a16="http://schemas.microsoft.com/office/drawing/2014/main" id="{B1F70F90-8015-4B07-BE3C-CB54E182A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20CD904-EE8E-4754-B07E-4391C1A4F1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B897BC-DA05-4984-AFB3-754EB9AD4040}" type="slidenum">
              <a:rPr lang="ar-SA" altLang="ar-SA"/>
              <a:pPr/>
              <a:t>‹#›</a:t>
            </a:fld>
            <a:endParaRPr lang="en-US" altLang="ar-SA"/>
          </a:p>
        </p:txBody>
      </p:sp>
    </p:spTree>
    <p:extLst>
      <p:ext uri="{BB962C8B-B14F-4D97-AF65-F5344CB8AC3E}">
        <p14:creationId xmlns:p14="http://schemas.microsoft.com/office/powerpoint/2010/main" val="101094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>
            <a:extLst>
              <a:ext uri="{FF2B5EF4-FFF2-40B4-BE49-F238E27FC236}">
                <a16:creationId xmlns:a16="http://schemas.microsoft.com/office/drawing/2014/main" id="{B406FBEF-3284-4CE4-B055-0FCFB9393988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07980A2-97C7-4C98-A5DE-5D2A42EF87D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35" name="Oval 8">
              <a:extLst>
                <a:ext uri="{FF2B5EF4-FFF2-40B4-BE49-F238E27FC236}">
                  <a16:creationId xmlns:a16="http://schemas.microsoft.com/office/drawing/2014/main" id="{35D5F917-F857-4123-B5DD-794FECFA848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802" y="5105290"/>
              <a:ext cx="319967" cy="320261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algn="l" rtl="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>
                <a:defRPr/>
              </a:pPr>
              <a:endParaRPr lang="ar-SA" altLang="ar-SA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B19C90-06AA-4977-861A-1EB8B96B3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188"/>
            <a:ext cx="7772400" cy="1609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26A7202-E231-495B-BDF3-9D9D3B506B5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2120900"/>
            <a:ext cx="77724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SA"/>
              <a:t>Edit Master text styles</a:t>
            </a:r>
          </a:p>
          <a:p>
            <a:pPr lvl="1"/>
            <a:r>
              <a:rPr lang="en-US" altLang="ar-SA"/>
              <a:t>Second level</a:t>
            </a:r>
          </a:p>
          <a:p>
            <a:pPr lvl="2"/>
            <a:r>
              <a:rPr lang="en-US" altLang="ar-SA"/>
              <a:t>Third level</a:t>
            </a:r>
          </a:p>
          <a:p>
            <a:pPr lvl="3"/>
            <a:r>
              <a:rPr lang="en-US" altLang="ar-SA"/>
              <a:t>Fourth level</a:t>
            </a:r>
          </a:p>
          <a:p>
            <a:pPr lvl="4"/>
            <a:r>
              <a:rPr lang="en-US" altLang="ar-SA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B3871-58A4-44A6-BF5D-26AE571FBA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92813" y="6272213"/>
            <a:ext cx="2454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62562-B5C9-40A0-A8B4-88049B9D4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" y="6272213"/>
            <a:ext cx="4745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5A6AE-D61D-4070-A221-80A862394D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83600" y="6272213"/>
            <a:ext cx="4794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100" b="1">
                <a:solidFill>
                  <a:srgbClr val="FFFFFF"/>
                </a:solidFill>
                <a:latin typeface="Rockwell" panose="02060603020205020403" pitchFamily="18" charset="0"/>
              </a:defRPr>
            </a:lvl1pPr>
          </a:lstStyle>
          <a:p>
            <a:fld id="{C5CBABDE-EE76-4423-B3B0-BE0468CD390B}" type="slidenum">
              <a:rPr lang="ar-SA" altLang="ar-SA"/>
              <a:pPr/>
              <a:t>‹#›</a:t>
            </a:fld>
            <a:endParaRPr lang="en-US" alt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83" r:id="rId2"/>
    <p:sldLayoutId id="2147484191" r:id="rId3"/>
    <p:sldLayoutId id="2147484184" r:id="rId4"/>
    <p:sldLayoutId id="2147484185" r:id="rId5"/>
    <p:sldLayoutId id="2147484186" r:id="rId6"/>
    <p:sldLayoutId id="2147484187" r:id="rId7"/>
    <p:sldLayoutId id="2147484192" r:id="rId8"/>
    <p:sldLayoutId id="2147484193" r:id="rId9"/>
    <p:sldLayoutId id="2147484188" r:id="rId10"/>
    <p:sldLayoutId id="2147484189" r:id="rId11"/>
    <p:sldLayoutId id="2147484194" r:id="rId12"/>
  </p:sldLayoutIdLst>
  <p:txStyles>
    <p:titleStyle>
      <a:lvl1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 kern="1200" cap="all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  <a:lvl2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  <a:cs typeface="Times New Roman" panose="02020603050405020304" pitchFamily="18" charset="0"/>
        </a:defRPr>
      </a:lvl2pPr>
      <a:lvl3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  <a:cs typeface="Times New Roman" panose="02020603050405020304" pitchFamily="18" charset="0"/>
        </a:defRPr>
      </a:lvl3pPr>
      <a:lvl4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  <a:cs typeface="Times New Roman" panose="02020603050405020304" pitchFamily="18" charset="0"/>
        </a:defRPr>
      </a:lvl4pPr>
      <a:lvl5pPr algn="l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  <a:cs typeface="Times New Roman" panose="02020603050405020304" pitchFamily="18" charset="0"/>
        </a:defRPr>
      </a:lvl5pPr>
      <a:lvl6pPr marL="457200" algn="l" rtl="1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  <a:cs typeface="Times New Roman" panose="02020603050405020304" pitchFamily="18" charset="0"/>
        </a:defRPr>
      </a:lvl6pPr>
      <a:lvl7pPr marL="914400" algn="l" rtl="1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  <a:cs typeface="Times New Roman" panose="02020603050405020304" pitchFamily="18" charset="0"/>
        </a:defRPr>
      </a:lvl7pPr>
      <a:lvl8pPr marL="1371600" algn="l" rtl="1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  <a:cs typeface="Times New Roman" panose="02020603050405020304" pitchFamily="18" charset="0"/>
        </a:defRPr>
      </a:lvl8pPr>
      <a:lvl9pPr marL="1828800" algn="l" rtl="1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  <a:cs typeface="Times New Roman" panose="02020603050405020304" pitchFamily="18" charset="0"/>
        </a:defRPr>
      </a:lvl9pPr>
    </p:titleStyle>
    <p:bodyStyle>
      <a:lvl1pPr marL="182563" indent="-182563" algn="r" rtl="1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r" rtl="1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r" rtl="1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r" rtl="1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r" rtl="1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notesSlide" Target="../notesSlides/notesSlide3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png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9.wmf"/><Relationship Id="rId10" Type="http://schemas.openxmlformats.org/officeDocument/2006/relationships/image" Target="../media/image11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png"/><Relationship Id="rId5" Type="http://schemas.openxmlformats.org/officeDocument/2006/relationships/image" Target="../media/image13.w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png"/><Relationship Id="rId5" Type="http://schemas.openxmlformats.org/officeDocument/2006/relationships/image" Target="../media/image16.w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>
            <a:extLst>
              <a:ext uri="{FF2B5EF4-FFF2-40B4-BE49-F238E27FC236}">
                <a16:creationId xmlns:a16="http://schemas.microsoft.com/office/drawing/2014/main" id="{3F5182FB-758A-4472-BCF7-BCCC02E7A2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" y="2438400"/>
            <a:ext cx="8991600" cy="14620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ar-SA" sz="3800" dirty="0"/>
              <a:t>The description of the Plane Curvilinear Motion by the </a:t>
            </a:r>
            <a:r>
              <a:rPr lang="en-US" altLang="ar-SA" sz="3800" u="sng" dirty="0"/>
              <a:t>normal-tangential (</a:t>
            </a:r>
            <a:r>
              <a:rPr lang="en-US" altLang="ar-SA" sz="3800" i="1" u="sng" cap="none" dirty="0">
                <a:latin typeface="Times New Roman" panose="02020603050405020304" pitchFamily="18" charset="0"/>
              </a:rPr>
              <a:t>n-t</a:t>
            </a:r>
            <a:r>
              <a:rPr lang="en-US" altLang="ar-SA" sz="3800" u="sng" dirty="0"/>
              <a:t>) coordinates</a:t>
            </a:r>
            <a:endParaRPr lang="en-US" altLang="ar-SA" sz="3800" dirty="0"/>
          </a:p>
        </p:txBody>
      </p:sp>
      <p:sp>
        <p:nvSpPr>
          <p:cNvPr id="9219" name="Text Box 5">
            <a:extLst>
              <a:ext uri="{FF2B5EF4-FFF2-40B4-BE49-F238E27FC236}">
                <a16:creationId xmlns:a16="http://schemas.microsoft.com/office/drawing/2014/main" id="{D75CBBED-88FD-4E43-B890-35C1BEC21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33400"/>
            <a:ext cx="3657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en-US" altLang="ar-SA" sz="5400">
                <a:solidFill>
                  <a:schemeClr val="tx2"/>
                </a:solidFill>
              </a:rPr>
              <a:t>Lecture V</a:t>
            </a:r>
          </a:p>
        </p:txBody>
      </p:sp>
      <p:pic>
        <p:nvPicPr>
          <p:cNvPr id="9220" name="Picture 38">
            <a:extLst>
              <a:ext uri="{FF2B5EF4-FFF2-40B4-BE49-F238E27FC236}">
                <a16:creationId xmlns:a16="http://schemas.microsoft.com/office/drawing/2014/main" id="{A1222A3D-64A6-4359-91FD-2864B5AFF7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221163"/>
            <a:ext cx="4191000" cy="263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7321" name="Text Box 41">
            <a:extLst>
              <a:ext uri="{FF2B5EF4-FFF2-40B4-BE49-F238E27FC236}">
                <a16:creationId xmlns:a16="http://schemas.microsoft.com/office/drawing/2014/main" id="{71DE9E48-11F6-4775-B0C3-ED28416E1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114800"/>
            <a:ext cx="243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ar-SA" b="1"/>
              <a:t>Normal-Tangential coordinates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3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62628DA-D5D3-4AF5-BB84-17D0669F08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3</a:t>
            </a:r>
          </a:p>
        </p:txBody>
      </p:sp>
      <p:sp>
        <p:nvSpPr>
          <p:cNvPr id="27651" name="Rectangle 4">
            <a:extLst>
              <a:ext uri="{FF2B5EF4-FFF2-40B4-BE49-F238E27FC236}">
                <a16:creationId xmlns:a16="http://schemas.microsoft.com/office/drawing/2014/main" id="{523DC745-AFB8-4D65-8220-E3FB61405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057400"/>
            <a:ext cx="5562600" cy="157003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just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>
                <a:latin typeface="Tahoma" panose="020B0604030504040204" pitchFamily="34" charset="0"/>
                <a:cs typeface="Arial" panose="020B0604020202020204" pitchFamily="34" charset="0"/>
              </a:rPr>
              <a:t>The design of a camshaft-drive system of a four-cylinder automobile engine is shown. As the engine is revved up, the belt speed v changes uniformly from 3 m/s to 6 m/s over a two-second interval. Calculate the magnitudes of the accelerations of points P1 and P2 halfway through this time interval.</a:t>
            </a:r>
          </a:p>
        </p:txBody>
      </p:sp>
      <p:pic>
        <p:nvPicPr>
          <p:cNvPr id="27652" name="Picture 1">
            <a:extLst>
              <a:ext uri="{FF2B5EF4-FFF2-40B4-BE49-F238E27FC236}">
                <a16:creationId xmlns:a16="http://schemas.microsoft.com/office/drawing/2014/main" id="{012AC4AA-6510-4CF5-9AD4-B2A9769102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092325"/>
            <a:ext cx="3027363" cy="306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D61626F0-7469-4947-859B-1FB3D3FEE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52400"/>
            <a:ext cx="7793038" cy="1462088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4</a:t>
            </a:r>
            <a:endParaRPr lang="ar-SA" altLang="ar-SA"/>
          </a:p>
        </p:txBody>
      </p:sp>
      <p:pic>
        <p:nvPicPr>
          <p:cNvPr id="29699" name="صورة 3">
            <a:extLst>
              <a:ext uri="{FF2B5EF4-FFF2-40B4-BE49-F238E27FC236}">
                <a16:creationId xmlns:a16="http://schemas.microsoft.com/office/drawing/2014/main" id="{D988CC76-0458-4807-9CDD-60280763A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5943600" cy="1216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700" name="صورة 4">
            <a:extLst>
              <a:ext uri="{FF2B5EF4-FFF2-40B4-BE49-F238E27FC236}">
                <a16:creationId xmlns:a16="http://schemas.microsoft.com/office/drawing/2014/main" id="{19399554-F13A-407A-BB5B-5366E2F233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13" y="1752600"/>
            <a:ext cx="2524125" cy="248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017D293-FBFA-4B1F-AFC9-D98735A61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5</a:t>
            </a:r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ED4CE7F7-AC74-45B9-B50A-E35B682A91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181225"/>
            <a:ext cx="5715000" cy="10763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just" rtl="0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The boxes travels along the industrial conveyor. If a box starts from rest at </a:t>
            </a:r>
            <a:r>
              <a:rPr lang="en-US" altLang="ar-SA" sz="1600" i="1">
                <a:latin typeface="Times New Roman" panose="02020603050405020304" pitchFamily="18" charset="0"/>
              </a:rPr>
              <a:t>A</a:t>
            </a:r>
            <a:r>
              <a:rPr lang="en-US" altLang="ar-SA" sz="1600">
                <a:latin typeface="Times New Roman" panose="02020603050405020304" pitchFamily="18" charset="0"/>
              </a:rPr>
              <a:t> and increases its speed such that </a:t>
            </a:r>
            <a:r>
              <a:rPr lang="en-US" altLang="ar-SA" sz="1600" i="1">
                <a:latin typeface="Times New Roman" panose="02020603050405020304" pitchFamily="18" charset="0"/>
              </a:rPr>
              <a:t>a</a:t>
            </a:r>
            <a:r>
              <a:rPr lang="en-US" altLang="ar-SA" sz="1600" i="1" baseline="-25000">
                <a:latin typeface="Times New Roman" panose="02020603050405020304" pitchFamily="18" charset="0"/>
              </a:rPr>
              <a:t>t</a:t>
            </a:r>
            <a:r>
              <a:rPr lang="en-US" altLang="ar-SA" sz="1600">
                <a:latin typeface="Times New Roman" panose="02020603050405020304" pitchFamily="18" charset="0"/>
              </a:rPr>
              <a:t> = (0.2t) m/s</a:t>
            </a:r>
            <a:r>
              <a:rPr lang="en-US" altLang="ar-SA" sz="1600" baseline="30000">
                <a:latin typeface="Times New Roman" panose="02020603050405020304" pitchFamily="18" charset="0"/>
              </a:rPr>
              <a:t>2</a:t>
            </a:r>
            <a:r>
              <a:rPr lang="en-US" altLang="ar-SA" sz="1600">
                <a:latin typeface="Times New Roman" panose="02020603050405020304" pitchFamily="18" charset="0"/>
              </a:rPr>
              <a:t>, determine the magnitude of its acceleration when it arrives at point </a:t>
            </a:r>
            <a:r>
              <a:rPr lang="en-US" altLang="ar-SA" sz="1600" i="1">
                <a:latin typeface="Times New Roman" panose="02020603050405020304" pitchFamily="18" charset="0"/>
              </a:rPr>
              <a:t>B</a:t>
            </a:r>
            <a:r>
              <a:rPr lang="en-US" altLang="ar-SA" sz="1600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31748" name="Picture 4" descr="AACBWBB0001">
            <a:extLst>
              <a:ext uri="{FF2B5EF4-FFF2-40B4-BE49-F238E27FC236}">
                <a16:creationId xmlns:a16="http://schemas.microsoft.com/office/drawing/2014/main" id="{E6C9EB26-A0D5-496A-8D0B-5AF49A2E6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763" y="1657350"/>
            <a:ext cx="2662237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9" name="TextBox 5">
            <a:extLst>
              <a:ext uri="{FF2B5EF4-FFF2-40B4-BE49-F238E27FC236}">
                <a16:creationId xmlns:a16="http://schemas.microsoft.com/office/drawing/2014/main" id="{26E2225E-06C5-4BFA-B480-01D3E6F81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5950" y="5187950"/>
            <a:ext cx="12954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7">
            <a:extLst>
              <a:ext uri="{FF2B5EF4-FFF2-40B4-BE49-F238E27FC236}">
                <a16:creationId xmlns:a16="http://schemas.microsoft.com/office/drawing/2014/main" id="{600B88BD-949C-4424-8823-C3A02AB944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6</a:t>
            </a:r>
          </a:p>
        </p:txBody>
      </p:sp>
      <p:sp>
        <p:nvSpPr>
          <p:cNvPr id="33795" name="Rectangle 42">
            <a:extLst>
              <a:ext uri="{FF2B5EF4-FFF2-40B4-BE49-F238E27FC236}">
                <a16:creationId xmlns:a16="http://schemas.microsoft.com/office/drawing/2014/main" id="{DA969DE5-13DB-4FDA-ACBF-8B8B0E29E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2209800"/>
            <a:ext cx="5638800" cy="8302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just" rtl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If the roller coaster starts from rest at </a:t>
            </a:r>
            <a:r>
              <a:rPr lang="en-US" altLang="ar-SA" sz="1600" i="1">
                <a:latin typeface="Times New Roman" panose="02020603050405020304" pitchFamily="18" charset="0"/>
              </a:rPr>
              <a:t>A </a:t>
            </a:r>
            <a:r>
              <a:rPr lang="en-US" altLang="ar-SA" sz="1600">
                <a:latin typeface="Times New Roman" panose="02020603050405020304" pitchFamily="18" charset="0"/>
              </a:rPr>
              <a:t>and its speed increases at </a:t>
            </a:r>
            <a:r>
              <a:rPr lang="en-US" altLang="ar-SA" sz="1600" i="1">
                <a:latin typeface="Times New Roman" panose="02020603050405020304" pitchFamily="18" charset="0"/>
              </a:rPr>
              <a:t>a</a:t>
            </a:r>
            <a:r>
              <a:rPr lang="en-US" altLang="ar-SA" sz="1600" i="1" baseline="-25000">
                <a:latin typeface="Times New Roman" panose="02020603050405020304" pitchFamily="18" charset="0"/>
              </a:rPr>
              <a:t>t</a:t>
            </a:r>
            <a:r>
              <a:rPr lang="en-US" altLang="ar-SA" sz="1600" i="1">
                <a:latin typeface="Times New Roman" panose="02020603050405020304" pitchFamily="18" charset="0"/>
              </a:rPr>
              <a:t> </a:t>
            </a:r>
            <a:r>
              <a:rPr lang="en-US" altLang="ar-SA" sz="1600">
                <a:latin typeface="Times New Roman" panose="02020603050405020304" pitchFamily="18" charset="0"/>
              </a:rPr>
              <a:t>= (6 – 0.06</a:t>
            </a:r>
            <a:r>
              <a:rPr lang="en-US" altLang="ar-SA" sz="1600" i="1">
                <a:latin typeface="Times New Roman" panose="02020603050405020304" pitchFamily="18" charset="0"/>
              </a:rPr>
              <a:t>s</a:t>
            </a:r>
            <a:r>
              <a:rPr lang="en-US" altLang="ar-SA" sz="1600">
                <a:latin typeface="Times New Roman" panose="02020603050405020304" pitchFamily="18" charset="0"/>
              </a:rPr>
              <a:t>) m/s</a:t>
            </a:r>
            <a:r>
              <a:rPr lang="en-US" altLang="ar-SA" sz="1600" baseline="30000">
                <a:latin typeface="Times New Roman" panose="02020603050405020304" pitchFamily="18" charset="0"/>
              </a:rPr>
              <a:t>2</a:t>
            </a:r>
            <a:r>
              <a:rPr lang="en-US" altLang="ar-SA" sz="1600">
                <a:latin typeface="Times New Roman" panose="02020603050405020304" pitchFamily="18" charset="0"/>
              </a:rPr>
              <a:t>, determine the magnitude of its acceleration when it reaches </a:t>
            </a:r>
            <a:r>
              <a:rPr lang="en-US" altLang="ar-SA" sz="1600" i="1">
                <a:latin typeface="Times New Roman" panose="02020603050405020304" pitchFamily="18" charset="0"/>
              </a:rPr>
              <a:t>B </a:t>
            </a:r>
            <a:r>
              <a:rPr lang="en-US" altLang="ar-SA" sz="1600">
                <a:latin typeface="Times New Roman" panose="02020603050405020304" pitchFamily="18" charset="0"/>
              </a:rPr>
              <a:t>where </a:t>
            </a:r>
            <a:r>
              <a:rPr lang="en-US" altLang="ar-SA" sz="1600" i="1">
                <a:latin typeface="Times New Roman" panose="02020603050405020304" pitchFamily="18" charset="0"/>
              </a:rPr>
              <a:t>s</a:t>
            </a:r>
            <a:r>
              <a:rPr lang="en-US" altLang="ar-SA" sz="1600" i="1" baseline="-25000">
                <a:latin typeface="Times New Roman" panose="02020603050405020304" pitchFamily="18" charset="0"/>
              </a:rPr>
              <a:t>B</a:t>
            </a:r>
            <a:r>
              <a:rPr lang="en-US" altLang="ar-SA" sz="1600" i="1">
                <a:latin typeface="Times New Roman" panose="02020603050405020304" pitchFamily="18" charset="0"/>
              </a:rPr>
              <a:t> </a:t>
            </a:r>
            <a:r>
              <a:rPr lang="en-US" altLang="ar-SA" sz="1600">
                <a:latin typeface="Times New Roman" panose="02020603050405020304" pitchFamily="18" charset="0"/>
              </a:rPr>
              <a:t>= 40 m.</a:t>
            </a:r>
          </a:p>
        </p:txBody>
      </p:sp>
      <p:sp>
        <p:nvSpPr>
          <p:cNvPr id="33796" name="Rectangle 2">
            <a:extLst>
              <a:ext uri="{FF2B5EF4-FFF2-40B4-BE49-F238E27FC236}">
                <a16:creationId xmlns:a16="http://schemas.microsoft.com/office/drawing/2014/main" id="{17BA5120-D267-48A7-8B79-5752D17C16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3797" name="TextBox 2">
            <a:extLst>
              <a:ext uri="{FF2B5EF4-FFF2-40B4-BE49-F238E27FC236}">
                <a16:creationId xmlns:a16="http://schemas.microsoft.com/office/drawing/2014/main" id="{9177535F-5EF8-49AF-B964-519AFA2D0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562600"/>
            <a:ext cx="129540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3798" name="Picture 1">
            <a:extLst>
              <a:ext uri="{FF2B5EF4-FFF2-40B4-BE49-F238E27FC236}">
                <a16:creationId xmlns:a16="http://schemas.microsoft.com/office/drawing/2014/main" id="{B59012F4-D47F-428E-A099-1A3972D0AA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866900"/>
            <a:ext cx="2819400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7">
            <a:extLst>
              <a:ext uri="{FF2B5EF4-FFF2-40B4-BE49-F238E27FC236}">
                <a16:creationId xmlns:a16="http://schemas.microsoft.com/office/drawing/2014/main" id="{587BCDD4-A0A3-48C4-A5A7-DB55E47AAD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7</a:t>
            </a:r>
          </a:p>
        </p:txBody>
      </p:sp>
      <p:sp>
        <p:nvSpPr>
          <p:cNvPr id="34819" name="Rectangle 42">
            <a:extLst>
              <a:ext uri="{FF2B5EF4-FFF2-40B4-BE49-F238E27FC236}">
                <a16:creationId xmlns:a16="http://schemas.microsoft.com/office/drawing/2014/main" id="{EEFD9C21-6CDC-45E7-86FD-0FEB356FAF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09800"/>
            <a:ext cx="6248400" cy="13239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just" rtl="0">
              <a:lnSpc>
                <a:spcPct val="10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The race car travels around the circular track with a speed of 16 m/s. When it reaches point </a:t>
            </a:r>
            <a:r>
              <a:rPr lang="en-US" altLang="ar-SA" sz="1600" i="1">
                <a:latin typeface="Times New Roman" panose="02020603050405020304" pitchFamily="18" charset="0"/>
              </a:rPr>
              <a:t>A </a:t>
            </a:r>
            <a:r>
              <a:rPr lang="en-US" altLang="ar-SA" sz="1600">
                <a:latin typeface="Times New Roman" panose="02020603050405020304" pitchFamily="18" charset="0"/>
              </a:rPr>
              <a:t>it increases its speed at </a:t>
            </a:r>
            <a:r>
              <a:rPr lang="en-US" altLang="ar-SA" sz="1600" i="1">
                <a:latin typeface="Times New Roman" panose="02020603050405020304" pitchFamily="18" charset="0"/>
              </a:rPr>
              <a:t>a</a:t>
            </a:r>
            <a:r>
              <a:rPr lang="en-US" altLang="ar-SA" sz="1600" i="1" baseline="-25000">
                <a:latin typeface="Times New Roman" panose="02020603050405020304" pitchFamily="18" charset="0"/>
              </a:rPr>
              <a:t>t </a:t>
            </a:r>
            <a:r>
              <a:rPr lang="en-US" altLang="ar-SA" sz="1600">
                <a:latin typeface="Times New Roman" panose="02020603050405020304" pitchFamily="18" charset="0"/>
              </a:rPr>
              <a:t>=</a:t>
            </a:r>
            <a:r>
              <a:rPr lang="en-US" altLang="ar-SA" sz="1600" baseline="30000">
                <a:latin typeface="Times New Roman" panose="02020603050405020304" pitchFamily="18" charset="0"/>
              </a:rPr>
              <a:t> </a:t>
            </a:r>
            <a:r>
              <a:rPr lang="en-US" altLang="ar-SA" sz="1600">
                <a:latin typeface="Times New Roman" panose="02020603050405020304" pitchFamily="18" charset="0"/>
              </a:rPr>
              <a:t>(4/3) </a:t>
            </a:r>
            <a:r>
              <a:rPr lang="en-US" altLang="ar-SA" sz="1600" i="1">
                <a:latin typeface="Times New Roman" panose="02020603050405020304" pitchFamily="18" charset="0"/>
              </a:rPr>
              <a:t>v</a:t>
            </a:r>
            <a:r>
              <a:rPr lang="en-US" altLang="ar-SA" sz="1600" baseline="30000">
                <a:latin typeface="Times New Roman" panose="02020603050405020304" pitchFamily="18" charset="0"/>
              </a:rPr>
              <a:t>1/4</a:t>
            </a:r>
            <a:r>
              <a:rPr lang="en-US" altLang="ar-SA" sz="1600">
                <a:latin typeface="Times New Roman" panose="02020603050405020304" pitchFamily="18" charset="0"/>
              </a:rPr>
              <a:t> m/s</a:t>
            </a:r>
            <a:r>
              <a:rPr lang="en-US" altLang="ar-SA" sz="1600" baseline="30000">
                <a:latin typeface="Times New Roman" panose="02020603050405020304" pitchFamily="18" charset="0"/>
              </a:rPr>
              <a:t>2</a:t>
            </a:r>
            <a:r>
              <a:rPr lang="en-US" altLang="ar-SA" sz="1600">
                <a:latin typeface="Times New Roman" panose="02020603050405020304" pitchFamily="18" charset="0"/>
              </a:rPr>
              <a:t>, where </a:t>
            </a:r>
            <a:r>
              <a:rPr lang="en-US" altLang="ar-SA" sz="1600" i="1">
                <a:latin typeface="Times New Roman" panose="02020603050405020304" pitchFamily="18" charset="0"/>
              </a:rPr>
              <a:t>v </a:t>
            </a:r>
            <a:r>
              <a:rPr lang="en-US" altLang="ar-SA" sz="1600">
                <a:latin typeface="Times New Roman" panose="02020603050405020304" pitchFamily="18" charset="0"/>
              </a:rPr>
              <a:t>is in m/s. Determine the magnitudes of the velocity and acceleration of the car when it reaches point </a:t>
            </a:r>
            <a:r>
              <a:rPr lang="en-US" altLang="ar-SA" sz="1600" i="1">
                <a:latin typeface="Times New Roman" panose="02020603050405020304" pitchFamily="18" charset="0"/>
              </a:rPr>
              <a:t>B. </a:t>
            </a:r>
            <a:r>
              <a:rPr lang="en-US" altLang="ar-SA" sz="1600">
                <a:latin typeface="Times New Roman" panose="02020603050405020304" pitchFamily="18" charset="0"/>
              </a:rPr>
              <a:t>Also, how much time is required for it to el from </a:t>
            </a:r>
            <a:r>
              <a:rPr lang="en-US" altLang="ar-SA" sz="1600" i="1">
                <a:latin typeface="Times New Roman" panose="02020603050405020304" pitchFamily="18" charset="0"/>
              </a:rPr>
              <a:t>A </a:t>
            </a:r>
            <a:r>
              <a:rPr lang="en-US" altLang="ar-SA" sz="1600">
                <a:latin typeface="Times New Roman" panose="02020603050405020304" pitchFamily="18" charset="0"/>
              </a:rPr>
              <a:t>to </a:t>
            </a:r>
            <a:r>
              <a:rPr lang="en-US" altLang="ar-SA" sz="1600" i="1">
                <a:latin typeface="Times New Roman" panose="02020603050405020304" pitchFamily="18" charset="0"/>
              </a:rPr>
              <a:t>B</a:t>
            </a:r>
            <a:r>
              <a:rPr lang="en-US" altLang="ar-SA" sz="1600"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1410BADA-A0E7-407C-A2F1-044D18060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4821" name="Picture 1">
            <a:extLst>
              <a:ext uri="{FF2B5EF4-FFF2-40B4-BE49-F238E27FC236}">
                <a16:creationId xmlns:a16="http://schemas.microsoft.com/office/drawing/2014/main" id="{7ACC68C3-ACB1-4AC1-8E88-67E8F4E403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7038" y="1676400"/>
            <a:ext cx="2366962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4372ADF-EA66-494B-A817-CA0E3EB0BE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3600" dirty="0"/>
              <a:t>Plane Curvilinear Motion </a:t>
            </a:r>
            <a:r>
              <a:rPr lang="en-US" altLang="ar-SA" sz="3600" dirty="0">
                <a:latin typeface="Arial" panose="020B0604020202020204" pitchFamily="34" charset="0"/>
              </a:rPr>
              <a:t>–</a:t>
            </a:r>
            <a:r>
              <a:rPr lang="en-US" altLang="ar-SA" sz="3600" dirty="0"/>
              <a:t> Normal-Tangential (</a:t>
            </a:r>
            <a:r>
              <a:rPr lang="en-US" altLang="ar-SA" sz="3600" i="1" cap="none" dirty="0">
                <a:latin typeface="Times New Roman" panose="02020603050405020304" pitchFamily="18" charset="0"/>
              </a:rPr>
              <a:t>n-t</a:t>
            </a:r>
            <a:r>
              <a:rPr lang="en-US" altLang="ar-SA" sz="3600" dirty="0"/>
              <a:t>) Coordinates</a:t>
            </a:r>
          </a:p>
        </p:txBody>
      </p:sp>
      <p:sp>
        <p:nvSpPr>
          <p:cNvPr id="11267" name="Rectangle 13">
            <a:extLst>
              <a:ext uri="{FF2B5EF4-FFF2-40B4-BE49-F238E27FC236}">
                <a16:creationId xmlns:a16="http://schemas.microsoft.com/office/drawing/2014/main" id="{3D796E63-54AA-4AB2-83C0-97F5920DE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Rectangle 52">
            <a:extLst>
              <a:ext uri="{FF2B5EF4-FFF2-40B4-BE49-F238E27FC236}">
                <a16:creationId xmlns:a16="http://schemas.microsoft.com/office/drawing/2014/main" id="{0EA28C05-06C8-4D03-8A1D-F1E8C6DDE1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3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9" name="Rectangle 57">
            <a:extLst>
              <a:ext uri="{FF2B5EF4-FFF2-40B4-BE49-F238E27FC236}">
                <a16:creationId xmlns:a16="http://schemas.microsoft.com/office/drawing/2014/main" id="{2B9031C1-E190-4A1C-9DC7-2814C3279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70" name="Picture 111">
            <a:extLst>
              <a:ext uri="{FF2B5EF4-FFF2-40B4-BE49-F238E27FC236}">
                <a16:creationId xmlns:a16="http://schemas.microsoft.com/office/drawing/2014/main" id="{03FA34D0-DB5C-4C02-8981-E234C20E0B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752600"/>
            <a:ext cx="4191000" cy="263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Rectangle 114">
            <a:extLst>
              <a:ext uri="{FF2B5EF4-FFF2-40B4-BE49-F238E27FC236}">
                <a16:creationId xmlns:a16="http://schemas.microsoft.com/office/drawing/2014/main" id="{9011F8FC-13F0-44CD-80C2-C2783A292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4419600"/>
            <a:ext cx="86868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rtl="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Here, the curvilinear motions measurements are made along the tangent (</a:t>
            </a:r>
            <a:r>
              <a:rPr lang="en-US" altLang="ar-SA" i="1">
                <a:latin typeface="Times New Roman" panose="02020603050405020304" pitchFamily="18" charset="0"/>
              </a:rPr>
              <a:t>t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) and the normal (</a:t>
            </a:r>
            <a:r>
              <a:rPr lang="en-US" altLang="ar-SA" i="1">
                <a:latin typeface="Times New Roman" panose="02020603050405020304" pitchFamily="18" charset="0"/>
              </a:rPr>
              <a:t>n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) to the path.</a:t>
            </a:r>
          </a:p>
          <a:p>
            <a:pPr algn="l" rtl="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ar-SA" i="1">
                <a:latin typeface="Times New Roman" panose="02020603050405020304" pitchFamily="18" charset="0"/>
              </a:rPr>
              <a:t>n-t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 coordinates are considered to move along the path with the particle.</a:t>
            </a:r>
          </a:p>
          <a:p>
            <a:pPr algn="l" rtl="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ar-SA">
                <a:latin typeface="Tahoma" panose="020B0604030504040204" pitchFamily="34" charset="0"/>
                <a:cs typeface="Tahoma" panose="020B0604030504040204" pitchFamily="34" charset="0"/>
              </a:rPr>
              <a:t>The positive direction of the normal (</a:t>
            </a:r>
            <a:r>
              <a:rPr lang="en-US" altLang="ar-SA" i="1">
                <a:latin typeface="Times New Roman" panose="02020603050405020304" pitchFamily="18" charset="0"/>
              </a:rPr>
              <a:t>n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) always points to the center of curvature of the path; while the positive direction of the tangent (</a:t>
            </a:r>
            <a:r>
              <a:rPr lang="en-US" altLang="ar-SA" i="1">
                <a:latin typeface="Times New Roman" panose="02020603050405020304" pitchFamily="18" charset="0"/>
              </a:rPr>
              <a:t>t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) is taken in the direction of particle advance (for convenience).</a:t>
            </a:r>
          </a:p>
          <a:p>
            <a:pPr algn="l" rtl="0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</a:pPr>
            <a:r>
              <a:rPr lang="en-US" altLang="ar-SA" i="1">
                <a:latin typeface="Times New Roman" panose="02020603050405020304" pitchFamily="18" charset="0"/>
              </a:rPr>
              <a:t>e</a:t>
            </a:r>
            <a:r>
              <a:rPr lang="en-US" altLang="ar-SA" i="1" baseline="-25000">
                <a:latin typeface="Times New Roman" panose="02020603050405020304" pitchFamily="18" charset="0"/>
              </a:rPr>
              <a:t>t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 &amp; </a:t>
            </a:r>
            <a:r>
              <a:rPr lang="en-US" altLang="ar-SA" i="1">
                <a:latin typeface="Times New Roman" panose="02020603050405020304" pitchFamily="18" charset="0"/>
              </a:rPr>
              <a:t>e</a:t>
            </a:r>
            <a:r>
              <a:rPr lang="en-US" altLang="ar-SA" i="1" baseline="-25000">
                <a:latin typeface="Times New Roman" panose="02020603050405020304" pitchFamily="18" charset="0"/>
              </a:rPr>
              <a:t>n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 are the unit vectors in </a:t>
            </a:r>
            <a:r>
              <a:rPr lang="en-US" altLang="ar-SA" i="1">
                <a:latin typeface="Times New Roman" panose="02020603050405020304" pitchFamily="18" charset="0"/>
              </a:rPr>
              <a:t>t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-direction and </a:t>
            </a:r>
            <a:r>
              <a:rPr lang="en-US" altLang="ar-SA" i="1">
                <a:latin typeface="Times New Roman" panose="02020603050405020304" pitchFamily="18" charset="0"/>
              </a:rPr>
              <a:t>n</a:t>
            </a:r>
            <a:r>
              <a:rPr lang="en-US" altLang="ar-SA">
                <a:latin typeface="Tahoma" panose="020B0604030504040204" pitchFamily="34" charset="0"/>
                <a:cs typeface="Arial" panose="020B0604020202020204" pitchFamily="34" charset="0"/>
              </a:rPr>
              <a:t>-direction, respectively.</a:t>
            </a:r>
          </a:p>
        </p:txBody>
      </p:sp>
      <p:sp>
        <p:nvSpPr>
          <p:cNvPr id="11272" name="Line 115">
            <a:extLst>
              <a:ext uri="{FF2B5EF4-FFF2-40B4-BE49-F238E27FC236}">
                <a16:creationId xmlns:a16="http://schemas.microsoft.com/office/drawing/2014/main" id="{E230FB08-AA2E-4BF0-A8C9-160E3E9636B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629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1273" name="Line 116">
            <a:extLst>
              <a:ext uri="{FF2B5EF4-FFF2-40B4-BE49-F238E27FC236}">
                <a16:creationId xmlns:a16="http://schemas.microsoft.com/office/drawing/2014/main" id="{21B594DF-97E7-4F2E-84F3-CAF91368BE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66294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A923E7B-E62E-4654-AA56-7E19D821BB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 dirty="0"/>
              <a:t>(</a:t>
            </a:r>
            <a:r>
              <a:rPr lang="en-US" altLang="ar-SA" sz="4000" i="1" cap="none" dirty="0">
                <a:latin typeface="Times New Roman" panose="02020603050405020304" pitchFamily="18" charset="0"/>
              </a:rPr>
              <a:t>n-t</a:t>
            </a:r>
            <a:r>
              <a:rPr lang="en-US" altLang="ar-SA" sz="4000" dirty="0"/>
              <a:t>) Coordinates - Velocity</a:t>
            </a:r>
          </a:p>
        </p:txBody>
      </p:sp>
      <p:graphicFrame>
        <p:nvGraphicFramePr>
          <p:cNvPr id="13315" name="Object 15">
            <a:extLst>
              <a:ext uri="{FF2B5EF4-FFF2-40B4-BE49-F238E27FC236}">
                <a16:creationId xmlns:a16="http://schemas.microsoft.com/office/drawing/2014/main" id="{590E1803-2509-43C0-8E48-E9DD5F978D85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4267200" y="3692525"/>
          <a:ext cx="1265238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4" imgW="507780" imgH="253890" progId="Equation.3">
                  <p:embed/>
                </p:oleObj>
              </mc:Choice>
              <mc:Fallback>
                <p:oleObj name="Equation" r:id="rId4" imgW="507780" imgH="253890" progId="Equation.3">
                  <p:embed/>
                  <p:pic>
                    <p:nvPicPr>
                      <p:cNvPr id="0" name="Object 1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692525"/>
                        <a:ext cx="1265238" cy="6334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Rectangle 3">
            <a:extLst>
              <a:ext uri="{FF2B5EF4-FFF2-40B4-BE49-F238E27FC236}">
                <a16:creationId xmlns:a16="http://schemas.microsoft.com/office/drawing/2014/main" id="{3B07DDBF-BC24-4DAD-A618-F84C96136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3317" name="Rectangle 4">
            <a:extLst>
              <a:ext uri="{FF2B5EF4-FFF2-40B4-BE49-F238E27FC236}">
                <a16:creationId xmlns:a16="http://schemas.microsoft.com/office/drawing/2014/main" id="{D97FF084-FF7E-4D8C-910C-DF25DF9E9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830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8" name="Rectangle 5">
            <a:extLst>
              <a:ext uri="{FF2B5EF4-FFF2-40B4-BE49-F238E27FC236}">
                <a16:creationId xmlns:a16="http://schemas.microsoft.com/office/drawing/2014/main" id="{5595B2E0-43A8-433B-B986-7443D6C75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Text Box 10">
            <a:extLst>
              <a:ext uri="{FF2B5EF4-FFF2-40B4-BE49-F238E27FC236}">
                <a16:creationId xmlns:a16="http://schemas.microsoft.com/office/drawing/2014/main" id="{C14554F5-E492-43F5-804F-18131AE4A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828800"/>
            <a:ext cx="25146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 b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Note: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ar-SA" sz="1400" i="1">
                <a:solidFill>
                  <a:schemeClr val="hlink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r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is the radius of curvature and </a:t>
            </a:r>
            <a:r>
              <a:rPr lang="en-US" altLang="ar-SA" sz="1400" i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en-US" altLang="ar-SA" sz="1400" i="1">
                <a:solidFill>
                  <a:schemeClr val="hlink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is the increment in the angle (in radians)</a:t>
            </a:r>
          </a:p>
        </p:txBody>
      </p:sp>
      <p:pic>
        <p:nvPicPr>
          <p:cNvPr id="13320" name="Picture 13">
            <a:extLst>
              <a:ext uri="{FF2B5EF4-FFF2-40B4-BE49-F238E27FC236}">
                <a16:creationId xmlns:a16="http://schemas.microsoft.com/office/drawing/2014/main" id="{6F4807F8-7C73-4853-B7A5-43A7CC011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14600"/>
            <a:ext cx="3225800" cy="363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Text Box 11">
            <a:extLst>
              <a:ext uri="{FF2B5EF4-FFF2-40B4-BE49-F238E27FC236}">
                <a16:creationId xmlns:a16="http://schemas.microsoft.com/office/drawing/2014/main" id="{DBCA739F-DB9F-47EB-A1F3-F05D7C2F8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953000"/>
            <a:ext cx="838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200">
                <a:latin typeface="Times New Roman" panose="02020603050405020304" pitchFamily="18" charset="0"/>
              </a:rPr>
              <a:t>(after </a:t>
            </a:r>
            <a:r>
              <a:rPr lang="en-US" altLang="ar-SA" sz="1200" i="1">
                <a:latin typeface="Times New Roman" panose="02020603050405020304" pitchFamily="18" charset="0"/>
              </a:rPr>
              <a:t>dt</a:t>
            </a:r>
            <a:r>
              <a:rPr lang="en-US" altLang="ar-SA" sz="1200">
                <a:latin typeface="Times New Roman" panose="02020603050405020304" pitchFamily="18" charset="0"/>
              </a:rPr>
              <a:t>)</a:t>
            </a:r>
            <a:endParaRPr lang="en-US" altLang="ar-SA" sz="1200" b="1" i="1">
              <a:latin typeface="Times New Roman" panose="02020603050405020304" pitchFamily="18" charset="0"/>
            </a:endParaRPr>
          </a:p>
        </p:txBody>
      </p:sp>
      <p:graphicFrame>
        <p:nvGraphicFramePr>
          <p:cNvPr id="13322" name="Object 17">
            <a:extLst>
              <a:ext uri="{FF2B5EF4-FFF2-40B4-BE49-F238E27FC236}">
                <a16:creationId xmlns:a16="http://schemas.microsoft.com/office/drawing/2014/main" id="{0485046D-FBF7-4FD9-A92D-655B37602C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21150" y="5029200"/>
          <a:ext cx="3619500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7" imgW="1307532" imgH="393529" progId="Equation.3">
                  <p:embed/>
                </p:oleObj>
              </mc:Choice>
              <mc:Fallback>
                <p:oleObj name="Equation" r:id="rId7" imgW="1307532" imgH="393529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1150" y="5029200"/>
                        <a:ext cx="3619500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Text Box 18">
            <a:extLst>
              <a:ext uri="{FF2B5EF4-FFF2-40B4-BE49-F238E27FC236}">
                <a16:creationId xmlns:a16="http://schemas.microsoft.com/office/drawing/2014/main" id="{297ACDDB-F219-4285-A409-5EFE21A6A1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743200"/>
            <a:ext cx="2514600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 b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Note: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as mentioned before that the velocity vector </a:t>
            </a:r>
            <a:r>
              <a:rPr lang="en-US" altLang="ar-SA" sz="1400" b="1" u="sng">
                <a:solidFill>
                  <a:schemeClr val="hlink"/>
                </a:solidFill>
                <a:latin typeface="Times New Roman" panose="02020603050405020304" pitchFamily="18" charset="0"/>
              </a:rPr>
              <a:t>v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is always tangent to the path; thus, the velocity has only one component in the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n-t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coordinates, which is in the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t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-direction. This means that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v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n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ar-SA" sz="1400">
                <a:solidFill>
                  <a:schemeClr val="hlink"/>
                </a:solidFill>
                <a:latin typeface="Times New Roman" panose="02020603050405020304" pitchFamily="18" charset="0"/>
              </a:rPr>
              <a:t>= 0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324" name="Text Box 19">
            <a:extLst>
              <a:ext uri="{FF2B5EF4-FFF2-40B4-BE49-F238E27FC236}">
                <a16:creationId xmlns:a16="http://schemas.microsoft.com/office/drawing/2014/main" id="{DE597951-ECF6-40E5-87AC-93FA4DAD60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5720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Its magnitude is: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DD18BA0-C242-480C-A24B-1DD0B2D50A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 dirty="0"/>
              <a:t>(</a:t>
            </a:r>
            <a:r>
              <a:rPr lang="en-US" altLang="ar-SA" sz="4000" i="1" cap="none" dirty="0">
                <a:latin typeface="Times New Roman" panose="02020603050405020304" pitchFamily="18" charset="0"/>
              </a:rPr>
              <a:t>n-t</a:t>
            </a:r>
            <a:r>
              <a:rPr lang="en-US" altLang="ar-SA" sz="4000" dirty="0"/>
              <a:t>) Coordinates - Acceleration</a:t>
            </a:r>
          </a:p>
        </p:txBody>
      </p:sp>
      <p:graphicFrame>
        <p:nvGraphicFramePr>
          <p:cNvPr id="15363" name="Object 6">
            <a:extLst>
              <a:ext uri="{FF2B5EF4-FFF2-40B4-BE49-F238E27FC236}">
                <a16:creationId xmlns:a16="http://schemas.microsoft.com/office/drawing/2014/main" id="{BA9E6C9B-484B-4B3E-A41C-569E8F3991DB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533400" y="2209800"/>
          <a:ext cx="3962400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4" imgW="1752600" imgH="838200" progId="Equation.3">
                  <p:embed/>
                </p:oleObj>
              </mc:Choice>
              <mc:Fallback>
                <p:oleObj name="Equation" r:id="rId4" imgW="1752600" imgH="838200" progId="Equation.3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3962400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Rectangle 3">
            <a:extLst>
              <a:ext uri="{FF2B5EF4-FFF2-40B4-BE49-F238E27FC236}">
                <a16:creationId xmlns:a16="http://schemas.microsoft.com/office/drawing/2014/main" id="{DB39C9DA-88EB-45F5-9A8D-D2B20E6F3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ABC94C0A-38CF-4A59-B728-1AFE1E3DD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6" name="Text Box 5">
            <a:extLst>
              <a:ext uri="{FF2B5EF4-FFF2-40B4-BE49-F238E27FC236}">
                <a16:creationId xmlns:a16="http://schemas.microsoft.com/office/drawing/2014/main" id="{31DC737B-D7B3-46D4-A2C2-7B7F957DF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828800"/>
            <a:ext cx="25146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 b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Note: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e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t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, in this case, has a non-zero derivative, since it changes its direction. Its magnitude remains constant at 1.</a:t>
            </a:r>
          </a:p>
        </p:txBody>
      </p:sp>
      <p:sp>
        <p:nvSpPr>
          <p:cNvPr id="15367" name="Freeform 9">
            <a:extLst>
              <a:ext uri="{FF2B5EF4-FFF2-40B4-BE49-F238E27FC236}">
                <a16:creationId xmlns:a16="http://schemas.microsoft.com/office/drawing/2014/main" id="{87A8E9C4-6AC9-4330-9569-3A613D10918F}"/>
              </a:ext>
            </a:extLst>
          </p:cNvPr>
          <p:cNvSpPr>
            <a:spLocks/>
          </p:cNvSpPr>
          <p:nvPr/>
        </p:nvSpPr>
        <p:spPr bwMode="auto">
          <a:xfrm>
            <a:off x="5848350" y="2114550"/>
            <a:ext cx="152400" cy="1588"/>
          </a:xfrm>
          <a:custGeom>
            <a:avLst/>
            <a:gdLst>
              <a:gd name="T0" fmla="*/ 0 w 96"/>
              <a:gd name="T1" fmla="*/ 0 h 1"/>
              <a:gd name="T2" fmla="*/ 2147483646 w 96"/>
              <a:gd name="T3" fmla="*/ 0 h 1"/>
              <a:gd name="T4" fmla="*/ 0 60000 65536"/>
              <a:gd name="T5" fmla="*/ 0 60000 65536"/>
              <a:gd name="T6" fmla="*/ 0 w 96"/>
              <a:gd name="T7" fmla="*/ 0 h 1"/>
              <a:gd name="T8" fmla="*/ 96 w 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" h="1">
                <a:moveTo>
                  <a:pt x="0" y="0"/>
                </a:moveTo>
                <a:lnTo>
                  <a:pt x="96" y="0"/>
                </a:ln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5368" name="Oval 10">
            <a:extLst>
              <a:ext uri="{FF2B5EF4-FFF2-40B4-BE49-F238E27FC236}">
                <a16:creationId xmlns:a16="http://schemas.microsoft.com/office/drawing/2014/main" id="{895ABB2C-3408-4826-AA8E-2DD295907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3429000"/>
            <a:ext cx="304800" cy="609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5369" name="Text Box 11">
            <a:extLst>
              <a:ext uri="{FF2B5EF4-FFF2-40B4-BE49-F238E27FC236}">
                <a16:creationId xmlns:a16="http://schemas.microsoft.com/office/drawing/2014/main" id="{1B8BB73F-DB24-4D37-8C99-F920049B0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200400"/>
            <a:ext cx="381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5370" name="Line 12">
            <a:extLst>
              <a:ext uri="{FF2B5EF4-FFF2-40B4-BE49-F238E27FC236}">
                <a16:creationId xmlns:a16="http://schemas.microsoft.com/office/drawing/2014/main" id="{1614F180-DE70-4326-9CF2-51B223655F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34290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graphicFrame>
        <p:nvGraphicFramePr>
          <p:cNvPr id="15371" name="Object 13">
            <a:extLst>
              <a:ext uri="{FF2B5EF4-FFF2-40B4-BE49-F238E27FC236}">
                <a16:creationId xmlns:a16="http://schemas.microsoft.com/office/drawing/2014/main" id="{832CBAEB-5940-4F53-823D-E4F8973BA0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4757738"/>
          <a:ext cx="2895600" cy="1858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6" imgW="1790700" imgH="1600200" progId="Equation.3">
                  <p:embed/>
                </p:oleObj>
              </mc:Choice>
              <mc:Fallback>
                <p:oleObj name="Equation" r:id="rId6" imgW="1790700" imgH="1600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757738"/>
                        <a:ext cx="2895600" cy="1858962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2" name="Text Box 14">
            <a:extLst>
              <a:ext uri="{FF2B5EF4-FFF2-40B4-BE49-F238E27FC236}">
                <a16:creationId xmlns:a16="http://schemas.microsoft.com/office/drawing/2014/main" id="{2A933477-8F3D-4491-BF74-EFB3F1E6FD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895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5373" name="Picture 15">
            <a:extLst>
              <a:ext uri="{FF2B5EF4-FFF2-40B4-BE49-F238E27FC236}">
                <a16:creationId xmlns:a16="http://schemas.microsoft.com/office/drawing/2014/main" id="{E9C35AB8-668A-481A-BAAF-D01696339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2209800"/>
            <a:ext cx="1087438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Text Box 16">
            <a:extLst>
              <a:ext uri="{FF2B5EF4-FFF2-40B4-BE49-F238E27FC236}">
                <a16:creationId xmlns:a16="http://schemas.microsoft.com/office/drawing/2014/main" id="{35BB8BCE-9064-40C1-9109-E5D17F48D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2362200"/>
            <a:ext cx="990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200">
                <a:latin typeface="Times New Roman" panose="02020603050405020304" pitchFamily="18" charset="0"/>
              </a:rPr>
              <a:t>       (after </a:t>
            </a:r>
            <a:r>
              <a:rPr lang="en-US" altLang="ar-SA" sz="1200" i="1">
                <a:latin typeface="Times New Roman" panose="02020603050405020304" pitchFamily="18" charset="0"/>
              </a:rPr>
              <a:t>dt</a:t>
            </a:r>
            <a:r>
              <a:rPr lang="en-US" altLang="ar-SA" sz="1200">
                <a:latin typeface="Times New Roman" panose="02020603050405020304" pitchFamily="18" charset="0"/>
              </a:rPr>
              <a:t>)  </a:t>
            </a:r>
            <a:endParaRPr lang="en-US" altLang="ar-SA" sz="1200" b="1" i="1">
              <a:latin typeface="Times New Roman" panose="02020603050405020304" pitchFamily="18" charset="0"/>
            </a:endParaRPr>
          </a:p>
        </p:txBody>
      </p:sp>
      <p:sp>
        <p:nvSpPr>
          <p:cNvPr id="15375" name="Text Box 17">
            <a:extLst>
              <a:ext uri="{FF2B5EF4-FFF2-40B4-BE49-F238E27FC236}">
                <a16:creationId xmlns:a16="http://schemas.microsoft.com/office/drawing/2014/main" id="{F2D1F7CF-CA27-45DF-9763-18D080B40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352800"/>
            <a:ext cx="2438400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 b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Note: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the vector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de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t 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, in the limit, has a magnitude equal to the length of the arc |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e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t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|</a:t>
            </a:r>
            <a:r>
              <a:rPr lang="en-US" altLang="ar-SA" sz="1400" i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d</a:t>
            </a:r>
            <a:r>
              <a:rPr lang="en-US" altLang="ar-SA" sz="1400" i="1">
                <a:solidFill>
                  <a:schemeClr val="hlink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altLang="ar-SA" sz="1400" i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=d</a:t>
            </a:r>
            <a:r>
              <a:rPr lang="en-US" altLang="ar-SA" sz="1400" i="1">
                <a:solidFill>
                  <a:schemeClr val="hlink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b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. The direction of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de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t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is given by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e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n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376" name="Freeform 18">
            <a:extLst>
              <a:ext uri="{FF2B5EF4-FFF2-40B4-BE49-F238E27FC236}">
                <a16:creationId xmlns:a16="http://schemas.microsoft.com/office/drawing/2014/main" id="{57EE69E9-A0D0-4D4F-B833-23B16C96DBFF}"/>
              </a:ext>
            </a:extLst>
          </p:cNvPr>
          <p:cNvSpPr>
            <a:spLocks/>
          </p:cNvSpPr>
          <p:nvPr/>
        </p:nvSpPr>
        <p:spPr bwMode="auto">
          <a:xfrm>
            <a:off x="6753225" y="3600450"/>
            <a:ext cx="190500" cy="1588"/>
          </a:xfrm>
          <a:custGeom>
            <a:avLst/>
            <a:gdLst>
              <a:gd name="T0" fmla="*/ 0 w 120"/>
              <a:gd name="T1" fmla="*/ 0 h 1"/>
              <a:gd name="T2" fmla="*/ 2147483646 w 120"/>
              <a:gd name="T3" fmla="*/ 0 h 1"/>
              <a:gd name="T4" fmla="*/ 0 60000 65536"/>
              <a:gd name="T5" fmla="*/ 0 60000 65536"/>
              <a:gd name="T6" fmla="*/ 0 w 120"/>
              <a:gd name="T7" fmla="*/ 0 h 1"/>
              <a:gd name="T8" fmla="*/ 120 w 12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0" h="1">
                <a:moveTo>
                  <a:pt x="0" y="0"/>
                </a:moveTo>
                <a:lnTo>
                  <a:pt x="120" y="0"/>
                </a:ln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5377" name="Freeform 19">
            <a:extLst>
              <a:ext uri="{FF2B5EF4-FFF2-40B4-BE49-F238E27FC236}">
                <a16:creationId xmlns:a16="http://schemas.microsoft.com/office/drawing/2014/main" id="{43093662-FDB3-4417-85B5-DECF5E1B2762}"/>
              </a:ext>
            </a:extLst>
          </p:cNvPr>
          <p:cNvSpPr>
            <a:spLocks/>
          </p:cNvSpPr>
          <p:nvPr/>
        </p:nvSpPr>
        <p:spPr bwMode="auto">
          <a:xfrm>
            <a:off x="6477000" y="4495800"/>
            <a:ext cx="171450" cy="1588"/>
          </a:xfrm>
          <a:custGeom>
            <a:avLst/>
            <a:gdLst>
              <a:gd name="T0" fmla="*/ 0 w 108"/>
              <a:gd name="T1" fmla="*/ 0 h 1"/>
              <a:gd name="T2" fmla="*/ 2147483646 w 108"/>
              <a:gd name="T3" fmla="*/ 0 h 1"/>
              <a:gd name="T4" fmla="*/ 0 60000 65536"/>
              <a:gd name="T5" fmla="*/ 0 60000 65536"/>
              <a:gd name="T6" fmla="*/ 0 w 108"/>
              <a:gd name="T7" fmla="*/ 0 h 1"/>
              <a:gd name="T8" fmla="*/ 108 w 10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1">
                <a:moveTo>
                  <a:pt x="0" y="0"/>
                </a:moveTo>
                <a:lnTo>
                  <a:pt x="108" y="0"/>
                </a:ln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5378" name="Freeform 20">
            <a:extLst>
              <a:ext uri="{FF2B5EF4-FFF2-40B4-BE49-F238E27FC236}">
                <a16:creationId xmlns:a16="http://schemas.microsoft.com/office/drawing/2014/main" id="{91DDDAAF-4CEC-41AD-B6F6-F711BC67ECB9}"/>
              </a:ext>
            </a:extLst>
          </p:cNvPr>
          <p:cNvSpPr>
            <a:spLocks/>
          </p:cNvSpPr>
          <p:nvPr/>
        </p:nvSpPr>
        <p:spPr bwMode="auto">
          <a:xfrm>
            <a:off x="5410200" y="4267200"/>
            <a:ext cx="171450" cy="1588"/>
          </a:xfrm>
          <a:custGeom>
            <a:avLst/>
            <a:gdLst>
              <a:gd name="T0" fmla="*/ 0 w 108"/>
              <a:gd name="T1" fmla="*/ 0 h 1"/>
              <a:gd name="T2" fmla="*/ 2147483646 w 108"/>
              <a:gd name="T3" fmla="*/ 0 h 1"/>
              <a:gd name="T4" fmla="*/ 0 60000 65536"/>
              <a:gd name="T5" fmla="*/ 0 60000 65536"/>
              <a:gd name="T6" fmla="*/ 0 w 108"/>
              <a:gd name="T7" fmla="*/ 0 h 1"/>
              <a:gd name="T8" fmla="*/ 108 w 10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1">
                <a:moveTo>
                  <a:pt x="0" y="0"/>
                </a:moveTo>
                <a:lnTo>
                  <a:pt x="108" y="0"/>
                </a:ln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5379" name="Freeform 21">
            <a:extLst>
              <a:ext uri="{FF2B5EF4-FFF2-40B4-BE49-F238E27FC236}">
                <a16:creationId xmlns:a16="http://schemas.microsoft.com/office/drawing/2014/main" id="{8D0E5BD5-90A3-47EB-83B4-DDFCD686107A}"/>
              </a:ext>
            </a:extLst>
          </p:cNvPr>
          <p:cNvSpPr>
            <a:spLocks/>
          </p:cNvSpPr>
          <p:nvPr/>
        </p:nvSpPr>
        <p:spPr bwMode="auto">
          <a:xfrm>
            <a:off x="5410200" y="4495800"/>
            <a:ext cx="171450" cy="1588"/>
          </a:xfrm>
          <a:custGeom>
            <a:avLst/>
            <a:gdLst>
              <a:gd name="T0" fmla="*/ 0 w 108"/>
              <a:gd name="T1" fmla="*/ 0 h 1"/>
              <a:gd name="T2" fmla="*/ 2147483646 w 108"/>
              <a:gd name="T3" fmla="*/ 0 h 1"/>
              <a:gd name="T4" fmla="*/ 0 60000 65536"/>
              <a:gd name="T5" fmla="*/ 0 60000 65536"/>
              <a:gd name="T6" fmla="*/ 0 w 108"/>
              <a:gd name="T7" fmla="*/ 0 h 1"/>
              <a:gd name="T8" fmla="*/ 108 w 108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8" h="1">
                <a:moveTo>
                  <a:pt x="0" y="0"/>
                </a:moveTo>
                <a:lnTo>
                  <a:pt x="108" y="0"/>
                </a:lnTo>
              </a:path>
            </a:pathLst>
          </a:custGeom>
          <a:noFill/>
          <a:ln w="952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5380" name="Text Box 22">
            <a:extLst>
              <a:ext uri="{FF2B5EF4-FFF2-40B4-BE49-F238E27FC236}">
                <a16:creationId xmlns:a16="http://schemas.microsoft.com/office/drawing/2014/main" id="{46562C50-08E0-416C-A8CE-0AAB2A1F5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42672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Thus,</a:t>
            </a:r>
          </a:p>
        </p:txBody>
      </p:sp>
      <p:graphicFrame>
        <p:nvGraphicFramePr>
          <p:cNvPr id="15381" name="Object 23">
            <a:extLst>
              <a:ext uri="{FF2B5EF4-FFF2-40B4-BE49-F238E27FC236}">
                <a16:creationId xmlns:a16="http://schemas.microsoft.com/office/drawing/2014/main" id="{3C5DDBE1-029E-4671-8DE5-64F43235D3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71600" y="4953000"/>
          <a:ext cx="2362200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9" imgW="1130300" imgH="508000" progId="Equation.3">
                  <p:embed/>
                </p:oleObj>
              </mc:Choice>
              <mc:Fallback>
                <p:oleObj name="Equation" r:id="rId9" imgW="1130300" imgH="5080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953000"/>
                        <a:ext cx="2362200" cy="106203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30E73B9-B19E-4E66-B59C-89A0797F61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 dirty="0"/>
              <a:t>(</a:t>
            </a:r>
            <a:r>
              <a:rPr lang="en-US" altLang="ar-SA" sz="4000" i="1" cap="none" dirty="0">
                <a:latin typeface="Times New Roman" panose="02020603050405020304" pitchFamily="18" charset="0"/>
              </a:rPr>
              <a:t>n-t</a:t>
            </a:r>
            <a:r>
              <a:rPr lang="en-US" altLang="ar-SA" sz="4000" dirty="0"/>
              <a:t>) Coordinates </a:t>
            </a:r>
            <a:r>
              <a:rPr lang="en-US" altLang="ar-SA" sz="4000" dirty="0">
                <a:latin typeface="Arial" panose="020B0604020202020204" pitchFamily="34" charset="0"/>
              </a:rPr>
              <a:t>–</a:t>
            </a:r>
            <a:r>
              <a:rPr lang="en-US" altLang="ar-SA" sz="4000" dirty="0"/>
              <a:t> Acceleration (Cont.)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2740785-F4E1-4647-9431-1301DE551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Rectangle 5">
            <a:extLst>
              <a:ext uri="{FF2B5EF4-FFF2-40B4-BE49-F238E27FC236}">
                <a16:creationId xmlns:a16="http://schemas.microsoft.com/office/drawing/2014/main" id="{32F1E08D-BBA7-4091-BB50-F42F0D205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7413" name="Object 10">
            <a:extLst>
              <a:ext uri="{FF2B5EF4-FFF2-40B4-BE49-F238E27FC236}">
                <a16:creationId xmlns:a16="http://schemas.microsoft.com/office/drawing/2014/main" id="{3975AE97-6C56-4D9D-9F9C-62A220CA82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86050" y="2112963"/>
          <a:ext cx="2325688" cy="162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4" name="Equation" r:id="rId4" imgW="1269449" imgH="990170" progId="Equation.3">
                  <p:embed/>
                </p:oleObj>
              </mc:Choice>
              <mc:Fallback>
                <p:oleObj name="Equation" r:id="rId4" imgW="1269449" imgH="99017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2112963"/>
                        <a:ext cx="2325688" cy="1628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Text Box 12">
            <a:extLst>
              <a:ext uri="{FF2B5EF4-FFF2-40B4-BE49-F238E27FC236}">
                <a16:creationId xmlns:a16="http://schemas.microsoft.com/office/drawing/2014/main" id="{7537B50D-72E3-4F37-BF76-6A9CB38CF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336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Its magnitude is:</a:t>
            </a:r>
          </a:p>
        </p:txBody>
      </p:sp>
      <p:sp>
        <p:nvSpPr>
          <p:cNvPr id="17415" name="Text Box 29">
            <a:extLst>
              <a:ext uri="{FF2B5EF4-FFF2-40B4-BE49-F238E27FC236}">
                <a16:creationId xmlns:a16="http://schemas.microsoft.com/office/drawing/2014/main" id="{5DCC9C2F-1FD7-4FD4-8A54-44607F712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895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7416" name="Text Box 46">
            <a:extLst>
              <a:ext uri="{FF2B5EF4-FFF2-40B4-BE49-F238E27FC236}">
                <a16:creationId xmlns:a16="http://schemas.microsoft.com/office/drawing/2014/main" id="{E9A78DB1-68A9-4202-B1AB-86A6198F9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981200"/>
            <a:ext cx="289560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400" b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Notes: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a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n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always directed toward the center of curvature.</a:t>
            </a:r>
          </a:p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a</a:t>
            </a:r>
            <a:r>
              <a:rPr lang="en-US" altLang="ar-SA" sz="1400" i="1" baseline="-25000">
                <a:solidFill>
                  <a:schemeClr val="hlink"/>
                </a:solidFill>
                <a:latin typeface="Times New Roman" panose="02020603050405020304" pitchFamily="18" charset="0"/>
              </a:rPr>
              <a:t>t</a:t>
            </a:r>
            <a:r>
              <a:rPr lang="en-US" altLang="ar-SA" sz="1400" i="1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positive if the speed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v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is increasing and negative if </a:t>
            </a:r>
            <a:r>
              <a:rPr lang="en-US" altLang="ar-SA" sz="1400" i="1">
                <a:solidFill>
                  <a:schemeClr val="hlink"/>
                </a:solidFill>
                <a:latin typeface="Times New Roman" panose="02020603050405020304" pitchFamily="18" charset="0"/>
              </a:rPr>
              <a:t>v</a:t>
            </a:r>
            <a:r>
              <a:rPr lang="en-US" altLang="ar-SA" sz="1400">
                <a:solidFill>
                  <a:schemeClr val="hlink"/>
                </a:solidFill>
                <a:latin typeface="Tahoma" panose="020B0604030504040204" pitchFamily="34" charset="0"/>
                <a:cs typeface="Arial" panose="020B0604020202020204" pitchFamily="34" charset="0"/>
              </a:rPr>
              <a:t> is decreasing.</a:t>
            </a:r>
          </a:p>
        </p:txBody>
      </p:sp>
      <p:grpSp>
        <p:nvGrpSpPr>
          <p:cNvPr id="17417" name="Group 1">
            <a:extLst>
              <a:ext uri="{FF2B5EF4-FFF2-40B4-BE49-F238E27FC236}">
                <a16:creationId xmlns:a16="http://schemas.microsoft.com/office/drawing/2014/main" id="{CF12A73E-3B3D-4310-B170-EE7D4C346417}"/>
              </a:ext>
            </a:extLst>
          </p:cNvPr>
          <p:cNvGrpSpPr>
            <a:grpSpLocks/>
          </p:cNvGrpSpPr>
          <p:nvPr/>
        </p:nvGrpSpPr>
        <p:grpSpPr bwMode="auto">
          <a:xfrm>
            <a:off x="177800" y="3741738"/>
            <a:ext cx="3919538" cy="2463800"/>
            <a:chOff x="2819400" y="4038600"/>
            <a:chExt cx="3919538" cy="2463800"/>
          </a:xfrm>
        </p:grpSpPr>
        <p:pic>
          <p:nvPicPr>
            <p:cNvPr id="17420" name="Picture 47">
              <a:extLst>
                <a:ext uri="{FF2B5EF4-FFF2-40B4-BE49-F238E27FC236}">
                  <a16:creationId xmlns:a16="http://schemas.microsoft.com/office/drawing/2014/main" id="{4F60159F-748D-446A-9C27-E196EB60BB8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800" y="4038600"/>
              <a:ext cx="3386138" cy="2463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21" name="Text Box 48">
              <a:extLst>
                <a:ext uri="{FF2B5EF4-FFF2-40B4-BE49-F238E27FC236}">
                  <a16:creationId xmlns:a16="http://schemas.microsoft.com/office/drawing/2014/main" id="{58382F98-DD81-44AE-8AB4-1802BCBE95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9400" y="4495800"/>
              <a:ext cx="1676400" cy="3143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r" rtl="1">
                <a:lnSpc>
                  <a:spcPct val="90000"/>
                </a:lnSpc>
                <a:spcBef>
                  <a:spcPts val="1200"/>
                </a:spcBef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1pPr>
              <a:lvl2pPr marL="742950" indent="-285750" algn="r" rtl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2pPr>
              <a:lvl3pPr marL="1143000" indent="-228600" algn="r" rtl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3pPr>
              <a:lvl4pPr marL="1600200" indent="-228600" algn="r" rtl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4pPr>
              <a:lvl5pPr marL="2057400" indent="-228600" algn="r" rtl="1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400"/>
                </a:spcBef>
                <a:spcAft>
                  <a:spcPts val="200"/>
                </a:spcAft>
                <a:buClr>
                  <a:srgbClr val="9E3611"/>
                </a:buClr>
                <a:buSzPct val="85000"/>
                <a:buFont typeface="Wingdings" panose="05000000000000000000" pitchFamily="2" charset="2"/>
                <a:buChar char="§"/>
                <a:defRPr sz="1600">
                  <a:solidFill>
                    <a:schemeClr val="tx1"/>
                  </a:solidFill>
                  <a:latin typeface="Rockwell" panose="02060603020205020403" pitchFamily="18" charset="0"/>
                  <a:cs typeface="Times New Roman" panose="02020603050405020304" pitchFamily="18" charset="0"/>
                </a:defRPr>
              </a:lvl9pPr>
            </a:lstStyle>
            <a:p>
              <a:pPr algn="l" eaLnBrk="1" hangingPunct="1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ar-SA" sz="1400" i="1">
                  <a:latin typeface="Symbol" panose="05050102010706020507" pitchFamily="18" charset="2"/>
                  <a:cs typeface="Arial" panose="020B0604020202020204" pitchFamily="34" charset="0"/>
                </a:rPr>
                <a:t>r</a:t>
              </a:r>
              <a:r>
                <a:rPr lang="en-US" altLang="ar-SA" sz="1400">
                  <a:latin typeface="Tahoma" panose="020B0604030504040204" pitchFamily="34" charset="0"/>
                  <a:cs typeface="Arial" panose="020B0604020202020204" pitchFamily="34" charset="0"/>
                </a:rPr>
                <a:t> = </a:t>
              </a:r>
              <a:r>
                <a:rPr lang="en-US" altLang="ar-SA" sz="1400">
                  <a:latin typeface="Tahoma" panose="020B060403050404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, thus </a:t>
              </a:r>
              <a:r>
                <a:rPr lang="en-US" altLang="ar-SA" sz="1400" i="1">
                  <a:latin typeface="Times New Roman" panose="02020603050405020304" pitchFamily="18" charset="0"/>
                  <a:sym typeface="Symbol" panose="05050102010706020507" pitchFamily="18" charset="2"/>
                </a:rPr>
                <a:t>a</a:t>
              </a:r>
              <a:r>
                <a:rPr lang="en-US" altLang="ar-SA" sz="1400" i="1" baseline="-25000">
                  <a:latin typeface="Times New Roman" panose="02020603050405020304" pitchFamily="18" charset="0"/>
                  <a:sym typeface="Symbol" panose="05050102010706020507" pitchFamily="18" charset="2"/>
                </a:rPr>
                <a:t>n</a:t>
              </a:r>
              <a:r>
                <a:rPr lang="en-US" altLang="ar-SA" sz="1400">
                  <a:latin typeface="Tahoma" panose="020B060403050404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 = 0</a:t>
              </a:r>
            </a:p>
          </p:txBody>
        </p:sp>
        <p:sp>
          <p:nvSpPr>
            <p:cNvPr id="17422" name="Freeform 49">
              <a:extLst>
                <a:ext uri="{FF2B5EF4-FFF2-40B4-BE49-F238E27FC236}">
                  <a16:creationId xmlns:a16="http://schemas.microsoft.com/office/drawing/2014/main" id="{3A09E5DC-6368-4F77-861E-044CFBC32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5700" y="4829175"/>
              <a:ext cx="771525" cy="304800"/>
            </a:xfrm>
            <a:custGeom>
              <a:avLst/>
              <a:gdLst>
                <a:gd name="T0" fmla="*/ 0 w 486"/>
                <a:gd name="T1" fmla="*/ 0 h 192"/>
                <a:gd name="T2" fmla="*/ 2147483646 w 486"/>
                <a:gd name="T3" fmla="*/ 2147483646 h 192"/>
                <a:gd name="T4" fmla="*/ 0 60000 65536"/>
                <a:gd name="T5" fmla="*/ 0 60000 65536"/>
                <a:gd name="T6" fmla="*/ 0 w 486"/>
                <a:gd name="T7" fmla="*/ 0 h 192"/>
                <a:gd name="T8" fmla="*/ 486 w 486"/>
                <a:gd name="T9" fmla="*/ 192 h 19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" h="192">
                  <a:moveTo>
                    <a:pt x="0" y="0"/>
                  </a:moveTo>
                  <a:lnTo>
                    <a:pt x="486" y="192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17423" name="Freeform 50">
              <a:extLst>
                <a:ext uri="{FF2B5EF4-FFF2-40B4-BE49-F238E27FC236}">
                  <a16:creationId xmlns:a16="http://schemas.microsoft.com/office/drawing/2014/main" id="{8DB06304-BE65-40B6-9C93-90D022760F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4750" y="4829175"/>
              <a:ext cx="1990725" cy="247650"/>
            </a:xfrm>
            <a:custGeom>
              <a:avLst/>
              <a:gdLst>
                <a:gd name="T0" fmla="*/ 0 w 1254"/>
                <a:gd name="T1" fmla="*/ 0 h 156"/>
                <a:gd name="T2" fmla="*/ 2147483646 w 1254"/>
                <a:gd name="T3" fmla="*/ 2147483646 h 156"/>
                <a:gd name="T4" fmla="*/ 0 60000 65536"/>
                <a:gd name="T5" fmla="*/ 0 60000 65536"/>
                <a:gd name="T6" fmla="*/ 0 w 1254"/>
                <a:gd name="T7" fmla="*/ 0 h 156"/>
                <a:gd name="T8" fmla="*/ 1254 w 1254"/>
                <a:gd name="T9" fmla="*/ 156 h 15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254" h="156">
                  <a:moveTo>
                    <a:pt x="0" y="0"/>
                  </a:moveTo>
                  <a:lnTo>
                    <a:pt x="1254" y="15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17418" name="Text Box 2">
            <a:extLst>
              <a:ext uri="{FF2B5EF4-FFF2-40B4-BE49-F238E27FC236}">
                <a16:creationId xmlns:a16="http://schemas.microsoft.com/office/drawing/2014/main" id="{171AA38B-B024-46F8-8097-EC6DD57EC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0238" y="4332288"/>
            <a:ext cx="4398962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rtl="0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 If the path is expressed as </a:t>
            </a:r>
            <a:r>
              <a:rPr lang="en-US" altLang="ar-SA" sz="1800" i="1">
                <a:latin typeface="Tahoma" panose="020B0604030504040204" pitchFamily="34" charset="0"/>
                <a:cs typeface="Arial" panose="020B0604020202020204" pitchFamily="34" charset="0"/>
              </a:rPr>
              <a:t>y = f(x),</a:t>
            </a:r>
            <a:r>
              <a:rPr lang="en-US" altLang="ar-SA" sz="1800">
                <a:latin typeface="Tahoma" panose="020B0604030504040204" pitchFamily="34" charset="0"/>
                <a:cs typeface="Arial" panose="020B0604020202020204" pitchFamily="34" charset="0"/>
              </a:rPr>
              <a:t> the radius of the curvature ρ at any point on the path is determined from:</a:t>
            </a:r>
          </a:p>
        </p:txBody>
      </p:sp>
      <p:graphicFrame>
        <p:nvGraphicFramePr>
          <p:cNvPr id="17419" name="Object 3">
            <a:extLst>
              <a:ext uri="{FF2B5EF4-FFF2-40B4-BE49-F238E27FC236}">
                <a16:creationId xmlns:a16="http://schemas.microsoft.com/office/drawing/2014/main" id="{0623CD60-910C-4B39-9DBA-95CC790833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62600" y="5368925"/>
          <a:ext cx="2466975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5" name="Equation" r:id="rId7" imgW="3086100" imgH="1193800" progId="Equation.3">
                  <p:embed/>
                </p:oleObj>
              </mc:Choice>
              <mc:Fallback>
                <p:oleObj name="Equation" r:id="rId7" imgW="3086100" imgH="1193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5368925"/>
                        <a:ext cx="2466975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99D0BF05-AC97-44E2-8847-7A19F76B5D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4000" dirty="0"/>
              <a:t>(</a:t>
            </a:r>
            <a:r>
              <a:rPr lang="en-US" altLang="ar-SA" sz="4000" i="1" cap="none" dirty="0">
                <a:latin typeface="Times New Roman" panose="02020603050405020304" pitchFamily="18" charset="0"/>
              </a:rPr>
              <a:t>n-t</a:t>
            </a:r>
            <a:r>
              <a:rPr lang="en-US" altLang="ar-SA" sz="4000" dirty="0"/>
              <a:t>) Coordinates </a:t>
            </a:r>
            <a:r>
              <a:rPr lang="en-US" altLang="ar-SA" sz="4000" dirty="0">
                <a:latin typeface="Arial" panose="020B0604020202020204" pitchFamily="34" charset="0"/>
              </a:rPr>
              <a:t>–</a:t>
            </a:r>
            <a:r>
              <a:rPr lang="en-US" altLang="ar-SA" sz="4000" dirty="0"/>
              <a:t> Circular Motion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0CF6745-A132-4DD9-BB27-A383CFB99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717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0CB85F6C-EAD4-466A-A047-B00BC8F443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17050" y="217963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461" name="Object 5">
            <a:extLst>
              <a:ext uri="{FF2B5EF4-FFF2-40B4-BE49-F238E27FC236}">
                <a16:creationId xmlns:a16="http://schemas.microsoft.com/office/drawing/2014/main" id="{44506C21-3D40-4FE6-A9EF-1018F9E87C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819400"/>
          <a:ext cx="3697288" cy="247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4" imgW="1244600" imgH="927100" progId="Equation.3">
                  <p:embed/>
                </p:oleObj>
              </mc:Choice>
              <mc:Fallback>
                <p:oleObj name="Equation" r:id="rId4" imgW="1244600" imgH="927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19400"/>
                        <a:ext cx="3697288" cy="2473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2" name="Text Box 7">
            <a:extLst>
              <a:ext uri="{FF2B5EF4-FFF2-40B4-BE49-F238E27FC236}">
                <a16:creationId xmlns:a16="http://schemas.microsoft.com/office/drawing/2014/main" id="{663AD8C8-4084-41E6-AB0D-DCB0AE37F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28956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en-US" altLang="ar-SA" sz="1800">
              <a:latin typeface="Tahom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9463" name="Picture 13">
            <a:extLst>
              <a:ext uri="{FF2B5EF4-FFF2-40B4-BE49-F238E27FC236}">
                <a16:creationId xmlns:a16="http://schemas.microsoft.com/office/drawing/2014/main" id="{C1EDC936-6CB1-46D4-B129-EDC1DFF72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963" y="2093913"/>
            <a:ext cx="3729037" cy="408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Text Box 14">
            <a:extLst>
              <a:ext uri="{FF2B5EF4-FFF2-40B4-BE49-F238E27FC236}">
                <a16:creationId xmlns:a16="http://schemas.microsoft.com/office/drawing/2014/main" id="{983C254B-2467-4A7D-8D54-31D8E9447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286000"/>
            <a:ext cx="3124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1pPr>
            <a:lvl2pPr marL="742950" indent="-28575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2pPr>
            <a:lvl3pPr marL="11430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3pPr>
            <a:lvl4pPr marL="16002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4pPr>
            <a:lvl5pPr marL="2057400" indent="-228600" algn="r" rtl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rgbClr val="9E3611"/>
              </a:buClr>
              <a:buSzPct val="85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Rockwell" panose="02060603020205020403" pitchFamily="18" charset="0"/>
                <a:cs typeface="Times New Roman" panose="02020603050405020304" pitchFamily="18" charset="0"/>
              </a:defRPr>
            </a:lvl9pPr>
          </a:lstStyle>
          <a:p>
            <a:pPr algn="l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>
                <a:latin typeface="Tahoma" panose="020B0604030504040204" pitchFamily="34" charset="0"/>
                <a:cs typeface="Tahoma" panose="020B0604030504040204" pitchFamily="34" charset="0"/>
              </a:rPr>
              <a:t>For a circular path:</a:t>
            </a:r>
            <a:r>
              <a:rPr lang="en-US" altLang="ar-SA" i="1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ar-SA" i="1">
                <a:latin typeface="Symbol" panose="05050102010706020507" pitchFamily="18" charset="2"/>
                <a:cs typeface="Arial" panose="020B0604020202020204" pitchFamily="34" charset="0"/>
              </a:rPr>
              <a:t>r</a:t>
            </a:r>
            <a:r>
              <a:rPr lang="en-US" altLang="ar-SA" i="1">
                <a:latin typeface="Tahoma" panose="020B0604030504040204" pitchFamily="34" charset="0"/>
                <a:cs typeface="Arial" panose="020B0604020202020204" pitchFamily="34" charset="0"/>
              </a:rPr>
              <a:t> = </a:t>
            </a:r>
            <a:r>
              <a:rPr lang="en-US" altLang="ar-SA" i="1">
                <a:latin typeface="Times New Roman" panose="02020603050405020304" pitchFamily="18" charset="0"/>
              </a:rPr>
              <a:t>r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952DE74-5E2A-4B45-A408-FDB60623E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2438400"/>
            <a:ext cx="7793038" cy="1462088"/>
          </a:xfrm>
        </p:spPr>
        <p:txBody>
          <a:bodyPr>
            <a:normAutofit fontScale="90000"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lang="en-US" altLang="ar-SA" sz="7200" i="1" cap="none" dirty="0">
                <a:latin typeface="Times New Roman" panose="02020603050405020304" pitchFamily="18" charset="0"/>
              </a:rPr>
              <a:t>n</a:t>
            </a:r>
            <a:r>
              <a:rPr lang="en-US" altLang="ar-SA" sz="7200" i="1" dirty="0">
                <a:latin typeface="Times New Roman" panose="02020603050405020304" pitchFamily="18" charset="0"/>
              </a:rPr>
              <a:t>-</a:t>
            </a:r>
            <a:r>
              <a:rPr lang="en-US" altLang="ar-SA" sz="7200" i="1" cap="none" dirty="0">
                <a:latin typeface="Times New Roman" panose="02020603050405020304" pitchFamily="18" charset="0"/>
              </a:rPr>
              <a:t>t</a:t>
            </a:r>
            <a:r>
              <a:rPr lang="en-US" altLang="ar-SA" sz="7200" dirty="0"/>
              <a:t> Coordinates Exercises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020E4A2-C2C6-4B71-BB85-A79CECC8B8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1</a:t>
            </a:r>
          </a:p>
        </p:txBody>
      </p:sp>
      <p:pic>
        <p:nvPicPr>
          <p:cNvPr id="23555" name="صورة 2">
            <a:extLst>
              <a:ext uri="{FF2B5EF4-FFF2-40B4-BE49-F238E27FC236}">
                <a16:creationId xmlns:a16="http://schemas.microsoft.com/office/drawing/2014/main" id="{17AFC9B2-695A-4094-A48C-5FAE83F17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1676400"/>
            <a:ext cx="5745162" cy="1141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6" name="صورة 3">
            <a:extLst>
              <a:ext uri="{FF2B5EF4-FFF2-40B4-BE49-F238E27FC236}">
                <a16:creationId xmlns:a16="http://schemas.microsoft.com/office/drawing/2014/main" id="{F2844F06-B13B-461C-A331-C7D326D1D0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1874838"/>
            <a:ext cx="2916237" cy="305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396E023-F60E-400C-9D00-535AEBF848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altLang="ar-SA"/>
              <a:t>Exercise # 2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01E08B61-E3F2-4F37-9E40-63B457B20D9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2057400"/>
            <a:ext cx="7924800" cy="914400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0" indent="0" algn="just" rtl="0">
              <a:buFont typeface="Wingdings" panose="05000000000000000000" pitchFamily="2" charset="2"/>
              <a:buNone/>
            </a:pPr>
            <a:r>
              <a:rPr lang="en-US" altLang="ar-SA" sz="1600">
                <a:latin typeface="Times New Roman" panose="02020603050405020304" pitchFamily="18" charset="0"/>
              </a:rPr>
              <a:t>Starting from rest, a bicyclist travels around a horizontal circular path, </a:t>
            </a:r>
            <a:r>
              <a:rPr lang="en-US" altLang="ar-SA" sz="1600" i="1">
                <a:latin typeface="Symbol" panose="05050102010706020507" pitchFamily="18" charset="2"/>
              </a:rPr>
              <a:t>r</a:t>
            </a:r>
            <a:r>
              <a:rPr lang="en-US" altLang="ar-SA" sz="1600">
                <a:latin typeface="Times New Roman" panose="02020603050405020304" pitchFamily="18" charset="0"/>
              </a:rPr>
              <a:t> = 10 m, at a speed of </a:t>
            </a:r>
            <a:r>
              <a:rPr lang="en-US" altLang="ar-SA" sz="1600" i="1">
                <a:latin typeface="Times New Roman" panose="02020603050405020304" pitchFamily="18" charset="0"/>
              </a:rPr>
              <a:t>v </a:t>
            </a:r>
            <a:r>
              <a:rPr lang="en-US" altLang="ar-SA" sz="1600">
                <a:latin typeface="Times New Roman" panose="02020603050405020304" pitchFamily="18" charset="0"/>
              </a:rPr>
              <a:t>= (0.09</a:t>
            </a:r>
            <a:r>
              <a:rPr lang="en-US" altLang="ar-SA" sz="1600" i="1">
                <a:latin typeface="Times New Roman" panose="02020603050405020304" pitchFamily="18" charset="0"/>
              </a:rPr>
              <a:t>t</a:t>
            </a:r>
            <a:r>
              <a:rPr lang="en-US" altLang="ar-SA" sz="1600" baseline="30000">
                <a:latin typeface="Times New Roman" panose="02020603050405020304" pitchFamily="18" charset="0"/>
              </a:rPr>
              <a:t>2 </a:t>
            </a:r>
            <a:r>
              <a:rPr lang="en-US" altLang="ar-SA" sz="1600">
                <a:latin typeface="Times New Roman" panose="02020603050405020304" pitchFamily="18" charset="0"/>
              </a:rPr>
              <a:t>+ 0.1</a:t>
            </a:r>
            <a:r>
              <a:rPr lang="en-US" altLang="ar-SA" sz="1600" i="1">
                <a:latin typeface="Times New Roman" panose="02020603050405020304" pitchFamily="18" charset="0"/>
              </a:rPr>
              <a:t>t</a:t>
            </a:r>
            <a:r>
              <a:rPr lang="en-US" altLang="ar-SA" sz="1600">
                <a:latin typeface="Times New Roman" panose="02020603050405020304" pitchFamily="18" charset="0"/>
              </a:rPr>
              <a:t>) m/s, where </a:t>
            </a:r>
            <a:r>
              <a:rPr lang="en-US" altLang="ar-SA" sz="1600" i="1">
                <a:latin typeface="Times New Roman" panose="02020603050405020304" pitchFamily="18" charset="0"/>
              </a:rPr>
              <a:t>t </a:t>
            </a:r>
            <a:r>
              <a:rPr lang="en-US" altLang="ar-SA" sz="1600">
                <a:latin typeface="Times New Roman" panose="02020603050405020304" pitchFamily="18" charset="0"/>
              </a:rPr>
              <a:t>is in seconds. Determine the magnitudes of his velocity and acceleration when he has traveled </a:t>
            </a:r>
            <a:r>
              <a:rPr lang="en-US" altLang="ar-SA" sz="1600" i="1">
                <a:latin typeface="Times New Roman" panose="02020603050405020304" pitchFamily="18" charset="0"/>
              </a:rPr>
              <a:t>s </a:t>
            </a:r>
            <a:r>
              <a:rPr lang="en-US" altLang="ar-SA" sz="1600">
                <a:latin typeface="Times New Roman" panose="02020603050405020304" pitchFamily="18" charset="0"/>
              </a:rPr>
              <a:t>= 3 m.</a:t>
            </a:r>
          </a:p>
          <a:p>
            <a:pPr marL="0" indent="0" algn="just" rtl="0">
              <a:buFont typeface="Wingdings" panose="05000000000000000000" pitchFamily="2" charset="2"/>
              <a:buNone/>
            </a:pPr>
            <a:endParaRPr lang="en-US" altLang="ar-SA" sz="1600">
              <a:latin typeface="Times New Roman" panose="02020603050405020304" pitchFamily="18" charset="0"/>
            </a:endParaRPr>
          </a:p>
          <a:p>
            <a:pPr marL="0" indent="0" algn="just" rtl="0">
              <a:buFont typeface="Wingdings" panose="05000000000000000000" pitchFamily="2" charset="2"/>
              <a:buNone/>
            </a:pPr>
            <a:endParaRPr lang="en-US" altLang="ar-SA" sz="16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2940</TotalTime>
  <Words>678</Words>
  <Application>Microsoft Office PowerPoint</Application>
  <PresentationFormat>عرض على الشاشة (4:3)</PresentationFormat>
  <Paragraphs>53</Paragraphs>
  <Slides>14</Slides>
  <Notes>12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4" baseType="lpstr">
      <vt:lpstr>Tahoma</vt:lpstr>
      <vt:lpstr>Arial</vt:lpstr>
      <vt:lpstr>Rockwell Condensed</vt:lpstr>
      <vt:lpstr>Times New Roman</vt:lpstr>
      <vt:lpstr>Rockwell</vt:lpstr>
      <vt:lpstr>Wingdings</vt:lpstr>
      <vt:lpstr>Calibri</vt:lpstr>
      <vt:lpstr>Symbol</vt:lpstr>
      <vt:lpstr>Wood Type</vt:lpstr>
      <vt:lpstr>Microsoft Equation 3.0</vt:lpstr>
      <vt:lpstr>The description of the Plane Curvilinear Motion by the normal-tangential (n-t) coordinates</vt:lpstr>
      <vt:lpstr>Plane Curvilinear Motion – Normal-Tangential (n-t) Coordinates</vt:lpstr>
      <vt:lpstr>(n-t) Coordinates - Velocity</vt:lpstr>
      <vt:lpstr>(n-t) Coordinates - Acceleration</vt:lpstr>
      <vt:lpstr>(n-t) Coordinates – Acceleration (Cont.)</vt:lpstr>
      <vt:lpstr>(n-t) Coordinates – Circular Motion</vt:lpstr>
      <vt:lpstr>n-t Coordinates Exercises</vt:lpstr>
      <vt:lpstr>Exercise # 1</vt:lpstr>
      <vt:lpstr>Exercise # 2</vt:lpstr>
      <vt:lpstr>Exercise # 3</vt:lpstr>
      <vt:lpstr>Exercise # 4</vt:lpstr>
      <vt:lpstr>Exercise # 5</vt:lpstr>
      <vt:lpstr>Exercise # 6</vt:lpstr>
      <vt:lpstr>Exercise # 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Dynamics</dc:title>
  <dc:creator>B4080434U</dc:creator>
  <cp:lastModifiedBy>منى المسند</cp:lastModifiedBy>
  <cp:revision>224</cp:revision>
  <dcterms:created xsi:type="dcterms:W3CDTF">2006-02-13T08:09:50Z</dcterms:created>
  <dcterms:modified xsi:type="dcterms:W3CDTF">2020-03-27T09:11:50Z</dcterms:modified>
</cp:coreProperties>
</file>