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8" r:id="rId5"/>
    <p:sldId id="258" r:id="rId6"/>
    <p:sldId id="259" r:id="rId7"/>
    <p:sldId id="260" r:id="rId8"/>
    <p:sldId id="261" r:id="rId9"/>
    <p:sldId id="283" r:id="rId10"/>
    <p:sldId id="280" r:id="rId11"/>
    <p:sldId id="264" r:id="rId12"/>
    <p:sldId id="265" r:id="rId13"/>
    <p:sldId id="274" r:id="rId14"/>
    <p:sldId id="273" r:id="rId15"/>
    <p:sldId id="281" r:id="rId16"/>
    <p:sldId id="266" r:id="rId17"/>
    <p:sldId id="267" r:id="rId18"/>
    <p:sldId id="268" r:id="rId19"/>
    <p:sldId id="269" r:id="rId20"/>
    <p:sldId id="270" r:id="rId21"/>
    <p:sldId id="282" r:id="rId22"/>
    <p:sldId id="271" r:id="rId23"/>
    <p:sldId id="272" r:id="rId24"/>
    <p:sldId id="31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12" r:id="rId51"/>
    <p:sldId id="309" r:id="rId52"/>
    <p:sldId id="310" r:id="rId53"/>
    <p:sldId id="311" r:id="rId54"/>
    <p:sldId id="27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65" autoAdjust="0"/>
    <p:restoredTop sz="94434" autoAdjust="0"/>
  </p:normalViewPr>
  <p:slideViewPr>
    <p:cSldViewPr snapToGrid="0">
      <p:cViewPr varScale="1">
        <p:scale>
          <a:sx n="70" d="100"/>
          <a:sy n="70" d="100"/>
        </p:scale>
        <p:origin x="2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361FC-DFEA-4AE5-9CAF-88C7893E59D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187156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61FC-DFEA-4AE5-9CAF-88C7893E59D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416544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61FC-DFEA-4AE5-9CAF-88C7893E59D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419089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61FC-DFEA-4AE5-9CAF-88C7893E59D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360408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361FC-DFEA-4AE5-9CAF-88C7893E59D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95843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361FC-DFEA-4AE5-9CAF-88C7893E59DB}"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19231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361FC-DFEA-4AE5-9CAF-88C7893E59DB}"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207970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361FC-DFEA-4AE5-9CAF-88C7893E59DB}"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117281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361FC-DFEA-4AE5-9CAF-88C7893E59DB}"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339997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361FC-DFEA-4AE5-9CAF-88C7893E59DB}"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16723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361FC-DFEA-4AE5-9CAF-88C7893E59DB}"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11CD2-0444-43B3-8FDC-AA2ABF61E89B}" type="slidenum">
              <a:rPr lang="en-US" smtClean="0"/>
              <a:t>‹#›</a:t>
            </a:fld>
            <a:endParaRPr lang="en-US"/>
          </a:p>
        </p:txBody>
      </p:sp>
    </p:spTree>
    <p:extLst>
      <p:ext uri="{BB962C8B-B14F-4D97-AF65-F5344CB8AC3E}">
        <p14:creationId xmlns:p14="http://schemas.microsoft.com/office/powerpoint/2010/main" val="72486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361FC-DFEA-4AE5-9CAF-88C7893E59DB}" type="datetimeFigureOut">
              <a:rPr lang="en-US" smtClean="0"/>
              <a:t>4/2/2020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11CD2-0444-43B3-8FDC-AA2ABF61E89B}" type="slidenum">
              <a:rPr lang="en-US" smtClean="0"/>
              <a:t>‹#›</a:t>
            </a:fld>
            <a:endParaRPr lang="en-US"/>
          </a:p>
        </p:txBody>
      </p:sp>
    </p:spTree>
    <p:extLst>
      <p:ext uri="{BB962C8B-B14F-4D97-AF65-F5344CB8AC3E}">
        <p14:creationId xmlns:p14="http://schemas.microsoft.com/office/powerpoint/2010/main" val="351185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4275"/>
            <a:ext cx="9144000" cy="887105"/>
          </a:xfrm>
        </p:spPr>
        <p:txBody>
          <a:bodyPr>
            <a:normAutofit fontScale="90000"/>
          </a:bodyPr>
          <a:lstStyle/>
          <a:p>
            <a:r>
              <a:rPr lang="ar-SA" b="1" dirty="0"/>
              <a:t>المثلجات اللبنية</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299" y="1555846"/>
            <a:ext cx="9116704" cy="5302154"/>
          </a:xfrm>
          <a:prstGeom prst="rect">
            <a:avLst/>
          </a:prstGeom>
        </p:spPr>
      </p:pic>
    </p:spTree>
    <p:extLst>
      <p:ext uri="{BB962C8B-B14F-4D97-AF65-F5344CB8AC3E}">
        <p14:creationId xmlns:p14="http://schemas.microsoft.com/office/powerpoint/2010/main" val="4133653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marL="838200" indent="-838200" algn="r" rtl="1"/>
            <a:r>
              <a:rPr lang="ar-EG" b="1" dirty="0" smtClean="0">
                <a:solidFill>
                  <a:srgbClr val="FF0000"/>
                </a:solidFill>
              </a:rPr>
              <a:t>مثلجات قشدية </a:t>
            </a:r>
            <a:r>
              <a:rPr lang="ar-EG" b="1" dirty="0" smtClean="0">
                <a:solidFill>
                  <a:srgbClr val="FF0000"/>
                </a:solidFill>
              </a:rPr>
              <a:t>سادة</a:t>
            </a:r>
            <a:r>
              <a:rPr lang="en-US" b="1" dirty="0" smtClean="0">
                <a:solidFill>
                  <a:srgbClr val="FF0000"/>
                </a:solidFill>
              </a:rPr>
              <a:t>              </a:t>
            </a:r>
            <a:r>
              <a:rPr lang="ar-EG" b="1" dirty="0" smtClean="0">
                <a:solidFill>
                  <a:srgbClr val="FF0000"/>
                </a:solidFill>
              </a:rPr>
              <a:t> </a:t>
            </a:r>
            <a:r>
              <a:rPr lang="en-US" b="1" dirty="0" smtClean="0">
                <a:solidFill>
                  <a:srgbClr val="FF0000"/>
                </a:solidFill>
              </a:rPr>
              <a:t>     Plain </a:t>
            </a:r>
            <a:r>
              <a:rPr lang="en-US" b="1" dirty="0" smtClean="0">
                <a:solidFill>
                  <a:srgbClr val="FF0000"/>
                </a:solidFill>
              </a:rPr>
              <a:t>Ice milk</a:t>
            </a:r>
            <a:r>
              <a:rPr lang="ar-EG" b="1" dirty="0" smtClean="0">
                <a:solidFill>
                  <a:srgbClr val="FF0000"/>
                </a:solidFill>
              </a:rPr>
              <a:t> </a:t>
            </a:r>
            <a:endParaRPr lang="en-US" b="1" dirty="0" smtClean="0">
              <a:solidFill>
                <a:srgbClr val="FF0000"/>
              </a:solidFill>
            </a:endParaRPr>
          </a:p>
        </p:txBody>
      </p:sp>
      <p:sp>
        <p:nvSpPr>
          <p:cNvPr id="279555" name="Rectangle 3"/>
          <p:cNvSpPr>
            <a:spLocks noGrp="1" noChangeArrowheads="1"/>
          </p:cNvSpPr>
          <p:nvPr>
            <p:ph type="body" idx="1"/>
          </p:nvPr>
        </p:nvSpPr>
        <p:spPr>
          <a:xfrm>
            <a:off x="0" y="1700808"/>
            <a:ext cx="12192000" cy="4497388"/>
          </a:xfrm>
        </p:spPr>
        <p:txBody>
          <a:bodyPr>
            <a:normAutofit/>
          </a:bodyPr>
          <a:lstStyle/>
          <a:p>
            <a:pPr marL="609600" indent="-609600" algn="just" rtl="1">
              <a:lnSpc>
                <a:spcPct val="80000"/>
              </a:lnSpc>
            </a:pPr>
            <a:r>
              <a:rPr lang="ar-EG" sz="3600" b="1" dirty="0" smtClean="0"/>
              <a:t>تصنع من مختلف منتجات الالبان  بحيث تحتوي علي</a:t>
            </a:r>
          </a:p>
          <a:p>
            <a:pPr marL="609600" indent="-609600" algn="just" rtl="1">
              <a:lnSpc>
                <a:spcPct val="80000"/>
              </a:lnSpc>
            </a:pPr>
            <a:r>
              <a:rPr lang="ar-EG" sz="3600" b="1" dirty="0" smtClean="0"/>
              <a:t>دهن 8 – 16 %</a:t>
            </a:r>
          </a:p>
          <a:p>
            <a:pPr marL="609600" indent="-609600" algn="just" rtl="1">
              <a:lnSpc>
                <a:spcPct val="80000"/>
              </a:lnSpc>
            </a:pPr>
            <a:r>
              <a:rPr lang="ar-EG" sz="3600" b="1" dirty="0" smtClean="0"/>
              <a:t>جوامد لبنية لادهنية  8 – 12 %</a:t>
            </a:r>
          </a:p>
          <a:p>
            <a:pPr marL="609600" indent="-609600" algn="just" rtl="1">
              <a:lnSpc>
                <a:spcPct val="80000"/>
              </a:lnSpc>
            </a:pPr>
            <a:r>
              <a:rPr lang="ar-EG" sz="3600" b="1" dirty="0" smtClean="0"/>
              <a:t>سكر  12 – 18 %</a:t>
            </a:r>
          </a:p>
          <a:p>
            <a:pPr marL="609600" indent="-609600" algn="just" rtl="1">
              <a:lnSpc>
                <a:spcPct val="80000"/>
              </a:lnSpc>
            </a:pPr>
            <a:r>
              <a:rPr lang="ar-EG" sz="3600" b="1" dirty="0" smtClean="0"/>
              <a:t>مواد رابطة  صفر  - 0.7 % </a:t>
            </a:r>
          </a:p>
          <a:p>
            <a:pPr marL="609600" indent="-609600" algn="just" rtl="1">
              <a:lnSpc>
                <a:spcPct val="80000"/>
              </a:lnSpc>
            </a:pPr>
            <a:r>
              <a:rPr lang="ar-EG" sz="3600" b="1" dirty="0" smtClean="0"/>
              <a:t>مواد مكسبه للطعم والرائحة</a:t>
            </a:r>
          </a:p>
          <a:p>
            <a:pPr marL="609600" indent="-609600" algn="just" rtl="1">
              <a:lnSpc>
                <a:spcPct val="80000"/>
              </a:lnSpc>
            </a:pPr>
            <a:r>
              <a:rPr lang="ar-EG" sz="3600" b="1" dirty="0" smtClean="0"/>
              <a:t>البيض لا يزيد عن 1.5% </a:t>
            </a:r>
            <a:endParaRPr lang="en-US" sz="3600" b="1" dirty="0" smtClean="0"/>
          </a:p>
        </p:txBody>
      </p:sp>
      <p:sp>
        <p:nvSpPr>
          <p:cNvPr id="2" name="AutoShape 2" descr="Ice Cream Cone - Made with UK Milk | McDonald's UK"/>
          <p:cNvSpPr>
            <a:spLocks noChangeAspect="1" noChangeArrowheads="1"/>
          </p:cNvSpPr>
          <p:nvPr/>
        </p:nvSpPr>
        <p:spPr bwMode="auto">
          <a:xfrm>
            <a:off x="1610888" y="32298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40" name="Picture 8" descr="Icecream! (No Egg) recipe – All recipes Australia 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0772"/>
            <a:ext cx="4393798" cy="470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box(in)">
                                      <p:cBhvr>
                                        <p:cTn id="7" dur="500"/>
                                        <p:tgtEl>
                                          <p:spTgt spid="279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9555">
                                            <p:txEl>
                                              <p:pRg st="0" end="0"/>
                                            </p:txEl>
                                          </p:spTgt>
                                        </p:tgtEl>
                                        <p:attrNameLst>
                                          <p:attrName>style.visibility</p:attrName>
                                        </p:attrNameLst>
                                      </p:cBhvr>
                                      <p:to>
                                        <p:strVal val="visible"/>
                                      </p:to>
                                    </p:set>
                                    <p:anim calcmode="lin" valueType="num">
                                      <p:cBhvr additive="base">
                                        <p:cTn id="12" dur="5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9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9555">
                                            <p:txEl>
                                              <p:pRg st="1" end="1"/>
                                            </p:txEl>
                                          </p:spTgt>
                                        </p:tgtEl>
                                        <p:attrNameLst>
                                          <p:attrName>style.visibility</p:attrName>
                                        </p:attrNameLst>
                                      </p:cBhvr>
                                      <p:to>
                                        <p:strVal val="visible"/>
                                      </p:to>
                                    </p:set>
                                    <p:anim calcmode="lin" valueType="num">
                                      <p:cBhvr additive="base">
                                        <p:cTn id="18" dur="5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9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9555">
                                            <p:txEl>
                                              <p:pRg st="2" end="2"/>
                                            </p:txEl>
                                          </p:spTgt>
                                        </p:tgtEl>
                                        <p:attrNameLst>
                                          <p:attrName>style.visibility</p:attrName>
                                        </p:attrNameLst>
                                      </p:cBhvr>
                                      <p:to>
                                        <p:strVal val="visible"/>
                                      </p:to>
                                    </p:set>
                                    <p:anim calcmode="lin" valueType="num">
                                      <p:cBhvr additive="base">
                                        <p:cTn id="24" dur="5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9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9555">
                                            <p:txEl>
                                              <p:pRg st="3" end="3"/>
                                            </p:txEl>
                                          </p:spTgt>
                                        </p:tgtEl>
                                        <p:attrNameLst>
                                          <p:attrName>style.visibility</p:attrName>
                                        </p:attrNameLst>
                                      </p:cBhvr>
                                      <p:to>
                                        <p:strVal val="visible"/>
                                      </p:to>
                                    </p:set>
                                    <p:anim calcmode="lin" valueType="num">
                                      <p:cBhvr additive="base">
                                        <p:cTn id="30" dur="500" fill="hold"/>
                                        <p:tgtEl>
                                          <p:spTgt spid="27955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9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9555">
                                            <p:txEl>
                                              <p:pRg st="4" end="4"/>
                                            </p:txEl>
                                          </p:spTgt>
                                        </p:tgtEl>
                                        <p:attrNameLst>
                                          <p:attrName>style.visibility</p:attrName>
                                        </p:attrNameLst>
                                      </p:cBhvr>
                                      <p:to>
                                        <p:strVal val="visible"/>
                                      </p:to>
                                    </p:set>
                                    <p:anim calcmode="lin" valueType="num">
                                      <p:cBhvr additive="base">
                                        <p:cTn id="36" dur="500" fill="hold"/>
                                        <p:tgtEl>
                                          <p:spTgt spid="27955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9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79555">
                                            <p:txEl>
                                              <p:pRg st="5" end="5"/>
                                            </p:txEl>
                                          </p:spTgt>
                                        </p:tgtEl>
                                        <p:attrNameLst>
                                          <p:attrName>style.visibility</p:attrName>
                                        </p:attrNameLst>
                                      </p:cBhvr>
                                      <p:to>
                                        <p:strVal val="visible"/>
                                      </p:to>
                                    </p:set>
                                    <p:anim calcmode="lin" valueType="num">
                                      <p:cBhvr additive="base">
                                        <p:cTn id="42" dur="500" fill="hold"/>
                                        <p:tgtEl>
                                          <p:spTgt spid="27955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9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9555">
                                            <p:txEl>
                                              <p:pRg st="6" end="6"/>
                                            </p:txEl>
                                          </p:spTgt>
                                        </p:tgtEl>
                                        <p:attrNameLst>
                                          <p:attrName>style.visibility</p:attrName>
                                        </p:attrNameLst>
                                      </p:cBhvr>
                                      <p:to>
                                        <p:strVal val="visible"/>
                                      </p:to>
                                    </p:set>
                                    <p:anim calcmode="lin" valueType="num">
                                      <p:cBhvr additive="base">
                                        <p:cTn id="48" dur="500" fill="hold"/>
                                        <p:tgtEl>
                                          <p:spTgt spid="27955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95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utoUpdateAnimBg="0"/>
      <p:bldP spid="27955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0" y="145175"/>
            <a:ext cx="11359166" cy="3416320"/>
          </a:xfrm>
          <a:prstGeom prst="rect">
            <a:avLst/>
          </a:prstGeom>
        </p:spPr>
        <p:txBody>
          <a:bodyPr wrap="square">
            <a:spAutoFit/>
          </a:bodyPr>
          <a:lstStyle/>
          <a:p>
            <a:pPr algn="just" rtl="1">
              <a:lnSpc>
                <a:spcPct val="90000"/>
              </a:lnSpc>
            </a:pPr>
            <a:r>
              <a:rPr lang="ar-SA" sz="4000" b="1" u="sng" dirty="0" smtClean="0">
                <a:solidFill>
                  <a:srgbClr val="C00000"/>
                </a:solidFill>
              </a:rPr>
              <a:t>مثلجات محتوية على المكسرات :ـ  </a:t>
            </a:r>
            <a:r>
              <a:rPr lang="en-US" sz="4000" b="1" u="sng" dirty="0" smtClean="0">
                <a:solidFill>
                  <a:srgbClr val="C00000"/>
                </a:solidFill>
              </a:rPr>
              <a:t>Nut Ice Cream</a:t>
            </a:r>
            <a:r>
              <a:rPr lang="en-US" sz="4000" b="1" dirty="0" smtClean="0">
                <a:solidFill>
                  <a:srgbClr val="C00000"/>
                </a:solidFill>
              </a:rPr>
              <a:t> </a:t>
            </a:r>
            <a:r>
              <a:rPr lang="ar-EG" sz="4000" b="1" dirty="0" smtClean="0">
                <a:solidFill>
                  <a:srgbClr val="C00000"/>
                </a:solidFill>
              </a:rPr>
              <a:t> </a:t>
            </a:r>
            <a:endParaRPr lang="en-US" sz="4000" b="1" dirty="0" smtClean="0">
              <a:solidFill>
                <a:srgbClr val="C00000"/>
              </a:solidFill>
            </a:endParaRPr>
          </a:p>
          <a:p>
            <a:pPr algn="just" rtl="1">
              <a:lnSpc>
                <a:spcPct val="90000"/>
              </a:lnSpc>
            </a:pPr>
            <a:r>
              <a:rPr lang="ar-SA" sz="4000" b="1" dirty="0" smtClean="0"/>
              <a:t>وتصنع من نفس المخلوط السابق باضافة بندق او جوز او لوز وفسدق او بيكان بحيث لا تقل نسبة المكسرات المضافة عن 1% من وزن المخلوط ولا تقل نسبة الدهن فيها عن 8%.</a:t>
            </a:r>
            <a:endParaRPr lang="ar-EG" sz="4000" b="1" dirty="0" smtClean="0"/>
          </a:p>
          <a:p>
            <a:pPr algn="just" rtl="1">
              <a:lnSpc>
                <a:spcPct val="90000"/>
              </a:lnSpc>
            </a:pPr>
            <a:endParaRPr lang="en-US" sz="4000" b="1" dirty="0" smtClean="0"/>
          </a:p>
          <a:p>
            <a:pPr algn="just" rtl="1">
              <a:lnSpc>
                <a:spcPct val="90000"/>
              </a:lnSpc>
            </a:pPr>
            <a:endParaRPr lang="ar-SA" sz="4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4107"/>
            <a:ext cx="8641724" cy="4423893"/>
          </a:xfrm>
          <a:prstGeom prst="rect">
            <a:avLst/>
          </a:prstGeom>
        </p:spPr>
      </p:pic>
    </p:spTree>
    <p:extLst>
      <p:ext uri="{BB962C8B-B14F-4D97-AF65-F5344CB8AC3E}">
        <p14:creationId xmlns:p14="http://schemas.microsoft.com/office/powerpoint/2010/main" val="1303173412"/>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0" y="103032"/>
            <a:ext cx="11655380" cy="2070439"/>
          </a:xfrm>
          <a:prstGeom prst="rect">
            <a:avLst/>
          </a:prstGeom>
        </p:spPr>
        <p:txBody>
          <a:bodyPr wrap="square">
            <a:spAutoFit/>
          </a:bodyPr>
          <a:lstStyle/>
          <a:p>
            <a:pPr algn="just" rtl="1">
              <a:lnSpc>
                <a:spcPct val="80000"/>
              </a:lnSpc>
            </a:pPr>
            <a:r>
              <a:rPr lang="ar-EG" sz="4000" b="1" u="sng" dirty="0" smtClean="0">
                <a:solidFill>
                  <a:srgbClr val="C00000"/>
                </a:solidFill>
              </a:rPr>
              <a:t> </a:t>
            </a:r>
            <a:r>
              <a:rPr lang="ar-SA" sz="4000" b="1" u="sng" dirty="0" smtClean="0">
                <a:solidFill>
                  <a:srgbClr val="C00000"/>
                </a:solidFill>
              </a:rPr>
              <a:t>مثلجات محتوية على البسكويت: </a:t>
            </a:r>
            <a:r>
              <a:rPr lang="en-US" sz="4000" b="1" u="sng" dirty="0" smtClean="0">
                <a:solidFill>
                  <a:srgbClr val="C00000"/>
                </a:solidFill>
              </a:rPr>
              <a:t>Bisque Ice – cream</a:t>
            </a:r>
            <a:r>
              <a:rPr lang="en-US" sz="4000" b="1" dirty="0" smtClean="0">
                <a:solidFill>
                  <a:srgbClr val="C00000"/>
                </a:solidFill>
              </a:rPr>
              <a:t> </a:t>
            </a:r>
            <a:r>
              <a:rPr lang="ar-EG" sz="4000" b="1" dirty="0" smtClean="0">
                <a:solidFill>
                  <a:srgbClr val="C00000"/>
                </a:solidFill>
              </a:rPr>
              <a:t> </a:t>
            </a:r>
            <a:endParaRPr lang="en-US" sz="4000" b="1" dirty="0" smtClean="0">
              <a:solidFill>
                <a:srgbClr val="C00000"/>
              </a:solidFill>
            </a:endParaRPr>
          </a:p>
          <a:p>
            <a:pPr algn="just" rtl="1">
              <a:lnSpc>
                <a:spcPct val="80000"/>
              </a:lnSpc>
            </a:pPr>
            <a:r>
              <a:rPr lang="ar-SA" sz="4000" b="1" dirty="0" smtClean="0"/>
              <a:t>وتصنع من مخلوط المثلجات السادة باضافة البسكويت او منتجات المخابز كالبسكويت المجفف او المكسر او الجاتوه – والكيك ولا يقل نسبة الدهن فيها عن 10%.</a:t>
            </a:r>
            <a:endParaRPr lang="en-US" sz="4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4410"/>
            <a:ext cx="6076950" cy="4243590"/>
          </a:xfrm>
          <a:prstGeom prst="rect">
            <a:avLst/>
          </a:prstGeom>
        </p:spPr>
      </p:pic>
    </p:spTree>
    <p:extLst>
      <p:ext uri="{BB962C8B-B14F-4D97-AF65-F5344CB8AC3E}">
        <p14:creationId xmlns:p14="http://schemas.microsoft.com/office/powerpoint/2010/main" val="4180457722"/>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053"/>
            <a:ext cx="11513713" cy="3416320"/>
          </a:xfrm>
          <a:prstGeom prst="rect">
            <a:avLst/>
          </a:prstGeom>
        </p:spPr>
        <p:txBody>
          <a:bodyPr wrap="square">
            <a:spAutoFit/>
          </a:bodyPr>
          <a:lstStyle/>
          <a:p>
            <a:pPr algn="just" rtl="1">
              <a:lnSpc>
                <a:spcPct val="90000"/>
              </a:lnSpc>
            </a:pPr>
            <a:r>
              <a:rPr lang="ar-SA" sz="4000" b="1" u="sng" dirty="0" smtClean="0">
                <a:solidFill>
                  <a:srgbClr val="C00000"/>
                </a:solidFill>
              </a:rPr>
              <a:t>مثلجات محتوية على الفاكهة: </a:t>
            </a:r>
            <a:r>
              <a:rPr lang="en-US" sz="4000" b="1" u="sng" dirty="0" smtClean="0">
                <a:solidFill>
                  <a:srgbClr val="C00000"/>
                </a:solidFill>
              </a:rPr>
              <a:t>Fruit Ice cream</a:t>
            </a:r>
            <a:r>
              <a:rPr lang="ar-EG" sz="4000" b="1" dirty="0" smtClean="0">
                <a:solidFill>
                  <a:srgbClr val="C00000"/>
                </a:solidFill>
              </a:rPr>
              <a:t> </a:t>
            </a:r>
            <a:endParaRPr lang="en-US" sz="4000" b="1" dirty="0" smtClean="0">
              <a:solidFill>
                <a:srgbClr val="C00000"/>
              </a:solidFill>
            </a:endParaRPr>
          </a:p>
          <a:p>
            <a:pPr algn="just" rtl="1">
              <a:lnSpc>
                <a:spcPct val="90000"/>
              </a:lnSpc>
            </a:pPr>
            <a:r>
              <a:rPr lang="ar-SA" sz="4000" b="1" dirty="0" smtClean="0"/>
              <a:t>وتصنع من مخلوط المثلجات السابقة باضافة اى نوع من الفواكه او عصيرها عند تجميد المخلوط بحيث لا تقل نسبة الفاكهة المضافة عن 3% ولا تقل نسبة الدهن عن 8% وفى العادة يضاف الى المخلوط خلاصة طعم الفاكهة ومادة ملونة لاعطائها الطعم واللون المرغوب بدلا من الفاكهة او العصائر.</a:t>
            </a:r>
            <a:endParaRPr lang="ar-SA"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7422"/>
            <a:ext cx="6954592" cy="3523109"/>
          </a:xfrm>
          <a:prstGeom prst="rect">
            <a:avLst/>
          </a:prstGeom>
        </p:spPr>
      </p:pic>
    </p:spTree>
    <p:extLst>
      <p:ext uri="{BB962C8B-B14F-4D97-AF65-F5344CB8AC3E}">
        <p14:creationId xmlns:p14="http://schemas.microsoft.com/office/powerpoint/2010/main" val="2310015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6098"/>
            <a:ext cx="12192000" cy="3046988"/>
          </a:xfrm>
          <a:prstGeom prst="rect">
            <a:avLst/>
          </a:prstGeom>
        </p:spPr>
        <p:txBody>
          <a:bodyPr wrap="square">
            <a:spAutoFit/>
          </a:bodyPr>
          <a:lstStyle/>
          <a:p>
            <a:pPr algn="just" rtl="1">
              <a:lnSpc>
                <a:spcPct val="80000"/>
              </a:lnSpc>
            </a:pPr>
            <a:r>
              <a:rPr lang="ar-EG" sz="4000" b="1" u="sng" dirty="0" smtClean="0">
                <a:solidFill>
                  <a:srgbClr val="C00000"/>
                </a:solidFill>
              </a:rPr>
              <a:t>- </a:t>
            </a:r>
            <a:r>
              <a:rPr lang="ar-SA" sz="4000" b="1" u="sng" dirty="0" smtClean="0">
                <a:solidFill>
                  <a:srgbClr val="C00000"/>
                </a:solidFill>
              </a:rPr>
              <a:t>مثلجات بها نسبة دهن عالية: </a:t>
            </a:r>
            <a:r>
              <a:rPr lang="en-US" sz="4000" b="1" u="sng" dirty="0" smtClean="0">
                <a:solidFill>
                  <a:srgbClr val="C00000"/>
                </a:solidFill>
              </a:rPr>
              <a:t>Mousse Ice – cream</a:t>
            </a:r>
            <a:r>
              <a:rPr lang="ar-EG" sz="4000" b="1" dirty="0" smtClean="0">
                <a:solidFill>
                  <a:srgbClr val="C00000"/>
                </a:solidFill>
              </a:rPr>
              <a:t> </a:t>
            </a:r>
            <a:endParaRPr lang="en-US" sz="4000" b="1" dirty="0" smtClean="0">
              <a:solidFill>
                <a:srgbClr val="C00000"/>
              </a:solidFill>
            </a:endParaRPr>
          </a:p>
          <a:p>
            <a:pPr algn="just" rtl="1">
              <a:lnSpc>
                <a:spcPct val="80000"/>
              </a:lnSpc>
            </a:pPr>
            <a:r>
              <a:rPr lang="ar-SA" sz="4000" b="1" dirty="0" smtClean="0"/>
              <a:t>وتصنع بخفق القشدة المحتوية على حوالى 40% دهن ثم يضاف لها السكر والفاكهة والمواد المكسبة للطعم وتخلط ببعضها مع تقليب بسيط ثم يوضع المخلوط فى ثلاجات التبريد للتجميد وهذه الطريقة المميزة لصناعة ال </a:t>
            </a:r>
            <a:r>
              <a:rPr lang="en-US" sz="4000" b="1" dirty="0" smtClean="0"/>
              <a:t>Mousse</a:t>
            </a:r>
            <a:r>
              <a:rPr lang="ar-SA" sz="4000" b="1" dirty="0" smtClean="0"/>
              <a:t> تختلف عن الانواع السابقة فى ان خفق المخلوط يكون قبل تجميده.</a:t>
            </a:r>
            <a:endParaRPr lang="ar-SA" sz="4000" b="1" dirty="0"/>
          </a:p>
        </p:txBody>
      </p:sp>
    </p:spTree>
    <p:extLst>
      <p:ext uri="{BB962C8B-B14F-4D97-AF65-F5344CB8AC3E}">
        <p14:creationId xmlns:p14="http://schemas.microsoft.com/office/powerpoint/2010/main" val="3080077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tard Ice Cream with Dried Apricots recipe – All recip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4714"/>
            <a:ext cx="7391162" cy="40632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2000" cy="2554545"/>
          </a:xfrm>
          <a:prstGeom prst="rect">
            <a:avLst/>
          </a:prstGeom>
        </p:spPr>
        <p:txBody>
          <a:bodyPr wrap="square">
            <a:spAutoFit/>
          </a:bodyPr>
          <a:lstStyle/>
          <a:p>
            <a:pPr algn="just" rtl="1">
              <a:lnSpc>
                <a:spcPct val="80000"/>
              </a:lnSpc>
            </a:pPr>
            <a:r>
              <a:rPr lang="ar-SA" sz="4000" b="1" u="sng" dirty="0" smtClean="0">
                <a:solidFill>
                  <a:srgbClr val="C00000"/>
                </a:solidFill>
              </a:rPr>
              <a:t>مثلجات بها نسبة عالية من البيض: </a:t>
            </a:r>
            <a:r>
              <a:rPr lang="en-US" sz="4000" b="1" u="sng" dirty="0" smtClean="0">
                <a:solidFill>
                  <a:srgbClr val="C00000"/>
                </a:solidFill>
              </a:rPr>
              <a:t>Frozen Custard</a:t>
            </a:r>
            <a:r>
              <a:rPr lang="ar-EG" sz="4000" b="1" u="sng" dirty="0" smtClean="0">
                <a:solidFill>
                  <a:srgbClr val="C00000"/>
                </a:solidFill>
              </a:rPr>
              <a:t> </a:t>
            </a:r>
            <a:endParaRPr lang="en-US" sz="4000" b="1" u="sng" dirty="0" smtClean="0">
              <a:solidFill>
                <a:srgbClr val="C00000"/>
              </a:solidFill>
            </a:endParaRPr>
          </a:p>
          <a:p>
            <a:pPr algn="just" rtl="1">
              <a:lnSpc>
                <a:spcPct val="80000"/>
              </a:lnSpc>
            </a:pPr>
            <a:r>
              <a:rPr lang="ar-SA" sz="4000" b="1" dirty="0" smtClean="0"/>
              <a:t>ويدخل تحت هذا القسم عدة اسماء كالجيلاتى الفرنساوى وتصنع من مخلوط المثلجات السادة مع زيادة كبيرة فى نسبة صفار البيض المضاف فيكسبها طعم ولون خاص وتبلغ نسبة صفار البيض المضاف حوالى 6 صفار لكل 9 ارطال من المخلوط.</a:t>
            </a:r>
            <a:endParaRPr lang="en-US" sz="4000" b="1" dirty="0"/>
          </a:p>
        </p:txBody>
      </p:sp>
    </p:spTree>
    <p:extLst>
      <p:ext uri="{BB962C8B-B14F-4D97-AF65-F5344CB8AC3E}">
        <p14:creationId xmlns:p14="http://schemas.microsoft.com/office/powerpoint/2010/main" val="2449425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Ice Cream Christmas Pudding Recipe - Quick and easy at countdown.co.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538" y="3238500"/>
            <a:ext cx="6812924"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10639"/>
            <a:ext cx="12192000" cy="3046988"/>
          </a:xfrm>
          <a:prstGeom prst="rect">
            <a:avLst/>
          </a:prstGeom>
        </p:spPr>
        <p:txBody>
          <a:bodyPr wrap="square">
            <a:spAutoFit/>
          </a:bodyPr>
          <a:lstStyle/>
          <a:p>
            <a:pPr algn="just" rtl="1">
              <a:lnSpc>
                <a:spcPct val="80000"/>
              </a:lnSpc>
            </a:pPr>
            <a:r>
              <a:rPr lang="ar-SA" sz="4000" b="1" dirty="0" smtClean="0">
                <a:solidFill>
                  <a:srgbClr val="C00000"/>
                </a:solidFill>
              </a:rPr>
              <a:t>مثلجات بها نسبة مرتفعة من مزيج عدة فواكه وبيض</a:t>
            </a:r>
            <a:endParaRPr lang="ar-EG" sz="4000" b="1" dirty="0" smtClean="0">
              <a:solidFill>
                <a:srgbClr val="C00000"/>
              </a:solidFill>
            </a:endParaRPr>
          </a:p>
          <a:p>
            <a:pPr algn="just">
              <a:lnSpc>
                <a:spcPct val="80000"/>
              </a:lnSpc>
            </a:pPr>
            <a:r>
              <a:rPr lang="en-US" sz="4000" b="1" dirty="0" smtClean="0">
                <a:solidFill>
                  <a:srgbClr val="C00000"/>
                </a:solidFill>
              </a:rPr>
              <a:t> Pudding ice Cream</a:t>
            </a:r>
          </a:p>
          <a:p>
            <a:pPr algn="just" rtl="1">
              <a:lnSpc>
                <a:spcPct val="80000"/>
              </a:lnSpc>
            </a:pPr>
            <a:r>
              <a:rPr lang="ar-SA" sz="4000" b="1" dirty="0" smtClean="0"/>
              <a:t>وتصنع عادة باضافة نسبة مرتفعة من خليط عدة فواكه بدلا من نوع واحد من الفاكهة كما فى مثلجات الفاكهة كما يضاف البيض بنسبة مساوية للنوع السابق وعادة بها نسبة عالية من الدهن. وقد يضاف لها مشروبات روحية وتوابل.</a:t>
            </a:r>
            <a:endParaRPr lang="ar-SA" sz="4000" b="1" dirty="0"/>
          </a:p>
        </p:txBody>
      </p:sp>
    </p:spTree>
    <p:extLst>
      <p:ext uri="{BB962C8B-B14F-4D97-AF65-F5344CB8AC3E}">
        <p14:creationId xmlns:p14="http://schemas.microsoft.com/office/powerpoint/2010/main" val="1034811784"/>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2473"/>
            <a:ext cx="3284113" cy="3216094"/>
          </a:xfrm>
          <a:prstGeom prst="rect">
            <a:avLst/>
          </a:prstGeom>
        </p:spPr>
      </p:pic>
      <p:sp>
        <p:nvSpPr>
          <p:cNvPr id="3" name="Rectangle 2"/>
          <p:cNvSpPr/>
          <p:nvPr/>
        </p:nvSpPr>
        <p:spPr>
          <a:xfrm>
            <a:off x="0" y="0"/>
            <a:ext cx="12003110" cy="3970318"/>
          </a:xfrm>
          <a:prstGeom prst="rect">
            <a:avLst/>
          </a:prstGeom>
        </p:spPr>
        <p:txBody>
          <a:bodyPr wrap="square">
            <a:spAutoFit/>
          </a:bodyPr>
          <a:lstStyle/>
          <a:p>
            <a:pPr algn="just" rtl="1"/>
            <a:r>
              <a:rPr lang="ar-SA" sz="3600" b="1" dirty="0" smtClean="0">
                <a:solidFill>
                  <a:srgbClr val="C00000"/>
                </a:solidFill>
              </a:rPr>
              <a:t>مثلجات اللبن : </a:t>
            </a:r>
            <a:r>
              <a:rPr lang="en-US" sz="3600" b="1" dirty="0" smtClean="0">
                <a:solidFill>
                  <a:srgbClr val="C00000"/>
                </a:solidFill>
              </a:rPr>
              <a:t>Ice Milk </a:t>
            </a:r>
            <a:r>
              <a:rPr lang="ar-EG" sz="3600" b="1" dirty="0" smtClean="0">
                <a:solidFill>
                  <a:srgbClr val="C00000"/>
                </a:solidFill>
              </a:rPr>
              <a:t> </a:t>
            </a:r>
          </a:p>
          <a:p>
            <a:pPr algn="just" rtl="1"/>
            <a:r>
              <a:rPr lang="ar-SA" sz="3600" b="1" dirty="0" smtClean="0"/>
              <a:t>وتصنع من اللبن الكامل مع منتجات لبنية اخرى كاللبن المركز او المجفف لرفع نسبة جوامد اللبن اللادهنية الى 12-14% مع باقى مكونات المخلوط كما فى المثلجات السادة بحيث لا تقل نسبة الدهن فى المخلوط عن 4% وهذا النوع هو المنتشر فى مصر واستعمل فيه اللبن الجاموسى ولا تزاد نسبة جوامد اللبن اللادهنية فيه مما يؤدى الى عيوب فى الناتج كماتزداد نسبة السكر عن المستعمل فى البلاد الاخرى الى حوالى 18%.</a:t>
            </a:r>
            <a:endParaRPr lang="ar-SA" sz="3600" b="1" dirty="0"/>
          </a:p>
        </p:txBody>
      </p:sp>
    </p:spTree>
    <p:extLst>
      <p:ext uri="{BB962C8B-B14F-4D97-AF65-F5344CB8AC3E}">
        <p14:creationId xmlns:p14="http://schemas.microsoft.com/office/powerpoint/2010/main" val="831886162"/>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70099"/>
            <a:ext cx="6296508" cy="3787254"/>
          </a:xfrm>
          <a:prstGeom prst="rect">
            <a:avLst/>
          </a:prstGeom>
        </p:spPr>
      </p:pic>
      <p:sp>
        <p:nvSpPr>
          <p:cNvPr id="3" name="Rectangle 2"/>
          <p:cNvSpPr/>
          <p:nvPr/>
        </p:nvSpPr>
        <p:spPr>
          <a:xfrm>
            <a:off x="1" y="0"/>
            <a:ext cx="12192000" cy="3170099"/>
          </a:xfrm>
          <a:prstGeom prst="rect">
            <a:avLst/>
          </a:prstGeom>
        </p:spPr>
        <p:txBody>
          <a:bodyPr wrap="square">
            <a:spAutoFit/>
          </a:bodyPr>
          <a:lstStyle/>
          <a:p>
            <a:pPr algn="just" rtl="1"/>
            <a:r>
              <a:rPr lang="ar-SA" sz="4000" b="1" dirty="0" smtClean="0"/>
              <a:t>وذلك بان تضاف هذه المكونات الى المخلوط المحتوى على اللبن بعد ان يتجمد الاخير للقوام المطلوب حتى لا يتجبن كيزين اللبن بتأثير الحمض ويمكن اضافة صفار البيض فى عمل ال </a:t>
            </a:r>
            <a:r>
              <a:rPr lang="en-US" sz="4000" b="1" dirty="0" smtClean="0">
                <a:solidFill>
                  <a:srgbClr val="C00000"/>
                </a:solidFill>
              </a:rPr>
              <a:t>Sherbets</a:t>
            </a:r>
            <a:r>
              <a:rPr lang="ar-SA" sz="4000" b="1" dirty="0" smtClean="0">
                <a:solidFill>
                  <a:srgbClr val="C00000"/>
                </a:solidFill>
              </a:rPr>
              <a:t> </a:t>
            </a:r>
            <a:r>
              <a:rPr lang="ar-SA" sz="4000" b="1" dirty="0" smtClean="0"/>
              <a:t>وفى هذه الحالة تسمى </a:t>
            </a:r>
            <a:r>
              <a:rPr lang="en-US" sz="4000" b="1" dirty="0" err="1" smtClean="0"/>
              <a:t>Souffle</a:t>
            </a:r>
            <a:r>
              <a:rPr lang="en-US" sz="4000" b="1" dirty="0" smtClean="0"/>
              <a:t> </a:t>
            </a:r>
            <a:r>
              <a:rPr lang="ar-EG" sz="4000" b="1" dirty="0" smtClean="0"/>
              <a:t> </a:t>
            </a:r>
            <a:r>
              <a:rPr lang="ar-SA" sz="4000" b="1" dirty="0" smtClean="0"/>
              <a:t>كذلك يستعمل اللبن المتخمر بالبادئ بدلا من اللبن الطازج فى تحضير ال </a:t>
            </a:r>
            <a:r>
              <a:rPr lang="en-US" sz="4000" b="1" dirty="0" smtClean="0"/>
              <a:t>Sherbets</a:t>
            </a:r>
            <a:r>
              <a:rPr lang="ar-SA" sz="4000" b="1" dirty="0" smtClean="0"/>
              <a:t> ويسمى الناتج فى هذه الحالة </a:t>
            </a:r>
            <a:r>
              <a:rPr lang="en-US" sz="4000" b="1" dirty="0" smtClean="0"/>
              <a:t>Lacto</a:t>
            </a:r>
            <a:r>
              <a:rPr lang="ar-EG" sz="4000" b="1" dirty="0" smtClean="0"/>
              <a:t>.</a:t>
            </a:r>
            <a:endParaRPr lang="ar-SA" sz="4000" b="1" dirty="0"/>
          </a:p>
        </p:txBody>
      </p:sp>
    </p:spTree>
    <p:extLst>
      <p:ext uri="{BB962C8B-B14F-4D97-AF65-F5344CB8AC3E}">
        <p14:creationId xmlns:p14="http://schemas.microsoft.com/office/powerpoint/2010/main" val="3839888037"/>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0" y="615553"/>
            <a:ext cx="12060072" cy="378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p>
            <a:pPr algn="just" rtl="1"/>
            <a:r>
              <a:rPr lang="ar-SA" sz="4000" b="1" dirty="0">
                <a:solidFill>
                  <a:srgbClr val="C00000"/>
                </a:solidFill>
              </a:rPr>
              <a:t>ثالثا</a:t>
            </a:r>
            <a:r>
              <a:rPr lang="ar-SA" sz="4000" b="1" dirty="0"/>
              <a:t> – التقسيم السابق يعتمد اساسيا على اختلاف نسبة مكونات المخلوط ولكن يوجد تقسيم اخر يعتمد على شكل المثلجات فمثلا:</a:t>
            </a:r>
            <a:endParaRPr lang="en-US" sz="4000" b="1" dirty="0"/>
          </a:p>
          <a:p>
            <a:pPr algn="ctr" rtl="1"/>
            <a:r>
              <a:rPr lang="ar-EG" sz="4000" b="1" dirty="0"/>
              <a:t>1-</a:t>
            </a:r>
            <a:r>
              <a:rPr lang="en-US" sz="4000" b="1" u="sng" dirty="0" smtClean="0">
                <a:solidFill>
                  <a:srgbClr val="C00000"/>
                </a:solidFill>
              </a:rPr>
              <a:t>Neapolitan Ice </a:t>
            </a:r>
            <a:r>
              <a:rPr lang="en-US" sz="4000" b="1" u="sng" dirty="0">
                <a:solidFill>
                  <a:srgbClr val="C00000"/>
                </a:solidFill>
              </a:rPr>
              <a:t>– Cream</a:t>
            </a:r>
            <a:r>
              <a:rPr lang="en-US" sz="4000" b="1" dirty="0">
                <a:solidFill>
                  <a:srgbClr val="C00000"/>
                </a:solidFill>
              </a:rPr>
              <a:t>                                                         </a:t>
            </a:r>
            <a:r>
              <a:rPr lang="ar-EG" sz="4000" b="1" dirty="0">
                <a:solidFill>
                  <a:srgbClr val="C00000"/>
                </a:solidFill>
              </a:rPr>
              <a:t> </a:t>
            </a:r>
            <a:endParaRPr lang="en-US" sz="4000" b="1" dirty="0">
              <a:solidFill>
                <a:srgbClr val="C00000"/>
              </a:solidFill>
            </a:endParaRPr>
          </a:p>
          <a:p>
            <a:pPr algn="just" rtl="1"/>
            <a:r>
              <a:rPr lang="ar-SA" sz="4000" b="1" dirty="0"/>
              <a:t>ويطلق هذا الاسم عادة على المثلجات المحضرة بشكل طبقات مختلفة فوق بعضها وهى فى العادة ثلاث طبقات ويدخل فى صناعتها </a:t>
            </a:r>
            <a:r>
              <a:rPr lang="en-US" sz="4000" b="1" dirty="0"/>
              <a:t>Frozen Custard</a:t>
            </a:r>
            <a:r>
              <a:rPr lang="ar-SA" sz="4000" b="1" dirty="0"/>
              <a:t> وال </a:t>
            </a:r>
            <a:r>
              <a:rPr lang="en-US" sz="4000" b="1" dirty="0"/>
              <a:t>Pudding</a:t>
            </a:r>
            <a:r>
              <a:rPr lang="ar-SA" sz="4000" b="1" dirty="0"/>
              <a:t> والمثلجات السادة </a:t>
            </a:r>
            <a:r>
              <a:rPr lang="en-US" sz="4000" b="1" dirty="0"/>
              <a:t>Plain Ice – cream </a:t>
            </a:r>
            <a:r>
              <a:rPr lang="ar-EG" sz="4000" b="1" dirty="0"/>
              <a:t> </a:t>
            </a:r>
            <a:endParaRPr lang="ar-SA" sz="4000" b="1" dirty="0"/>
          </a:p>
        </p:txBody>
      </p:sp>
      <p:sp>
        <p:nvSpPr>
          <p:cNvPr id="2" name="AutoShape 2" descr="Neapolitan Ice Cream Cone Tower Stock Photo - Download Image No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Neapolitan Icebox Cake | Martha Stew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758" y="4401197"/>
            <a:ext cx="5336276" cy="245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49275"/>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ChangeArrowheads="1"/>
          </p:cNvSpPr>
          <p:nvPr/>
        </p:nvSpPr>
        <p:spPr bwMode="auto">
          <a:xfrm>
            <a:off x="-81190" y="773972"/>
            <a:ext cx="12273190" cy="501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p>
            <a:pPr algn="just" rtl="1"/>
            <a:r>
              <a:rPr lang="ar-SA" sz="4000" b="1" u="sng" dirty="0" smtClean="0">
                <a:solidFill>
                  <a:srgbClr val="FF0000"/>
                </a:solidFill>
              </a:rPr>
              <a:t>تعريف </a:t>
            </a:r>
            <a:r>
              <a:rPr lang="ar-SA" sz="4000" b="1" u="sng" dirty="0">
                <a:solidFill>
                  <a:srgbClr val="FF0000"/>
                </a:solidFill>
              </a:rPr>
              <a:t>المثلجات :</a:t>
            </a:r>
            <a:r>
              <a:rPr lang="ar-SA" sz="4000" b="1" u="sng" dirty="0" smtClean="0">
                <a:solidFill>
                  <a:srgbClr val="FF0000"/>
                </a:solidFill>
              </a:rPr>
              <a:t>ـ</a:t>
            </a:r>
            <a:endParaRPr lang="en-US" sz="4000" b="1" dirty="0"/>
          </a:p>
          <a:p>
            <a:pPr algn="just" rtl="1"/>
            <a:r>
              <a:rPr lang="ar-SA" sz="4000" b="1" dirty="0"/>
              <a:t>تعرف الان على انها مخاليط من منتجات غذائية مبردة الى درجة تقرب من التجمد وتحضر من الالبان او منتجاتها بعد خلطها بمواد اخرى ضرورية تكسبها لونا وقواما وطعما ورائحة. </a:t>
            </a:r>
            <a:endParaRPr lang="ar-EG" sz="4000" b="1" dirty="0" smtClean="0"/>
          </a:p>
          <a:p>
            <a:pPr algn="just" rtl="1"/>
            <a:r>
              <a:rPr lang="ar-EG" sz="4000" b="1" dirty="0" smtClean="0"/>
              <a:t>وهي مخاليط غذائية تتكون  اساسا من خليط من اللبن وبعض منتجاته مع غيرها من المواد اللازمة للتحلية وإكساب النكهة واللون والقوام المناسب وتحضر بالتجميد عادة المصحوب عادة بالخفق.</a:t>
            </a:r>
          </a:p>
          <a:p>
            <a:pPr algn="just" rtl="1"/>
            <a:endParaRPr lang="ar-SA" sz="4000" b="1" dirty="0"/>
          </a:p>
        </p:txBody>
      </p:sp>
      <p:pic>
        <p:nvPicPr>
          <p:cNvPr id="1026" name="Picture 2" descr="كيفية تحضير الايس كريم مثل المحلات glace à la vanille et a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90112"/>
            <a:ext cx="4148919" cy="236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65459"/>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02" name="Rectangle 2"/>
          <p:cNvSpPr>
            <a:spLocks noChangeArrowheads="1"/>
          </p:cNvSpPr>
          <p:nvPr/>
        </p:nvSpPr>
        <p:spPr bwMode="auto">
          <a:xfrm>
            <a:off x="0" y="134428"/>
            <a:ext cx="12192000" cy="378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p>
            <a:pPr algn="r"/>
            <a:r>
              <a:rPr lang="ar-EG" sz="4000" b="1" dirty="0" smtClean="0">
                <a:solidFill>
                  <a:srgbClr val="C00000"/>
                </a:solidFill>
              </a:rPr>
              <a:t>     </a:t>
            </a:r>
            <a:r>
              <a:rPr lang="en-US" sz="4000" b="1" u="sng" dirty="0" smtClean="0">
                <a:solidFill>
                  <a:srgbClr val="C00000"/>
                </a:solidFill>
              </a:rPr>
              <a:t>Au</a:t>
            </a:r>
            <a:r>
              <a:rPr lang="ar-EG" sz="4000" b="1" u="sng" dirty="0" smtClean="0">
                <a:solidFill>
                  <a:srgbClr val="C00000"/>
                </a:solidFill>
              </a:rPr>
              <a:t> </a:t>
            </a:r>
            <a:r>
              <a:rPr lang="en-US" sz="4000" b="1" u="sng" dirty="0" smtClean="0">
                <a:solidFill>
                  <a:srgbClr val="C00000"/>
                </a:solidFill>
              </a:rPr>
              <a:t>fait </a:t>
            </a:r>
            <a:r>
              <a:rPr lang="en-US" sz="4000" b="1" u="sng" dirty="0">
                <a:solidFill>
                  <a:srgbClr val="C00000"/>
                </a:solidFill>
              </a:rPr>
              <a:t>Ice – Cream</a:t>
            </a:r>
            <a:r>
              <a:rPr lang="en-US" sz="4000" b="1" dirty="0">
                <a:solidFill>
                  <a:srgbClr val="C00000"/>
                </a:solidFill>
              </a:rPr>
              <a:t>                                                            </a:t>
            </a:r>
            <a:r>
              <a:rPr lang="ar-EG" sz="4000" b="1" dirty="0">
                <a:solidFill>
                  <a:srgbClr val="C00000"/>
                </a:solidFill>
              </a:rPr>
              <a:t> </a:t>
            </a:r>
            <a:endParaRPr lang="en-US" sz="4000" b="1" dirty="0">
              <a:solidFill>
                <a:srgbClr val="C00000"/>
              </a:solidFill>
            </a:endParaRPr>
          </a:p>
          <a:p>
            <a:pPr algn="just" rtl="1"/>
            <a:r>
              <a:rPr lang="ar-SA" sz="4000" b="1" dirty="0"/>
              <a:t>ويطلق هذا الاسم على المثلجات المكونة من طبقتين من المثلجات السادة بينهما طبقة من الفاكهة المجمدة . ويسبق هذا الاسم فى العادة اسم الفاكهة المستعملة فى تحضير الطبقة الوسطى فمثلا </a:t>
            </a:r>
            <a:r>
              <a:rPr lang="ar-SA" sz="4000" b="1" dirty="0" smtClean="0"/>
              <a:t>يقال</a:t>
            </a:r>
            <a:endParaRPr lang="ar-EG" sz="4000" b="1" dirty="0" smtClean="0"/>
          </a:p>
          <a:p>
            <a:pPr algn="just" rtl="1"/>
            <a:r>
              <a:rPr lang="ar-SA" sz="4000" b="1" dirty="0" smtClean="0"/>
              <a:t> </a:t>
            </a:r>
            <a:r>
              <a:rPr lang="en-US" sz="4000" b="1" dirty="0"/>
              <a:t>Mango </a:t>
            </a:r>
            <a:r>
              <a:rPr lang="en-US" sz="4000" b="1" dirty="0" err="1"/>
              <a:t>Aufait</a:t>
            </a:r>
            <a:r>
              <a:rPr lang="ar-SA" sz="4000" b="1" dirty="0"/>
              <a:t> عند استعمال المانجو و </a:t>
            </a:r>
            <a:r>
              <a:rPr lang="en-US" sz="4000" b="1" dirty="0"/>
              <a:t>Peach </a:t>
            </a:r>
            <a:r>
              <a:rPr lang="en-US" sz="4000" b="1"/>
              <a:t>– </a:t>
            </a:r>
            <a:r>
              <a:rPr lang="en-US" sz="4000" b="1" smtClean="0"/>
              <a:t>au </a:t>
            </a:r>
            <a:r>
              <a:rPr lang="en-US" sz="4000" b="1" dirty="0" smtClean="0"/>
              <a:t>fait</a:t>
            </a:r>
            <a:r>
              <a:rPr lang="ar-SA" sz="4000" b="1" dirty="0" smtClean="0"/>
              <a:t> </a:t>
            </a:r>
            <a:r>
              <a:rPr lang="ar-SA" sz="4000" b="1" dirty="0"/>
              <a:t>عند استعمال الخوخ .</a:t>
            </a:r>
          </a:p>
        </p:txBody>
      </p:sp>
    </p:spTree>
    <p:extLst>
      <p:ext uri="{BB962C8B-B14F-4D97-AF65-F5344CB8AC3E}">
        <p14:creationId xmlns:p14="http://schemas.microsoft.com/office/powerpoint/2010/main" val="378867869"/>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آيس كريم سلطانه - تورت _ Ice Cream Sultana - Cakes AD‎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8999"/>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03801"/>
            <a:ext cx="12192000" cy="3108543"/>
          </a:xfrm>
          <a:prstGeom prst="rect">
            <a:avLst/>
          </a:prstGeom>
        </p:spPr>
        <p:txBody>
          <a:bodyPr wrap="square">
            <a:spAutoFit/>
          </a:bodyPr>
          <a:lstStyle/>
          <a:p>
            <a:pPr algn="r">
              <a:lnSpc>
                <a:spcPct val="70000"/>
              </a:lnSpc>
            </a:pPr>
            <a:endParaRPr lang="en-US" sz="4000" b="1" u="sng" dirty="0" smtClean="0">
              <a:solidFill>
                <a:srgbClr val="C00000"/>
              </a:solidFill>
            </a:endParaRPr>
          </a:p>
          <a:p>
            <a:pPr algn="just">
              <a:lnSpc>
                <a:spcPct val="70000"/>
              </a:lnSpc>
            </a:pPr>
            <a:r>
              <a:rPr lang="ar-EG" sz="4000" b="1" u="sng" dirty="0" smtClean="0">
                <a:solidFill>
                  <a:srgbClr val="C00000"/>
                </a:solidFill>
              </a:rPr>
              <a:t> </a:t>
            </a:r>
            <a:r>
              <a:rPr lang="en-US" sz="4000" b="1" u="sng" dirty="0" smtClean="0">
                <a:solidFill>
                  <a:srgbClr val="C00000"/>
                </a:solidFill>
              </a:rPr>
              <a:t>Sultana Roll</a:t>
            </a:r>
            <a:r>
              <a:rPr lang="ar-EG" sz="4000" b="1" u="sng" dirty="0" smtClean="0">
                <a:solidFill>
                  <a:srgbClr val="C00000"/>
                </a:solidFill>
              </a:rPr>
              <a:t> </a:t>
            </a:r>
          </a:p>
          <a:p>
            <a:pPr algn="just">
              <a:lnSpc>
                <a:spcPct val="70000"/>
              </a:lnSpc>
            </a:pPr>
            <a:endParaRPr lang="ar-EG" sz="4000" b="1" dirty="0" smtClean="0"/>
          </a:p>
          <a:p>
            <a:pPr algn="just" rtl="1">
              <a:lnSpc>
                <a:spcPct val="70000"/>
              </a:lnSpc>
            </a:pPr>
            <a:r>
              <a:rPr lang="ar-SA" sz="4000" b="1" dirty="0" smtClean="0"/>
              <a:t>ويطلق هذا الاسم عادة على المثلجات الغنية فى الدهن المحضرة فى قالب اسطوانى وبداخلها اسطوانة من مثلجات الفاكهة ويوضع عليها من الخارج نوع من المكسرات المطحونة. وتسمى هذه الانواع فى مصر بالكاساتا دون تفرقة.</a:t>
            </a:r>
            <a:endParaRPr lang="en-US" sz="4000" b="1" dirty="0"/>
          </a:p>
        </p:txBody>
      </p:sp>
    </p:spTree>
    <p:extLst>
      <p:ext uri="{BB962C8B-B14F-4D97-AF65-F5344CB8AC3E}">
        <p14:creationId xmlns:p14="http://schemas.microsoft.com/office/powerpoint/2010/main" val="4052008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0" y="521390"/>
            <a:ext cx="12192000" cy="183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p>
            <a:pPr>
              <a:lnSpc>
                <a:spcPct val="70000"/>
              </a:lnSpc>
            </a:pPr>
            <a:r>
              <a:rPr lang="en-US" sz="4000" b="1" u="sng" dirty="0" smtClean="0">
                <a:solidFill>
                  <a:srgbClr val="C00000"/>
                </a:solidFill>
              </a:rPr>
              <a:t>Eskimo</a:t>
            </a:r>
            <a:r>
              <a:rPr lang="ar-EG" sz="4000" b="1" u="sng" dirty="0" smtClean="0">
                <a:solidFill>
                  <a:srgbClr val="C00000"/>
                </a:solidFill>
              </a:rPr>
              <a:t> </a:t>
            </a:r>
            <a:r>
              <a:rPr lang="en-US" sz="4000" b="1" u="sng" dirty="0" smtClean="0">
                <a:solidFill>
                  <a:srgbClr val="C00000"/>
                </a:solidFill>
              </a:rPr>
              <a:t>Pie</a:t>
            </a:r>
            <a:r>
              <a:rPr lang="en-US" sz="4000" b="1" dirty="0" smtClean="0">
                <a:solidFill>
                  <a:srgbClr val="C00000"/>
                </a:solidFill>
              </a:rPr>
              <a:t>  </a:t>
            </a:r>
            <a:endParaRPr lang="ar-EG" sz="4000" b="1" dirty="0" smtClean="0">
              <a:solidFill>
                <a:srgbClr val="C00000"/>
              </a:solidFill>
            </a:endParaRPr>
          </a:p>
          <a:p>
            <a:pPr>
              <a:lnSpc>
                <a:spcPct val="70000"/>
              </a:lnSpc>
            </a:pPr>
            <a:r>
              <a:rPr lang="en-US" sz="4000" b="1" dirty="0" smtClean="0">
                <a:solidFill>
                  <a:srgbClr val="C00000"/>
                </a:solidFill>
              </a:rPr>
              <a:t>                                                                    </a:t>
            </a:r>
            <a:r>
              <a:rPr lang="ar-EG" sz="4000" b="1" dirty="0" smtClean="0">
                <a:solidFill>
                  <a:srgbClr val="C00000"/>
                </a:solidFill>
              </a:rPr>
              <a:t> </a:t>
            </a:r>
            <a:endParaRPr lang="en-US" sz="4000" b="1" dirty="0">
              <a:solidFill>
                <a:srgbClr val="C00000"/>
              </a:solidFill>
            </a:endParaRPr>
          </a:p>
          <a:p>
            <a:pPr algn="just" rtl="1">
              <a:lnSpc>
                <a:spcPct val="70000"/>
              </a:lnSpc>
            </a:pPr>
            <a:r>
              <a:rPr lang="ar-SA" sz="4000" b="1" dirty="0"/>
              <a:t>ويطلق هذا الاسم عادة على قوالب الدندورمة المغطاه بطبقة متجمدة من الشيكولاتة والتى على شكل قضبان </a:t>
            </a:r>
            <a:r>
              <a:rPr lang="en-US" sz="4000" b="1" dirty="0"/>
              <a:t>Ice – Cream Bars </a:t>
            </a:r>
            <a:r>
              <a:rPr lang="ar-EG" sz="4000" b="1" dirty="0"/>
              <a:t> </a:t>
            </a:r>
            <a:endParaRPr lang="en-US" sz="4000" b="1" dirty="0"/>
          </a:p>
        </p:txBody>
      </p:sp>
      <p:pic>
        <p:nvPicPr>
          <p:cNvPr id="3074" name="Picture 2" descr="Eskimo 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30" y="4286249"/>
            <a:ext cx="2355613"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skimo pie ice cream — Stock Photo © pinkpong #1608742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54465" y="4213051"/>
            <a:ext cx="6824663" cy="264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74297"/>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0" y="102400"/>
            <a:ext cx="11925837" cy="2308324"/>
          </a:xfrm>
          <a:prstGeom prst="rect">
            <a:avLst/>
          </a:prstGeom>
        </p:spPr>
        <p:txBody>
          <a:bodyPr wrap="square">
            <a:spAutoFit/>
          </a:bodyPr>
          <a:lstStyle/>
          <a:p>
            <a:pPr algn="just" rtl="1">
              <a:lnSpc>
                <a:spcPct val="120000"/>
              </a:lnSpc>
            </a:pPr>
            <a:r>
              <a:rPr lang="ar-EG" sz="4000" b="1" u="sng" dirty="0">
                <a:solidFill>
                  <a:srgbClr val="C00000"/>
                </a:solidFill>
              </a:rPr>
              <a:t>أ</a:t>
            </a:r>
            <a:r>
              <a:rPr lang="ar-SA" sz="4000" b="1" u="sng" dirty="0" smtClean="0">
                <a:solidFill>
                  <a:srgbClr val="C00000"/>
                </a:solidFill>
              </a:rPr>
              <a:t>ما الاصناف الممتازة</a:t>
            </a:r>
            <a:r>
              <a:rPr lang="ar-SA" sz="4000" b="1" dirty="0" smtClean="0">
                <a:solidFill>
                  <a:srgbClr val="C00000"/>
                </a:solidFill>
              </a:rPr>
              <a:t>  </a:t>
            </a:r>
            <a:r>
              <a:rPr lang="ar-SA" sz="4000" b="1" u="sng" dirty="0" smtClean="0">
                <a:solidFill>
                  <a:srgbClr val="C00000"/>
                </a:solidFill>
              </a:rPr>
              <a:t> </a:t>
            </a:r>
            <a:r>
              <a:rPr lang="en-US" sz="4000" b="1" u="sng" dirty="0" smtClean="0">
                <a:solidFill>
                  <a:srgbClr val="C00000"/>
                </a:solidFill>
              </a:rPr>
              <a:t>Fancy ice – cream</a:t>
            </a:r>
            <a:r>
              <a:rPr lang="ar-EG" sz="4000" b="1" dirty="0" smtClean="0">
                <a:solidFill>
                  <a:srgbClr val="C00000"/>
                </a:solidFill>
              </a:rPr>
              <a:t> </a:t>
            </a:r>
            <a:endParaRPr lang="en-US" sz="4000" b="1" dirty="0" smtClean="0">
              <a:solidFill>
                <a:srgbClr val="C00000"/>
              </a:solidFill>
            </a:endParaRPr>
          </a:p>
          <a:p>
            <a:pPr algn="just" rtl="1">
              <a:lnSpc>
                <a:spcPct val="120000"/>
              </a:lnSpc>
            </a:pPr>
            <a:r>
              <a:rPr lang="ar-SA" sz="4000" b="1" dirty="0" smtClean="0"/>
              <a:t>فتحضر بشكل تورتات او قوالب لها اشكال خاصة ومعظمها لها تسميات محلية او تجارية غير متفق عليها.</a:t>
            </a:r>
            <a:endParaRPr lang="en-US" sz="4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525" y="2570006"/>
            <a:ext cx="6076950" cy="4287994"/>
          </a:xfrm>
          <a:prstGeom prst="rect">
            <a:avLst/>
          </a:prstGeom>
        </p:spPr>
      </p:pic>
    </p:spTree>
    <p:extLst>
      <p:ext uri="{BB962C8B-B14F-4D97-AF65-F5344CB8AC3E}">
        <p14:creationId xmlns:p14="http://schemas.microsoft.com/office/powerpoint/2010/main" val="543078604"/>
      </p:ext>
    </p:extLst>
  </p:cSld>
  <p:clrMapOvr>
    <a:masterClrMapping/>
  </p:clrMapOvr>
  <p:transition spd="med">
    <p:wheel spokes="8"/>
    <p:sndAc>
      <p:stSnd>
        <p:snd r:embed="rId2" name="voltag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477821"/>
            <a:ext cx="12192000" cy="2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lvl1pPr algn="l">
              <a:tabLst>
                <a:tab pos="457200" algn="l"/>
              </a:tabLst>
              <a:defRPr>
                <a:solidFill>
                  <a:schemeClr val="tx1"/>
                </a:solidFill>
                <a:latin typeface="Arial" panose="020B0604020202020204" pitchFamily="34" charset="0"/>
                <a:cs typeface="Arial" panose="020B0604020202020204" pitchFamily="34" charset="0"/>
              </a:defRPr>
            </a:lvl1pPr>
            <a:lvl2pPr algn="l">
              <a:tabLst>
                <a:tab pos="457200" algn="l"/>
              </a:tabLst>
              <a:defRPr>
                <a:solidFill>
                  <a:schemeClr val="tx1"/>
                </a:solidFill>
                <a:latin typeface="Arial" panose="020B0604020202020204" pitchFamily="34" charset="0"/>
                <a:cs typeface="Arial" panose="020B0604020202020204" pitchFamily="34" charset="0"/>
              </a:defRPr>
            </a:lvl2pPr>
            <a:lvl3pPr algn="l">
              <a:tabLst>
                <a:tab pos="457200" algn="l"/>
              </a:tabLst>
              <a:defRPr>
                <a:solidFill>
                  <a:schemeClr val="tx1"/>
                </a:solidFill>
                <a:latin typeface="Arial" panose="020B0604020202020204" pitchFamily="34" charset="0"/>
                <a:cs typeface="Arial" panose="020B0604020202020204" pitchFamily="34" charset="0"/>
              </a:defRPr>
            </a:lvl3pPr>
            <a:lvl4pPr algn="l">
              <a:tabLst>
                <a:tab pos="457200" algn="l"/>
              </a:tabLst>
              <a:defRPr>
                <a:solidFill>
                  <a:schemeClr val="tx1"/>
                </a:solidFill>
                <a:latin typeface="Arial" panose="020B0604020202020204" pitchFamily="34" charset="0"/>
                <a:cs typeface="Arial" panose="020B0604020202020204" pitchFamily="34" charset="0"/>
              </a:defRPr>
            </a:lvl4pPr>
            <a:lvl5pPr algn="l">
              <a:tabLst>
                <a:tab pos="4572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gn="just" rtl="1"/>
            <a:r>
              <a:rPr lang="ar-SA" sz="4000" b="1" dirty="0">
                <a:solidFill>
                  <a:srgbClr val="C00000"/>
                </a:solidFill>
              </a:rPr>
              <a:t>الكساتا: </a:t>
            </a:r>
            <a:r>
              <a:rPr lang="ar-SA" sz="4000" b="1" dirty="0"/>
              <a:t>وهذه عبارة عن مخلوط من انواع مختلفة من المثلجات والقشدة المخفوقة والمسكرات والشيكولاته والفاكهة والبسكويت والتوابل واحيانا المشروبات الروحية توضع على هيئة طبقات وليس هناك طرق خاصة لعمل مخاليط الكاساتا</a:t>
            </a:r>
            <a:r>
              <a:rPr lang="ar-SA" sz="4000" b="1" dirty="0" smtClean="0"/>
              <a:t>.</a:t>
            </a:r>
            <a:endParaRPr lang="en-US" sz="4000" b="1" dirty="0"/>
          </a:p>
        </p:txBody>
      </p:sp>
      <p:pic>
        <p:nvPicPr>
          <p:cNvPr id="12292" name="Picture 4" descr="ايس كريم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5904"/>
            <a:ext cx="7601803" cy="414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64257"/>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تركيب مخلوط المثلجات القشدية</a:t>
            </a:r>
            <a:endParaRPr lang="en-US" dirty="0">
              <a:solidFill>
                <a:srgbClr val="C00000"/>
              </a:solidFill>
            </a:endParaRPr>
          </a:p>
        </p:txBody>
      </p:sp>
      <p:sp>
        <p:nvSpPr>
          <p:cNvPr id="3" name="Rectangle 2"/>
          <p:cNvSpPr/>
          <p:nvPr/>
        </p:nvSpPr>
        <p:spPr>
          <a:xfrm>
            <a:off x="0" y="2413338"/>
            <a:ext cx="11969087" cy="3970318"/>
          </a:xfrm>
          <a:prstGeom prst="rect">
            <a:avLst/>
          </a:prstGeom>
        </p:spPr>
        <p:txBody>
          <a:bodyPr wrap="square">
            <a:spAutoFit/>
          </a:bodyPr>
          <a:lstStyle/>
          <a:p>
            <a:pPr marL="609600" indent="-609600" algn="just" rtl="1"/>
            <a:r>
              <a:rPr lang="ar-EG" sz="3600" b="1" dirty="0" smtClean="0"/>
              <a:t>تتكون مخاليط المثلجات من</a:t>
            </a:r>
          </a:p>
          <a:p>
            <a:pPr marL="609600" indent="-609600" algn="just" rtl="1"/>
            <a:r>
              <a:rPr lang="ar-EG" sz="3600" b="1" dirty="0" smtClean="0"/>
              <a:t>اللبن وبعض منتجاته </a:t>
            </a:r>
          </a:p>
          <a:p>
            <a:pPr marL="609600" indent="-609600" algn="just" rtl="1"/>
            <a:r>
              <a:rPr lang="ar-EG" sz="3600" b="1" dirty="0" smtClean="0"/>
              <a:t>المواد اللازمة للتحلية</a:t>
            </a:r>
          </a:p>
          <a:p>
            <a:pPr marL="609600" indent="-609600" algn="just" rtl="1"/>
            <a:r>
              <a:rPr lang="ar-EG" sz="3600" b="1" dirty="0" smtClean="0"/>
              <a:t>المواد المكسبة للنكهة</a:t>
            </a:r>
          </a:p>
          <a:p>
            <a:pPr marL="609600" indent="-609600" algn="just" rtl="1"/>
            <a:r>
              <a:rPr lang="ar-EG" sz="3600" b="1" dirty="0" smtClean="0"/>
              <a:t>مثبتات القوام</a:t>
            </a:r>
          </a:p>
          <a:p>
            <a:pPr marL="609600" indent="-609600" algn="just" rtl="1"/>
            <a:r>
              <a:rPr lang="ar-EG" sz="3600" b="1" dirty="0" smtClean="0"/>
              <a:t>قد تضاف بعض المواد الاخري</a:t>
            </a:r>
          </a:p>
          <a:p>
            <a:pPr marL="609600" indent="-609600" algn="just" rtl="1"/>
            <a:endParaRPr lang="en-US" sz="36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2197"/>
            <a:ext cx="7096837" cy="5315803"/>
          </a:xfrm>
          <a:prstGeom prst="rect">
            <a:avLst/>
          </a:prstGeom>
        </p:spPr>
      </p:pic>
    </p:spTree>
    <p:extLst>
      <p:ext uri="{BB962C8B-B14F-4D97-AF65-F5344CB8AC3E}">
        <p14:creationId xmlns:p14="http://schemas.microsoft.com/office/powerpoint/2010/main" val="132330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تركيب مخلوط المثلجات</a:t>
            </a:r>
            <a:endParaRPr lang="en-US" dirty="0">
              <a:solidFill>
                <a:srgbClr val="C00000"/>
              </a:solidFill>
            </a:endParaRPr>
          </a:p>
        </p:txBody>
      </p:sp>
      <p:graphicFrame>
        <p:nvGraphicFramePr>
          <p:cNvPr id="3" name="Group 25"/>
          <p:cNvGraphicFramePr>
            <a:graphicFrameLocks/>
          </p:cNvGraphicFramePr>
          <p:nvPr>
            <p:extLst>
              <p:ext uri="{D42A27DB-BD31-4B8C-83A1-F6EECF244321}">
                <p14:modId xmlns:p14="http://schemas.microsoft.com/office/powerpoint/2010/main" val="2554557984"/>
              </p:ext>
            </p:extLst>
          </p:nvPr>
        </p:nvGraphicFramePr>
        <p:xfrm>
          <a:off x="457198" y="1600200"/>
          <a:ext cx="11348114" cy="4525963"/>
        </p:xfrm>
        <a:graphic>
          <a:graphicData uri="http://schemas.openxmlformats.org/drawingml/2006/table">
            <a:tbl>
              <a:tblPr rtl="1"/>
              <a:tblGrid>
                <a:gridCol w="5674057"/>
                <a:gridCol w="5674057"/>
              </a:tblGrid>
              <a:tr h="904875">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smtClean="0">
                          <a:ln>
                            <a:noFill/>
                          </a:ln>
                          <a:solidFill>
                            <a:schemeClr val="tx1"/>
                          </a:solidFill>
                          <a:effectLst/>
                          <a:latin typeface="Arial" charset="0"/>
                          <a:cs typeface="Arial" charset="0"/>
                        </a:rPr>
                        <a:t>المكون </a:t>
                      </a:r>
                      <a:endParaRPr kumimoji="0" lang="en-US" sz="40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smtClean="0">
                          <a:ln>
                            <a:noFill/>
                          </a:ln>
                          <a:solidFill>
                            <a:schemeClr val="tx1"/>
                          </a:solidFill>
                          <a:effectLst/>
                          <a:latin typeface="Arial" charset="0"/>
                          <a:cs typeface="Arial" charset="0"/>
                        </a:rPr>
                        <a:t>النسبة المئوية</a:t>
                      </a:r>
                      <a:endParaRPr kumimoji="0" lang="en-US" sz="4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smtClean="0">
                          <a:ln>
                            <a:noFill/>
                          </a:ln>
                          <a:solidFill>
                            <a:schemeClr val="tx1"/>
                          </a:solidFill>
                          <a:effectLst/>
                          <a:latin typeface="Arial" charset="0"/>
                          <a:cs typeface="Arial" charset="0"/>
                        </a:rPr>
                        <a:t>الدهن</a:t>
                      </a:r>
                      <a:endParaRPr kumimoji="0" lang="en-US" sz="4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smtClean="0">
                          <a:ln>
                            <a:noFill/>
                          </a:ln>
                          <a:solidFill>
                            <a:schemeClr val="tx1"/>
                          </a:solidFill>
                          <a:effectLst/>
                          <a:latin typeface="Arial" charset="0"/>
                          <a:cs typeface="Arial" charset="0"/>
                        </a:rPr>
                        <a:t>8  - 20 %</a:t>
                      </a:r>
                      <a:endParaRPr kumimoji="0" lang="en-US" sz="4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smtClean="0">
                          <a:ln>
                            <a:noFill/>
                          </a:ln>
                          <a:solidFill>
                            <a:schemeClr val="tx1"/>
                          </a:solidFill>
                          <a:effectLst/>
                          <a:latin typeface="Arial" charset="0"/>
                          <a:cs typeface="Arial" charset="0"/>
                        </a:rPr>
                        <a:t>الجوامد اللادهنية</a:t>
                      </a:r>
                      <a:endParaRPr kumimoji="0" lang="en-US" sz="4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smtClean="0">
                          <a:ln>
                            <a:noFill/>
                          </a:ln>
                          <a:solidFill>
                            <a:schemeClr val="tx1"/>
                          </a:solidFill>
                          <a:effectLst/>
                          <a:latin typeface="Arial" charset="0"/>
                          <a:cs typeface="Arial" charset="0"/>
                        </a:rPr>
                        <a:t>6  - 14 %</a:t>
                      </a:r>
                      <a:endParaRPr kumimoji="0" lang="en-US" sz="4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smtClean="0">
                          <a:ln>
                            <a:noFill/>
                          </a:ln>
                          <a:solidFill>
                            <a:schemeClr val="tx1"/>
                          </a:solidFill>
                          <a:effectLst/>
                          <a:latin typeface="Arial" charset="0"/>
                          <a:cs typeface="Arial" charset="0"/>
                        </a:rPr>
                        <a:t>السكر</a:t>
                      </a:r>
                      <a:endParaRPr kumimoji="0" lang="en-US" sz="4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smtClean="0">
                          <a:ln>
                            <a:noFill/>
                          </a:ln>
                          <a:solidFill>
                            <a:schemeClr val="tx1"/>
                          </a:solidFill>
                          <a:effectLst/>
                          <a:latin typeface="Arial" charset="0"/>
                          <a:cs typeface="Arial" charset="0"/>
                        </a:rPr>
                        <a:t>12  - 18 %</a:t>
                      </a:r>
                      <a:endParaRPr kumimoji="0" lang="en-US" sz="4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smtClean="0">
                          <a:ln>
                            <a:noFill/>
                          </a:ln>
                          <a:solidFill>
                            <a:schemeClr val="tx1"/>
                          </a:solidFill>
                          <a:effectLst/>
                          <a:latin typeface="Arial" charset="0"/>
                          <a:cs typeface="Arial" charset="0"/>
                        </a:rPr>
                        <a:t>مثبتات القوام</a:t>
                      </a:r>
                      <a:endParaRPr kumimoji="0" lang="en-US" sz="4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smtClean="0">
                          <a:ln>
                            <a:noFill/>
                          </a:ln>
                          <a:solidFill>
                            <a:schemeClr val="tx1"/>
                          </a:solidFill>
                          <a:effectLst/>
                          <a:latin typeface="Arial" charset="0"/>
                          <a:cs typeface="Arial" charset="0"/>
                        </a:rPr>
                        <a:t>صفر  -  1 %</a:t>
                      </a:r>
                      <a:endParaRPr kumimoji="0" lang="en-US" sz="4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39710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المكونات الاساسية لمخاليط المثلجات ومصادرها</a:t>
            </a:r>
            <a:endParaRPr lang="en-US" dirty="0">
              <a:solidFill>
                <a:srgbClr val="C00000"/>
              </a:solidFill>
            </a:endParaRPr>
          </a:p>
        </p:txBody>
      </p:sp>
      <p:sp>
        <p:nvSpPr>
          <p:cNvPr id="3" name="Rectangle 2"/>
          <p:cNvSpPr/>
          <p:nvPr/>
        </p:nvSpPr>
        <p:spPr>
          <a:xfrm>
            <a:off x="0" y="1838110"/>
            <a:ext cx="12091916" cy="4531818"/>
          </a:xfrm>
          <a:prstGeom prst="rect">
            <a:avLst/>
          </a:prstGeom>
        </p:spPr>
        <p:txBody>
          <a:bodyPr wrap="square">
            <a:spAutoFit/>
          </a:bodyPr>
          <a:lstStyle/>
          <a:p>
            <a:pPr marL="609600" indent="-609600" algn="just" rtl="1">
              <a:lnSpc>
                <a:spcPct val="80000"/>
              </a:lnSpc>
              <a:buFontTx/>
              <a:buAutoNum type="arabicPeriod"/>
            </a:pPr>
            <a:r>
              <a:rPr lang="ar-EG" sz="3600" b="1" dirty="0" smtClean="0"/>
              <a:t>دهن اللبن</a:t>
            </a:r>
          </a:p>
          <a:p>
            <a:pPr marL="609600" indent="-609600" algn="just" rtl="1">
              <a:lnSpc>
                <a:spcPct val="80000"/>
              </a:lnSpc>
              <a:buFontTx/>
              <a:buAutoNum type="arabicPeriod"/>
            </a:pPr>
            <a:r>
              <a:rPr lang="ar-EG" sz="3600" b="1" dirty="0" smtClean="0"/>
              <a:t>جوامد اللبن اللادهنية</a:t>
            </a:r>
          </a:p>
          <a:p>
            <a:pPr marL="609600" indent="-609600" algn="just" rtl="1">
              <a:lnSpc>
                <a:spcPct val="80000"/>
              </a:lnSpc>
              <a:buFontTx/>
              <a:buAutoNum type="arabicPeriod"/>
            </a:pPr>
            <a:r>
              <a:rPr lang="ar-EG" sz="3600" b="1" dirty="0" smtClean="0"/>
              <a:t>مواد التحليه او السكريات</a:t>
            </a:r>
          </a:p>
          <a:p>
            <a:pPr marL="609600" indent="-609600" algn="just" rtl="1">
              <a:lnSpc>
                <a:spcPct val="80000"/>
              </a:lnSpc>
              <a:buFontTx/>
              <a:buAutoNum type="arabicPeriod"/>
            </a:pPr>
            <a:r>
              <a:rPr lang="ar-EG" sz="3600" b="1" dirty="0" smtClean="0"/>
              <a:t>المواد المثبتة للقوام</a:t>
            </a:r>
          </a:p>
          <a:p>
            <a:pPr marL="609600" indent="-609600" algn="just" rtl="1">
              <a:lnSpc>
                <a:spcPct val="80000"/>
              </a:lnSpc>
              <a:buFontTx/>
              <a:buAutoNum type="arabicPeriod"/>
            </a:pPr>
            <a:r>
              <a:rPr lang="ar-EG" sz="3600" b="1" dirty="0" smtClean="0"/>
              <a:t>مواد الاستحلاب</a:t>
            </a:r>
          </a:p>
          <a:p>
            <a:pPr marL="609600" indent="-609600" algn="just" rtl="1">
              <a:lnSpc>
                <a:spcPct val="80000"/>
              </a:lnSpc>
              <a:buFontTx/>
              <a:buAutoNum type="arabicPeriod"/>
            </a:pPr>
            <a:r>
              <a:rPr lang="ar-EG" sz="3600" b="1" dirty="0" smtClean="0"/>
              <a:t>جوامد البيض</a:t>
            </a:r>
          </a:p>
          <a:p>
            <a:pPr marL="609600" indent="-609600" algn="just" rtl="1">
              <a:lnSpc>
                <a:spcPct val="80000"/>
              </a:lnSpc>
              <a:buFontTx/>
              <a:buAutoNum type="arabicPeriod"/>
            </a:pPr>
            <a:r>
              <a:rPr lang="ar-EG" sz="3600" b="1" dirty="0" smtClean="0"/>
              <a:t>المواد المالئة</a:t>
            </a:r>
          </a:p>
          <a:p>
            <a:pPr marL="609600" indent="-609600" algn="just" rtl="1">
              <a:lnSpc>
                <a:spcPct val="80000"/>
              </a:lnSpc>
              <a:buFontTx/>
              <a:buAutoNum type="arabicPeriod"/>
            </a:pPr>
            <a:r>
              <a:rPr lang="ar-EG" sz="3600" b="1" dirty="0" smtClean="0"/>
              <a:t>المواد المكسبة للنكهة</a:t>
            </a:r>
          </a:p>
          <a:p>
            <a:pPr marL="609600" indent="-609600" algn="just" rtl="1">
              <a:lnSpc>
                <a:spcPct val="80000"/>
              </a:lnSpc>
              <a:buFontTx/>
              <a:buAutoNum type="arabicPeriod"/>
            </a:pPr>
            <a:r>
              <a:rPr lang="ar-EG" sz="3600" b="1" dirty="0" smtClean="0"/>
              <a:t>المواد الملونة</a:t>
            </a:r>
          </a:p>
          <a:p>
            <a:pPr marL="609600" indent="-609600" algn="just" rtl="1">
              <a:lnSpc>
                <a:spcPct val="80000"/>
              </a:lnSpc>
              <a:buFontTx/>
              <a:buAutoNum type="arabicPeriod"/>
            </a:pPr>
            <a:r>
              <a:rPr lang="ar-EG" sz="3600" b="1" dirty="0" smtClean="0"/>
              <a:t>الماء</a:t>
            </a:r>
            <a:endParaRPr lang="en-US" sz="3600" b="1" dirty="0" smtClean="0"/>
          </a:p>
        </p:txBody>
      </p:sp>
    </p:spTree>
    <p:extLst>
      <p:ext uri="{BB962C8B-B14F-4D97-AF65-F5344CB8AC3E}">
        <p14:creationId xmlns:p14="http://schemas.microsoft.com/office/powerpoint/2010/main" val="1387768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دهن اللبن </a:t>
            </a:r>
            <a:r>
              <a:rPr lang="en-US" b="1" dirty="0" smtClean="0">
                <a:solidFill>
                  <a:srgbClr val="C00000"/>
                </a:solidFill>
              </a:rPr>
              <a:t>Milk Fat</a:t>
            </a:r>
            <a:endParaRPr lang="en-US" dirty="0">
              <a:solidFill>
                <a:srgbClr val="C00000"/>
              </a:solidFill>
            </a:endParaRPr>
          </a:p>
        </p:txBody>
      </p:sp>
      <p:sp>
        <p:nvSpPr>
          <p:cNvPr id="3" name="Rectangle 2"/>
          <p:cNvSpPr/>
          <p:nvPr/>
        </p:nvSpPr>
        <p:spPr>
          <a:xfrm>
            <a:off x="95534" y="1853780"/>
            <a:ext cx="12096466" cy="4401205"/>
          </a:xfrm>
          <a:prstGeom prst="rect">
            <a:avLst/>
          </a:prstGeom>
        </p:spPr>
        <p:txBody>
          <a:bodyPr wrap="square">
            <a:spAutoFit/>
          </a:bodyPr>
          <a:lstStyle/>
          <a:p>
            <a:pPr marL="609600" indent="-609600" algn="just" rtl="1"/>
            <a:r>
              <a:rPr lang="ar-EG" sz="4000" b="1" dirty="0" smtClean="0"/>
              <a:t> أكثر مكونات المخلوط أهمية </a:t>
            </a:r>
          </a:p>
          <a:p>
            <a:pPr marL="609600" indent="-609600" algn="just" rtl="1"/>
            <a:r>
              <a:rPr lang="ar-EG" sz="4000" b="1" dirty="0" smtClean="0"/>
              <a:t>1- ارتفاع سعره</a:t>
            </a:r>
          </a:p>
          <a:p>
            <a:pPr marL="609600" indent="-609600" algn="just" rtl="1"/>
            <a:r>
              <a:rPr lang="ar-EG" sz="4000" b="1" dirty="0" smtClean="0"/>
              <a:t>2- قيمته الغذائية عالية</a:t>
            </a:r>
          </a:p>
          <a:p>
            <a:pPr marL="609600" indent="-609600" algn="just" rtl="1"/>
            <a:r>
              <a:rPr lang="ar-EG" sz="4000" b="1" dirty="0" smtClean="0"/>
              <a:t>3- يكسب المثلجات طعم دسم ونكهة قشدية مرغوبة </a:t>
            </a:r>
          </a:p>
          <a:p>
            <a:pPr marL="609600" indent="-609600" algn="just" rtl="1"/>
            <a:r>
              <a:rPr lang="ar-EG" sz="4000" b="1" dirty="0" smtClean="0"/>
              <a:t>4- يزيد من لزوجتها وثباتها ومقاومتها للانصهار</a:t>
            </a:r>
          </a:p>
          <a:p>
            <a:pPr marL="609600" indent="-609600" algn="just" rtl="1"/>
            <a:r>
              <a:rPr lang="ar-EG" sz="4000" b="1" dirty="0" smtClean="0"/>
              <a:t>5- يكسب المنتج نعومه في التركيب</a:t>
            </a:r>
          </a:p>
          <a:p>
            <a:pPr marL="609600" indent="-609600" algn="just" rtl="1"/>
            <a:r>
              <a:rPr lang="ar-EG" sz="4000" b="1" dirty="0" smtClean="0"/>
              <a:t>   </a:t>
            </a:r>
            <a:endParaRPr lang="en-US" sz="4000" b="1" dirty="0" smtClean="0"/>
          </a:p>
        </p:txBody>
      </p:sp>
    </p:spTree>
    <p:extLst>
      <p:ext uri="{BB962C8B-B14F-4D97-AF65-F5344CB8AC3E}">
        <p14:creationId xmlns:p14="http://schemas.microsoft.com/office/powerpoint/2010/main" val="3029192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u="sng" dirty="0" smtClean="0">
                <a:solidFill>
                  <a:srgbClr val="C00000"/>
                </a:solidFill>
              </a:rPr>
              <a:t>مصدر الدهن</a:t>
            </a:r>
            <a:endParaRPr lang="en-US" u="sng" dirty="0">
              <a:solidFill>
                <a:srgbClr val="C00000"/>
              </a:solidFill>
            </a:endParaRPr>
          </a:p>
        </p:txBody>
      </p:sp>
      <p:sp>
        <p:nvSpPr>
          <p:cNvPr id="3" name="Rectangle 2"/>
          <p:cNvSpPr/>
          <p:nvPr/>
        </p:nvSpPr>
        <p:spPr>
          <a:xfrm>
            <a:off x="3048000" y="1569494"/>
            <a:ext cx="8811904" cy="3477875"/>
          </a:xfrm>
          <a:prstGeom prst="rect">
            <a:avLst/>
          </a:prstGeom>
        </p:spPr>
        <p:txBody>
          <a:bodyPr wrap="square">
            <a:spAutoFit/>
          </a:bodyPr>
          <a:lstStyle/>
          <a:p>
            <a:pPr algn="r" rtl="1"/>
            <a:r>
              <a:rPr lang="ar-EG" sz="4400" b="1" dirty="0" smtClean="0"/>
              <a:t>اللبن الكامل الدسم</a:t>
            </a:r>
          </a:p>
          <a:p>
            <a:pPr algn="r" rtl="1"/>
            <a:r>
              <a:rPr lang="ar-SA" sz="4400" b="1" dirty="0" smtClean="0"/>
              <a:t>القشدة الطازجة</a:t>
            </a:r>
          </a:p>
          <a:p>
            <a:pPr algn="r" rtl="1"/>
            <a:r>
              <a:rPr lang="ar-SA" sz="4400" b="1" dirty="0" smtClean="0"/>
              <a:t>الزبد الغير مملح</a:t>
            </a:r>
          </a:p>
          <a:p>
            <a:pPr algn="r" rtl="1"/>
            <a:r>
              <a:rPr lang="ar-SA" sz="4400" b="1" dirty="0" smtClean="0"/>
              <a:t>الزبد المسال</a:t>
            </a:r>
          </a:p>
          <a:p>
            <a:pPr algn="r" rtl="1"/>
            <a:endParaRPr lang="en-US" sz="4400" b="1" dirty="0" smtClean="0"/>
          </a:p>
        </p:txBody>
      </p:sp>
      <p:pic>
        <p:nvPicPr>
          <p:cNvPr id="21508" name="Picture 4" descr="هل تناول كوب اللبن يوميا قبل النوم مفيد ؟ - مجلة ه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5125"/>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طريقة صنع القشطة بالمنز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706" y="365125"/>
            <a:ext cx="457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رؤية الزبدة في المنا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57624"/>
            <a:ext cx="7279706"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60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تعريف جمعية مثلجات الالبان ببريطانيا وايرلندا</a:t>
            </a:r>
            <a:r>
              <a:rPr lang="en-US" b="1" dirty="0" smtClean="0">
                <a:solidFill>
                  <a:srgbClr val="FF0000"/>
                </a:solidFill>
              </a:rPr>
              <a:t> </a:t>
            </a:r>
            <a:endParaRPr lang="en-US" dirty="0">
              <a:solidFill>
                <a:srgbClr val="FF0000"/>
              </a:solidFill>
            </a:endParaRPr>
          </a:p>
        </p:txBody>
      </p:sp>
      <p:sp>
        <p:nvSpPr>
          <p:cNvPr id="3" name="Rectangle 2"/>
          <p:cNvSpPr/>
          <p:nvPr/>
        </p:nvSpPr>
        <p:spPr>
          <a:xfrm>
            <a:off x="2209800" y="1690688"/>
            <a:ext cx="9982200" cy="1323439"/>
          </a:xfrm>
          <a:prstGeom prst="rect">
            <a:avLst/>
          </a:prstGeom>
        </p:spPr>
        <p:txBody>
          <a:bodyPr wrap="square">
            <a:spAutoFit/>
          </a:bodyPr>
          <a:lstStyle/>
          <a:p>
            <a:pPr algn="just" rtl="1"/>
            <a:r>
              <a:rPr lang="ar-EG" sz="4000" b="1" dirty="0" smtClean="0"/>
              <a:t>مركب مثلج يحتوي علي نسبة من الدهن لا تقل عن 5 % ونسبة من جوامد اللبن الكلية لا تقل عن 18%</a:t>
            </a:r>
          </a:p>
        </p:txBody>
      </p:sp>
      <p:sp>
        <p:nvSpPr>
          <p:cNvPr id="4" name="Rectangle 3"/>
          <p:cNvSpPr/>
          <p:nvPr/>
        </p:nvSpPr>
        <p:spPr>
          <a:xfrm>
            <a:off x="0" y="3408107"/>
            <a:ext cx="12192000" cy="4154984"/>
          </a:xfrm>
          <a:prstGeom prst="rect">
            <a:avLst/>
          </a:prstGeom>
        </p:spPr>
        <p:txBody>
          <a:bodyPr wrap="square">
            <a:spAutoFit/>
          </a:bodyPr>
          <a:lstStyle/>
          <a:p>
            <a:pPr algn="r"/>
            <a:r>
              <a:rPr lang="ar-EG" sz="4400" b="1" dirty="0">
                <a:solidFill>
                  <a:srgbClr val="C00000"/>
                </a:solidFill>
              </a:rPr>
              <a:t>تعريف وزارة الزراعة </a:t>
            </a:r>
            <a:r>
              <a:rPr lang="ar-EG" sz="4400" b="1" dirty="0" smtClean="0">
                <a:solidFill>
                  <a:srgbClr val="C00000"/>
                </a:solidFill>
              </a:rPr>
              <a:t>الامريكية</a:t>
            </a:r>
            <a:endParaRPr lang="en-US" sz="4400" b="1" dirty="0" smtClean="0">
              <a:solidFill>
                <a:srgbClr val="C00000"/>
              </a:solidFill>
            </a:endParaRPr>
          </a:p>
          <a:p>
            <a:pPr algn="r"/>
            <a:r>
              <a:rPr lang="ar-EG" sz="4400" b="1" dirty="0"/>
              <a:t>مركب مثلج محضر من قشدة وسكر مع او بدون اضافة مادة طبيعية مكسبه للنكهة ومحتوية علي نسبة من الدهن لا تقل عن 8</a:t>
            </a:r>
            <a:r>
              <a:rPr lang="ar-EG" sz="4400" b="1" dirty="0" smtClean="0"/>
              <a:t>%</a:t>
            </a:r>
            <a:endParaRPr lang="en-US" sz="4400" b="1" dirty="0"/>
          </a:p>
          <a:p>
            <a:pPr algn="r"/>
            <a:endParaRPr lang="en-US" sz="4400" b="1" dirty="0" smtClean="0"/>
          </a:p>
          <a:p>
            <a:pPr algn="r"/>
            <a:r>
              <a:rPr lang="en-US" sz="4400" b="1" dirty="0" smtClean="0"/>
              <a:t> </a:t>
            </a:r>
            <a:endParaRPr lang="en-US" sz="4400" dirty="0"/>
          </a:p>
        </p:txBody>
      </p:sp>
    </p:spTree>
    <p:extLst>
      <p:ext uri="{BB962C8B-B14F-4D97-AF65-F5344CB8AC3E}">
        <p14:creationId xmlns:p14="http://schemas.microsoft.com/office/powerpoint/2010/main" val="2009747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جوامد اللبن اللادهنية </a:t>
            </a:r>
            <a:r>
              <a:rPr lang="en-US" b="1" dirty="0" smtClean="0">
                <a:solidFill>
                  <a:srgbClr val="C00000"/>
                </a:solidFill>
              </a:rPr>
              <a:t>Milk Solid not Fat</a:t>
            </a:r>
            <a:endParaRPr lang="en-US" dirty="0">
              <a:solidFill>
                <a:srgbClr val="C00000"/>
              </a:solidFill>
            </a:endParaRPr>
          </a:p>
        </p:txBody>
      </p:sp>
      <p:sp>
        <p:nvSpPr>
          <p:cNvPr id="3" name="Rectangle 2"/>
          <p:cNvSpPr/>
          <p:nvPr/>
        </p:nvSpPr>
        <p:spPr>
          <a:xfrm>
            <a:off x="0" y="1542197"/>
            <a:ext cx="12050973" cy="4401205"/>
          </a:xfrm>
          <a:prstGeom prst="rect">
            <a:avLst/>
          </a:prstGeom>
        </p:spPr>
        <p:txBody>
          <a:bodyPr wrap="square">
            <a:spAutoFit/>
          </a:bodyPr>
          <a:lstStyle/>
          <a:p>
            <a:pPr marL="609600" indent="-609600" algn="just" rtl="1">
              <a:buFont typeface="Wingdings" panose="05000000000000000000" pitchFamily="2" charset="2"/>
              <a:buChar char="q"/>
            </a:pPr>
            <a:r>
              <a:rPr lang="ar-EG" sz="4000" b="1" dirty="0" smtClean="0"/>
              <a:t> عبارة عن بروتينات اللبن وسكر اللاكتوز والأملاح المعدنية</a:t>
            </a:r>
          </a:p>
          <a:p>
            <a:pPr marL="609600" indent="-609600" algn="just" rtl="1">
              <a:buFont typeface="Wingdings" panose="05000000000000000000" pitchFamily="2" charset="2"/>
              <a:buChar char="q"/>
            </a:pPr>
            <a:r>
              <a:rPr lang="ar-EG" sz="4000" b="1" dirty="0" smtClean="0"/>
              <a:t>  القيمة الغذائية لها عالية ورخيصة الثمن</a:t>
            </a:r>
          </a:p>
          <a:p>
            <a:pPr marL="609600" indent="-609600" algn="just" rtl="1">
              <a:buFont typeface="Wingdings" panose="05000000000000000000" pitchFamily="2" charset="2"/>
              <a:buChar char="q"/>
            </a:pPr>
            <a:r>
              <a:rPr lang="ar-EG" sz="4000" b="1" dirty="0" smtClean="0"/>
              <a:t>  تساعد علي تحسين قوام وتركيب المنتج</a:t>
            </a:r>
          </a:p>
          <a:p>
            <a:pPr marL="609600" indent="-609600" algn="just" rtl="1">
              <a:buFont typeface="Wingdings" panose="05000000000000000000" pitchFamily="2" charset="2"/>
              <a:buChar char="q"/>
            </a:pPr>
            <a:r>
              <a:rPr lang="ar-EG" sz="4000" b="1" dirty="0" smtClean="0"/>
              <a:t>   زيادة نسبة الريع</a:t>
            </a:r>
          </a:p>
          <a:p>
            <a:pPr marL="609600" indent="-609600" algn="just" rtl="1"/>
            <a:endParaRPr lang="ar-EG" sz="4000" b="1" dirty="0" smtClean="0"/>
          </a:p>
          <a:p>
            <a:pPr marL="609600" indent="-609600" algn="just" rtl="1"/>
            <a:endParaRPr lang="ar-EG" sz="4000" b="1" dirty="0" smtClean="0"/>
          </a:p>
          <a:p>
            <a:pPr marL="609600" indent="-609600" algn="just" rtl="1"/>
            <a:endParaRPr lang="en-US" sz="4000" b="1" dirty="0" smtClean="0"/>
          </a:p>
        </p:txBody>
      </p:sp>
    </p:spTree>
    <p:extLst>
      <p:ext uri="{BB962C8B-B14F-4D97-AF65-F5344CB8AC3E}">
        <p14:creationId xmlns:p14="http://schemas.microsoft.com/office/powerpoint/2010/main" val="3753426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مصادر جوامد اللبن اللادهنية</a:t>
            </a:r>
            <a:endParaRPr lang="en-US" dirty="0">
              <a:solidFill>
                <a:srgbClr val="C00000"/>
              </a:solidFill>
            </a:endParaRPr>
          </a:p>
        </p:txBody>
      </p:sp>
      <p:sp>
        <p:nvSpPr>
          <p:cNvPr id="3" name="Rectangle 2"/>
          <p:cNvSpPr/>
          <p:nvPr/>
        </p:nvSpPr>
        <p:spPr>
          <a:xfrm>
            <a:off x="0" y="1690688"/>
            <a:ext cx="12192000" cy="3970318"/>
          </a:xfrm>
          <a:prstGeom prst="rect">
            <a:avLst/>
          </a:prstGeom>
        </p:spPr>
        <p:txBody>
          <a:bodyPr wrap="square">
            <a:spAutoFit/>
          </a:bodyPr>
          <a:lstStyle/>
          <a:p>
            <a:pPr marL="609600" indent="-609600" algn="just" rtl="1">
              <a:buFont typeface="Wingdings" panose="05000000000000000000" pitchFamily="2" charset="2"/>
              <a:buChar char="q"/>
            </a:pPr>
            <a:r>
              <a:rPr lang="ar-EG" sz="3600" b="1" dirty="0" smtClean="0"/>
              <a:t>اللبن المكثف المحلي </a:t>
            </a:r>
          </a:p>
          <a:p>
            <a:pPr marL="609600" indent="-609600" algn="just" rtl="1">
              <a:buFont typeface="Wingdings" panose="05000000000000000000" pitchFamily="2" charset="2"/>
              <a:buChar char="q"/>
            </a:pPr>
            <a:r>
              <a:rPr lang="ar-EG" sz="3600" b="1" dirty="0" smtClean="0"/>
              <a:t>اللبن المكثف الغير محلي</a:t>
            </a:r>
          </a:p>
          <a:p>
            <a:pPr marL="609600" indent="-609600" algn="just" rtl="1">
              <a:buFont typeface="Wingdings" panose="05000000000000000000" pitchFamily="2" charset="2"/>
              <a:buChar char="q"/>
            </a:pPr>
            <a:r>
              <a:rPr lang="ar-EG" sz="3600" b="1" dirty="0" smtClean="0"/>
              <a:t>اللبن الفرز بصوره المختلفة</a:t>
            </a:r>
          </a:p>
          <a:p>
            <a:pPr marL="609600" indent="-609600" algn="just" rtl="1">
              <a:buFont typeface="Wingdings" panose="05000000000000000000" pitchFamily="2" charset="2"/>
              <a:buChar char="q"/>
            </a:pPr>
            <a:r>
              <a:rPr lang="ar-EG" sz="3600" b="1" dirty="0" smtClean="0"/>
              <a:t>جوامد اللبن الخض المكثف</a:t>
            </a:r>
            <a:r>
              <a:rPr lang="en-US" sz="3600" b="1" dirty="0" smtClean="0"/>
              <a:t> </a:t>
            </a:r>
            <a:r>
              <a:rPr lang="ar-SA" sz="3600" b="1" dirty="0" smtClean="0"/>
              <a:t>او المجفف</a:t>
            </a:r>
            <a:endParaRPr lang="en-US" sz="3600" b="1" dirty="0" smtClean="0"/>
          </a:p>
          <a:p>
            <a:pPr marL="609600" indent="-609600" algn="just" rtl="1">
              <a:buFont typeface="Wingdings" panose="05000000000000000000" pitchFamily="2" charset="2"/>
              <a:buChar char="q"/>
            </a:pPr>
            <a:r>
              <a:rPr lang="en-US" sz="3600" b="1" dirty="0" smtClean="0"/>
              <a:t>  </a:t>
            </a:r>
            <a:r>
              <a:rPr lang="ar-SA" sz="3600" b="1" dirty="0" smtClean="0"/>
              <a:t>جوامد الشرش</a:t>
            </a:r>
          </a:p>
          <a:p>
            <a:pPr marL="609600" indent="-609600" algn="just" rtl="1">
              <a:buFont typeface="Wingdings" panose="05000000000000000000" pitchFamily="2" charset="2"/>
              <a:buChar char="q"/>
            </a:pPr>
            <a:r>
              <a:rPr lang="ar-SA" sz="3600" b="1" dirty="0" smtClean="0"/>
              <a:t>جوامد اللبن الفرز الخالية من اللاكتوز</a:t>
            </a:r>
          </a:p>
          <a:p>
            <a:pPr marL="609600" indent="-609600" algn="just" rtl="1">
              <a:buFont typeface="Wingdings" panose="05000000000000000000" pitchFamily="2" charset="2"/>
              <a:buChar char="q"/>
            </a:pPr>
            <a:r>
              <a:rPr lang="ar-SA" sz="3600" b="1" dirty="0" smtClean="0"/>
              <a:t>مستحضرات كازينات الصوديوم </a:t>
            </a:r>
            <a:endParaRPr lang="en-US" sz="3600" b="1" dirty="0" smtClean="0"/>
          </a:p>
        </p:txBody>
      </p:sp>
    </p:spTree>
    <p:extLst>
      <p:ext uri="{BB962C8B-B14F-4D97-AF65-F5344CB8AC3E}">
        <p14:creationId xmlns:p14="http://schemas.microsoft.com/office/powerpoint/2010/main" val="1253098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مواد التحليه او السكريات</a:t>
            </a:r>
            <a:r>
              <a:rPr lang="ar-SA" b="1" dirty="0" smtClean="0">
                <a:solidFill>
                  <a:srgbClr val="C00000"/>
                </a:solidFill>
              </a:rPr>
              <a:t> </a:t>
            </a:r>
            <a:r>
              <a:rPr lang="en-US" b="1" dirty="0" smtClean="0">
                <a:solidFill>
                  <a:srgbClr val="C00000"/>
                </a:solidFill>
              </a:rPr>
              <a:t>Sweeteners or Sugars</a:t>
            </a:r>
            <a:endParaRPr lang="en-US" dirty="0">
              <a:solidFill>
                <a:srgbClr val="C00000"/>
              </a:solidFill>
            </a:endParaRPr>
          </a:p>
        </p:txBody>
      </p:sp>
      <p:sp>
        <p:nvSpPr>
          <p:cNvPr id="3" name="Rectangle 2"/>
          <p:cNvSpPr/>
          <p:nvPr/>
        </p:nvSpPr>
        <p:spPr>
          <a:xfrm>
            <a:off x="0" y="1514901"/>
            <a:ext cx="12192000" cy="3539430"/>
          </a:xfrm>
          <a:prstGeom prst="rect">
            <a:avLst/>
          </a:prstGeom>
        </p:spPr>
        <p:txBody>
          <a:bodyPr wrap="square">
            <a:spAutoFit/>
          </a:bodyPr>
          <a:lstStyle/>
          <a:p>
            <a:pPr marL="609600" indent="-609600" algn="just" rtl="1">
              <a:buFont typeface="Wingdings" panose="05000000000000000000" pitchFamily="2" charset="2"/>
              <a:buChar char="q"/>
            </a:pPr>
            <a:r>
              <a:rPr lang="ar-EG" sz="3200" b="1" dirty="0" smtClean="0"/>
              <a:t>من المكونات الهامة في مخلوط المثلجات</a:t>
            </a:r>
          </a:p>
          <a:p>
            <a:pPr marL="609600" indent="-609600" algn="just" rtl="1">
              <a:buFont typeface="Wingdings" panose="05000000000000000000" pitchFamily="2" charset="2"/>
              <a:buChar char="q"/>
            </a:pPr>
            <a:r>
              <a:rPr lang="ar-EG" sz="3200" b="1" dirty="0" smtClean="0"/>
              <a:t>تكسب المنتج الطعم الحلو</a:t>
            </a:r>
          </a:p>
          <a:p>
            <a:pPr marL="609600" indent="-609600" algn="just" rtl="1">
              <a:buFont typeface="Wingdings" panose="05000000000000000000" pitchFamily="2" charset="2"/>
              <a:buChar char="q"/>
            </a:pPr>
            <a:r>
              <a:rPr lang="ar-EG" sz="3200" b="1" dirty="0" smtClean="0"/>
              <a:t>تحسين طعم الفاكهة التي تضاف</a:t>
            </a:r>
          </a:p>
          <a:p>
            <a:pPr marL="609600" indent="-609600" algn="just" rtl="1">
              <a:buFont typeface="Wingdings" panose="05000000000000000000" pitchFamily="2" charset="2"/>
              <a:buChar char="q"/>
            </a:pPr>
            <a:r>
              <a:rPr lang="ar-EG" sz="3200" b="1" dirty="0" smtClean="0"/>
              <a:t>نسبة السكر في المخاليط التجارية 14-18%</a:t>
            </a:r>
          </a:p>
          <a:p>
            <a:pPr marL="609600" indent="-609600" algn="just" rtl="1">
              <a:buFont typeface="Wingdings" panose="05000000000000000000" pitchFamily="2" charset="2"/>
              <a:buChar char="q"/>
            </a:pPr>
            <a:r>
              <a:rPr lang="ar-EG" sz="3200" b="1" dirty="0" smtClean="0"/>
              <a:t>اذا انخفض السكر تقل درجة الحلاوة وتصبح ذات قوام ضعيف</a:t>
            </a:r>
          </a:p>
          <a:p>
            <a:pPr marL="609600" indent="-609600" algn="just" rtl="1">
              <a:buFont typeface="Wingdings" panose="05000000000000000000" pitchFamily="2" charset="2"/>
              <a:buChar char="q"/>
            </a:pPr>
            <a:r>
              <a:rPr lang="ar-EG" sz="3200" b="1" dirty="0" smtClean="0"/>
              <a:t>اذا زادت تزداد درجة الحلاوة وتخفي الاطعمة المرغوبة للمنتجات الاخري </a:t>
            </a:r>
          </a:p>
          <a:p>
            <a:pPr marL="609600" indent="-609600" algn="just" rtl="1">
              <a:buFont typeface="Wingdings" panose="05000000000000000000" pitchFamily="2" charset="2"/>
              <a:buChar char="q"/>
            </a:pPr>
            <a:r>
              <a:rPr lang="ar-EG" sz="2800" b="1" dirty="0" smtClean="0"/>
              <a:t>تزيد من لزوجة المخلوط ويصبح المنتج ثقيل مطاط</a:t>
            </a:r>
            <a:endParaRPr lang="en-US" sz="2800" b="1" dirty="0" smtClean="0"/>
          </a:p>
        </p:txBody>
      </p:sp>
      <p:pic>
        <p:nvPicPr>
          <p:cNvPr id="36866" name="Picture 2" descr="التموين»: 3 أسباب وراء انخفاض سعر كيلو السكر بالأسواق عن البطاقات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8874"/>
            <a:ext cx="5663821" cy="240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22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 مصادر مواد التحليه او السكريات</a:t>
            </a:r>
            <a:endParaRPr lang="en-US" dirty="0">
              <a:solidFill>
                <a:srgbClr val="C00000"/>
              </a:solidFill>
            </a:endParaRPr>
          </a:p>
        </p:txBody>
      </p:sp>
      <p:sp>
        <p:nvSpPr>
          <p:cNvPr id="3" name="Rectangle 2"/>
          <p:cNvSpPr/>
          <p:nvPr/>
        </p:nvSpPr>
        <p:spPr>
          <a:xfrm>
            <a:off x="0" y="1801504"/>
            <a:ext cx="12191999" cy="2123658"/>
          </a:xfrm>
          <a:prstGeom prst="rect">
            <a:avLst/>
          </a:prstGeom>
        </p:spPr>
        <p:txBody>
          <a:bodyPr wrap="square">
            <a:spAutoFit/>
          </a:bodyPr>
          <a:lstStyle/>
          <a:p>
            <a:pPr marL="609600" indent="-609600" algn="just" rtl="1">
              <a:buFont typeface="Wingdings" panose="05000000000000000000" pitchFamily="2" charset="2"/>
              <a:buChar char="q"/>
            </a:pPr>
            <a:r>
              <a:rPr lang="ar-EG" sz="4400" b="1" dirty="0" smtClean="0"/>
              <a:t>سكر القصب او البنجر</a:t>
            </a:r>
          </a:p>
          <a:p>
            <a:pPr marL="609600" indent="-609600" algn="just" rtl="1">
              <a:buFont typeface="Wingdings" panose="05000000000000000000" pitchFamily="2" charset="2"/>
              <a:buChar char="q"/>
            </a:pPr>
            <a:r>
              <a:rPr lang="ar-EG" sz="4400" b="1" dirty="0" smtClean="0"/>
              <a:t>عسل النحل </a:t>
            </a:r>
          </a:p>
          <a:p>
            <a:pPr marL="609600" indent="-609600" algn="just" rtl="1">
              <a:buFont typeface="Wingdings" panose="05000000000000000000" pitchFamily="2" charset="2"/>
              <a:buChar char="q"/>
            </a:pPr>
            <a:r>
              <a:rPr lang="ar-EG" sz="4400" b="1" dirty="0" smtClean="0"/>
              <a:t>المحليات الصناعية</a:t>
            </a:r>
            <a:endParaRPr lang="en-US" sz="4400" b="1" dirty="0" smtClean="0"/>
          </a:p>
        </p:txBody>
      </p:sp>
      <p:pic>
        <p:nvPicPr>
          <p:cNvPr id="37890" name="Picture 2" descr="مكونات عسل النحل - موضو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5978"/>
            <a:ext cx="6000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فوائد قصب السكر تميزه على السكر الابيض ! - ويب ط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630" y="4035978"/>
            <a:ext cx="5844369" cy="282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71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solidFill>
                  <a:srgbClr val="C00000"/>
                </a:solidFill>
              </a:rPr>
              <a:t>المواد المثبته للقوام</a:t>
            </a:r>
            <a:r>
              <a:rPr lang="ar-EG" b="1" dirty="0" smtClean="0">
                <a:solidFill>
                  <a:srgbClr val="C00000"/>
                </a:solidFill>
              </a:rPr>
              <a:t> </a:t>
            </a:r>
            <a:r>
              <a:rPr lang="en-US" b="1" dirty="0" smtClean="0">
                <a:solidFill>
                  <a:srgbClr val="C00000"/>
                </a:solidFill>
              </a:rPr>
              <a:t>Stabilizers</a:t>
            </a:r>
            <a:endParaRPr lang="en-US" dirty="0">
              <a:solidFill>
                <a:srgbClr val="C00000"/>
              </a:solidFill>
            </a:endParaRPr>
          </a:p>
        </p:txBody>
      </p:sp>
      <p:sp>
        <p:nvSpPr>
          <p:cNvPr id="3" name="Rectangle 2"/>
          <p:cNvSpPr/>
          <p:nvPr/>
        </p:nvSpPr>
        <p:spPr>
          <a:xfrm>
            <a:off x="0" y="1460311"/>
            <a:ext cx="12192000" cy="3785652"/>
          </a:xfrm>
          <a:prstGeom prst="rect">
            <a:avLst/>
          </a:prstGeom>
        </p:spPr>
        <p:txBody>
          <a:bodyPr wrap="square">
            <a:spAutoFit/>
          </a:bodyPr>
          <a:lstStyle/>
          <a:p>
            <a:pPr marL="609600" indent="-609600" algn="just" rtl="1">
              <a:buFont typeface="Wingdings" panose="05000000000000000000" pitchFamily="2" charset="2"/>
              <a:buChar char="q"/>
            </a:pPr>
            <a:r>
              <a:rPr lang="ar-EG" sz="4000" b="1" dirty="0" smtClean="0"/>
              <a:t>تعرف احيانا باسم المواد الرابطة</a:t>
            </a:r>
          </a:p>
          <a:p>
            <a:pPr marL="609600" indent="-609600" algn="just" rtl="1">
              <a:buFont typeface="Wingdings" panose="05000000000000000000" pitchFamily="2" charset="2"/>
              <a:buChar char="q"/>
            </a:pPr>
            <a:r>
              <a:rPr lang="ar-EG" sz="4000" b="1" dirty="0" smtClean="0"/>
              <a:t>لها القدرة علي امتصاص الماء الحر وتكوين جيلي</a:t>
            </a:r>
          </a:p>
          <a:p>
            <a:pPr marL="609600" indent="-609600" algn="just" rtl="1">
              <a:buFont typeface="Wingdings" panose="05000000000000000000" pitchFamily="2" charset="2"/>
              <a:buChar char="q"/>
            </a:pPr>
            <a:r>
              <a:rPr lang="ar-EG" sz="4000" b="1" dirty="0" smtClean="0"/>
              <a:t>تضاف الي مخاليط المثلوجات لتحسين خواصها الطبيعية</a:t>
            </a:r>
          </a:p>
          <a:p>
            <a:pPr marL="609600" indent="-609600" algn="just" rtl="1">
              <a:buFont typeface="Wingdings" panose="05000000000000000000" pitchFamily="2" charset="2"/>
              <a:buChar char="q"/>
            </a:pPr>
            <a:r>
              <a:rPr lang="ar-EG" sz="4000" b="1" dirty="0" smtClean="0"/>
              <a:t>تمنع تكوين بللورات ثلجية كبيرة</a:t>
            </a:r>
          </a:p>
          <a:p>
            <a:pPr marL="609600" indent="-609600" algn="just" rtl="1">
              <a:buFont typeface="Wingdings" panose="05000000000000000000" pitchFamily="2" charset="2"/>
              <a:buChar char="q"/>
            </a:pPr>
            <a:r>
              <a:rPr lang="ar-EG" sz="4000" b="1" dirty="0" smtClean="0"/>
              <a:t>توحيد صفات المنتج زيادة مقاومته للانصهار عند تذبذب درجات الحرارة اثناء التخزين</a:t>
            </a:r>
            <a:endParaRPr lang="en-US" sz="4000" b="1" dirty="0" smtClean="0"/>
          </a:p>
        </p:txBody>
      </p:sp>
    </p:spTree>
    <p:extLst>
      <p:ext uri="{BB962C8B-B14F-4D97-AF65-F5344CB8AC3E}">
        <p14:creationId xmlns:p14="http://schemas.microsoft.com/office/powerpoint/2010/main" val="1095207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مصادر المواد المثبته </a:t>
            </a:r>
            <a:endParaRPr lang="en-US" dirty="0">
              <a:solidFill>
                <a:srgbClr val="C00000"/>
              </a:solidFill>
            </a:endParaRPr>
          </a:p>
        </p:txBody>
      </p:sp>
      <p:sp>
        <p:nvSpPr>
          <p:cNvPr id="3" name="Rectangle 2"/>
          <p:cNvSpPr/>
          <p:nvPr/>
        </p:nvSpPr>
        <p:spPr>
          <a:xfrm>
            <a:off x="0" y="1690688"/>
            <a:ext cx="12192000" cy="1938992"/>
          </a:xfrm>
          <a:prstGeom prst="rect">
            <a:avLst/>
          </a:prstGeom>
        </p:spPr>
        <p:txBody>
          <a:bodyPr wrap="square">
            <a:spAutoFit/>
          </a:bodyPr>
          <a:lstStyle/>
          <a:p>
            <a:pPr marL="609600" indent="-609600" algn="just" rtl="1">
              <a:buFont typeface="Wingdings" panose="05000000000000000000" pitchFamily="2" charset="2"/>
              <a:buChar char="q"/>
            </a:pPr>
            <a:r>
              <a:rPr lang="ar-EG" sz="4000" b="1" dirty="0" smtClean="0"/>
              <a:t>مصدر حيواني مثل الجيلاتين</a:t>
            </a:r>
          </a:p>
          <a:p>
            <a:pPr marL="609600" indent="-609600" algn="just" rtl="1">
              <a:buFont typeface="Wingdings" panose="05000000000000000000" pitchFamily="2" charset="2"/>
              <a:buChar char="q"/>
            </a:pPr>
            <a:r>
              <a:rPr lang="ar-EG" sz="4000" b="1" dirty="0" smtClean="0"/>
              <a:t>مصدر نباتي الاجار والبكتين و الجينات الصوديوم</a:t>
            </a:r>
          </a:p>
          <a:p>
            <a:pPr marL="609600" indent="-609600" algn="just" rtl="1">
              <a:buFont typeface="Wingdings" panose="05000000000000000000" pitchFamily="2" charset="2"/>
              <a:buChar char="q"/>
            </a:pPr>
            <a:r>
              <a:rPr lang="ar-EG" sz="4000" b="1" dirty="0" smtClean="0"/>
              <a:t>بعض المستحضرات التجارية مثل الكربوكسي مثيل سيليولوز </a:t>
            </a:r>
            <a:r>
              <a:rPr lang="en-US" sz="4000" b="1" dirty="0" smtClean="0"/>
              <a:t>CMC</a:t>
            </a:r>
          </a:p>
        </p:txBody>
      </p:sp>
      <p:pic>
        <p:nvPicPr>
          <p:cNvPr id="38916" name="Picture 4" descr="الفرق بين أوراق الجيلاتين والجيلاتين البودرة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5362"/>
            <a:ext cx="3957851" cy="233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772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مواد الاستحلاب </a:t>
            </a:r>
            <a:r>
              <a:rPr lang="en-US" b="1" dirty="0" smtClean="0">
                <a:solidFill>
                  <a:srgbClr val="C00000"/>
                </a:solidFill>
              </a:rPr>
              <a:t>Emulsifiers</a:t>
            </a:r>
            <a:endParaRPr lang="en-US" dirty="0">
              <a:solidFill>
                <a:srgbClr val="C00000"/>
              </a:solidFill>
            </a:endParaRPr>
          </a:p>
        </p:txBody>
      </p:sp>
      <p:sp>
        <p:nvSpPr>
          <p:cNvPr id="3" name="Rectangle 2"/>
          <p:cNvSpPr/>
          <p:nvPr/>
        </p:nvSpPr>
        <p:spPr>
          <a:xfrm>
            <a:off x="0" y="1501254"/>
            <a:ext cx="12192000" cy="2800767"/>
          </a:xfrm>
          <a:prstGeom prst="rect">
            <a:avLst/>
          </a:prstGeom>
        </p:spPr>
        <p:txBody>
          <a:bodyPr wrap="square">
            <a:spAutoFit/>
          </a:bodyPr>
          <a:lstStyle/>
          <a:p>
            <a:pPr marL="609600" indent="-609600" algn="just" rtl="1">
              <a:buFont typeface="Wingdings" panose="05000000000000000000" pitchFamily="2" charset="2"/>
              <a:buChar char="q"/>
            </a:pPr>
            <a:r>
              <a:rPr lang="ar-EG" sz="4400" b="1" dirty="0" smtClean="0"/>
              <a:t>مواد تعمل عند استخدامها في مخاليط المثلجات علي امتزاج الدهن بالماء وتكوين مستحلب ثابت</a:t>
            </a:r>
          </a:p>
          <a:p>
            <a:pPr marL="609600" indent="-609600" algn="just" rtl="1">
              <a:buFont typeface="Wingdings" panose="05000000000000000000" pitchFamily="2" charset="2"/>
              <a:buChar char="q"/>
            </a:pPr>
            <a:r>
              <a:rPr lang="ar-EG" sz="4400" b="1" dirty="0" smtClean="0"/>
              <a:t>هي عبارة عن جلسريدات أحادية أو ثنائية او خليط</a:t>
            </a:r>
          </a:p>
          <a:p>
            <a:pPr marL="609600" indent="-609600" algn="just" rtl="1"/>
            <a:endParaRPr lang="en-US" sz="4400" b="1" dirty="0" smtClean="0"/>
          </a:p>
        </p:txBody>
      </p:sp>
    </p:spTree>
    <p:extLst>
      <p:ext uri="{BB962C8B-B14F-4D97-AF65-F5344CB8AC3E}">
        <p14:creationId xmlns:p14="http://schemas.microsoft.com/office/powerpoint/2010/main" val="1861671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جوامد البيض </a:t>
            </a:r>
            <a:r>
              <a:rPr lang="en-US" b="1" dirty="0" smtClean="0">
                <a:solidFill>
                  <a:srgbClr val="C00000"/>
                </a:solidFill>
              </a:rPr>
              <a:t>Egg Solids</a:t>
            </a:r>
            <a:endParaRPr lang="en-US" dirty="0">
              <a:solidFill>
                <a:srgbClr val="C00000"/>
              </a:solidFill>
            </a:endParaRPr>
          </a:p>
        </p:txBody>
      </p:sp>
      <p:sp>
        <p:nvSpPr>
          <p:cNvPr id="3" name="Rectangle 2"/>
          <p:cNvSpPr/>
          <p:nvPr/>
        </p:nvSpPr>
        <p:spPr>
          <a:xfrm>
            <a:off x="0" y="1282890"/>
            <a:ext cx="12192000" cy="3785652"/>
          </a:xfrm>
          <a:prstGeom prst="rect">
            <a:avLst/>
          </a:prstGeom>
        </p:spPr>
        <p:txBody>
          <a:bodyPr wrap="square">
            <a:spAutoFit/>
          </a:bodyPr>
          <a:lstStyle/>
          <a:p>
            <a:pPr marL="609600" indent="-609600" algn="just" rtl="1">
              <a:buFont typeface="Wingdings" panose="05000000000000000000" pitchFamily="2" charset="2"/>
              <a:buChar char="q"/>
            </a:pPr>
            <a:r>
              <a:rPr lang="ar-EG" sz="4000" b="1" dirty="0" smtClean="0"/>
              <a:t>تعمل علي تحسين خواص الخفق وزيادة الريع وتقليل الوقت اللازم لعملية التجميد</a:t>
            </a:r>
            <a:endParaRPr lang="en-US" sz="4000" b="1" dirty="0" smtClean="0"/>
          </a:p>
          <a:p>
            <a:pPr marL="609600" indent="-609600" algn="just" rtl="1">
              <a:buFont typeface="Wingdings" panose="05000000000000000000" pitchFamily="2" charset="2"/>
              <a:buChar char="q"/>
            </a:pPr>
            <a:r>
              <a:rPr lang="ar-SA" sz="4000" b="1" dirty="0" smtClean="0"/>
              <a:t>يمكن الحصول علي الجوامد من البيض الطازج او المجمد او المجفف</a:t>
            </a:r>
          </a:p>
          <a:p>
            <a:pPr marL="609600" indent="-609600" algn="just" rtl="1">
              <a:buFont typeface="Wingdings" panose="05000000000000000000" pitchFamily="2" charset="2"/>
              <a:buChar char="q"/>
            </a:pPr>
            <a:r>
              <a:rPr lang="ar-SA" sz="4000" b="1" dirty="0" smtClean="0"/>
              <a:t>يستخدم صفار البيض لاحتوائه علي مادة الليسيثين التي تعمل كمادة استحلاب</a:t>
            </a:r>
          </a:p>
          <a:p>
            <a:pPr marL="609600" indent="-609600" algn="just" rtl="1">
              <a:buFont typeface="Wingdings" panose="05000000000000000000" pitchFamily="2" charset="2"/>
              <a:buChar char="q"/>
            </a:pPr>
            <a:r>
              <a:rPr lang="ar-SA" sz="4000" b="1" dirty="0" smtClean="0"/>
              <a:t>تضاف جوامد البيض بنسبة 0.5- 1 %</a:t>
            </a:r>
            <a:endParaRPr lang="en-US" sz="4000" b="1" dirty="0" smtClean="0"/>
          </a:p>
        </p:txBody>
      </p:sp>
    </p:spTree>
    <p:extLst>
      <p:ext uri="{BB962C8B-B14F-4D97-AF65-F5344CB8AC3E}">
        <p14:creationId xmlns:p14="http://schemas.microsoft.com/office/powerpoint/2010/main" val="3077846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المواد المالئة  </a:t>
            </a:r>
            <a:r>
              <a:rPr lang="en-US" b="1" dirty="0" smtClean="0">
                <a:solidFill>
                  <a:srgbClr val="C00000"/>
                </a:solidFill>
              </a:rPr>
              <a:t>Fillers</a:t>
            </a:r>
            <a:endParaRPr lang="en-US" dirty="0">
              <a:solidFill>
                <a:srgbClr val="C00000"/>
              </a:solidFill>
            </a:endParaRPr>
          </a:p>
        </p:txBody>
      </p:sp>
      <p:sp>
        <p:nvSpPr>
          <p:cNvPr id="3" name="Rectangle 2"/>
          <p:cNvSpPr/>
          <p:nvPr/>
        </p:nvSpPr>
        <p:spPr>
          <a:xfrm>
            <a:off x="0" y="1583140"/>
            <a:ext cx="12192000" cy="3170099"/>
          </a:xfrm>
          <a:prstGeom prst="rect">
            <a:avLst/>
          </a:prstGeom>
        </p:spPr>
        <p:txBody>
          <a:bodyPr wrap="square">
            <a:spAutoFit/>
          </a:bodyPr>
          <a:lstStyle/>
          <a:p>
            <a:pPr marL="609600" indent="-609600" algn="just" rtl="1">
              <a:buFont typeface="Wingdings" panose="05000000000000000000" pitchFamily="2" charset="2"/>
              <a:buChar char="q"/>
            </a:pPr>
            <a:r>
              <a:rPr lang="ar-EG" sz="4000" b="1" dirty="0" smtClean="0"/>
              <a:t>تضاف بعض المواد النشوية والحبوب الي الانواع الرخيصة من المثلجات</a:t>
            </a:r>
          </a:p>
          <a:p>
            <a:pPr marL="609600" indent="-609600" algn="just" rtl="1">
              <a:buFont typeface="Wingdings" panose="05000000000000000000" pitchFamily="2" charset="2"/>
              <a:buChar char="q"/>
            </a:pPr>
            <a:r>
              <a:rPr lang="ar-EG" sz="4000" b="1" dirty="0" smtClean="0"/>
              <a:t>لتحسين القوام وزيادة اللزوجة</a:t>
            </a:r>
          </a:p>
          <a:p>
            <a:pPr marL="609600" indent="-609600" algn="just" rtl="1">
              <a:buFont typeface="Wingdings" panose="05000000000000000000" pitchFamily="2" charset="2"/>
              <a:buChar char="q"/>
            </a:pPr>
            <a:r>
              <a:rPr lang="ar-EG" sz="4000" b="1" dirty="0" smtClean="0"/>
              <a:t>توجد بعض المستحضرات التجارية تتكون من الصموغ مع بعض المواد النشوية أو المستحضرات الانزيمية مثل الرنيين او الببسين</a:t>
            </a:r>
            <a:endParaRPr lang="en-US" sz="4000" b="1" dirty="0" smtClean="0"/>
          </a:p>
        </p:txBody>
      </p:sp>
    </p:spTree>
    <p:extLst>
      <p:ext uri="{BB962C8B-B14F-4D97-AF65-F5344CB8AC3E}">
        <p14:creationId xmlns:p14="http://schemas.microsoft.com/office/powerpoint/2010/main" val="3308416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المواد المكسبة للنكهة</a:t>
            </a:r>
            <a:endParaRPr lang="en-US" dirty="0">
              <a:solidFill>
                <a:srgbClr val="C00000"/>
              </a:solidFill>
            </a:endParaRPr>
          </a:p>
        </p:txBody>
      </p:sp>
      <p:sp>
        <p:nvSpPr>
          <p:cNvPr id="3" name="Rectangle 2"/>
          <p:cNvSpPr/>
          <p:nvPr/>
        </p:nvSpPr>
        <p:spPr>
          <a:xfrm>
            <a:off x="0" y="1501254"/>
            <a:ext cx="12192000" cy="3170099"/>
          </a:xfrm>
          <a:prstGeom prst="rect">
            <a:avLst/>
          </a:prstGeom>
        </p:spPr>
        <p:txBody>
          <a:bodyPr wrap="square">
            <a:spAutoFit/>
          </a:bodyPr>
          <a:lstStyle/>
          <a:p>
            <a:pPr marL="609600" indent="-609600" algn="just" rtl="1">
              <a:buFont typeface="Wingdings" panose="05000000000000000000" pitchFamily="2" charset="2"/>
              <a:buChar char="q"/>
            </a:pPr>
            <a:r>
              <a:rPr lang="ar-EG" sz="4000" b="1" dirty="0" smtClean="0"/>
              <a:t>بعضها طبيعي والآخر صناعي</a:t>
            </a:r>
          </a:p>
          <a:p>
            <a:pPr marL="609600" indent="-609600" algn="just" rtl="1">
              <a:buFont typeface="Wingdings" panose="05000000000000000000" pitchFamily="2" charset="2"/>
              <a:buChar char="q"/>
            </a:pPr>
            <a:r>
              <a:rPr lang="ar-EG" sz="4000" b="1" dirty="0" smtClean="0"/>
              <a:t>الفانيليا و الشيكولاته و الكاكاو ثم الفواكه</a:t>
            </a:r>
          </a:p>
          <a:p>
            <a:pPr marL="609600" indent="-609600" algn="just" rtl="1">
              <a:buFont typeface="Wingdings" panose="05000000000000000000" pitchFamily="2" charset="2"/>
              <a:buChar char="q"/>
            </a:pPr>
            <a:r>
              <a:rPr lang="ar-EG" sz="4000" b="1" dirty="0" smtClean="0"/>
              <a:t>المكسرات مثل الجوز و اللوز الفستق والبندق</a:t>
            </a:r>
          </a:p>
          <a:p>
            <a:pPr marL="609600" indent="-609600" algn="just" rtl="1">
              <a:buFont typeface="Wingdings" panose="05000000000000000000" pitchFamily="2" charset="2"/>
              <a:buChar char="q"/>
            </a:pPr>
            <a:r>
              <a:rPr lang="ar-EG" sz="4000" b="1" dirty="0" smtClean="0"/>
              <a:t>تستخدم القرفة والقهوة والنعناع</a:t>
            </a:r>
          </a:p>
          <a:p>
            <a:pPr marL="609600" indent="-609600" algn="just" rtl="1">
              <a:buFont typeface="Wingdings" panose="05000000000000000000" pitchFamily="2" charset="2"/>
              <a:buChar char="q"/>
            </a:pPr>
            <a:r>
              <a:rPr lang="ar-EG" sz="4000" b="1" dirty="0" smtClean="0"/>
              <a:t>تستخدم بعض التوابل</a:t>
            </a:r>
            <a:endParaRPr lang="en-US" sz="4000" b="1" dirty="0" smtClean="0"/>
          </a:p>
        </p:txBody>
      </p:sp>
    </p:spTree>
    <p:extLst>
      <p:ext uri="{BB962C8B-B14F-4D97-AF65-F5344CB8AC3E}">
        <p14:creationId xmlns:p14="http://schemas.microsoft.com/office/powerpoint/2010/main" val="1103436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1674"/>
            <a:ext cx="12191999" cy="3785652"/>
          </a:xfrm>
          <a:prstGeom prst="rect">
            <a:avLst/>
          </a:prstGeom>
        </p:spPr>
        <p:txBody>
          <a:bodyPr wrap="square">
            <a:spAutoFit/>
          </a:bodyPr>
          <a:lstStyle/>
          <a:p>
            <a:pPr marL="609600" indent="-609600" algn="r" rtl="1"/>
            <a:r>
              <a:rPr lang="ar-EG" sz="4000" b="1" dirty="0" smtClean="0"/>
              <a:t>تعرف هذه المنتجات بأسماء مختلفة</a:t>
            </a:r>
            <a:r>
              <a:rPr lang="en-US" sz="4000" b="1" dirty="0" smtClean="0"/>
              <a:t>:</a:t>
            </a:r>
            <a:r>
              <a:rPr lang="ar-EG" sz="4000" b="1" dirty="0" smtClean="0"/>
              <a:t> </a:t>
            </a:r>
          </a:p>
          <a:p>
            <a:pPr marL="609600" indent="-609600" algn="r" rtl="1"/>
            <a:r>
              <a:rPr lang="ar-EG" sz="4000" b="1" dirty="0" smtClean="0"/>
              <a:t>الانجليزية تسمي أيس كريم</a:t>
            </a:r>
          </a:p>
          <a:p>
            <a:pPr marL="609600" indent="-609600" algn="r" rtl="1"/>
            <a:r>
              <a:rPr lang="ar-EG" sz="4000" b="1" dirty="0" smtClean="0"/>
              <a:t>الايطالية تسمي جيلاتي</a:t>
            </a:r>
          </a:p>
          <a:p>
            <a:pPr marL="609600" indent="-609600" algn="r" rtl="1"/>
            <a:r>
              <a:rPr lang="ar-EG" sz="4000" b="1" dirty="0" smtClean="0"/>
              <a:t>الفرنسية تسمي جلاس </a:t>
            </a:r>
          </a:p>
          <a:p>
            <a:pPr marL="609600" indent="-609600" algn="r" rtl="1"/>
            <a:r>
              <a:rPr lang="ar-EG" sz="4000" b="1" dirty="0" smtClean="0"/>
              <a:t>التركية تسمي دندرمة</a:t>
            </a:r>
          </a:p>
          <a:p>
            <a:pPr marL="609600" indent="-609600" algn="r" rtl="1"/>
            <a:endParaRPr lang="en-US" sz="4000" b="1" dirty="0" smtClean="0"/>
          </a:p>
        </p:txBody>
      </p:sp>
      <p:pic>
        <p:nvPicPr>
          <p:cNvPr id="1026" name="Picture 2" descr="What is your favourite dessert? Ice cream, cake or maybe you do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0963"/>
            <a:ext cx="8190962" cy="368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39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37230"/>
            <a:ext cx="12192000" cy="2985433"/>
          </a:xfrm>
          <a:prstGeom prst="rect">
            <a:avLst/>
          </a:prstGeom>
        </p:spPr>
        <p:txBody>
          <a:bodyPr wrap="square">
            <a:spAutoFit/>
          </a:bodyPr>
          <a:lstStyle/>
          <a:p>
            <a:pPr algn="just" rtl="1"/>
            <a:r>
              <a:rPr lang="ar-EG" sz="3200" b="1" dirty="0" smtClean="0">
                <a:solidFill>
                  <a:srgbClr val="C00000"/>
                </a:solidFill>
              </a:rPr>
              <a:t>المواد الملونة :-</a:t>
            </a:r>
          </a:p>
          <a:p>
            <a:pPr marL="609600" indent="-609600" algn="just" rtl="1">
              <a:buFont typeface="Wingdings" panose="05000000000000000000" pitchFamily="2" charset="2"/>
              <a:buChar char="q"/>
            </a:pPr>
            <a:r>
              <a:rPr lang="ar-EG" sz="3200" b="1" dirty="0" smtClean="0"/>
              <a:t>تضاف لإكساب اللون الجذاب الذي يتناسب مع لون المنتج</a:t>
            </a:r>
          </a:p>
          <a:p>
            <a:pPr marL="609600" indent="-609600" algn="just" rtl="1">
              <a:buFont typeface="Wingdings" panose="05000000000000000000" pitchFamily="2" charset="2"/>
              <a:buChar char="q"/>
            </a:pPr>
            <a:r>
              <a:rPr lang="ar-EG" sz="3200" b="1" dirty="0" smtClean="0"/>
              <a:t>يضاف لون اصفر الي مخاليط المثلجات بالفانيليا</a:t>
            </a:r>
          </a:p>
          <a:p>
            <a:pPr marL="609600" indent="-609600" algn="just" rtl="1">
              <a:buFont typeface="Wingdings" panose="05000000000000000000" pitchFamily="2" charset="2"/>
              <a:buChar char="q"/>
            </a:pPr>
            <a:r>
              <a:rPr lang="ar-EG" sz="3200" b="1" dirty="0" smtClean="0"/>
              <a:t>يضاف لون اخضر فاتح الي مخاليط المثلجات بالمكسرات</a:t>
            </a:r>
          </a:p>
          <a:p>
            <a:pPr marL="609600" indent="-609600" algn="just" rtl="1">
              <a:buFont typeface="Wingdings" panose="05000000000000000000" pitchFamily="2" charset="2"/>
              <a:buChar char="q"/>
            </a:pPr>
            <a:r>
              <a:rPr lang="ar-EG" sz="3200" b="1" dirty="0" smtClean="0"/>
              <a:t>يضاف بعض الملونات الي مخاليط المثلجات بالفواكه حسب لون الفاكهة</a:t>
            </a:r>
          </a:p>
          <a:p>
            <a:pPr marL="609600" indent="-609600" algn="just" rtl="1">
              <a:buFont typeface="Wingdings" panose="05000000000000000000" pitchFamily="2" charset="2"/>
              <a:buChar char="q"/>
            </a:pPr>
            <a:r>
              <a:rPr lang="ar-EG" sz="2800" b="1" dirty="0" smtClean="0"/>
              <a:t>المثلجات بالشيكولاته لا يضاف لها ملون لان الكاكاو يكون كافي لإعطاء المخلوط اللون المناسب</a:t>
            </a:r>
            <a:endParaRPr lang="en-US" sz="2800" b="1" dirty="0" smtClean="0"/>
          </a:p>
        </p:txBody>
      </p:sp>
      <p:sp>
        <p:nvSpPr>
          <p:cNvPr id="4" name="AutoShape 2" descr="الآيس كريم … تناولها ضمن شروط | موقع طرط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944" name="Picture 8" descr="خدعوك فقالوا.. الأيس كريم ممنوع عند الإصابة بنزلات البرد | الكونسلت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54" y="3889613"/>
            <a:ext cx="6118746" cy="2968388"/>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مثلجات الخلفية - تحميل إلى هاتفك النقال من PHONE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9613"/>
            <a:ext cx="5515734" cy="296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39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solidFill>
                  <a:srgbClr val="C00000"/>
                </a:solidFill>
              </a:rPr>
              <a:t>الماء</a:t>
            </a:r>
            <a:endParaRPr lang="en-US" dirty="0">
              <a:solidFill>
                <a:srgbClr val="C00000"/>
              </a:solidFill>
            </a:endParaRPr>
          </a:p>
        </p:txBody>
      </p:sp>
      <p:sp>
        <p:nvSpPr>
          <p:cNvPr id="3" name="Rectangle 2"/>
          <p:cNvSpPr/>
          <p:nvPr/>
        </p:nvSpPr>
        <p:spPr>
          <a:xfrm>
            <a:off x="0" y="1487606"/>
            <a:ext cx="12192000" cy="2554545"/>
          </a:xfrm>
          <a:prstGeom prst="rect">
            <a:avLst/>
          </a:prstGeom>
        </p:spPr>
        <p:txBody>
          <a:bodyPr wrap="square">
            <a:spAutoFit/>
          </a:bodyPr>
          <a:lstStyle/>
          <a:p>
            <a:pPr marL="609600" indent="-609600" algn="just" rtl="1">
              <a:buFont typeface="Wingdings" panose="05000000000000000000" pitchFamily="2" charset="2"/>
              <a:buChar char="q"/>
            </a:pPr>
            <a:r>
              <a:rPr lang="ar-EG" sz="4000" b="1" dirty="0" smtClean="0"/>
              <a:t>ضروري كوسط لانتشار ومزج المواد الداخله</a:t>
            </a:r>
          </a:p>
          <a:p>
            <a:pPr marL="609600" indent="-609600" algn="just" rtl="1">
              <a:buFont typeface="Wingdings" panose="05000000000000000000" pitchFamily="2" charset="2"/>
              <a:buChar char="q"/>
            </a:pPr>
            <a:r>
              <a:rPr lang="ar-EG" sz="4000" b="1" dirty="0" smtClean="0"/>
              <a:t>تتراوح نسبة الماء في المخاليط الجيدة 60-68%</a:t>
            </a:r>
          </a:p>
          <a:p>
            <a:pPr marL="609600" indent="-609600" algn="just" rtl="1">
              <a:buFont typeface="Wingdings" panose="05000000000000000000" pitchFamily="2" charset="2"/>
              <a:buChar char="q"/>
            </a:pPr>
            <a:r>
              <a:rPr lang="ar-EG" sz="4000" b="1" dirty="0" smtClean="0"/>
              <a:t>اذا انخفضت تنتج مثلجات ثقيلة وذات قوام صلب</a:t>
            </a:r>
          </a:p>
          <a:p>
            <a:pPr marL="609600" indent="-609600" algn="just" rtl="1">
              <a:buFont typeface="Wingdings" panose="05000000000000000000" pitchFamily="2" charset="2"/>
              <a:buChar char="q"/>
            </a:pPr>
            <a:r>
              <a:rPr lang="ar-EG" sz="4000" b="1" dirty="0" smtClean="0"/>
              <a:t>اذا زادت تصبح المثلجات ذات تركيب ثلجي خشن وقوام ضعيف</a:t>
            </a:r>
            <a:endParaRPr lang="en-US" sz="4000" b="1" dirty="0" smtClean="0"/>
          </a:p>
        </p:txBody>
      </p:sp>
      <p:pic>
        <p:nvPicPr>
          <p:cNvPr id="40962" name="Picture 2" descr="100 مليون صحة بتقولكم – اشربوا مياه كتيييييير | جريدة البشاي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2151"/>
            <a:ext cx="6667500" cy="281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06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r" rtl="1" eaLnBrk="1" hangingPunct="1"/>
            <a:r>
              <a:rPr lang="ar-EG" sz="3200" b="1" dirty="0" smtClean="0">
                <a:solidFill>
                  <a:srgbClr val="C00000"/>
                </a:solidFill>
              </a:rPr>
              <a:t>خطوات صناعة المثلجات القشدية</a:t>
            </a:r>
            <a:endParaRPr lang="en-US" sz="3200" b="1" dirty="0" smtClean="0">
              <a:solidFill>
                <a:srgbClr val="C00000"/>
              </a:solidFill>
            </a:endParaRPr>
          </a:p>
        </p:txBody>
      </p:sp>
      <p:sp>
        <p:nvSpPr>
          <p:cNvPr id="303107" name="Rectangle 3"/>
          <p:cNvSpPr>
            <a:spLocks noGrp="1" noChangeArrowheads="1"/>
          </p:cNvSpPr>
          <p:nvPr>
            <p:ph type="body" idx="1"/>
          </p:nvPr>
        </p:nvSpPr>
        <p:spPr>
          <a:xfrm>
            <a:off x="0" y="1628775"/>
            <a:ext cx="12192000" cy="4497388"/>
          </a:xfrm>
        </p:spPr>
        <p:txBody>
          <a:bodyPr>
            <a:noAutofit/>
          </a:bodyPr>
          <a:lstStyle/>
          <a:p>
            <a:pPr marL="609600" indent="-609600" algn="just" rtl="1">
              <a:lnSpc>
                <a:spcPct val="80000"/>
              </a:lnSpc>
              <a:buFontTx/>
              <a:buAutoNum type="arabicPeriod"/>
            </a:pPr>
            <a:r>
              <a:rPr lang="ar-EG" sz="3200" b="1" dirty="0"/>
              <a:t>تحضير المخلوط</a:t>
            </a:r>
          </a:p>
          <a:p>
            <a:pPr marL="609600" indent="-609600" algn="just" rtl="1">
              <a:lnSpc>
                <a:spcPct val="80000"/>
              </a:lnSpc>
              <a:buFontTx/>
              <a:buAutoNum type="arabicPeriod"/>
            </a:pPr>
            <a:r>
              <a:rPr lang="ar-EG" sz="3200" b="1" dirty="0"/>
              <a:t>البسترة</a:t>
            </a:r>
          </a:p>
          <a:p>
            <a:pPr marL="609600" indent="-609600" algn="just" rtl="1">
              <a:lnSpc>
                <a:spcPct val="80000"/>
              </a:lnSpc>
              <a:buFontTx/>
              <a:buAutoNum type="arabicPeriod"/>
            </a:pPr>
            <a:r>
              <a:rPr lang="ar-EG" sz="3200" b="1" dirty="0"/>
              <a:t>التجنيس</a:t>
            </a:r>
          </a:p>
          <a:p>
            <a:pPr marL="609600" indent="-609600" algn="just" rtl="1">
              <a:lnSpc>
                <a:spcPct val="80000"/>
              </a:lnSpc>
              <a:buFontTx/>
              <a:buAutoNum type="arabicPeriod"/>
            </a:pPr>
            <a:r>
              <a:rPr lang="ar-EG" sz="3200" b="1" dirty="0"/>
              <a:t>التبريد </a:t>
            </a:r>
          </a:p>
          <a:p>
            <a:pPr marL="609600" indent="-609600" algn="just" rtl="1">
              <a:lnSpc>
                <a:spcPct val="80000"/>
              </a:lnSpc>
              <a:buFontTx/>
              <a:buAutoNum type="arabicPeriod"/>
            </a:pPr>
            <a:r>
              <a:rPr lang="ar-EG" sz="3200" b="1" dirty="0"/>
              <a:t>التعتيق</a:t>
            </a:r>
          </a:p>
          <a:p>
            <a:pPr marL="609600" indent="-609600" algn="just" rtl="1">
              <a:lnSpc>
                <a:spcPct val="80000"/>
              </a:lnSpc>
              <a:buFontTx/>
              <a:buAutoNum type="arabicPeriod"/>
            </a:pPr>
            <a:r>
              <a:rPr lang="ar-EG" sz="3200" b="1" dirty="0"/>
              <a:t>التجميد الاولي</a:t>
            </a:r>
          </a:p>
          <a:p>
            <a:pPr marL="609600" indent="-609600" algn="just" rtl="1">
              <a:lnSpc>
                <a:spcPct val="80000"/>
              </a:lnSpc>
              <a:buFontTx/>
              <a:buAutoNum type="arabicPeriod"/>
            </a:pPr>
            <a:r>
              <a:rPr lang="ar-EG" sz="3200" b="1" dirty="0"/>
              <a:t>التعبئة</a:t>
            </a:r>
          </a:p>
          <a:p>
            <a:pPr marL="609600" indent="-609600" algn="just" rtl="1">
              <a:lnSpc>
                <a:spcPct val="80000"/>
              </a:lnSpc>
              <a:buFontTx/>
              <a:buAutoNum type="arabicPeriod"/>
            </a:pPr>
            <a:r>
              <a:rPr lang="ar-EG" sz="3200" b="1" dirty="0"/>
              <a:t>التجميد النهائي ( التصليب )</a:t>
            </a:r>
          </a:p>
          <a:p>
            <a:pPr marL="609600" indent="-609600" algn="just" rtl="1">
              <a:lnSpc>
                <a:spcPct val="80000"/>
              </a:lnSpc>
              <a:buFontTx/>
              <a:buAutoNum type="arabicPeriod"/>
            </a:pPr>
            <a:r>
              <a:rPr lang="ar-EG" sz="3200" b="1" dirty="0"/>
              <a:t>التخزين</a:t>
            </a:r>
          </a:p>
          <a:p>
            <a:pPr marL="609600" indent="-609600" algn="just" rtl="1">
              <a:lnSpc>
                <a:spcPct val="80000"/>
              </a:lnSpc>
              <a:buFontTx/>
              <a:buAutoNum type="arabicPeriod"/>
            </a:pPr>
            <a:r>
              <a:rPr lang="ar-EG" sz="3200" b="1" dirty="0"/>
              <a:t>التوزيع</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3727"/>
            <a:ext cx="7861110" cy="4695825"/>
          </a:xfrm>
          <a:prstGeom prst="rect">
            <a:avLst/>
          </a:prstGeom>
        </p:spPr>
      </p:pic>
    </p:spTree>
    <p:extLst>
      <p:ext uri="{BB962C8B-B14F-4D97-AF65-F5344CB8AC3E}">
        <p14:creationId xmlns:p14="http://schemas.microsoft.com/office/powerpoint/2010/main" val="674970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3106"/>
                                        </p:tgtEl>
                                        <p:attrNameLst>
                                          <p:attrName>style.visibility</p:attrName>
                                        </p:attrNameLst>
                                      </p:cBhvr>
                                      <p:to>
                                        <p:strVal val="visible"/>
                                      </p:to>
                                    </p:set>
                                    <p:animEffect transition="in" filter="box(in)">
                                      <p:cBhvr>
                                        <p:cTn id="7" dur="500"/>
                                        <p:tgtEl>
                                          <p:spTgt spid="303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3107">
                                            <p:txEl>
                                              <p:pRg st="0" end="0"/>
                                            </p:txEl>
                                          </p:spTgt>
                                        </p:tgtEl>
                                        <p:attrNameLst>
                                          <p:attrName>style.visibility</p:attrName>
                                        </p:attrNameLst>
                                      </p:cBhvr>
                                      <p:to>
                                        <p:strVal val="visible"/>
                                      </p:to>
                                    </p:set>
                                    <p:anim calcmode="lin" valueType="num">
                                      <p:cBhvr additive="base">
                                        <p:cTn id="12" dur="500" fill="hold"/>
                                        <p:tgtEl>
                                          <p:spTgt spid="3031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3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3107">
                                            <p:txEl>
                                              <p:pRg st="1" end="1"/>
                                            </p:txEl>
                                          </p:spTgt>
                                        </p:tgtEl>
                                        <p:attrNameLst>
                                          <p:attrName>style.visibility</p:attrName>
                                        </p:attrNameLst>
                                      </p:cBhvr>
                                      <p:to>
                                        <p:strVal val="visible"/>
                                      </p:to>
                                    </p:set>
                                    <p:anim calcmode="lin" valueType="num">
                                      <p:cBhvr additive="base">
                                        <p:cTn id="18" dur="500" fill="hold"/>
                                        <p:tgtEl>
                                          <p:spTgt spid="3031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3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3107">
                                            <p:txEl>
                                              <p:pRg st="2" end="2"/>
                                            </p:txEl>
                                          </p:spTgt>
                                        </p:tgtEl>
                                        <p:attrNameLst>
                                          <p:attrName>style.visibility</p:attrName>
                                        </p:attrNameLst>
                                      </p:cBhvr>
                                      <p:to>
                                        <p:strVal val="visible"/>
                                      </p:to>
                                    </p:set>
                                    <p:anim calcmode="lin" valueType="num">
                                      <p:cBhvr additive="base">
                                        <p:cTn id="24" dur="500" fill="hold"/>
                                        <p:tgtEl>
                                          <p:spTgt spid="30310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3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3107">
                                            <p:txEl>
                                              <p:pRg st="3" end="3"/>
                                            </p:txEl>
                                          </p:spTgt>
                                        </p:tgtEl>
                                        <p:attrNameLst>
                                          <p:attrName>style.visibility</p:attrName>
                                        </p:attrNameLst>
                                      </p:cBhvr>
                                      <p:to>
                                        <p:strVal val="visible"/>
                                      </p:to>
                                    </p:set>
                                    <p:anim calcmode="lin" valueType="num">
                                      <p:cBhvr additive="base">
                                        <p:cTn id="30" dur="500" fill="hold"/>
                                        <p:tgtEl>
                                          <p:spTgt spid="30310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3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3107">
                                            <p:txEl>
                                              <p:pRg st="4" end="4"/>
                                            </p:txEl>
                                          </p:spTgt>
                                        </p:tgtEl>
                                        <p:attrNameLst>
                                          <p:attrName>style.visibility</p:attrName>
                                        </p:attrNameLst>
                                      </p:cBhvr>
                                      <p:to>
                                        <p:strVal val="visible"/>
                                      </p:to>
                                    </p:set>
                                    <p:anim calcmode="lin" valueType="num">
                                      <p:cBhvr additive="base">
                                        <p:cTn id="36" dur="500" fill="hold"/>
                                        <p:tgtEl>
                                          <p:spTgt spid="30310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3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3107">
                                            <p:txEl>
                                              <p:pRg st="5" end="5"/>
                                            </p:txEl>
                                          </p:spTgt>
                                        </p:tgtEl>
                                        <p:attrNameLst>
                                          <p:attrName>style.visibility</p:attrName>
                                        </p:attrNameLst>
                                      </p:cBhvr>
                                      <p:to>
                                        <p:strVal val="visible"/>
                                      </p:to>
                                    </p:set>
                                    <p:anim calcmode="lin" valueType="num">
                                      <p:cBhvr additive="base">
                                        <p:cTn id="42" dur="500" fill="hold"/>
                                        <p:tgtEl>
                                          <p:spTgt spid="30310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3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3107">
                                            <p:txEl>
                                              <p:pRg st="6" end="6"/>
                                            </p:txEl>
                                          </p:spTgt>
                                        </p:tgtEl>
                                        <p:attrNameLst>
                                          <p:attrName>style.visibility</p:attrName>
                                        </p:attrNameLst>
                                      </p:cBhvr>
                                      <p:to>
                                        <p:strVal val="visible"/>
                                      </p:to>
                                    </p:set>
                                    <p:anim calcmode="lin" valueType="num">
                                      <p:cBhvr additive="base">
                                        <p:cTn id="48" dur="500" fill="hold"/>
                                        <p:tgtEl>
                                          <p:spTgt spid="303107">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31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03107">
                                            <p:txEl>
                                              <p:pRg st="7" end="7"/>
                                            </p:txEl>
                                          </p:spTgt>
                                        </p:tgtEl>
                                        <p:attrNameLst>
                                          <p:attrName>style.visibility</p:attrName>
                                        </p:attrNameLst>
                                      </p:cBhvr>
                                      <p:to>
                                        <p:strVal val="visible"/>
                                      </p:to>
                                    </p:set>
                                    <p:anim calcmode="lin" valueType="num">
                                      <p:cBhvr additive="base">
                                        <p:cTn id="54" dur="500" fill="hold"/>
                                        <p:tgtEl>
                                          <p:spTgt spid="303107">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31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03107">
                                            <p:txEl>
                                              <p:pRg st="8" end="8"/>
                                            </p:txEl>
                                          </p:spTgt>
                                        </p:tgtEl>
                                        <p:attrNameLst>
                                          <p:attrName>style.visibility</p:attrName>
                                        </p:attrNameLst>
                                      </p:cBhvr>
                                      <p:to>
                                        <p:strVal val="visible"/>
                                      </p:to>
                                    </p:set>
                                    <p:anim calcmode="lin" valueType="num">
                                      <p:cBhvr additive="base">
                                        <p:cTn id="60" dur="500" fill="hold"/>
                                        <p:tgtEl>
                                          <p:spTgt spid="303107">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031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03107">
                                            <p:txEl>
                                              <p:pRg st="9" end="9"/>
                                            </p:txEl>
                                          </p:spTgt>
                                        </p:tgtEl>
                                        <p:attrNameLst>
                                          <p:attrName>style.visibility</p:attrName>
                                        </p:attrNameLst>
                                      </p:cBhvr>
                                      <p:to>
                                        <p:strVal val="visible"/>
                                      </p:to>
                                    </p:set>
                                    <p:anim calcmode="lin" valueType="num">
                                      <p:cBhvr additive="base">
                                        <p:cTn id="66" dur="500" fill="hold"/>
                                        <p:tgtEl>
                                          <p:spTgt spid="303107">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031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p:bldP spid="30310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algn="r" rtl="1" eaLnBrk="1" hangingPunct="1"/>
            <a:r>
              <a:rPr lang="ar-EG" sz="4000" b="1" dirty="0">
                <a:solidFill>
                  <a:srgbClr val="C00000"/>
                </a:solidFill>
              </a:rPr>
              <a:t>تحضير المخلوط </a:t>
            </a:r>
            <a:r>
              <a:rPr lang="en-US" sz="4000" b="1" dirty="0">
                <a:solidFill>
                  <a:srgbClr val="C00000"/>
                </a:solidFill>
              </a:rPr>
              <a:t>Preparation of mix</a:t>
            </a:r>
          </a:p>
        </p:txBody>
      </p:sp>
      <p:sp>
        <p:nvSpPr>
          <p:cNvPr id="304131" name="Rectangle 3"/>
          <p:cNvSpPr>
            <a:spLocks noGrp="1" noChangeArrowheads="1"/>
          </p:cNvSpPr>
          <p:nvPr>
            <p:ph type="body" idx="1"/>
          </p:nvPr>
        </p:nvSpPr>
        <p:spPr>
          <a:xfrm>
            <a:off x="0" y="1574184"/>
            <a:ext cx="12191999" cy="4497388"/>
          </a:xfrm>
        </p:spPr>
        <p:txBody>
          <a:bodyPr>
            <a:noAutofit/>
          </a:bodyPr>
          <a:lstStyle/>
          <a:p>
            <a:pPr marL="609600" indent="-609600" algn="just" rtl="1"/>
            <a:r>
              <a:rPr lang="ar-SA" sz="4000" b="1" dirty="0" smtClean="0"/>
              <a:t>حساب الكميات اللازمة للمخلوط</a:t>
            </a:r>
          </a:p>
          <a:p>
            <a:pPr marL="609600" indent="-609600" algn="just" rtl="1"/>
            <a:r>
              <a:rPr lang="ar-SA" sz="4000" b="1" dirty="0" smtClean="0"/>
              <a:t>يبدأ بوضع الكميات السائلة مثل اللبن القشدة اللبن الفرز</a:t>
            </a:r>
          </a:p>
          <a:p>
            <a:pPr marL="609600" indent="-609600" algn="just" rtl="1"/>
            <a:r>
              <a:rPr lang="ar-SA" sz="4000" b="1" dirty="0" smtClean="0"/>
              <a:t>تسخن هذه المكونات</a:t>
            </a:r>
          </a:p>
          <a:p>
            <a:pPr marL="609600" indent="-609600" algn="just" rtl="1"/>
            <a:r>
              <a:rPr lang="ar-SA" sz="4000" b="1" dirty="0" smtClean="0"/>
              <a:t>توضع المكونات النصف صلبه مثل القشدة السميكة او الزبد او السمن</a:t>
            </a:r>
          </a:p>
          <a:p>
            <a:pPr marL="609600" indent="-609600" algn="just" rtl="1"/>
            <a:r>
              <a:rPr lang="ar-SA" sz="4000" b="1" dirty="0" smtClean="0"/>
              <a:t>تضاف المكونات الجافة مثل اللبن المجفف و السكر </a:t>
            </a:r>
            <a:endParaRPr lang="en-US" sz="4000" b="1" dirty="0" smtClean="0"/>
          </a:p>
          <a:p>
            <a:pPr marL="609600" indent="-609600" algn="just" rtl="1"/>
            <a:endParaRPr lang="en-US" sz="4000" b="1" dirty="0" smtClean="0"/>
          </a:p>
        </p:txBody>
      </p:sp>
    </p:spTree>
    <p:extLst>
      <p:ext uri="{BB962C8B-B14F-4D97-AF65-F5344CB8AC3E}">
        <p14:creationId xmlns:p14="http://schemas.microsoft.com/office/powerpoint/2010/main" val="3293131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box(in)">
                                      <p:cBhvr>
                                        <p:cTn id="7" dur="500"/>
                                        <p:tgtEl>
                                          <p:spTgt spid="304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4131">
                                            <p:txEl>
                                              <p:pRg st="0" end="0"/>
                                            </p:txEl>
                                          </p:spTgt>
                                        </p:tgtEl>
                                        <p:attrNameLst>
                                          <p:attrName>style.visibility</p:attrName>
                                        </p:attrNameLst>
                                      </p:cBhvr>
                                      <p:to>
                                        <p:strVal val="visible"/>
                                      </p:to>
                                    </p:set>
                                    <p:anim calcmode="lin" valueType="num">
                                      <p:cBhvr additive="base">
                                        <p:cTn id="12" dur="500" fill="hold"/>
                                        <p:tgtEl>
                                          <p:spTgt spid="3041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4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4131">
                                            <p:txEl>
                                              <p:pRg st="1" end="1"/>
                                            </p:txEl>
                                          </p:spTgt>
                                        </p:tgtEl>
                                        <p:attrNameLst>
                                          <p:attrName>style.visibility</p:attrName>
                                        </p:attrNameLst>
                                      </p:cBhvr>
                                      <p:to>
                                        <p:strVal val="visible"/>
                                      </p:to>
                                    </p:set>
                                    <p:anim calcmode="lin" valueType="num">
                                      <p:cBhvr additive="base">
                                        <p:cTn id="18" dur="500" fill="hold"/>
                                        <p:tgtEl>
                                          <p:spTgt spid="3041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4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4131">
                                            <p:txEl>
                                              <p:pRg st="2" end="2"/>
                                            </p:txEl>
                                          </p:spTgt>
                                        </p:tgtEl>
                                        <p:attrNameLst>
                                          <p:attrName>style.visibility</p:attrName>
                                        </p:attrNameLst>
                                      </p:cBhvr>
                                      <p:to>
                                        <p:strVal val="visible"/>
                                      </p:to>
                                    </p:set>
                                    <p:anim calcmode="lin" valueType="num">
                                      <p:cBhvr additive="base">
                                        <p:cTn id="24" dur="500" fill="hold"/>
                                        <p:tgtEl>
                                          <p:spTgt spid="3041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4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4131">
                                            <p:txEl>
                                              <p:pRg st="3" end="3"/>
                                            </p:txEl>
                                          </p:spTgt>
                                        </p:tgtEl>
                                        <p:attrNameLst>
                                          <p:attrName>style.visibility</p:attrName>
                                        </p:attrNameLst>
                                      </p:cBhvr>
                                      <p:to>
                                        <p:strVal val="visible"/>
                                      </p:to>
                                    </p:set>
                                    <p:anim calcmode="lin" valueType="num">
                                      <p:cBhvr additive="base">
                                        <p:cTn id="30" dur="500" fill="hold"/>
                                        <p:tgtEl>
                                          <p:spTgt spid="3041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4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4131">
                                            <p:txEl>
                                              <p:pRg st="4" end="4"/>
                                            </p:txEl>
                                          </p:spTgt>
                                        </p:tgtEl>
                                        <p:attrNameLst>
                                          <p:attrName>style.visibility</p:attrName>
                                        </p:attrNameLst>
                                      </p:cBhvr>
                                      <p:to>
                                        <p:strVal val="visible"/>
                                      </p:to>
                                    </p:set>
                                    <p:anim calcmode="lin" valueType="num">
                                      <p:cBhvr additive="base">
                                        <p:cTn id="36" dur="500" fill="hold"/>
                                        <p:tgtEl>
                                          <p:spTgt spid="30413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4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P spid="3041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algn="r" rtl="1" eaLnBrk="1" hangingPunct="1"/>
            <a:r>
              <a:rPr lang="ar-EG" b="1" dirty="0" smtClean="0">
                <a:solidFill>
                  <a:srgbClr val="C00000"/>
                </a:solidFill>
              </a:rPr>
              <a:t>البسترة</a:t>
            </a:r>
            <a:r>
              <a:rPr lang="ar-SA" b="1" dirty="0" smtClean="0">
                <a:solidFill>
                  <a:srgbClr val="C00000"/>
                </a:solidFill>
              </a:rPr>
              <a:t> </a:t>
            </a:r>
            <a:r>
              <a:rPr lang="en-US" b="1" dirty="0" smtClean="0">
                <a:solidFill>
                  <a:srgbClr val="C00000"/>
                </a:solidFill>
              </a:rPr>
              <a:t>Pasteurization</a:t>
            </a:r>
          </a:p>
        </p:txBody>
      </p:sp>
      <p:sp>
        <p:nvSpPr>
          <p:cNvPr id="305155" name="Rectangle 3"/>
          <p:cNvSpPr>
            <a:spLocks noGrp="1" noChangeArrowheads="1"/>
          </p:cNvSpPr>
          <p:nvPr>
            <p:ph type="body" idx="1"/>
          </p:nvPr>
        </p:nvSpPr>
        <p:spPr>
          <a:xfrm>
            <a:off x="0" y="1628775"/>
            <a:ext cx="12192000" cy="4497388"/>
          </a:xfrm>
        </p:spPr>
        <p:txBody>
          <a:bodyPr>
            <a:normAutofit/>
          </a:bodyPr>
          <a:lstStyle/>
          <a:p>
            <a:pPr marL="609600" indent="-609600" algn="just" rtl="1"/>
            <a:r>
              <a:rPr lang="ar-SA" sz="4000" b="1" dirty="0" smtClean="0"/>
              <a:t>القضاء علي الميكروبات المرضية</a:t>
            </a:r>
          </a:p>
          <a:p>
            <a:pPr marL="609600" indent="-609600" algn="just" rtl="1"/>
            <a:r>
              <a:rPr lang="ar-SA" sz="4000" b="1" dirty="0" smtClean="0"/>
              <a:t>المساعدة علي اذابة المكونات التي تصعب اذابتها</a:t>
            </a:r>
          </a:p>
          <a:p>
            <a:pPr marL="609600" indent="-609600" algn="just" rtl="1"/>
            <a:r>
              <a:rPr lang="ar-SA" sz="4000" b="1" dirty="0" smtClean="0"/>
              <a:t>تحسين قابلية المخلوط للخفق</a:t>
            </a:r>
          </a:p>
          <a:p>
            <a:pPr marL="609600" indent="-609600" algn="just" rtl="1"/>
            <a:r>
              <a:rPr lang="ar-SA" sz="4000" b="1" dirty="0" smtClean="0"/>
              <a:t>تسخين المخلوط قبل عملية التجنيس</a:t>
            </a:r>
            <a:endParaRPr lang="en-US" sz="4000" b="1" dirty="0" smtClean="0"/>
          </a:p>
        </p:txBody>
      </p:sp>
    </p:spTree>
    <p:extLst>
      <p:ext uri="{BB962C8B-B14F-4D97-AF65-F5344CB8AC3E}">
        <p14:creationId xmlns:p14="http://schemas.microsoft.com/office/powerpoint/2010/main" val="3532089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5154"/>
                                        </p:tgtEl>
                                        <p:attrNameLst>
                                          <p:attrName>style.visibility</p:attrName>
                                        </p:attrNameLst>
                                      </p:cBhvr>
                                      <p:to>
                                        <p:strVal val="visible"/>
                                      </p:to>
                                    </p:set>
                                    <p:animEffect transition="in" filter="box(in)">
                                      <p:cBhvr>
                                        <p:cTn id="7" dur="500"/>
                                        <p:tgtEl>
                                          <p:spTgt spid="305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5155">
                                            <p:txEl>
                                              <p:pRg st="0" end="0"/>
                                            </p:txEl>
                                          </p:spTgt>
                                        </p:tgtEl>
                                        <p:attrNameLst>
                                          <p:attrName>style.visibility</p:attrName>
                                        </p:attrNameLst>
                                      </p:cBhvr>
                                      <p:to>
                                        <p:strVal val="visible"/>
                                      </p:to>
                                    </p:set>
                                    <p:anim calcmode="lin" valueType="num">
                                      <p:cBhvr additive="base">
                                        <p:cTn id="12" dur="500" fill="hold"/>
                                        <p:tgtEl>
                                          <p:spTgt spid="3051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5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5155">
                                            <p:txEl>
                                              <p:pRg st="1" end="1"/>
                                            </p:txEl>
                                          </p:spTgt>
                                        </p:tgtEl>
                                        <p:attrNameLst>
                                          <p:attrName>style.visibility</p:attrName>
                                        </p:attrNameLst>
                                      </p:cBhvr>
                                      <p:to>
                                        <p:strVal val="visible"/>
                                      </p:to>
                                    </p:set>
                                    <p:anim calcmode="lin" valueType="num">
                                      <p:cBhvr additive="base">
                                        <p:cTn id="18" dur="500" fill="hold"/>
                                        <p:tgtEl>
                                          <p:spTgt spid="30515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5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5155">
                                            <p:txEl>
                                              <p:pRg st="2" end="2"/>
                                            </p:txEl>
                                          </p:spTgt>
                                        </p:tgtEl>
                                        <p:attrNameLst>
                                          <p:attrName>style.visibility</p:attrName>
                                        </p:attrNameLst>
                                      </p:cBhvr>
                                      <p:to>
                                        <p:strVal val="visible"/>
                                      </p:to>
                                    </p:set>
                                    <p:anim calcmode="lin" valueType="num">
                                      <p:cBhvr additive="base">
                                        <p:cTn id="24" dur="500" fill="hold"/>
                                        <p:tgtEl>
                                          <p:spTgt spid="3051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5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5155">
                                            <p:txEl>
                                              <p:pRg st="3" end="3"/>
                                            </p:txEl>
                                          </p:spTgt>
                                        </p:tgtEl>
                                        <p:attrNameLst>
                                          <p:attrName>style.visibility</p:attrName>
                                        </p:attrNameLst>
                                      </p:cBhvr>
                                      <p:to>
                                        <p:strVal val="visible"/>
                                      </p:to>
                                    </p:set>
                                    <p:anim calcmode="lin" valueType="num">
                                      <p:cBhvr additive="base">
                                        <p:cTn id="30" dur="500" fill="hold"/>
                                        <p:tgtEl>
                                          <p:spTgt spid="30515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5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p:bldP spid="30515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algn="r" rtl="1" eaLnBrk="1" hangingPunct="1"/>
            <a:r>
              <a:rPr lang="ar-EG" sz="4000" b="1" dirty="0">
                <a:solidFill>
                  <a:srgbClr val="C00000"/>
                </a:solidFill>
              </a:rPr>
              <a:t>التجنيس </a:t>
            </a:r>
            <a:r>
              <a:rPr lang="en-US" sz="4000" b="1" dirty="0">
                <a:solidFill>
                  <a:srgbClr val="C00000"/>
                </a:solidFill>
              </a:rPr>
              <a:t>Homogenization</a:t>
            </a:r>
          </a:p>
        </p:txBody>
      </p:sp>
      <p:sp>
        <p:nvSpPr>
          <p:cNvPr id="306179" name="Rectangle 3"/>
          <p:cNvSpPr>
            <a:spLocks noGrp="1" noChangeArrowheads="1"/>
          </p:cNvSpPr>
          <p:nvPr>
            <p:ph type="body" idx="1"/>
          </p:nvPr>
        </p:nvSpPr>
        <p:spPr>
          <a:xfrm>
            <a:off x="0" y="1628775"/>
            <a:ext cx="12192000" cy="4497388"/>
          </a:xfrm>
        </p:spPr>
        <p:txBody>
          <a:bodyPr>
            <a:noAutofit/>
          </a:bodyPr>
          <a:lstStyle/>
          <a:p>
            <a:pPr marL="609600" indent="-609600" algn="just" rtl="1"/>
            <a:r>
              <a:rPr lang="ar-SA" sz="4000" b="1" dirty="0" smtClean="0"/>
              <a:t>تفتيت حبيبات الدهن وحفظها علي حالة مستحلب ثابت</a:t>
            </a:r>
          </a:p>
          <a:p>
            <a:pPr marL="609600" indent="-609600" algn="just" rtl="1"/>
            <a:r>
              <a:rPr lang="ar-SA" sz="4000" b="1" dirty="0" smtClean="0"/>
              <a:t>تسهيل استخدام بعض المكونات في المخلوط مثل الزبد والسمن والقشدة السميكة</a:t>
            </a:r>
          </a:p>
          <a:p>
            <a:pPr marL="609600" indent="-609600" algn="just" rtl="1"/>
            <a:r>
              <a:rPr lang="ar-SA" sz="4000" b="1" dirty="0" smtClean="0"/>
              <a:t>تساعد علي استخدام نسبة أقل من المواد الرابطة</a:t>
            </a:r>
          </a:p>
          <a:p>
            <a:pPr marL="609600" indent="-609600" algn="just" rtl="1"/>
            <a:r>
              <a:rPr lang="ar-SA" sz="4000" b="1" dirty="0" smtClean="0"/>
              <a:t>تقليل الوقت اللازم لعملية التعتيق</a:t>
            </a:r>
          </a:p>
          <a:p>
            <a:pPr marL="609600" indent="-609600" algn="just" rtl="1"/>
            <a:r>
              <a:rPr lang="ar-SA" sz="4000" b="1" dirty="0" smtClean="0"/>
              <a:t>زيادة قابلية المخلوط لعملية الخفق</a:t>
            </a:r>
          </a:p>
          <a:p>
            <a:pPr marL="609600" indent="-609600" algn="just" rtl="1"/>
            <a:r>
              <a:rPr lang="ar-SA" sz="4000" b="1" dirty="0" smtClean="0"/>
              <a:t>زيادة نسبة الريع</a:t>
            </a:r>
          </a:p>
          <a:p>
            <a:pPr marL="609600" indent="-609600" algn="just" rtl="1"/>
            <a:r>
              <a:rPr lang="ar-SA" sz="4000" b="1" dirty="0" smtClean="0"/>
              <a:t>توحيد صفات المنتج</a:t>
            </a:r>
          </a:p>
          <a:p>
            <a:pPr marL="609600" indent="-609600" algn="just" rtl="1"/>
            <a:endParaRPr lang="ar-SA" sz="4000" b="1" dirty="0" smtClean="0"/>
          </a:p>
          <a:p>
            <a:pPr marL="609600" indent="-609600" algn="just" rtl="1"/>
            <a:endParaRPr lang="en-US" sz="4000" b="1" dirty="0" smtClean="0"/>
          </a:p>
        </p:txBody>
      </p:sp>
    </p:spTree>
    <p:extLst>
      <p:ext uri="{BB962C8B-B14F-4D97-AF65-F5344CB8AC3E}">
        <p14:creationId xmlns:p14="http://schemas.microsoft.com/office/powerpoint/2010/main" val="3386896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6178"/>
                                        </p:tgtEl>
                                        <p:attrNameLst>
                                          <p:attrName>style.visibility</p:attrName>
                                        </p:attrNameLst>
                                      </p:cBhvr>
                                      <p:to>
                                        <p:strVal val="visible"/>
                                      </p:to>
                                    </p:set>
                                    <p:animEffect transition="in" filter="box(in)">
                                      <p:cBhvr>
                                        <p:cTn id="7" dur="500"/>
                                        <p:tgtEl>
                                          <p:spTgt spid="306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6179">
                                            <p:txEl>
                                              <p:pRg st="0" end="0"/>
                                            </p:txEl>
                                          </p:spTgt>
                                        </p:tgtEl>
                                        <p:attrNameLst>
                                          <p:attrName>style.visibility</p:attrName>
                                        </p:attrNameLst>
                                      </p:cBhvr>
                                      <p:to>
                                        <p:strVal val="visible"/>
                                      </p:to>
                                    </p:set>
                                    <p:anim calcmode="lin" valueType="num">
                                      <p:cBhvr additive="base">
                                        <p:cTn id="12" dur="500" fill="hold"/>
                                        <p:tgtEl>
                                          <p:spTgt spid="3061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6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6179">
                                            <p:txEl>
                                              <p:pRg st="1" end="1"/>
                                            </p:txEl>
                                          </p:spTgt>
                                        </p:tgtEl>
                                        <p:attrNameLst>
                                          <p:attrName>style.visibility</p:attrName>
                                        </p:attrNameLst>
                                      </p:cBhvr>
                                      <p:to>
                                        <p:strVal val="visible"/>
                                      </p:to>
                                    </p:set>
                                    <p:anim calcmode="lin" valueType="num">
                                      <p:cBhvr additive="base">
                                        <p:cTn id="18" dur="500" fill="hold"/>
                                        <p:tgtEl>
                                          <p:spTgt spid="30617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6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6179">
                                            <p:txEl>
                                              <p:pRg st="2" end="2"/>
                                            </p:txEl>
                                          </p:spTgt>
                                        </p:tgtEl>
                                        <p:attrNameLst>
                                          <p:attrName>style.visibility</p:attrName>
                                        </p:attrNameLst>
                                      </p:cBhvr>
                                      <p:to>
                                        <p:strVal val="visible"/>
                                      </p:to>
                                    </p:set>
                                    <p:anim calcmode="lin" valueType="num">
                                      <p:cBhvr additive="base">
                                        <p:cTn id="24" dur="500" fill="hold"/>
                                        <p:tgtEl>
                                          <p:spTgt spid="3061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6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6179">
                                            <p:txEl>
                                              <p:pRg st="3" end="3"/>
                                            </p:txEl>
                                          </p:spTgt>
                                        </p:tgtEl>
                                        <p:attrNameLst>
                                          <p:attrName>style.visibility</p:attrName>
                                        </p:attrNameLst>
                                      </p:cBhvr>
                                      <p:to>
                                        <p:strVal val="visible"/>
                                      </p:to>
                                    </p:set>
                                    <p:anim calcmode="lin" valueType="num">
                                      <p:cBhvr additive="base">
                                        <p:cTn id="30" dur="500" fill="hold"/>
                                        <p:tgtEl>
                                          <p:spTgt spid="30617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6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6179">
                                            <p:txEl>
                                              <p:pRg st="4" end="4"/>
                                            </p:txEl>
                                          </p:spTgt>
                                        </p:tgtEl>
                                        <p:attrNameLst>
                                          <p:attrName>style.visibility</p:attrName>
                                        </p:attrNameLst>
                                      </p:cBhvr>
                                      <p:to>
                                        <p:strVal val="visible"/>
                                      </p:to>
                                    </p:set>
                                    <p:anim calcmode="lin" valueType="num">
                                      <p:cBhvr additive="base">
                                        <p:cTn id="36" dur="500" fill="hold"/>
                                        <p:tgtEl>
                                          <p:spTgt spid="30617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6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6179">
                                            <p:txEl>
                                              <p:pRg st="5" end="5"/>
                                            </p:txEl>
                                          </p:spTgt>
                                        </p:tgtEl>
                                        <p:attrNameLst>
                                          <p:attrName>style.visibility</p:attrName>
                                        </p:attrNameLst>
                                      </p:cBhvr>
                                      <p:to>
                                        <p:strVal val="visible"/>
                                      </p:to>
                                    </p:set>
                                    <p:anim calcmode="lin" valueType="num">
                                      <p:cBhvr additive="base">
                                        <p:cTn id="42" dur="500" fill="hold"/>
                                        <p:tgtEl>
                                          <p:spTgt spid="30617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6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6179">
                                            <p:txEl>
                                              <p:pRg st="6" end="6"/>
                                            </p:txEl>
                                          </p:spTgt>
                                        </p:tgtEl>
                                        <p:attrNameLst>
                                          <p:attrName>style.visibility</p:attrName>
                                        </p:attrNameLst>
                                      </p:cBhvr>
                                      <p:to>
                                        <p:strVal val="visible"/>
                                      </p:to>
                                    </p:set>
                                    <p:anim calcmode="lin" valueType="num">
                                      <p:cBhvr additive="base">
                                        <p:cTn id="48" dur="500" fill="hold"/>
                                        <p:tgtEl>
                                          <p:spTgt spid="306179">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6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8" grpId="0"/>
      <p:bldP spid="3061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algn="r" rtl="1" eaLnBrk="1" hangingPunct="1"/>
            <a:r>
              <a:rPr lang="ar-EG" b="1" dirty="0" smtClean="0">
                <a:solidFill>
                  <a:srgbClr val="C00000"/>
                </a:solidFill>
              </a:rPr>
              <a:t>التبريد</a:t>
            </a:r>
            <a:r>
              <a:rPr lang="ar-SA" b="1" dirty="0" smtClean="0">
                <a:solidFill>
                  <a:srgbClr val="C00000"/>
                </a:solidFill>
              </a:rPr>
              <a:t> </a:t>
            </a:r>
            <a:r>
              <a:rPr lang="en-US" b="1" dirty="0" smtClean="0">
                <a:solidFill>
                  <a:srgbClr val="C00000"/>
                </a:solidFill>
              </a:rPr>
              <a:t>Cooling</a:t>
            </a:r>
          </a:p>
        </p:txBody>
      </p:sp>
      <p:sp>
        <p:nvSpPr>
          <p:cNvPr id="307203" name="Rectangle 3"/>
          <p:cNvSpPr>
            <a:spLocks noGrp="1" noChangeArrowheads="1"/>
          </p:cNvSpPr>
          <p:nvPr>
            <p:ph type="body" idx="1"/>
          </p:nvPr>
        </p:nvSpPr>
        <p:spPr>
          <a:xfrm>
            <a:off x="0" y="1628775"/>
            <a:ext cx="12192000" cy="4497388"/>
          </a:xfrm>
        </p:spPr>
        <p:txBody>
          <a:bodyPr>
            <a:normAutofit/>
          </a:bodyPr>
          <a:lstStyle/>
          <a:p>
            <a:pPr marL="609600" indent="-609600" algn="just" rtl="1"/>
            <a:r>
              <a:rPr lang="ar-SA" sz="4000" b="1" dirty="0" smtClean="0"/>
              <a:t>التبريد الي 2- 5 م</a:t>
            </a:r>
          </a:p>
          <a:p>
            <a:pPr marL="609600" indent="-609600" algn="just" rtl="1"/>
            <a:r>
              <a:rPr lang="ar-SA" sz="4000" b="1" dirty="0" smtClean="0"/>
              <a:t>ايقاف نمو ونشاط الميكروبات</a:t>
            </a:r>
            <a:endParaRPr lang="en-US" sz="4000" b="1" dirty="0" smtClean="0"/>
          </a:p>
        </p:txBody>
      </p:sp>
    </p:spTree>
    <p:extLst>
      <p:ext uri="{BB962C8B-B14F-4D97-AF65-F5344CB8AC3E}">
        <p14:creationId xmlns:p14="http://schemas.microsoft.com/office/powerpoint/2010/main" val="2321813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box(in)">
                                      <p:cBhvr>
                                        <p:cTn id="7" dur="500"/>
                                        <p:tgtEl>
                                          <p:spTgt spid="307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203">
                                            <p:txEl>
                                              <p:pRg st="0" end="0"/>
                                            </p:txEl>
                                          </p:spTgt>
                                        </p:tgtEl>
                                        <p:attrNameLst>
                                          <p:attrName>style.visibility</p:attrName>
                                        </p:attrNameLst>
                                      </p:cBhvr>
                                      <p:to>
                                        <p:strVal val="visible"/>
                                      </p:to>
                                    </p:set>
                                    <p:anim calcmode="lin" valueType="num">
                                      <p:cBhvr additive="base">
                                        <p:cTn id="12" dur="500" fill="hold"/>
                                        <p:tgtEl>
                                          <p:spTgt spid="3072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203">
                                            <p:txEl>
                                              <p:pRg st="1" end="1"/>
                                            </p:txEl>
                                          </p:spTgt>
                                        </p:tgtEl>
                                        <p:attrNameLst>
                                          <p:attrName>style.visibility</p:attrName>
                                        </p:attrNameLst>
                                      </p:cBhvr>
                                      <p:to>
                                        <p:strVal val="visible"/>
                                      </p:to>
                                    </p:set>
                                    <p:anim calcmode="lin" valueType="num">
                                      <p:cBhvr additive="base">
                                        <p:cTn id="18" dur="500" fill="hold"/>
                                        <p:tgtEl>
                                          <p:spTgt spid="3072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p:bldP spid="30720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algn="r" rtl="1" eaLnBrk="1" hangingPunct="1"/>
            <a:r>
              <a:rPr lang="ar-EG" b="1" dirty="0" smtClean="0">
                <a:solidFill>
                  <a:schemeClr val="tx1"/>
                </a:solidFill>
              </a:rPr>
              <a:t>التعتيق</a:t>
            </a:r>
            <a:r>
              <a:rPr lang="ar-SA" b="1" dirty="0" smtClean="0">
                <a:solidFill>
                  <a:schemeClr val="tx1"/>
                </a:solidFill>
              </a:rPr>
              <a:t> </a:t>
            </a:r>
            <a:r>
              <a:rPr lang="en-US" b="1" dirty="0" smtClean="0">
                <a:solidFill>
                  <a:schemeClr val="tx1"/>
                </a:solidFill>
              </a:rPr>
              <a:t>Aging</a:t>
            </a:r>
          </a:p>
        </p:txBody>
      </p:sp>
      <p:sp>
        <p:nvSpPr>
          <p:cNvPr id="308227" name="Rectangle 3"/>
          <p:cNvSpPr>
            <a:spLocks noGrp="1" noChangeArrowheads="1"/>
          </p:cNvSpPr>
          <p:nvPr>
            <p:ph type="body" idx="1"/>
          </p:nvPr>
        </p:nvSpPr>
        <p:spPr>
          <a:xfrm>
            <a:off x="0" y="1628775"/>
            <a:ext cx="12192000" cy="4497388"/>
          </a:xfrm>
        </p:spPr>
        <p:txBody>
          <a:bodyPr>
            <a:normAutofit/>
          </a:bodyPr>
          <a:lstStyle/>
          <a:p>
            <a:pPr marL="609600" indent="-609600" algn="just" rtl="1"/>
            <a:r>
              <a:rPr lang="en-US" sz="4000" b="1" dirty="0" smtClean="0"/>
              <a:t> </a:t>
            </a:r>
            <a:r>
              <a:rPr lang="ar-SA" sz="4000" b="1" dirty="0" smtClean="0"/>
              <a:t>حفظ المخلوط علي درجة حرارة ( 2 – 5م) لمدة 6- 24 ساعة </a:t>
            </a:r>
          </a:p>
          <a:p>
            <a:pPr marL="609600" indent="-609600" algn="just" rtl="1"/>
            <a:r>
              <a:rPr lang="ar-SA" sz="4000" b="1" dirty="0" smtClean="0"/>
              <a:t>تحسين قابلية المخلوط للخفق</a:t>
            </a:r>
          </a:p>
          <a:p>
            <a:pPr marL="609600" indent="-609600" algn="just" rtl="1"/>
            <a:r>
              <a:rPr lang="ar-SA" sz="4000" b="1" dirty="0" smtClean="0"/>
              <a:t>زيادة نسبة الريع</a:t>
            </a:r>
          </a:p>
          <a:p>
            <a:pPr marL="609600" indent="-609600" algn="just" rtl="1"/>
            <a:r>
              <a:rPr lang="ar-SA" sz="4000" b="1" dirty="0" smtClean="0"/>
              <a:t>تقليل الوقت اللازم لعملية التجميد الاولي</a:t>
            </a:r>
          </a:p>
          <a:p>
            <a:pPr marL="609600" indent="-609600" algn="just" rtl="1"/>
            <a:r>
              <a:rPr lang="ar-SA" sz="4000" b="1" dirty="0" smtClean="0"/>
              <a:t>تحسين قوام وتركيب المثلجات الناتجة ومنع تكوين البلورات الثلجية</a:t>
            </a:r>
            <a:endParaRPr lang="en-US" sz="4000" b="1" dirty="0" smtClean="0"/>
          </a:p>
        </p:txBody>
      </p:sp>
    </p:spTree>
    <p:extLst>
      <p:ext uri="{BB962C8B-B14F-4D97-AF65-F5344CB8AC3E}">
        <p14:creationId xmlns:p14="http://schemas.microsoft.com/office/powerpoint/2010/main" val="236904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box(in)">
                                      <p:cBhvr>
                                        <p:cTn id="7" dur="500"/>
                                        <p:tgtEl>
                                          <p:spTgt spid="308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8227">
                                            <p:txEl>
                                              <p:pRg st="0" end="0"/>
                                            </p:txEl>
                                          </p:spTgt>
                                        </p:tgtEl>
                                        <p:attrNameLst>
                                          <p:attrName>style.visibility</p:attrName>
                                        </p:attrNameLst>
                                      </p:cBhvr>
                                      <p:to>
                                        <p:strVal val="visible"/>
                                      </p:to>
                                    </p:set>
                                    <p:anim calcmode="lin" valueType="num">
                                      <p:cBhvr additive="base">
                                        <p:cTn id="12" dur="500" fill="hold"/>
                                        <p:tgtEl>
                                          <p:spTgt spid="3082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8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8227">
                                            <p:txEl>
                                              <p:pRg st="1" end="1"/>
                                            </p:txEl>
                                          </p:spTgt>
                                        </p:tgtEl>
                                        <p:attrNameLst>
                                          <p:attrName>style.visibility</p:attrName>
                                        </p:attrNameLst>
                                      </p:cBhvr>
                                      <p:to>
                                        <p:strVal val="visible"/>
                                      </p:to>
                                    </p:set>
                                    <p:anim calcmode="lin" valueType="num">
                                      <p:cBhvr additive="base">
                                        <p:cTn id="18" dur="500" fill="hold"/>
                                        <p:tgtEl>
                                          <p:spTgt spid="3082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8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8227">
                                            <p:txEl>
                                              <p:pRg st="2" end="2"/>
                                            </p:txEl>
                                          </p:spTgt>
                                        </p:tgtEl>
                                        <p:attrNameLst>
                                          <p:attrName>style.visibility</p:attrName>
                                        </p:attrNameLst>
                                      </p:cBhvr>
                                      <p:to>
                                        <p:strVal val="visible"/>
                                      </p:to>
                                    </p:set>
                                    <p:anim calcmode="lin" valueType="num">
                                      <p:cBhvr additive="base">
                                        <p:cTn id="24" dur="500" fill="hold"/>
                                        <p:tgtEl>
                                          <p:spTgt spid="3082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8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8227">
                                            <p:txEl>
                                              <p:pRg st="3" end="3"/>
                                            </p:txEl>
                                          </p:spTgt>
                                        </p:tgtEl>
                                        <p:attrNameLst>
                                          <p:attrName>style.visibility</p:attrName>
                                        </p:attrNameLst>
                                      </p:cBhvr>
                                      <p:to>
                                        <p:strVal val="visible"/>
                                      </p:to>
                                    </p:set>
                                    <p:anim calcmode="lin" valueType="num">
                                      <p:cBhvr additive="base">
                                        <p:cTn id="30" dur="500" fill="hold"/>
                                        <p:tgtEl>
                                          <p:spTgt spid="30822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8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8227">
                                            <p:txEl>
                                              <p:pRg st="4" end="4"/>
                                            </p:txEl>
                                          </p:spTgt>
                                        </p:tgtEl>
                                        <p:attrNameLst>
                                          <p:attrName>style.visibility</p:attrName>
                                        </p:attrNameLst>
                                      </p:cBhvr>
                                      <p:to>
                                        <p:strVal val="visible"/>
                                      </p:to>
                                    </p:set>
                                    <p:anim calcmode="lin" valueType="num">
                                      <p:cBhvr additive="base">
                                        <p:cTn id="36" dur="500" fill="hold"/>
                                        <p:tgtEl>
                                          <p:spTgt spid="30822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82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p:bldP spid="30822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algn="r" rtl="1" eaLnBrk="1" hangingPunct="1"/>
            <a:r>
              <a:rPr lang="ar-EG" b="1" dirty="0" smtClean="0">
                <a:solidFill>
                  <a:srgbClr val="C00000"/>
                </a:solidFill>
              </a:rPr>
              <a:t>التجميد الاولي</a:t>
            </a:r>
            <a:r>
              <a:rPr lang="ar-SA" b="1" dirty="0" smtClean="0">
                <a:solidFill>
                  <a:srgbClr val="C00000"/>
                </a:solidFill>
              </a:rPr>
              <a:t> </a:t>
            </a:r>
            <a:r>
              <a:rPr lang="en-US" b="1" dirty="0" smtClean="0">
                <a:solidFill>
                  <a:srgbClr val="C00000"/>
                </a:solidFill>
              </a:rPr>
              <a:t>Freezing</a:t>
            </a:r>
          </a:p>
        </p:txBody>
      </p:sp>
      <p:sp>
        <p:nvSpPr>
          <p:cNvPr id="309251" name="Rectangle 3"/>
          <p:cNvSpPr>
            <a:spLocks noGrp="1" noChangeArrowheads="1"/>
          </p:cNvSpPr>
          <p:nvPr>
            <p:ph type="body" idx="1"/>
          </p:nvPr>
        </p:nvSpPr>
        <p:spPr>
          <a:xfrm>
            <a:off x="1" y="1628775"/>
            <a:ext cx="12192000" cy="4497388"/>
          </a:xfrm>
        </p:spPr>
        <p:txBody>
          <a:bodyPr>
            <a:normAutofit/>
          </a:bodyPr>
          <a:lstStyle/>
          <a:p>
            <a:pPr marL="609600" indent="-609600" algn="just" rtl="1"/>
            <a:r>
              <a:rPr lang="ar-SA" sz="4000" b="1" dirty="0" smtClean="0"/>
              <a:t>ينقل المخلوط الي اجهزة التجميد الاولي حيث يحدث الخفق</a:t>
            </a:r>
          </a:p>
          <a:p>
            <a:pPr marL="609600" indent="-609600" algn="just" rtl="1"/>
            <a:r>
              <a:rPr lang="ar-SA" sz="4000" b="1" dirty="0" smtClean="0"/>
              <a:t>يحدث زيادة في الحجم وهو ما يسمي بالريع</a:t>
            </a:r>
            <a:endParaRPr lang="en-US" sz="4000" b="1" dirty="0" smtClean="0"/>
          </a:p>
        </p:txBody>
      </p:sp>
    </p:spTree>
    <p:extLst>
      <p:ext uri="{BB962C8B-B14F-4D97-AF65-F5344CB8AC3E}">
        <p14:creationId xmlns:p14="http://schemas.microsoft.com/office/powerpoint/2010/main" val="3629577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box(in)">
                                      <p:cBhvr>
                                        <p:cTn id="7" dur="500"/>
                                        <p:tgtEl>
                                          <p:spTgt spid="309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9251">
                                            <p:txEl>
                                              <p:pRg st="0" end="0"/>
                                            </p:txEl>
                                          </p:spTgt>
                                        </p:tgtEl>
                                        <p:attrNameLst>
                                          <p:attrName>style.visibility</p:attrName>
                                        </p:attrNameLst>
                                      </p:cBhvr>
                                      <p:to>
                                        <p:strVal val="visible"/>
                                      </p:to>
                                    </p:set>
                                    <p:anim calcmode="lin" valueType="num">
                                      <p:cBhvr additive="base">
                                        <p:cTn id="12" dur="500" fill="hold"/>
                                        <p:tgtEl>
                                          <p:spTgt spid="3092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9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9251">
                                            <p:txEl>
                                              <p:pRg st="1" end="1"/>
                                            </p:txEl>
                                          </p:spTgt>
                                        </p:tgtEl>
                                        <p:attrNameLst>
                                          <p:attrName>style.visibility</p:attrName>
                                        </p:attrNameLst>
                                      </p:cBhvr>
                                      <p:to>
                                        <p:strVal val="visible"/>
                                      </p:to>
                                    </p:set>
                                    <p:anim calcmode="lin" valueType="num">
                                      <p:cBhvr additive="base">
                                        <p:cTn id="18" dur="500" fill="hold"/>
                                        <p:tgtEl>
                                          <p:spTgt spid="30925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92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P spid="30925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algn="r" rtl="1" eaLnBrk="1" hangingPunct="1"/>
            <a:r>
              <a:rPr lang="ar-EG" b="1" dirty="0" smtClean="0">
                <a:solidFill>
                  <a:srgbClr val="C00000"/>
                </a:solidFill>
              </a:rPr>
              <a:t>التعبئة </a:t>
            </a:r>
            <a:r>
              <a:rPr lang="en-US" b="1" dirty="0" smtClean="0">
                <a:solidFill>
                  <a:srgbClr val="C00000"/>
                </a:solidFill>
              </a:rPr>
              <a:t>Packing</a:t>
            </a:r>
          </a:p>
        </p:txBody>
      </p:sp>
      <p:sp>
        <p:nvSpPr>
          <p:cNvPr id="310275" name="Rectangle 3"/>
          <p:cNvSpPr>
            <a:spLocks noGrp="1" noChangeArrowheads="1"/>
          </p:cNvSpPr>
          <p:nvPr>
            <p:ph type="body" idx="1"/>
          </p:nvPr>
        </p:nvSpPr>
        <p:spPr>
          <a:xfrm>
            <a:off x="0" y="1487606"/>
            <a:ext cx="12192000" cy="5370394"/>
          </a:xfrm>
        </p:spPr>
        <p:txBody>
          <a:bodyPr>
            <a:noAutofit/>
          </a:bodyPr>
          <a:lstStyle/>
          <a:p>
            <a:pPr marL="609600" indent="-609600" algn="just" rtl="1"/>
            <a:r>
              <a:rPr lang="ar-SA" sz="4000" b="1" dirty="0" smtClean="0"/>
              <a:t>تتم التعبئة بعد التجميد الاولي او بعد التجميد النهائي</a:t>
            </a:r>
          </a:p>
          <a:p>
            <a:pPr marL="609600" indent="-609600" algn="just" rtl="1"/>
            <a:r>
              <a:rPr lang="ar-SA" sz="4000" b="1" dirty="0" smtClean="0"/>
              <a:t>تتم التعبئة يدويا او بواسطة ماكينات و مميزانها</a:t>
            </a:r>
          </a:p>
          <a:p>
            <a:pPr marL="609600" indent="-609600" algn="just" rtl="1"/>
            <a:r>
              <a:rPr lang="ar-SA" sz="4000" b="1" dirty="0" smtClean="0"/>
              <a:t>توفير الايدي العامله</a:t>
            </a:r>
          </a:p>
          <a:p>
            <a:pPr marL="609600" indent="-609600" algn="just" rtl="1"/>
            <a:r>
              <a:rPr lang="ar-SA" sz="4000" b="1" dirty="0" smtClean="0"/>
              <a:t>تقليل فرص التلوث من العمال</a:t>
            </a:r>
          </a:p>
          <a:p>
            <a:pPr marL="609600" indent="-609600" algn="just" rtl="1"/>
            <a:r>
              <a:rPr lang="ar-SA" sz="4000" b="1" dirty="0" smtClean="0"/>
              <a:t>انتاج عبوات موحدة</a:t>
            </a:r>
          </a:p>
          <a:p>
            <a:pPr marL="609600" indent="-609600" algn="just" rtl="1"/>
            <a:r>
              <a:rPr lang="ar-SA" sz="4000" b="1" dirty="0" smtClean="0"/>
              <a:t>توحيد نسبة الريع</a:t>
            </a:r>
          </a:p>
          <a:p>
            <a:pPr marL="609600" indent="-609600" algn="just" rtl="1"/>
            <a:r>
              <a:rPr lang="ar-SA" sz="4000" b="1" dirty="0" smtClean="0"/>
              <a:t>سرعة الانتاج</a:t>
            </a:r>
          </a:p>
          <a:p>
            <a:pPr marL="609600" indent="-609600" algn="just" rtl="1"/>
            <a:r>
              <a:rPr lang="ar-SA" sz="4000" b="1" dirty="0" smtClean="0"/>
              <a:t>تسهيل حسابات معدلات انتاج المصنع</a:t>
            </a:r>
            <a:endParaRPr lang="en-US" sz="4000" b="1" dirty="0" smtClean="0"/>
          </a:p>
        </p:txBody>
      </p:sp>
    </p:spTree>
    <p:extLst>
      <p:ext uri="{BB962C8B-B14F-4D97-AF65-F5344CB8AC3E}">
        <p14:creationId xmlns:p14="http://schemas.microsoft.com/office/powerpoint/2010/main" val="1597220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box(in)">
                                      <p:cBhvr>
                                        <p:cTn id="7" dur="500"/>
                                        <p:tgtEl>
                                          <p:spTgt spid="310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0275">
                                            <p:txEl>
                                              <p:pRg st="0" end="0"/>
                                            </p:txEl>
                                          </p:spTgt>
                                        </p:tgtEl>
                                        <p:attrNameLst>
                                          <p:attrName>style.visibility</p:attrName>
                                        </p:attrNameLst>
                                      </p:cBhvr>
                                      <p:to>
                                        <p:strVal val="visible"/>
                                      </p:to>
                                    </p:set>
                                    <p:anim calcmode="lin" valueType="num">
                                      <p:cBhvr additive="base">
                                        <p:cTn id="12" dur="500" fill="hold"/>
                                        <p:tgtEl>
                                          <p:spTgt spid="3102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0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0275">
                                            <p:txEl>
                                              <p:pRg st="1" end="1"/>
                                            </p:txEl>
                                          </p:spTgt>
                                        </p:tgtEl>
                                        <p:attrNameLst>
                                          <p:attrName>style.visibility</p:attrName>
                                        </p:attrNameLst>
                                      </p:cBhvr>
                                      <p:to>
                                        <p:strVal val="visible"/>
                                      </p:to>
                                    </p:set>
                                    <p:anim calcmode="lin" valueType="num">
                                      <p:cBhvr additive="base">
                                        <p:cTn id="18" dur="500" fill="hold"/>
                                        <p:tgtEl>
                                          <p:spTgt spid="3102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0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0275">
                                            <p:txEl>
                                              <p:pRg st="2" end="2"/>
                                            </p:txEl>
                                          </p:spTgt>
                                        </p:tgtEl>
                                        <p:attrNameLst>
                                          <p:attrName>style.visibility</p:attrName>
                                        </p:attrNameLst>
                                      </p:cBhvr>
                                      <p:to>
                                        <p:strVal val="visible"/>
                                      </p:to>
                                    </p:set>
                                    <p:anim calcmode="lin" valueType="num">
                                      <p:cBhvr additive="base">
                                        <p:cTn id="24" dur="500" fill="hold"/>
                                        <p:tgtEl>
                                          <p:spTgt spid="3102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0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0275">
                                            <p:txEl>
                                              <p:pRg st="3" end="3"/>
                                            </p:txEl>
                                          </p:spTgt>
                                        </p:tgtEl>
                                        <p:attrNameLst>
                                          <p:attrName>style.visibility</p:attrName>
                                        </p:attrNameLst>
                                      </p:cBhvr>
                                      <p:to>
                                        <p:strVal val="visible"/>
                                      </p:to>
                                    </p:set>
                                    <p:anim calcmode="lin" valueType="num">
                                      <p:cBhvr additive="base">
                                        <p:cTn id="30" dur="5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0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10275">
                                            <p:txEl>
                                              <p:pRg st="4" end="4"/>
                                            </p:txEl>
                                          </p:spTgt>
                                        </p:tgtEl>
                                        <p:attrNameLst>
                                          <p:attrName>style.visibility</p:attrName>
                                        </p:attrNameLst>
                                      </p:cBhvr>
                                      <p:to>
                                        <p:strVal val="visible"/>
                                      </p:to>
                                    </p:set>
                                    <p:anim calcmode="lin" valueType="num">
                                      <p:cBhvr additive="base">
                                        <p:cTn id="36" dur="500" fill="hold"/>
                                        <p:tgtEl>
                                          <p:spTgt spid="3102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10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10275">
                                            <p:txEl>
                                              <p:pRg st="5" end="5"/>
                                            </p:txEl>
                                          </p:spTgt>
                                        </p:tgtEl>
                                        <p:attrNameLst>
                                          <p:attrName>style.visibility</p:attrName>
                                        </p:attrNameLst>
                                      </p:cBhvr>
                                      <p:to>
                                        <p:strVal val="visible"/>
                                      </p:to>
                                    </p:set>
                                    <p:anim calcmode="lin" valueType="num">
                                      <p:cBhvr additive="base">
                                        <p:cTn id="42" dur="500" fill="hold"/>
                                        <p:tgtEl>
                                          <p:spTgt spid="31027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0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10275">
                                            <p:txEl>
                                              <p:pRg st="6" end="6"/>
                                            </p:txEl>
                                          </p:spTgt>
                                        </p:tgtEl>
                                        <p:attrNameLst>
                                          <p:attrName>style.visibility</p:attrName>
                                        </p:attrNameLst>
                                      </p:cBhvr>
                                      <p:to>
                                        <p:strVal val="visible"/>
                                      </p:to>
                                    </p:set>
                                    <p:anim calcmode="lin" valueType="num">
                                      <p:cBhvr additive="base">
                                        <p:cTn id="48" dur="500" fill="hold"/>
                                        <p:tgtEl>
                                          <p:spTgt spid="31027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10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10275">
                                            <p:txEl>
                                              <p:pRg st="7" end="7"/>
                                            </p:txEl>
                                          </p:spTgt>
                                        </p:tgtEl>
                                        <p:attrNameLst>
                                          <p:attrName>style.visibility</p:attrName>
                                        </p:attrNameLst>
                                      </p:cBhvr>
                                      <p:to>
                                        <p:strVal val="visible"/>
                                      </p:to>
                                    </p:set>
                                    <p:anim calcmode="lin" valueType="num">
                                      <p:cBhvr additive="base">
                                        <p:cTn id="54" dur="500" fill="hold"/>
                                        <p:tgtEl>
                                          <p:spTgt spid="31027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102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p:bldP spid="31027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ChangeArrowheads="1"/>
          </p:cNvSpPr>
          <p:nvPr/>
        </p:nvSpPr>
        <p:spPr bwMode="auto">
          <a:xfrm>
            <a:off x="0" y="679167"/>
            <a:ext cx="12192000" cy="546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p>
            <a:pPr algn="just" rtl="1"/>
            <a:r>
              <a:rPr lang="ar-SA" sz="4400" b="1" dirty="0">
                <a:solidFill>
                  <a:srgbClr val="C00000"/>
                </a:solidFill>
              </a:rPr>
              <a:t>القيمة الغذائية:</a:t>
            </a:r>
          </a:p>
          <a:p>
            <a:pPr algn="just" rtl="1"/>
            <a:r>
              <a:rPr lang="ar-SA" sz="4400" b="1" dirty="0"/>
              <a:t>بالرغم من احتواء المثلجات على مركبات غير لبنية فانها توضع دائما تحت اسم المنتجات اللبنية عند تصنيف الاغذية . ومع انها  مازالت فى مصر تعتبر كطعام ترفيهى فقد اصبحت فى كثير من البلاد الاوروبية طعاما يوميا مثلها مثل بقية انواع الطعام. نظرا لاحتوائها على مركبات رخيصة ذات قيمة غذائية عالية كما تحتوى المثلجات على جميع المركبات اللازمة للغذية (قيمتها الغذائية اعلا من اللبن ومنتجاته)</a:t>
            </a:r>
            <a:r>
              <a:rPr lang="en-US" sz="4400" b="1" dirty="0"/>
              <a:t> </a:t>
            </a:r>
          </a:p>
        </p:txBody>
      </p:sp>
    </p:spTree>
    <p:extLst>
      <p:ext uri="{BB962C8B-B14F-4D97-AF65-F5344CB8AC3E}">
        <p14:creationId xmlns:p14="http://schemas.microsoft.com/office/powerpoint/2010/main" val="3825635134"/>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37325" cy="6124754"/>
          </a:xfrm>
          <a:prstGeom prst="rect">
            <a:avLst/>
          </a:prstGeom>
        </p:spPr>
        <p:txBody>
          <a:bodyPr wrap="square">
            <a:spAutoFit/>
          </a:bodyPr>
          <a:lstStyle/>
          <a:p>
            <a:pPr algn="just" rtl="1">
              <a:lnSpc>
                <a:spcPct val="150000"/>
              </a:lnSpc>
            </a:pPr>
            <a:r>
              <a:rPr lang="ar-SA" sz="2800" b="1" u="sng" dirty="0" smtClean="0">
                <a:solidFill>
                  <a:srgbClr val="C00000"/>
                </a:solidFill>
                <a:effectLst/>
                <a:latin typeface="Times New Roman" panose="02020603050405020304" pitchFamily="18" charset="0"/>
                <a:ea typeface="Times New Roman" panose="02020603050405020304" pitchFamily="18" charset="0"/>
              </a:rPr>
              <a:t>الريع فى المثلجات</a:t>
            </a:r>
            <a:r>
              <a:rPr lang="ar-SA" sz="2800" b="1" dirty="0" smtClean="0">
                <a:solidFill>
                  <a:srgbClr val="C00000"/>
                </a:solidFill>
                <a:effectLst/>
                <a:latin typeface="Times New Roman" panose="02020603050405020304" pitchFamily="18" charset="0"/>
                <a:ea typeface="Times New Roman" panose="02020603050405020304" pitchFamily="18" charset="0"/>
              </a:rPr>
              <a:t>: </a:t>
            </a:r>
            <a:r>
              <a:rPr lang="en-US" sz="2800" b="1" dirty="0" smtClean="0">
                <a:solidFill>
                  <a:srgbClr val="C00000"/>
                </a:solidFill>
                <a:effectLst/>
                <a:latin typeface="Times New Roman" panose="02020603050405020304" pitchFamily="18" charset="0"/>
                <a:ea typeface="Times New Roman" panose="02020603050405020304" pitchFamily="18" charset="0"/>
              </a:rPr>
              <a:t>Over – run </a:t>
            </a:r>
            <a:r>
              <a:rPr lang="ar-SA" sz="2800" b="1" dirty="0" smtClean="0">
                <a:solidFill>
                  <a:srgbClr val="C00000"/>
                </a:solidFill>
                <a:effectLst/>
                <a:latin typeface="Times New Roman" panose="02020603050405020304" pitchFamily="18" charset="0"/>
                <a:ea typeface="Times New Roman" panose="02020603050405020304" pitchFamily="18" charset="0"/>
              </a:rPr>
              <a:t> </a:t>
            </a:r>
            <a:endParaRPr lang="en-US" sz="2800" b="1" dirty="0" smtClean="0">
              <a:solidFill>
                <a:srgbClr val="C00000"/>
              </a:solidFill>
              <a:effectLst/>
              <a:latin typeface="Times New Roman" panose="02020603050405020304" pitchFamily="18" charset="0"/>
              <a:ea typeface="Times New Roman" panose="02020603050405020304" pitchFamily="18" charset="0"/>
            </a:endParaRPr>
          </a:p>
          <a:p>
            <a:pPr indent="457200" algn="just" rtl="1">
              <a:lnSpc>
                <a:spcPct val="150000"/>
              </a:lnSpc>
            </a:pPr>
            <a:r>
              <a:rPr lang="ar-SA" sz="2800" b="1" dirty="0" smtClean="0">
                <a:effectLst/>
                <a:latin typeface="Times New Roman" panose="02020603050405020304" pitchFamily="18" charset="0"/>
                <a:ea typeface="Times New Roman" panose="02020603050405020304" pitchFamily="18" charset="0"/>
              </a:rPr>
              <a:t>يزيد حجم الناتج بعملية التجميد الاولى حتى قد يصل الى ضعف الحجم الاصلى للمخلوط وهذه الزيادة تسمى بالريع.</a:t>
            </a:r>
            <a:endParaRPr lang="en-US" sz="2800" b="1" dirty="0" smtClean="0">
              <a:effectLst/>
              <a:latin typeface="Times New Roman" panose="02020603050405020304" pitchFamily="18" charset="0"/>
              <a:ea typeface="Times New Roman" panose="02020603050405020304" pitchFamily="18" charset="0"/>
            </a:endParaRPr>
          </a:p>
          <a:p>
            <a:pPr algn="just" rtl="1">
              <a:lnSpc>
                <a:spcPct val="150000"/>
              </a:lnSpc>
            </a:pPr>
            <a:r>
              <a:rPr lang="ar-SA" sz="2800" b="1" dirty="0" smtClean="0">
                <a:effectLst/>
                <a:latin typeface="Times New Roman" panose="02020603050405020304" pitchFamily="18" charset="0"/>
                <a:ea typeface="Times New Roman" panose="02020603050405020304" pitchFamily="18" charset="0"/>
              </a:rPr>
              <a:t>وتقدر النسبة المئوية للزيادة فى الحجم باحدى طريقتين:</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 </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                             حجم المثلجات الناتجة -  حجم المخلوط الاصلى</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الريع  = -----------------------------------------------------</a:t>
            </a:r>
            <a:r>
              <a:rPr lang="ar-EG" sz="2800" b="1" dirty="0" smtClean="0">
                <a:effectLst/>
                <a:latin typeface="Times New Roman" panose="02020603050405020304" pitchFamily="18" charset="0"/>
                <a:ea typeface="Times New Roman" panose="02020603050405020304" pitchFamily="18" charset="0"/>
              </a:rPr>
              <a:t>--------------------</a:t>
            </a:r>
            <a:r>
              <a:rPr lang="ar-SA" sz="2800" b="1" dirty="0" smtClean="0">
                <a:effectLst/>
                <a:latin typeface="Times New Roman" panose="02020603050405020304" pitchFamily="18" charset="0"/>
                <a:ea typeface="Times New Roman" panose="02020603050405020304" pitchFamily="18" charset="0"/>
              </a:rPr>
              <a:t>           × 100</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                                            حجم المخلوط الاصلى</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 </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            وزن ما يملا وحدة حجم من المخلوط – وزن ما يملا نفس  الوحدة من المثلجات </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الريع = ----------------------------------------------------------------</a:t>
            </a:r>
            <a:r>
              <a:rPr lang="ar-EG" sz="2800" b="1" dirty="0" smtClean="0">
                <a:latin typeface="Times New Roman" panose="02020603050405020304" pitchFamily="18" charset="0"/>
                <a:ea typeface="Times New Roman" panose="02020603050405020304" pitchFamily="18" charset="0"/>
              </a:rPr>
              <a:t>-------</a:t>
            </a:r>
            <a:r>
              <a:rPr lang="ar-SA" sz="2800" b="1" dirty="0" smtClean="0">
                <a:effectLst/>
                <a:latin typeface="Times New Roman" panose="02020603050405020304" pitchFamily="18" charset="0"/>
                <a:ea typeface="Times New Roman" panose="02020603050405020304" pitchFamily="18" charset="0"/>
              </a:rPr>
              <a:t>               × 100 </a:t>
            </a:r>
            <a:endParaRPr lang="en-US" sz="2800" b="1" dirty="0" smtClean="0">
              <a:effectLst/>
              <a:latin typeface="Times New Roman" panose="02020603050405020304" pitchFamily="18" charset="0"/>
              <a:ea typeface="Times New Roman" panose="02020603050405020304" pitchFamily="18" charset="0"/>
            </a:endParaRPr>
          </a:p>
          <a:p>
            <a:pPr algn="just" rtl="1"/>
            <a:r>
              <a:rPr lang="ar-SA" sz="2800" b="1" dirty="0" smtClean="0">
                <a:effectLst/>
                <a:latin typeface="Times New Roman" panose="02020603050405020304" pitchFamily="18" charset="0"/>
                <a:ea typeface="Times New Roman" panose="02020603050405020304" pitchFamily="18" charset="0"/>
              </a:rPr>
              <a:t>                                     وزن ما يملا نفس الوحدة من المثلجات</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711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algn="r" rtl="1" eaLnBrk="1" hangingPunct="1"/>
            <a:r>
              <a:rPr lang="ar-EG" sz="4000" b="1" dirty="0">
                <a:solidFill>
                  <a:srgbClr val="C00000"/>
                </a:solidFill>
              </a:rPr>
              <a:t>التجميد النهائي (التصليب) </a:t>
            </a:r>
            <a:r>
              <a:rPr lang="en-US" sz="4000" b="1" dirty="0">
                <a:solidFill>
                  <a:srgbClr val="C00000"/>
                </a:solidFill>
              </a:rPr>
              <a:t>Hardening</a:t>
            </a:r>
          </a:p>
        </p:txBody>
      </p:sp>
      <p:sp>
        <p:nvSpPr>
          <p:cNvPr id="311299" name="Rectangle 3"/>
          <p:cNvSpPr>
            <a:spLocks noGrp="1" noChangeArrowheads="1"/>
          </p:cNvSpPr>
          <p:nvPr>
            <p:ph type="body" idx="1"/>
          </p:nvPr>
        </p:nvSpPr>
        <p:spPr>
          <a:xfrm>
            <a:off x="0" y="1628775"/>
            <a:ext cx="12192000" cy="4497388"/>
          </a:xfrm>
        </p:spPr>
        <p:txBody>
          <a:bodyPr>
            <a:normAutofit/>
          </a:bodyPr>
          <a:lstStyle/>
          <a:p>
            <a:pPr marL="609600" indent="-609600" algn="just" rtl="1"/>
            <a:r>
              <a:rPr lang="en-US" sz="4000" b="1" dirty="0" smtClean="0"/>
              <a:t> </a:t>
            </a:r>
            <a:r>
              <a:rPr lang="ar-SA" sz="4000" b="1" dirty="0" smtClean="0"/>
              <a:t>تحفظ المثلجات في غرف خاصة علي درجة حرارة منخفضة حوالي</a:t>
            </a:r>
            <a:endParaRPr lang="ar-EG" sz="4000" b="1" dirty="0" smtClean="0"/>
          </a:p>
          <a:p>
            <a:pPr marL="0" indent="0" algn="just" rtl="1">
              <a:buNone/>
            </a:pPr>
            <a:r>
              <a:rPr lang="ar-SA" sz="4000" b="1" dirty="0" smtClean="0"/>
              <a:t> (-28م) </a:t>
            </a:r>
            <a:r>
              <a:rPr lang="ar-EG" sz="4000" b="1" dirty="0" smtClean="0"/>
              <a:t>لمدة 6 – 24 ساعة</a:t>
            </a:r>
          </a:p>
          <a:p>
            <a:pPr marL="0" indent="0" algn="just" rtl="1">
              <a:buNone/>
            </a:pPr>
            <a:r>
              <a:rPr lang="ar-EG" sz="4000" b="1" dirty="0" smtClean="0"/>
              <a:t>اهميتها:-</a:t>
            </a:r>
          </a:p>
          <a:p>
            <a:pPr marL="609600" indent="-609600" algn="just" rtl="1"/>
            <a:r>
              <a:rPr lang="ar-EG" sz="4000" b="1" dirty="0" smtClean="0"/>
              <a:t>اتمام تجميد المثلوجات واحتفاظها بالريع</a:t>
            </a:r>
          </a:p>
          <a:p>
            <a:pPr marL="609600" indent="-609600" algn="just" rtl="1"/>
            <a:r>
              <a:rPr lang="ar-EG" sz="4000" b="1" dirty="0" smtClean="0"/>
              <a:t>اكسابها القوام ودرجة الصلابة المناسبة</a:t>
            </a:r>
          </a:p>
          <a:p>
            <a:pPr marL="609600" indent="-609600" algn="just" rtl="1"/>
            <a:endParaRPr lang="ar-EG" sz="4000" b="1" dirty="0" smtClean="0"/>
          </a:p>
          <a:p>
            <a:pPr marL="609600" indent="-609600" algn="just" rtl="1"/>
            <a:endParaRPr lang="ar-EG" sz="4000" b="1" dirty="0" smtClean="0"/>
          </a:p>
          <a:p>
            <a:pPr marL="609600" indent="-609600" algn="just" rtl="1"/>
            <a:endParaRPr lang="en-US" sz="4000" b="1" dirty="0" smtClean="0"/>
          </a:p>
        </p:txBody>
      </p:sp>
    </p:spTree>
    <p:extLst>
      <p:ext uri="{BB962C8B-B14F-4D97-AF65-F5344CB8AC3E}">
        <p14:creationId xmlns:p14="http://schemas.microsoft.com/office/powerpoint/2010/main" val="85881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box(in)">
                                      <p:cBhvr>
                                        <p:cTn id="7" dur="500"/>
                                        <p:tgtEl>
                                          <p:spTgt spid="311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299">
                                            <p:txEl>
                                              <p:pRg st="0" end="0"/>
                                            </p:txEl>
                                          </p:spTgt>
                                        </p:tgtEl>
                                        <p:attrNameLst>
                                          <p:attrName>style.visibility</p:attrName>
                                        </p:attrNameLst>
                                      </p:cBhvr>
                                      <p:to>
                                        <p:strVal val="visible"/>
                                      </p:to>
                                    </p:set>
                                    <p:anim calcmode="lin" valueType="num">
                                      <p:cBhvr additive="base">
                                        <p:cTn id="12" dur="500" fill="hold"/>
                                        <p:tgtEl>
                                          <p:spTgt spid="3112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1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1299">
                                            <p:txEl>
                                              <p:pRg st="1" end="1"/>
                                            </p:txEl>
                                          </p:spTgt>
                                        </p:tgtEl>
                                        <p:attrNameLst>
                                          <p:attrName>style.visibility</p:attrName>
                                        </p:attrNameLst>
                                      </p:cBhvr>
                                      <p:to>
                                        <p:strVal val="visible"/>
                                      </p:to>
                                    </p:set>
                                    <p:anim calcmode="lin" valueType="num">
                                      <p:cBhvr additive="base">
                                        <p:cTn id="18" dur="500" fill="hold"/>
                                        <p:tgtEl>
                                          <p:spTgt spid="31129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1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1299">
                                            <p:txEl>
                                              <p:pRg st="2" end="2"/>
                                            </p:txEl>
                                          </p:spTgt>
                                        </p:tgtEl>
                                        <p:attrNameLst>
                                          <p:attrName>style.visibility</p:attrName>
                                        </p:attrNameLst>
                                      </p:cBhvr>
                                      <p:to>
                                        <p:strVal val="visible"/>
                                      </p:to>
                                    </p:set>
                                    <p:anim calcmode="lin" valueType="num">
                                      <p:cBhvr additive="base">
                                        <p:cTn id="24" dur="500" fill="hold"/>
                                        <p:tgtEl>
                                          <p:spTgt spid="31129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1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1299">
                                            <p:txEl>
                                              <p:pRg st="3" end="3"/>
                                            </p:txEl>
                                          </p:spTgt>
                                        </p:tgtEl>
                                        <p:attrNameLst>
                                          <p:attrName>style.visibility</p:attrName>
                                        </p:attrNameLst>
                                      </p:cBhvr>
                                      <p:to>
                                        <p:strVal val="visible"/>
                                      </p:to>
                                    </p:set>
                                    <p:anim calcmode="lin" valueType="num">
                                      <p:cBhvr additive="base">
                                        <p:cTn id="30" dur="500" fill="hold"/>
                                        <p:tgtEl>
                                          <p:spTgt spid="31129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1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11299">
                                            <p:txEl>
                                              <p:pRg st="4" end="4"/>
                                            </p:txEl>
                                          </p:spTgt>
                                        </p:tgtEl>
                                        <p:attrNameLst>
                                          <p:attrName>style.visibility</p:attrName>
                                        </p:attrNameLst>
                                      </p:cBhvr>
                                      <p:to>
                                        <p:strVal val="visible"/>
                                      </p:to>
                                    </p:set>
                                    <p:anim calcmode="lin" valueType="num">
                                      <p:cBhvr additive="base">
                                        <p:cTn id="36" dur="500" fill="hold"/>
                                        <p:tgtEl>
                                          <p:spTgt spid="31129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112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P spid="3112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algn="r" rtl="1" eaLnBrk="1" hangingPunct="1"/>
            <a:r>
              <a:rPr lang="ar-EG" b="1" dirty="0" smtClean="0">
                <a:solidFill>
                  <a:srgbClr val="C00000"/>
                </a:solidFill>
              </a:rPr>
              <a:t>التخزين</a:t>
            </a:r>
            <a:r>
              <a:rPr lang="ar-SA" b="1" dirty="0" smtClean="0">
                <a:solidFill>
                  <a:srgbClr val="C00000"/>
                </a:solidFill>
              </a:rPr>
              <a:t>  </a:t>
            </a:r>
            <a:r>
              <a:rPr lang="en-US" b="1" dirty="0" smtClean="0">
                <a:solidFill>
                  <a:srgbClr val="C00000"/>
                </a:solidFill>
              </a:rPr>
              <a:t>Storage</a:t>
            </a:r>
          </a:p>
        </p:txBody>
      </p:sp>
      <p:sp>
        <p:nvSpPr>
          <p:cNvPr id="312323" name="Rectangle 3"/>
          <p:cNvSpPr>
            <a:spLocks noGrp="1" noChangeArrowheads="1"/>
          </p:cNvSpPr>
          <p:nvPr>
            <p:ph type="body" idx="1"/>
          </p:nvPr>
        </p:nvSpPr>
        <p:spPr>
          <a:xfrm>
            <a:off x="0" y="1628775"/>
            <a:ext cx="12192000" cy="4497388"/>
          </a:xfrm>
        </p:spPr>
        <p:txBody>
          <a:bodyPr>
            <a:normAutofit/>
          </a:bodyPr>
          <a:lstStyle/>
          <a:p>
            <a:pPr marL="609600" indent="-609600" algn="just" rtl="1"/>
            <a:r>
              <a:rPr lang="ar-SA" sz="4000" b="1" dirty="0" smtClean="0"/>
              <a:t>التسويق مباشرة </a:t>
            </a:r>
          </a:p>
          <a:p>
            <a:pPr marL="609600" indent="-609600" algn="just" rtl="1"/>
            <a:r>
              <a:rPr lang="ar-SA" sz="4000" b="1" dirty="0" smtClean="0"/>
              <a:t>التخزين لمدة اسبوع او اسبوعين</a:t>
            </a:r>
            <a:endParaRPr lang="en-US" sz="4000" b="1" dirty="0" smtClean="0"/>
          </a:p>
        </p:txBody>
      </p:sp>
    </p:spTree>
    <p:extLst>
      <p:ext uri="{BB962C8B-B14F-4D97-AF65-F5344CB8AC3E}">
        <p14:creationId xmlns:p14="http://schemas.microsoft.com/office/powerpoint/2010/main" val="2597842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box(in)">
                                      <p:cBhvr>
                                        <p:cTn id="7" dur="500"/>
                                        <p:tgtEl>
                                          <p:spTgt spid="312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2323">
                                            <p:txEl>
                                              <p:pRg st="0" end="0"/>
                                            </p:txEl>
                                          </p:spTgt>
                                        </p:tgtEl>
                                        <p:attrNameLst>
                                          <p:attrName>style.visibility</p:attrName>
                                        </p:attrNameLst>
                                      </p:cBhvr>
                                      <p:to>
                                        <p:strVal val="visible"/>
                                      </p:to>
                                    </p:set>
                                    <p:anim calcmode="lin" valueType="num">
                                      <p:cBhvr additive="base">
                                        <p:cTn id="12" dur="500" fill="hold"/>
                                        <p:tgtEl>
                                          <p:spTgt spid="3123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2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2323">
                                            <p:txEl>
                                              <p:pRg st="1" end="1"/>
                                            </p:txEl>
                                          </p:spTgt>
                                        </p:tgtEl>
                                        <p:attrNameLst>
                                          <p:attrName>style.visibility</p:attrName>
                                        </p:attrNameLst>
                                      </p:cBhvr>
                                      <p:to>
                                        <p:strVal val="visible"/>
                                      </p:to>
                                    </p:set>
                                    <p:anim calcmode="lin" valueType="num">
                                      <p:cBhvr additive="base">
                                        <p:cTn id="18" dur="500" fill="hold"/>
                                        <p:tgtEl>
                                          <p:spTgt spid="3123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2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p:bldP spid="3123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algn="r" rtl="1" eaLnBrk="1" hangingPunct="1"/>
            <a:r>
              <a:rPr lang="ar-EG" b="1" dirty="0" smtClean="0">
                <a:solidFill>
                  <a:srgbClr val="C00000"/>
                </a:solidFill>
              </a:rPr>
              <a:t>التوزيع </a:t>
            </a:r>
            <a:r>
              <a:rPr lang="en-US" b="1" dirty="0" smtClean="0">
                <a:solidFill>
                  <a:srgbClr val="C00000"/>
                </a:solidFill>
              </a:rPr>
              <a:t>Distribution</a:t>
            </a:r>
          </a:p>
        </p:txBody>
      </p:sp>
      <p:sp>
        <p:nvSpPr>
          <p:cNvPr id="313347" name="Rectangle 3"/>
          <p:cNvSpPr>
            <a:spLocks noGrp="1" noChangeArrowheads="1"/>
          </p:cNvSpPr>
          <p:nvPr>
            <p:ph type="body" idx="1"/>
          </p:nvPr>
        </p:nvSpPr>
        <p:spPr>
          <a:xfrm>
            <a:off x="1981200" y="1628775"/>
            <a:ext cx="8229600" cy="4497388"/>
          </a:xfrm>
        </p:spPr>
        <p:txBody>
          <a:bodyPr>
            <a:normAutofit/>
          </a:bodyPr>
          <a:lstStyle/>
          <a:p>
            <a:pPr marL="609600" indent="-609600" algn="just" rtl="1"/>
            <a:r>
              <a:rPr lang="ar-SA" sz="4000" b="1" dirty="0" smtClean="0"/>
              <a:t>تستخدم سيارات خاصة لتوزيع المثلجات</a:t>
            </a:r>
          </a:p>
          <a:p>
            <a:pPr marL="609600" indent="-609600" algn="just" rtl="1"/>
            <a:r>
              <a:rPr lang="ar-SA" sz="4000" b="1" dirty="0" smtClean="0"/>
              <a:t>او صناديق مبردة</a:t>
            </a:r>
            <a:endParaRPr lang="en-US" sz="4000" b="1" dirty="0" smtClean="0"/>
          </a:p>
        </p:txBody>
      </p:sp>
    </p:spTree>
    <p:extLst>
      <p:ext uri="{BB962C8B-B14F-4D97-AF65-F5344CB8AC3E}">
        <p14:creationId xmlns:p14="http://schemas.microsoft.com/office/powerpoint/2010/main" val="3195917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box(in)">
                                      <p:cBhvr>
                                        <p:cTn id="7" dur="500"/>
                                        <p:tgtEl>
                                          <p:spTgt spid="313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3347">
                                            <p:txEl>
                                              <p:pRg st="0" end="0"/>
                                            </p:txEl>
                                          </p:spTgt>
                                        </p:tgtEl>
                                        <p:attrNameLst>
                                          <p:attrName>style.visibility</p:attrName>
                                        </p:attrNameLst>
                                      </p:cBhvr>
                                      <p:to>
                                        <p:strVal val="visible"/>
                                      </p:to>
                                    </p:set>
                                    <p:anim calcmode="lin" valueType="num">
                                      <p:cBhvr additive="base">
                                        <p:cTn id="12" dur="500" fill="hold"/>
                                        <p:tgtEl>
                                          <p:spTgt spid="3133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3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3347">
                                            <p:txEl>
                                              <p:pRg st="1" end="1"/>
                                            </p:txEl>
                                          </p:spTgt>
                                        </p:tgtEl>
                                        <p:attrNameLst>
                                          <p:attrName>style.visibility</p:attrName>
                                        </p:attrNameLst>
                                      </p:cBhvr>
                                      <p:to>
                                        <p:strVal val="visible"/>
                                      </p:to>
                                    </p:set>
                                    <p:anim calcmode="lin" valueType="num">
                                      <p:cBhvr additive="base">
                                        <p:cTn id="18" dur="500" fill="hold"/>
                                        <p:tgtEl>
                                          <p:spTgt spid="3133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33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P spid="31334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64561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4690" name="Rectangle 2"/>
          <p:cNvSpPr>
            <a:spLocks noChangeArrowheads="1"/>
          </p:cNvSpPr>
          <p:nvPr/>
        </p:nvSpPr>
        <p:spPr bwMode="auto">
          <a:xfrm>
            <a:off x="0" y="801483"/>
            <a:ext cx="12192000" cy="526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p>
            <a:pPr algn="just" rtl="1"/>
            <a:r>
              <a:rPr lang="ar-EG" sz="4800" b="1" dirty="0"/>
              <a:t> </a:t>
            </a:r>
            <a:r>
              <a:rPr lang="ar-SA" sz="4800" b="1" dirty="0"/>
              <a:t>وتمتاز بانها مصدر هام للفيتامينات كما ان بها حوالى 30-40% من المواد الصلبة ذات القيمة الغذائية العالية وبذلك تماثل احسن الاغذية فى علو قيمتها الغذائية والحرارية . هذا فضلا عما تمتاز به من طعم مقبول لذيذ وقد وجد ان الرطل الواحد من المثلجات الجيدة يوازى فى طاقته الحرارية 5 ارطال من الطماطم او ¾ رطل من لحم الدجاج او 3/2 رطل من شرائح اللحم.</a:t>
            </a:r>
          </a:p>
        </p:txBody>
      </p:sp>
    </p:spTree>
    <p:extLst>
      <p:ext uri="{BB962C8B-B14F-4D97-AF65-F5344CB8AC3E}">
        <p14:creationId xmlns:p14="http://schemas.microsoft.com/office/powerpoint/2010/main" val="2604300419"/>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714" name="Rectangle 2"/>
          <p:cNvSpPr>
            <a:spLocks noChangeArrowheads="1"/>
          </p:cNvSpPr>
          <p:nvPr/>
        </p:nvSpPr>
        <p:spPr bwMode="auto">
          <a:xfrm>
            <a:off x="1" y="473417"/>
            <a:ext cx="12191999" cy="496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lvl1pPr algn="l">
              <a:tabLst>
                <a:tab pos="457200" algn="l"/>
              </a:tabLst>
              <a:defRPr>
                <a:solidFill>
                  <a:schemeClr val="tx1"/>
                </a:solidFill>
                <a:latin typeface="Arial" panose="020B0604020202020204" pitchFamily="34" charset="0"/>
                <a:cs typeface="Arial" panose="020B0604020202020204" pitchFamily="34" charset="0"/>
              </a:defRPr>
            </a:lvl1pPr>
            <a:lvl2pPr algn="l">
              <a:tabLst>
                <a:tab pos="457200" algn="l"/>
              </a:tabLst>
              <a:defRPr>
                <a:solidFill>
                  <a:schemeClr val="tx1"/>
                </a:solidFill>
                <a:latin typeface="Arial" panose="020B0604020202020204" pitchFamily="34" charset="0"/>
                <a:cs typeface="Arial" panose="020B0604020202020204" pitchFamily="34" charset="0"/>
              </a:defRPr>
            </a:lvl2pPr>
            <a:lvl3pPr algn="l">
              <a:tabLst>
                <a:tab pos="457200" algn="l"/>
              </a:tabLst>
              <a:defRPr>
                <a:solidFill>
                  <a:schemeClr val="tx1"/>
                </a:solidFill>
                <a:latin typeface="Arial" panose="020B0604020202020204" pitchFamily="34" charset="0"/>
                <a:cs typeface="Arial" panose="020B0604020202020204" pitchFamily="34" charset="0"/>
              </a:defRPr>
            </a:lvl3pPr>
            <a:lvl4pPr algn="l">
              <a:tabLst>
                <a:tab pos="457200" algn="l"/>
              </a:tabLst>
              <a:defRPr>
                <a:solidFill>
                  <a:schemeClr val="tx1"/>
                </a:solidFill>
                <a:latin typeface="Arial" panose="020B0604020202020204" pitchFamily="34" charset="0"/>
                <a:cs typeface="Arial" panose="020B0604020202020204" pitchFamily="34" charset="0"/>
              </a:defRPr>
            </a:lvl4pPr>
            <a:lvl5pPr algn="l">
              <a:tabLst>
                <a:tab pos="4572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gn="just" rtl="1">
              <a:lnSpc>
                <a:spcPct val="120000"/>
              </a:lnSpc>
            </a:pPr>
            <a:r>
              <a:rPr lang="ar-SA" sz="4400" b="1" dirty="0">
                <a:solidFill>
                  <a:srgbClr val="C00000"/>
                </a:solidFill>
              </a:rPr>
              <a:t>تقسيم المثلجات:ـ</a:t>
            </a:r>
            <a:endParaRPr lang="en-US" sz="4400" b="1" dirty="0">
              <a:solidFill>
                <a:srgbClr val="C00000"/>
              </a:solidFill>
            </a:endParaRPr>
          </a:p>
          <a:p>
            <a:pPr algn="just" rtl="1">
              <a:lnSpc>
                <a:spcPct val="120000"/>
              </a:lnSpc>
            </a:pPr>
            <a:r>
              <a:rPr lang="ar-SA" sz="4400" b="1" dirty="0"/>
              <a:t>لا يوجد تقسيم ثابت او حد فاصل بين الاصناف وبعضها ولذا تختلف التقاسيم والتسميات باختلاف البلاد والمصانع والمراجع.</a:t>
            </a:r>
            <a:endParaRPr lang="en-US" sz="4400" b="1" dirty="0"/>
          </a:p>
          <a:p>
            <a:pPr algn="just" rtl="1">
              <a:lnSpc>
                <a:spcPct val="120000"/>
              </a:lnSpc>
            </a:pPr>
            <a:r>
              <a:rPr lang="ar-SA" sz="4400" b="1" dirty="0"/>
              <a:t>اولا تنقسم اصناف المثلجات فى مصر الى قسمين رئيسيين.</a:t>
            </a:r>
            <a:endParaRPr lang="en-US" sz="4400" b="1" dirty="0"/>
          </a:p>
          <a:p>
            <a:pPr algn="just" rtl="1">
              <a:lnSpc>
                <a:spcPct val="120000"/>
              </a:lnSpc>
            </a:pPr>
            <a:r>
              <a:rPr lang="ar-SA" sz="4400" b="1" dirty="0"/>
              <a:t>قسم </a:t>
            </a:r>
            <a:r>
              <a:rPr lang="ar-SA" sz="4400" b="1" dirty="0" smtClean="0"/>
              <a:t>ال</a:t>
            </a:r>
            <a:r>
              <a:rPr lang="ar-EG" sz="4400" b="1" dirty="0"/>
              <a:t>أ</a:t>
            </a:r>
            <a:r>
              <a:rPr lang="ar-SA" sz="4400" b="1" dirty="0" smtClean="0"/>
              <a:t>صناف الاجنبية</a:t>
            </a:r>
            <a:r>
              <a:rPr lang="ar-EG" sz="4400" b="1" dirty="0" smtClean="0"/>
              <a:t>:-</a:t>
            </a:r>
            <a:endParaRPr lang="ar-SA" sz="4400" b="1" dirty="0"/>
          </a:p>
          <a:p>
            <a:pPr algn="just" rtl="1">
              <a:lnSpc>
                <a:spcPct val="120000"/>
              </a:lnSpc>
            </a:pPr>
            <a:r>
              <a:rPr lang="ar-SA" sz="4400" b="1" dirty="0"/>
              <a:t>قسم </a:t>
            </a:r>
            <a:r>
              <a:rPr lang="ar-SA" sz="4400" b="1" dirty="0" smtClean="0"/>
              <a:t>ال</a:t>
            </a:r>
            <a:r>
              <a:rPr lang="ar-EG" sz="4400" b="1" dirty="0" smtClean="0"/>
              <a:t>أ</a:t>
            </a:r>
            <a:r>
              <a:rPr lang="ar-SA" sz="4400" b="1" dirty="0" smtClean="0"/>
              <a:t>صناف </a:t>
            </a:r>
            <a:r>
              <a:rPr lang="ar-SA" sz="4400" b="1" dirty="0"/>
              <a:t>الشرقية </a:t>
            </a:r>
            <a:r>
              <a:rPr lang="en-US" sz="4400" b="1" dirty="0" smtClean="0"/>
              <a:t>Orientals</a:t>
            </a:r>
            <a:r>
              <a:rPr lang="ar-SA" sz="4400" b="1" dirty="0" smtClean="0"/>
              <a:t>  </a:t>
            </a:r>
            <a:r>
              <a:rPr lang="en-US" sz="4400" b="1" dirty="0" smtClean="0"/>
              <a:t> </a:t>
            </a:r>
            <a:endParaRPr lang="en-US" sz="4400" b="1" dirty="0"/>
          </a:p>
        </p:txBody>
      </p:sp>
      <p:pic>
        <p:nvPicPr>
          <p:cNvPr id="2050" name="Picture 2" descr="كيفية تحضير الايس كريم مثل المحلات glace à la vanille et a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753134"/>
            <a:ext cx="5431808" cy="310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05255"/>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6738" name="Rectangle 2"/>
          <p:cNvSpPr>
            <a:spLocks noChangeArrowheads="1"/>
          </p:cNvSpPr>
          <p:nvPr/>
        </p:nvSpPr>
        <p:spPr bwMode="auto">
          <a:xfrm>
            <a:off x="0" y="337437"/>
            <a:ext cx="12192000" cy="618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nchor="ctr">
            <a:spAutoFit/>
          </a:bodyPr>
          <a:lstStyle>
            <a:lvl1pPr algn="l">
              <a:tabLst>
                <a:tab pos="457200" algn="l"/>
              </a:tabLst>
              <a:defRPr>
                <a:solidFill>
                  <a:schemeClr val="tx1"/>
                </a:solidFill>
                <a:latin typeface="Arial" panose="020B0604020202020204" pitchFamily="34" charset="0"/>
                <a:cs typeface="Arial" panose="020B0604020202020204" pitchFamily="34" charset="0"/>
              </a:defRPr>
            </a:lvl1pPr>
            <a:lvl2pPr algn="l">
              <a:tabLst>
                <a:tab pos="457200" algn="l"/>
              </a:tabLst>
              <a:defRPr>
                <a:solidFill>
                  <a:schemeClr val="tx1"/>
                </a:solidFill>
                <a:latin typeface="Arial" panose="020B0604020202020204" pitchFamily="34" charset="0"/>
                <a:cs typeface="Arial" panose="020B0604020202020204" pitchFamily="34" charset="0"/>
              </a:defRPr>
            </a:lvl2pPr>
            <a:lvl3pPr algn="l">
              <a:tabLst>
                <a:tab pos="457200" algn="l"/>
              </a:tabLst>
              <a:defRPr>
                <a:solidFill>
                  <a:schemeClr val="tx1"/>
                </a:solidFill>
                <a:latin typeface="Arial" panose="020B0604020202020204" pitchFamily="34" charset="0"/>
                <a:cs typeface="Arial" panose="020B0604020202020204" pitchFamily="34" charset="0"/>
              </a:defRPr>
            </a:lvl3pPr>
            <a:lvl4pPr algn="l">
              <a:tabLst>
                <a:tab pos="457200" algn="l"/>
              </a:tabLst>
              <a:defRPr>
                <a:solidFill>
                  <a:schemeClr val="tx1"/>
                </a:solidFill>
                <a:latin typeface="Arial" panose="020B0604020202020204" pitchFamily="34" charset="0"/>
                <a:cs typeface="Arial" panose="020B0604020202020204" pitchFamily="34" charset="0"/>
              </a:defRPr>
            </a:lvl4pPr>
            <a:lvl5pPr algn="l">
              <a:tabLst>
                <a:tab pos="4572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gn="just" rtl="1"/>
            <a:r>
              <a:rPr lang="ar-SA" sz="4400" b="1" dirty="0"/>
              <a:t>وبصفة عامة تختلف </a:t>
            </a:r>
            <a:r>
              <a:rPr lang="ar-SA" sz="4400" b="1" dirty="0" smtClean="0"/>
              <a:t>ال</a:t>
            </a:r>
            <a:r>
              <a:rPr lang="ar-EG" sz="4400" b="1" dirty="0"/>
              <a:t>أ</a:t>
            </a:r>
            <a:r>
              <a:rPr lang="ar-SA" sz="4400" b="1" dirty="0" smtClean="0"/>
              <a:t>صناف ال</a:t>
            </a:r>
            <a:r>
              <a:rPr lang="ar-EG" sz="4400" b="1" dirty="0" smtClean="0"/>
              <a:t>أ</a:t>
            </a:r>
            <a:r>
              <a:rPr lang="ar-SA" sz="4400" b="1" dirty="0" smtClean="0"/>
              <a:t>جنبية </a:t>
            </a:r>
            <a:r>
              <a:rPr lang="ar-SA" sz="4400" b="1" dirty="0"/>
              <a:t>عن الشرقية فى ان كمية السكر تزيد عادة فى الشرقية وكذلك يقل الريع ولذا تكون المثلجات الناتجة مثل دندرمة السحلب ثقيلة القوام لا تحتوى على كمية كبيرة من الهواء المنجمج بها . </a:t>
            </a:r>
            <a:endParaRPr lang="ar-EG" sz="4400" b="1" dirty="0" smtClean="0"/>
          </a:p>
          <a:p>
            <a:pPr algn="just" rtl="1"/>
            <a:r>
              <a:rPr lang="ar-SA" sz="4400" b="1" dirty="0" smtClean="0"/>
              <a:t>وتنقسم </a:t>
            </a:r>
            <a:r>
              <a:rPr lang="ar-SA" sz="4400" b="1" dirty="0"/>
              <a:t>الانواع الشرقية الى ما ياتى:</a:t>
            </a:r>
            <a:endParaRPr lang="en-US" sz="4400" b="1" dirty="0"/>
          </a:p>
          <a:p>
            <a:pPr algn="just" rtl="1"/>
            <a:r>
              <a:rPr lang="ar-SA" sz="4400" b="1" dirty="0"/>
              <a:t>مثلجات لبنية مثل الكيماك (دندرمة السحلب).</a:t>
            </a:r>
            <a:endParaRPr lang="en-US" sz="4400" b="1" dirty="0"/>
          </a:p>
          <a:p>
            <a:pPr algn="just" rtl="1"/>
            <a:r>
              <a:rPr lang="ar-SA" sz="4400" b="1" dirty="0"/>
              <a:t>مثلجات غير لبنية مثل الجيلاتى والجرانيتا وتختلف فى احتواء الجيلاتى على نسبة اعلى من السكر وبذا يكون قوامها اجمد  وتركيبها انعم.</a:t>
            </a:r>
          </a:p>
        </p:txBody>
      </p:sp>
    </p:spTree>
    <p:extLst>
      <p:ext uri="{BB962C8B-B14F-4D97-AF65-F5344CB8AC3E}">
        <p14:creationId xmlns:p14="http://schemas.microsoft.com/office/powerpoint/2010/main" val="1143015232"/>
      </p:ext>
    </p:extLst>
  </p:cSld>
  <p:clrMapOvr>
    <a:masterClrMapping/>
  </p:clrMapOvr>
  <p:transition spd="slow">
    <p:split dir="in"/>
    <p:sndAc>
      <p:stSnd>
        <p:snd r:embed="rId2" name="cashreg.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Autofit/>
          </a:bodyPr>
          <a:lstStyle/>
          <a:p>
            <a:pPr algn="just" rtl="1"/>
            <a:r>
              <a:rPr lang="ar-SA" sz="2800" b="1" dirty="0" smtClean="0">
                <a:solidFill>
                  <a:srgbClr val="C00000"/>
                </a:solidFill>
                <a:cs typeface="+mn-cs"/>
              </a:rPr>
              <a:t>ثانيا: </a:t>
            </a:r>
            <a:r>
              <a:rPr lang="ar-SA" sz="2800" b="1" dirty="0" smtClean="0">
                <a:cs typeface="+mn-cs"/>
              </a:rPr>
              <a:t>اتفقت المراجع الحديثة على تقسيم او تسمية عشرة اقسام من المثلجات بصفة عامة وقد وضعت لوائح وقوانين فى بعض البلاد تحدد النهاية الصغرى لنسبة الدهن وجوامد اللبن اللادهنية ونسب المواد المضافة فى هذه الاقسام ودرجة جودة المنتجات المستعملة وهذه الاقسام هى:ـ</a:t>
            </a:r>
            <a:endParaRPr lang="ar-SA" sz="2800" b="1" dirty="0">
              <a:cs typeface="+mn-cs"/>
            </a:endParaRPr>
          </a:p>
        </p:txBody>
      </p:sp>
      <p:sp>
        <p:nvSpPr>
          <p:cNvPr id="3" name="Rectangle 2"/>
          <p:cNvSpPr/>
          <p:nvPr/>
        </p:nvSpPr>
        <p:spPr>
          <a:xfrm>
            <a:off x="-592428" y="1690688"/>
            <a:ext cx="12192000" cy="4531818"/>
          </a:xfrm>
          <a:prstGeom prst="rect">
            <a:avLst/>
          </a:prstGeom>
        </p:spPr>
        <p:txBody>
          <a:bodyPr wrap="square">
            <a:spAutoFit/>
          </a:bodyPr>
          <a:lstStyle/>
          <a:p>
            <a:pPr marL="609600" indent="-609600" algn="r" rtl="1">
              <a:lnSpc>
                <a:spcPct val="80000"/>
              </a:lnSpc>
              <a:buFontTx/>
              <a:buAutoNum type="arabicPeriod"/>
            </a:pPr>
            <a:r>
              <a:rPr lang="ar-EG" sz="3600" b="1" dirty="0" smtClean="0"/>
              <a:t>مثلجات قشدية سادة</a:t>
            </a:r>
          </a:p>
          <a:p>
            <a:pPr marL="609600" indent="-609600" algn="r" rtl="1">
              <a:lnSpc>
                <a:spcPct val="80000"/>
              </a:lnSpc>
              <a:buFontTx/>
              <a:buAutoNum type="arabicPeriod"/>
            </a:pPr>
            <a:r>
              <a:rPr lang="ar-EG" sz="3600" b="1" dirty="0" smtClean="0"/>
              <a:t>مثلجات قشدية بالمكسرات</a:t>
            </a:r>
          </a:p>
          <a:p>
            <a:pPr marL="609600" indent="-609600" algn="r" rtl="1">
              <a:lnSpc>
                <a:spcPct val="80000"/>
              </a:lnSpc>
              <a:buFontTx/>
              <a:buAutoNum type="arabicPeriod"/>
            </a:pPr>
            <a:r>
              <a:rPr lang="ar-EG" sz="3600" b="1" dirty="0" smtClean="0"/>
              <a:t>مثلجات قشدية بالفواكه</a:t>
            </a:r>
          </a:p>
          <a:p>
            <a:pPr marL="609600" indent="-609600" algn="r" rtl="1">
              <a:lnSpc>
                <a:spcPct val="80000"/>
              </a:lnSpc>
              <a:buFontTx/>
              <a:buAutoNum type="arabicPeriod"/>
            </a:pPr>
            <a:r>
              <a:rPr lang="ar-EG" sz="3600" b="1" dirty="0" smtClean="0"/>
              <a:t>مثلجات قشدية بالبيض</a:t>
            </a:r>
          </a:p>
          <a:p>
            <a:pPr marL="609600" indent="-609600" algn="r" rtl="1">
              <a:lnSpc>
                <a:spcPct val="80000"/>
              </a:lnSpc>
              <a:buFontTx/>
              <a:buAutoNum type="arabicPeriod"/>
            </a:pPr>
            <a:r>
              <a:rPr lang="ar-EG" sz="3600" b="1" dirty="0" smtClean="0"/>
              <a:t>مثلجات قشدية بالبيض والفواكه</a:t>
            </a:r>
          </a:p>
          <a:p>
            <a:pPr marL="609600" indent="-609600" algn="r" rtl="1">
              <a:lnSpc>
                <a:spcPct val="80000"/>
              </a:lnSpc>
              <a:buFontTx/>
              <a:buAutoNum type="arabicPeriod"/>
            </a:pPr>
            <a:r>
              <a:rPr lang="ar-EG" sz="3600" b="1" dirty="0" smtClean="0"/>
              <a:t>مثلجات قشدية بالحلوى</a:t>
            </a:r>
          </a:p>
          <a:p>
            <a:pPr marL="609600" indent="-609600" algn="r" rtl="1">
              <a:lnSpc>
                <a:spcPct val="80000"/>
              </a:lnSpc>
              <a:buFontTx/>
              <a:buAutoNum type="arabicPeriod"/>
            </a:pPr>
            <a:r>
              <a:rPr lang="ar-EG" sz="3600" b="1" dirty="0" smtClean="0"/>
              <a:t>مثلجات قشدية بالبسكويت</a:t>
            </a:r>
          </a:p>
          <a:p>
            <a:pPr marL="609600" indent="-609600" algn="r" rtl="1">
              <a:lnSpc>
                <a:spcPct val="80000"/>
              </a:lnSpc>
              <a:buFontTx/>
              <a:buAutoNum type="arabicPeriod"/>
            </a:pPr>
            <a:r>
              <a:rPr lang="ar-EG" sz="3600" b="1" dirty="0" smtClean="0"/>
              <a:t>المثلجات اللبنية</a:t>
            </a:r>
          </a:p>
          <a:p>
            <a:pPr marL="609600" indent="-609600" algn="r" rtl="1">
              <a:lnSpc>
                <a:spcPct val="80000"/>
              </a:lnSpc>
              <a:buFontTx/>
              <a:buAutoNum type="arabicPeriod"/>
            </a:pPr>
            <a:r>
              <a:rPr lang="ar-EG" sz="3600" b="1" dirty="0" smtClean="0"/>
              <a:t>المثلجات المائية (الجرانيتا )</a:t>
            </a:r>
          </a:p>
          <a:p>
            <a:pPr marL="609600" indent="-609600" algn="r" rtl="1">
              <a:lnSpc>
                <a:spcPct val="80000"/>
              </a:lnSpc>
              <a:buFontTx/>
              <a:buAutoNum type="arabicPeriod"/>
            </a:pPr>
            <a:r>
              <a:rPr lang="ar-EG" sz="3600" b="1" dirty="0" smtClean="0"/>
              <a:t>جرانيتا اللبن</a:t>
            </a:r>
            <a:endParaRPr lang="en-US" sz="3600" b="1" dirty="0" smtClean="0"/>
          </a:p>
        </p:txBody>
      </p:sp>
      <p:pic>
        <p:nvPicPr>
          <p:cNvPr id="3074" name="Picture 2" descr="مثلجات, الآيس كريم, الشوكولاته الآيس كريم صورة بابوا نيو غين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3140"/>
            <a:ext cx="3835020" cy="528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16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2059</Words>
  <Application>Microsoft Office PowerPoint</Application>
  <PresentationFormat>Widescreen</PresentationFormat>
  <Paragraphs>260</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Times New Roman</vt:lpstr>
      <vt:lpstr>Wingdings</vt:lpstr>
      <vt:lpstr>Office Theme</vt:lpstr>
      <vt:lpstr>المثلجات اللبنية </vt:lpstr>
      <vt:lpstr>PowerPoint Presentation</vt:lpstr>
      <vt:lpstr>تعريف جمعية مثلجات الالبان ببريطانيا وايرلندا </vt:lpstr>
      <vt:lpstr>PowerPoint Presentation</vt:lpstr>
      <vt:lpstr>PowerPoint Presentation</vt:lpstr>
      <vt:lpstr>PowerPoint Presentation</vt:lpstr>
      <vt:lpstr>PowerPoint Presentation</vt:lpstr>
      <vt:lpstr>PowerPoint Presentation</vt:lpstr>
      <vt:lpstr>ثانيا: اتفقت المراجع الحديثة على تقسيم او تسمية عشرة اقسام من المثلجات بصفة عامة وقد وضعت لوائح وقوانين فى بعض البلاد تحدد النهاية الصغرى لنسبة الدهن وجوامد اللبن اللادهنية ونسب المواد المضافة فى هذه الاقسام ودرجة جودة المنتجات المستعملة وهذه الاقسام هى:ـ</vt:lpstr>
      <vt:lpstr>مثلجات قشدية سادة                    Plain Ice milk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تركيب مخلوط المثلجات القشدية</vt:lpstr>
      <vt:lpstr>تركيب مخلوط المثلجات</vt:lpstr>
      <vt:lpstr>المكونات الاساسية لمخاليط المثلجات ومصادرها</vt:lpstr>
      <vt:lpstr>دهن اللبن Milk Fat</vt:lpstr>
      <vt:lpstr>مصدر الدهن</vt:lpstr>
      <vt:lpstr>جوامد اللبن اللادهنية Milk Solid not Fat</vt:lpstr>
      <vt:lpstr>مصادر جوامد اللبن اللادهنية</vt:lpstr>
      <vt:lpstr>مواد التحليه او السكريات Sweeteners or Sugars</vt:lpstr>
      <vt:lpstr> مصادر مواد التحليه او السكريات</vt:lpstr>
      <vt:lpstr>المواد المثبته للقوام Stabilizers</vt:lpstr>
      <vt:lpstr>مصادر المواد المثبته </vt:lpstr>
      <vt:lpstr>مواد الاستحلاب Emulsifiers</vt:lpstr>
      <vt:lpstr>جوامد البيض Egg Solids</vt:lpstr>
      <vt:lpstr>المواد المالئة  Fillers</vt:lpstr>
      <vt:lpstr>المواد المكسبة للنكهة</vt:lpstr>
      <vt:lpstr>PowerPoint Presentation</vt:lpstr>
      <vt:lpstr>الماء</vt:lpstr>
      <vt:lpstr>خطوات صناعة المثلجات القشدية</vt:lpstr>
      <vt:lpstr>تحضير المخلوط Preparation of mix</vt:lpstr>
      <vt:lpstr>البسترة Pasteurization</vt:lpstr>
      <vt:lpstr>التجنيس Homogenization</vt:lpstr>
      <vt:lpstr>التبريد Cooling</vt:lpstr>
      <vt:lpstr>التعتيق Aging</vt:lpstr>
      <vt:lpstr>التجميد الاولي Freezing</vt:lpstr>
      <vt:lpstr>التعبئة Packing</vt:lpstr>
      <vt:lpstr>PowerPoint Presentation</vt:lpstr>
      <vt:lpstr>التجميد النهائي (التصليب) Hardening</vt:lpstr>
      <vt:lpstr>التخزين  Storage</vt:lpstr>
      <vt:lpstr>التوزيع Distribution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المثلجات اللبنية</dc:title>
  <dc:creator>Welcome</dc:creator>
  <cp:lastModifiedBy>Welcome</cp:lastModifiedBy>
  <cp:revision>32</cp:revision>
  <dcterms:created xsi:type="dcterms:W3CDTF">2020-03-31T14:53:15Z</dcterms:created>
  <dcterms:modified xsi:type="dcterms:W3CDTF">2020-04-02T07:56:55Z</dcterms:modified>
</cp:coreProperties>
</file>