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60FEE-42D2-4E08-AC30-4E890D8AE454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7C926-F82F-4A5E-A250-90174172239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2028838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prstTxWarp prst="textTriangl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i="1" spc="3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{ الحشرات وأشباهها } </a:t>
            </a:r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33920"/>
            <a:ext cx="6400800" cy="17526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b="1" i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iwani Simple Outline 2" pitchFamily="2" charset="-78"/>
              </a:rPr>
              <a:t>مدرس المادة </a:t>
            </a:r>
          </a:p>
          <a:p>
            <a:r>
              <a:rPr lang="ar-SA" b="1" i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iwani Simple Outline 2" pitchFamily="2" charset="-78"/>
              </a:rPr>
              <a:t>مشبب </a:t>
            </a:r>
            <a:r>
              <a:rPr lang="ar-SA" b="1" i="1" spc="3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iwani Simple Outline 2" pitchFamily="2" charset="-78"/>
              </a:rPr>
              <a:t>الشهراني</a:t>
            </a:r>
            <a:endParaRPr lang="ar-SA" b="1" i="1" spc="3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Diwani Simple Outline 2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143504" y="357166"/>
            <a:ext cx="378621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i="1" spc="300" dirty="0" smtClean="0">
                <a:solidFill>
                  <a:srgbClr val="00B0F0"/>
                </a:solidFill>
              </a:rPr>
              <a:t>المملكة العربية السعودية </a:t>
            </a:r>
          </a:p>
          <a:p>
            <a:pPr algn="ctr"/>
            <a:r>
              <a:rPr lang="ar-SA" b="1" i="1" spc="300" dirty="0" smtClean="0">
                <a:solidFill>
                  <a:srgbClr val="00B0F0"/>
                </a:solidFill>
              </a:rPr>
              <a:t>وزارة التربية والتعليم</a:t>
            </a:r>
          </a:p>
          <a:p>
            <a:pPr algn="ctr"/>
            <a:r>
              <a:rPr lang="ar-SA" b="1" i="1" spc="300" dirty="0" smtClean="0">
                <a:solidFill>
                  <a:srgbClr val="00B0F0"/>
                </a:solidFill>
              </a:rPr>
              <a:t>ثانوية </a:t>
            </a:r>
            <a:r>
              <a:rPr lang="ar-SA" b="1" i="1" spc="300" dirty="0" err="1" smtClean="0">
                <a:solidFill>
                  <a:srgbClr val="00B0F0"/>
                </a:solidFill>
              </a:rPr>
              <a:t>الامير</a:t>
            </a:r>
            <a:r>
              <a:rPr lang="ar-SA" b="1" i="1" spc="300" dirty="0" smtClean="0">
                <a:solidFill>
                  <a:srgbClr val="00B0F0"/>
                </a:solidFill>
              </a:rPr>
              <a:t> </a:t>
            </a:r>
            <a:r>
              <a:rPr lang="ar-SA" b="1" i="1" spc="300" dirty="0" err="1" smtClean="0">
                <a:solidFill>
                  <a:srgbClr val="00B0F0"/>
                </a:solidFill>
              </a:rPr>
              <a:t>عبدالمجيد</a:t>
            </a:r>
            <a:r>
              <a:rPr lang="ar-SA" b="1" i="1" spc="300" dirty="0" smtClean="0">
                <a:solidFill>
                  <a:srgbClr val="00B0F0"/>
                </a:solidFill>
              </a:rPr>
              <a:t> بن </a:t>
            </a:r>
            <a:r>
              <a:rPr lang="ar-SA" b="1" i="1" spc="300" dirty="0" err="1" smtClean="0">
                <a:solidFill>
                  <a:srgbClr val="00B0F0"/>
                </a:solidFill>
              </a:rPr>
              <a:t>عبدالعزيز</a:t>
            </a:r>
            <a:endParaRPr lang="ar-SA" b="1" i="1" spc="300" dirty="0">
              <a:solidFill>
                <a:srgbClr val="00B0F0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43174" y="357166"/>
            <a:ext cx="6500826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ذوات الأرجل </a:t>
            </a:r>
            <a:r>
              <a:rPr lang="ar-SA" sz="2800" b="1" i="1" spc="3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المة</a:t>
            </a: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وذوات الأرجل الألف *</a:t>
            </a:r>
            <a:endParaRPr lang="en-US" sz="2800" i="1" spc="3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000" b="1" i="1" u="sng" spc="300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أـ</a:t>
            </a:r>
            <a:r>
              <a:rPr lang="ar-SA" sz="30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ذوات الأرجل </a:t>
            </a:r>
            <a:r>
              <a:rPr lang="ar-SA" sz="3000" b="1" i="1" u="sng" spc="300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المئة</a:t>
            </a:r>
            <a:r>
              <a:rPr lang="ar-SA" sz="30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:  </a:t>
            </a:r>
            <a:endParaRPr lang="en-US" sz="3000" b="1" i="1" u="sng" spc="300" dirty="0" smtClean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0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sz="30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تتبع طائفة خطافية الأرجل وهي سريعة الحركة </a:t>
            </a:r>
            <a:endParaRPr lang="en-US" sz="30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0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sz="30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لها أجسام طويلة ومقسمة .</a:t>
            </a:r>
            <a:endParaRPr lang="en-US" sz="30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0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</a:t>
            </a:r>
            <a:r>
              <a:rPr lang="ar-SA" sz="30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معظمها غير ضار بالإنسان .</a:t>
            </a:r>
            <a:endParaRPr lang="en-US" sz="30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0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3000" b="1" i="1" u="sng" spc="300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30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ذوات الأرجل الألف :</a:t>
            </a:r>
            <a:endParaRPr lang="en-US" sz="3000" b="1" i="1" u="sng" spc="300" dirty="0" smtClean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0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sz="30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تتبع طائفة مزدوجة الأرجل وهي بطيئة الحركة </a:t>
            </a:r>
            <a:endParaRPr lang="en-US" sz="30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0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sz="30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لها زوجان من الأرجل بكل قطعة في منطقة</a:t>
            </a:r>
          </a:p>
          <a:p>
            <a:pPr>
              <a:buNone/>
            </a:pPr>
            <a:r>
              <a:rPr lang="ar-SA" sz="30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البطن وزوج واحد بكل قطعة في منطقة الصدر .</a:t>
            </a:r>
            <a:endParaRPr lang="en-US" sz="30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0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</a:t>
            </a:r>
            <a:r>
              <a:rPr lang="ar-SA" sz="30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من آكلات الأعشاب .</a:t>
            </a:r>
            <a:endParaRPr lang="en-US" sz="30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928926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429000"/>
            <a:ext cx="2928926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571480"/>
            <a:ext cx="8786874" cy="607223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تنوع الحشرات *</a:t>
            </a:r>
            <a:endParaRPr lang="en-US" sz="2800" i="1" spc="300" dirty="0" smtClean="0"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يوجد حوالي 30 مليون نوع وهي أكثر من مجموع بقية الحيوانات مجتمعة </a:t>
            </a:r>
            <a:endParaRPr lang="en-US" sz="28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تمثل المفصليات ثلاثة أرباع الحيوانات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80 % منها حشرات </a:t>
            </a:r>
            <a:endParaRPr lang="en-US" sz="28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تعيش في بيئات مختلفة : (التربة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الغابات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الصحاري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قمم الجبال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endParaRPr lang="ar-SA" sz="28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المناطق القطبية )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28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قصر دورة حياتها وقدرتها على التكاثر هو سبب كثرة أعدادها .</a:t>
            </a:r>
          </a:p>
          <a:p>
            <a:pPr algn="ctr"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الصفات الخارجية *</a:t>
            </a:r>
            <a:endParaRPr lang="en-US" sz="2800" i="1" spc="300" dirty="0" smtClean="0"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الجسم مقسم إلى ثلاث أقسام :</a:t>
            </a:r>
            <a:endParaRPr lang="en-US" sz="28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رأس :</a:t>
            </a:r>
            <a:r>
              <a:rPr lang="ar-SA" sz="2800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به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قرون استشعار وعيون مركبة وعيون بسيطة وأجزاء الفم .</a:t>
            </a:r>
            <a:endParaRPr lang="en-US" sz="28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صدر :</a:t>
            </a:r>
            <a:r>
              <a:rPr lang="ar-SA" sz="2800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به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ثلاثة أزواج من الأرجل وبعضها زوج أو زوجان من الأجنحة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وبعضها ليس له أجنحة .</a:t>
            </a:r>
            <a:endParaRPr lang="en-US" sz="28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بطن .</a:t>
            </a:r>
            <a:endParaRPr lang="en-US" sz="2800" dirty="0" smtClean="0">
              <a:solidFill>
                <a:srgbClr val="FFC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en-US" sz="2800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86388"/>
            <a:ext cx="6072198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ar-SA" b="1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</a:t>
            </a:r>
            <a:r>
              <a:rPr lang="ar-SA" b="1" i="1" spc="300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تكيفات</a:t>
            </a:r>
            <a:r>
              <a:rPr lang="ar-SA" b="1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الحشرات *</a:t>
            </a:r>
            <a:endParaRPr lang="en-US" i="1" spc="300" dirty="0" smtClean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أ) الأرجل :</a:t>
            </a:r>
            <a:r>
              <a:rPr lang="ar-SA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أشكال مختلفة للقيام بوظائف مختلفة :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الخنافس : لها أرجل بمخالب للمشي والحفر في التربة أو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الزحف تحت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قلف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الأشجار 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الذباب : له أرجل مزودة بوسائد للمشي والالتصاق بالأسقف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وهي مقلوبة.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النحل : له أرجل لجمع حبوب اللقاح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الجراد وصرصور الليل : له أرجل للقفز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5ـ صرصور الماء : له أرجل مغطاة بشعر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لايعلق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به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للمشي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 سطح الماء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00858"/>
          </a:xfrm>
        </p:spPr>
        <p:txBody>
          <a:bodyPr/>
          <a:lstStyle/>
          <a:p>
            <a:pPr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ب) أجزاء الفم </a:t>
            </a:r>
            <a:endParaRPr lang="ar-SA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785794"/>
            <a:ext cx="9144000" cy="607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071934" y="357166"/>
            <a:ext cx="4614866" cy="621510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ج) أجنحة الحشرات :</a:t>
            </a:r>
            <a:endParaRPr lang="ar-SA" i="1" spc="3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الأجنحة صفة خاصة للحشرات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دون باقي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اللافقريات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يتكون الجناح من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غشائين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رقيقين من</a:t>
            </a:r>
          </a:p>
          <a:p>
            <a:pPr>
              <a:buNone/>
            </a:pP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الكايتين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تحتوي الأجنحة على عروق لتعطيها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القوة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قد تكون الأجنحة رقيقة كما في الذباب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 سميكة كما في الخنافس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5ـ تغطي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اجنحة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الفراش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والعث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زوائد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دقيقة ( حراشف ) تساعد على الطيران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6ـ معظم الحشرات تحرك أجنحتها على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شكل رقم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</a:t>
            </a:r>
            <a:r>
              <a:rPr lang="en-US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8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28670"/>
            <a:ext cx="3929058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85728"/>
            <a:ext cx="8786874" cy="64294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د) أعضاء الحس </a:t>
            </a:r>
            <a:endParaRPr lang="en-US" b="1" i="1" spc="3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بعضها له قرون استشعار وأعين للإحساس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بعضها له تراكيب شبيهة بالشعر تغطي الجسم :حساسة للمس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والضغط والاهتزاز والرائحة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بعضها له أغشية طبلية : للإحساس بالصوت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بعضها له خلايا حسية على الأرجل : للإحساس بالاهتزازات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الصوتية من الأمراض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5ـ بعضها له مستقبلات كيميائية للذوق والشم توجد على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اجزاء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الفم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 قرون الاستشعار أو الأرجل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6ـ بعضها قادر على تحديد الرائحة على عدة كيلومترات مثل (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العث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7ـ بعضها تستعمل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الفرمونات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عند التزاوج أو الهجرة أو لتجميع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الفراد</a:t>
            </a:r>
            <a:endParaRPr lang="ar-SA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مستعمرات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00562" y="142852"/>
            <a:ext cx="4186238" cy="65722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هـ ) التحول </a:t>
            </a:r>
            <a:endParaRPr lang="en-US" b="1" i="1" spc="3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هو التغيرات التي تمر على الحشرة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 طور اليرقة إلى الحشرة البالغة .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وله نوعان : 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التحول الكامل :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حيث تمر الحشرة فيه بأربع مراحل هي: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أ-بيضة 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ب- يرقة 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ج-عذراء ( داخل شرنقة )  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د- حشرة كاملة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التحول غير الكامل :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يكون كالتالي 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514350" indent="-514350"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أ- بيضة</a:t>
            </a:r>
          </a:p>
          <a:p>
            <a:pPr marL="514350" indent="-514350"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ب- حورية ( حشرة غير ناضجة جنسيا</a:t>
            </a:r>
          </a:p>
          <a:p>
            <a:pPr marL="514350" indent="-514350"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ليس لها أجنحة ) </a:t>
            </a:r>
          </a:p>
          <a:p>
            <a:pPr marL="514350" indent="-514350"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ج-ثم بعد عدة </a:t>
            </a:r>
            <a:r>
              <a:rPr lang="ar-SA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إنسلاخات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تتحول إلى</a:t>
            </a:r>
          </a:p>
          <a:p>
            <a:pPr marL="514350" indent="-514350"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حشرة كاملة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29124" cy="35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71876"/>
            <a:ext cx="4429124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500"/>
                            </p:stCondLst>
                            <p:childTnLst>
                              <p:par>
                                <p:cTn id="8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635798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مجتمعات الحشرات *</a:t>
            </a:r>
          </a:p>
          <a:p>
            <a:pPr>
              <a:buNone/>
            </a:pPr>
            <a:r>
              <a:rPr lang="ar-SA" i="1" dirty="0" smtClean="0">
                <a:solidFill>
                  <a:srgbClr val="C0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مثل نحل العسل </a:t>
            </a:r>
            <a:r>
              <a:rPr lang="ar-SA" i="1" dirty="0" err="1" smtClean="0">
                <a:solidFill>
                  <a:srgbClr val="C0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i="1" dirty="0" smtClean="0">
                <a:solidFill>
                  <a:srgbClr val="C0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والنمل الأبيض .</a:t>
            </a:r>
            <a:endParaRPr lang="en-US" i="1" dirty="0" smtClean="0">
              <a:solidFill>
                <a:srgbClr val="C00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الحشرات التي تعيش في مجتمعات تقسم الأعمال فيما بينها على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فئات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الفئة :</a:t>
            </a:r>
          </a:p>
          <a:p>
            <a:pPr>
              <a:buNone/>
            </a:pPr>
            <a:r>
              <a:rPr lang="ar-SA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هي مجموعة من الأفراد ضمن مجتمع تنجز أعمالا محددة .</a:t>
            </a:r>
            <a:endParaRPr lang="en-US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مثلا نحل العسل تحتوي الخلية على 70 ألف نحلة مقسمة إلى ثلاث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فئات هي :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spc="3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أـ</a:t>
            </a:r>
            <a:r>
              <a:rPr lang="ar-SA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الملكة :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الأنثى الوحيدة القادرة على التكاثر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i="1" spc="3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العاملات :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إناث لا تتكاثر تقوم  بجمع الرحيق وحبوب اللقاح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وبناء قرص العسل والعناية بالصغار وحراسة الخلية .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 </a:t>
            </a:r>
            <a:r>
              <a:rPr lang="ar-SA" i="1" spc="3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الذكور :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يقومون بتلقيح الملكة .</a:t>
            </a:r>
            <a:endParaRPr lang="en-US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29058" y="214290"/>
            <a:ext cx="5214942" cy="642942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الحشرات والإنسان *</a:t>
            </a:r>
            <a:endParaRPr lang="en-US" sz="2800" i="1" spc="3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err="1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أـ</a:t>
            </a:r>
            <a:r>
              <a:rPr lang="ar-SA" sz="2800" b="1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معظمها غير ضار</a:t>
            </a:r>
            <a:r>
              <a:rPr lang="ar-SA" sz="2800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 فوائد منها :</a:t>
            </a:r>
            <a:endParaRPr lang="en-US" sz="28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تلقيح الأزهار .</a:t>
            </a:r>
            <a:endParaRPr lang="en-US" sz="2800" i="1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تنتج العسل والحرير ( غذاء وكساء للإنسان )</a:t>
            </a:r>
            <a:endParaRPr lang="en-US" sz="2800" i="1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تشكل غذاء للطيور والأسماك وحيوانات</a:t>
            </a:r>
          </a:p>
          <a:p>
            <a:pPr>
              <a:buNone/>
            </a:pPr>
            <a:r>
              <a:rPr lang="ar-SA" sz="2800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أخرى ( متممة للسلاسل الغذائية ).</a:t>
            </a:r>
            <a:endParaRPr lang="en-US" sz="2800" i="1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b="1" dirty="0" err="1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b="1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بعضها ضار</a:t>
            </a:r>
            <a:r>
              <a:rPr lang="ar-SA" sz="2800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ومن أضرارها :</a:t>
            </a:r>
            <a:endParaRPr lang="en-US" sz="28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بعضها يتطفل على الإنسان ويمتص دمه</a:t>
            </a:r>
          </a:p>
          <a:p>
            <a:pPr>
              <a:buNone/>
            </a:pP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 القمل والبراغيث التي تنقل مرض ا</a:t>
            </a:r>
            <a:r>
              <a:rPr lang="ar-SA" sz="26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لطاعون</a:t>
            </a: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2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الذباب ينقل حمى </a:t>
            </a:r>
            <a:r>
              <a:rPr lang="ar-SA" sz="28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التيفوئيد</a:t>
            </a: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.</a:t>
            </a:r>
            <a:endParaRPr lang="en-US" sz="2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البعوض ينقل مرض </a:t>
            </a:r>
            <a:r>
              <a:rPr lang="ar-SA" sz="28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الملاريا</a:t>
            </a: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والحمى</a:t>
            </a:r>
          </a:p>
          <a:p>
            <a:pPr>
              <a:buNone/>
            </a:pP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الصفراء  والديدان الخيطية .</a:t>
            </a:r>
            <a:endParaRPr lang="en-US" sz="2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</a:t>
            </a:r>
            <a:r>
              <a:rPr lang="ar-SA" sz="28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العث</a:t>
            </a:r>
            <a:r>
              <a:rPr lang="ar-SA" sz="2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الغجري يدمر الغابات .</a:t>
            </a:r>
            <a:endParaRPr lang="en-US" sz="2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9058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-142908" y="2571744"/>
            <a:ext cx="421484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ـ يمكن السيطرة على أضرارها من خلال: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1" u="none" strike="noStrike" cap="none" spc="300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1ـ استعمال المواد الكيميائية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ولكن تسبب خلل في السلاسل الغذائية حيث تقتل أيضا الحشرات النافعة ومع مرور الوقت تتشكل عند الحشرات مقاومة للمبيدات الحشرية 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2ـ استعمال المقاومة الحيوية والإدارة المتكاملة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للأفات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الضارة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وهو الأكثر نفعا ويعطي فرصة طويلة الأمد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للسيطرة على الحشرات الضارة ) </a:t>
            </a:r>
            <a:endParaRPr kumimoji="0" lang="ar-SA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123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738</Words>
  <Application>Microsoft Office PowerPoint</Application>
  <PresentationFormat>عرض على الشاشة (3:4)‏</PresentationFormat>
  <Paragraphs>111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{ الحشرات وأشباهها }  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{ الحشرات وأشباهها } </dc:title>
  <dc:creator>User</dc:creator>
  <cp:lastModifiedBy>User</cp:lastModifiedBy>
  <cp:revision>5</cp:revision>
  <dcterms:created xsi:type="dcterms:W3CDTF">2011-02-09T17:24:15Z</dcterms:created>
  <dcterms:modified xsi:type="dcterms:W3CDTF">2011-02-09T18:25:21Z</dcterms:modified>
</cp:coreProperties>
</file>