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8"/>
  </p:notesMasterIdLst>
  <p:sldIdLst>
    <p:sldId id="307" r:id="rId2"/>
    <p:sldId id="787" r:id="rId3"/>
    <p:sldId id="788" r:id="rId4"/>
    <p:sldId id="430" r:id="rId5"/>
    <p:sldId id="774" r:id="rId6"/>
    <p:sldId id="773" r:id="rId7"/>
    <p:sldId id="425" r:id="rId8"/>
    <p:sldId id="780" r:id="rId9"/>
    <p:sldId id="779" r:id="rId10"/>
    <p:sldId id="777" r:id="rId11"/>
    <p:sldId id="778" r:id="rId12"/>
    <p:sldId id="775" r:id="rId13"/>
    <p:sldId id="785" r:id="rId14"/>
    <p:sldId id="776" r:id="rId15"/>
    <p:sldId id="789" r:id="rId16"/>
    <p:sldId id="749" r:id="rId17"/>
    <p:sldId id="753" r:id="rId18"/>
    <p:sldId id="750" r:id="rId19"/>
    <p:sldId id="752" r:id="rId20"/>
    <p:sldId id="762" r:id="rId21"/>
    <p:sldId id="763" r:id="rId22"/>
    <p:sldId id="761" r:id="rId23"/>
    <p:sldId id="783" r:id="rId24"/>
    <p:sldId id="790" r:id="rId25"/>
    <p:sldId id="791" r:id="rId26"/>
    <p:sldId id="771" r:id="rId27"/>
    <p:sldId id="772" r:id="rId28"/>
    <p:sldId id="769" r:id="rId29"/>
    <p:sldId id="768" r:id="rId30"/>
    <p:sldId id="781" r:id="rId31"/>
    <p:sldId id="782" r:id="rId32"/>
    <p:sldId id="784" r:id="rId33"/>
    <p:sldId id="499" r:id="rId34"/>
    <p:sldId id="770" r:id="rId35"/>
    <p:sldId id="786" r:id="rId36"/>
    <p:sldId id="404" r:id="rId37"/>
  </p:sldIdLst>
  <p:sldSz cx="12192000" cy="6858000"/>
  <p:notesSz cx="6881813" cy="9661525"/>
  <p:defaultTextStyle>
    <a:defPPr lvl="0">
      <a:defRPr lang="ar-SA"/>
    </a:defPPr>
    <a:lvl1pPr lvl="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lvl="1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lvl="2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lvl="3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lvl="4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lvl="5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lvl="6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lvl="7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lvl="8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9BB9C1A4-8BB8-497B-8639-DA12E2972F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99694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1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882747E-C8EA-45F8-8701-10F9608CE40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93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1"/>
          <a:lstStyle>
            <a:lvl1pPr algn="l">
              <a:defRPr sz="1200"/>
            </a:lvl1pPr>
          </a:lstStyle>
          <a:p>
            <a:pPr>
              <a:defRPr/>
            </a:pPr>
            <a:fld id="{E0AD4979-DF7D-4686-A233-064E46A8C408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4" name="عنصر نائب لصورة الشريحة 3">
            <a:extLst>
              <a:ext uri="{FF2B5EF4-FFF2-40B4-BE49-F238E27FC236}">
                <a16:creationId xmlns:a16="http://schemas.microsoft.com/office/drawing/2014/main" id="{DC8ACEA8-7EE7-49FA-916B-F10B27D56F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0663" y="723900"/>
            <a:ext cx="6442075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1" anchor="ctr"/>
          <a:lstStyle/>
          <a:p>
            <a:pPr lvl="0"/>
            <a:endParaRPr lang="ar-SA" noProof="0"/>
          </a:p>
        </p:txBody>
      </p:sp>
      <p:sp>
        <p:nvSpPr>
          <p:cNvPr id="5" name="عنصر نائب للملاحظات 4">
            <a:extLst>
              <a:ext uri="{FF2B5EF4-FFF2-40B4-BE49-F238E27FC236}">
                <a16:creationId xmlns:a16="http://schemas.microsoft.com/office/drawing/2014/main" id="{24049017-F1B8-4A3B-930D-BB68D21E5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182" y="4589225"/>
            <a:ext cx="5505450" cy="4347686"/>
          </a:xfrm>
          <a:prstGeom prst="rect">
            <a:avLst/>
          </a:prstGeom>
        </p:spPr>
        <p:txBody>
          <a:bodyPr vert="horz" lIns="94531" tIns="47265" rIns="94531" bIns="47265" rtlCol="1">
            <a:normAutofit/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4BC394C-1D75-411D-BD96-C33AA396A8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99694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0C8DD8C-5C72-4AD9-8031-062B3463E5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93" y="9176772"/>
            <a:ext cx="2982119" cy="483076"/>
          </a:xfrm>
          <a:prstGeom prst="rect">
            <a:avLst/>
          </a:prstGeom>
        </p:spPr>
        <p:txBody>
          <a:bodyPr vert="horz" wrap="square" lIns="94531" tIns="47265" rIns="94531" bIns="47265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B79FBB5A-6D99-4A9E-BF30-6FDE7A40387F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41601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013444-19B6-4E28-92CA-34CACD87F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3D248-4190-45D2-8A9E-54681A80D2B0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011D47-8115-4CE1-82C0-3BEE99BFD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B2BEAC-12FD-435E-B8B1-B7CB4D915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90E44-ACE0-4722-8F50-B460D17808AA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700716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42F7FB-886D-49DD-95E9-CD5C013D5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19683-2BDE-41A4-B9CB-64BA2ACC9C56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AF2019-05B5-4501-A05D-2D0A06061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211D5E5-2893-489F-876D-54753714C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E9C4C-6A12-484E-89C0-68506C0260FD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86778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7D97FB-7B13-43E2-A6C2-73CD4FEF6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8BD0E-7D2C-47EF-8223-2625A4F22131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AD7B53A-463E-40B9-A996-A994BF1D2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7970A2-46B7-4FB0-840F-8D8C19C37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B03F8-DC59-4B01-8AAF-9BE7E9FF943D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18299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FC74AB-4213-4C47-A32A-ECB5AA707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1106A-8910-4DCE-BAA2-8469F435B02A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45EF4A-34E8-4DDC-ABA7-DA4E36C42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AA6F1F-8FCE-4996-98BD-B6C33C2C5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E2B6C-BAB8-466D-B3FA-01CDC00FFF5B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8772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7A62B1-2621-425E-83DC-683321537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74647-A837-445A-944E-DA701AF4B3F0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B343DD-02FA-43F8-888C-CAD5C1940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DF6123-46B9-477A-ADC4-418C92773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9CF08-1FB9-4010-A4B4-9B4C264B74E6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555466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CE41E9FB-9C7F-4E12-85C5-0CA0AC44B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21F9F-32BE-4AED-BA21-99BA858F3980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1B06F9A0-5B48-478C-96BD-D86D63EBE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2DB667CA-2C53-489F-8FD0-88D39B11F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664BF7-CBF3-41C2-8153-C785C53EED62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77971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01695AD2-6F0D-4ECF-A30F-6DB54E7E2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4956D-5F78-49FC-868F-CC981348D22E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0FD86AC0-825E-494B-8C06-BAB7024E3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476BB452-E738-42F9-8BF5-921BA23C9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0F171-B9B7-4345-8337-EBEF9E35786C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97670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0411727B-A524-4A8B-83ED-31C906CE8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4FD80-E12C-448D-A327-DAE53CED8B54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6ACD0E45-42E6-47DE-8A4B-DC801871E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B82C22ED-3B1F-42A3-B583-E73813254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8F681-FD28-40DB-BA04-85C91DF6012A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531135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1393A3FC-BB61-4375-AB00-5FDDD950F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D6885-790A-49AC-9EB4-10A6D86F22AC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0B2C3F01-0AFD-4CCE-911A-917BC006B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5E018181-1F00-4293-BCF2-004D63451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DD9F1-C094-4CEF-862B-47F47F2610FA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61139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CB87AB6A-EB77-473D-ADC6-0990FA3C8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BD188-EF32-4CF1-A3EC-84B0409A561B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F382ADF6-8C5F-4468-A6C8-FED62BD88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EBA2725E-9D8B-4665-A058-47E5BA07B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F9403-5AB4-4AC8-8850-DBB0D927945C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910026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CE083DAF-FE52-4505-AB30-7F8866480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A64BE-3D1D-4F63-B1CE-FF9829CEFB09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B22AE07B-F9F2-4BC9-B1A0-6C6BE5EBF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C0081108-58E9-4440-9C28-29AC4784C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718AA-2E49-4B43-8451-6EC471DD7AFF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4235404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8118224C-066D-4A0A-8D38-95403428C6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7569412A-F349-4C09-8D34-96BE0B6327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ED2840-56FC-4824-B5E4-A7DE0D0144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9B0BC6-9E60-4883-86DF-57B6E9CAF7D9}" type="datetimeFigureOut">
              <a:rPr lang="ar-SA"/>
              <a:pPr>
                <a:defRPr/>
              </a:pPr>
              <a:t>14/07/44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15F1FAB-80E4-4103-B957-F1BAB1BA5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06ECB9-191B-4FBD-BAFE-41EBC6160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3CD3EEE-AD24-4D76-AA63-0A894478AA01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3-re798283u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iveworksheets.com/2-uq1338029qq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CDC42DEE-43A1-41DB-821A-B8442EACD60A}"/>
              </a:ext>
            </a:extLst>
          </p:cNvPr>
          <p:cNvSpPr/>
          <p:nvPr/>
        </p:nvSpPr>
        <p:spPr>
          <a:xfrm>
            <a:off x="9305924" y="4153231"/>
            <a:ext cx="2343150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المشاركة والتفاعل أثناء الحصة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03106AF-27D3-444A-9445-6C0139B22CD0}"/>
              </a:ext>
            </a:extLst>
          </p:cNvPr>
          <p:cNvSpPr/>
          <p:nvPr/>
        </p:nvSpPr>
        <p:spPr>
          <a:xfrm>
            <a:off x="6338889" y="4264991"/>
            <a:ext cx="2343150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حل الواجبات وإرسالها في الموعد المحدد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A831B1F5-80E7-45B1-81D6-3A62CAB18821}"/>
              </a:ext>
            </a:extLst>
          </p:cNvPr>
          <p:cNvSpPr/>
          <p:nvPr/>
        </p:nvSpPr>
        <p:spPr>
          <a:xfrm>
            <a:off x="3095627" y="4264991"/>
            <a:ext cx="2566986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مراجعة الدروس السابقة وقراءة الدرس الجديد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E7B22FF6-D9AF-4CED-A5AB-0800A5DBBA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340" b="12371"/>
          <a:stretch/>
        </p:blipFill>
        <p:spPr>
          <a:xfrm>
            <a:off x="6215064" y="1552567"/>
            <a:ext cx="2466975" cy="21431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FE8DED9-31DC-4074-B061-0C1FB3571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5639" y="1552567"/>
            <a:ext cx="2466974" cy="21431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1E4D0F7-02CE-4868-BA64-AF4C746A0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5924" y="1552569"/>
            <a:ext cx="2143125" cy="21431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مستطيل 8">
            <a:extLst>
              <a:ext uri="{FF2B5EF4-FFF2-40B4-BE49-F238E27FC236}">
                <a16:creationId xmlns:a16="http://schemas.microsoft.com/office/drawing/2014/main" id="{C63799C9-FEE5-4171-A1C3-41FE070EF7C8}"/>
              </a:ext>
            </a:extLst>
          </p:cNvPr>
          <p:cNvSpPr/>
          <p:nvPr/>
        </p:nvSpPr>
        <p:spPr>
          <a:xfrm>
            <a:off x="2447925" y="628650"/>
            <a:ext cx="7143752" cy="923924"/>
          </a:xfrm>
          <a:prstGeom prst="rect">
            <a:avLst/>
          </a:prstGeom>
          <a:noFill/>
        </p:spPr>
        <p:txBody>
          <a:bodyPr spcFirstLastPara="1" wrap="none" lIns="91440" tIns="45720" rIns="91440" bIns="45720" numCol="1">
            <a:prstTxWarp prst="textArchUp">
              <a:avLst/>
            </a:prstTxWarp>
            <a:spAutoFit/>
          </a:bodyPr>
          <a:lstStyle/>
          <a:p>
            <a:pPr algn="ctr"/>
            <a:r>
              <a:rPr lang="ar-SA" sz="5400" dirty="0">
                <a:ln w="0"/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كيف أكون متميزة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FD9A3A2-6147-AB74-7866-68073A9FC0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648" y="1617971"/>
            <a:ext cx="2395540" cy="20542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28143AE4-20AA-004F-3690-CC11DB6E40BA}"/>
              </a:ext>
            </a:extLst>
          </p:cNvPr>
          <p:cNvSpPr/>
          <p:nvPr/>
        </p:nvSpPr>
        <p:spPr>
          <a:xfrm>
            <a:off x="176214" y="4264991"/>
            <a:ext cx="2566986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الحرص على التأدب بآداب الحديث</a:t>
            </a:r>
          </a:p>
        </p:txBody>
      </p:sp>
    </p:spTree>
    <p:extLst>
      <p:ext uri="{BB962C8B-B14F-4D97-AF65-F5344CB8AC3E}">
        <p14:creationId xmlns:p14="http://schemas.microsoft.com/office/powerpoint/2010/main" val="3244883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ترك الواجبات الشرعية وفعل المحرمات تعريف  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الذنوب والمعاصي.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الكفر الأكبر.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الكفر الأصغر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البدعة</a:t>
            </a:r>
          </a:p>
        </p:txBody>
      </p:sp>
    </p:spTree>
    <p:extLst>
      <p:ext uri="{BB962C8B-B14F-4D97-AF65-F5344CB8AC3E}">
        <p14:creationId xmlns:p14="http://schemas.microsoft.com/office/powerpoint/2010/main" val="160757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حكم مرتكب الكبائر في الدنيا 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مؤمن ناقص إيمانه.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مؤمن لم ينقص إيمانه.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 منافق خارج عن الإسلام.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كافر خارج عن الإسلام.</a:t>
            </a:r>
          </a:p>
        </p:txBody>
      </p:sp>
    </p:spTree>
    <p:extLst>
      <p:ext uri="{BB962C8B-B14F-4D97-AF65-F5344CB8AC3E}">
        <p14:creationId xmlns:p14="http://schemas.microsoft.com/office/powerpoint/2010/main" val="296628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عدم رد السلام   مثال على 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صغائر الذنوب.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البدعة.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النفاق الأصغر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كبائر الذنوب</a:t>
            </a:r>
          </a:p>
        </p:txBody>
      </p:sp>
    </p:spTree>
    <p:extLst>
      <p:ext uri="{BB962C8B-B14F-4D97-AF65-F5344CB8AC3E}">
        <p14:creationId xmlns:p14="http://schemas.microsoft.com/office/powerpoint/2010/main" val="164217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عددي أسباب الوقوع في الذنوب والمعاصي: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تزيين الشيطان </a:t>
            </a:r>
            <a:r>
              <a:rPr lang="ar-SA" sz="3600" b="1" dirty="0" err="1">
                <a:solidFill>
                  <a:schemeClr val="tx1"/>
                </a:solidFill>
              </a:rPr>
              <a:t>ووسته</a:t>
            </a:r>
            <a:r>
              <a:rPr lang="ar-SA" sz="36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قلة ذكر الله وتلاوة آياته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ضعف الإيمان في القلب.</a:t>
            </a:r>
          </a:p>
        </p:txBody>
      </p:sp>
    </p:spTree>
    <p:extLst>
      <p:ext uri="{BB962C8B-B14F-4D97-AF65-F5344CB8AC3E}">
        <p14:creationId xmlns:p14="http://schemas.microsoft.com/office/powerpoint/2010/main" val="53678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938992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قتل النفس بغير حق , أكل الربا , عقوق الوالدين , شهادة الزور    مثال على 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كبائر الذنوب.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البدعة.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النفاق الأصغر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صغائر  الذنوب</a:t>
            </a:r>
          </a:p>
        </p:txBody>
      </p:sp>
    </p:spTree>
    <p:extLst>
      <p:ext uri="{BB962C8B-B14F-4D97-AF65-F5344CB8AC3E}">
        <p14:creationId xmlns:p14="http://schemas.microsoft.com/office/powerpoint/2010/main" val="326612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latin typeface="+mj-lt"/>
              </a:rPr>
              <a:t>من كان على مثل ما كان عليه النبي صلى الله عليه وسلم وأصحابه رضي الله عنه</a:t>
            </a: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أهل السنة والجماعة.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أهل التاريخ.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أهل الكيماء.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أهل اللغة .</a:t>
            </a:r>
          </a:p>
        </p:txBody>
      </p:sp>
    </p:spTree>
    <p:extLst>
      <p:ext uri="{BB962C8B-B14F-4D97-AF65-F5344CB8AC3E}">
        <p14:creationId xmlns:p14="http://schemas.microsoft.com/office/powerpoint/2010/main" val="59992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95312" y="457503"/>
            <a:ext cx="11001375" cy="3416320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5400" b="1" dirty="0">
                <a:latin typeface="+mj-lt"/>
              </a:rPr>
              <a:t>أهل السنة والجماعة هم : من كان على مثل ما كان عليه النبي صلى الله عليه وسلم وأصحابه رضي الله عنه  </a:t>
            </a:r>
          </a:p>
          <a:p>
            <a:pPr algn="ctr"/>
            <a:r>
              <a:rPr lang="ar-SA" sz="5400" b="1" dirty="0">
                <a:latin typeface="+mj-lt"/>
              </a:rPr>
              <a:t>...................................</a:t>
            </a:r>
            <a:endParaRPr lang="en-GB" sz="6000" b="1" dirty="0">
              <a:latin typeface="+mj-lt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788525" y="459079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788525" y="53800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5254624" y="5481099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333300"/>
                </a:solidFill>
              </a:rPr>
              <a:t>صواب.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5254625" y="4641306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kern="0" dirty="0">
                <a:solidFill>
                  <a:srgbClr val="333300"/>
                </a:solidFill>
              </a:rPr>
              <a:t>خطأ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82640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1.85185E-6 L -0.17865 -0.3261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32" y="-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95312" y="457503"/>
            <a:ext cx="11001375" cy="3416320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5400" b="1" dirty="0">
                <a:latin typeface="+mj-lt"/>
              </a:rPr>
              <a:t>أهل السنة والجماعة هم : من كان على مثل ما كان عليه النبي صلى الله عليه وسلم وأصحابه رضي الله عنه  </a:t>
            </a:r>
          </a:p>
          <a:p>
            <a:pPr algn="ctr"/>
            <a:r>
              <a:rPr lang="ar-SA" sz="5400" b="1" dirty="0">
                <a:latin typeface="+mj-lt"/>
              </a:rPr>
              <a:t>...................................</a:t>
            </a:r>
            <a:endParaRPr lang="en-GB" sz="6000" b="1" dirty="0">
              <a:latin typeface="+mj-lt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788525" y="459079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788525" y="53800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5254624" y="5481099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333300"/>
                </a:solidFill>
              </a:rPr>
              <a:t>صواب.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5254625" y="4641306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kern="0" dirty="0">
                <a:solidFill>
                  <a:srgbClr val="333300"/>
                </a:solidFill>
              </a:rPr>
              <a:t>خطأ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79075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1.85185E-6 L -0.17865 -0.3261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32" y="-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95312" y="457503"/>
            <a:ext cx="11001375" cy="2585323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5400" b="1" dirty="0">
                <a:latin typeface="+mj-lt"/>
              </a:rPr>
              <a:t>أهل السنة والجماعة سموا بذلك لتمسكهم  بالسنة النبوية واتباعهم لها </a:t>
            </a:r>
          </a:p>
          <a:p>
            <a:pPr algn="ctr"/>
            <a:r>
              <a:rPr lang="ar-SA" sz="5400" b="1" dirty="0">
                <a:latin typeface="+mj-lt"/>
              </a:rPr>
              <a:t>...................................</a:t>
            </a:r>
            <a:endParaRPr lang="en-GB" sz="6000" b="1" dirty="0">
              <a:latin typeface="+mj-lt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788525" y="459079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788525" y="53800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5254624" y="5481099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333300"/>
                </a:solidFill>
              </a:rPr>
              <a:t>صواب.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5254625" y="4641306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kern="0" dirty="0">
                <a:solidFill>
                  <a:srgbClr val="333300"/>
                </a:solidFill>
              </a:rPr>
              <a:t>خطأ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85591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1.85185E-6 L -0.12032 -0.4432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16" y="-2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95312" y="457503"/>
            <a:ext cx="11001375" cy="2308324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latin typeface="+mj-lt"/>
              </a:rPr>
              <a:t>المؤمن باليوم الآخر يفوز برضا الله تعالى وجنته , وغير المؤمن  يحصل على سخط الله وعذاب النار.</a:t>
            </a:r>
          </a:p>
          <a:p>
            <a:pPr algn="ctr"/>
            <a:r>
              <a:rPr lang="ar-SA" sz="4800" b="1" dirty="0">
                <a:latin typeface="+mj-lt"/>
              </a:rPr>
              <a:t>...................................</a:t>
            </a:r>
            <a:endParaRPr lang="en-GB" sz="5400" b="1" dirty="0">
              <a:latin typeface="+mj-lt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10723245" y="39100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10723245" y="469935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6189344" y="4800379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333300"/>
                </a:solidFill>
              </a:rPr>
              <a:t>صواب.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6189345" y="3960586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kern="0" dirty="0">
                <a:solidFill>
                  <a:srgbClr val="333300"/>
                </a:solidFill>
              </a:rPr>
              <a:t>خطأ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47586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17865 -0.326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32" y="-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التعبد لله بما لا يشرعه الله ولا رسوله صلى الله عليه وسلم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البدعة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الصغائر 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السنة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الكبائر</a:t>
            </a:r>
          </a:p>
        </p:txBody>
      </p:sp>
    </p:spTree>
    <p:extLst>
      <p:ext uri="{BB962C8B-B14F-4D97-AF65-F5344CB8AC3E}">
        <p14:creationId xmlns:p14="http://schemas.microsoft.com/office/powerpoint/2010/main" val="40064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938992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الإيمان بكل ما أخبر الله به في كتابه أو أخبر به رسوله صلى الله عليه وسلم مما يكون بعد الموت يسمى 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الإيمان باليوم الآخر 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الإيمان بالكتب.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الإيمان  بالرسل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الإيمان بالقضاء والقدر.</a:t>
            </a:r>
          </a:p>
        </p:txBody>
      </p:sp>
    </p:spTree>
    <p:extLst>
      <p:ext uri="{BB962C8B-B14F-4D97-AF65-F5344CB8AC3E}">
        <p14:creationId xmlns:p14="http://schemas.microsoft.com/office/powerpoint/2010/main" val="322710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قال تعالى : ( وبالآخرة هم يوقنون) على أن الإيمان باليوم الآخر: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فريضة.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جائز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مباح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مستحب</a:t>
            </a:r>
          </a:p>
        </p:txBody>
      </p:sp>
    </p:spTree>
    <p:extLst>
      <p:ext uri="{BB962C8B-B14F-4D97-AF65-F5344CB8AC3E}">
        <p14:creationId xmlns:p14="http://schemas.microsoft.com/office/powerpoint/2010/main" val="318630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938992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من زعم أن اليوم الآخر لن يكون لأن الحواس لا تدركه والعقل لا يتصوره فهذا 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كافر كفر أكبر  مخرج عن ملة الإسلام 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 من حرية الرأي والتعبير 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نفاق أصغر  لا يخرج من الإسلام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كافر  غير مخرج عن ملة الإسلام.</a:t>
            </a:r>
          </a:p>
        </p:txBody>
      </p:sp>
    </p:spTree>
    <p:extLst>
      <p:ext uri="{BB962C8B-B14F-4D97-AF65-F5344CB8AC3E}">
        <p14:creationId xmlns:p14="http://schemas.microsoft.com/office/powerpoint/2010/main" val="60514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938992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DZ" sz="4000" b="1" dirty="0">
                <a:solidFill>
                  <a:schemeClr val="tx1"/>
                </a:solidFill>
              </a:rPr>
              <a:t>قال تعالى : {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elvetica Neue"/>
              </a:rPr>
              <a:t> وَنُفِخَ فِي الصُّورِ ذَلِكَ يَوْمُ الْوَعِيدِ</a:t>
            </a:r>
            <a:r>
              <a:rPr lang="ar-DZ" sz="4000" b="1" dirty="0">
                <a:solidFill>
                  <a:schemeClr val="tx1"/>
                </a:solidFill>
              </a:rPr>
              <a:t>} الآية تدل على شي من أحوال يوم القيامة</a:t>
            </a:r>
            <a:endParaRPr lang="ar-SA" sz="4000" b="1" dirty="0">
              <a:solidFill>
                <a:schemeClr val="tx1"/>
              </a:solidFill>
            </a:endParaRP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DZ" sz="3600" b="1" dirty="0">
                <a:solidFill>
                  <a:schemeClr val="tx1"/>
                </a:solidFill>
              </a:rPr>
              <a:t>النفخ في الصور.</a:t>
            </a:r>
            <a:endParaRPr lang="ar-SA" sz="3600" b="1" dirty="0">
              <a:solidFill>
                <a:schemeClr val="tx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 </a:t>
            </a:r>
            <a:r>
              <a:rPr lang="ar-DZ" sz="3600" b="1" dirty="0"/>
              <a:t>الحشر</a:t>
            </a:r>
            <a:r>
              <a:rPr lang="ar-SA" sz="3600" b="1" dirty="0"/>
              <a:t>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DZ" sz="3600" b="1" dirty="0"/>
              <a:t>البعث.</a:t>
            </a:r>
            <a:endParaRPr lang="ar-SA" sz="36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DZ" sz="3600" b="1" dirty="0"/>
              <a:t>الصراط</a:t>
            </a:r>
            <a:r>
              <a:rPr lang="ar-SA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837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أعظم  نعيم لأهل الجنة :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رؤية الله عزوجل.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 رؤية الجنة.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رؤية  الأنبياء</a:t>
            </a:r>
            <a:r>
              <a:rPr lang="ar-DZ" sz="3600" b="1" dirty="0"/>
              <a:t>.</a:t>
            </a:r>
            <a:endParaRPr lang="ar-SA" sz="36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رؤية النبي صلى الله عليه وسلم</a:t>
            </a:r>
          </a:p>
        </p:txBody>
      </p:sp>
    </p:spTree>
    <p:extLst>
      <p:ext uri="{BB962C8B-B14F-4D97-AF65-F5344CB8AC3E}">
        <p14:creationId xmlns:p14="http://schemas.microsoft.com/office/powerpoint/2010/main" val="270462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من مصادر العقيدة: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القرآن والسنة والإجماع.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 الطب.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لغة العرب</a:t>
            </a:r>
            <a:r>
              <a:rPr lang="ar-DZ" sz="3600" b="1" dirty="0"/>
              <a:t>.</a:t>
            </a:r>
            <a:endParaRPr lang="ar-SA" sz="36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التاريخ</a:t>
            </a:r>
          </a:p>
        </p:txBody>
      </p:sp>
    </p:spTree>
    <p:extLst>
      <p:ext uri="{BB962C8B-B14F-4D97-AF65-F5344CB8AC3E}">
        <p14:creationId xmlns:p14="http://schemas.microsoft.com/office/powerpoint/2010/main" val="235297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95312" y="457503"/>
            <a:ext cx="11001375" cy="2308324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latin typeface="+mj-lt"/>
              </a:rPr>
              <a:t>أعظم نعيم لأهل الجنة  هو رؤية الله تعالى  قال تعالى : ( وجوه يومئذ ناضرة لربها ناظرة ) .</a:t>
            </a:r>
          </a:p>
          <a:p>
            <a:pPr algn="ctr"/>
            <a:r>
              <a:rPr lang="ar-SA" sz="4800" b="1" dirty="0">
                <a:latin typeface="+mj-lt"/>
              </a:rPr>
              <a:t>...................................</a:t>
            </a:r>
            <a:endParaRPr lang="en-GB" sz="5400" b="1" dirty="0">
              <a:latin typeface="+mj-lt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10723245" y="39100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10723245" y="469935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6189344" y="4800379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333300"/>
                </a:solidFill>
              </a:rPr>
              <a:t>صواب.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6189345" y="3960586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kern="0" dirty="0">
                <a:solidFill>
                  <a:srgbClr val="333300"/>
                </a:solidFill>
              </a:rPr>
              <a:t>خطأ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4729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17865 -0.326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32" y="-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95312" y="457503"/>
            <a:ext cx="11001375" cy="3046988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latin typeface="+mj-lt"/>
              </a:rPr>
              <a:t>من عقيدة أهل السنة والجماعة : عدم الشهادة لأحد معين بالجنة أو بالنار إلا من شهد له الله أو رسوله عليه الصلاة والسلام.</a:t>
            </a:r>
          </a:p>
          <a:p>
            <a:pPr algn="ctr"/>
            <a:r>
              <a:rPr lang="ar-SA" sz="4800" b="1" dirty="0">
                <a:latin typeface="+mj-lt"/>
              </a:rPr>
              <a:t>...................................</a:t>
            </a:r>
            <a:endParaRPr lang="en-GB" sz="5400" b="1" dirty="0">
              <a:latin typeface="+mj-lt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10723245" y="39100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10723245" y="469935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6189344" y="4800379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333300"/>
                </a:solidFill>
              </a:rPr>
              <a:t>صواب.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6189345" y="3960586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kern="0" dirty="0">
                <a:solidFill>
                  <a:srgbClr val="333300"/>
                </a:solidFill>
              </a:rPr>
              <a:t>خطأ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012246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17865 -0.326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32" y="-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938992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وعد الله المحسنين (بالحسنى وهي الجنة الكاملة في حسنها و (زيادة) والمراد بالزيادة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رؤية وجه الله تعالى.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رؤية النبي صلى الله عليه وسلم.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حياة لا موت بعدها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جنة الفردوس الأعلى.</a:t>
            </a:r>
          </a:p>
        </p:txBody>
      </p:sp>
    </p:spTree>
    <p:extLst>
      <p:ext uri="{BB962C8B-B14F-4D97-AF65-F5344CB8AC3E}">
        <p14:creationId xmlns:p14="http://schemas.microsoft.com/office/powerpoint/2010/main" val="251067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938992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مات رجل صالح فقال أحد أقاربه : ( أنه يتنعم الآن في الجنة  وجزم بذلك ) حكم هذا القول :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لا يجوز الحكم لمعين بجنة أو نار.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جائز ولا شيء عليه.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مكروه ولا شيء علي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نسكت عنه لعل حكمه يكون صحيحا.</a:t>
            </a:r>
          </a:p>
        </p:txBody>
      </p:sp>
    </p:spTree>
    <p:extLst>
      <p:ext uri="{BB962C8B-B14F-4D97-AF65-F5344CB8AC3E}">
        <p14:creationId xmlns:p14="http://schemas.microsoft.com/office/powerpoint/2010/main" val="15665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538883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5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khbar MT" pitchFamily="2" charset="-78"/>
              </a:rPr>
              <a:t>المبتدع يحجب يوم القيامة عن </a:t>
            </a:r>
            <a:r>
              <a:rPr lang="ar-SA" sz="5400" b="1" kern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khbar MT" pitchFamily="2" charset="-78"/>
              </a:rPr>
              <a:t>:</a:t>
            </a:r>
            <a:r>
              <a:rPr lang="ar-SA" sz="5400" b="1" dirty="0">
                <a:solidFill>
                  <a:schemeClr val="tx1"/>
                </a:solidFill>
              </a:rPr>
              <a:t> 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حوض النبي صلى الله عليه وسلم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الصراط 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الجزاء والحساب.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رؤية النبي صلى الله عليه وسلم</a:t>
            </a:r>
          </a:p>
        </p:txBody>
      </p:sp>
    </p:spTree>
    <p:extLst>
      <p:ext uri="{BB962C8B-B14F-4D97-AF65-F5344CB8AC3E}">
        <p14:creationId xmlns:p14="http://schemas.microsoft.com/office/powerpoint/2010/main" val="297851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22367" y="6199684"/>
            <a:ext cx="1621414" cy="4069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التعلم باللعب 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249035" y="1461243"/>
            <a:ext cx="2706929" cy="584775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>
                <a:ln w="0"/>
                <a:solidFill>
                  <a:schemeClr val="tx1"/>
                </a:solidFill>
                <a:latin typeface="Arial Rounded MT Bold" pitchFamily="34" charset="0"/>
              </a:rPr>
              <a:t>القرآن والسنة</a:t>
            </a:r>
            <a:endParaRPr lang="ar-SA" sz="32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مستطيل مستدير الزوايا 6"/>
          <p:cNvSpPr/>
          <p:nvPr/>
        </p:nvSpPr>
        <p:spPr>
          <a:xfrm>
            <a:off x="701041" y="168436"/>
            <a:ext cx="10528116" cy="61177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3600" b="1" dirty="0">
                <a:ln w="0"/>
                <a:solidFill>
                  <a:schemeClr val="tx1"/>
                </a:solidFill>
              </a:rPr>
              <a:t> طالبتي المبدعة: وفقي بين ما يلي ..............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104033" y="2446377"/>
            <a:ext cx="2918672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لتمسكهم بالسنة النبوية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249035" y="4521541"/>
            <a:ext cx="2779925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أهل السنة والجماعة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283085" y="2824592"/>
            <a:ext cx="601042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>
                <a:ln w="0"/>
                <a:solidFill>
                  <a:schemeClr val="tx1"/>
                </a:solidFill>
                <a:latin typeface="Amiri" panose="00000500000000000000" pitchFamily="2" charset="-78"/>
              </a:rPr>
              <a:t>من مصادر أهل السنة والجماعة </a:t>
            </a:r>
            <a:endParaRPr lang="ar-SA" sz="32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5283085" y="1329289"/>
            <a:ext cx="6563475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/>
              <a:t>هم من كانوا على مثل ما كان عليه النبي صلى الله عليه وسلم وأصحابه رضي الله عنهم</a:t>
            </a:r>
            <a:endParaRPr lang="ar-SA" sz="32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5344045" y="4951555"/>
            <a:ext cx="601042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ar-DZ" sz="2800" b="1" i="0" dirty="0">
                <a:solidFill>
                  <a:schemeClr val="tx1"/>
                </a:solidFill>
                <a:effectLst/>
                <a:latin typeface="Dubai" panose="020B0503030403030204" pitchFamily="34" charset="-78"/>
              </a:rPr>
              <a:t>سموا بأهل الجماعة</a:t>
            </a:r>
            <a:endParaRPr lang="ar-SA" sz="2800" b="1" dirty="0">
              <a:ln w="0"/>
              <a:solidFill>
                <a:schemeClr val="tx1"/>
              </a:solidFill>
            </a:endParaRPr>
          </a:p>
        </p:txBody>
      </p:sp>
      <p:cxnSp>
        <p:nvCxnSpPr>
          <p:cNvPr id="3" name="رابط مستقيم 2">
            <a:extLst>
              <a:ext uri="{FF2B5EF4-FFF2-40B4-BE49-F238E27FC236}">
                <a16:creationId xmlns:a16="http://schemas.microsoft.com/office/drawing/2014/main" id="{E944E149-FC71-44EE-838A-604A5702EE15}"/>
              </a:ext>
            </a:extLst>
          </p:cNvPr>
          <p:cNvCxnSpPr>
            <a:cxnSpLocks/>
          </p:cNvCxnSpPr>
          <p:nvPr/>
        </p:nvCxnSpPr>
        <p:spPr>
          <a:xfrm flipH="1">
            <a:off x="3022705" y="1981924"/>
            <a:ext cx="2186057" cy="25291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06E6C81-E1D7-4A99-8706-B168808404B4}"/>
              </a:ext>
            </a:extLst>
          </p:cNvPr>
          <p:cNvCxnSpPr>
            <a:cxnSpLocks/>
            <a:stCxn id="24" idx="1"/>
          </p:cNvCxnSpPr>
          <p:nvPr/>
        </p:nvCxnSpPr>
        <p:spPr>
          <a:xfrm flipH="1" flipV="1">
            <a:off x="2963545" y="1729789"/>
            <a:ext cx="2319540" cy="13871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5E8E895-CE58-4F66-94FD-93FA58911408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3122248" y="2778340"/>
            <a:ext cx="2181887" cy="11985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10EEF5E0-F111-C695-366F-783E2A419FE9}"/>
              </a:ext>
            </a:extLst>
          </p:cNvPr>
          <p:cNvSpPr/>
          <p:nvPr/>
        </p:nvSpPr>
        <p:spPr>
          <a:xfrm>
            <a:off x="5304135" y="3715285"/>
            <a:ext cx="601042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ar-DZ" sz="2800" b="1" i="0" dirty="0">
                <a:solidFill>
                  <a:schemeClr val="tx1"/>
                </a:solidFill>
                <a:effectLst/>
                <a:latin typeface="Dubai" panose="020B0503030403030204" pitchFamily="34" charset="-78"/>
              </a:rPr>
              <a:t>سموا بأهل السنة</a:t>
            </a:r>
            <a:endParaRPr lang="ar-SA" sz="28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4F678BD5-A8CC-8E13-6085-D751AEA220D5}"/>
              </a:ext>
            </a:extLst>
          </p:cNvPr>
          <p:cNvSpPr/>
          <p:nvPr/>
        </p:nvSpPr>
        <p:spPr>
          <a:xfrm>
            <a:off x="183621" y="3401165"/>
            <a:ext cx="2918672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لاجتماعهم على الحق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3FB9636C-19D6-15D3-EB89-DE1F359AA39B}"/>
              </a:ext>
            </a:extLst>
          </p:cNvPr>
          <p:cNvCxnSpPr>
            <a:cxnSpLocks/>
          </p:cNvCxnSpPr>
          <p:nvPr/>
        </p:nvCxnSpPr>
        <p:spPr>
          <a:xfrm flipH="1" flipV="1">
            <a:off x="3102292" y="3741021"/>
            <a:ext cx="2221798" cy="14652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22367" y="6199684"/>
            <a:ext cx="1621414" cy="4069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التعلم باللعب 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249035" y="1461243"/>
            <a:ext cx="3073285" cy="584775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>
                <a:ln w="0"/>
                <a:solidFill>
                  <a:schemeClr val="tx1"/>
                </a:solidFill>
                <a:latin typeface="Arial Rounded MT Bold" pitchFamily="34" charset="0"/>
              </a:rPr>
              <a:t>الزيادة من الصالحات</a:t>
            </a:r>
            <a:endParaRPr lang="ar-SA" sz="32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مستطيل مستدير الزوايا 6"/>
          <p:cNvSpPr/>
          <p:nvPr/>
        </p:nvSpPr>
        <p:spPr>
          <a:xfrm>
            <a:off x="701041" y="168436"/>
            <a:ext cx="10528116" cy="61177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3600" b="1" dirty="0">
                <a:ln w="0"/>
                <a:solidFill>
                  <a:schemeClr val="tx1"/>
                </a:solidFill>
              </a:rPr>
              <a:t> طالبتي المبدعة: وفقي بين ما يلي ..............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229454" y="2406507"/>
            <a:ext cx="3073285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فريضة 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249035" y="4521541"/>
            <a:ext cx="3172828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الإيمان باليوم الآخر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283085" y="2824592"/>
            <a:ext cx="601042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>
                <a:ln w="0"/>
                <a:solidFill>
                  <a:schemeClr val="tx1"/>
                </a:solidFill>
                <a:latin typeface="Amiri" panose="00000500000000000000" pitchFamily="2" charset="-78"/>
              </a:rPr>
              <a:t>من ثمرات الإيمان باليوم الآخر</a:t>
            </a:r>
            <a:endParaRPr lang="ar-SA" sz="32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5208763" y="1329289"/>
            <a:ext cx="6637798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/>
              <a:t>الإيمان بكل ما أخبر الله به في كتابه أو أخبر به رسوله صلى الله عليه وسلم مما يكون بعد الموت</a:t>
            </a:r>
            <a:endParaRPr lang="ar-SA" sz="32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5344045" y="4951555"/>
            <a:ext cx="601042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ar-DZ" sz="2800" b="1" i="0" dirty="0">
                <a:solidFill>
                  <a:schemeClr val="tx1"/>
                </a:solidFill>
                <a:effectLst/>
                <a:latin typeface="Dubai" panose="020B0503030403030204" pitchFamily="34" charset="-78"/>
              </a:rPr>
              <a:t>حكم إنكار اليوم الآخر</a:t>
            </a:r>
            <a:endParaRPr lang="ar-SA" sz="2800" b="1" dirty="0">
              <a:ln w="0"/>
              <a:solidFill>
                <a:schemeClr val="tx1"/>
              </a:solidFill>
            </a:endParaRPr>
          </a:p>
        </p:txBody>
      </p:sp>
      <p:cxnSp>
        <p:nvCxnSpPr>
          <p:cNvPr id="3" name="رابط مستقيم 2">
            <a:extLst>
              <a:ext uri="{FF2B5EF4-FFF2-40B4-BE49-F238E27FC236}">
                <a16:creationId xmlns:a16="http://schemas.microsoft.com/office/drawing/2014/main" id="{E944E149-FC71-44EE-838A-604A5702EE15}"/>
              </a:ext>
            </a:extLst>
          </p:cNvPr>
          <p:cNvCxnSpPr>
            <a:cxnSpLocks/>
          </p:cNvCxnSpPr>
          <p:nvPr/>
        </p:nvCxnSpPr>
        <p:spPr>
          <a:xfrm flipH="1">
            <a:off x="3400813" y="1981924"/>
            <a:ext cx="1807949" cy="253961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06E6C81-E1D7-4A99-8706-B168808404B4}"/>
              </a:ext>
            </a:extLst>
          </p:cNvPr>
          <p:cNvCxnSpPr>
            <a:cxnSpLocks/>
            <a:stCxn id="24" idx="1"/>
          </p:cNvCxnSpPr>
          <p:nvPr/>
        </p:nvCxnSpPr>
        <p:spPr>
          <a:xfrm flipH="1" flipV="1">
            <a:off x="3421863" y="1918425"/>
            <a:ext cx="1861222" cy="11985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5E8E895-CE58-4F66-94FD-93FA58911408}"/>
              </a:ext>
            </a:extLst>
          </p:cNvPr>
          <p:cNvCxnSpPr>
            <a:cxnSpLocks/>
            <a:stCxn id="11" idx="1"/>
            <a:endCxn id="15" idx="3"/>
          </p:cNvCxnSpPr>
          <p:nvPr/>
        </p:nvCxnSpPr>
        <p:spPr>
          <a:xfrm flipH="1" flipV="1">
            <a:off x="3302739" y="2668117"/>
            <a:ext cx="2001396" cy="1308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10EEF5E0-F111-C695-366F-783E2A419FE9}"/>
              </a:ext>
            </a:extLst>
          </p:cNvPr>
          <p:cNvSpPr/>
          <p:nvPr/>
        </p:nvSpPr>
        <p:spPr>
          <a:xfrm>
            <a:off x="5304135" y="3715285"/>
            <a:ext cx="601042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ar-DZ" sz="2800" b="1" i="0" dirty="0">
                <a:solidFill>
                  <a:schemeClr val="tx1"/>
                </a:solidFill>
                <a:effectLst/>
                <a:latin typeface="Dubai" panose="020B0503030403030204" pitchFamily="34" charset="-78"/>
              </a:rPr>
              <a:t>حكم الإيمان باليوم الآخر</a:t>
            </a:r>
            <a:endParaRPr lang="ar-SA" sz="28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4F678BD5-A8CC-8E13-6085-D751AEA220D5}"/>
              </a:ext>
            </a:extLst>
          </p:cNvPr>
          <p:cNvSpPr/>
          <p:nvPr/>
        </p:nvSpPr>
        <p:spPr>
          <a:xfrm>
            <a:off x="183620" y="3401165"/>
            <a:ext cx="3331739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كفر مخرج من دين الإسلام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3FB9636C-19D6-15D3-EB89-DE1F359AA39B}"/>
              </a:ext>
            </a:extLst>
          </p:cNvPr>
          <p:cNvCxnSpPr>
            <a:cxnSpLocks/>
          </p:cNvCxnSpPr>
          <p:nvPr/>
        </p:nvCxnSpPr>
        <p:spPr>
          <a:xfrm flipH="1" flipV="1">
            <a:off x="3610732" y="3830320"/>
            <a:ext cx="1713358" cy="13759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64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22367" y="6199684"/>
            <a:ext cx="1621414" cy="4069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التعلم باللعب 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249035" y="1461243"/>
            <a:ext cx="3361697" cy="584775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>
                <a:ln w="0"/>
                <a:solidFill>
                  <a:schemeClr val="tx1"/>
                </a:solidFill>
                <a:latin typeface="Arial Rounded MT Bold" pitchFamily="34" charset="0"/>
              </a:rPr>
              <a:t>النار</a:t>
            </a:r>
            <a:endParaRPr lang="ar-SA" sz="32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مستطيل مستدير الزوايا 6"/>
          <p:cNvSpPr/>
          <p:nvPr/>
        </p:nvSpPr>
        <p:spPr>
          <a:xfrm>
            <a:off x="701041" y="168436"/>
            <a:ext cx="10528116" cy="61177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3600" b="1" dirty="0">
                <a:ln w="0"/>
                <a:solidFill>
                  <a:schemeClr val="tx1"/>
                </a:solidFill>
              </a:rPr>
              <a:t> طالبتي المبدعة: وفقي بين ما يلي ..............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229454" y="2406507"/>
            <a:ext cx="3458626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أبو عبيدة عامر بن الجراح 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249035" y="4521541"/>
            <a:ext cx="3172828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الجنة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324090" y="2700899"/>
            <a:ext cx="601042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>
                <a:ln w="0"/>
                <a:solidFill>
                  <a:schemeClr val="tx1"/>
                </a:solidFill>
                <a:latin typeface="Amiri" panose="00000500000000000000" pitchFamily="2" charset="-78"/>
              </a:rPr>
              <a:t>الدار التي الله يوم القيامة للكافرين والعصاة</a:t>
            </a:r>
            <a:endParaRPr lang="ar-SA" sz="32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5208763" y="1329289"/>
            <a:ext cx="6637798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/>
              <a:t>الدار التي أعدها الله يوم القيامة لعباده المتقين</a:t>
            </a:r>
            <a:endParaRPr lang="ar-SA" sz="32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5344045" y="4951555"/>
            <a:ext cx="601042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ar-DZ" sz="2800" b="1" i="0" dirty="0">
                <a:solidFill>
                  <a:schemeClr val="tx1"/>
                </a:solidFill>
                <a:effectLst/>
                <a:latin typeface="Dubai" panose="020B0503030403030204" pitchFamily="34" charset="-78"/>
              </a:rPr>
              <a:t>ممن شهد له الرسول بالنار</a:t>
            </a:r>
            <a:endParaRPr lang="ar-SA" sz="2800" b="1" dirty="0">
              <a:ln w="0"/>
              <a:solidFill>
                <a:schemeClr val="tx1"/>
              </a:solidFill>
            </a:endParaRPr>
          </a:p>
        </p:txBody>
      </p:sp>
      <p:cxnSp>
        <p:nvCxnSpPr>
          <p:cNvPr id="3" name="رابط مستقيم 2">
            <a:extLst>
              <a:ext uri="{FF2B5EF4-FFF2-40B4-BE49-F238E27FC236}">
                <a16:creationId xmlns:a16="http://schemas.microsoft.com/office/drawing/2014/main" id="{E944E149-FC71-44EE-838A-604A5702EE15}"/>
              </a:ext>
            </a:extLst>
          </p:cNvPr>
          <p:cNvCxnSpPr>
            <a:cxnSpLocks/>
          </p:cNvCxnSpPr>
          <p:nvPr/>
        </p:nvCxnSpPr>
        <p:spPr>
          <a:xfrm flipH="1">
            <a:off x="3400813" y="1981924"/>
            <a:ext cx="1807949" cy="253961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06E6C81-E1D7-4A99-8706-B168808404B4}"/>
              </a:ext>
            </a:extLst>
          </p:cNvPr>
          <p:cNvCxnSpPr>
            <a:cxnSpLocks/>
            <a:stCxn id="24" idx="1"/>
          </p:cNvCxnSpPr>
          <p:nvPr/>
        </p:nvCxnSpPr>
        <p:spPr>
          <a:xfrm flipH="1" flipV="1">
            <a:off x="3462868" y="1794732"/>
            <a:ext cx="1861222" cy="11985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5E8E895-CE58-4F66-94FD-93FA58911408}"/>
              </a:ext>
            </a:extLst>
          </p:cNvPr>
          <p:cNvCxnSpPr>
            <a:cxnSpLocks/>
            <a:stCxn id="11" idx="1"/>
            <a:endCxn id="15" idx="3"/>
          </p:cNvCxnSpPr>
          <p:nvPr/>
        </p:nvCxnSpPr>
        <p:spPr>
          <a:xfrm flipH="1" flipV="1">
            <a:off x="3688080" y="2668117"/>
            <a:ext cx="1616055" cy="1308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10EEF5E0-F111-C695-366F-783E2A419FE9}"/>
              </a:ext>
            </a:extLst>
          </p:cNvPr>
          <p:cNvSpPr/>
          <p:nvPr/>
        </p:nvSpPr>
        <p:spPr>
          <a:xfrm>
            <a:off x="5304135" y="3715285"/>
            <a:ext cx="601042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latin typeface="Dubai" panose="020B0503030403030204" pitchFamily="34" charset="-78"/>
              </a:rPr>
              <a:t>ممن شهد له الرسول بالجنة </a:t>
            </a:r>
            <a:endParaRPr lang="ar-SA" sz="28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4F678BD5-A8CC-8E13-6085-D751AEA220D5}"/>
              </a:ext>
            </a:extLst>
          </p:cNvPr>
          <p:cNvSpPr/>
          <p:nvPr/>
        </p:nvSpPr>
        <p:spPr>
          <a:xfrm>
            <a:off x="183620" y="3401165"/>
            <a:ext cx="3331739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عمرو بن لحي الخزاعي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3FB9636C-19D6-15D3-EB89-DE1F359AA39B}"/>
              </a:ext>
            </a:extLst>
          </p:cNvPr>
          <p:cNvCxnSpPr>
            <a:cxnSpLocks/>
          </p:cNvCxnSpPr>
          <p:nvPr/>
        </p:nvCxnSpPr>
        <p:spPr>
          <a:xfrm flipH="1" flipV="1">
            <a:off x="3610732" y="3830320"/>
            <a:ext cx="1713358" cy="13759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783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22367" y="6199684"/>
            <a:ext cx="1621414" cy="4069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التعلم باللعب 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487635" y="1334077"/>
            <a:ext cx="2416277" cy="584775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>
                <a:ln w="0"/>
                <a:solidFill>
                  <a:schemeClr val="tx1"/>
                </a:solidFill>
                <a:latin typeface="Arial Rounded MT Bold" pitchFamily="34" charset="0"/>
              </a:rPr>
              <a:t>مثال على الكبائر</a:t>
            </a:r>
            <a:endParaRPr lang="ar-SA" sz="32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0" name="مستطيل مستدير الزوايا 6"/>
          <p:cNvSpPr/>
          <p:nvPr/>
        </p:nvSpPr>
        <p:spPr>
          <a:xfrm>
            <a:off x="701041" y="168436"/>
            <a:ext cx="10528116" cy="61177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3600" b="1" dirty="0">
                <a:ln w="0"/>
                <a:solidFill>
                  <a:schemeClr val="tx1"/>
                </a:solidFill>
              </a:rPr>
              <a:t> طالبتي المبدعة: وفقي بين ما يلي ..............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467680" y="2265962"/>
            <a:ext cx="2416277" cy="646331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الكبائر</a:t>
            </a:r>
            <a:endParaRPr lang="ar-SA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460310" y="4444816"/>
            <a:ext cx="2416277" cy="646331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الصغائر</a:t>
            </a:r>
            <a:endParaRPr lang="ar-SA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283085" y="2824592"/>
            <a:ext cx="601042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i="0" dirty="0">
                <a:solidFill>
                  <a:schemeClr val="tx1"/>
                </a:solidFill>
                <a:effectLst/>
                <a:latin typeface="Amiri" panose="00000500000000000000" pitchFamily="2" charset="-78"/>
              </a:rPr>
              <a:t>قتل النفس بغير حق وأكل الربا</a:t>
            </a:r>
            <a:endParaRPr lang="ar-SA" sz="32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5283085" y="1329289"/>
            <a:ext cx="5946071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200" b="1" dirty="0"/>
              <a:t>كل معصية لا يترتب عليها حد في الدنيا أو عقوبة أو توعد عليها أو اللعنة . </a:t>
            </a:r>
            <a:endParaRPr lang="ar-SA" sz="3200" b="1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5344045" y="4951555"/>
            <a:ext cx="601042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ar-DZ" sz="2800" b="1" i="0" dirty="0">
                <a:solidFill>
                  <a:schemeClr val="tx1"/>
                </a:solidFill>
                <a:effectLst/>
                <a:latin typeface="Dubai" panose="020B0503030403030204" pitchFamily="34" charset="-78"/>
              </a:rPr>
              <a:t>عدم رد السلام</a:t>
            </a:r>
            <a:endParaRPr lang="ar-SA" sz="2800" b="1" dirty="0">
              <a:ln w="0"/>
              <a:solidFill>
                <a:schemeClr val="tx1"/>
              </a:solidFill>
            </a:endParaRPr>
          </a:p>
        </p:txBody>
      </p:sp>
      <p:cxnSp>
        <p:nvCxnSpPr>
          <p:cNvPr id="3" name="رابط مستقيم 2">
            <a:extLst>
              <a:ext uri="{FF2B5EF4-FFF2-40B4-BE49-F238E27FC236}">
                <a16:creationId xmlns:a16="http://schemas.microsoft.com/office/drawing/2014/main" id="{E944E149-FC71-44EE-838A-604A5702EE15}"/>
              </a:ext>
            </a:extLst>
          </p:cNvPr>
          <p:cNvCxnSpPr>
            <a:cxnSpLocks/>
          </p:cNvCxnSpPr>
          <p:nvPr/>
        </p:nvCxnSpPr>
        <p:spPr>
          <a:xfrm flipH="1">
            <a:off x="2804369" y="1981924"/>
            <a:ext cx="2404393" cy="272298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06E6C81-E1D7-4A99-8706-B168808404B4}"/>
              </a:ext>
            </a:extLst>
          </p:cNvPr>
          <p:cNvCxnSpPr>
            <a:cxnSpLocks/>
            <a:stCxn id="24" idx="1"/>
          </p:cNvCxnSpPr>
          <p:nvPr/>
        </p:nvCxnSpPr>
        <p:spPr>
          <a:xfrm flipH="1" flipV="1">
            <a:off x="2963545" y="1729789"/>
            <a:ext cx="2319540" cy="13871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5E8E895-CE58-4F66-94FD-93FA58911408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2883957" y="2609992"/>
            <a:ext cx="2420178" cy="15823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10EEF5E0-F111-C695-366F-783E2A419FE9}"/>
              </a:ext>
            </a:extLst>
          </p:cNvPr>
          <p:cNvSpPr/>
          <p:nvPr/>
        </p:nvSpPr>
        <p:spPr>
          <a:xfrm>
            <a:off x="5304135" y="3715285"/>
            <a:ext cx="6010423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ar-DZ" sz="2800" b="1" i="0" dirty="0">
                <a:solidFill>
                  <a:schemeClr val="tx1"/>
                </a:solidFill>
                <a:effectLst/>
                <a:latin typeface="Dubai" panose="020B0503030403030204" pitchFamily="34" charset="-78"/>
              </a:rPr>
              <a:t>كل معصية ترتب عليها حد في الدنيا أو عقوبة أو توعد عليها بالنار أو اللعنة أو الغضب</a:t>
            </a:r>
            <a:endParaRPr lang="ar-SA" sz="28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4F678BD5-A8CC-8E13-6085-D751AEA220D5}"/>
              </a:ext>
            </a:extLst>
          </p:cNvPr>
          <p:cNvSpPr/>
          <p:nvPr/>
        </p:nvSpPr>
        <p:spPr>
          <a:xfrm>
            <a:off x="532528" y="3401165"/>
            <a:ext cx="2331474" cy="523220"/>
          </a:xfrm>
          <a:prstGeom prst="rect">
            <a:avLst/>
          </a:prstGeom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itchFamily="34" charset="0"/>
              </a:rPr>
              <a:t>مثال على الصغائر</a:t>
            </a:r>
            <a:endParaRPr lang="ar-SA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3FB9636C-19D6-15D3-EB89-DE1F359AA39B}"/>
              </a:ext>
            </a:extLst>
          </p:cNvPr>
          <p:cNvCxnSpPr>
            <a:cxnSpLocks/>
          </p:cNvCxnSpPr>
          <p:nvPr/>
        </p:nvCxnSpPr>
        <p:spPr>
          <a:xfrm flipH="1" flipV="1">
            <a:off x="2903912" y="3623967"/>
            <a:ext cx="2420178" cy="15823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938992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عددي الأشخاص الذي شهد لهم النبي صلى الله عليه وسلم بدخول النار: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أبو لهب   عم النبي صلى الله عليه وسلم.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أم جميل  زوجة أبو لهب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عمرو بن لُحي الخزاعي.</a:t>
            </a:r>
          </a:p>
        </p:txBody>
      </p:sp>
    </p:spTree>
    <p:extLst>
      <p:ext uri="{BB962C8B-B14F-4D97-AF65-F5344CB8AC3E}">
        <p14:creationId xmlns:p14="http://schemas.microsoft.com/office/powerpoint/2010/main" val="344739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عددي مخاطر البدع ومفاسدها :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البدعة تهدم السنة 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المبتدع يحجب يوم القيامة عن حوض النبي صلى الله عليه وسلم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عمل المبتدع مردود عليه لا يقبله الله .</a:t>
            </a:r>
          </a:p>
        </p:txBody>
      </p:sp>
    </p:spTree>
    <p:extLst>
      <p:ext uri="{BB962C8B-B14F-4D97-AF65-F5344CB8AC3E}">
        <p14:creationId xmlns:p14="http://schemas.microsoft.com/office/powerpoint/2010/main" val="380620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2090" y="2034001"/>
            <a:ext cx="3571875" cy="2923803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598035" y="1680058"/>
            <a:ext cx="8048624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أبدعي طالبتي في حل ورقة العمل التفاعلية</a:t>
            </a:r>
          </a:p>
        </p:txBody>
      </p:sp>
      <p:sp>
        <p:nvSpPr>
          <p:cNvPr id="7" name="مربع نص 6">
            <a:hlinkClick r:id="rId3"/>
            <a:extLst>
              <a:ext uri="{FF2B5EF4-FFF2-40B4-BE49-F238E27FC236}">
                <a16:creationId xmlns:a16="http://schemas.microsoft.com/office/drawing/2014/main" id="{545AA665-D4BB-48BF-B6FA-30D21A815430}"/>
              </a:ext>
            </a:extLst>
          </p:cNvPr>
          <p:cNvSpPr txBox="1"/>
          <p:nvPr/>
        </p:nvSpPr>
        <p:spPr>
          <a:xfrm>
            <a:off x="598035" y="3203478"/>
            <a:ext cx="8374515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5400" dirty="0">
                <a:hlinkClick r:id="rId4"/>
              </a:rPr>
              <a:t>https://www.liveworksheets.com/2-uq1338029qq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16204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95312" y="457503"/>
            <a:ext cx="11001375" cy="2677656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5400" b="1" dirty="0">
                <a:latin typeface="+mj-lt"/>
              </a:rPr>
              <a:t>نبذ الفرقة ولزوم جماعة المسلمين منهج لأهل  السنة والجماعة في العقيدة</a:t>
            </a:r>
          </a:p>
          <a:p>
            <a:pPr algn="ctr"/>
            <a:r>
              <a:rPr lang="ar-SA" sz="5400" b="1" dirty="0">
                <a:latin typeface="+mj-lt"/>
              </a:rPr>
              <a:t>...................................</a:t>
            </a:r>
            <a:endParaRPr lang="en-GB" sz="6000" b="1" dirty="0">
              <a:latin typeface="+mj-lt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10723245" y="39100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10723245" y="469935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6189344" y="4800379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333300"/>
                </a:solidFill>
              </a:rPr>
              <a:t>صواب.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6189345" y="3960586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kern="0" dirty="0">
                <a:solidFill>
                  <a:srgbClr val="333300"/>
                </a:solidFill>
              </a:rPr>
              <a:t>خطأ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99773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17865 -0.326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32" y="-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95312" y="457503"/>
            <a:ext cx="11001375" cy="1754326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5400" b="1" dirty="0">
                <a:latin typeface="+mj-lt"/>
              </a:rPr>
              <a:t>الذنوب نوعان هما : كبائر وصغائر</a:t>
            </a:r>
          </a:p>
          <a:p>
            <a:pPr algn="ctr"/>
            <a:r>
              <a:rPr lang="ar-SA" sz="5400" b="1" dirty="0">
                <a:latin typeface="+mj-lt"/>
              </a:rPr>
              <a:t>...................................</a:t>
            </a:r>
            <a:endParaRPr lang="en-GB" sz="6000" b="1" dirty="0">
              <a:latin typeface="+mj-lt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10723245" y="39100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10723245" y="469935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6189344" y="4800379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333300"/>
                </a:solidFill>
              </a:rPr>
              <a:t>صواب.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6189345" y="3960586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kern="0" dirty="0">
                <a:solidFill>
                  <a:srgbClr val="333300"/>
                </a:solidFill>
              </a:rPr>
              <a:t>خطأ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62034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17865 -0.326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32" y="-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95312" y="457503"/>
            <a:ext cx="11001375" cy="2585323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5400" b="1" dirty="0">
                <a:latin typeface="+mj-lt"/>
              </a:rPr>
              <a:t>مرتكب الكبائر مؤمن ناقص الإيمان يخرج عن ملة الإسلام</a:t>
            </a:r>
          </a:p>
          <a:p>
            <a:pPr algn="ctr"/>
            <a:r>
              <a:rPr lang="ar-SA" sz="5400" b="1" dirty="0">
                <a:latin typeface="+mj-lt"/>
              </a:rPr>
              <a:t>...................................</a:t>
            </a:r>
            <a:endParaRPr lang="en-GB" sz="6000" b="1" dirty="0">
              <a:latin typeface="+mj-lt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10723245" y="391007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10723245" y="4699354"/>
            <a:ext cx="685800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/>
              <a:t>2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6189344" y="4800379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ar-SA" sz="3200" b="1" kern="0" dirty="0">
                <a:solidFill>
                  <a:srgbClr val="333300"/>
                </a:solidFill>
              </a:rPr>
              <a:t>خطأ.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6189345" y="3960586"/>
            <a:ext cx="4371975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200" b="1" kern="0" dirty="0">
                <a:solidFill>
                  <a:srgbClr val="333300"/>
                </a:solidFill>
              </a:rPr>
              <a:t>صواب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53321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9259E-6 L -0.17865 -0.326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32" y="-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938992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كل معصية ترتب عليها حد في الدنيا  أو عقوبة أو توعد عليها بالنار أو العذاب أو اللعنة أو الغضب  هذا تعريف 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الكبائر.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الصغائر 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السنة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البدعة.</a:t>
            </a:r>
          </a:p>
        </p:txBody>
      </p:sp>
    </p:spTree>
    <p:extLst>
      <p:ext uri="{BB962C8B-B14F-4D97-AF65-F5344CB8AC3E}">
        <p14:creationId xmlns:p14="http://schemas.microsoft.com/office/powerpoint/2010/main" val="408687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كل معصية لا يترتب عليها حد في الدنيا ولا وعيد في الآخرة تعريف ل  </a:t>
            </a: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الصغائر.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الكبائر 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السنة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البدعة.</a:t>
            </a:r>
          </a:p>
        </p:txBody>
      </p:sp>
    </p:spTree>
    <p:extLst>
      <p:ext uri="{BB962C8B-B14F-4D97-AF65-F5344CB8AC3E}">
        <p14:creationId xmlns:p14="http://schemas.microsoft.com/office/powerpoint/2010/main" val="4305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90538" y="218391"/>
            <a:ext cx="11210924" cy="1323439"/>
          </a:xfrm>
          <a:prstGeom prst="rect">
            <a:avLst/>
          </a:prstGeom>
          <a:solidFill>
            <a:srgbClr val="F1F8AE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</a:rPr>
              <a:t>من الأسباب التي تعين على التمسك بالسنة محبة المسلم </a:t>
            </a:r>
          </a:p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ea typeface="Arial" pitchFamily="34" charset="0"/>
                <a:cs typeface="Akhbar MT" pitchFamily="2" charset="-78"/>
              </a:rPr>
              <a:t>......................................</a:t>
            </a:r>
            <a:endParaRPr lang="ar-SA" sz="3200" b="1" dirty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ea typeface="Arial" pitchFamily="34" charset="0"/>
              <a:cs typeface="Akhbar MT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9039205" y="257749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1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9039204" y="3467882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2</a:t>
            </a:r>
          </a:p>
        </p:txBody>
      </p:sp>
      <p:sp>
        <p:nvSpPr>
          <p:cNvPr id="7" name="شكل بيضاوي 6"/>
          <p:cNvSpPr/>
          <p:nvPr/>
        </p:nvSpPr>
        <p:spPr>
          <a:xfrm>
            <a:off x="9027775" y="4503376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/>
              <a:t>3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027774" y="5604053"/>
            <a:ext cx="1550709" cy="685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4400" b="1" dirty="0"/>
              <a:t>4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377440" y="3574463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chemeClr val="tx1"/>
                </a:solidFill>
              </a:rPr>
              <a:t>للنبي صلى الله عليه وسلم.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377440" y="4669839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للنفس وشهواتها.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377440" y="5776134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للدنيا وزخرفها .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2377440" y="2616962"/>
            <a:ext cx="653796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SA" sz="3600" b="1" dirty="0"/>
              <a:t>للمال والبنين</a:t>
            </a:r>
          </a:p>
        </p:txBody>
      </p:sp>
    </p:spTree>
    <p:extLst>
      <p:ext uri="{BB962C8B-B14F-4D97-AF65-F5344CB8AC3E}">
        <p14:creationId xmlns:p14="http://schemas.microsoft.com/office/powerpoint/2010/main" val="398810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2.96296E-6 L 0.0069 -0.3652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-1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</TotalTime>
  <Words>1100</Words>
  <Application>Microsoft Office PowerPoint</Application>
  <PresentationFormat>شاشة عريضة</PresentationFormat>
  <Paragraphs>303</Paragraphs>
  <Slides>36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36</vt:i4>
      </vt:variant>
    </vt:vector>
  </HeadingPairs>
  <TitlesOfParts>
    <vt:vector size="44" baseType="lpstr">
      <vt:lpstr>Amiri</vt:lpstr>
      <vt:lpstr>Arial</vt:lpstr>
      <vt:lpstr>Arial Black</vt:lpstr>
      <vt:lpstr>Arial Rounded MT Bold</vt:lpstr>
      <vt:lpstr>Calibri</vt:lpstr>
      <vt:lpstr>Dubai</vt:lpstr>
      <vt:lpstr>Helvetica Neue</vt:lpstr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Miss hor</cp:lastModifiedBy>
  <cp:revision>86</cp:revision>
  <dcterms:modified xsi:type="dcterms:W3CDTF">2023-02-04T14:00:40Z</dcterms:modified>
</cp:coreProperties>
</file>