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legacyDocTextInfo.bin" ContentType="application/vnd.ms-office.legacyDocTextInfo"/>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ms-office.legacyDiagramTex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310" r:id="rId2"/>
    <p:sldId id="264" r:id="rId3"/>
    <p:sldId id="256" r:id="rId4"/>
    <p:sldId id="257" r:id="rId5"/>
    <p:sldId id="265" r:id="rId6"/>
    <p:sldId id="266" r:id="rId7"/>
    <p:sldId id="258" r:id="rId8"/>
    <p:sldId id="259" r:id="rId9"/>
    <p:sldId id="260" r:id="rId10"/>
    <p:sldId id="262" r:id="rId11"/>
    <p:sldId id="267" r:id="rId12"/>
    <p:sldId id="271" r:id="rId13"/>
    <p:sldId id="268" r:id="rId14"/>
    <p:sldId id="269" r:id="rId15"/>
    <p:sldId id="272" r:id="rId16"/>
    <p:sldId id="273" r:id="rId17"/>
    <p:sldId id="270" r:id="rId18"/>
    <p:sldId id="263" r:id="rId19"/>
    <p:sldId id="279" r:id="rId20"/>
    <p:sldId id="280" r:id="rId21"/>
    <p:sldId id="281" r:id="rId22"/>
    <p:sldId id="282" r:id="rId23"/>
    <p:sldId id="283" r:id="rId24"/>
    <p:sldId id="284" r:id="rId25"/>
    <p:sldId id="285" r:id="rId26"/>
    <p:sldId id="274" r:id="rId27"/>
    <p:sldId id="286" r:id="rId28"/>
    <p:sldId id="275" r:id="rId29"/>
    <p:sldId id="287" r:id="rId30"/>
    <p:sldId id="288" r:id="rId31"/>
    <p:sldId id="276" r:id="rId32"/>
    <p:sldId id="277" r:id="rId33"/>
    <p:sldId id="289" r:id="rId34"/>
    <p:sldId id="278" r:id="rId35"/>
    <p:sldId id="290" r:id="rId36"/>
    <p:sldId id="291" r:id="rId37"/>
    <p:sldId id="292" r:id="rId38"/>
    <p:sldId id="296" r:id="rId39"/>
    <p:sldId id="297" r:id="rId40"/>
    <p:sldId id="303" r:id="rId41"/>
    <p:sldId id="304" r:id="rId42"/>
    <p:sldId id="298" r:id="rId43"/>
    <p:sldId id="305" r:id="rId44"/>
    <p:sldId id="299" r:id="rId45"/>
    <p:sldId id="306" r:id="rId46"/>
    <p:sldId id="300" r:id="rId47"/>
    <p:sldId id="307" r:id="rId48"/>
    <p:sldId id="293" r:id="rId49"/>
    <p:sldId id="308" r:id="rId50"/>
    <p:sldId id="301" r:id="rId51"/>
    <p:sldId id="309" r:id="rId52"/>
  </p:sldIdLst>
  <p:sldSz cx="9144000" cy="6858000" type="screen4x3"/>
  <p:notesSz cx="6858000" cy="9144000"/>
  <p:defaultTextStyle>
    <a:defPPr>
      <a:defRPr lang="ar-EG"/>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800080"/>
    <a:srgbClr val="CC0099"/>
    <a:srgbClr val="00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p:scale>
          <a:sx n="25" d="100"/>
          <a:sy n="25" d="100"/>
        </p:scale>
        <p:origin x="-1284" y="-120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06/relationships/legacyDocTextInfo" Target="legacyDocTextInfo.bin"/><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microsoft.com/office/2006/relationships/legacyDiagramText" Target="legacyDiagramText3.bin"/><Relationship Id="rId2" Type="http://schemas.microsoft.com/office/2006/relationships/legacyDiagramText" Target="legacyDiagramText2.bin"/><Relationship Id="rId1" Type="http://schemas.microsoft.com/office/2006/relationships/legacyDiagramText" Target="legacyDiagramText1.bin"/><Relationship Id="rId6" Type="http://schemas.microsoft.com/office/2006/relationships/legacyDiagramText" Target="legacyDiagramText6.bin"/><Relationship Id="rId5" Type="http://schemas.microsoft.com/office/2006/relationships/legacyDiagramText" Target="legacyDiagramText5.bin"/><Relationship Id="rId4" Type="http://schemas.microsoft.com/office/2006/relationships/legacyDiagramText" Target="legacyDiagramText4.bin"/></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2.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2.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3.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4.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5.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6.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7.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8.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9.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0.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EG"/>
          </a:p>
        </p:txBody>
      </p:sp>
      <p:sp>
        <p:nvSpPr>
          <p:cNvPr id="4" name="Date Placeholder 3"/>
          <p:cNvSpPr>
            <a:spLocks noGrp="1"/>
          </p:cNvSpPr>
          <p:nvPr>
            <p:ph type="dt" sz="half" idx="10"/>
          </p:nvPr>
        </p:nvSpPr>
        <p:spPr/>
        <p:txBody>
          <a:bodyPr/>
          <a:lstStyle>
            <a:lvl1pPr>
              <a:defRPr/>
            </a:lvl1pPr>
          </a:lstStyle>
          <a:p>
            <a:pPr>
              <a:defRPr/>
            </a:pPr>
            <a:fld id="{726C4D60-D8D0-4A05-865A-B88CB56E0F70}" type="datetimeFigureOut">
              <a:rPr lang="ar-EG"/>
              <a:pPr>
                <a:defRPr/>
              </a:pPr>
              <a:t>25/10/1437</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56953687-1FBE-40BA-8FE9-DF3AAD70E266}" type="slidenum">
              <a:rPr lang="ar-EG"/>
              <a:pPr>
                <a:defRPr/>
              </a:pPr>
              <a:t>‹#›</a:t>
            </a:fld>
            <a:endParaRPr lang="ar-EG"/>
          </a:p>
        </p:txBody>
      </p:sp>
    </p:spTree>
  </p:cSld>
  <p:clrMapOvr>
    <a:masterClrMapping/>
  </p:clrMapOvr>
  <p:transition>
    <p:pull/>
    <p:sndAc>
      <p:stSnd>
        <p:snd r:embed="rId1" name="breeze.wav" builtIn="1"/>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pPr>
              <a:defRPr/>
            </a:pPr>
            <a:fld id="{D9E21EDC-E89F-4CB0-955E-7B46B63B2788}" type="datetimeFigureOut">
              <a:rPr lang="ar-EG"/>
              <a:pPr>
                <a:defRPr/>
              </a:pPr>
              <a:t>25/10/1437</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746517EF-9727-40CA-8E52-99EFCD3F3258}" type="slidenum">
              <a:rPr lang="ar-EG"/>
              <a:pPr>
                <a:defRPr/>
              </a:pPr>
              <a:t>‹#›</a:t>
            </a:fld>
            <a:endParaRPr lang="ar-EG"/>
          </a:p>
        </p:txBody>
      </p:sp>
    </p:spTree>
  </p:cSld>
  <p:clrMapOvr>
    <a:masterClrMapping/>
  </p:clrMapOvr>
  <p:transition>
    <p:pull/>
    <p:sndAc>
      <p:stSnd>
        <p:snd r:embed="rId1" name="breeze.wav" builtIn="1"/>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pPr>
              <a:defRPr/>
            </a:pPr>
            <a:fld id="{E598B8BE-57B6-4256-9489-8078333FC050}" type="datetimeFigureOut">
              <a:rPr lang="ar-EG"/>
              <a:pPr>
                <a:defRPr/>
              </a:pPr>
              <a:t>25/10/1437</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7077FF06-6D78-4B19-BD01-66110BC24440}" type="slidenum">
              <a:rPr lang="ar-EG"/>
              <a:pPr>
                <a:defRPr/>
              </a:pPr>
              <a:t>‹#›</a:t>
            </a:fld>
            <a:endParaRPr lang="ar-EG"/>
          </a:p>
        </p:txBody>
      </p:sp>
    </p:spTree>
  </p:cSld>
  <p:clrMapOvr>
    <a:masterClrMapping/>
  </p:clrMapOvr>
  <p:transition>
    <p:pull/>
    <p:sndAc>
      <p:stSnd>
        <p:snd r:embed="rId1" name="breeze.wav" builtIn="1"/>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pPr>
              <a:defRPr/>
            </a:pPr>
            <a:fld id="{81D17720-2BD9-4B3F-A175-5739F75FE271}" type="datetimeFigureOut">
              <a:rPr lang="ar-EG"/>
              <a:pPr>
                <a:defRPr/>
              </a:pPr>
              <a:t>25/10/1437</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FF616531-86E6-4AB5-B90E-8C06736DA939}" type="slidenum">
              <a:rPr lang="ar-EG"/>
              <a:pPr>
                <a:defRPr/>
              </a:pPr>
              <a:t>‹#›</a:t>
            </a:fld>
            <a:endParaRPr lang="ar-EG"/>
          </a:p>
        </p:txBody>
      </p:sp>
    </p:spTree>
  </p:cSld>
  <p:clrMapOvr>
    <a:masterClrMapping/>
  </p:clrMapOvr>
  <p:transition>
    <p:pull/>
    <p:sndAc>
      <p:stSnd>
        <p:snd r:embed="rId1" name="breeze.wav" builtIn="1"/>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6F55B68-08D8-4D35-AE60-C3ED32181E4A}" type="datetimeFigureOut">
              <a:rPr lang="ar-EG"/>
              <a:pPr>
                <a:defRPr/>
              </a:pPr>
              <a:t>25/10/1437</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BA9AE78A-FBF6-420A-8F19-00E748E7C353}" type="slidenum">
              <a:rPr lang="ar-EG"/>
              <a:pPr>
                <a:defRPr/>
              </a:pPr>
              <a:t>‹#›</a:t>
            </a:fld>
            <a:endParaRPr lang="ar-EG"/>
          </a:p>
        </p:txBody>
      </p:sp>
    </p:spTree>
  </p:cSld>
  <p:clrMapOvr>
    <a:masterClrMapping/>
  </p:clrMapOvr>
  <p:transition>
    <p:pull/>
    <p:sndAc>
      <p:stSnd>
        <p:snd r:embed="rId1" name="breeze.wav" builtIn="1"/>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3"/>
          <p:cNvSpPr>
            <a:spLocks noGrp="1"/>
          </p:cNvSpPr>
          <p:nvPr>
            <p:ph type="dt" sz="half" idx="10"/>
          </p:nvPr>
        </p:nvSpPr>
        <p:spPr/>
        <p:txBody>
          <a:bodyPr/>
          <a:lstStyle>
            <a:lvl1pPr>
              <a:defRPr/>
            </a:lvl1pPr>
          </a:lstStyle>
          <a:p>
            <a:pPr>
              <a:defRPr/>
            </a:pPr>
            <a:fld id="{DA6C9FE9-E9B3-43F4-B963-8216BADBF3B1}" type="datetimeFigureOut">
              <a:rPr lang="ar-EG"/>
              <a:pPr>
                <a:defRPr/>
              </a:pPr>
              <a:t>25/10/1437</a:t>
            </a:fld>
            <a:endParaRPr lang="ar-EG"/>
          </a:p>
        </p:txBody>
      </p:sp>
      <p:sp>
        <p:nvSpPr>
          <p:cNvPr id="6" name="Footer Placeholder 4"/>
          <p:cNvSpPr>
            <a:spLocks noGrp="1"/>
          </p:cNvSpPr>
          <p:nvPr>
            <p:ph type="ftr" sz="quarter" idx="11"/>
          </p:nvPr>
        </p:nvSpPr>
        <p:spPr/>
        <p:txBody>
          <a:bodyPr/>
          <a:lstStyle>
            <a:lvl1pPr>
              <a:defRPr/>
            </a:lvl1pPr>
          </a:lstStyle>
          <a:p>
            <a:pPr>
              <a:defRPr/>
            </a:pPr>
            <a:endParaRPr lang="ar-EG"/>
          </a:p>
        </p:txBody>
      </p:sp>
      <p:sp>
        <p:nvSpPr>
          <p:cNvPr id="7" name="Slide Number Placeholder 5"/>
          <p:cNvSpPr>
            <a:spLocks noGrp="1"/>
          </p:cNvSpPr>
          <p:nvPr>
            <p:ph type="sldNum" sz="quarter" idx="12"/>
          </p:nvPr>
        </p:nvSpPr>
        <p:spPr/>
        <p:txBody>
          <a:bodyPr/>
          <a:lstStyle>
            <a:lvl1pPr>
              <a:defRPr/>
            </a:lvl1pPr>
          </a:lstStyle>
          <a:p>
            <a:pPr>
              <a:defRPr/>
            </a:pPr>
            <a:fld id="{B24D7720-8E70-4F17-9FEC-BFE2DD2D7A9E}" type="slidenum">
              <a:rPr lang="ar-EG"/>
              <a:pPr>
                <a:defRPr/>
              </a:pPr>
              <a:t>‹#›</a:t>
            </a:fld>
            <a:endParaRPr lang="ar-EG"/>
          </a:p>
        </p:txBody>
      </p:sp>
    </p:spTree>
  </p:cSld>
  <p:clrMapOvr>
    <a:masterClrMapping/>
  </p:clrMapOvr>
  <p:transition>
    <p:pull/>
    <p:sndAc>
      <p:stSnd>
        <p:snd r:embed="rId1" name="breeze.wav" builtIn="1"/>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Date Placeholder 3"/>
          <p:cNvSpPr>
            <a:spLocks noGrp="1"/>
          </p:cNvSpPr>
          <p:nvPr>
            <p:ph type="dt" sz="half" idx="10"/>
          </p:nvPr>
        </p:nvSpPr>
        <p:spPr/>
        <p:txBody>
          <a:bodyPr/>
          <a:lstStyle>
            <a:lvl1pPr>
              <a:defRPr/>
            </a:lvl1pPr>
          </a:lstStyle>
          <a:p>
            <a:pPr>
              <a:defRPr/>
            </a:pPr>
            <a:fld id="{7A225C69-7563-4C3B-B187-51821180B49E}" type="datetimeFigureOut">
              <a:rPr lang="ar-EG"/>
              <a:pPr>
                <a:defRPr/>
              </a:pPr>
              <a:t>25/10/1437</a:t>
            </a:fld>
            <a:endParaRPr lang="ar-EG"/>
          </a:p>
        </p:txBody>
      </p:sp>
      <p:sp>
        <p:nvSpPr>
          <p:cNvPr id="8" name="Footer Placeholder 4"/>
          <p:cNvSpPr>
            <a:spLocks noGrp="1"/>
          </p:cNvSpPr>
          <p:nvPr>
            <p:ph type="ftr" sz="quarter" idx="11"/>
          </p:nvPr>
        </p:nvSpPr>
        <p:spPr/>
        <p:txBody>
          <a:bodyPr/>
          <a:lstStyle>
            <a:lvl1pPr>
              <a:defRPr/>
            </a:lvl1pPr>
          </a:lstStyle>
          <a:p>
            <a:pPr>
              <a:defRPr/>
            </a:pPr>
            <a:endParaRPr lang="ar-EG"/>
          </a:p>
        </p:txBody>
      </p:sp>
      <p:sp>
        <p:nvSpPr>
          <p:cNvPr id="9" name="Slide Number Placeholder 5"/>
          <p:cNvSpPr>
            <a:spLocks noGrp="1"/>
          </p:cNvSpPr>
          <p:nvPr>
            <p:ph type="sldNum" sz="quarter" idx="12"/>
          </p:nvPr>
        </p:nvSpPr>
        <p:spPr/>
        <p:txBody>
          <a:bodyPr/>
          <a:lstStyle>
            <a:lvl1pPr>
              <a:defRPr/>
            </a:lvl1pPr>
          </a:lstStyle>
          <a:p>
            <a:pPr>
              <a:defRPr/>
            </a:pPr>
            <a:fld id="{5B120578-F05A-4923-880C-AE0EDDF81992}" type="slidenum">
              <a:rPr lang="ar-EG"/>
              <a:pPr>
                <a:defRPr/>
              </a:pPr>
              <a:t>‹#›</a:t>
            </a:fld>
            <a:endParaRPr lang="ar-EG"/>
          </a:p>
        </p:txBody>
      </p:sp>
    </p:spTree>
  </p:cSld>
  <p:clrMapOvr>
    <a:masterClrMapping/>
  </p:clrMapOvr>
  <p:transition>
    <p:pull/>
    <p:sndAc>
      <p:stSnd>
        <p:snd r:embed="rId1" name="breeze.wav" builtIn="1"/>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Date Placeholder 3"/>
          <p:cNvSpPr>
            <a:spLocks noGrp="1"/>
          </p:cNvSpPr>
          <p:nvPr>
            <p:ph type="dt" sz="half" idx="10"/>
          </p:nvPr>
        </p:nvSpPr>
        <p:spPr/>
        <p:txBody>
          <a:bodyPr/>
          <a:lstStyle>
            <a:lvl1pPr>
              <a:defRPr/>
            </a:lvl1pPr>
          </a:lstStyle>
          <a:p>
            <a:pPr>
              <a:defRPr/>
            </a:pPr>
            <a:fld id="{E61AA7E6-313F-4BBB-93D0-4349AD93506F}" type="datetimeFigureOut">
              <a:rPr lang="ar-EG"/>
              <a:pPr>
                <a:defRPr/>
              </a:pPr>
              <a:t>25/10/1437</a:t>
            </a:fld>
            <a:endParaRPr lang="ar-EG"/>
          </a:p>
        </p:txBody>
      </p:sp>
      <p:sp>
        <p:nvSpPr>
          <p:cNvPr id="4" name="Footer Placeholder 4"/>
          <p:cNvSpPr>
            <a:spLocks noGrp="1"/>
          </p:cNvSpPr>
          <p:nvPr>
            <p:ph type="ftr" sz="quarter" idx="11"/>
          </p:nvPr>
        </p:nvSpPr>
        <p:spPr/>
        <p:txBody>
          <a:bodyPr/>
          <a:lstStyle>
            <a:lvl1pPr>
              <a:defRPr/>
            </a:lvl1pPr>
          </a:lstStyle>
          <a:p>
            <a:pPr>
              <a:defRPr/>
            </a:pPr>
            <a:endParaRPr lang="ar-EG"/>
          </a:p>
        </p:txBody>
      </p:sp>
      <p:sp>
        <p:nvSpPr>
          <p:cNvPr id="5" name="Slide Number Placeholder 5"/>
          <p:cNvSpPr>
            <a:spLocks noGrp="1"/>
          </p:cNvSpPr>
          <p:nvPr>
            <p:ph type="sldNum" sz="quarter" idx="12"/>
          </p:nvPr>
        </p:nvSpPr>
        <p:spPr/>
        <p:txBody>
          <a:bodyPr/>
          <a:lstStyle>
            <a:lvl1pPr>
              <a:defRPr/>
            </a:lvl1pPr>
          </a:lstStyle>
          <a:p>
            <a:pPr>
              <a:defRPr/>
            </a:pPr>
            <a:fld id="{1185673A-1348-49C6-A076-DC91AB0C13C8}" type="slidenum">
              <a:rPr lang="ar-EG"/>
              <a:pPr>
                <a:defRPr/>
              </a:pPr>
              <a:t>‹#›</a:t>
            </a:fld>
            <a:endParaRPr lang="ar-EG"/>
          </a:p>
        </p:txBody>
      </p:sp>
    </p:spTree>
  </p:cSld>
  <p:clrMapOvr>
    <a:masterClrMapping/>
  </p:clrMapOvr>
  <p:transition>
    <p:pull/>
    <p:sndAc>
      <p:stSnd>
        <p:snd r:embed="rId1" name="breeze.wav" builtIn="1"/>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A05F6CB-48B6-46D8-A9A2-1D8CEBF76F65}" type="datetimeFigureOut">
              <a:rPr lang="ar-EG"/>
              <a:pPr>
                <a:defRPr/>
              </a:pPr>
              <a:t>25/10/1437</a:t>
            </a:fld>
            <a:endParaRPr lang="ar-EG"/>
          </a:p>
        </p:txBody>
      </p:sp>
      <p:sp>
        <p:nvSpPr>
          <p:cNvPr id="3" name="Footer Placeholder 4"/>
          <p:cNvSpPr>
            <a:spLocks noGrp="1"/>
          </p:cNvSpPr>
          <p:nvPr>
            <p:ph type="ftr" sz="quarter" idx="11"/>
          </p:nvPr>
        </p:nvSpPr>
        <p:spPr/>
        <p:txBody>
          <a:bodyPr/>
          <a:lstStyle>
            <a:lvl1pPr>
              <a:defRPr/>
            </a:lvl1pPr>
          </a:lstStyle>
          <a:p>
            <a:pPr>
              <a:defRPr/>
            </a:pPr>
            <a:endParaRPr lang="ar-EG"/>
          </a:p>
        </p:txBody>
      </p:sp>
      <p:sp>
        <p:nvSpPr>
          <p:cNvPr id="4" name="Slide Number Placeholder 5"/>
          <p:cNvSpPr>
            <a:spLocks noGrp="1"/>
          </p:cNvSpPr>
          <p:nvPr>
            <p:ph type="sldNum" sz="quarter" idx="12"/>
          </p:nvPr>
        </p:nvSpPr>
        <p:spPr/>
        <p:txBody>
          <a:bodyPr/>
          <a:lstStyle>
            <a:lvl1pPr>
              <a:defRPr/>
            </a:lvl1pPr>
          </a:lstStyle>
          <a:p>
            <a:pPr>
              <a:defRPr/>
            </a:pPr>
            <a:fld id="{E8F98EA8-14E8-474E-B8B3-88C708D2050A}" type="slidenum">
              <a:rPr lang="ar-EG"/>
              <a:pPr>
                <a:defRPr/>
              </a:pPr>
              <a:t>‹#›</a:t>
            </a:fld>
            <a:endParaRPr lang="ar-EG"/>
          </a:p>
        </p:txBody>
      </p:sp>
    </p:spTree>
  </p:cSld>
  <p:clrMapOvr>
    <a:masterClrMapping/>
  </p:clrMapOvr>
  <p:transition>
    <p:pull/>
    <p:sndAc>
      <p:stSnd>
        <p:snd r:embed="rId1" name="breeze.wav" builtIn="1"/>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C0A3269-ABD9-44D1-83D5-14DF71976913}" type="datetimeFigureOut">
              <a:rPr lang="ar-EG"/>
              <a:pPr>
                <a:defRPr/>
              </a:pPr>
              <a:t>25/10/1437</a:t>
            </a:fld>
            <a:endParaRPr lang="ar-EG"/>
          </a:p>
        </p:txBody>
      </p:sp>
      <p:sp>
        <p:nvSpPr>
          <p:cNvPr id="6" name="Footer Placeholder 4"/>
          <p:cNvSpPr>
            <a:spLocks noGrp="1"/>
          </p:cNvSpPr>
          <p:nvPr>
            <p:ph type="ftr" sz="quarter" idx="11"/>
          </p:nvPr>
        </p:nvSpPr>
        <p:spPr/>
        <p:txBody>
          <a:bodyPr/>
          <a:lstStyle>
            <a:lvl1pPr>
              <a:defRPr/>
            </a:lvl1pPr>
          </a:lstStyle>
          <a:p>
            <a:pPr>
              <a:defRPr/>
            </a:pPr>
            <a:endParaRPr lang="ar-EG"/>
          </a:p>
        </p:txBody>
      </p:sp>
      <p:sp>
        <p:nvSpPr>
          <p:cNvPr id="7" name="Slide Number Placeholder 5"/>
          <p:cNvSpPr>
            <a:spLocks noGrp="1"/>
          </p:cNvSpPr>
          <p:nvPr>
            <p:ph type="sldNum" sz="quarter" idx="12"/>
          </p:nvPr>
        </p:nvSpPr>
        <p:spPr/>
        <p:txBody>
          <a:bodyPr/>
          <a:lstStyle>
            <a:lvl1pPr>
              <a:defRPr/>
            </a:lvl1pPr>
          </a:lstStyle>
          <a:p>
            <a:pPr>
              <a:defRPr/>
            </a:pPr>
            <a:fld id="{B7269693-4A5E-4A12-88D7-0CD037A85C7D}" type="slidenum">
              <a:rPr lang="ar-EG"/>
              <a:pPr>
                <a:defRPr/>
              </a:pPr>
              <a:t>‹#›</a:t>
            </a:fld>
            <a:endParaRPr lang="ar-EG"/>
          </a:p>
        </p:txBody>
      </p:sp>
    </p:spTree>
  </p:cSld>
  <p:clrMapOvr>
    <a:masterClrMapping/>
  </p:clrMapOvr>
  <p:transition>
    <p:pull/>
    <p:sndAc>
      <p:stSnd>
        <p:snd r:embed="rId1" name="breeze.wav" builtIn="1"/>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E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8290B09-5FE6-40D5-8D07-D4B730CF7AB3}" type="datetimeFigureOut">
              <a:rPr lang="ar-EG"/>
              <a:pPr>
                <a:defRPr/>
              </a:pPr>
              <a:t>25/10/1437</a:t>
            </a:fld>
            <a:endParaRPr lang="ar-EG"/>
          </a:p>
        </p:txBody>
      </p:sp>
      <p:sp>
        <p:nvSpPr>
          <p:cNvPr id="6" name="Footer Placeholder 4"/>
          <p:cNvSpPr>
            <a:spLocks noGrp="1"/>
          </p:cNvSpPr>
          <p:nvPr>
            <p:ph type="ftr" sz="quarter" idx="11"/>
          </p:nvPr>
        </p:nvSpPr>
        <p:spPr/>
        <p:txBody>
          <a:bodyPr/>
          <a:lstStyle>
            <a:lvl1pPr>
              <a:defRPr/>
            </a:lvl1pPr>
          </a:lstStyle>
          <a:p>
            <a:pPr>
              <a:defRPr/>
            </a:pPr>
            <a:endParaRPr lang="ar-EG"/>
          </a:p>
        </p:txBody>
      </p:sp>
      <p:sp>
        <p:nvSpPr>
          <p:cNvPr id="7" name="Slide Number Placeholder 5"/>
          <p:cNvSpPr>
            <a:spLocks noGrp="1"/>
          </p:cNvSpPr>
          <p:nvPr>
            <p:ph type="sldNum" sz="quarter" idx="12"/>
          </p:nvPr>
        </p:nvSpPr>
        <p:spPr/>
        <p:txBody>
          <a:bodyPr/>
          <a:lstStyle>
            <a:lvl1pPr>
              <a:defRPr/>
            </a:lvl1pPr>
          </a:lstStyle>
          <a:p>
            <a:pPr>
              <a:defRPr/>
            </a:pPr>
            <a:fld id="{7EEC5785-7885-4E91-B384-C2B548599D32}" type="slidenum">
              <a:rPr lang="ar-EG"/>
              <a:pPr>
                <a:defRPr/>
              </a:pPr>
              <a:t>‹#›</a:t>
            </a:fld>
            <a:endParaRPr lang="ar-EG"/>
          </a:p>
        </p:txBody>
      </p:sp>
    </p:spTree>
  </p:cSld>
  <p:clrMapOvr>
    <a:masterClrMapping/>
  </p:clrMapOvr>
  <p:transition>
    <p:pull/>
    <p:sndAc>
      <p:stSnd>
        <p:snd r:embed="rId1" name="breeze.wav" builtIn="1"/>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rtl="1" fontAlgn="auto">
              <a:spcBef>
                <a:spcPts val="0"/>
              </a:spcBef>
              <a:spcAft>
                <a:spcPts val="0"/>
              </a:spcAft>
              <a:defRPr sz="1200">
                <a:solidFill>
                  <a:schemeClr val="tx1">
                    <a:tint val="75000"/>
                  </a:schemeClr>
                </a:solidFill>
                <a:latin typeface="+mn-lt"/>
                <a:cs typeface="+mn-cs"/>
              </a:defRPr>
            </a:lvl1pPr>
          </a:lstStyle>
          <a:p>
            <a:pPr>
              <a:defRPr/>
            </a:pPr>
            <a:fld id="{F02F7688-5566-41F5-9EDE-EC61BBA2D842}" type="datetimeFigureOut">
              <a:rPr lang="ar-EG"/>
              <a:pPr>
                <a:defRPr/>
              </a:pPr>
              <a:t>25/10/1437</a:t>
            </a:fld>
            <a:endParaRPr lang="ar-E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rtl="1" fontAlgn="auto">
              <a:spcBef>
                <a:spcPts val="0"/>
              </a:spcBef>
              <a:spcAft>
                <a:spcPts val="0"/>
              </a:spcAft>
              <a:defRPr sz="1200">
                <a:solidFill>
                  <a:schemeClr val="tx1">
                    <a:tint val="75000"/>
                  </a:schemeClr>
                </a:solidFill>
                <a:latin typeface="+mn-lt"/>
                <a:cs typeface="+mn-cs"/>
              </a:defRPr>
            </a:lvl1pPr>
          </a:lstStyle>
          <a:p>
            <a:pPr>
              <a:defRPr/>
            </a:pPr>
            <a:endParaRPr lang="ar-EG"/>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rtl="1" fontAlgn="auto">
              <a:spcBef>
                <a:spcPts val="0"/>
              </a:spcBef>
              <a:spcAft>
                <a:spcPts val="0"/>
              </a:spcAft>
              <a:defRPr sz="1200">
                <a:solidFill>
                  <a:schemeClr val="tx1">
                    <a:tint val="75000"/>
                  </a:schemeClr>
                </a:solidFill>
                <a:latin typeface="+mn-lt"/>
                <a:cs typeface="+mn-cs"/>
              </a:defRPr>
            </a:lvl1pPr>
          </a:lstStyle>
          <a:p>
            <a:pPr>
              <a:defRPr/>
            </a:pPr>
            <a:fld id="{B68D167F-2E6B-4549-96C2-24CAA4F65359}" type="slidenum">
              <a:rPr lang="ar-EG"/>
              <a:pPr>
                <a:defRPr/>
              </a:pPr>
              <a:t>‹#›</a:t>
            </a:fld>
            <a:endParaRPr lang="ar-EG"/>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pull/>
    <p:sndAc>
      <p:stSnd>
        <p:snd r:embed="rId13" name="breeze.wav" builtIn="1"/>
      </p:stSnd>
    </p:sndAc>
  </p:transition>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4.wav"/><Relationship Id="rId2" Type="http://schemas.openxmlformats.org/officeDocument/2006/relationships/audio" Target="../media/audio13.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14.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audio" Target="../media/audio21.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audio" Target="../media/audio19.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audio" Target="../media/audio22.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audio" Target="../media/audio23.wav"/></Relationships>
</file>

<file path=ppt/slides/_rels/slide15.xml.rels><?xml version="1.0" encoding="UTF-8" standalone="yes"?>
<Relationships xmlns="http://schemas.openxmlformats.org/package/2006/relationships"><Relationship Id="rId3" Type="http://schemas.openxmlformats.org/officeDocument/2006/relationships/audio" Target="../media/audio24.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audio" Target="../media/audio24.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audio" Target="../media/audio25.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audio" Target="../media/audio26.wav"/><Relationship Id="rId2" Type="http://schemas.openxmlformats.org/officeDocument/2006/relationships/audio" Target="../media/audio8.wav"/><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wmf"/></Relationships>
</file>

<file path=ppt/slides/_rels/slide1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audio" Target="../media/audio15.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audio" Target="../media/audio27.wav"/><Relationship Id="rId2" Type="http://schemas.openxmlformats.org/officeDocument/2006/relationships/audio" Target="../media/audio8.wav"/><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audio" Target="../media/audio23.wav"/></Relationships>
</file>

<file path=ppt/slides/_rels/slide27.xml.rels><?xml version="1.0" encoding="UTF-8" standalone="yes"?>
<Relationships xmlns="http://schemas.openxmlformats.org/package/2006/relationships"><Relationship Id="rId3" Type="http://schemas.openxmlformats.org/officeDocument/2006/relationships/audio" Target="../media/audio23.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audio" Target="../media/audio28.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audio" Target="../media/audio16.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audio" Target="../media/audio19.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audio" Target="../media/audio29.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audio" Target="../media/audio16.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audio" Target="../media/audio30.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3" Type="http://schemas.openxmlformats.org/officeDocument/2006/relationships/audio" Target="../media/audio23.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audio" Target="../media/audio17.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audio" Target="../media/audio18.wav"/></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audio" Target="../media/audio23.wav"/></Relationships>
</file>

<file path=ppt/slides/_rels/slide42.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audio" Target="../media/audio23.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audio" Target="../media/audio23.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audio" Target="../media/audio23.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audio" Target="../media/audio31.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audio" Target="../media/audio23.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audio" Target="../media/audio17.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audio" Target="../media/audio23.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audio" Target="../media/audio17.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audio" Target="../media/audio19.wav"/><Relationship Id="rId2" Type="http://schemas.openxmlformats.org/officeDocument/2006/relationships/audio" Target="../media/audio8.wav"/><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audio" Target="../media/audio20.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audio" Target="../media/audio19.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447800" y="838200"/>
            <a:ext cx="5883293" cy="665869"/>
          </a:xfrm>
          <a:prstGeom prst="ellipseRibbon2">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rtl="1" eaLnBrk="0" fontAlgn="auto" hangingPunct="0">
              <a:lnSpc>
                <a:spcPct val="90000"/>
              </a:lnSpc>
              <a:spcBef>
                <a:spcPts val="0"/>
              </a:spcBef>
              <a:spcAft>
                <a:spcPts val="1000"/>
              </a:spcAft>
              <a:tabLst>
                <a:tab pos="685800" algn="l"/>
              </a:tabLst>
              <a:defRPr/>
            </a:pPr>
            <a:r>
              <a:rPr lang="ar-BH" sz="2800" b="1" dirty="0" smtClean="0">
                <a:solidFill>
                  <a:srgbClr val="0000CC"/>
                </a:solidFill>
                <a:latin typeface="Tahoma" pitchFamily="34" charset="0"/>
                <a:ea typeface="Tahoma" pitchFamily="34" charset="0"/>
                <a:cs typeface="Tahoma" pitchFamily="34" charset="0"/>
              </a:rPr>
              <a:t>الفصل</a:t>
            </a:r>
            <a:r>
              <a:rPr lang="ar-EG" sz="2800" b="1" dirty="0" smtClean="0">
                <a:solidFill>
                  <a:srgbClr val="0000CC"/>
                </a:solidFill>
                <a:latin typeface="Tahoma" pitchFamily="34" charset="0"/>
                <a:ea typeface="Tahoma" pitchFamily="34" charset="0"/>
                <a:cs typeface="Tahoma" pitchFamily="34" charset="0"/>
              </a:rPr>
              <a:t> الخامس</a:t>
            </a:r>
            <a:endParaRPr lang="ar-EG" sz="2800" b="1" dirty="0">
              <a:solidFill>
                <a:srgbClr val="0000CC"/>
              </a:solidFill>
              <a:latin typeface="Tahoma" pitchFamily="34" charset="0"/>
              <a:ea typeface="Tahoma" pitchFamily="34" charset="0"/>
              <a:cs typeface="Tahoma" pitchFamily="34" charset="0"/>
            </a:endParaRPr>
          </a:p>
        </p:txBody>
      </p:sp>
      <p:sp>
        <p:nvSpPr>
          <p:cNvPr id="5" name="Cloud Callout 4"/>
          <p:cNvSpPr>
            <a:spLocks noChangeArrowheads="1"/>
          </p:cNvSpPr>
          <p:nvPr/>
        </p:nvSpPr>
        <p:spPr bwMode="auto">
          <a:xfrm rot="21353139">
            <a:off x="477338" y="3295959"/>
            <a:ext cx="8599141" cy="1068205"/>
          </a:xfrm>
          <a:prstGeom prst="cloudCallout">
            <a:avLst>
              <a:gd name="adj1" fmla="val 17955"/>
              <a:gd name="adj2" fmla="val -93230"/>
            </a:avLst>
          </a:prstGeom>
          <a:solidFill>
            <a:srgbClr val="CCFF66"/>
          </a:solidFill>
          <a:ln w="9525">
            <a:solidFill>
              <a:srgbClr val="FF0000"/>
            </a:solidFill>
            <a:miter lim="800000"/>
            <a:headEnd/>
            <a:tailEnd/>
          </a:ln>
          <a:effectLst>
            <a:glow rad="228600">
              <a:schemeClr val="tx1">
                <a:alpha val="40000"/>
              </a:scheme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BH" sz="4400" b="1" dirty="0">
                <a:solidFill>
                  <a:srgbClr val="0000CC"/>
                </a:solidFill>
                <a:latin typeface="Tahoma" pitchFamily="34" charset="0"/>
                <a:ea typeface="Tahoma" pitchFamily="34" charset="0"/>
                <a:cs typeface="Tahoma" pitchFamily="34" charset="0"/>
              </a:rPr>
              <a:t>الفطريات </a:t>
            </a:r>
            <a:r>
              <a:rPr lang="en-US" sz="4400" b="1" dirty="0">
                <a:solidFill>
                  <a:srgbClr val="0000CC"/>
                </a:solidFill>
                <a:latin typeface="Tahoma" pitchFamily="34" charset="0"/>
                <a:ea typeface="Tahoma" pitchFamily="34" charset="0"/>
                <a:cs typeface="Tahoma" pitchFamily="34" charset="0"/>
              </a:rPr>
              <a:t>Fungi</a:t>
            </a:r>
          </a:p>
        </p:txBody>
      </p:sp>
    </p:spTree>
  </p:cSld>
  <p:clrMapOvr>
    <a:masterClrMapping/>
  </p:clrMapOvr>
  <p:transition>
    <p:wedge/>
    <p:sndAc>
      <p:stSnd>
        <p:snd r:embed="rId2" name="cached_gemvanish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ched_gapbonus1.wav"/>
                                        </p:tgtEl>
                                      </p:cMediaNode>
                                    </p:audio>
                                  </p:subTnLst>
                                </p:cTn>
                              </p:par>
                              <p:par>
                                <p:cTn id="10" presetID="18" presetClass="entr" presetSubtype="12"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2643188" y="357188"/>
            <a:ext cx="4166526" cy="996170"/>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التكاثر في الفطريات </a:t>
            </a:r>
            <a:endParaRPr lang="en-US" sz="2800" b="1" dirty="0">
              <a:solidFill>
                <a:srgbClr val="0000CC"/>
              </a:solidFill>
              <a:latin typeface="Tahoma" pitchFamily="34" charset="0"/>
              <a:ea typeface="Tahoma" pitchFamily="34" charset="0"/>
              <a:cs typeface="Tahoma" pitchFamily="34" charset="0"/>
            </a:endParaRPr>
          </a:p>
          <a:p>
            <a:pPr marL="342900" indent="-342900" algn="ctr" eaLnBrk="0" fontAlgn="auto" hangingPunct="0">
              <a:lnSpc>
                <a:spcPct val="90000"/>
              </a:lnSpc>
              <a:spcBef>
                <a:spcPts val="0"/>
              </a:spcBef>
              <a:spcAft>
                <a:spcPts val="1000"/>
              </a:spcAft>
              <a:tabLst>
                <a:tab pos="685800" algn="l"/>
              </a:tabLst>
              <a:defRPr/>
            </a:pPr>
            <a:r>
              <a:rPr lang="en-US" sz="2800" b="1" dirty="0">
                <a:solidFill>
                  <a:srgbClr val="0000CC"/>
                </a:solidFill>
                <a:latin typeface="Tahoma" pitchFamily="34" charset="0"/>
                <a:ea typeface="Tahoma" pitchFamily="34" charset="0"/>
                <a:cs typeface="Tahoma" pitchFamily="34" charset="0"/>
              </a:rPr>
              <a:t>Reproduction in Fungi</a:t>
            </a:r>
          </a:p>
        </p:txBody>
      </p:sp>
      <p:sp>
        <p:nvSpPr>
          <p:cNvPr id="5" name="Rectangle 4"/>
          <p:cNvSpPr>
            <a:spLocks noChangeArrowheads="1"/>
          </p:cNvSpPr>
          <p:nvPr/>
        </p:nvSpPr>
        <p:spPr bwMode="auto">
          <a:xfrm rot="-498017">
            <a:off x="1194596" y="2064249"/>
            <a:ext cx="7085013" cy="3582519"/>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تُصنّف الفطريات بناءً على تراكيبها وأنماط تكاثرها. فبعض الفطريات تتكاثر لاجنسًّيا عن طريق الانقسام غير المباشر فقط. ويتم التكاثر اللاجنسي في الفطريات بثلاث صور، هى التجزؤ او التبرعم أو إنتاج الأبواغ. وتستطيع العديد من الفطريات التكاثر جنسيًّا ولاجنسيًّا. وتنتج الفطريات التي تتكاثر جنسيًّا أبواغًا عن طريق الانقسام الاختزالي. </a:t>
            </a:r>
          </a:p>
        </p:txBody>
      </p:sp>
    </p:spTree>
  </p:cSld>
  <p:clrMapOvr>
    <a:masterClrMapping/>
  </p:clrMapOvr>
  <p:transition>
    <p:pull/>
    <p:sndAc>
      <p:stSnd>
        <p:snd r:embed="rId2" name="breeze.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ached_gapbonus1.wav"/>
                                        </p:tgtEl>
                                      </p:cMediaNode>
                                    </p:audio>
                                  </p:subTnLst>
                                </p:cTn>
                              </p:par>
                              <p:par>
                                <p:cTn id="9" presetID="1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lide(fromRigh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3143250" y="642938"/>
            <a:ext cx="2985113" cy="978729"/>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3200" b="1" dirty="0">
                <a:solidFill>
                  <a:srgbClr val="0000CC"/>
                </a:solidFill>
                <a:latin typeface="Tahoma" pitchFamily="34" charset="0"/>
                <a:ea typeface="Tahoma" pitchFamily="34" charset="0"/>
                <a:cs typeface="Tahoma" pitchFamily="34" charset="0"/>
              </a:rPr>
              <a:t>التبرعم </a:t>
            </a:r>
            <a:r>
              <a:rPr lang="en-US" sz="3200" b="1" dirty="0">
                <a:solidFill>
                  <a:srgbClr val="0000CC"/>
                </a:solidFill>
                <a:latin typeface="Tahoma" pitchFamily="34" charset="0"/>
                <a:ea typeface="Tahoma" pitchFamily="34" charset="0"/>
                <a:cs typeface="Tahoma" pitchFamily="34" charset="0"/>
              </a:rPr>
              <a:t>Budding</a:t>
            </a:r>
            <a:endParaRPr lang="ar-EG" sz="3200" b="1" dirty="0">
              <a:solidFill>
                <a:srgbClr val="0000CC"/>
              </a:solidFill>
              <a:latin typeface="Tahoma" pitchFamily="34" charset="0"/>
              <a:ea typeface="Tahoma" pitchFamily="34" charset="0"/>
              <a:cs typeface="Tahoma" pitchFamily="34" charset="0"/>
            </a:endParaRPr>
          </a:p>
        </p:txBody>
      </p:sp>
      <p:sp>
        <p:nvSpPr>
          <p:cNvPr id="24579" name="Rectangle 3"/>
          <p:cNvSpPr>
            <a:spLocks noChangeArrowheads="1"/>
          </p:cNvSpPr>
          <p:nvPr/>
        </p:nvSpPr>
        <p:spPr bwMode="auto">
          <a:xfrm rot="-253730">
            <a:off x="707400" y="2422179"/>
            <a:ext cx="7643813" cy="2031325"/>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تتكاثر خلايا الخمير لاجنسيًّا بالتبرعم. وكما هومبين في الشكل </a:t>
            </a:r>
            <a:r>
              <a:rPr lang="en-US" sz="2800" b="1" dirty="0">
                <a:solidFill>
                  <a:srgbClr val="0000CC"/>
                </a:solidFill>
                <a:latin typeface="Tahoma" pitchFamily="34" charset="0"/>
                <a:ea typeface="Tahoma" pitchFamily="34" charset="0"/>
                <a:cs typeface="Tahoma" pitchFamily="34" charset="0"/>
              </a:rPr>
              <a:t>5-6</a:t>
            </a:r>
            <a:r>
              <a:rPr lang="ar-EG" sz="2800" b="1" dirty="0">
                <a:solidFill>
                  <a:srgbClr val="0000CC"/>
                </a:solidFill>
                <a:latin typeface="Tahoma" pitchFamily="34" charset="0"/>
                <a:ea typeface="Tahoma" pitchFamily="34" charset="0"/>
                <a:cs typeface="Tahoma" pitchFamily="34" charset="0"/>
              </a:rPr>
              <a:t>تنمو خلايا جديدة جميعها ملتصقة بالخلية الأم. ينحسر الغشاء البلازمي لتنفصل الخلية الجديدة جزئيًّا عن الخلية الأم.</a:t>
            </a:r>
          </a:p>
        </p:txBody>
      </p:sp>
    </p:spTree>
  </p:cSld>
  <p:clrMapOvr>
    <a:masterClrMapping/>
  </p:clrMapOvr>
  <p:transition>
    <p:pull/>
    <p:sndAc>
      <p:stSnd>
        <p:snd r:embed="rId2" name="breeze.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4579"/>
                                        </p:tgtEl>
                                        <p:attrNameLst>
                                          <p:attrName>style.visibility</p:attrName>
                                        </p:attrNameLst>
                                      </p:cBhvr>
                                      <p:to>
                                        <p:strVal val="visible"/>
                                      </p:to>
                                    </p:set>
                                    <p:animEffect transition="in" filter="wipe(down)">
                                      <p:cBhvr>
                                        <p:cTn id="12" dur="145">
                                          <p:stCondLst>
                                            <p:cond delay="0"/>
                                          </p:stCondLst>
                                        </p:cTn>
                                        <p:tgtEl>
                                          <p:spTgt spid="24579"/>
                                        </p:tgtEl>
                                      </p:cBhvr>
                                    </p:animEffect>
                                    <p:anim calcmode="lin" valueType="num">
                                      <p:cBhvr>
                                        <p:cTn id="13" dur="456" tmFilter="0,0; 0.14,0.36; 0.43,0.73; 0.71,0.91; 1.0,1.0">
                                          <p:stCondLst>
                                            <p:cond delay="0"/>
                                          </p:stCondLst>
                                        </p:cTn>
                                        <p:tgtEl>
                                          <p:spTgt spid="24579"/>
                                        </p:tgtEl>
                                        <p:attrNameLst>
                                          <p:attrName>ppt_x</p:attrName>
                                        </p:attrNameLst>
                                      </p:cBhvr>
                                      <p:tavLst>
                                        <p:tav tm="0">
                                          <p:val>
                                            <p:strVal val="#ppt_x-0.25"/>
                                          </p:val>
                                        </p:tav>
                                        <p:tav tm="100000">
                                          <p:val>
                                            <p:strVal val="#ppt_x"/>
                                          </p:val>
                                        </p:tav>
                                      </p:tavLst>
                                    </p:anim>
                                    <p:anim calcmode="lin" valueType="num">
                                      <p:cBhvr>
                                        <p:cTn id="14" dur="166" tmFilter="0.0,0.0; 0.25,0.07; 0.50,0.2; 0.75,0.467; 1.0,1.0">
                                          <p:stCondLst>
                                            <p:cond delay="0"/>
                                          </p:stCondLst>
                                        </p:cTn>
                                        <p:tgtEl>
                                          <p:spTgt spid="24579"/>
                                        </p:tgtEl>
                                        <p:attrNameLst>
                                          <p:attrName>ppt_y</p:attrName>
                                        </p:attrNameLst>
                                      </p:cBhvr>
                                      <p:tavLst>
                                        <p:tav tm="0" fmla="#ppt_y-sin(pi*$)/3">
                                          <p:val>
                                            <p:fltVal val="0.5"/>
                                          </p:val>
                                        </p:tav>
                                        <p:tav tm="100000">
                                          <p:val>
                                            <p:fltVal val="1"/>
                                          </p:val>
                                        </p:tav>
                                      </p:tavLst>
                                    </p:anim>
                                    <p:anim calcmode="lin" valueType="num">
                                      <p:cBhvr>
                                        <p:cTn id="15" dur="166" tmFilter="0, 0; 0.125,0.2665; 0.25,0.4; 0.375,0.465; 0.5,0.5;  0.625,0.535; 0.75,0.6; 0.875,0.7335; 1,1">
                                          <p:stCondLst>
                                            <p:cond delay="166"/>
                                          </p:stCondLst>
                                        </p:cTn>
                                        <p:tgtEl>
                                          <p:spTgt spid="24579"/>
                                        </p:tgtEl>
                                        <p:attrNameLst>
                                          <p:attrName>ppt_y</p:attrName>
                                        </p:attrNameLst>
                                      </p:cBhvr>
                                      <p:tavLst>
                                        <p:tav tm="0" fmla="#ppt_y-sin(pi*$)/9">
                                          <p:val>
                                            <p:fltVal val="0"/>
                                          </p:val>
                                        </p:tav>
                                        <p:tav tm="100000">
                                          <p:val>
                                            <p:fltVal val="1"/>
                                          </p:val>
                                        </p:tav>
                                      </p:tavLst>
                                    </p:anim>
                                    <p:anim calcmode="lin" valueType="num">
                                      <p:cBhvr>
                                        <p:cTn id="16" dur="83" tmFilter="0, 0; 0.125,0.2665; 0.25,0.4; 0.375,0.465; 0.5,0.5;  0.625,0.535; 0.75,0.6; 0.875,0.7335; 1,1">
                                          <p:stCondLst>
                                            <p:cond delay="331"/>
                                          </p:stCondLst>
                                        </p:cTn>
                                        <p:tgtEl>
                                          <p:spTgt spid="24579"/>
                                        </p:tgtEl>
                                        <p:attrNameLst>
                                          <p:attrName>ppt_y</p:attrName>
                                        </p:attrNameLst>
                                      </p:cBhvr>
                                      <p:tavLst>
                                        <p:tav tm="0" fmla="#ppt_y-sin(pi*$)/27">
                                          <p:val>
                                            <p:fltVal val="0"/>
                                          </p:val>
                                        </p:tav>
                                        <p:tav tm="100000">
                                          <p:val>
                                            <p:fltVal val="1"/>
                                          </p:val>
                                        </p:tav>
                                      </p:tavLst>
                                    </p:anim>
                                    <p:anim calcmode="lin" valueType="num">
                                      <p:cBhvr>
                                        <p:cTn id="17" dur="41" tmFilter="0, 0; 0.125,0.2665; 0.25,0.4; 0.375,0.465; 0.5,0.5;  0.625,0.535; 0.75,0.6; 0.875,0.7335; 1,1">
                                          <p:stCondLst>
                                            <p:cond delay="414"/>
                                          </p:stCondLst>
                                        </p:cTn>
                                        <p:tgtEl>
                                          <p:spTgt spid="24579"/>
                                        </p:tgtEl>
                                        <p:attrNameLst>
                                          <p:attrName>ppt_y</p:attrName>
                                        </p:attrNameLst>
                                      </p:cBhvr>
                                      <p:tavLst>
                                        <p:tav tm="0" fmla="#ppt_y-sin(pi*$)/81">
                                          <p:val>
                                            <p:fltVal val="0"/>
                                          </p:val>
                                        </p:tav>
                                        <p:tav tm="100000">
                                          <p:val>
                                            <p:fltVal val="1"/>
                                          </p:val>
                                        </p:tav>
                                      </p:tavLst>
                                    </p:anim>
                                    <p:animScale>
                                      <p:cBhvr>
                                        <p:cTn id="18" dur="7">
                                          <p:stCondLst>
                                            <p:cond delay="163"/>
                                          </p:stCondLst>
                                        </p:cTn>
                                        <p:tgtEl>
                                          <p:spTgt spid="24579"/>
                                        </p:tgtEl>
                                      </p:cBhvr>
                                      <p:to x="100000" y="60000"/>
                                    </p:animScale>
                                    <p:animScale>
                                      <p:cBhvr>
                                        <p:cTn id="19" dur="42" decel="50000">
                                          <p:stCondLst>
                                            <p:cond delay="169"/>
                                          </p:stCondLst>
                                        </p:cTn>
                                        <p:tgtEl>
                                          <p:spTgt spid="24579"/>
                                        </p:tgtEl>
                                      </p:cBhvr>
                                      <p:to x="100000" y="100000"/>
                                    </p:animScale>
                                    <p:animScale>
                                      <p:cBhvr>
                                        <p:cTn id="20" dur="7">
                                          <p:stCondLst>
                                            <p:cond delay="328"/>
                                          </p:stCondLst>
                                        </p:cTn>
                                        <p:tgtEl>
                                          <p:spTgt spid="24579"/>
                                        </p:tgtEl>
                                      </p:cBhvr>
                                      <p:to x="100000" y="80000"/>
                                    </p:animScale>
                                    <p:animScale>
                                      <p:cBhvr>
                                        <p:cTn id="21" dur="42" decel="50000">
                                          <p:stCondLst>
                                            <p:cond delay="335"/>
                                          </p:stCondLst>
                                        </p:cTn>
                                        <p:tgtEl>
                                          <p:spTgt spid="24579"/>
                                        </p:tgtEl>
                                      </p:cBhvr>
                                      <p:to x="100000" y="100000"/>
                                    </p:animScale>
                                    <p:animScale>
                                      <p:cBhvr>
                                        <p:cTn id="22" dur="7">
                                          <p:stCondLst>
                                            <p:cond delay="411"/>
                                          </p:stCondLst>
                                        </p:cTn>
                                        <p:tgtEl>
                                          <p:spTgt spid="24579"/>
                                        </p:tgtEl>
                                      </p:cBhvr>
                                      <p:to x="100000" y="90000"/>
                                    </p:animScale>
                                    <p:animScale>
                                      <p:cBhvr>
                                        <p:cTn id="23" dur="42" decel="50000">
                                          <p:stCondLst>
                                            <p:cond delay="417"/>
                                          </p:stCondLst>
                                        </p:cTn>
                                        <p:tgtEl>
                                          <p:spTgt spid="24579"/>
                                        </p:tgtEl>
                                      </p:cBhvr>
                                      <p:to x="100000" y="100000"/>
                                    </p:animScale>
                                    <p:animScale>
                                      <p:cBhvr>
                                        <p:cTn id="24" dur="7">
                                          <p:stCondLst>
                                            <p:cond delay="452"/>
                                          </p:stCondLst>
                                        </p:cTn>
                                        <p:tgtEl>
                                          <p:spTgt spid="24579"/>
                                        </p:tgtEl>
                                      </p:cBhvr>
                                      <p:to x="100000" y="95000"/>
                                    </p:animScale>
                                    <p:animScale>
                                      <p:cBhvr>
                                        <p:cTn id="25" dur="42" decel="50000">
                                          <p:stCondLst>
                                            <p:cond delay="459"/>
                                          </p:stCondLst>
                                        </p:cTn>
                                        <p:tgtEl>
                                          <p:spTgt spid="24579"/>
                                        </p:tgtEl>
                                      </p:cBhvr>
                                      <p:to x="100000" y="100000"/>
                                    </p:animScale>
                                  </p:childTnLst>
                                  <p:subTnLst>
                                    <p:audio>
                                      <p:cMediaNode>
                                        <p:cTn display="0" masterRel="sameClick">
                                          <p:stCondLst>
                                            <p:cond evt="begin" delay="0">
                                              <p:tn val="10"/>
                                            </p:cond>
                                          </p:stCondLst>
                                          <p:endCondLst>
                                            <p:cond evt="onStopAudio" delay="0">
                                              <p:tgtEl>
                                                <p:sldTgt/>
                                              </p:tgtEl>
                                            </p:cond>
                                          </p:endCondLst>
                                        </p:cTn>
                                        <p:tgtEl>
                                          <p:sndTgt r:embed="rId3" name="cached_warning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4579"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2714625" y="714375"/>
            <a:ext cx="5143523" cy="5355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3200" b="1" dirty="0" smtClean="0">
                <a:solidFill>
                  <a:srgbClr val="0000CC"/>
                </a:solidFill>
                <a:latin typeface="Tahoma" pitchFamily="34" charset="0"/>
                <a:ea typeface="Tahoma" pitchFamily="34" charset="0"/>
                <a:cs typeface="Tahoma" pitchFamily="34" charset="0"/>
              </a:rPr>
              <a:t>التجزؤ</a:t>
            </a:r>
            <a:r>
              <a:rPr lang="en-US" sz="3200" b="1" dirty="0" smtClean="0">
                <a:solidFill>
                  <a:srgbClr val="0000CC"/>
                </a:solidFill>
                <a:latin typeface="Tahoma" pitchFamily="34" charset="0"/>
                <a:ea typeface="Tahoma" pitchFamily="34" charset="0"/>
                <a:cs typeface="Tahoma" pitchFamily="34" charset="0"/>
              </a:rPr>
              <a:t> </a:t>
            </a:r>
            <a:r>
              <a:rPr lang="ar-EG" sz="3200" b="1" dirty="0" smtClean="0">
                <a:solidFill>
                  <a:srgbClr val="0000CC"/>
                </a:solidFill>
                <a:latin typeface="Tahoma" pitchFamily="34" charset="0"/>
                <a:ea typeface="Tahoma" pitchFamily="34" charset="0"/>
                <a:cs typeface="Tahoma" pitchFamily="34" charset="0"/>
              </a:rPr>
              <a:t> </a:t>
            </a:r>
            <a:r>
              <a:rPr lang="en-US" sz="3200" b="1" dirty="0">
                <a:solidFill>
                  <a:srgbClr val="0000CC"/>
                </a:solidFill>
                <a:latin typeface="Tahoma" pitchFamily="34" charset="0"/>
                <a:ea typeface="Tahoma" pitchFamily="34" charset="0"/>
                <a:cs typeface="Tahoma" pitchFamily="34" charset="0"/>
              </a:rPr>
              <a:t>Fragmentation</a:t>
            </a:r>
            <a:endParaRPr lang="ar-EG" sz="3200" b="1" dirty="0">
              <a:solidFill>
                <a:srgbClr val="0000CC"/>
              </a:solidFill>
              <a:latin typeface="Tahoma" pitchFamily="34" charset="0"/>
              <a:ea typeface="Tahoma" pitchFamily="34" charset="0"/>
              <a:cs typeface="Tahoma" pitchFamily="34" charset="0"/>
            </a:endParaRPr>
          </a:p>
        </p:txBody>
      </p:sp>
      <p:sp>
        <p:nvSpPr>
          <p:cNvPr id="28673" name="Rectangle 1"/>
          <p:cNvSpPr>
            <a:spLocks noChangeArrowheads="1"/>
          </p:cNvSpPr>
          <p:nvPr/>
        </p:nvSpPr>
        <p:spPr bwMode="auto">
          <a:xfrm rot="267785">
            <a:off x="1041820" y="1995625"/>
            <a:ext cx="7350125" cy="319472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شكل من أشكال التكاثر اللاجنسي يظهر عندما ينقسم الغزل الفطري في الفطريات إلى أجزاء. ويتم ذلك بأشكال مختلفة. فعندما يحفر حيوان في الأرض التي ينمو فيها الفطر، تنتشر بذلك قطع من الغزل الفطري لتقع في مواقع جديدة. وإذا كانت الظروف البيئية ملائمة فإنها تنمو وتكوّن غزلاً فطريًّا جديدًا. </a:t>
            </a:r>
          </a:p>
        </p:txBody>
      </p:sp>
    </p:spTree>
  </p:cSld>
  <p:clrMapOvr>
    <a:masterClrMapping/>
  </p:clrMapOvr>
  <p:transition>
    <p:pull/>
    <p:sndAc>
      <p:stSnd>
        <p:snd r:embed="rId2" name="breeze.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500"/>
                                        <p:tgtEl>
                                          <p:spTgt spid="6"/>
                                        </p:tgtEl>
                                      </p:cBhvr>
                                    </p:animEffect>
                                  </p:childTnLst>
                                </p:cTn>
                              </p:par>
                              <p:par>
                                <p:cTn id="8" presetID="34" presetClass="entr" presetSubtype="0" fill="hold" grpId="0" nodeType="withEffect">
                                  <p:stCondLst>
                                    <p:cond delay="0"/>
                                  </p:stCondLst>
                                  <p:childTnLst>
                                    <p:set>
                                      <p:cBhvr>
                                        <p:cTn id="9" dur="1" fill="hold">
                                          <p:stCondLst>
                                            <p:cond delay="0"/>
                                          </p:stCondLst>
                                        </p:cTn>
                                        <p:tgtEl>
                                          <p:spTgt spid="28673"/>
                                        </p:tgtEl>
                                        <p:attrNameLst>
                                          <p:attrName>style.visibility</p:attrName>
                                        </p:attrNameLst>
                                      </p:cBhvr>
                                      <p:to>
                                        <p:strVal val="visible"/>
                                      </p:to>
                                    </p:set>
                                    <p:anim from="(-#ppt_w/2)" to="(#ppt_x)" calcmode="lin" valueType="num">
                                      <p:cBhvr>
                                        <p:cTn id="10" dur="300" fill="hold">
                                          <p:stCondLst>
                                            <p:cond delay="0"/>
                                          </p:stCondLst>
                                        </p:cTn>
                                        <p:tgtEl>
                                          <p:spTgt spid="28673"/>
                                        </p:tgtEl>
                                        <p:attrNameLst>
                                          <p:attrName>ppt_x</p:attrName>
                                        </p:attrNameLst>
                                      </p:cBhvr>
                                    </p:anim>
                                    <p:anim from="0" to="-1.0" calcmode="lin" valueType="num">
                                      <p:cBhvr>
                                        <p:cTn id="11" dur="100" decel="50000" autoRev="1" fill="hold">
                                          <p:stCondLst>
                                            <p:cond delay="300"/>
                                          </p:stCondLst>
                                        </p:cTn>
                                        <p:tgtEl>
                                          <p:spTgt spid="28673"/>
                                        </p:tgtEl>
                                        <p:attrNameLst>
                                          <p:attrName>xshear</p:attrName>
                                        </p:attrNameLst>
                                      </p:cBhvr>
                                    </p:anim>
                                    <p:animScale>
                                      <p:cBhvr>
                                        <p:cTn id="12" dur="100" decel="100000" autoRev="1" fill="hold">
                                          <p:stCondLst>
                                            <p:cond delay="300"/>
                                          </p:stCondLst>
                                        </p:cTn>
                                        <p:tgtEl>
                                          <p:spTgt spid="28673"/>
                                        </p:tgtEl>
                                      </p:cBhvr>
                                      <p:from x="100000" y="100000"/>
                                      <p:to x="80000" y="100000"/>
                                    </p:animScale>
                                    <p:anim by="(#ppt_h/3+#ppt_w*0.1)" calcmode="lin" valueType="num">
                                      <p:cBhvr additive="sum">
                                        <p:cTn id="13" dur="100" decel="100000" autoRev="1" fill="hold">
                                          <p:stCondLst>
                                            <p:cond delay="300"/>
                                          </p:stCondLst>
                                        </p:cTn>
                                        <p:tgtEl>
                                          <p:spTgt spid="2867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8673"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49" name="Picture 1"/>
          <p:cNvPicPr>
            <a:picLocks noChangeAspect="1" noChangeArrowheads="1"/>
          </p:cNvPicPr>
          <p:nvPr/>
        </p:nvPicPr>
        <p:blipFill>
          <a:blip r:embed="rId4" cstate="print"/>
          <a:srcRect/>
          <a:stretch>
            <a:fillRect/>
          </a:stretch>
        </p:blipFill>
        <p:spPr bwMode="auto">
          <a:xfrm>
            <a:off x="1428728" y="571480"/>
            <a:ext cx="3357586" cy="3357562"/>
          </a:xfrm>
          <a:prstGeom prst="flowChartAlternateProcess">
            <a:avLst/>
          </a:prstGeom>
          <a:noFill/>
          <a:ln w="9525">
            <a:noFill/>
            <a:miter lim="800000"/>
            <a:headEnd/>
            <a:tailEnd/>
          </a:ln>
          <a:effectLst/>
        </p:spPr>
      </p:pic>
      <p:sp>
        <p:nvSpPr>
          <p:cNvPr id="3" name="Flowchart: Terminator 2"/>
          <p:cNvSpPr/>
          <p:nvPr/>
        </p:nvSpPr>
        <p:spPr>
          <a:xfrm>
            <a:off x="1143000" y="4071942"/>
            <a:ext cx="8001000" cy="1765792"/>
          </a:xfrm>
          <a:prstGeom prst="flowChartTerminator">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الشكل </a:t>
            </a:r>
            <a:r>
              <a:rPr lang="en-US" sz="2800" b="1" dirty="0">
                <a:solidFill>
                  <a:srgbClr val="0000CC"/>
                </a:solidFill>
                <a:latin typeface="Tahoma" pitchFamily="34" charset="0"/>
                <a:ea typeface="Tahoma" pitchFamily="34" charset="0"/>
                <a:cs typeface="Tahoma" pitchFamily="34" charset="0"/>
              </a:rPr>
              <a:t>5-6</a:t>
            </a:r>
            <a:r>
              <a:rPr lang="ar-EG" sz="2800" b="1" dirty="0">
                <a:solidFill>
                  <a:srgbClr val="0000CC"/>
                </a:solidFill>
                <a:latin typeface="Tahoma" pitchFamily="34" charset="0"/>
                <a:ea typeface="Tahoma" pitchFamily="34" charset="0"/>
                <a:cs typeface="Tahoma" pitchFamily="34" charset="0"/>
              </a:rPr>
              <a:t>: لاحظ كيف يبدأ الغشاء البلازمي في فصل البرعم عن الخلية الأم. </a:t>
            </a:r>
            <a:endParaRPr lang="en-US" sz="2800" b="1" dirty="0">
              <a:solidFill>
                <a:srgbClr val="0000CC"/>
              </a:solidFill>
              <a:latin typeface="Tahoma" pitchFamily="34" charset="0"/>
              <a:ea typeface="Tahoma" pitchFamily="34" charset="0"/>
              <a:cs typeface="Tahoma" pitchFamily="34" charset="0"/>
            </a:endParaRPr>
          </a:p>
        </p:txBody>
      </p:sp>
    </p:spTree>
  </p:cSld>
  <p:clrMapOvr>
    <a:masterClrMapping/>
  </p:clrMapOvr>
  <p:transition>
    <p:pull/>
    <p:sndAc>
      <p:stSnd>
        <p:snd r:embed="rId2" name="breeze.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builtIn="1"/>
                                        </p:tgtEl>
                                      </p:cMediaNode>
                                    </p:audio>
                                  </p:subTnLst>
                                </p:cTn>
                              </p:par>
                              <p:par>
                                <p:cTn id="8" presetID="9" presetClass="entr" presetSubtype="0" fill="hold" nodeType="withEffect">
                                  <p:stCondLst>
                                    <p:cond delay="0"/>
                                  </p:stCondLst>
                                  <p:childTnLst>
                                    <p:set>
                                      <p:cBhvr>
                                        <p:cTn id="9" dur="1" fill="hold">
                                          <p:stCondLst>
                                            <p:cond delay="0"/>
                                          </p:stCondLst>
                                        </p:cTn>
                                        <p:tgtEl>
                                          <p:spTgt spid="27649"/>
                                        </p:tgtEl>
                                        <p:attrNameLst>
                                          <p:attrName>style.visibility</p:attrName>
                                        </p:attrNameLst>
                                      </p:cBhvr>
                                      <p:to>
                                        <p:strVal val="visible"/>
                                      </p:to>
                                    </p:set>
                                    <p:animEffect transition="in" filter="dissolve">
                                      <p:cBhvr>
                                        <p:cTn id="10" dur="500"/>
                                        <p:tgtEl>
                                          <p:spTgt spid="276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lowchart: Multidocument 1"/>
          <p:cNvSpPr/>
          <p:nvPr/>
        </p:nvSpPr>
        <p:spPr>
          <a:xfrm rot="325549">
            <a:off x="1695450" y="999329"/>
            <a:ext cx="6418263" cy="1731968"/>
          </a:xfrm>
          <a:prstGeom prst="flowChartMultidocumen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استنتج: هل هذا مثال على التكاثر الجنسي أو اللاجنسي؟</a:t>
            </a:r>
            <a:endParaRPr lang="en-US" sz="2800" b="1" dirty="0">
              <a:solidFill>
                <a:srgbClr val="0000CC"/>
              </a:solidFill>
              <a:latin typeface="Tahoma" pitchFamily="34" charset="0"/>
              <a:ea typeface="Tahoma" pitchFamily="34" charset="0"/>
              <a:cs typeface="Tahoma" pitchFamily="34" charset="0"/>
            </a:endParaRPr>
          </a:p>
          <a:p>
            <a:pPr marL="342900" indent="-342900" algn="ctr" eaLnBrk="0" fontAlgn="auto" hangingPunct="0">
              <a:lnSpc>
                <a:spcPct val="90000"/>
              </a:lnSpc>
              <a:spcBef>
                <a:spcPts val="0"/>
              </a:spcBef>
              <a:spcAft>
                <a:spcPts val="1000"/>
              </a:spcAft>
              <a:tabLst>
                <a:tab pos="685800" algn="l"/>
              </a:tabLst>
              <a:defRPr/>
            </a:pPr>
            <a:endParaRPr lang="ar-EG" sz="2800" b="1" dirty="0">
              <a:solidFill>
                <a:srgbClr val="0000CC"/>
              </a:solidFill>
              <a:latin typeface="Tahoma" pitchFamily="34" charset="0"/>
              <a:ea typeface="Tahoma" pitchFamily="34" charset="0"/>
              <a:cs typeface="Tahoma" pitchFamily="34" charset="0"/>
            </a:endParaRPr>
          </a:p>
        </p:txBody>
      </p:sp>
      <p:sp>
        <p:nvSpPr>
          <p:cNvPr id="4" name="Rectangle 3"/>
          <p:cNvSpPr>
            <a:spLocks noChangeArrowheads="1"/>
          </p:cNvSpPr>
          <p:nvPr/>
        </p:nvSpPr>
        <p:spPr bwMode="auto">
          <a:xfrm>
            <a:off x="1428728" y="3500438"/>
            <a:ext cx="6842125"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smtClean="0">
                <a:solidFill>
                  <a:srgbClr val="0000CC"/>
                </a:solidFill>
                <a:latin typeface="Tahoma" pitchFamily="34" charset="0"/>
                <a:ea typeface="Tahoma" pitchFamily="34" charset="0"/>
                <a:cs typeface="Tahoma" pitchFamily="34" charset="0"/>
              </a:rPr>
              <a:t>مثال على التكاثر اللاجنسي.</a:t>
            </a:r>
            <a:endParaRPr lang="en-US" sz="2800" b="1" dirty="0" smtClean="0">
              <a:solidFill>
                <a:srgbClr val="0000CC"/>
              </a:solidFill>
              <a:latin typeface="Tahoma" pitchFamily="34" charset="0"/>
              <a:ea typeface="Tahoma" pitchFamily="34" charset="0"/>
              <a:cs typeface="Tahoma" pitchFamily="34" charset="0"/>
            </a:endParaRPr>
          </a:p>
        </p:txBody>
      </p:sp>
    </p:spTree>
  </p:cSld>
  <p:clrMapOvr>
    <a:masterClrMapping/>
  </p:clrMapOvr>
  <p:transition>
    <p:pull/>
    <p:sndAc>
      <p:stSnd>
        <p:snd r:embed="rId2" name="breeze.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58.WAV"/>
                                        </p:tgtEl>
                                      </p:cMediaNode>
                                    </p:audio>
                                  </p:subTnLst>
                                </p:cTn>
                              </p:par>
                              <p:par>
                                <p:cTn id="8" presetID="5"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subTnLst>
                                    <p:audio>
                                      <p:cMediaNode>
                                        <p:cTn display="0" masterRel="sameClick">
                                          <p:stCondLst>
                                            <p:cond evt="begin" delay="0">
                                              <p:tn val="8"/>
                                            </p:cond>
                                          </p:stCondLst>
                                          <p:endCondLst>
                                            <p:cond evt="onStopAudio" delay="0">
                                              <p:tgtEl>
                                                <p:sldTgt/>
                                              </p:tgtEl>
                                            </p:cond>
                                          </p:endCondLst>
                                        </p:cTn>
                                        <p:tgtEl>
                                          <p:sndTgt r:embed="rId4" name="0068 - 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2928938" y="428625"/>
            <a:ext cx="4000500" cy="996170"/>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إنتاج الأبواغ </a:t>
            </a:r>
            <a:endParaRPr lang="en-US" sz="2800" b="1" dirty="0">
              <a:solidFill>
                <a:srgbClr val="0000CC"/>
              </a:solidFill>
              <a:latin typeface="Tahoma" pitchFamily="34" charset="0"/>
              <a:ea typeface="Tahoma" pitchFamily="34" charset="0"/>
              <a:cs typeface="Tahoma" pitchFamily="34" charset="0"/>
            </a:endParaRPr>
          </a:p>
          <a:p>
            <a:pPr marL="342900" indent="-342900" algn="ctr" eaLnBrk="0" fontAlgn="auto" hangingPunct="0">
              <a:lnSpc>
                <a:spcPct val="90000"/>
              </a:lnSpc>
              <a:spcBef>
                <a:spcPts val="0"/>
              </a:spcBef>
              <a:spcAft>
                <a:spcPts val="1000"/>
              </a:spcAft>
              <a:tabLst>
                <a:tab pos="685800" algn="l"/>
              </a:tabLst>
              <a:defRPr/>
            </a:pPr>
            <a:r>
              <a:rPr lang="en-US" sz="2800" b="1" dirty="0">
                <a:solidFill>
                  <a:srgbClr val="0000CC"/>
                </a:solidFill>
                <a:latin typeface="Tahoma" pitchFamily="34" charset="0"/>
                <a:ea typeface="Tahoma" pitchFamily="34" charset="0"/>
                <a:cs typeface="Tahoma" pitchFamily="34" charset="0"/>
              </a:rPr>
              <a:t>Spore Production</a:t>
            </a:r>
            <a:endParaRPr lang="ar-EG" sz="2800" b="1" dirty="0">
              <a:solidFill>
                <a:srgbClr val="0000CC"/>
              </a:solidFill>
              <a:latin typeface="Tahoma" pitchFamily="34" charset="0"/>
              <a:ea typeface="Tahoma" pitchFamily="34" charset="0"/>
              <a:cs typeface="Tahoma" pitchFamily="34" charset="0"/>
            </a:endParaRPr>
          </a:p>
        </p:txBody>
      </p:sp>
      <p:sp>
        <p:nvSpPr>
          <p:cNvPr id="7" name="Rectangle 6"/>
          <p:cNvSpPr>
            <a:spLocks noChangeArrowheads="1"/>
          </p:cNvSpPr>
          <p:nvPr/>
        </p:nvSpPr>
        <p:spPr bwMode="auto">
          <a:xfrm rot="-391002">
            <a:off x="1058781" y="1761565"/>
            <a:ext cx="7350125" cy="3970318"/>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تتضمن دورة حياة معظم الفطريات الجنسية واللاجنسية إنتاج الأبواغ. البوغ </a:t>
            </a:r>
            <a:r>
              <a:rPr lang="en-US" sz="2800" b="1" dirty="0">
                <a:solidFill>
                  <a:srgbClr val="0000CC"/>
                </a:solidFill>
                <a:latin typeface="Tahoma" pitchFamily="34" charset="0"/>
                <a:ea typeface="Tahoma" pitchFamily="34" charset="0"/>
                <a:cs typeface="Tahoma" pitchFamily="34" charset="0"/>
              </a:rPr>
              <a:t>spore</a:t>
            </a:r>
            <a:r>
              <a:rPr lang="ar-EG" sz="2800" b="1" dirty="0">
                <a:solidFill>
                  <a:srgbClr val="0000CC"/>
                </a:solidFill>
                <a:latin typeface="Tahoma" pitchFamily="34" charset="0"/>
                <a:ea typeface="Tahoma" pitchFamily="34" charset="0"/>
                <a:cs typeface="Tahoma" pitchFamily="34" charset="0"/>
              </a:rPr>
              <a:t> خلية أحادية العدد الكروموسومي، ولها غلاف صلب، تنمو فتصير مخلوقاً جديداً دون اندماج الأمشاج. </a:t>
            </a:r>
            <a:r>
              <a:rPr lang="ar-EG" sz="2800" b="1" dirty="0">
                <a:solidFill>
                  <a:srgbClr val="0000CC"/>
                </a:solidFill>
                <a:latin typeface="Tahoma" pitchFamily="34" charset="0"/>
                <a:ea typeface="Tahoma" pitchFamily="34" charset="0"/>
                <a:cs typeface="Tahoma" pitchFamily="34" charset="0"/>
              </a:rPr>
              <a:t>وتنتج الأبواغ خيوطًا فطرية جديدة تنمو فتصير غزلاُ فطريًّا. </a:t>
            </a:r>
            <a:r>
              <a:rPr lang="ar-EG" sz="2800" b="1" dirty="0">
                <a:solidFill>
                  <a:srgbClr val="0000CC"/>
                </a:solidFill>
                <a:latin typeface="Tahoma" pitchFamily="34" charset="0"/>
                <a:ea typeface="Tahoma" pitchFamily="34" charset="0"/>
                <a:cs typeface="Tahoma" pitchFamily="34" charset="0"/>
              </a:rPr>
              <a:t>بعض الأبواغ الفطرية ذات جدار رقيق وتنبت بسرعة، ولبعضها الآخر له جدار سميك يحتاج إلى مدة أطول لكي يبدأ في النمو. </a:t>
            </a:r>
          </a:p>
        </p:txBody>
      </p:sp>
    </p:spTree>
  </p:cSld>
  <p:clrMapOvr>
    <a:masterClrMapping/>
  </p:clrMapOvr>
  <p:transition>
    <p:pull/>
    <p:sndAc>
      <p:stSnd>
        <p:snd r:embed="rId2" name="breeze.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subTnLst>
                                    <p:audio>
                                      <p:cMediaNode>
                                        <p:cTn display="0" masterRel="sameClick">
                                          <p:stCondLst>
                                            <p:cond evt="begin" delay="0">
                                              <p:tn val="10"/>
                                            </p:cond>
                                          </p:stCondLst>
                                          <p:endCondLst>
                                            <p:cond evt="onStopAudio" delay="0">
                                              <p:tgtEl>
                                                <p:sldTgt/>
                                              </p:tgtEl>
                                            </p:cond>
                                          </p:endCondLst>
                                        </p:cTn>
                                        <p:tgtEl>
                                          <p:sndTgt r:embed="rId3" name="SOUND18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1" name="Rectangle 5"/>
          <p:cNvSpPr>
            <a:spLocks noChangeArrowheads="1"/>
          </p:cNvSpPr>
          <p:nvPr/>
        </p:nvSpPr>
        <p:spPr bwMode="auto">
          <a:xfrm>
            <a:off x="2928938" y="428625"/>
            <a:ext cx="4000500" cy="996170"/>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إنتاج الأبواغ </a:t>
            </a:r>
            <a:endParaRPr lang="en-US" sz="2800" b="1" dirty="0">
              <a:solidFill>
                <a:srgbClr val="0000CC"/>
              </a:solidFill>
              <a:latin typeface="Tahoma" pitchFamily="34" charset="0"/>
              <a:ea typeface="Tahoma" pitchFamily="34" charset="0"/>
              <a:cs typeface="Tahoma" pitchFamily="34" charset="0"/>
            </a:endParaRPr>
          </a:p>
          <a:p>
            <a:pPr marL="342900" indent="-342900" algn="ctr" eaLnBrk="0" fontAlgn="auto" hangingPunct="0">
              <a:lnSpc>
                <a:spcPct val="90000"/>
              </a:lnSpc>
              <a:spcBef>
                <a:spcPts val="0"/>
              </a:spcBef>
              <a:spcAft>
                <a:spcPts val="1000"/>
              </a:spcAft>
              <a:tabLst>
                <a:tab pos="685800" algn="l"/>
              </a:tabLst>
              <a:defRPr/>
            </a:pPr>
            <a:r>
              <a:rPr lang="en-US" sz="2800" b="1" dirty="0">
                <a:solidFill>
                  <a:srgbClr val="0000CC"/>
                </a:solidFill>
                <a:latin typeface="Tahoma" pitchFamily="34" charset="0"/>
                <a:ea typeface="Tahoma" pitchFamily="34" charset="0"/>
                <a:cs typeface="Tahoma" pitchFamily="34" charset="0"/>
              </a:rPr>
              <a:t>Spore Production</a:t>
            </a:r>
            <a:endParaRPr lang="ar-EG" sz="2800" b="1" dirty="0">
              <a:solidFill>
                <a:srgbClr val="0000CC"/>
              </a:solidFill>
              <a:latin typeface="Tahoma" pitchFamily="34" charset="0"/>
              <a:ea typeface="Tahoma" pitchFamily="34" charset="0"/>
              <a:cs typeface="Tahoma" pitchFamily="34" charset="0"/>
            </a:endParaRPr>
          </a:p>
        </p:txBody>
      </p:sp>
      <p:sp>
        <p:nvSpPr>
          <p:cNvPr id="7" name="Rectangle 6"/>
          <p:cNvSpPr>
            <a:spLocks noChangeArrowheads="1"/>
          </p:cNvSpPr>
          <p:nvPr/>
        </p:nvSpPr>
        <p:spPr bwMode="auto">
          <a:xfrm rot="-399653">
            <a:off x="1044157" y="2204042"/>
            <a:ext cx="7350125" cy="2419124"/>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وينتج التركيب التكاثري للفطريات الثنائية العدد الكروموسومي من خلال التكاثرالجنسي ليكوّن أبواغاً أحادية العدد الكروموسومي عن طريق الانقسام الاختزالي، وتشكّل هذه الأبواغ الجيل القادم الذي ينمو فيصير غزلاًّ فطريًّا جديدّا.</a:t>
            </a:r>
            <a:endParaRPr lang="en-US" sz="2800" b="1" dirty="0">
              <a:solidFill>
                <a:srgbClr val="0000CC"/>
              </a:solidFill>
              <a:latin typeface="Tahoma" pitchFamily="34" charset="0"/>
              <a:ea typeface="Tahoma" pitchFamily="34" charset="0"/>
              <a:cs typeface="Tahoma" pitchFamily="34" charset="0"/>
            </a:endParaRPr>
          </a:p>
        </p:txBody>
      </p:sp>
    </p:spTree>
  </p:cSld>
  <p:clrMapOvr>
    <a:masterClrMapping/>
  </p:clrMapOvr>
  <p:transition>
    <p:pull/>
    <p:sndAc>
      <p:stSnd>
        <p:snd r:embed="rId2" name="breeze.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18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8" descr="015"/>
          <p:cNvPicPr>
            <a:picLocks noChangeAspect="1" noChangeArrowheads="1"/>
          </p:cNvPicPr>
          <p:nvPr/>
        </p:nvPicPr>
        <p:blipFill>
          <a:blip r:embed="rId4"/>
          <a:srcRect/>
          <a:stretch>
            <a:fillRect/>
          </a:stretch>
        </p:blipFill>
        <p:spPr bwMode="auto">
          <a:xfrm rot="-788072">
            <a:off x="5662613" y="395288"/>
            <a:ext cx="3697287" cy="1857375"/>
          </a:xfrm>
          <a:prstGeom prst="rect">
            <a:avLst/>
          </a:prstGeom>
          <a:noFill/>
          <a:ln w="9525">
            <a:noFill/>
            <a:miter lim="800000"/>
            <a:headEnd/>
            <a:tailEnd/>
          </a:ln>
        </p:spPr>
      </p:pic>
      <p:sp>
        <p:nvSpPr>
          <p:cNvPr id="3" name="Rectangle 2"/>
          <p:cNvSpPr>
            <a:spLocks noChangeArrowheads="1"/>
          </p:cNvSpPr>
          <p:nvPr/>
        </p:nvSpPr>
        <p:spPr bwMode="auto">
          <a:xfrm rot="-1311851">
            <a:off x="7032625" y="606425"/>
            <a:ext cx="1704975" cy="584200"/>
          </a:xfrm>
          <a:prstGeom prst="rect">
            <a:avLst/>
          </a:prstGeom>
          <a:noFill/>
          <a:ln w="9525">
            <a:noFill/>
            <a:miter lim="800000"/>
            <a:headEnd/>
            <a:tailEnd/>
          </a:ln>
        </p:spPr>
        <p:txBody>
          <a:bodyPr>
            <a:spAutoFit/>
          </a:bodyPr>
          <a:lstStyle/>
          <a:p>
            <a:r>
              <a:rPr lang="ar-EG" sz="3200" b="1" dirty="0">
                <a:solidFill>
                  <a:srgbClr val="7030A0"/>
                </a:solidFill>
                <a:latin typeface="Calibri" pitchFamily="34" charset="0"/>
              </a:rPr>
              <a:t>تجربة </a:t>
            </a:r>
            <a:r>
              <a:rPr lang="en-US" sz="3200" b="1" dirty="0">
                <a:solidFill>
                  <a:srgbClr val="7030A0"/>
                </a:solidFill>
                <a:latin typeface="Calibri" pitchFamily="34" charset="0"/>
              </a:rPr>
              <a:t>5-1</a:t>
            </a:r>
            <a:endParaRPr lang="ar-EG" sz="3200" b="1" dirty="0">
              <a:solidFill>
                <a:srgbClr val="7030A0"/>
              </a:solidFill>
              <a:latin typeface="Calibri" pitchFamily="34" charset="0"/>
            </a:endParaRPr>
          </a:p>
        </p:txBody>
      </p:sp>
      <p:sp>
        <p:nvSpPr>
          <p:cNvPr id="6" name="Rectangle 5"/>
          <p:cNvSpPr>
            <a:spLocks noChangeArrowheads="1"/>
          </p:cNvSpPr>
          <p:nvPr/>
        </p:nvSpPr>
        <p:spPr bwMode="auto">
          <a:xfrm>
            <a:off x="1857375" y="1285875"/>
            <a:ext cx="3212739"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فحص نمو الخميرة</a:t>
            </a:r>
          </a:p>
        </p:txBody>
      </p:sp>
      <p:sp>
        <p:nvSpPr>
          <p:cNvPr id="3073" name="Rectangle 1"/>
          <p:cNvSpPr>
            <a:spLocks noChangeArrowheads="1"/>
          </p:cNvSpPr>
          <p:nvPr/>
        </p:nvSpPr>
        <p:spPr bwMode="auto">
          <a:xfrm rot="-466303">
            <a:off x="1015841" y="2874838"/>
            <a:ext cx="6786563" cy="2806922"/>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ما العلاقة بين تكاثر الخميرة وتوافر الطعام؟ الخميرة فطريات وحيدة الخلية، تتغذى على السكريات، وتنتج غاز ثاني أكسيد الكربون  والكحول الإيثيلي. تتكاثر الخميرة لاجنسيًّا، وتتضاعف سريعًا عندما تتوافر ظروف النمو المناسبة. </a:t>
            </a:r>
          </a:p>
        </p:txBody>
      </p:sp>
    </p:spTree>
  </p:cSld>
  <p:clrMapOvr>
    <a:masterClrMapping/>
  </p:clrMapOvr>
  <p:transition>
    <p:pull/>
    <p:sndAc>
      <p:stSnd>
        <p:snd r:embed="rId2" name="breeze.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voltage.wav" builtIn="1"/>
                                        </p:tgtEl>
                                      </p:cMediaNode>
                                    </p:audio>
                                  </p:subTnLst>
                                </p:cTn>
                              </p:par>
                              <p:par>
                                <p:cTn id="8" presetID="21"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4)">
                                      <p:cBhvr>
                                        <p:cTn id="10" dur="500"/>
                                        <p:tgtEl>
                                          <p:spTgt spid="3"/>
                                        </p:tgtEl>
                                      </p:cBhvr>
                                    </p:animEffect>
                                  </p:childTnLst>
                                </p:cTn>
                              </p:par>
                              <p:par>
                                <p:cTn id="11" presetID="21"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4)">
                                      <p:cBhvr>
                                        <p:cTn id="13" dur="500"/>
                                        <p:tgtEl>
                                          <p:spTgt spid="6"/>
                                        </p:tgtEl>
                                      </p:cBhvr>
                                    </p:animEffect>
                                  </p:childTnLst>
                                </p:cTn>
                              </p:par>
                              <p:par>
                                <p:cTn id="14" presetID="2" presetClass="entr" presetSubtype="6" fill="hold" grpId="0" nodeType="withEffect">
                                  <p:stCondLst>
                                    <p:cond delay="0"/>
                                  </p:stCondLst>
                                  <p:childTnLst>
                                    <p:set>
                                      <p:cBhvr>
                                        <p:cTn id="15" dur="1" fill="hold">
                                          <p:stCondLst>
                                            <p:cond delay="0"/>
                                          </p:stCondLst>
                                        </p:cTn>
                                        <p:tgtEl>
                                          <p:spTgt spid="3073"/>
                                        </p:tgtEl>
                                        <p:attrNameLst>
                                          <p:attrName>style.visibility</p:attrName>
                                        </p:attrNameLst>
                                      </p:cBhvr>
                                      <p:to>
                                        <p:strVal val="visible"/>
                                      </p:to>
                                    </p:set>
                                    <p:anim calcmode="lin" valueType="num">
                                      <p:cBhvr additive="base">
                                        <p:cTn id="16" dur="500" fill="hold"/>
                                        <p:tgtEl>
                                          <p:spTgt spid="3073"/>
                                        </p:tgtEl>
                                        <p:attrNameLst>
                                          <p:attrName>ppt_x</p:attrName>
                                        </p:attrNameLst>
                                      </p:cBhvr>
                                      <p:tavLst>
                                        <p:tav tm="0">
                                          <p:val>
                                            <p:strVal val="1+#ppt_w/2"/>
                                          </p:val>
                                        </p:tav>
                                        <p:tav tm="100000">
                                          <p:val>
                                            <p:strVal val="#ppt_x"/>
                                          </p:val>
                                        </p:tav>
                                      </p:tavLst>
                                    </p:anim>
                                    <p:anim calcmode="lin" valueType="num">
                                      <p:cBhvr additive="base">
                                        <p:cTn id="17" dur="500" fill="hold"/>
                                        <p:tgtEl>
                                          <p:spTgt spid="30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3073"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BCKLN066.WMF"/>
          <p:cNvPicPr>
            <a:picLocks noChangeAspect="1"/>
          </p:cNvPicPr>
          <p:nvPr/>
        </p:nvPicPr>
        <p:blipFill>
          <a:blip r:embed="rId4"/>
          <a:srcRect/>
          <a:stretch>
            <a:fillRect/>
          </a:stretch>
        </p:blipFill>
        <p:spPr bwMode="auto">
          <a:xfrm rot="554777">
            <a:off x="5195888" y="290513"/>
            <a:ext cx="3698875" cy="952500"/>
          </a:xfrm>
          <a:prstGeom prst="rect">
            <a:avLst/>
          </a:prstGeom>
          <a:noFill/>
          <a:ln w="9525">
            <a:noFill/>
            <a:miter lim="800000"/>
            <a:headEnd/>
            <a:tailEnd/>
          </a:ln>
        </p:spPr>
      </p:pic>
      <p:sp>
        <p:nvSpPr>
          <p:cNvPr id="3" name="Rectangle 2"/>
          <p:cNvSpPr>
            <a:spLocks noChangeArrowheads="1"/>
          </p:cNvSpPr>
          <p:nvPr/>
        </p:nvSpPr>
        <p:spPr bwMode="auto">
          <a:xfrm rot="632267">
            <a:off x="5811838" y="322263"/>
            <a:ext cx="2608262" cy="708025"/>
          </a:xfrm>
          <a:prstGeom prst="rect">
            <a:avLst/>
          </a:prstGeom>
          <a:noFill/>
          <a:ln w="9525">
            <a:noFill/>
            <a:miter lim="800000"/>
            <a:headEnd/>
            <a:tailEnd/>
          </a:ln>
        </p:spPr>
        <p:txBody>
          <a:bodyPr>
            <a:spAutoFit/>
          </a:bodyPr>
          <a:lstStyle/>
          <a:p>
            <a:r>
              <a:rPr lang="ar-EG" sz="4000" b="1">
                <a:solidFill>
                  <a:srgbClr val="7030A0"/>
                </a:solidFill>
                <a:latin typeface="Calibri" pitchFamily="34" charset="0"/>
              </a:rPr>
              <a:t>خطوات العمل:</a:t>
            </a:r>
          </a:p>
        </p:txBody>
      </p:sp>
      <p:sp>
        <p:nvSpPr>
          <p:cNvPr id="5" name="Rectangle 1"/>
          <p:cNvSpPr>
            <a:spLocks noChangeArrowheads="1"/>
          </p:cNvSpPr>
          <p:nvPr/>
        </p:nvSpPr>
        <p:spPr bwMode="auto">
          <a:xfrm>
            <a:off x="2143125" y="2928938"/>
            <a:ext cx="5224463" cy="978729"/>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3200" b="1" dirty="0">
                <a:solidFill>
                  <a:srgbClr val="0000CC"/>
                </a:solidFill>
                <a:latin typeface="Tahoma" pitchFamily="34" charset="0"/>
                <a:ea typeface="Tahoma" pitchFamily="34" charset="0"/>
                <a:cs typeface="Tahoma" pitchFamily="34" charset="0"/>
              </a:rPr>
              <a:t>املأ بطاقة السلامة في دليل التجارب العملية.</a:t>
            </a:r>
          </a:p>
        </p:txBody>
      </p:sp>
      <p:sp>
        <p:nvSpPr>
          <p:cNvPr id="7" name="Flowchart: Process 6"/>
          <p:cNvSpPr/>
          <p:nvPr/>
        </p:nvSpPr>
        <p:spPr>
          <a:xfrm>
            <a:off x="7286625" y="2357438"/>
            <a:ext cx="914400" cy="480131"/>
          </a:xfrm>
          <a:prstGeom prst="flowChartProcess">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en-US" sz="2800" b="1" dirty="0">
                <a:solidFill>
                  <a:srgbClr val="0000CC"/>
                </a:solidFill>
                <a:latin typeface="Tahoma" pitchFamily="34" charset="0"/>
                <a:ea typeface="Tahoma" pitchFamily="34" charset="0"/>
                <a:cs typeface="Tahoma" pitchFamily="34" charset="0"/>
              </a:rPr>
              <a:t>1</a:t>
            </a:r>
            <a:endParaRPr lang="ar-EG" sz="2800" b="1" dirty="0">
              <a:solidFill>
                <a:srgbClr val="0000CC"/>
              </a:solidFill>
              <a:latin typeface="Tahoma" pitchFamily="34" charset="0"/>
              <a:ea typeface="Tahoma" pitchFamily="34" charset="0"/>
              <a:cs typeface="Tahoma" pitchFamily="34" charset="0"/>
            </a:endParaRPr>
          </a:p>
        </p:txBody>
      </p:sp>
      <p:pic>
        <p:nvPicPr>
          <p:cNvPr id="8" name="Picture 1"/>
          <p:cNvPicPr>
            <a:picLocks noChangeAspect="1" noChangeArrowheads="1"/>
          </p:cNvPicPr>
          <p:nvPr/>
        </p:nvPicPr>
        <p:blipFill>
          <a:blip r:embed="rId5"/>
          <a:srcRect/>
          <a:stretch>
            <a:fillRect/>
          </a:stretch>
        </p:blipFill>
        <p:spPr bwMode="auto">
          <a:xfrm>
            <a:off x="2714625" y="357188"/>
            <a:ext cx="2319338" cy="500062"/>
          </a:xfrm>
          <a:prstGeom prst="rect">
            <a:avLst/>
          </a:prstGeom>
          <a:noFill/>
          <a:ln w="9525">
            <a:noFill/>
            <a:miter lim="800000"/>
            <a:headEnd/>
            <a:tailEnd/>
          </a:ln>
        </p:spPr>
      </p:pic>
    </p:spTree>
  </p:cSld>
  <p:clrMapOvr>
    <a:masterClrMapping/>
  </p:clrMapOvr>
  <p:transition>
    <p:pull/>
    <p:sndAc>
      <p:stSnd>
        <p:snd r:embed="rId2" name="breeze.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400" decel="100000"/>
                                        <p:tgtEl>
                                          <p:spTgt spid="3"/>
                                        </p:tgtEl>
                                      </p:cBhvr>
                                    </p:animEffect>
                                    <p:anim calcmode="lin" valueType="num">
                                      <p:cBhvr>
                                        <p:cTn id="8" dur="400" decel="100000" fill="hold"/>
                                        <p:tgtEl>
                                          <p:spTgt spid="3"/>
                                        </p:tgtEl>
                                        <p:attrNameLst>
                                          <p:attrName>style.rotation</p:attrName>
                                        </p:attrNameLst>
                                      </p:cBhvr>
                                      <p:tavLst>
                                        <p:tav tm="0">
                                          <p:val>
                                            <p:fltVal val="-90"/>
                                          </p:val>
                                        </p:tav>
                                        <p:tav tm="100000">
                                          <p:val>
                                            <p:fltVal val="0"/>
                                          </p:val>
                                        </p:tav>
                                      </p:tavLst>
                                    </p:anim>
                                    <p:anim calcmode="lin" valueType="num">
                                      <p:cBhvr>
                                        <p:cTn id="9" dur="400" decel="100000" fill="hold"/>
                                        <p:tgtEl>
                                          <p:spTgt spid="3"/>
                                        </p:tgtEl>
                                        <p:attrNameLst>
                                          <p:attrName>ppt_x</p:attrName>
                                        </p:attrNameLst>
                                      </p:cBhvr>
                                      <p:tavLst>
                                        <p:tav tm="0">
                                          <p:val>
                                            <p:strVal val="#ppt_x+0.4"/>
                                          </p:val>
                                        </p:tav>
                                        <p:tav tm="100000">
                                          <p:val>
                                            <p:strVal val="#ppt_x-0.05"/>
                                          </p:val>
                                        </p:tav>
                                      </p:tavLst>
                                    </p:anim>
                                    <p:anim calcmode="lin" valueType="num">
                                      <p:cBhvr>
                                        <p:cTn id="10" dur="400" decel="100000" fill="hold"/>
                                        <p:tgtEl>
                                          <p:spTgt spid="3"/>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3"/>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3"/>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SOUND243.WAV"/>
                                        </p:tgtEl>
                                      </p:cMediaNode>
                                    </p:audio>
                                  </p:subTnLst>
                                </p:cTn>
                              </p:par>
                              <p:par>
                                <p:cTn id="13" presetID="3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400" decel="100000"/>
                                        <p:tgtEl>
                                          <p:spTgt spid="2"/>
                                        </p:tgtEl>
                                      </p:cBhvr>
                                    </p:animEffect>
                                    <p:anim calcmode="lin" valueType="num">
                                      <p:cBhvr>
                                        <p:cTn id="16" dur="400" decel="100000" fill="hold"/>
                                        <p:tgtEl>
                                          <p:spTgt spid="2"/>
                                        </p:tgtEl>
                                        <p:attrNameLst>
                                          <p:attrName>style.rotation</p:attrName>
                                        </p:attrNameLst>
                                      </p:cBhvr>
                                      <p:tavLst>
                                        <p:tav tm="0">
                                          <p:val>
                                            <p:fltVal val="-90"/>
                                          </p:val>
                                        </p:tav>
                                        <p:tav tm="100000">
                                          <p:val>
                                            <p:fltVal val="0"/>
                                          </p:val>
                                        </p:tav>
                                      </p:tavLst>
                                    </p:anim>
                                    <p:anim calcmode="lin" valueType="num">
                                      <p:cBhvr>
                                        <p:cTn id="17" dur="400" decel="100000" fill="hold"/>
                                        <p:tgtEl>
                                          <p:spTgt spid="2"/>
                                        </p:tgtEl>
                                        <p:attrNameLst>
                                          <p:attrName>ppt_x</p:attrName>
                                        </p:attrNameLst>
                                      </p:cBhvr>
                                      <p:tavLst>
                                        <p:tav tm="0">
                                          <p:val>
                                            <p:strVal val="#ppt_x+0.4"/>
                                          </p:val>
                                        </p:tav>
                                        <p:tav tm="100000">
                                          <p:val>
                                            <p:strVal val="#ppt_x-0.05"/>
                                          </p:val>
                                        </p:tav>
                                      </p:tavLst>
                                    </p:anim>
                                    <p:anim calcmode="lin" valueType="num">
                                      <p:cBhvr>
                                        <p:cTn id="18" dur="400" decel="100000" fill="hold"/>
                                        <p:tgtEl>
                                          <p:spTgt spid="2"/>
                                        </p:tgtEl>
                                        <p:attrNameLst>
                                          <p:attrName>ppt_y</p:attrName>
                                        </p:attrNameLst>
                                      </p:cBhvr>
                                      <p:tavLst>
                                        <p:tav tm="0">
                                          <p:val>
                                            <p:strVal val="#ppt_y-0.4"/>
                                          </p:val>
                                        </p:tav>
                                        <p:tav tm="100000">
                                          <p:val>
                                            <p:strVal val="#ppt_y+0.1"/>
                                          </p:val>
                                        </p:tav>
                                      </p:tavLst>
                                    </p:anim>
                                    <p:anim calcmode="lin" valueType="num">
                                      <p:cBhvr>
                                        <p:cTn id="19" dur="100" accel="100000" fill="hold">
                                          <p:stCondLst>
                                            <p:cond delay="400"/>
                                          </p:stCondLst>
                                        </p:cTn>
                                        <p:tgtEl>
                                          <p:spTgt spid="2"/>
                                        </p:tgtEl>
                                        <p:attrNameLst>
                                          <p:attrName>ppt_x</p:attrName>
                                        </p:attrNameLst>
                                      </p:cBhvr>
                                      <p:tavLst>
                                        <p:tav tm="0">
                                          <p:val>
                                            <p:strVal val="#ppt_x-0.05"/>
                                          </p:val>
                                        </p:tav>
                                        <p:tav tm="100000">
                                          <p:val>
                                            <p:strVal val="#ppt_x"/>
                                          </p:val>
                                        </p:tav>
                                      </p:tavLst>
                                    </p:anim>
                                    <p:anim calcmode="lin" valueType="num">
                                      <p:cBhvr>
                                        <p:cTn id="20" dur="100" accel="100000" fill="hold">
                                          <p:stCondLst>
                                            <p:cond delay="400"/>
                                          </p:stCondLst>
                                        </p:cTn>
                                        <p:tgtEl>
                                          <p:spTgt spid="2"/>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400" decel="100000"/>
                                        <p:tgtEl>
                                          <p:spTgt spid="8"/>
                                        </p:tgtEl>
                                      </p:cBhvr>
                                    </p:animEffect>
                                    <p:anim calcmode="lin" valueType="num">
                                      <p:cBhvr>
                                        <p:cTn id="24" dur="400" decel="100000" fill="hold"/>
                                        <p:tgtEl>
                                          <p:spTgt spid="8"/>
                                        </p:tgtEl>
                                        <p:attrNameLst>
                                          <p:attrName>style.rotation</p:attrName>
                                        </p:attrNameLst>
                                      </p:cBhvr>
                                      <p:tavLst>
                                        <p:tav tm="0">
                                          <p:val>
                                            <p:fltVal val="-90"/>
                                          </p:val>
                                        </p:tav>
                                        <p:tav tm="100000">
                                          <p:val>
                                            <p:fltVal val="0"/>
                                          </p:val>
                                        </p:tav>
                                      </p:tavLst>
                                    </p:anim>
                                    <p:anim calcmode="lin" valueType="num">
                                      <p:cBhvr>
                                        <p:cTn id="25" dur="400" decel="100000" fill="hold"/>
                                        <p:tgtEl>
                                          <p:spTgt spid="8"/>
                                        </p:tgtEl>
                                        <p:attrNameLst>
                                          <p:attrName>ppt_x</p:attrName>
                                        </p:attrNameLst>
                                      </p:cBhvr>
                                      <p:tavLst>
                                        <p:tav tm="0">
                                          <p:val>
                                            <p:strVal val="#ppt_x+0.4"/>
                                          </p:val>
                                        </p:tav>
                                        <p:tav tm="100000">
                                          <p:val>
                                            <p:strVal val="#ppt_x-0.05"/>
                                          </p:val>
                                        </p:tav>
                                      </p:tavLst>
                                    </p:anim>
                                    <p:anim calcmode="lin" valueType="num">
                                      <p:cBhvr>
                                        <p:cTn id="26" dur="400" decel="100000" fill="hold"/>
                                        <p:tgtEl>
                                          <p:spTgt spid="8"/>
                                        </p:tgtEl>
                                        <p:attrNameLst>
                                          <p:attrName>ppt_y</p:attrName>
                                        </p:attrNameLst>
                                      </p:cBhvr>
                                      <p:tavLst>
                                        <p:tav tm="0">
                                          <p:val>
                                            <p:strVal val="#ppt_y-0.4"/>
                                          </p:val>
                                        </p:tav>
                                        <p:tav tm="100000">
                                          <p:val>
                                            <p:strVal val="#ppt_y+0.1"/>
                                          </p:val>
                                        </p:tav>
                                      </p:tavLst>
                                    </p:anim>
                                    <p:anim calcmode="lin" valueType="num">
                                      <p:cBhvr>
                                        <p:cTn id="27" dur="100" accel="100000" fill="hold">
                                          <p:stCondLst>
                                            <p:cond delay="400"/>
                                          </p:stCondLst>
                                        </p:cTn>
                                        <p:tgtEl>
                                          <p:spTgt spid="8"/>
                                        </p:tgtEl>
                                        <p:attrNameLst>
                                          <p:attrName>ppt_x</p:attrName>
                                        </p:attrNameLst>
                                      </p:cBhvr>
                                      <p:tavLst>
                                        <p:tav tm="0">
                                          <p:val>
                                            <p:strVal val="#ppt_x-0.05"/>
                                          </p:val>
                                        </p:tav>
                                        <p:tav tm="100000">
                                          <p:val>
                                            <p:strVal val="#ppt_x"/>
                                          </p:val>
                                        </p:tav>
                                      </p:tavLst>
                                    </p:anim>
                                    <p:anim calcmode="lin" valueType="num">
                                      <p:cBhvr>
                                        <p:cTn id="28" dur="100" accel="100000" fill="hold">
                                          <p:stCondLst>
                                            <p:cond delay="400"/>
                                          </p:stCondLst>
                                        </p:cTn>
                                        <p:tgtEl>
                                          <p:spTgt spid="8"/>
                                        </p:tgtEl>
                                        <p:attrNameLst>
                                          <p:attrName>ppt_y</p:attrName>
                                        </p:attrNameLst>
                                      </p:cBhvr>
                                      <p:tavLst>
                                        <p:tav tm="0">
                                          <p:val>
                                            <p:strVal val="#ppt_y+0.1"/>
                                          </p:val>
                                        </p:tav>
                                        <p:tav tm="100000">
                                          <p:val>
                                            <p:strVal val="#ppt_y"/>
                                          </p:val>
                                        </p:tav>
                                      </p:tavLst>
                                    </p:anim>
                                  </p:childTnLst>
                                </p:cTn>
                              </p:par>
                              <p:par>
                                <p:cTn id="29" presetID="50" presetClass="entr" presetSubtype="0" decel="10000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strVal val="#ppt_w+.3"/>
                                          </p:val>
                                        </p:tav>
                                        <p:tav tm="100000">
                                          <p:val>
                                            <p:strVal val="#ppt_w"/>
                                          </p:val>
                                        </p:tav>
                                      </p:tavLst>
                                    </p:anim>
                                    <p:anim calcmode="lin" valueType="num">
                                      <p:cBhvr>
                                        <p:cTn id="32" dur="500" fill="hold"/>
                                        <p:tgtEl>
                                          <p:spTgt spid="7"/>
                                        </p:tgtEl>
                                        <p:attrNameLst>
                                          <p:attrName>ppt_h</p:attrName>
                                        </p:attrNameLst>
                                      </p:cBhvr>
                                      <p:tavLst>
                                        <p:tav tm="0">
                                          <p:val>
                                            <p:strVal val="#ppt_h"/>
                                          </p:val>
                                        </p:tav>
                                        <p:tav tm="100000">
                                          <p:val>
                                            <p:strVal val="#ppt_h"/>
                                          </p:val>
                                        </p:tav>
                                      </p:tavLst>
                                    </p:anim>
                                    <p:animEffect transition="in" filter="fade">
                                      <p:cBhvr>
                                        <p:cTn id="33" dur="500"/>
                                        <p:tgtEl>
                                          <p:spTgt spid="7"/>
                                        </p:tgtEl>
                                      </p:cBhvr>
                                    </p:animEffect>
                                  </p:childTnLst>
                                </p:cTn>
                              </p:par>
                              <p:par>
                                <p:cTn id="34" presetID="50" presetClass="entr" presetSubtype="0" decel="100000"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fill="hold"/>
                                        <p:tgtEl>
                                          <p:spTgt spid="5"/>
                                        </p:tgtEl>
                                        <p:attrNameLst>
                                          <p:attrName>ppt_w</p:attrName>
                                        </p:attrNameLst>
                                      </p:cBhvr>
                                      <p:tavLst>
                                        <p:tav tm="0">
                                          <p:val>
                                            <p:strVal val="#ppt_w+.3"/>
                                          </p:val>
                                        </p:tav>
                                        <p:tav tm="100000">
                                          <p:val>
                                            <p:strVal val="#ppt_w"/>
                                          </p:val>
                                        </p:tav>
                                      </p:tavLst>
                                    </p:anim>
                                    <p:anim calcmode="lin" valueType="num">
                                      <p:cBhvr>
                                        <p:cTn id="37" dur="500" fill="hold"/>
                                        <p:tgtEl>
                                          <p:spTgt spid="5"/>
                                        </p:tgtEl>
                                        <p:attrNameLst>
                                          <p:attrName>ppt_h</p:attrName>
                                        </p:attrNameLst>
                                      </p:cBhvr>
                                      <p:tavLst>
                                        <p:tav tm="0">
                                          <p:val>
                                            <p:strVal val="#ppt_h"/>
                                          </p:val>
                                        </p:tav>
                                        <p:tav tm="100000">
                                          <p:val>
                                            <p:strVal val="#ppt_h"/>
                                          </p:val>
                                        </p:tav>
                                      </p:tavLst>
                                    </p:anim>
                                    <p:animEffect transition="in" filter="fade">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2" name="Picture 1" descr="BCKLN066.WMF"/>
          <p:cNvPicPr>
            <a:picLocks noChangeAspect="1"/>
          </p:cNvPicPr>
          <p:nvPr/>
        </p:nvPicPr>
        <p:blipFill>
          <a:blip r:embed="rId3"/>
          <a:srcRect/>
          <a:stretch>
            <a:fillRect/>
          </a:stretch>
        </p:blipFill>
        <p:spPr bwMode="auto">
          <a:xfrm rot="554777">
            <a:off x="5195888" y="290513"/>
            <a:ext cx="3698875" cy="952500"/>
          </a:xfrm>
          <a:prstGeom prst="rect">
            <a:avLst/>
          </a:prstGeom>
          <a:noFill/>
          <a:ln w="9525">
            <a:noFill/>
            <a:miter lim="800000"/>
            <a:headEnd/>
            <a:tailEnd/>
          </a:ln>
        </p:spPr>
      </p:pic>
      <p:sp>
        <p:nvSpPr>
          <p:cNvPr id="20483" name="Rectangle 2"/>
          <p:cNvSpPr>
            <a:spLocks noChangeArrowheads="1"/>
          </p:cNvSpPr>
          <p:nvPr/>
        </p:nvSpPr>
        <p:spPr bwMode="auto">
          <a:xfrm rot="632267">
            <a:off x="5811838" y="322263"/>
            <a:ext cx="2608262" cy="708025"/>
          </a:xfrm>
          <a:prstGeom prst="rect">
            <a:avLst/>
          </a:prstGeom>
          <a:noFill/>
          <a:ln w="9525">
            <a:noFill/>
            <a:miter lim="800000"/>
            <a:headEnd/>
            <a:tailEnd/>
          </a:ln>
        </p:spPr>
        <p:txBody>
          <a:bodyPr>
            <a:spAutoFit/>
          </a:bodyPr>
          <a:lstStyle/>
          <a:p>
            <a:r>
              <a:rPr lang="ar-EG" sz="4000" b="1">
                <a:solidFill>
                  <a:srgbClr val="7030A0"/>
                </a:solidFill>
                <a:latin typeface="Calibri" pitchFamily="34" charset="0"/>
              </a:rPr>
              <a:t>خطوات العمل:</a:t>
            </a:r>
          </a:p>
        </p:txBody>
      </p:sp>
      <p:sp>
        <p:nvSpPr>
          <p:cNvPr id="5" name="Rectangle 1"/>
          <p:cNvSpPr>
            <a:spLocks noChangeArrowheads="1"/>
          </p:cNvSpPr>
          <p:nvPr/>
        </p:nvSpPr>
        <p:spPr bwMode="auto">
          <a:xfrm>
            <a:off x="2143125" y="2714625"/>
            <a:ext cx="5224463" cy="1421928"/>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3200" b="1" dirty="0">
                <a:solidFill>
                  <a:srgbClr val="0000CC"/>
                </a:solidFill>
                <a:latin typeface="Tahoma" pitchFamily="34" charset="0"/>
                <a:ea typeface="Tahoma" pitchFamily="34" charset="0"/>
                <a:cs typeface="Tahoma" pitchFamily="34" charset="0"/>
              </a:rPr>
              <a:t>رقّم (من </a:t>
            </a:r>
            <a:r>
              <a:rPr lang="en-US" sz="3200" b="1" dirty="0">
                <a:solidFill>
                  <a:srgbClr val="0000CC"/>
                </a:solidFill>
                <a:latin typeface="Tahoma" pitchFamily="34" charset="0"/>
                <a:ea typeface="Tahoma" pitchFamily="34" charset="0"/>
                <a:cs typeface="Tahoma" pitchFamily="34" charset="0"/>
              </a:rPr>
              <a:t>4-1</a:t>
            </a:r>
            <a:r>
              <a:rPr lang="ar-EG" sz="3200" b="1" dirty="0">
                <a:solidFill>
                  <a:srgbClr val="0000CC"/>
                </a:solidFill>
                <a:latin typeface="Tahoma" pitchFamily="34" charset="0"/>
                <a:ea typeface="Tahoma" pitchFamily="34" charset="0"/>
                <a:cs typeface="Tahoma" pitchFamily="34" charset="0"/>
              </a:rPr>
              <a:t>) أربعة دوارق زجاجية مخروطية، سعة كل منها </a:t>
            </a:r>
            <a:r>
              <a:rPr lang="en-US" sz="3200" b="1" dirty="0">
                <a:solidFill>
                  <a:srgbClr val="0000CC"/>
                </a:solidFill>
                <a:latin typeface="Tahoma" pitchFamily="34" charset="0"/>
                <a:ea typeface="Tahoma" pitchFamily="34" charset="0"/>
                <a:cs typeface="Tahoma" pitchFamily="34" charset="0"/>
              </a:rPr>
              <a:t>250</a:t>
            </a:r>
            <a:r>
              <a:rPr lang="ar-EG" sz="3200" b="1" dirty="0">
                <a:solidFill>
                  <a:srgbClr val="0000CC"/>
                </a:solidFill>
                <a:latin typeface="Tahoma" pitchFamily="34" charset="0"/>
                <a:ea typeface="Tahoma" pitchFamily="34" charset="0"/>
                <a:cs typeface="Tahoma" pitchFamily="34" charset="0"/>
              </a:rPr>
              <a:t>ملم.</a:t>
            </a:r>
          </a:p>
        </p:txBody>
      </p:sp>
      <p:sp>
        <p:nvSpPr>
          <p:cNvPr id="7" name="Flowchart: Process 6"/>
          <p:cNvSpPr/>
          <p:nvPr/>
        </p:nvSpPr>
        <p:spPr>
          <a:xfrm>
            <a:off x="7286625" y="2357438"/>
            <a:ext cx="914400" cy="535531"/>
          </a:xfrm>
          <a:prstGeom prst="flowChartProcess">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en-US" sz="3200" b="1" dirty="0">
                <a:solidFill>
                  <a:srgbClr val="0000CC"/>
                </a:solidFill>
                <a:latin typeface="Tahoma" pitchFamily="34" charset="0"/>
                <a:ea typeface="Tahoma" pitchFamily="34" charset="0"/>
                <a:cs typeface="Tahoma" pitchFamily="34" charset="0"/>
              </a:rPr>
              <a:t>2</a:t>
            </a:r>
            <a:endParaRPr lang="ar-EG" sz="3200" b="1" dirty="0">
              <a:solidFill>
                <a:srgbClr val="0000CC"/>
              </a:solidFill>
              <a:latin typeface="Tahoma" pitchFamily="34" charset="0"/>
              <a:ea typeface="Tahoma" pitchFamily="34" charset="0"/>
              <a:cs typeface="Tahoma" pitchFamily="34" charset="0"/>
            </a:endParaRPr>
          </a:p>
        </p:txBody>
      </p:sp>
      <p:pic>
        <p:nvPicPr>
          <p:cNvPr id="20488" name="Picture 1"/>
          <p:cNvPicPr>
            <a:picLocks noChangeAspect="1" noChangeArrowheads="1"/>
          </p:cNvPicPr>
          <p:nvPr/>
        </p:nvPicPr>
        <p:blipFill>
          <a:blip r:embed="rId4"/>
          <a:srcRect/>
          <a:stretch>
            <a:fillRect/>
          </a:stretch>
        </p:blipFill>
        <p:spPr bwMode="auto">
          <a:xfrm>
            <a:off x="2714625" y="357188"/>
            <a:ext cx="2319338" cy="500062"/>
          </a:xfrm>
          <a:prstGeom prst="rect">
            <a:avLst/>
          </a:prstGeom>
          <a:noFill/>
          <a:ln w="9525">
            <a:noFill/>
            <a:miter lim="800000"/>
            <a:headEnd/>
            <a:tailEnd/>
          </a:ln>
        </p:spPr>
      </p:pic>
    </p:spTree>
  </p:cSld>
  <p:clrMapOvr>
    <a:masterClrMapping/>
  </p:clrMapOvr>
  <p:transition>
    <p:pull/>
    <p:sndAc>
      <p:stSnd>
        <p:snd r:embed="rId2" name="breeze.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3"/>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Effect transition="in" filter="fade">
                                      <p:cBhvr>
                                        <p:cTn id="9" dur="500"/>
                                        <p:tgtEl>
                                          <p:spTgt spid="7"/>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strVal val="#ppt_w+.3"/>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4"/>
          <p:cNvSpPr/>
          <p:nvPr/>
        </p:nvSpPr>
        <p:spPr>
          <a:xfrm rot="21111872">
            <a:off x="1044000" y="2295050"/>
            <a:ext cx="6487673" cy="1089529"/>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3600" b="1" dirty="0">
                <a:solidFill>
                  <a:srgbClr val="0000CC"/>
                </a:solidFill>
                <a:latin typeface="Tahoma" pitchFamily="34" charset="0"/>
                <a:ea typeface="Tahoma" pitchFamily="34" charset="0"/>
                <a:cs typeface="Tahoma" pitchFamily="34" charset="0"/>
              </a:rPr>
              <a:t>تابع الدرس (</a:t>
            </a:r>
            <a:r>
              <a:rPr lang="en-US" sz="3600" b="1" dirty="0">
                <a:solidFill>
                  <a:srgbClr val="0000CC"/>
                </a:solidFill>
                <a:latin typeface="Tahoma" pitchFamily="34" charset="0"/>
                <a:ea typeface="Tahoma" pitchFamily="34" charset="0"/>
                <a:cs typeface="Tahoma" pitchFamily="34" charset="0"/>
              </a:rPr>
              <a:t>1</a:t>
            </a:r>
            <a:r>
              <a:rPr lang="ar-EG" sz="3600" b="1" dirty="0">
                <a:solidFill>
                  <a:srgbClr val="0000CC"/>
                </a:solidFill>
                <a:latin typeface="Tahoma" pitchFamily="34" charset="0"/>
                <a:ea typeface="Tahoma" pitchFamily="34" charset="0"/>
                <a:cs typeface="Tahoma" pitchFamily="34" charset="0"/>
              </a:rPr>
              <a:t>-</a:t>
            </a:r>
            <a:r>
              <a:rPr lang="en-US" sz="3600" b="1" dirty="0">
                <a:solidFill>
                  <a:srgbClr val="0000CC"/>
                </a:solidFill>
                <a:latin typeface="Tahoma" pitchFamily="34" charset="0"/>
                <a:ea typeface="Tahoma" pitchFamily="34" charset="0"/>
                <a:cs typeface="Tahoma" pitchFamily="34" charset="0"/>
              </a:rPr>
              <a:t>5</a:t>
            </a:r>
            <a:r>
              <a:rPr lang="ar-EG" sz="3600" b="1" dirty="0">
                <a:solidFill>
                  <a:srgbClr val="0000CC"/>
                </a:solidFill>
                <a:latin typeface="Tahoma" pitchFamily="34" charset="0"/>
                <a:ea typeface="Tahoma" pitchFamily="34" charset="0"/>
                <a:cs typeface="Tahoma" pitchFamily="34" charset="0"/>
              </a:rPr>
              <a:t>) مدخل إلى الفطريات</a:t>
            </a:r>
          </a:p>
        </p:txBody>
      </p:sp>
    </p:spTree>
  </p:cSld>
  <p:clrMapOvr>
    <a:masterClrMapping/>
  </p:clrMapOvr>
  <p:transition>
    <p:pull/>
    <p:sndAc>
      <p:stSnd>
        <p:snd r:embed="rId2" name="breez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3"/>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animEffect transition="in" filter="fade">
                                      <p:cBhvr>
                                        <p:cTn id="9"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son notif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6" name="Picture 1" descr="BCKLN066.WMF"/>
          <p:cNvPicPr>
            <a:picLocks noChangeAspect="1"/>
          </p:cNvPicPr>
          <p:nvPr/>
        </p:nvPicPr>
        <p:blipFill>
          <a:blip r:embed="rId3"/>
          <a:srcRect/>
          <a:stretch>
            <a:fillRect/>
          </a:stretch>
        </p:blipFill>
        <p:spPr bwMode="auto">
          <a:xfrm rot="554777">
            <a:off x="5195888" y="290513"/>
            <a:ext cx="3698875" cy="952500"/>
          </a:xfrm>
          <a:prstGeom prst="rect">
            <a:avLst/>
          </a:prstGeom>
          <a:noFill/>
          <a:ln w="9525">
            <a:noFill/>
            <a:miter lim="800000"/>
            <a:headEnd/>
            <a:tailEnd/>
          </a:ln>
        </p:spPr>
      </p:pic>
      <p:sp>
        <p:nvSpPr>
          <p:cNvPr id="21507" name="Rectangle 2"/>
          <p:cNvSpPr>
            <a:spLocks noChangeArrowheads="1"/>
          </p:cNvSpPr>
          <p:nvPr/>
        </p:nvSpPr>
        <p:spPr bwMode="auto">
          <a:xfrm rot="632267">
            <a:off x="5811838" y="322263"/>
            <a:ext cx="2608262" cy="708025"/>
          </a:xfrm>
          <a:prstGeom prst="rect">
            <a:avLst/>
          </a:prstGeom>
          <a:noFill/>
          <a:ln w="9525">
            <a:noFill/>
            <a:miter lim="800000"/>
            <a:headEnd/>
            <a:tailEnd/>
          </a:ln>
        </p:spPr>
        <p:txBody>
          <a:bodyPr>
            <a:spAutoFit/>
          </a:bodyPr>
          <a:lstStyle/>
          <a:p>
            <a:r>
              <a:rPr lang="ar-EG" sz="4000" b="1">
                <a:solidFill>
                  <a:srgbClr val="7030A0"/>
                </a:solidFill>
                <a:latin typeface="Calibri" pitchFamily="34" charset="0"/>
              </a:rPr>
              <a:t>خطوات العمل:</a:t>
            </a:r>
          </a:p>
        </p:txBody>
      </p:sp>
      <p:sp>
        <p:nvSpPr>
          <p:cNvPr id="5" name="Rectangle 1"/>
          <p:cNvSpPr>
            <a:spLocks noChangeArrowheads="1"/>
          </p:cNvSpPr>
          <p:nvPr/>
        </p:nvSpPr>
        <p:spPr bwMode="auto">
          <a:xfrm>
            <a:off x="2143125" y="2714625"/>
            <a:ext cx="5224463" cy="978729"/>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3200" b="1">
                <a:solidFill>
                  <a:srgbClr val="0000CC"/>
                </a:solidFill>
                <a:latin typeface="Tahoma" pitchFamily="34" charset="0"/>
                <a:ea typeface="Tahoma" pitchFamily="34" charset="0"/>
                <a:cs typeface="Tahoma" pitchFamily="34" charset="0"/>
              </a:rPr>
              <a:t>اعمل جدولاً للبيانات لتسجل نتائجك. </a:t>
            </a:r>
            <a:endParaRPr lang="en-US" sz="3200" b="1">
              <a:solidFill>
                <a:srgbClr val="0000CC"/>
              </a:solidFill>
              <a:latin typeface="Tahoma" pitchFamily="34" charset="0"/>
              <a:ea typeface="Tahoma" pitchFamily="34" charset="0"/>
              <a:cs typeface="Tahoma" pitchFamily="34" charset="0"/>
            </a:endParaRPr>
          </a:p>
        </p:txBody>
      </p:sp>
      <p:sp>
        <p:nvSpPr>
          <p:cNvPr id="7" name="Flowchart: Process 6"/>
          <p:cNvSpPr/>
          <p:nvPr/>
        </p:nvSpPr>
        <p:spPr>
          <a:xfrm>
            <a:off x="7286625" y="2357438"/>
            <a:ext cx="914400" cy="535531"/>
          </a:xfrm>
          <a:prstGeom prst="flowChartProcess">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en-US" sz="3200" b="1" dirty="0">
                <a:solidFill>
                  <a:srgbClr val="0000CC"/>
                </a:solidFill>
                <a:latin typeface="Tahoma" pitchFamily="34" charset="0"/>
                <a:ea typeface="Tahoma" pitchFamily="34" charset="0"/>
                <a:cs typeface="Tahoma" pitchFamily="34" charset="0"/>
              </a:rPr>
              <a:t>3</a:t>
            </a:r>
            <a:endParaRPr lang="ar-EG" sz="3200" b="1" dirty="0">
              <a:solidFill>
                <a:srgbClr val="0000CC"/>
              </a:solidFill>
              <a:latin typeface="Tahoma" pitchFamily="34" charset="0"/>
              <a:ea typeface="Tahoma" pitchFamily="34" charset="0"/>
              <a:cs typeface="Tahoma" pitchFamily="34" charset="0"/>
            </a:endParaRPr>
          </a:p>
        </p:txBody>
      </p:sp>
      <p:pic>
        <p:nvPicPr>
          <p:cNvPr id="21512" name="Picture 1"/>
          <p:cNvPicPr>
            <a:picLocks noChangeAspect="1" noChangeArrowheads="1"/>
          </p:cNvPicPr>
          <p:nvPr/>
        </p:nvPicPr>
        <p:blipFill>
          <a:blip r:embed="rId4"/>
          <a:srcRect/>
          <a:stretch>
            <a:fillRect/>
          </a:stretch>
        </p:blipFill>
        <p:spPr bwMode="auto">
          <a:xfrm>
            <a:off x="2714625" y="357188"/>
            <a:ext cx="2319338" cy="500062"/>
          </a:xfrm>
          <a:prstGeom prst="rect">
            <a:avLst/>
          </a:prstGeom>
          <a:noFill/>
          <a:ln w="9525">
            <a:noFill/>
            <a:miter lim="800000"/>
            <a:headEnd/>
            <a:tailEnd/>
          </a:ln>
        </p:spPr>
      </p:pic>
    </p:spTree>
  </p:cSld>
  <p:clrMapOvr>
    <a:masterClrMapping/>
  </p:clrMapOvr>
  <p:transition>
    <p:pull/>
    <p:sndAc>
      <p:stSnd>
        <p:snd r:embed="rId2" name="breeze.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3"/>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Effect transition="in" filter="fade">
                                      <p:cBhvr>
                                        <p:cTn id="9" dur="500"/>
                                        <p:tgtEl>
                                          <p:spTgt spid="7"/>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strVal val="#ppt_w+.3"/>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30" name="Picture 1" descr="BCKLN066.WMF"/>
          <p:cNvPicPr>
            <a:picLocks noChangeAspect="1"/>
          </p:cNvPicPr>
          <p:nvPr/>
        </p:nvPicPr>
        <p:blipFill>
          <a:blip r:embed="rId3"/>
          <a:srcRect/>
          <a:stretch>
            <a:fillRect/>
          </a:stretch>
        </p:blipFill>
        <p:spPr bwMode="auto">
          <a:xfrm rot="554777">
            <a:off x="5195888" y="290513"/>
            <a:ext cx="3698875" cy="952500"/>
          </a:xfrm>
          <a:prstGeom prst="rect">
            <a:avLst/>
          </a:prstGeom>
          <a:noFill/>
          <a:ln w="9525">
            <a:noFill/>
            <a:miter lim="800000"/>
            <a:headEnd/>
            <a:tailEnd/>
          </a:ln>
        </p:spPr>
      </p:pic>
      <p:sp>
        <p:nvSpPr>
          <p:cNvPr id="22531" name="Rectangle 2"/>
          <p:cNvSpPr>
            <a:spLocks noChangeArrowheads="1"/>
          </p:cNvSpPr>
          <p:nvPr/>
        </p:nvSpPr>
        <p:spPr bwMode="auto">
          <a:xfrm rot="632267">
            <a:off x="5811838" y="322263"/>
            <a:ext cx="2608262" cy="708025"/>
          </a:xfrm>
          <a:prstGeom prst="rect">
            <a:avLst/>
          </a:prstGeom>
          <a:noFill/>
          <a:ln w="9525">
            <a:noFill/>
            <a:miter lim="800000"/>
            <a:headEnd/>
            <a:tailEnd/>
          </a:ln>
        </p:spPr>
        <p:txBody>
          <a:bodyPr>
            <a:spAutoFit/>
          </a:bodyPr>
          <a:lstStyle/>
          <a:p>
            <a:r>
              <a:rPr lang="ar-EG" sz="4000" b="1">
                <a:solidFill>
                  <a:srgbClr val="7030A0"/>
                </a:solidFill>
                <a:latin typeface="Calibri" pitchFamily="34" charset="0"/>
              </a:rPr>
              <a:t>خطوات العمل:</a:t>
            </a:r>
          </a:p>
        </p:txBody>
      </p:sp>
      <p:sp>
        <p:nvSpPr>
          <p:cNvPr id="5" name="Rectangle 1"/>
          <p:cNvSpPr>
            <a:spLocks noChangeArrowheads="1"/>
          </p:cNvSpPr>
          <p:nvPr/>
        </p:nvSpPr>
        <p:spPr bwMode="auto">
          <a:xfrm>
            <a:off x="2143125" y="2714625"/>
            <a:ext cx="5224463" cy="1605568"/>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3200" b="1">
                <a:solidFill>
                  <a:srgbClr val="0000CC"/>
                </a:solidFill>
                <a:latin typeface="Tahoma" pitchFamily="34" charset="0"/>
                <a:ea typeface="Tahoma" pitchFamily="34" charset="0"/>
                <a:cs typeface="Tahoma" pitchFamily="34" charset="0"/>
              </a:rPr>
              <a:t>أضف </a:t>
            </a:r>
            <a:r>
              <a:rPr lang="en-US" sz="3200" b="1">
                <a:solidFill>
                  <a:srgbClr val="0000CC"/>
                </a:solidFill>
                <a:latin typeface="Tahoma" pitchFamily="34" charset="0"/>
                <a:ea typeface="Tahoma" pitchFamily="34" charset="0"/>
                <a:cs typeface="Tahoma" pitchFamily="34" charset="0"/>
              </a:rPr>
              <a:t>100</a:t>
            </a:r>
            <a:r>
              <a:rPr lang="ar-EG" sz="3200" b="1">
                <a:solidFill>
                  <a:srgbClr val="0000CC"/>
                </a:solidFill>
                <a:latin typeface="Tahoma" pitchFamily="34" charset="0"/>
                <a:ea typeface="Tahoma" pitchFamily="34" charset="0"/>
                <a:cs typeface="Tahoma" pitchFamily="34" charset="0"/>
              </a:rPr>
              <a:t>ملم من الماء الدافئ </a:t>
            </a:r>
          </a:p>
          <a:p>
            <a:pPr marL="342900" indent="-342900" algn="ctr" eaLnBrk="0" fontAlgn="auto" hangingPunct="0">
              <a:lnSpc>
                <a:spcPct val="90000"/>
              </a:lnSpc>
              <a:spcBef>
                <a:spcPts val="0"/>
              </a:spcBef>
              <a:spcAft>
                <a:spcPts val="1000"/>
              </a:spcAft>
              <a:tabLst>
                <a:tab pos="685800" algn="l"/>
              </a:tabLst>
              <a:defRPr/>
            </a:pPr>
            <a:r>
              <a:rPr lang="ar-EG" sz="3200" b="1">
                <a:solidFill>
                  <a:srgbClr val="0000CC"/>
                </a:solidFill>
                <a:latin typeface="Tahoma" pitchFamily="34" charset="0"/>
                <a:ea typeface="Tahoma" pitchFamily="34" charset="0"/>
                <a:cs typeface="Tahoma" pitchFamily="34" charset="0"/>
              </a:rPr>
              <a:t>في كل دورق ولا تغطه.</a:t>
            </a:r>
            <a:endParaRPr lang="en-US" sz="3200" b="1">
              <a:solidFill>
                <a:srgbClr val="0000CC"/>
              </a:solidFill>
              <a:latin typeface="Tahoma" pitchFamily="34" charset="0"/>
              <a:ea typeface="Tahoma" pitchFamily="34" charset="0"/>
              <a:cs typeface="Tahoma" pitchFamily="34" charset="0"/>
            </a:endParaRPr>
          </a:p>
        </p:txBody>
      </p:sp>
      <p:sp>
        <p:nvSpPr>
          <p:cNvPr id="7" name="Flowchart: Process 6"/>
          <p:cNvSpPr/>
          <p:nvPr/>
        </p:nvSpPr>
        <p:spPr>
          <a:xfrm>
            <a:off x="7286625" y="2357438"/>
            <a:ext cx="914400" cy="535531"/>
          </a:xfrm>
          <a:prstGeom prst="flowChartProcess">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en-US" sz="3200" b="1" dirty="0">
                <a:solidFill>
                  <a:srgbClr val="0000CC"/>
                </a:solidFill>
                <a:latin typeface="Tahoma" pitchFamily="34" charset="0"/>
                <a:ea typeface="Tahoma" pitchFamily="34" charset="0"/>
                <a:cs typeface="Tahoma" pitchFamily="34" charset="0"/>
              </a:rPr>
              <a:t>4</a:t>
            </a:r>
            <a:endParaRPr lang="ar-EG" sz="3200" b="1" dirty="0">
              <a:solidFill>
                <a:srgbClr val="0000CC"/>
              </a:solidFill>
              <a:latin typeface="Tahoma" pitchFamily="34" charset="0"/>
              <a:ea typeface="Tahoma" pitchFamily="34" charset="0"/>
              <a:cs typeface="Tahoma" pitchFamily="34" charset="0"/>
            </a:endParaRPr>
          </a:p>
        </p:txBody>
      </p:sp>
      <p:pic>
        <p:nvPicPr>
          <p:cNvPr id="22536" name="Picture 1"/>
          <p:cNvPicPr>
            <a:picLocks noChangeAspect="1" noChangeArrowheads="1"/>
          </p:cNvPicPr>
          <p:nvPr/>
        </p:nvPicPr>
        <p:blipFill>
          <a:blip r:embed="rId4"/>
          <a:srcRect/>
          <a:stretch>
            <a:fillRect/>
          </a:stretch>
        </p:blipFill>
        <p:spPr bwMode="auto">
          <a:xfrm>
            <a:off x="2714625" y="357188"/>
            <a:ext cx="2319338" cy="500062"/>
          </a:xfrm>
          <a:prstGeom prst="rect">
            <a:avLst/>
          </a:prstGeom>
          <a:noFill/>
          <a:ln w="9525">
            <a:noFill/>
            <a:miter lim="800000"/>
            <a:headEnd/>
            <a:tailEnd/>
          </a:ln>
        </p:spPr>
      </p:pic>
    </p:spTree>
  </p:cSld>
  <p:clrMapOvr>
    <a:masterClrMapping/>
  </p:clrMapOvr>
  <p:transition>
    <p:pull/>
    <p:sndAc>
      <p:stSnd>
        <p:snd r:embed="rId2" name="breeze.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3"/>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Effect transition="in" filter="fade">
                                      <p:cBhvr>
                                        <p:cTn id="9" dur="500"/>
                                        <p:tgtEl>
                                          <p:spTgt spid="7"/>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strVal val="#ppt_w+.3"/>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Picture 1" descr="BCKLN066.WMF"/>
          <p:cNvPicPr>
            <a:picLocks noChangeAspect="1"/>
          </p:cNvPicPr>
          <p:nvPr/>
        </p:nvPicPr>
        <p:blipFill>
          <a:blip r:embed="rId3"/>
          <a:srcRect/>
          <a:stretch>
            <a:fillRect/>
          </a:stretch>
        </p:blipFill>
        <p:spPr bwMode="auto">
          <a:xfrm rot="554777">
            <a:off x="5195888" y="290513"/>
            <a:ext cx="3698875" cy="952500"/>
          </a:xfrm>
          <a:prstGeom prst="rect">
            <a:avLst/>
          </a:prstGeom>
          <a:noFill/>
          <a:ln w="9525">
            <a:noFill/>
            <a:miter lim="800000"/>
            <a:headEnd/>
            <a:tailEnd/>
          </a:ln>
        </p:spPr>
      </p:pic>
      <p:sp>
        <p:nvSpPr>
          <p:cNvPr id="23555" name="Rectangle 2"/>
          <p:cNvSpPr>
            <a:spLocks noChangeArrowheads="1"/>
          </p:cNvSpPr>
          <p:nvPr/>
        </p:nvSpPr>
        <p:spPr bwMode="auto">
          <a:xfrm rot="632267">
            <a:off x="5811838" y="322263"/>
            <a:ext cx="2608262" cy="708025"/>
          </a:xfrm>
          <a:prstGeom prst="rect">
            <a:avLst/>
          </a:prstGeom>
          <a:noFill/>
          <a:ln w="9525">
            <a:noFill/>
            <a:miter lim="800000"/>
            <a:headEnd/>
            <a:tailEnd/>
          </a:ln>
        </p:spPr>
        <p:txBody>
          <a:bodyPr>
            <a:spAutoFit/>
          </a:bodyPr>
          <a:lstStyle/>
          <a:p>
            <a:r>
              <a:rPr lang="ar-EG" sz="4000" b="1">
                <a:solidFill>
                  <a:srgbClr val="7030A0"/>
                </a:solidFill>
                <a:latin typeface="Calibri" pitchFamily="34" charset="0"/>
              </a:rPr>
              <a:t>خطوات العمل:</a:t>
            </a:r>
          </a:p>
        </p:txBody>
      </p:sp>
      <p:sp>
        <p:nvSpPr>
          <p:cNvPr id="5" name="Rectangle 1"/>
          <p:cNvSpPr>
            <a:spLocks noChangeArrowheads="1"/>
          </p:cNvSpPr>
          <p:nvPr/>
        </p:nvSpPr>
        <p:spPr bwMode="auto">
          <a:xfrm>
            <a:off x="1143000" y="2714625"/>
            <a:ext cx="6224588" cy="1865126"/>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3200" b="1">
                <a:solidFill>
                  <a:srgbClr val="0000CC"/>
                </a:solidFill>
                <a:latin typeface="Tahoma" pitchFamily="34" charset="0"/>
                <a:ea typeface="Tahoma" pitchFamily="34" charset="0"/>
                <a:cs typeface="Tahoma" pitchFamily="34" charset="0"/>
              </a:rPr>
              <a:t>أضف سكر المائدة إلى الدوارق الأربعة بالمقادير التالية: </a:t>
            </a:r>
            <a:r>
              <a:rPr lang="en-US" sz="3200" b="1">
                <a:solidFill>
                  <a:srgbClr val="0000CC"/>
                </a:solidFill>
                <a:latin typeface="Tahoma" pitchFamily="34" charset="0"/>
                <a:ea typeface="Tahoma" pitchFamily="34" charset="0"/>
                <a:cs typeface="Tahoma" pitchFamily="34" charset="0"/>
              </a:rPr>
              <a:t>5</a:t>
            </a:r>
            <a:r>
              <a:rPr lang="ar-EG" sz="3200" b="1">
                <a:solidFill>
                  <a:srgbClr val="0000CC"/>
                </a:solidFill>
                <a:latin typeface="Tahoma" pitchFamily="34" charset="0"/>
                <a:ea typeface="Tahoma" pitchFamily="34" charset="0"/>
                <a:cs typeface="Tahoma" pitchFamily="34" charset="0"/>
              </a:rPr>
              <a:t> جم، </a:t>
            </a:r>
            <a:r>
              <a:rPr lang="en-US" sz="3200" b="1">
                <a:solidFill>
                  <a:srgbClr val="0000CC"/>
                </a:solidFill>
                <a:latin typeface="Tahoma" pitchFamily="34" charset="0"/>
                <a:ea typeface="Tahoma" pitchFamily="34" charset="0"/>
                <a:cs typeface="Tahoma" pitchFamily="34" charset="0"/>
              </a:rPr>
              <a:t>1</a:t>
            </a:r>
            <a:r>
              <a:rPr lang="ar-EG" sz="3200" b="1">
                <a:solidFill>
                  <a:srgbClr val="0000CC"/>
                </a:solidFill>
                <a:latin typeface="Tahoma" pitchFamily="34" charset="0"/>
                <a:ea typeface="Tahoma" pitchFamily="34" charset="0"/>
                <a:cs typeface="Tahoma" pitchFamily="34" charset="0"/>
              </a:rPr>
              <a:t> جم، </a:t>
            </a:r>
            <a:r>
              <a:rPr lang="en-US" sz="3200" b="1">
                <a:solidFill>
                  <a:srgbClr val="0000CC"/>
                </a:solidFill>
                <a:latin typeface="Tahoma" pitchFamily="34" charset="0"/>
                <a:ea typeface="Tahoma" pitchFamily="34" charset="0"/>
                <a:cs typeface="Tahoma" pitchFamily="34" charset="0"/>
              </a:rPr>
              <a:t>0,5</a:t>
            </a:r>
            <a:r>
              <a:rPr lang="ar-EG" sz="3200" b="1">
                <a:solidFill>
                  <a:srgbClr val="0000CC"/>
                </a:solidFill>
                <a:latin typeface="Tahoma" pitchFamily="34" charset="0"/>
                <a:ea typeface="Tahoma" pitchFamily="34" charset="0"/>
                <a:cs typeface="Tahoma" pitchFamily="34" charset="0"/>
              </a:rPr>
              <a:t> جم واترك الرابع دون سكر. </a:t>
            </a:r>
            <a:endParaRPr lang="en-US" sz="3200" b="1">
              <a:solidFill>
                <a:srgbClr val="0000CC"/>
              </a:solidFill>
              <a:latin typeface="Tahoma" pitchFamily="34" charset="0"/>
              <a:ea typeface="Tahoma" pitchFamily="34" charset="0"/>
              <a:cs typeface="Tahoma" pitchFamily="34" charset="0"/>
            </a:endParaRPr>
          </a:p>
        </p:txBody>
      </p:sp>
      <p:sp>
        <p:nvSpPr>
          <p:cNvPr id="7" name="Flowchart: Process 6"/>
          <p:cNvSpPr/>
          <p:nvPr/>
        </p:nvSpPr>
        <p:spPr>
          <a:xfrm>
            <a:off x="7286625" y="2357438"/>
            <a:ext cx="914400" cy="535531"/>
          </a:xfrm>
          <a:prstGeom prst="flowChartProcess">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en-US" sz="3200" b="1" dirty="0">
                <a:solidFill>
                  <a:srgbClr val="0000CC"/>
                </a:solidFill>
                <a:latin typeface="Tahoma" pitchFamily="34" charset="0"/>
                <a:ea typeface="Tahoma" pitchFamily="34" charset="0"/>
                <a:cs typeface="Tahoma" pitchFamily="34" charset="0"/>
              </a:rPr>
              <a:t>5</a:t>
            </a:r>
            <a:endParaRPr lang="ar-EG" sz="3200" b="1" dirty="0">
              <a:solidFill>
                <a:srgbClr val="0000CC"/>
              </a:solidFill>
              <a:latin typeface="Tahoma" pitchFamily="34" charset="0"/>
              <a:ea typeface="Tahoma" pitchFamily="34" charset="0"/>
              <a:cs typeface="Tahoma" pitchFamily="34" charset="0"/>
            </a:endParaRPr>
          </a:p>
        </p:txBody>
      </p:sp>
      <p:pic>
        <p:nvPicPr>
          <p:cNvPr id="23560" name="Picture 1"/>
          <p:cNvPicPr>
            <a:picLocks noChangeAspect="1" noChangeArrowheads="1"/>
          </p:cNvPicPr>
          <p:nvPr/>
        </p:nvPicPr>
        <p:blipFill>
          <a:blip r:embed="rId4"/>
          <a:srcRect/>
          <a:stretch>
            <a:fillRect/>
          </a:stretch>
        </p:blipFill>
        <p:spPr bwMode="auto">
          <a:xfrm>
            <a:off x="2714625" y="357188"/>
            <a:ext cx="2319338" cy="500062"/>
          </a:xfrm>
          <a:prstGeom prst="rect">
            <a:avLst/>
          </a:prstGeom>
          <a:noFill/>
          <a:ln w="9525">
            <a:noFill/>
            <a:miter lim="800000"/>
            <a:headEnd/>
            <a:tailEnd/>
          </a:ln>
        </p:spPr>
      </p:pic>
    </p:spTree>
  </p:cSld>
  <p:clrMapOvr>
    <a:masterClrMapping/>
  </p:clrMapOvr>
  <p:transition>
    <p:pull/>
    <p:sndAc>
      <p:stSnd>
        <p:snd r:embed="rId2" name="breeze.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3"/>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Effect transition="in" filter="fade">
                                      <p:cBhvr>
                                        <p:cTn id="9" dur="500"/>
                                        <p:tgtEl>
                                          <p:spTgt spid="7"/>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strVal val="#ppt_w+.3"/>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78" name="Picture 1" descr="BCKLN066.WMF"/>
          <p:cNvPicPr>
            <a:picLocks noChangeAspect="1"/>
          </p:cNvPicPr>
          <p:nvPr/>
        </p:nvPicPr>
        <p:blipFill>
          <a:blip r:embed="rId3"/>
          <a:srcRect/>
          <a:stretch>
            <a:fillRect/>
          </a:stretch>
        </p:blipFill>
        <p:spPr bwMode="auto">
          <a:xfrm rot="554777">
            <a:off x="5195888" y="290513"/>
            <a:ext cx="3698875" cy="952500"/>
          </a:xfrm>
          <a:prstGeom prst="rect">
            <a:avLst/>
          </a:prstGeom>
          <a:noFill/>
          <a:ln w="9525">
            <a:noFill/>
            <a:miter lim="800000"/>
            <a:headEnd/>
            <a:tailEnd/>
          </a:ln>
        </p:spPr>
      </p:pic>
      <p:sp>
        <p:nvSpPr>
          <p:cNvPr id="24579" name="Rectangle 2"/>
          <p:cNvSpPr>
            <a:spLocks noChangeArrowheads="1"/>
          </p:cNvSpPr>
          <p:nvPr/>
        </p:nvSpPr>
        <p:spPr bwMode="auto">
          <a:xfrm rot="632267">
            <a:off x="5811838" y="322263"/>
            <a:ext cx="2608262" cy="708025"/>
          </a:xfrm>
          <a:prstGeom prst="rect">
            <a:avLst/>
          </a:prstGeom>
          <a:noFill/>
          <a:ln w="9525">
            <a:noFill/>
            <a:miter lim="800000"/>
            <a:headEnd/>
            <a:tailEnd/>
          </a:ln>
        </p:spPr>
        <p:txBody>
          <a:bodyPr>
            <a:spAutoFit/>
          </a:bodyPr>
          <a:lstStyle/>
          <a:p>
            <a:r>
              <a:rPr lang="ar-EG" sz="4000" b="1">
                <a:solidFill>
                  <a:srgbClr val="7030A0"/>
                </a:solidFill>
                <a:latin typeface="Calibri" pitchFamily="34" charset="0"/>
              </a:rPr>
              <a:t>خطوات العمل:</a:t>
            </a:r>
          </a:p>
        </p:txBody>
      </p:sp>
      <p:sp>
        <p:nvSpPr>
          <p:cNvPr id="5" name="Rectangle 1"/>
          <p:cNvSpPr>
            <a:spLocks noChangeArrowheads="1"/>
          </p:cNvSpPr>
          <p:nvPr/>
        </p:nvSpPr>
        <p:spPr bwMode="auto">
          <a:xfrm>
            <a:off x="1071563" y="2714625"/>
            <a:ext cx="6224587" cy="2308324"/>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3200" b="1">
                <a:solidFill>
                  <a:srgbClr val="0000CC"/>
                </a:solidFill>
                <a:latin typeface="Tahoma" pitchFamily="34" charset="0"/>
                <a:ea typeface="Tahoma" pitchFamily="34" charset="0"/>
                <a:cs typeface="Tahoma" pitchFamily="34" charset="0"/>
              </a:rPr>
              <a:t>أضف كيسًا من الخميرة الجافة إلى كل دورق، وحرك المحلول في الدوارق بقضيب زجاجي حتى تختلط المحتويات جميعها. </a:t>
            </a:r>
            <a:endParaRPr lang="en-US" sz="3200" b="1">
              <a:solidFill>
                <a:srgbClr val="0000CC"/>
              </a:solidFill>
              <a:latin typeface="Tahoma" pitchFamily="34" charset="0"/>
              <a:ea typeface="Tahoma" pitchFamily="34" charset="0"/>
              <a:cs typeface="Tahoma" pitchFamily="34" charset="0"/>
            </a:endParaRPr>
          </a:p>
        </p:txBody>
      </p:sp>
      <p:sp>
        <p:nvSpPr>
          <p:cNvPr id="7" name="Flowchart: Process 6"/>
          <p:cNvSpPr/>
          <p:nvPr/>
        </p:nvSpPr>
        <p:spPr>
          <a:xfrm>
            <a:off x="7286625" y="2357438"/>
            <a:ext cx="914400" cy="535531"/>
          </a:xfrm>
          <a:prstGeom prst="flowChartProcess">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en-US" sz="3200" b="1" dirty="0">
                <a:solidFill>
                  <a:srgbClr val="0000CC"/>
                </a:solidFill>
                <a:latin typeface="Tahoma" pitchFamily="34" charset="0"/>
                <a:ea typeface="Tahoma" pitchFamily="34" charset="0"/>
                <a:cs typeface="Tahoma" pitchFamily="34" charset="0"/>
              </a:rPr>
              <a:t>6</a:t>
            </a:r>
            <a:endParaRPr lang="ar-EG" sz="3200" b="1" dirty="0">
              <a:solidFill>
                <a:srgbClr val="0000CC"/>
              </a:solidFill>
              <a:latin typeface="Tahoma" pitchFamily="34" charset="0"/>
              <a:ea typeface="Tahoma" pitchFamily="34" charset="0"/>
              <a:cs typeface="Tahoma" pitchFamily="34" charset="0"/>
            </a:endParaRPr>
          </a:p>
        </p:txBody>
      </p:sp>
      <p:pic>
        <p:nvPicPr>
          <p:cNvPr id="24584" name="Picture 1"/>
          <p:cNvPicPr>
            <a:picLocks noChangeAspect="1" noChangeArrowheads="1"/>
          </p:cNvPicPr>
          <p:nvPr/>
        </p:nvPicPr>
        <p:blipFill>
          <a:blip r:embed="rId4"/>
          <a:srcRect/>
          <a:stretch>
            <a:fillRect/>
          </a:stretch>
        </p:blipFill>
        <p:spPr bwMode="auto">
          <a:xfrm>
            <a:off x="2714625" y="357188"/>
            <a:ext cx="2319338" cy="500062"/>
          </a:xfrm>
          <a:prstGeom prst="rect">
            <a:avLst/>
          </a:prstGeom>
          <a:noFill/>
          <a:ln w="9525">
            <a:noFill/>
            <a:miter lim="800000"/>
            <a:headEnd/>
            <a:tailEnd/>
          </a:ln>
        </p:spPr>
      </p:pic>
    </p:spTree>
  </p:cSld>
  <p:clrMapOvr>
    <a:masterClrMapping/>
  </p:clrMapOvr>
  <p:transition>
    <p:pull/>
    <p:sndAc>
      <p:stSnd>
        <p:snd r:embed="rId2" name="breeze.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3"/>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Effect transition="in" filter="fade">
                                      <p:cBhvr>
                                        <p:cTn id="9" dur="500"/>
                                        <p:tgtEl>
                                          <p:spTgt spid="7"/>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strVal val="#ppt_w+.3"/>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2" name="Picture 1" descr="BCKLN066.WMF"/>
          <p:cNvPicPr>
            <a:picLocks noChangeAspect="1"/>
          </p:cNvPicPr>
          <p:nvPr/>
        </p:nvPicPr>
        <p:blipFill>
          <a:blip r:embed="rId3"/>
          <a:srcRect/>
          <a:stretch>
            <a:fillRect/>
          </a:stretch>
        </p:blipFill>
        <p:spPr bwMode="auto">
          <a:xfrm rot="554777">
            <a:off x="5195888" y="290513"/>
            <a:ext cx="3698875" cy="952500"/>
          </a:xfrm>
          <a:prstGeom prst="rect">
            <a:avLst/>
          </a:prstGeom>
          <a:noFill/>
          <a:ln w="9525">
            <a:noFill/>
            <a:miter lim="800000"/>
            <a:headEnd/>
            <a:tailEnd/>
          </a:ln>
        </p:spPr>
      </p:pic>
      <p:sp>
        <p:nvSpPr>
          <p:cNvPr id="25603" name="Rectangle 2"/>
          <p:cNvSpPr>
            <a:spLocks noChangeArrowheads="1"/>
          </p:cNvSpPr>
          <p:nvPr/>
        </p:nvSpPr>
        <p:spPr bwMode="auto">
          <a:xfrm rot="632267">
            <a:off x="5811838" y="322263"/>
            <a:ext cx="2608262" cy="708025"/>
          </a:xfrm>
          <a:prstGeom prst="rect">
            <a:avLst/>
          </a:prstGeom>
          <a:noFill/>
          <a:ln w="9525">
            <a:noFill/>
            <a:miter lim="800000"/>
            <a:headEnd/>
            <a:tailEnd/>
          </a:ln>
        </p:spPr>
        <p:txBody>
          <a:bodyPr>
            <a:spAutoFit/>
          </a:bodyPr>
          <a:lstStyle/>
          <a:p>
            <a:r>
              <a:rPr lang="ar-EG" sz="4000" b="1">
                <a:solidFill>
                  <a:srgbClr val="7030A0"/>
                </a:solidFill>
                <a:latin typeface="Calibri" pitchFamily="34" charset="0"/>
              </a:rPr>
              <a:t>خطوات العمل:</a:t>
            </a:r>
          </a:p>
        </p:txBody>
      </p:sp>
      <p:sp>
        <p:nvSpPr>
          <p:cNvPr id="5" name="Rectangle 1"/>
          <p:cNvSpPr>
            <a:spLocks noChangeArrowheads="1"/>
          </p:cNvSpPr>
          <p:nvPr/>
        </p:nvSpPr>
        <p:spPr bwMode="auto">
          <a:xfrm>
            <a:off x="971550" y="2754313"/>
            <a:ext cx="6224588" cy="1865126"/>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3200" b="1">
                <a:solidFill>
                  <a:srgbClr val="0000CC"/>
                </a:solidFill>
                <a:latin typeface="Tahoma" pitchFamily="34" charset="0"/>
                <a:ea typeface="Tahoma" pitchFamily="34" charset="0"/>
                <a:cs typeface="Tahoma" pitchFamily="34" charset="0"/>
              </a:rPr>
              <a:t>لاحظ التغيرات التي تحدث في كل من الدوارق الأربعة، وسجلها كل خمس دقائق، مدى عشرين دقيقة. </a:t>
            </a:r>
            <a:endParaRPr lang="en-US" sz="3200" b="1">
              <a:solidFill>
                <a:srgbClr val="0000CC"/>
              </a:solidFill>
              <a:latin typeface="Tahoma" pitchFamily="34" charset="0"/>
              <a:ea typeface="Tahoma" pitchFamily="34" charset="0"/>
              <a:cs typeface="Tahoma" pitchFamily="34" charset="0"/>
            </a:endParaRPr>
          </a:p>
        </p:txBody>
      </p:sp>
      <p:sp>
        <p:nvSpPr>
          <p:cNvPr id="7" name="Flowchart: Process 6"/>
          <p:cNvSpPr/>
          <p:nvPr/>
        </p:nvSpPr>
        <p:spPr>
          <a:xfrm>
            <a:off x="7286625" y="2357438"/>
            <a:ext cx="914400" cy="535531"/>
          </a:xfrm>
          <a:prstGeom prst="flowChartProcess">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en-US" sz="3200" b="1" dirty="0">
                <a:solidFill>
                  <a:srgbClr val="0000CC"/>
                </a:solidFill>
                <a:latin typeface="Tahoma" pitchFamily="34" charset="0"/>
                <a:ea typeface="Tahoma" pitchFamily="34" charset="0"/>
                <a:cs typeface="Tahoma" pitchFamily="34" charset="0"/>
              </a:rPr>
              <a:t>7</a:t>
            </a:r>
            <a:endParaRPr lang="ar-EG" sz="3200" b="1" dirty="0">
              <a:solidFill>
                <a:srgbClr val="0000CC"/>
              </a:solidFill>
              <a:latin typeface="Tahoma" pitchFamily="34" charset="0"/>
              <a:ea typeface="Tahoma" pitchFamily="34" charset="0"/>
              <a:cs typeface="Tahoma" pitchFamily="34" charset="0"/>
            </a:endParaRPr>
          </a:p>
        </p:txBody>
      </p:sp>
      <p:pic>
        <p:nvPicPr>
          <p:cNvPr id="25608" name="Picture 1"/>
          <p:cNvPicPr>
            <a:picLocks noChangeAspect="1" noChangeArrowheads="1"/>
          </p:cNvPicPr>
          <p:nvPr/>
        </p:nvPicPr>
        <p:blipFill>
          <a:blip r:embed="rId4"/>
          <a:srcRect/>
          <a:stretch>
            <a:fillRect/>
          </a:stretch>
        </p:blipFill>
        <p:spPr bwMode="auto">
          <a:xfrm>
            <a:off x="2714625" y="357188"/>
            <a:ext cx="2319338" cy="500062"/>
          </a:xfrm>
          <a:prstGeom prst="rect">
            <a:avLst/>
          </a:prstGeom>
          <a:noFill/>
          <a:ln w="9525">
            <a:noFill/>
            <a:miter lim="800000"/>
            <a:headEnd/>
            <a:tailEnd/>
          </a:ln>
        </p:spPr>
      </p:pic>
    </p:spTree>
  </p:cSld>
  <p:clrMapOvr>
    <a:masterClrMapping/>
  </p:clrMapOvr>
  <p:transition>
    <p:pull/>
    <p:sndAc>
      <p:stSnd>
        <p:snd r:embed="rId2" name="breeze.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3"/>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Effect transition="in" filter="fade">
                                      <p:cBhvr>
                                        <p:cTn id="9" dur="500"/>
                                        <p:tgtEl>
                                          <p:spTgt spid="7"/>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strVal val="#ppt_w+.3"/>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626" name="Picture 1" descr="BCKLN066.WMF"/>
          <p:cNvPicPr>
            <a:picLocks noChangeAspect="1"/>
          </p:cNvPicPr>
          <p:nvPr/>
        </p:nvPicPr>
        <p:blipFill>
          <a:blip r:embed="rId3"/>
          <a:srcRect/>
          <a:stretch>
            <a:fillRect/>
          </a:stretch>
        </p:blipFill>
        <p:spPr bwMode="auto">
          <a:xfrm rot="554777">
            <a:off x="5195888" y="290513"/>
            <a:ext cx="3698875" cy="952500"/>
          </a:xfrm>
          <a:prstGeom prst="rect">
            <a:avLst/>
          </a:prstGeom>
          <a:noFill/>
          <a:ln w="9525">
            <a:noFill/>
            <a:miter lim="800000"/>
            <a:headEnd/>
            <a:tailEnd/>
          </a:ln>
        </p:spPr>
      </p:pic>
      <p:sp>
        <p:nvSpPr>
          <p:cNvPr id="26627" name="Rectangle 2"/>
          <p:cNvSpPr>
            <a:spLocks noChangeArrowheads="1"/>
          </p:cNvSpPr>
          <p:nvPr/>
        </p:nvSpPr>
        <p:spPr bwMode="auto">
          <a:xfrm rot="632267">
            <a:off x="5811838" y="322263"/>
            <a:ext cx="2608262" cy="708025"/>
          </a:xfrm>
          <a:prstGeom prst="rect">
            <a:avLst/>
          </a:prstGeom>
          <a:noFill/>
          <a:ln w="9525">
            <a:noFill/>
            <a:miter lim="800000"/>
            <a:headEnd/>
            <a:tailEnd/>
          </a:ln>
        </p:spPr>
        <p:txBody>
          <a:bodyPr>
            <a:spAutoFit/>
          </a:bodyPr>
          <a:lstStyle/>
          <a:p>
            <a:r>
              <a:rPr lang="ar-EG" sz="4000" b="1">
                <a:solidFill>
                  <a:srgbClr val="7030A0"/>
                </a:solidFill>
                <a:latin typeface="Calibri" pitchFamily="34" charset="0"/>
              </a:rPr>
              <a:t>خطوات العمل:</a:t>
            </a:r>
          </a:p>
        </p:txBody>
      </p:sp>
      <p:sp>
        <p:nvSpPr>
          <p:cNvPr id="5" name="Rectangle 1"/>
          <p:cNvSpPr>
            <a:spLocks noChangeArrowheads="1"/>
          </p:cNvSpPr>
          <p:nvPr/>
        </p:nvSpPr>
        <p:spPr bwMode="auto">
          <a:xfrm>
            <a:off x="1071563" y="2714625"/>
            <a:ext cx="6224587" cy="978729"/>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3200" b="1">
                <a:solidFill>
                  <a:srgbClr val="0000CC"/>
                </a:solidFill>
                <a:latin typeface="Tahoma" pitchFamily="34" charset="0"/>
                <a:ea typeface="Tahoma" pitchFamily="34" charset="0"/>
                <a:cs typeface="Tahoma" pitchFamily="34" charset="0"/>
              </a:rPr>
              <a:t>نظف مكان عملك في المختبر حسب تعليمات المعلم. </a:t>
            </a:r>
            <a:endParaRPr lang="en-US" sz="3200" b="1">
              <a:solidFill>
                <a:srgbClr val="0000CC"/>
              </a:solidFill>
              <a:latin typeface="Tahoma" pitchFamily="34" charset="0"/>
              <a:ea typeface="Tahoma" pitchFamily="34" charset="0"/>
              <a:cs typeface="Tahoma" pitchFamily="34" charset="0"/>
            </a:endParaRPr>
          </a:p>
        </p:txBody>
      </p:sp>
      <p:sp>
        <p:nvSpPr>
          <p:cNvPr id="7" name="Flowchart: Process 6"/>
          <p:cNvSpPr/>
          <p:nvPr/>
        </p:nvSpPr>
        <p:spPr>
          <a:xfrm>
            <a:off x="7286625" y="2357438"/>
            <a:ext cx="914400" cy="535531"/>
          </a:xfrm>
          <a:prstGeom prst="flowChartProcess">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en-US" sz="3200" b="1" dirty="0">
                <a:solidFill>
                  <a:srgbClr val="0000CC"/>
                </a:solidFill>
                <a:latin typeface="Tahoma" pitchFamily="34" charset="0"/>
                <a:ea typeface="Tahoma" pitchFamily="34" charset="0"/>
                <a:cs typeface="Tahoma" pitchFamily="34" charset="0"/>
              </a:rPr>
              <a:t>8</a:t>
            </a:r>
            <a:endParaRPr lang="ar-EG" sz="3200" b="1" dirty="0">
              <a:solidFill>
                <a:srgbClr val="0000CC"/>
              </a:solidFill>
              <a:latin typeface="Tahoma" pitchFamily="34" charset="0"/>
              <a:ea typeface="Tahoma" pitchFamily="34" charset="0"/>
              <a:cs typeface="Tahoma" pitchFamily="34" charset="0"/>
            </a:endParaRPr>
          </a:p>
        </p:txBody>
      </p:sp>
      <p:pic>
        <p:nvPicPr>
          <p:cNvPr id="26632" name="Picture 1"/>
          <p:cNvPicPr>
            <a:picLocks noChangeAspect="1" noChangeArrowheads="1"/>
          </p:cNvPicPr>
          <p:nvPr/>
        </p:nvPicPr>
        <p:blipFill>
          <a:blip r:embed="rId4"/>
          <a:srcRect/>
          <a:stretch>
            <a:fillRect/>
          </a:stretch>
        </p:blipFill>
        <p:spPr bwMode="auto">
          <a:xfrm>
            <a:off x="2714625" y="357188"/>
            <a:ext cx="2319338" cy="500062"/>
          </a:xfrm>
          <a:prstGeom prst="rect">
            <a:avLst/>
          </a:prstGeom>
          <a:noFill/>
          <a:ln w="9525">
            <a:noFill/>
            <a:miter lim="800000"/>
            <a:headEnd/>
            <a:tailEnd/>
          </a:ln>
        </p:spPr>
      </p:pic>
    </p:spTree>
  </p:cSld>
  <p:clrMapOvr>
    <a:masterClrMapping/>
  </p:clrMapOvr>
  <p:transition>
    <p:pull/>
    <p:sndAc>
      <p:stSnd>
        <p:snd r:embed="rId2" name="breeze.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3"/>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Effect transition="in" filter="fade">
                                      <p:cBhvr>
                                        <p:cTn id="9" dur="500"/>
                                        <p:tgtEl>
                                          <p:spTgt spid="7"/>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strVal val="#ppt_w+.3"/>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503.png"/>
          <p:cNvPicPr>
            <a:picLocks noChangeAspect="1"/>
          </p:cNvPicPr>
          <p:nvPr/>
        </p:nvPicPr>
        <p:blipFill>
          <a:blip r:embed="rId5"/>
          <a:srcRect/>
          <a:stretch>
            <a:fillRect/>
          </a:stretch>
        </p:blipFill>
        <p:spPr bwMode="auto">
          <a:xfrm>
            <a:off x="6215063" y="214313"/>
            <a:ext cx="3148012" cy="2500312"/>
          </a:xfrm>
          <a:prstGeom prst="rect">
            <a:avLst/>
          </a:prstGeom>
          <a:noFill/>
          <a:ln w="9525">
            <a:noFill/>
            <a:miter lim="800000"/>
            <a:headEnd/>
            <a:tailEnd/>
          </a:ln>
        </p:spPr>
      </p:pic>
      <p:sp>
        <p:nvSpPr>
          <p:cNvPr id="3" name="Rectangle 2"/>
          <p:cNvSpPr/>
          <p:nvPr/>
        </p:nvSpPr>
        <p:spPr>
          <a:xfrm rot="464770">
            <a:off x="6637600" y="722041"/>
            <a:ext cx="1718740" cy="5355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3200" b="1" dirty="0">
                <a:solidFill>
                  <a:srgbClr val="0000CC"/>
                </a:solidFill>
                <a:latin typeface="Tahoma" pitchFamily="34" charset="0"/>
                <a:ea typeface="Tahoma" pitchFamily="34" charset="0"/>
                <a:cs typeface="Tahoma" pitchFamily="34" charset="0"/>
              </a:rPr>
              <a:t>التحليل:</a:t>
            </a:r>
          </a:p>
        </p:txBody>
      </p:sp>
      <p:sp>
        <p:nvSpPr>
          <p:cNvPr id="5" name="Rectangle 1"/>
          <p:cNvSpPr>
            <a:spLocks noChangeArrowheads="1"/>
          </p:cNvSpPr>
          <p:nvPr/>
        </p:nvSpPr>
        <p:spPr bwMode="auto">
          <a:xfrm rot="-288563">
            <a:off x="1470025" y="2464036"/>
            <a:ext cx="5540375" cy="1421928"/>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3200" b="1" dirty="0">
                <a:solidFill>
                  <a:srgbClr val="0000CC"/>
                </a:solidFill>
                <a:latin typeface="Tahoma" pitchFamily="34" charset="0"/>
                <a:ea typeface="Tahoma" pitchFamily="34" charset="0"/>
                <a:cs typeface="Tahoma" pitchFamily="34" charset="0"/>
              </a:rPr>
              <a:t>	استنتج: ما العلاقة بين تكاثرالخميرة وتوافر السكر؟</a:t>
            </a:r>
          </a:p>
        </p:txBody>
      </p:sp>
      <p:sp>
        <p:nvSpPr>
          <p:cNvPr id="7" name="Rectangle 6"/>
          <p:cNvSpPr>
            <a:spLocks noChangeArrowheads="1"/>
          </p:cNvSpPr>
          <p:nvPr/>
        </p:nvSpPr>
        <p:spPr bwMode="auto">
          <a:xfrm>
            <a:off x="1643042" y="4357694"/>
            <a:ext cx="6842125" cy="978729"/>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3200" b="1">
                <a:solidFill>
                  <a:srgbClr val="0000CC"/>
                </a:solidFill>
                <a:latin typeface="Tahoma" pitchFamily="34" charset="0"/>
                <a:ea typeface="Tahoma" pitchFamily="34" charset="0"/>
                <a:cs typeface="Tahoma" pitchFamily="34" charset="0"/>
              </a:rPr>
              <a:t>كلما زاد كمية السكر زاد نشاط الخميرة وتكاثرها.</a:t>
            </a:r>
            <a:endParaRPr lang="en-US" sz="3200" b="1">
              <a:solidFill>
                <a:srgbClr val="0000CC"/>
              </a:solidFill>
              <a:latin typeface="Tahoma" pitchFamily="34" charset="0"/>
              <a:ea typeface="Tahoma" pitchFamily="34" charset="0"/>
              <a:cs typeface="Tahoma" pitchFamily="34" charset="0"/>
            </a:endParaRPr>
          </a:p>
        </p:txBody>
      </p:sp>
    </p:spTree>
  </p:cSld>
  <p:clrMapOvr>
    <a:masterClrMapping/>
  </p:clrMapOvr>
  <p:transition>
    <p:pull/>
    <p:sndAc>
      <p:stSnd>
        <p:snd r:embed="rId2" name="breeze.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ached_slowdown1.wav"/>
                                        </p:tgtEl>
                                      </p:cMediaNode>
                                    </p:audio>
                                  </p:sub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145">
                                          <p:stCondLst>
                                            <p:cond delay="0"/>
                                          </p:stCondLst>
                                        </p:cTn>
                                        <p:tgtEl>
                                          <p:spTgt spid="5"/>
                                        </p:tgtEl>
                                      </p:cBhvr>
                                    </p:animEffect>
                                    <p:anim calcmode="lin" valueType="num">
                                      <p:cBhvr>
                                        <p:cTn id="16"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7"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8"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19"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0"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1" dur="7">
                                          <p:stCondLst>
                                            <p:cond delay="163"/>
                                          </p:stCondLst>
                                        </p:cTn>
                                        <p:tgtEl>
                                          <p:spTgt spid="5"/>
                                        </p:tgtEl>
                                      </p:cBhvr>
                                      <p:to x="100000" y="60000"/>
                                    </p:animScale>
                                    <p:animScale>
                                      <p:cBhvr>
                                        <p:cTn id="22" dur="42" decel="50000">
                                          <p:stCondLst>
                                            <p:cond delay="169"/>
                                          </p:stCondLst>
                                        </p:cTn>
                                        <p:tgtEl>
                                          <p:spTgt spid="5"/>
                                        </p:tgtEl>
                                      </p:cBhvr>
                                      <p:to x="100000" y="100000"/>
                                    </p:animScale>
                                    <p:animScale>
                                      <p:cBhvr>
                                        <p:cTn id="23" dur="7">
                                          <p:stCondLst>
                                            <p:cond delay="328"/>
                                          </p:stCondLst>
                                        </p:cTn>
                                        <p:tgtEl>
                                          <p:spTgt spid="5"/>
                                        </p:tgtEl>
                                      </p:cBhvr>
                                      <p:to x="100000" y="80000"/>
                                    </p:animScale>
                                    <p:animScale>
                                      <p:cBhvr>
                                        <p:cTn id="24" dur="42" decel="50000">
                                          <p:stCondLst>
                                            <p:cond delay="335"/>
                                          </p:stCondLst>
                                        </p:cTn>
                                        <p:tgtEl>
                                          <p:spTgt spid="5"/>
                                        </p:tgtEl>
                                      </p:cBhvr>
                                      <p:to x="100000" y="100000"/>
                                    </p:animScale>
                                    <p:animScale>
                                      <p:cBhvr>
                                        <p:cTn id="25" dur="7">
                                          <p:stCondLst>
                                            <p:cond delay="411"/>
                                          </p:stCondLst>
                                        </p:cTn>
                                        <p:tgtEl>
                                          <p:spTgt spid="5"/>
                                        </p:tgtEl>
                                      </p:cBhvr>
                                      <p:to x="100000" y="90000"/>
                                    </p:animScale>
                                    <p:animScale>
                                      <p:cBhvr>
                                        <p:cTn id="26" dur="42" decel="50000">
                                          <p:stCondLst>
                                            <p:cond delay="417"/>
                                          </p:stCondLst>
                                        </p:cTn>
                                        <p:tgtEl>
                                          <p:spTgt spid="5"/>
                                        </p:tgtEl>
                                      </p:cBhvr>
                                      <p:to x="100000" y="100000"/>
                                    </p:animScale>
                                    <p:animScale>
                                      <p:cBhvr>
                                        <p:cTn id="27" dur="7">
                                          <p:stCondLst>
                                            <p:cond delay="452"/>
                                          </p:stCondLst>
                                        </p:cTn>
                                        <p:tgtEl>
                                          <p:spTgt spid="5"/>
                                        </p:tgtEl>
                                      </p:cBhvr>
                                      <p:to x="100000" y="95000"/>
                                    </p:animScale>
                                    <p:animScale>
                                      <p:cBhvr>
                                        <p:cTn id="28" dur="42" decel="50000">
                                          <p:stCondLst>
                                            <p:cond delay="459"/>
                                          </p:stCondLst>
                                        </p:cTn>
                                        <p:tgtEl>
                                          <p:spTgt spid="5"/>
                                        </p:tgtEl>
                                      </p:cBhvr>
                                      <p:to x="100000" y="100000"/>
                                    </p:animScale>
                                  </p:childTnLst>
                                </p:cTn>
                              </p:par>
                              <p:par>
                                <p:cTn id="29" presetID="5" presetClass="entr" presetSubtype="1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checkerboard(across)">
                                      <p:cBhvr>
                                        <p:cTn id="31" dur="500"/>
                                        <p:tgtEl>
                                          <p:spTgt spid="7"/>
                                        </p:tgtEl>
                                      </p:cBhvr>
                                    </p:animEffect>
                                  </p:childTnLst>
                                  <p:subTnLst>
                                    <p:audio>
                                      <p:cMediaNode>
                                        <p:cTn display="0" masterRel="sameClick">
                                          <p:stCondLst>
                                            <p:cond evt="begin" delay="0">
                                              <p:tn val="29"/>
                                            </p:cond>
                                          </p:stCondLst>
                                          <p:endCondLst>
                                            <p:cond evt="onStopAudio" delay="0">
                                              <p:tgtEl>
                                                <p:sldTgt/>
                                              </p:tgtEl>
                                            </p:cond>
                                          </p:endCondLst>
                                        </p:cTn>
                                        <p:tgtEl>
                                          <p:sndTgt r:embed="rId4" name="0068 - 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4" name="Picture 1" descr="503.png"/>
          <p:cNvPicPr>
            <a:picLocks noChangeAspect="1"/>
          </p:cNvPicPr>
          <p:nvPr/>
        </p:nvPicPr>
        <p:blipFill>
          <a:blip r:embed="rId4"/>
          <a:srcRect/>
          <a:stretch>
            <a:fillRect/>
          </a:stretch>
        </p:blipFill>
        <p:spPr bwMode="auto">
          <a:xfrm>
            <a:off x="6215063" y="214313"/>
            <a:ext cx="3148012" cy="2500312"/>
          </a:xfrm>
          <a:prstGeom prst="rect">
            <a:avLst/>
          </a:prstGeom>
          <a:noFill/>
          <a:ln w="9525">
            <a:noFill/>
            <a:miter lim="800000"/>
            <a:headEnd/>
            <a:tailEnd/>
          </a:ln>
        </p:spPr>
      </p:pic>
      <p:sp>
        <p:nvSpPr>
          <p:cNvPr id="3" name="Rectangle 2"/>
          <p:cNvSpPr/>
          <p:nvPr/>
        </p:nvSpPr>
        <p:spPr>
          <a:xfrm rot="464770">
            <a:off x="6637600" y="722041"/>
            <a:ext cx="1718740" cy="5355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3200" b="1" dirty="0">
                <a:solidFill>
                  <a:srgbClr val="0000CC"/>
                </a:solidFill>
                <a:latin typeface="Tahoma" pitchFamily="34" charset="0"/>
                <a:ea typeface="Tahoma" pitchFamily="34" charset="0"/>
                <a:cs typeface="Tahoma" pitchFamily="34" charset="0"/>
              </a:rPr>
              <a:t>التحليل:</a:t>
            </a:r>
          </a:p>
        </p:txBody>
      </p:sp>
      <p:sp>
        <p:nvSpPr>
          <p:cNvPr id="5" name="Rectangle 1"/>
          <p:cNvSpPr>
            <a:spLocks noChangeArrowheads="1"/>
          </p:cNvSpPr>
          <p:nvPr/>
        </p:nvSpPr>
        <p:spPr bwMode="auto">
          <a:xfrm rot="-288563">
            <a:off x="1635125" y="1872089"/>
            <a:ext cx="5541963" cy="1865126"/>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3200" b="1" dirty="0">
                <a:solidFill>
                  <a:srgbClr val="0000CC"/>
                </a:solidFill>
                <a:latin typeface="Tahoma" pitchFamily="34" charset="0"/>
                <a:ea typeface="Tahoma" pitchFamily="34" charset="0"/>
                <a:cs typeface="Tahoma" pitchFamily="34" charset="0"/>
              </a:rPr>
              <a:t>حلّل: كيف يمكن أن تتغير نتائجك إذا غطيت الدوارق الأربعة في أثناء قيامك بالتجربة؟</a:t>
            </a:r>
          </a:p>
        </p:txBody>
      </p:sp>
      <p:sp>
        <p:nvSpPr>
          <p:cNvPr id="7" name="Rectangle 6"/>
          <p:cNvSpPr>
            <a:spLocks noChangeArrowheads="1"/>
          </p:cNvSpPr>
          <p:nvPr/>
        </p:nvSpPr>
        <p:spPr bwMode="auto">
          <a:xfrm>
            <a:off x="1042988" y="4143380"/>
            <a:ext cx="7489825" cy="2308324"/>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3200" b="1" dirty="0">
                <a:solidFill>
                  <a:srgbClr val="0000CC"/>
                </a:solidFill>
                <a:latin typeface="Tahoma" pitchFamily="34" charset="0"/>
                <a:ea typeface="Tahoma" pitchFamily="34" charset="0"/>
                <a:cs typeface="Tahoma" pitchFamily="34" charset="0"/>
              </a:rPr>
              <a:t>لا يدخل الأكسجين إلى الدوارق فيقل نمو الخميرة ويبطئ نموها لأنها تحصل على الطاقة من خلال التنفس اللاهوائي فلا تموت الخميرة الا بعد نفاذ السكر.</a:t>
            </a:r>
            <a:endParaRPr lang="en-US" sz="3200" b="1" dirty="0">
              <a:solidFill>
                <a:srgbClr val="0000CC"/>
              </a:solidFill>
              <a:latin typeface="Tahoma" pitchFamily="34" charset="0"/>
              <a:ea typeface="Tahoma" pitchFamily="34" charset="0"/>
              <a:cs typeface="Tahoma" pitchFamily="34" charset="0"/>
            </a:endParaRPr>
          </a:p>
        </p:txBody>
      </p:sp>
    </p:spTree>
  </p:cSld>
  <p:clrMapOvr>
    <a:masterClrMapping/>
  </p:clrMapOvr>
  <p:transition>
    <p:pull/>
    <p:sndAc>
      <p:stSnd>
        <p:snd r:embed="rId2" name="breeze.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45">
                                          <p:stCondLst>
                                            <p:cond delay="0"/>
                                          </p:stCondLst>
                                        </p:cTn>
                                        <p:tgtEl>
                                          <p:spTgt spid="5"/>
                                        </p:tgtEl>
                                      </p:cBhvr>
                                    </p:animEffect>
                                    <p:anim calcmode="lin" valueType="num">
                                      <p:cBhvr>
                                        <p:cTn id="8"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13" dur="7">
                                          <p:stCondLst>
                                            <p:cond delay="163"/>
                                          </p:stCondLst>
                                        </p:cTn>
                                        <p:tgtEl>
                                          <p:spTgt spid="5"/>
                                        </p:tgtEl>
                                      </p:cBhvr>
                                      <p:to x="100000" y="60000"/>
                                    </p:animScale>
                                    <p:animScale>
                                      <p:cBhvr>
                                        <p:cTn id="14" dur="42" decel="50000">
                                          <p:stCondLst>
                                            <p:cond delay="169"/>
                                          </p:stCondLst>
                                        </p:cTn>
                                        <p:tgtEl>
                                          <p:spTgt spid="5"/>
                                        </p:tgtEl>
                                      </p:cBhvr>
                                      <p:to x="100000" y="100000"/>
                                    </p:animScale>
                                    <p:animScale>
                                      <p:cBhvr>
                                        <p:cTn id="15" dur="7">
                                          <p:stCondLst>
                                            <p:cond delay="328"/>
                                          </p:stCondLst>
                                        </p:cTn>
                                        <p:tgtEl>
                                          <p:spTgt spid="5"/>
                                        </p:tgtEl>
                                      </p:cBhvr>
                                      <p:to x="100000" y="80000"/>
                                    </p:animScale>
                                    <p:animScale>
                                      <p:cBhvr>
                                        <p:cTn id="16" dur="42" decel="50000">
                                          <p:stCondLst>
                                            <p:cond delay="335"/>
                                          </p:stCondLst>
                                        </p:cTn>
                                        <p:tgtEl>
                                          <p:spTgt spid="5"/>
                                        </p:tgtEl>
                                      </p:cBhvr>
                                      <p:to x="100000" y="100000"/>
                                    </p:animScale>
                                    <p:animScale>
                                      <p:cBhvr>
                                        <p:cTn id="17" dur="7">
                                          <p:stCondLst>
                                            <p:cond delay="411"/>
                                          </p:stCondLst>
                                        </p:cTn>
                                        <p:tgtEl>
                                          <p:spTgt spid="5"/>
                                        </p:tgtEl>
                                      </p:cBhvr>
                                      <p:to x="100000" y="90000"/>
                                    </p:animScale>
                                    <p:animScale>
                                      <p:cBhvr>
                                        <p:cTn id="18" dur="42" decel="50000">
                                          <p:stCondLst>
                                            <p:cond delay="417"/>
                                          </p:stCondLst>
                                        </p:cTn>
                                        <p:tgtEl>
                                          <p:spTgt spid="5"/>
                                        </p:tgtEl>
                                      </p:cBhvr>
                                      <p:to x="100000" y="100000"/>
                                    </p:animScale>
                                    <p:animScale>
                                      <p:cBhvr>
                                        <p:cTn id="19" dur="7">
                                          <p:stCondLst>
                                            <p:cond delay="452"/>
                                          </p:stCondLst>
                                        </p:cTn>
                                        <p:tgtEl>
                                          <p:spTgt spid="5"/>
                                        </p:tgtEl>
                                      </p:cBhvr>
                                      <p:to x="100000" y="95000"/>
                                    </p:animScale>
                                    <p:animScale>
                                      <p:cBhvr>
                                        <p:cTn id="20" dur="42" decel="50000">
                                          <p:stCondLst>
                                            <p:cond delay="459"/>
                                          </p:stCondLst>
                                        </p:cTn>
                                        <p:tgtEl>
                                          <p:spTgt spid="5"/>
                                        </p:tgtEl>
                                      </p:cBhvr>
                                      <p:to x="100000" y="100000"/>
                                    </p:animScale>
                                  </p:childTnLst>
                                </p:cTn>
                              </p:par>
                              <p:par>
                                <p:cTn id="21" presetID="5" presetClass="entr" presetSubtype="1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heckerboard(across)">
                                      <p:cBhvr>
                                        <p:cTn id="23" dur="500"/>
                                        <p:tgtEl>
                                          <p:spTgt spid="7"/>
                                        </p:tgtEl>
                                      </p:cBhvr>
                                    </p:animEffect>
                                  </p:childTnLst>
                                  <p:subTnLst>
                                    <p:audio>
                                      <p:cMediaNode>
                                        <p:cTn display="0" masterRel="sameClick">
                                          <p:stCondLst>
                                            <p:cond evt="begin" delay="0">
                                              <p:tn val="21"/>
                                            </p:cond>
                                          </p:stCondLst>
                                          <p:endCondLst>
                                            <p:cond evt="onStopAudio" delay="0">
                                              <p:tgtEl>
                                                <p:sldTgt/>
                                              </p:tgtEl>
                                            </p:cond>
                                          </p:endCondLst>
                                        </p:cTn>
                                        <p:tgtEl>
                                          <p:sndTgt r:embed="rId3" name="0068 - 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2195513" y="479425"/>
            <a:ext cx="4313237" cy="996170"/>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التكيف من أجل البقاء </a:t>
            </a:r>
          </a:p>
          <a:p>
            <a:pPr marL="342900" indent="-342900" algn="ctr" eaLnBrk="0" fontAlgn="auto" hangingPunct="0">
              <a:lnSpc>
                <a:spcPct val="90000"/>
              </a:lnSpc>
              <a:spcBef>
                <a:spcPts val="0"/>
              </a:spcBef>
              <a:spcAft>
                <a:spcPts val="1000"/>
              </a:spcAft>
              <a:tabLst>
                <a:tab pos="685800" algn="l"/>
              </a:tabLst>
              <a:defRPr/>
            </a:pPr>
            <a:r>
              <a:rPr lang="en-US" sz="2800" b="1" dirty="0">
                <a:solidFill>
                  <a:srgbClr val="0000CC"/>
                </a:solidFill>
                <a:latin typeface="Tahoma" pitchFamily="34" charset="0"/>
                <a:ea typeface="Tahoma" pitchFamily="34" charset="0"/>
                <a:cs typeface="Tahoma" pitchFamily="34" charset="0"/>
              </a:rPr>
              <a:t>Adaptation for survival</a:t>
            </a:r>
            <a:endParaRPr lang="ar-EG" sz="2800" b="1" dirty="0">
              <a:solidFill>
                <a:srgbClr val="0000CC"/>
              </a:solidFill>
              <a:latin typeface="Tahoma" pitchFamily="34" charset="0"/>
              <a:ea typeface="Tahoma" pitchFamily="34" charset="0"/>
              <a:cs typeface="Tahoma" pitchFamily="34" charset="0"/>
            </a:endParaRPr>
          </a:p>
        </p:txBody>
      </p:sp>
      <p:sp>
        <p:nvSpPr>
          <p:cNvPr id="6" name="Rectangle 5"/>
          <p:cNvSpPr/>
          <p:nvPr/>
        </p:nvSpPr>
        <p:spPr>
          <a:xfrm rot="21253877">
            <a:off x="1143000" y="2216610"/>
            <a:ext cx="6572250" cy="319472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معظم الفطريات التي تشبه كرات الفطر النفاث </a:t>
            </a:r>
            <a:r>
              <a:rPr lang="en-US" sz="2800" b="1" dirty="0">
                <a:solidFill>
                  <a:srgbClr val="0000CC"/>
                </a:solidFill>
                <a:latin typeface="Tahoma" pitchFamily="34" charset="0"/>
                <a:ea typeface="Tahoma" pitchFamily="34" charset="0"/>
                <a:cs typeface="Tahoma" pitchFamily="34" charset="0"/>
              </a:rPr>
              <a:t>Puffball </a:t>
            </a:r>
            <a:r>
              <a:rPr lang="ar-EG" sz="2800" b="1" dirty="0">
                <a:solidFill>
                  <a:srgbClr val="0000CC"/>
                </a:solidFill>
                <a:latin typeface="Tahoma" pitchFamily="34" charset="0"/>
                <a:ea typeface="Tahoma" pitchFamily="34" charset="0"/>
                <a:cs typeface="Tahoma" pitchFamily="34" charset="0"/>
              </a:rPr>
              <a:t>المبين في الشكل </a:t>
            </a:r>
            <a:r>
              <a:rPr lang="en-US" sz="2800" b="1" dirty="0">
                <a:solidFill>
                  <a:srgbClr val="0000CC"/>
                </a:solidFill>
                <a:latin typeface="Tahoma" pitchFamily="34" charset="0"/>
                <a:ea typeface="Tahoma" pitchFamily="34" charset="0"/>
                <a:cs typeface="Tahoma" pitchFamily="34" charset="0"/>
              </a:rPr>
              <a:t>5-7</a:t>
            </a:r>
            <a:r>
              <a:rPr lang="ar-EG" sz="2800" b="1" dirty="0">
                <a:solidFill>
                  <a:srgbClr val="0000CC"/>
                </a:solidFill>
                <a:latin typeface="Tahoma" pitchFamily="34" charset="0"/>
                <a:ea typeface="Tahoma" pitchFamily="34" charset="0"/>
                <a:cs typeface="Tahoma" pitchFamily="34" charset="0"/>
              </a:rPr>
              <a:t>، تنتج تريليونات الأبواغ. ويُعد إنتاج كميات ضخمة من الأبواغ تكيفًا من أجل البقاء. إذ يضمن هذا التكيف وصول نسبة صغيرة من الأبواغ إلى مناطق أخرى ملائمة، لتبدأ في النمو وتنتج جيلاً جديدًا. </a:t>
            </a:r>
          </a:p>
        </p:txBody>
      </p:sp>
    </p:spTree>
  </p:cSld>
  <p:clrMapOvr>
    <a:masterClrMapping/>
  </p:clrMapOvr>
  <p:transition>
    <p:pull/>
    <p:sndAc>
      <p:stSnd>
        <p:snd r:embed="rId2" name="breeze.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SOUND43.WAV"/>
                                        </p:tgtEl>
                                      </p:cMediaNode>
                                    </p:audio>
                                  </p:subTnLst>
                                </p:cTn>
                              </p:par>
                              <p:par>
                                <p:cTn id="9" presetID="15"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a:spLocks noChangeArrowheads="1"/>
          </p:cNvSpPr>
          <p:nvPr/>
        </p:nvSpPr>
        <p:spPr bwMode="auto">
          <a:xfrm rot="-346123">
            <a:off x="1143000" y="2022709"/>
            <a:ext cx="6572250" cy="3582519"/>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وتعد الخصائص الفيزيائية للأبواغ أيضًا تكيفا إضافيًّا؛ فالأبواغ الصغيرة الحجم الخفيفة الوزن يمكن للريح أو الحيوانات الصغيرة أو الشحرات أن تنقلها إلى مكان آخر. أما الجدار الخلوي فيحمي الأبواغ؛ فهو صلب وقاس ومقاوم للماء؛ لكي يتيح للأبواغ البقاء في ظل ظروف قاسية، ومنها درجة الحرارة والرطوبة المرتفعتان. </a:t>
            </a:r>
            <a:endParaRPr lang="en-US" sz="2800" b="1" dirty="0">
              <a:solidFill>
                <a:srgbClr val="0000CC"/>
              </a:solidFill>
              <a:latin typeface="Tahoma" pitchFamily="34" charset="0"/>
              <a:ea typeface="Tahoma" pitchFamily="34" charset="0"/>
              <a:cs typeface="Tahoma" pitchFamily="34" charset="0"/>
            </a:endParaRPr>
          </a:p>
        </p:txBody>
      </p:sp>
      <p:sp>
        <p:nvSpPr>
          <p:cNvPr id="30725" name="Rectangle 7"/>
          <p:cNvSpPr>
            <a:spLocks noChangeArrowheads="1"/>
          </p:cNvSpPr>
          <p:nvPr/>
        </p:nvSpPr>
        <p:spPr bwMode="auto">
          <a:xfrm>
            <a:off x="2195513" y="479425"/>
            <a:ext cx="4313237" cy="996170"/>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التكيف من أجل البقاء </a:t>
            </a:r>
          </a:p>
          <a:p>
            <a:pPr marL="342900" indent="-342900" algn="ctr" eaLnBrk="0" fontAlgn="auto" hangingPunct="0">
              <a:lnSpc>
                <a:spcPct val="90000"/>
              </a:lnSpc>
              <a:spcBef>
                <a:spcPts val="0"/>
              </a:spcBef>
              <a:spcAft>
                <a:spcPts val="1000"/>
              </a:spcAft>
              <a:tabLst>
                <a:tab pos="685800" algn="l"/>
              </a:tabLst>
              <a:defRPr/>
            </a:pPr>
            <a:r>
              <a:rPr lang="en-US" sz="2800" b="1" dirty="0">
                <a:solidFill>
                  <a:srgbClr val="0000CC"/>
                </a:solidFill>
                <a:latin typeface="Tahoma" pitchFamily="34" charset="0"/>
                <a:ea typeface="Tahoma" pitchFamily="34" charset="0"/>
                <a:cs typeface="Tahoma" pitchFamily="34" charset="0"/>
              </a:rPr>
              <a:t>Adaptation for survival</a:t>
            </a:r>
            <a:endParaRPr lang="ar-EG" sz="2800" b="1" dirty="0">
              <a:solidFill>
                <a:srgbClr val="0000CC"/>
              </a:solidFill>
              <a:latin typeface="Tahoma" pitchFamily="34" charset="0"/>
              <a:ea typeface="Tahoma" pitchFamily="34" charset="0"/>
              <a:cs typeface="Tahoma" pitchFamily="34" charset="0"/>
            </a:endParaRPr>
          </a:p>
        </p:txBody>
      </p:sp>
    </p:spTree>
  </p:cSld>
  <p:clrMapOvr>
    <a:masterClrMapping/>
  </p:clrMapOvr>
  <p:transition>
    <p:pull/>
    <p:sndAc>
      <p:stSnd>
        <p:snd r:embed="rId2" name="breeze.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2428875" y="489368"/>
            <a:ext cx="5214959" cy="867930"/>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التغذي في الفطريات   </a:t>
            </a:r>
            <a:r>
              <a:rPr lang="en-US" sz="2800" b="1" dirty="0">
                <a:solidFill>
                  <a:srgbClr val="0000CC"/>
                </a:solidFill>
                <a:latin typeface="Tahoma" pitchFamily="34" charset="0"/>
                <a:ea typeface="Tahoma" pitchFamily="34" charset="0"/>
                <a:cs typeface="Tahoma" pitchFamily="34" charset="0"/>
              </a:rPr>
              <a:t>Nutrition in Fungi</a:t>
            </a:r>
            <a:endParaRPr lang="ar-EG" sz="2800" b="1" dirty="0">
              <a:solidFill>
                <a:srgbClr val="0000CC"/>
              </a:solidFill>
              <a:latin typeface="Tahoma" pitchFamily="34" charset="0"/>
              <a:ea typeface="Tahoma" pitchFamily="34" charset="0"/>
              <a:cs typeface="Tahoma" pitchFamily="34" charset="0"/>
            </a:endParaRPr>
          </a:p>
        </p:txBody>
      </p:sp>
      <p:sp>
        <p:nvSpPr>
          <p:cNvPr id="19457" name="Rectangle 1"/>
          <p:cNvSpPr>
            <a:spLocks noChangeArrowheads="1"/>
          </p:cNvSpPr>
          <p:nvPr/>
        </p:nvSpPr>
        <p:spPr bwMode="auto">
          <a:xfrm>
            <a:off x="500063" y="2214554"/>
            <a:ext cx="8143875" cy="2806922"/>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تختلف الفطريات عن الإنسان الذي يلتهم الطعام ثم يهضمه. فالفطريات تهضم الطعام أولاً ثم تمتصه. فهي  تفرز إنزيمات لتحليل المواد العضوية، ثم تمتص الغذاء عبر جدرانها الخلوية الرقيقة. والفطريات غير ذاتية التغذية، وهي تنقسم إلى ثلاثة أنواع من حيث طريقة حصولها على الغذاء وهى: </a:t>
            </a:r>
          </a:p>
        </p:txBody>
      </p:sp>
    </p:spTree>
  </p:cSld>
  <p:clrMapOvr>
    <a:masterClrMapping/>
  </p:clrMapOvr>
  <p:transition>
    <p:pull/>
    <p:sndAc>
      <p:stSnd>
        <p:snd r:embed="rId2" name="breeze.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19457"/>
                                        </p:tgtEl>
                                        <p:attrNameLst>
                                          <p:attrName>style.visibility</p:attrName>
                                        </p:attrNameLst>
                                      </p:cBhvr>
                                      <p:to>
                                        <p:strVal val="visible"/>
                                      </p:to>
                                    </p:set>
                                    <p:anim calcmode="lin" valueType="num">
                                      <p:cBhvr>
                                        <p:cTn id="12" dur="500" fill="hold"/>
                                        <p:tgtEl>
                                          <p:spTgt spid="19457"/>
                                        </p:tgtEl>
                                        <p:attrNameLst>
                                          <p:attrName>ppt_w</p:attrName>
                                        </p:attrNameLst>
                                      </p:cBhvr>
                                      <p:tavLst>
                                        <p:tav tm="0">
                                          <p:val>
                                            <p:fltVal val="0"/>
                                          </p:val>
                                        </p:tav>
                                        <p:tav tm="100000">
                                          <p:val>
                                            <p:strVal val="#ppt_w"/>
                                          </p:val>
                                        </p:tav>
                                      </p:tavLst>
                                    </p:anim>
                                    <p:anim calcmode="lin" valueType="num">
                                      <p:cBhvr>
                                        <p:cTn id="13" dur="500" fill="hold"/>
                                        <p:tgtEl>
                                          <p:spTgt spid="1945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0"/>
                                            </p:cond>
                                          </p:stCondLst>
                                          <p:endCondLst>
                                            <p:cond evt="onStopAudio" delay="0">
                                              <p:tgtEl>
                                                <p:sldTgt/>
                                              </p:tgtEl>
                                            </p:cond>
                                          </p:endCondLst>
                                        </p:cTn>
                                        <p:tgtEl>
                                          <p:sndTgt r:embed="rId3" name="wind.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457"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a:spLocks noChangeArrowheads="1"/>
          </p:cNvSpPr>
          <p:nvPr/>
        </p:nvSpPr>
        <p:spPr bwMode="auto">
          <a:xfrm rot="-346123">
            <a:off x="1417638" y="2652257"/>
            <a:ext cx="6283325" cy="2031325"/>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a:solidFill>
                  <a:srgbClr val="0000CC"/>
                </a:solidFill>
                <a:latin typeface="Tahoma" pitchFamily="34" charset="0"/>
                <a:ea typeface="Tahoma" pitchFamily="34" charset="0"/>
                <a:cs typeface="Tahoma" pitchFamily="34" charset="0"/>
              </a:rPr>
              <a:t>تأمل الشكل 7-5 تشاهد سحابة من الأبواغ المنتشرة. تحمل الرياح هذه الأبواغ وتنقلها مئات الكيلومترات فوق الماء واليابسة. ولهذا تجد الأبواغ في كل مكان. </a:t>
            </a:r>
            <a:endParaRPr lang="en-US" sz="2800" b="1">
              <a:solidFill>
                <a:srgbClr val="0000CC"/>
              </a:solidFill>
              <a:latin typeface="Tahoma" pitchFamily="34" charset="0"/>
              <a:ea typeface="Tahoma" pitchFamily="34" charset="0"/>
              <a:cs typeface="Tahoma" pitchFamily="34" charset="0"/>
            </a:endParaRPr>
          </a:p>
        </p:txBody>
      </p:sp>
      <p:sp>
        <p:nvSpPr>
          <p:cNvPr id="31749" name="Rectangle 7"/>
          <p:cNvSpPr>
            <a:spLocks noChangeArrowheads="1"/>
          </p:cNvSpPr>
          <p:nvPr/>
        </p:nvSpPr>
        <p:spPr bwMode="auto">
          <a:xfrm>
            <a:off x="2500298" y="1285860"/>
            <a:ext cx="4313237" cy="996170"/>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a:solidFill>
                  <a:srgbClr val="0000CC"/>
                </a:solidFill>
                <a:latin typeface="Tahoma" pitchFamily="34" charset="0"/>
                <a:ea typeface="Tahoma" pitchFamily="34" charset="0"/>
                <a:cs typeface="Tahoma" pitchFamily="34" charset="0"/>
              </a:rPr>
              <a:t>التكيف من أجل البقاء </a:t>
            </a:r>
          </a:p>
          <a:p>
            <a:pPr marL="342900" indent="-342900" algn="ctr" eaLnBrk="0" fontAlgn="auto" hangingPunct="0">
              <a:lnSpc>
                <a:spcPct val="90000"/>
              </a:lnSpc>
              <a:spcBef>
                <a:spcPts val="0"/>
              </a:spcBef>
              <a:spcAft>
                <a:spcPts val="1000"/>
              </a:spcAft>
              <a:tabLst>
                <a:tab pos="685800" algn="l"/>
              </a:tabLst>
              <a:defRPr/>
            </a:pPr>
            <a:r>
              <a:rPr lang="en-US" sz="2800" b="1">
                <a:solidFill>
                  <a:srgbClr val="0000CC"/>
                </a:solidFill>
                <a:latin typeface="Tahoma" pitchFamily="34" charset="0"/>
                <a:ea typeface="Tahoma" pitchFamily="34" charset="0"/>
                <a:cs typeface="Tahoma" pitchFamily="34" charset="0"/>
              </a:rPr>
              <a:t>Adaptation for survival</a:t>
            </a:r>
            <a:endParaRPr lang="ar-EG" sz="2800" b="1">
              <a:solidFill>
                <a:srgbClr val="0000CC"/>
              </a:solidFill>
              <a:latin typeface="Tahoma" pitchFamily="34" charset="0"/>
              <a:ea typeface="Tahoma" pitchFamily="34" charset="0"/>
              <a:cs typeface="Tahoma" pitchFamily="34" charset="0"/>
            </a:endParaRPr>
          </a:p>
        </p:txBody>
      </p:sp>
    </p:spTree>
  </p:cSld>
  <p:clrMapOvr>
    <a:masterClrMapping/>
  </p:clrMapOvr>
  <p:transition>
    <p:pull/>
    <p:sndAc>
      <p:stSnd>
        <p:snd r:embed="rId2" name="breeze.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4"/>
          <a:srcRect/>
          <a:stretch>
            <a:fillRect/>
          </a:stretch>
        </p:blipFill>
        <p:spPr bwMode="auto">
          <a:xfrm>
            <a:off x="1714500" y="500063"/>
            <a:ext cx="2786063" cy="2657475"/>
          </a:xfrm>
          <a:prstGeom prst="rect">
            <a:avLst/>
          </a:prstGeom>
          <a:noFill/>
          <a:ln w="9525">
            <a:noFill/>
            <a:miter lim="800000"/>
            <a:headEnd/>
            <a:tailEnd/>
          </a:ln>
          <a:effectLst>
            <a:outerShdw blurRad="225425" dist="50800" dir="5220000" algn="ctr">
              <a:srgbClr val="000000">
                <a:alpha val="33000"/>
              </a:srgbClr>
            </a:outerShdw>
          </a:effectLst>
        </p:spPr>
      </p:pic>
      <p:sp>
        <p:nvSpPr>
          <p:cNvPr id="3" name="Flowchart: Terminator 2"/>
          <p:cNvSpPr/>
          <p:nvPr/>
        </p:nvSpPr>
        <p:spPr>
          <a:xfrm>
            <a:off x="642910" y="3643314"/>
            <a:ext cx="8001000" cy="1765792"/>
          </a:xfrm>
          <a:prstGeom prst="flowChartTerminator">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الشكل </a:t>
            </a:r>
            <a:r>
              <a:rPr lang="en-US" sz="2800" b="1" dirty="0">
                <a:solidFill>
                  <a:srgbClr val="0000CC"/>
                </a:solidFill>
                <a:latin typeface="Tahoma" pitchFamily="34" charset="0"/>
                <a:ea typeface="Tahoma" pitchFamily="34" charset="0"/>
                <a:cs typeface="Tahoma" pitchFamily="34" charset="0"/>
              </a:rPr>
              <a:t>5-7</a:t>
            </a:r>
            <a:r>
              <a:rPr lang="ar-EG" sz="2800" b="1" dirty="0">
                <a:solidFill>
                  <a:srgbClr val="0000CC"/>
                </a:solidFill>
                <a:latin typeface="Tahoma" pitchFamily="34" charset="0"/>
                <a:ea typeface="Tahoma" pitchFamily="34" charset="0"/>
                <a:cs typeface="Tahoma" pitchFamily="34" charset="0"/>
              </a:rPr>
              <a:t>: الفطر النفاث نوع من الفطريات تنتج تريليونات من الأبواغ. وتنطلق هذه الأبواغ عندما تلمسها الحيوانات. </a:t>
            </a:r>
            <a:endParaRPr lang="en-US" sz="2800" b="1" dirty="0">
              <a:solidFill>
                <a:srgbClr val="0000CC"/>
              </a:solidFill>
              <a:latin typeface="Tahoma" pitchFamily="34" charset="0"/>
              <a:ea typeface="Tahoma" pitchFamily="34" charset="0"/>
              <a:cs typeface="Tahoma" pitchFamily="34" charset="0"/>
            </a:endParaRPr>
          </a:p>
        </p:txBody>
      </p:sp>
    </p:spTree>
  </p:cSld>
  <p:clrMapOvr>
    <a:masterClrMapping/>
  </p:clrMapOvr>
  <p:transition>
    <p:pull/>
    <p:sndAc>
      <p:stSnd>
        <p:snd r:embed="rId2" name="breeze.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builtIn="1"/>
                                        </p:tgtEl>
                                      </p:cMediaNode>
                                    </p:audio>
                                  </p:subTnLst>
                                </p:cTn>
                              </p:par>
                              <p:par>
                                <p:cTn id="8" presetID="9" presetClass="entr" presetSubtype="0" fill="hold" nodeType="withEffect">
                                  <p:stCondLst>
                                    <p:cond delay="0"/>
                                  </p:stCondLst>
                                  <p:childTnLst>
                                    <p:set>
                                      <p:cBhvr>
                                        <p:cTn id="9" dur="1" fill="hold">
                                          <p:stCondLst>
                                            <p:cond delay="0"/>
                                          </p:stCondLst>
                                        </p:cTn>
                                        <p:tgtEl>
                                          <p:spTgt spid="31746"/>
                                        </p:tgtEl>
                                        <p:attrNameLst>
                                          <p:attrName>style.visibility</p:attrName>
                                        </p:attrNameLst>
                                      </p:cBhvr>
                                      <p:to>
                                        <p:strVal val="visible"/>
                                      </p:to>
                                    </p:set>
                                    <p:animEffect transition="in" filter="dissolve">
                                      <p:cBhvr>
                                        <p:cTn id="10" dur="500"/>
                                        <p:tgtEl>
                                          <p:spTgt spid="31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a:spLocks noChangeArrowheads="1"/>
          </p:cNvSpPr>
          <p:nvPr/>
        </p:nvSpPr>
        <p:spPr bwMode="auto">
          <a:xfrm rot="-170674">
            <a:off x="734763" y="674795"/>
            <a:ext cx="6552873" cy="996170"/>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حاملات الأبواغ </a:t>
            </a:r>
            <a:endParaRPr lang="en-US" sz="2800" b="1" dirty="0">
              <a:solidFill>
                <a:srgbClr val="0000CC"/>
              </a:solidFill>
              <a:latin typeface="Tahoma" pitchFamily="34" charset="0"/>
              <a:ea typeface="Tahoma" pitchFamily="34" charset="0"/>
              <a:cs typeface="Tahoma" pitchFamily="34" charset="0"/>
            </a:endParaRPr>
          </a:p>
          <a:p>
            <a:pPr marL="342900" indent="-342900" algn="ctr" eaLnBrk="0" fontAlgn="auto" hangingPunct="0">
              <a:lnSpc>
                <a:spcPct val="90000"/>
              </a:lnSpc>
              <a:spcBef>
                <a:spcPts val="0"/>
              </a:spcBef>
              <a:spcAft>
                <a:spcPts val="1000"/>
              </a:spcAft>
              <a:tabLst>
                <a:tab pos="685800" algn="l"/>
              </a:tabLst>
              <a:defRPr/>
            </a:pPr>
            <a:r>
              <a:rPr lang="en-US" sz="2800" b="1" dirty="0" err="1" smtClean="0">
                <a:solidFill>
                  <a:srgbClr val="0000CC"/>
                </a:solidFill>
                <a:latin typeface="Tahoma" pitchFamily="34" charset="0"/>
                <a:ea typeface="Tahoma" pitchFamily="34" charset="0"/>
                <a:cs typeface="Tahoma" pitchFamily="34" charset="0"/>
              </a:rPr>
              <a:t>sporophores</a:t>
            </a:r>
            <a:endParaRPr lang="en-US" sz="2800" b="1" dirty="0">
              <a:solidFill>
                <a:srgbClr val="0000CC"/>
              </a:solidFill>
              <a:latin typeface="Tahoma" pitchFamily="34" charset="0"/>
              <a:ea typeface="Tahoma" pitchFamily="34" charset="0"/>
              <a:cs typeface="Tahoma" pitchFamily="34" charset="0"/>
            </a:endParaRPr>
          </a:p>
        </p:txBody>
      </p:sp>
      <p:sp>
        <p:nvSpPr>
          <p:cNvPr id="44033" name="Rectangle 1"/>
          <p:cNvSpPr>
            <a:spLocks noChangeArrowheads="1"/>
          </p:cNvSpPr>
          <p:nvPr/>
        </p:nvSpPr>
        <p:spPr bwMode="auto">
          <a:xfrm>
            <a:off x="1357290" y="1928802"/>
            <a:ext cx="6929438" cy="3970318"/>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يُسمى الجسم الثمري من الفطر الذي ينتج الأبواغ حامل الأبواغ. </a:t>
            </a:r>
            <a:r>
              <a:rPr lang="ar-EG" sz="2800" b="1" dirty="0">
                <a:solidFill>
                  <a:srgbClr val="0000CC"/>
                </a:solidFill>
                <a:latin typeface="Tahoma" pitchFamily="34" charset="0"/>
                <a:ea typeface="Tahoma" pitchFamily="34" charset="0"/>
                <a:cs typeface="Tahoma" pitchFamily="34" charset="0"/>
              </a:rPr>
              <a:t>ويعتمد تصنيف الفطريات على نوع حامل الأبواغ الذي تنتجه. </a:t>
            </a:r>
            <a:r>
              <a:rPr lang="ar-EG" sz="2800" b="1" dirty="0">
                <a:solidFill>
                  <a:srgbClr val="0000CC"/>
                </a:solidFill>
                <a:latin typeface="Tahoma" pitchFamily="34" charset="0"/>
                <a:ea typeface="Tahoma" pitchFamily="34" charset="0"/>
                <a:cs typeface="Tahoma" pitchFamily="34" charset="0"/>
              </a:rPr>
              <a:t>ففي الفطريات الأولية – ومنها عفن الخبز الأسمر – هيفات خاصة تسمى حاملات الأبواغ، وفي قممها تركيب كيسي يحوي الأبواغ داخله يسمى حافظة الأبواغ </a:t>
            </a:r>
            <a:r>
              <a:rPr lang="en-US" sz="2800" b="1" dirty="0">
                <a:solidFill>
                  <a:srgbClr val="0000CC"/>
                </a:solidFill>
                <a:latin typeface="Tahoma" pitchFamily="34" charset="0"/>
                <a:ea typeface="Tahoma" pitchFamily="34" charset="0"/>
                <a:cs typeface="Tahoma" pitchFamily="34" charset="0"/>
              </a:rPr>
              <a:t>sporangium</a:t>
            </a:r>
            <a:r>
              <a:rPr lang="ar-EG" sz="2800" b="1" dirty="0">
                <a:solidFill>
                  <a:srgbClr val="0000CC"/>
                </a:solidFill>
                <a:latin typeface="Tahoma" pitchFamily="34" charset="0"/>
                <a:ea typeface="Tahoma" pitchFamily="34" charset="0"/>
                <a:cs typeface="Tahoma" pitchFamily="34" charset="0"/>
              </a:rPr>
              <a:t>، وهى توفر الحماية للأبواغ وتمنع جفافها قبل أن تنضج. </a:t>
            </a:r>
          </a:p>
        </p:txBody>
      </p:sp>
    </p:spTree>
  </p:cSld>
  <p:clrMapOvr>
    <a:masterClrMapping/>
  </p:clrMapOvr>
  <p:transition>
    <p:pull/>
    <p:sndAc>
      <p:stSnd>
        <p:snd r:embed="rId2" name="breeze.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style.rotation</p:attrName>
                                        </p:attrNameLst>
                                      </p:cBhvr>
                                      <p:tavLst>
                                        <p:tav tm="0">
                                          <p:val>
                                            <p:fltVal val="720"/>
                                          </p:val>
                                        </p:tav>
                                        <p:tav tm="100000">
                                          <p:val>
                                            <p:fltVal val="0"/>
                                          </p:val>
                                        </p:tav>
                                      </p:tavLst>
                                    </p:anim>
                                    <p:anim calcmode="lin" valueType="num">
                                      <p:cBhvr>
                                        <p:cTn id="9" dur="500" fill="hold"/>
                                        <p:tgtEl>
                                          <p:spTgt spid="3"/>
                                        </p:tgtEl>
                                        <p:attrNameLst>
                                          <p:attrName>ppt_h</p:attrName>
                                        </p:attrNameLst>
                                      </p:cBhvr>
                                      <p:tavLst>
                                        <p:tav tm="0">
                                          <p:val>
                                            <p:fltVal val="0"/>
                                          </p:val>
                                        </p:tav>
                                        <p:tav tm="100000">
                                          <p:val>
                                            <p:strVal val="#ppt_h"/>
                                          </p:val>
                                        </p:tav>
                                      </p:tavLst>
                                    </p:anim>
                                    <p:anim calcmode="lin" valueType="num">
                                      <p:cBhvr>
                                        <p:cTn id="10" dur="500" fill="hold"/>
                                        <p:tgtEl>
                                          <p:spTgt spid="3"/>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5"/>
                                            </p:cond>
                                          </p:stCondLst>
                                          <p:endCondLst>
                                            <p:cond evt="onStopAudio" delay="0">
                                              <p:tgtEl>
                                                <p:sldTgt/>
                                              </p:tgtEl>
                                            </p:cond>
                                          </p:endCondLst>
                                        </p:cTn>
                                        <p:tgtEl>
                                          <p:sndTgt r:embed="rId3" name="cached_coingrab.wav"/>
                                        </p:tgtEl>
                                      </p:cMediaNode>
                                    </p:audio>
                                  </p:subTnLst>
                                </p:cTn>
                              </p:par>
                              <p:par>
                                <p:cTn id="11" presetID="48" presetClass="entr" presetSubtype="0" accel="50000" fill="hold" grpId="0" nodeType="withEffect">
                                  <p:stCondLst>
                                    <p:cond delay="0"/>
                                  </p:stCondLst>
                                  <p:childTnLst>
                                    <p:set>
                                      <p:cBhvr>
                                        <p:cTn id="12" dur="1" fill="hold">
                                          <p:stCondLst>
                                            <p:cond delay="0"/>
                                          </p:stCondLst>
                                        </p:cTn>
                                        <p:tgtEl>
                                          <p:spTgt spid="44033"/>
                                        </p:tgtEl>
                                        <p:attrNameLst>
                                          <p:attrName>style.visibility</p:attrName>
                                        </p:attrNameLst>
                                      </p:cBhvr>
                                      <p:to>
                                        <p:strVal val="visible"/>
                                      </p:to>
                                    </p:set>
                                    <p:anim calcmode="lin" valueType="num">
                                      <p:cBhvr>
                                        <p:cTn id="13" dur="500" fill="hold"/>
                                        <p:tgtEl>
                                          <p:spTgt spid="4403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500" fill="hold"/>
                                        <p:tgtEl>
                                          <p:spTgt spid="44033"/>
                                        </p:tgtEl>
                                        <p:attrNameLst>
                                          <p:attrName>ppt_x</p:attrName>
                                        </p:attrNameLst>
                                      </p:cBhvr>
                                      <p:tavLst>
                                        <p:tav tm="0">
                                          <p:val>
                                            <p:fltVal val="-1"/>
                                          </p:val>
                                        </p:tav>
                                        <p:tav tm="50000">
                                          <p:val>
                                            <p:fltVal val="0.95"/>
                                          </p:val>
                                        </p:tav>
                                        <p:tav tm="100000">
                                          <p:val>
                                            <p:strVal val="#ppt_x"/>
                                          </p:val>
                                        </p:tav>
                                      </p:tavLst>
                                    </p:anim>
                                    <p:anim calcmode="lin" valueType="num">
                                      <p:cBhvr>
                                        <p:cTn id="15" dur="500" fill="hold"/>
                                        <p:tgtEl>
                                          <p:spTgt spid="44033"/>
                                        </p:tgtEl>
                                        <p:attrNameLst>
                                          <p:attrName>ppt_y</p:attrName>
                                        </p:attrNameLst>
                                      </p:cBhvr>
                                      <p:tavLst>
                                        <p:tav tm="0">
                                          <p:val>
                                            <p:strVal val="#ppt_y"/>
                                          </p:val>
                                        </p:tav>
                                        <p:tav tm="100000">
                                          <p:val>
                                            <p:strVal val="#ppt_y"/>
                                          </p:val>
                                        </p:tav>
                                      </p:tavLst>
                                    </p:anim>
                                    <p:animEffect transition="in" filter="fade">
                                      <p:cBhvr>
                                        <p:cTn id="16" dur="500"/>
                                        <p:tgtEl>
                                          <p:spTgt spid="44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4033"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9" name="Rectangle 2"/>
          <p:cNvSpPr>
            <a:spLocks noChangeArrowheads="1"/>
          </p:cNvSpPr>
          <p:nvPr/>
        </p:nvSpPr>
        <p:spPr bwMode="auto">
          <a:xfrm rot="-170674">
            <a:off x="734818" y="677005"/>
            <a:ext cx="6463797" cy="996170"/>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حاملات الأبواغ </a:t>
            </a:r>
            <a:endParaRPr lang="en-US" sz="2800" b="1" dirty="0">
              <a:solidFill>
                <a:srgbClr val="0000CC"/>
              </a:solidFill>
              <a:latin typeface="Tahoma" pitchFamily="34" charset="0"/>
              <a:ea typeface="Tahoma" pitchFamily="34" charset="0"/>
              <a:cs typeface="Tahoma" pitchFamily="34" charset="0"/>
            </a:endParaRPr>
          </a:p>
          <a:p>
            <a:pPr marL="342900" indent="-342900" algn="ctr" eaLnBrk="0" fontAlgn="auto" hangingPunct="0">
              <a:lnSpc>
                <a:spcPct val="90000"/>
              </a:lnSpc>
              <a:spcBef>
                <a:spcPts val="0"/>
              </a:spcBef>
              <a:spcAft>
                <a:spcPts val="1000"/>
              </a:spcAft>
              <a:tabLst>
                <a:tab pos="685800" algn="l"/>
              </a:tabLst>
              <a:defRPr/>
            </a:pPr>
            <a:r>
              <a:rPr lang="en-US" sz="2800" b="1" dirty="0" err="1" smtClean="0">
                <a:solidFill>
                  <a:srgbClr val="0000CC"/>
                </a:solidFill>
                <a:latin typeface="Tahoma" pitchFamily="34" charset="0"/>
                <a:ea typeface="Tahoma" pitchFamily="34" charset="0"/>
                <a:cs typeface="Tahoma" pitchFamily="34" charset="0"/>
              </a:rPr>
              <a:t>sporophores</a:t>
            </a:r>
            <a:endParaRPr lang="en-US" sz="2800" b="1" dirty="0">
              <a:solidFill>
                <a:srgbClr val="0000CC"/>
              </a:solidFill>
              <a:latin typeface="Tahoma" pitchFamily="34" charset="0"/>
              <a:ea typeface="Tahoma" pitchFamily="34" charset="0"/>
              <a:cs typeface="Tahoma" pitchFamily="34" charset="0"/>
            </a:endParaRPr>
          </a:p>
        </p:txBody>
      </p:sp>
      <p:sp>
        <p:nvSpPr>
          <p:cNvPr id="44033" name="Rectangle 1"/>
          <p:cNvSpPr>
            <a:spLocks noChangeArrowheads="1"/>
          </p:cNvSpPr>
          <p:nvPr/>
        </p:nvSpPr>
        <p:spPr bwMode="auto">
          <a:xfrm>
            <a:off x="642938" y="3197225"/>
            <a:ext cx="6929437" cy="2031325"/>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وهناك بعض الفطريات التي لها أسماء شائعة عامية، منها الفطر الكيسي أو الفطر الصولجاني (المضرب). </a:t>
            </a:r>
            <a:r>
              <a:rPr lang="ar-EG" sz="2800" b="1" dirty="0">
                <a:solidFill>
                  <a:srgbClr val="0000CC"/>
                </a:solidFill>
                <a:latin typeface="Tahoma" pitchFamily="34" charset="0"/>
                <a:ea typeface="Tahoma" pitchFamily="34" charset="0"/>
                <a:cs typeface="Tahoma" pitchFamily="34" charset="0"/>
              </a:rPr>
              <a:t>وهذه الأسماء هي أسماء وصفية لنوع حامل الأبواغ الذي تنتجه هذه الفطريات. </a:t>
            </a:r>
          </a:p>
        </p:txBody>
      </p:sp>
    </p:spTree>
  </p:cSld>
  <p:clrMapOvr>
    <a:masterClrMapping/>
  </p:clrMapOvr>
  <p:transition>
    <p:pull/>
    <p:sndAc>
      <p:stSnd>
        <p:snd r:embed="rId2" name="breeze.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grpId="0" nodeType="withEffect">
                                  <p:stCondLst>
                                    <p:cond delay="0"/>
                                  </p:stCondLst>
                                  <p:childTnLst>
                                    <p:set>
                                      <p:cBhvr>
                                        <p:cTn id="6" dur="1" fill="hold">
                                          <p:stCondLst>
                                            <p:cond delay="0"/>
                                          </p:stCondLst>
                                        </p:cTn>
                                        <p:tgtEl>
                                          <p:spTgt spid="44033"/>
                                        </p:tgtEl>
                                        <p:attrNameLst>
                                          <p:attrName>style.visibility</p:attrName>
                                        </p:attrNameLst>
                                      </p:cBhvr>
                                      <p:to>
                                        <p:strVal val="visible"/>
                                      </p:to>
                                    </p:set>
                                    <p:anim calcmode="lin" valueType="num">
                                      <p:cBhvr>
                                        <p:cTn id="7" dur="500" fill="hold"/>
                                        <p:tgtEl>
                                          <p:spTgt spid="4403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500" fill="hold"/>
                                        <p:tgtEl>
                                          <p:spTgt spid="44033"/>
                                        </p:tgtEl>
                                        <p:attrNameLst>
                                          <p:attrName>ppt_x</p:attrName>
                                        </p:attrNameLst>
                                      </p:cBhvr>
                                      <p:tavLst>
                                        <p:tav tm="0">
                                          <p:val>
                                            <p:fltVal val="-1"/>
                                          </p:val>
                                        </p:tav>
                                        <p:tav tm="50000">
                                          <p:val>
                                            <p:fltVal val="0.95"/>
                                          </p:val>
                                        </p:tav>
                                        <p:tav tm="100000">
                                          <p:val>
                                            <p:strVal val="#ppt_x"/>
                                          </p:val>
                                        </p:tav>
                                      </p:tavLst>
                                    </p:anim>
                                    <p:anim calcmode="lin" valueType="num">
                                      <p:cBhvr>
                                        <p:cTn id="9" dur="500" fill="hold"/>
                                        <p:tgtEl>
                                          <p:spTgt spid="44033"/>
                                        </p:tgtEl>
                                        <p:attrNameLst>
                                          <p:attrName>ppt_y</p:attrName>
                                        </p:attrNameLst>
                                      </p:cBhvr>
                                      <p:tavLst>
                                        <p:tav tm="0">
                                          <p:val>
                                            <p:strVal val="#ppt_y"/>
                                          </p:val>
                                        </p:tav>
                                        <p:tav tm="100000">
                                          <p:val>
                                            <p:strVal val="#ppt_y"/>
                                          </p:val>
                                        </p:tav>
                                      </p:tavLst>
                                    </p:anim>
                                    <p:animEffect transition="in" filter="fade">
                                      <p:cBhvr>
                                        <p:cTn id="10" dur="500"/>
                                        <p:tgtEl>
                                          <p:spTgt spid="44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3"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a:spLocks noChangeArrowheads="1"/>
          </p:cNvSpPr>
          <p:nvPr/>
        </p:nvSpPr>
        <p:spPr bwMode="auto">
          <a:xfrm rot="-658189">
            <a:off x="4161816" y="557885"/>
            <a:ext cx="2509990" cy="1106970"/>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3200" b="1" dirty="0">
                <a:solidFill>
                  <a:srgbClr val="0000CC"/>
                </a:solidFill>
                <a:latin typeface="Tahoma" pitchFamily="34" charset="0"/>
                <a:ea typeface="Tahoma" pitchFamily="34" charset="0"/>
                <a:cs typeface="Tahoma" pitchFamily="34" charset="0"/>
              </a:rPr>
              <a:t>التقويم</a:t>
            </a:r>
          </a:p>
          <a:p>
            <a:pPr marL="342900" indent="-342900" algn="ctr" eaLnBrk="0" fontAlgn="auto" hangingPunct="0">
              <a:lnSpc>
                <a:spcPct val="90000"/>
              </a:lnSpc>
              <a:spcBef>
                <a:spcPts val="0"/>
              </a:spcBef>
              <a:spcAft>
                <a:spcPts val="1000"/>
              </a:spcAft>
              <a:tabLst>
                <a:tab pos="685800" algn="l"/>
              </a:tabLst>
              <a:defRPr/>
            </a:pPr>
            <a:r>
              <a:rPr lang="en-US" sz="3200" b="1" dirty="0">
                <a:solidFill>
                  <a:srgbClr val="0000CC"/>
                </a:solidFill>
                <a:latin typeface="Tahoma" pitchFamily="34" charset="0"/>
                <a:ea typeface="Tahoma" pitchFamily="34" charset="0"/>
                <a:cs typeface="Tahoma" pitchFamily="34" charset="0"/>
              </a:rPr>
              <a:t>5-1</a:t>
            </a:r>
            <a:endParaRPr lang="ar-EG" sz="3200" b="1" dirty="0">
              <a:solidFill>
                <a:srgbClr val="0000CC"/>
              </a:solidFill>
              <a:latin typeface="Tahoma" pitchFamily="34" charset="0"/>
              <a:ea typeface="Tahoma" pitchFamily="34" charset="0"/>
              <a:cs typeface="Tahoma" pitchFamily="34" charset="0"/>
            </a:endParaRPr>
          </a:p>
        </p:txBody>
      </p:sp>
      <p:sp>
        <p:nvSpPr>
          <p:cNvPr id="5" name="Rectangle 1"/>
          <p:cNvSpPr>
            <a:spLocks noChangeArrowheads="1"/>
          </p:cNvSpPr>
          <p:nvPr/>
        </p:nvSpPr>
        <p:spPr bwMode="auto">
          <a:xfrm rot="-231038">
            <a:off x="1463894" y="3124063"/>
            <a:ext cx="6200775" cy="1421928"/>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buFont typeface="Arial" charset="0"/>
              <a:buChar char="•"/>
              <a:tabLst>
                <a:tab pos="685800" algn="l"/>
              </a:tabLst>
              <a:defRPr/>
            </a:pPr>
            <a:r>
              <a:rPr lang="ar-EG" sz="3200" b="1" dirty="0">
                <a:solidFill>
                  <a:srgbClr val="0000CC"/>
                </a:solidFill>
                <a:latin typeface="Tahoma" pitchFamily="34" charset="0"/>
                <a:ea typeface="Tahoma" pitchFamily="34" charset="0"/>
                <a:cs typeface="Tahoma" pitchFamily="34" charset="0"/>
              </a:rPr>
              <a:t>تنتج الفطريات خيوطاً فطرية تكوِّن كتلة شبكية تُسمي الغزل الفطري.</a:t>
            </a:r>
            <a:endParaRPr lang="en-US" sz="3200" b="1" dirty="0">
              <a:solidFill>
                <a:srgbClr val="0000CC"/>
              </a:solidFill>
              <a:latin typeface="Tahoma" pitchFamily="34" charset="0"/>
              <a:ea typeface="Tahoma" pitchFamily="34" charset="0"/>
              <a:cs typeface="Tahoma" pitchFamily="34" charset="0"/>
            </a:endParaRPr>
          </a:p>
        </p:txBody>
      </p:sp>
      <p:sp>
        <p:nvSpPr>
          <p:cNvPr id="6" name="Cloud 5"/>
          <p:cNvSpPr/>
          <p:nvPr/>
        </p:nvSpPr>
        <p:spPr bwMode="auto">
          <a:xfrm rot="21264665">
            <a:off x="49213" y="1876808"/>
            <a:ext cx="2968625" cy="815209"/>
          </a:xfrm>
          <a:prstGeom prst="cloud">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3200" b="1" dirty="0">
                <a:solidFill>
                  <a:srgbClr val="0000CC"/>
                </a:solidFill>
                <a:latin typeface="Tahoma" pitchFamily="34" charset="0"/>
                <a:ea typeface="Tahoma" pitchFamily="34" charset="0"/>
                <a:cs typeface="Tahoma" pitchFamily="34" charset="0"/>
              </a:rPr>
              <a:t>الخلاصة:</a:t>
            </a:r>
          </a:p>
        </p:txBody>
      </p:sp>
    </p:spTree>
  </p:cSld>
  <p:clrMapOvr>
    <a:masterClrMapping/>
  </p:clrMapOvr>
  <p:transition>
    <p:pull/>
    <p:sndAc>
      <p:stSnd>
        <p:snd r:embed="rId2" name="breeze.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wind.wav" builtIn="1"/>
                                        </p:tgtEl>
                                      </p:cMediaNode>
                                    </p:audio>
                                  </p:subTnLst>
                                </p:cTn>
                              </p:par>
                              <p:par>
                                <p:cTn id="14" presetID="22" presetClass="entr" presetSubtype="4"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7" name="Rectangle 2"/>
          <p:cNvSpPr>
            <a:spLocks noChangeArrowheads="1"/>
          </p:cNvSpPr>
          <p:nvPr/>
        </p:nvSpPr>
        <p:spPr bwMode="auto">
          <a:xfrm rot="-658189">
            <a:off x="4163097" y="571231"/>
            <a:ext cx="2369725" cy="1106970"/>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3200" b="1" dirty="0">
                <a:solidFill>
                  <a:srgbClr val="0000CC"/>
                </a:solidFill>
                <a:latin typeface="Tahoma" pitchFamily="34" charset="0"/>
                <a:ea typeface="Tahoma" pitchFamily="34" charset="0"/>
                <a:cs typeface="Tahoma" pitchFamily="34" charset="0"/>
              </a:rPr>
              <a:t>التقويم</a:t>
            </a:r>
          </a:p>
          <a:p>
            <a:pPr marL="342900" indent="-342900" algn="ctr" eaLnBrk="0" fontAlgn="auto" hangingPunct="0">
              <a:lnSpc>
                <a:spcPct val="90000"/>
              </a:lnSpc>
              <a:spcBef>
                <a:spcPts val="0"/>
              </a:spcBef>
              <a:spcAft>
                <a:spcPts val="1000"/>
              </a:spcAft>
              <a:tabLst>
                <a:tab pos="685800" algn="l"/>
              </a:tabLst>
              <a:defRPr/>
            </a:pPr>
            <a:r>
              <a:rPr lang="en-US" sz="3200" b="1" dirty="0">
                <a:solidFill>
                  <a:srgbClr val="0000CC"/>
                </a:solidFill>
                <a:latin typeface="Tahoma" pitchFamily="34" charset="0"/>
                <a:ea typeface="Tahoma" pitchFamily="34" charset="0"/>
                <a:cs typeface="Tahoma" pitchFamily="34" charset="0"/>
              </a:rPr>
              <a:t>5-1</a:t>
            </a:r>
            <a:endParaRPr lang="ar-EG" sz="3200" b="1" dirty="0">
              <a:solidFill>
                <a:srgbClr val="0000CC"/>
              </a:solidFill>
              <a:latin typeface="Tahoma" pitchFamily="34" charset="0"/>
              <a:ea typeface="Tahoma" pitchFamily="34" charset="0"/>
              <a:cs typeface="Tahoma" pitchFamily="34" charset="0"/>
            </a:endParaRPr>
          </a:p>
        </p:txBody>
      </p:sp>
      <p:sp>
        <p:nvSpPr>
          <p:cNvPr id="5" name="Rectangle 1"/>
          <p:cNvSpPr>
            <a:spLocks noChangeArrowheads="1"/>
          </p:cNvSpPr>
          <p:nvPr/>
        </p:nvSpPr>
        <p:spPr bwMode="auto">
          <a:xfrm rot="-231038">
            <a:off x="1808062" y="3223640"/>
            <a:ext cx="6200775" cy="978729"/>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buFont typeface="Arial" charset="0"/>
              <a:buChar char="•"/>
              <a:tabLst>
                <a:tab pos="685800" algn="l"/>
              </a:tabLst>
              <a:defRPr/>
            </a:pPr>
            <a:r>
              <a:rPr lang="ar-EG" sz="3200" b="1" dirty="0">
                <a:solidFill>
                  <a:srgbClr val="0000CC"/>
                </a:solidFill>
                <a:latin typeface="Tahoma" pitchFamily="34" charset="0"/>
                <a:ea typeface="Tahoma" pitchFamily="34" charset="0"/>
                <a:cs typeface="Tahoma" pitchFamily="34" charset="0"/>
              </a:rPr>
              <a:t>هناك ثلاث طرائق لحصول الفطريات على الغذاء.</a:t>
            </a:r>
            <a:endParaRPr lang="en-US" sz="3200" b="1" dirty="0">
              <a:solidFill>
                <a:srgbClr val="0000CC"/>
              </a:solidFill>
              <a:latin typeface="Tahoma" pitchFamily="34" charset="0"/>
              <a:ea typeface="Tahoma" pitchFamily="34" charset="0"/>
              <a:cs typeface="Tahoma" pitchFamily="34" charset="0"/>
            </a:endParaRPr>
          </a:p>
        </p:txBody>
      </p:sp>
      <p:sp>
        <p:nvSpPr>
          <p:cNvPr id="6" name="Cloud 5"/>
          <p:cNvSpPr/>
          <p:nvPr/>
        </p:nvSpPr>
        <p:spPr bwMode="auto">
          <a:xfrm rot="21264665">
            <a:off x="49213" y="1876808"/>
            <a:ext cx="2968625" cy="815209"/>
          </a:xfrm>
          <a:prstGeom prst="cloud">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3200" b="1" dirty="0">
                <a:solidFill>
                  <a:srgbClr val="0000CC"/>
                </a:solidFill>
                <a:latin typeface="Tahoma" pitchFamily="34" charset="0"/>
                <a:ea typeface="Tahoma" pitchFamily="34" charset="0"/>
                <a:cs typeface="Tahoma" pitchFamily="34" charset="0"/>
              </a:rPr>
              <a:t>الخلاصة:</a:t>
            </a:r>
          </a:p>
        </p:txBody>
      </p:sp>
    </p:spTree>
  </p:cSld>
  <p:clrMapOvr>
    <a:masterClrMapping/>
  </p:clrMapOvr>
  <p:transition>
    <p:pull/>
    <p:sndAc>
      <p:stSnd>
        <p:snd r:embed="rId2" name="breeze.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1" name="Rectangle 2"/>
          <p:cNvSpPr>
            <a:spLocks noChangeArrowheads="1"/>
          </p:cNvSpPr>
          <p:nvPr/>
        </p:nvSpPr>
        <p:spPr bwMode="auto">
          <a:xfrm rot="-658189">
            <a:off x="4156049" y="497830"/>
            <a:ext cx="3141184" cy="1106970"/>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3200" b="1" dirty="0">
                <a:solidFill>
                  <a:srgbClr val="0000CC"/>
                </a:solidFill>
                <a:latin typeface="Tahoma" pitchFamily="34" charset="0"/>
                <a:ea typeface="Tahoma" pitchFamily="34" charset="0"/>
                <a:cs typeface="Tahoma" pitchFamily="34" charset="0"/>
              </a:rPr>
              <a:t>التقويم</a:t>
            </a:r>
          </a:p>
          <a:p>
            <a:pPr marL="342900" indent="-342900" algn="ctr" eaLnBrk="0" fontAlgn="auto" hangingPunct="0">
              <a:lnSpc>
                <a:spcPct val="90000"/>
              </a:lnSpc>
              <a:spcBef>
                <a:spcPts val="0"/>
              </a:spcBef>
              <a:spcAft>
                <a:spcPts val="1000"/>
              </a:spcAft>
              <a:tabLst>
                <a:tab pos="685800" algn="l"/>
              </a:tabLst>
              <a:defRPr/>
            </a:pPr>
            <a:r>
              <a:rPr lang="en-US" sz="3200" b="1" dirty="0">
                <a:solidFill>
                  <a:srgbClr val="0000CC"/>
                </a:solidFill>
                <a:latin typeface="Tahoma" pitchFamily="34" charset="0"/>
                <a:ea typeface="Tahoma" pitchFamily="34" charset="0"/>
                <a:cs typeface="Tahoma" pitchFamily="34" charset="0"/>
              </a:rPr>
              <a:t>5-1</a:t>
            </a:r>
            <a:endParaRPr lang="ar-EG" sz="3200" b="1" dirty="0">
              <a:solidFill>
                <a:srgbClr val="0000CC"/>
              </a:solidFill>
              <a:latin typeface="Tahoma" pitchFamily="34" charset="0"/>
              <a:ea typeface="Tahoma" pitchFamily="34" charset="0"/>
              <a:cs typeface="Tahoma" pitchFamily="34" charset="0"/>
            </a:endParaRPr>
          </a:p>
        </p:txBody>
      </p:sp>
      <p:sp>
        <p:nvSpPr>
          <p:cNvPr id="5" name="Rectangle 1"/>
          <p:cNvSpPr>
            <a:spLocks noChangeArrowheads="1"/>
          </p:cNvSpPr>
          <p:nvPr/>
        </p:nvSpPr>
        <p:spPr bwMode="auto">
          <a:xfrm rot="-231038">
            <a:off x="1678207" y="3195501"/>
            <a:ext cx="6200775" cy="1421928"/>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buFont typeface="Arial" charset="0"/>
              <a:buChar char="•"/>
              <a:tabLst>
                <a:tab pos="685800" algn="l"/>
              </a:tabLst>
              <a:defRPr/>
            </a:pPr>
            <a:r>
              <a:rPr lang="ar-EG" sz="3200" b="1" dirty="0">
                <a:solidFill>
                  <a:srgbClr val="0000CC"/>
                </a:solidFill>
                <a:latin typeface="Tahoma" pitchFamily="34" charset="0"/>
                <a:ea typeface="Tahoma" pitchFamily="34" charset="0"/>
                <a:cs typeface="Tahoma" pitchFamily="34" charset="0"/>
              </a:rPr>
              <a:t>تتكاثر بعض الفطريات لا جنسياً بالتبرعم أو بالتجزؤ، أو  إنتاج الأبواغ.</a:t>
            </a:r>
            <a:endParaRPr lang="en-US" sz="3200" b="1" dirty="0">
              <a:solidFill>
                <a:srgbClr val="0000CC"/>
              </a:solidFill>
              <a:latin typeface="Tahoma" pitchFamily="34" charset="0"/>
              <a:ea typeface="Tahoma" pitchFamily="34" charset="0"/>
              <a:cs typeface="Tahoma" pitchFamily="34" charset="0"/>
            </a:endParaRPr>
          </a:p>
        </p:txBody>
      </p:sp>
      <p:sp>
        <p:nvSpPr>
          <p:cNvPr id="6" name="Cloud 5"/>
          <p:cNvSpPr/>
          <p:nvPr/>
        </p:nvSpPr>
        <p:spPr bwMode="auto">
          <a:xfrm rot="21264665">
            <a:off x="49213" y="1876808"/>
            <a:ext cx="2968625" cy="815209"/>
          </a:xfrm>
          <a:prstGeom prst="cloud">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3200" b="1" dirty="0">
                <a:solidFill>
                  <a:srgbClr val="0000CC"/>
                </a:solidFill>
                <a:latin typeface="Tahoma" pitchFamily="34" charset="0"/>
                <a:ea typeface="Tahoma" pitchFamily="34" charset="0"/>
                <a:cs typeface="Tahoma" pitchFamily="34" charset="0"/>
              </a:rPr>
              <a:t>الخلاصة:</a:t>
            </a:r>
          </a:p>
        </p:txBody>
      </p:sp>
    </p:spTree>
  </p:cSld>
  <p:clrMapOvr>
    <a:masterClrMapping/>
  </p:clrMapOvr>
  <p:transition>
    <p:pull/>
    <p:sndAc>
      <p:stSnd>
        <p:snd r:embed="rId2" name="breeze.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5" name="Rectangle 2"/>
          <p:cNvSpPr>
            <a:spLocks noChangeArrowheads="1"/>
          </p:cNvSpPr>
          <p:nvPr/>
        </p:nvSpPr>
        <p:spPr bwMode="auto">
          <a:xfrm rot="-658189">
            <a:off x="4159645" y="535280"/>
            <a:ext cx="2747576" cy="1106970"/>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3200" b="1" dirty="0">
                <a:solidFill>
                  <a:srgbClr val="0000CC"/>
                </a:solidFill>
                <a:latin typeface="Tahoma" pitchFamily="34" charset="0"/>
                <a:ea typeface="Tahoma" pitchFamily="34" charset="0"/>
                <a:cs typeface="Tahoma" pitchFamily="34" charset="0"/>
              </a:rPr>
              <a:t>التقويم</a:t>
            </a:r>
          </a:p>
          <a:p>
            <a:pPr marL="342900" indent="-342900" algn="ctr" eaLnBrk="0" fontAlgn="auto" hangingPunct="0">
              <a:lnSpc>
                <a:spcPct val="90000"/>
              </a:lnSpc>
              <a:spcBef>
                <a:spcPts val="0"/>
              </a:spcBef>
              <a:spcAft>
                <a:spcPts val="1000"/>
              </a:spcAft>
              <a:tabLst>
                <a:tab pos="685800" algn="l"/>
              </a:tabLst>
              <a:defRPr/>
            </a:pPr>
            <a:r>
              <a:rPr lang="en-US" sz="3200" b="1" dirty="0">
                <a:solidFill>
                  <a:srgbClr val="0000CC"/>
                </a:solidFill>
                <a:latin typeface="Tahoma" pitchFamily="34" charset="0"/>
                <a:ea typeface="Tahoma" pitchFamily="34" charset="0"/>
                <a:cs typeface="Tahoma" pitchFamily="34" charset="0"/>
              </a:rPr>
              <a:t>5-1</a:t>
            </a:r>
            <a:endParaRPr lang="ar-EG" sz="3200" b="1" dirty="0">
              <a:solidFill>
                <a:srgbClr val="0000CC"/>
              </a:solidFill>
              <a:latin typeface="Tahoma" pitchFamily="34" charset="0"/>
              <a:ea typeface="Tahoma" pitchFamily="34" charset="0"/>
              <a:cs typeface="Tahoma" pitchFamily="34" charset="0"/>
            </a:endParaRPr>
          </a:p>
        </p:txBody>
      </p:sp>
      <p:sp>
        <p:nvSpPr>
          <p:cNvPr id="5" name="Rectangle 1"/>
          <p:cNvSpPr>
            <a:spLocks noChangeArrowheads="1"/>
          </p:cNvSpPr>
          <p:nvPr/>
        </p:nvSpPr>
        <p:spPr bwMode="auto">
          <a:xfrm rot="-231038">
            <a:off x="1509288" y="3037462"/>
            <a:ext cx="6200775" cy="5355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buFont typeface="Arial" charset="0"/>
              <a:buChar char="•"/>
              <a:tabLst>
                <a:tab pos="685800" algn="l"/>
              </a:tabLst>
              <a:defRPr/>
            </a:pPr>
            <a:r>
              <a:rPr lang="ar-EG" sz="3200" b="1" dirty="0">
                <a:solidFill>
                  <a:srgbClr val="0000CC"/>
                </a:solidFill>
                <a:latin typeface="Tahoma" pitchFamily="34" charset="0"/>
                <a:ea typeface="Tahoma" pitchFamily="34" charset="0"/>
                <a:cs typeface="Tahoma" pitchFamily="34" charset="0"/>
              </a:rPr>
              <a:t>تتكاثر معظم الفطريات جنسيًّا.</a:t>
            </a:r>
            <a:endParaRPr lang="en-US" sz="3200" b="1" dirty="0">
              <a:solidFill>
                <a:srgbClr val="0000CC"/>
              </a:solidFill>
              <a:latin typeface="Tahoma" pitchFamily="34" charset="0"/>
              <a:ea typeface="Tahoma" pitchFamily="34" charset="0"/>
              <a:cs typeface="Tahoma" pitchFamily="34" charset="0"/>
            </a:endParaRPr>
          </a:p>
        </p:txBody>
      </p:sp>
      <p:sp>
        <p:nvSpPr>
          <p:cNvPr id="6" name="Cloud 5"/>
          <p:cNvSpPr/>
          <p:nvPr/>
        </p:nvSpPr>
        <p:spPr bwMode="auto">
          <a:xfrm rot="21264665">
            <a:off x="49213" y="1876808"/>
            <a:ext cx="2968625" cy="815209"/>
          </a:xfrm>
          <a:prstGeom prst="cloud">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3200" b="1" dirty="0">
                <a:solidFill>
                  <a:srgbClr val="0000CC"/>
                </a:solidFill>
                <a:latin typeface="Tahoma" pitchFamily="34" charset="0"/>
                <a:ea typeface="Tahoma" pitchFamily="34" charset="0"/>
                <a:cs typeface="Tahoma" pitchFamily="34" charset="0"/>
              </a:rPr>
              <a:t>الخلاصة:</a:t>
            </a:r>
          </a:p>
        </p:txBody>
      </p:sp>
    </p:spTree>
  </p:cSld>
  <p:clrMapOvr>
    <a:masterClrMapping/>
  </p:clrMapOvr>
  <p:transition>
    <p:pull/>
    <p:sndAc>
      <p:stSnd>
        <p:snd r:embed="rId2" name="breeze.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lowchart: Terminator 1"/>
          <p:cNvSpPr>
            <a:spLocks noChangeArrowheads="1"/>
          </p:cNvSpPr>
          <p:nvPr/>
        </p:nvSpPr>
        <p:spPr bwMode="auto">
          <a:xfrm rot="370339">
            <a:off x="3390900" y="743510"/>
            <a:ext cx="4214813" cy="675156"/>
          </a:xfrm>
          <a:prstGeom prst="flowChartTerminator">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فهم الأفكار الرئيسية</a:t>
            </a:r>
          </a:p>
        </p:txBody>
      </p:sp>
      <p:pic>
        <p:nvPicPr>
          <p:cNvPr id="3" name="Picture 46" descr="163"/>
          <p:cNvPicPr>
            <a:picLocks noChangeAspect="1" noChangeArrowheads="1"/>
          </p:cNvPicPr>
          <p:nvPr/>
        </p:nvPicPr>
        <p:blipFill>
          <a:blip r:embed="rId4"/>
          <a:srcRect/>
          <a:stretch>
            <a:fillRect/>
          </a:stretch>
        </p:blipFill>
        <p:spPr bwMode="auto">
          <a:xfrm>
            <a:off x="7543800" y="214313"/>
            <a:ext cx="1600200" cy="1862137"/>
          </a:xfrm>
          <a:prstGeom prst="rect">
            <a:avLst/>
          </a:prstGeom>
          <a:noFill/>
          <a:ln w="9525">
            <a:noFill/>
            <a:miter lim="800000"/>
            <a:headEnd/>
            <a:tailEnd/>
          </a:ln>
        </p:spPr>
      </p:pic>
      <p:sp>
        <p:nvSpPr>
          <p:cNvPr id="5" name="Rectangle 1"/>
          <p:cNvSpPr>
            <a:spLocks noChangeArrowheads="1"/>
          </p:cNvSpPr>
          <p:nvPr/>
        </p:nvSpPr>
        <p:spPr bwMode="auto">
          <a:xfrm rot="-205458">
            <a:off x="1449228" y="2118126"/>
            <a:ext cx="6072188" cy="1421928"/>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en-US" sz="3200" b="1" dirty="0">
                <a:solidFill>
                  <a:srgbClr val="0000CC"/>
                </a:solidFill>
                <a:latin typeface="Tahoma" pitchFamily="34" charset="0"/>
                <a:ea typeface="Tahoma" pitchFamily="34" charset="0"/>
                <a:cs typeface="Tahoma" pitchFamily="34" charset="0"/>
              </a:rPr>
              <a:t>1</a:t>
            </a:r>
            <a:r>
              <a:rPr lang="ar-EG" sz="3200" b="1" dirty="0">
                <a:solidFill>
                  <a:srgbClr val="0000CC"/>
                </a:solidFill>
                <a:latin typeface="Tahoma" pitchFamily="34" charset="0"/>
                <a:ea typeface="Tahoma" pitchFamily="34" charset="0"/>
                <a:cs typeface="Tahoma" pitchFamily="34" charset="0"/>
              </a:rPr>
              <a:t>- الفكرة الرئيسة اذكر ثلاث صفات رئيسة لمملكة الفطريات.</a:t>
            </a:r>
            <a:endParaRPr lang="en-US" sz="3200" b="1" dirty="0">
              <a:solidFill>
                <a:srgbClr val="0000CC"/>
              </a:solidFill>
              <a:latin typeface="Tahoma" pitchFamily="34" charset="0"/>
              <a:ea typeface="Tahoma" pitchFamily="34" charset="0"/>
              <a:cs typeface="Tahoma" pitchFamily="34" charset="0"/>
            </a:endParaRPr>
          </a:p>
        </p:txBody>
      </p:sp>
    </p:spTree>
  </p:cSld>
  <p:clrMapOvr>
    <a:masterClrMapping/>
  </p:clrMapOvr>
  <p:transition>
    <p:pull/>
    <p:sndAc>
      <p:stSnd>
        <p:snd r:embed="rId2" name="breeze.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21.WAV"/>
                                        </p:tgtEl>
                                      </p:cMediaNode>
                                    </p:audio>
                                  </p:subTnLst>
                                </p:cTn>
                              </p:par>
                              <p:par>
                                <p:cTn id="8" presetID="4" presetClass="entr" presetSubtype="32"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ox(out)">
                                      <p:cBhvr>
                                        <p:cTn id="10" dur="500"/>
                                        <p:tgtEl>
                                          <p:spTgt spid="2"/>
                                        </p:tgtEl>
                                      </p:cBhvr>
                                    </p:animEffect>
                                  </p:childTnLst>
                                </p:cTn>
                              </p:par>
                              <p:par>
                                <p:cTn id="11" presetID="12" presetClass="entr" presetSubtype="2"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lide(fromRight)">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Flowchart: Terminator 1"/>
          <p:cNvSpPr>
            <a:spLocks noChangeArrowheads="1"/>
          </p:cNvSpPr>
          <p:nvPr/>
        </p:nvSpPr>
        <p:spPr bwMode="auto">
          <a:xfrm rot="370339">
            <a:off x="3390900" y="743510"/>
            <a:ext cx="4214813" cy="675156"/>
          </a:xfrm>
          <a:prstGeom prst="flowChartTerminator">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فهم الأفكار الرئيسية</a:t>
            </a:r>
          </a:p>
        </p:txBody>
      </p:sp>
      <p:pic>
        <p:nvPicPr>
          <p:cNvPr id="40963" name="Picture 46" descr="163"/>
          <p:cNvPicPr>
            <a:picLocks noChangeAspect="1" noChangeArrowheads="1"/>
          </p:cNvPicPr>
          <p:nvPr/>
        </p:nvPicPr>
        <p:blipFill>
          <a:blip r:embed="rId4"/>
          <a:srcRect/>
          <a:stretch>
            <a:fillRect/>
          </a:stretch>
        </p:blipFill>
        <p:spPr bwMode="auto">
          <a:xfrm>
            <a:off x="7543800" y="214313"/>
            <a:ext cx="1600200" cy="1862137"/>
          </a:xfrm>
          <a:prstGeom prst="rect">
            <a:avLst/>
          </a:prstGeom>
          <a:noFill/>
          <a:ln w="9525">
            <a:noFill/>
            <a:miter lim="800000"/>
            <a:headEnd/>
            <a:tailEnd/>
          </a:ln>
        </p:spPr>
      </p:pic>
      <p:sp>
        <p:nvSpPr>
          <p:cNvPr id="39943" name="Rectangle 7"/>
          <p:cNvSpPr>
            <a:spLocks noChangeArrowheads="1"/>
          </p:cNvSpPr>
          <p:nvPr/>
        </p:nvSpPr>
        <p:spPr bwMode="auto">
          <a:xfrm>
            <a:off x="928662" y="2214554"/>
            <a:ext cx="6769100" cy="2675604"/>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جدارها الخلوي يتكون من الكايتين.</a:t>
            </a:r>
            <a:endParaRPr lang="en-US" sz="2800" b="1" dirty="0">
              <a:solidFill>
                <a:srgbClr val="0000CC"/>
              </a:solidFill>
              <a:latin typeface="Tahoma" pitchFamily="34" charset="0"/>
              <a:ea typeface="Tahoma" pitchFamily="34" charset="0"/>
              <a:cs typeface="Tahoma" pitchFamily="34" charset="0"/>
            </a:endParaRPr>
          </a:p>
          <a:p>
            <a:pPr marL="342900" indent="-342900"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يتكون جسم الفطر من سلاسل طويلة من الخلايا على شكل خيوط تسمى الخيوط الفطرية.</a:t>
            </a:r>
            <a:endParaRPr lang="en-US" sz="2800" b="1" dirty="0">
              <a:solidFill>
                <a:srgbClr val="0000CC"/>
              </a:solidFill>
              <a:latin typeface="Tahoma" pitchFamily="34" charset="0"/>
              <a:ea typeface="Tahoma" pitchFamily="34" charset="0"/>
              <a:cs typeface="Tahoma" pitchFamily="34" charset="0"/>
            </a:endParaRPr>
          </a:p>
          <a:p>
            <a:pPr marL="342900" indent="-342900"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تنقسم الخيوط الفطرية في العديد من الفطريات إلى خلايا بفعل حواجز.</a:t>
            </a:r>
          </a:p>
        </p:txBody>
      </p:sp>
    </p:spTree>
  </p:cSld>
  <p:clrMapOvr>
    <a:masterClrMapping/>
  </p:clrMapOvr>
  <p:transition>
    <p:pull/>
    <p:sndAc>
      <p:stSnd>
        <p:snd r:embed="rId2" name="breeze.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9943"/>
                                        </p:tgtEl>
                                        <p:attrNameLst>
                                          <p:attrName>style.visibility</p:attrName>
                                        </p:attrNameLst>
                                      </p:cBhvr>
                                      <p:to>
                                        <p:strVal val="visible"/>
                                      </p:to>
                                    </p:set>
                                    <p:animEffect transition="in" filter="blinds(horizontal)">
                                      <p:cBhvr>
                                        <p:cTn id="7" dur="500"/>
                                        <p:tgtEl>
                                          <p:spTgt spid="39943"/>
                                        </p:tgtEl>
                                      </p:cBhvr>
                                    </p:animEffect>
                                  </p:childTnLst>
                                  <p:subTnLst>
                                    <p:audio>
                                      <p:cMediaNode>
                                        <p:cTn display="0" masterRel="sameClick">
                                          <p:stCondLst>
                                            <p:cond evt="begin" delay="0">
                                              <p:tn val="5"/>
                                            </p:cond>
                                          </p:stCondLst>
                                          <p:endCondLst>
                                            <p:cond evt="onStopAudio" delay="0">
                                              <p:tgtEl>
                                                <p:sldTgt/>
                                              </p:tgtEl>
                                            </p:cond>
                                          </p:endCondLst>
                                        </p:cTn>
                                        <p:tgtEl>
                                          <p:sndTgt r:embed="rId3" name="0068 - 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3"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2857500" y="571500"/>
            <a:ext cx="4214830" cy="1512209"/>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الفطريات الرمّية </a:t>
            </a:r>
          </a:p>
          <a:p>
            <a:pPr marL="342900" indent="-342900" algn="ctr" eaLnBrk="0" fontAlgn="auto" hangingPunct="0">
              <a:lnSpc>
                <a:spcPct val="90000"/>
              </a:lnSpc>
              <a:spcBef>
                <a:spcPts val="0"/>
              </a:spcBef>
              <a:spcAft>
                <a:spcPts val="1000"/>
              </a:spcAft>
              <a:tabLst>
                <a:tab pos="685800" algn="l"/>
              </a:tabLst>
              <a:defRPr/>
            </a:pPr>
            <a:r>
              <a:rPr lang="en-US" sz="2800" b="1" dirty="0">
                <a:solidFill>
                  <a:srgbClr val="0000CC"/>
                </a:solidFill>
                <a:latin typeface="Tahoma" pitchFamily="34" charset="0"/>
                <a:ea typeface="Tahoma" pitchFamily="34" charset="0"/>
                <a:cs typeface="Tahoma" pitchFamily="34" charset="0"/>
              </a:rPr>
              <a:t>Saprophytic Fungi</a:t>
            </a:r>
          </a:p>
          <a:p>
            <a:pPr marL="342900" indent="-342900" algn="ctr" eaLnBrk="0" fontAlgn="auto" hangingPunct="0">
              <a:lnSpc>
                <a:spcPct val="90000"/>
              </a:lnSpc>
              <a:spcBef>
                <a:spcPts val="0"/>
              </a:spcBef>
              <a:spcAft>
                <a:spcPts val="1000"/>
              </a:spcAft>
              <a:tabLst>
                <a:tab pos="685800" algn="l"/>
              </a:tabLst>
              <a:defRPr/>
            </a:pPr>
            <a:endParaRPr lang="en-US" sz="2800" b="1" dirty="0">
              <a:solidFill>
                <a:srgbClr val="0000CC"/>
              </a:solidFill>
              <a:latin typeface="Tahoma" pitchFamily="34" charset="0"/>
              <a:ea typeface="Tahoma" pitchFamily="34" charset="0"/>
              <a:cs typeface="Tahoma" pitchFamily="34" charset="0"/>
            </a:endParaRPr>
          </a:p>
        </p:txBody>
      </p:sp>
      <p:sp>
        <p:nvSpPr>
          <p:cNvPr id="8195" name="Rectangle 3"/>
          <p:cNvSpPr>
            <a:spLocks noChangeArrowheads="1"/>
          </p:cNvSpPr>
          <p:nvPr/>
        </p:nvSpPr>
        <p:spPr bwMode="auto">
          <a:xfrm rot="-173482">
            <a:off x="968375" y="2464345"/>
            <a:ext cx="7143750" cy="2862322"/>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الرمّيّ: مخلوق يتغذى على المخلوقات الميتة أو الفضلات العضوية. </a:t>
            </a:r>
            <a:r>
              <a:rPr lang="ar-EG" sz="2800" b="1" dirty="0">
                <a:solidFill>
                  <a:srgbClr val="0000CC"/>
                </a:solidFill>
                <a:latin typeface="Tahoma" pitchFamily="34" charset="0"/>
                <a:ea typeface="Tahoma" pitchFamily="34" charset="0"/>
                <a:cs typeface="Tahoma" pitchFamily="34" charset="0"/>
              </a:rPr>
              <a:t>والفطريات الرمية – ومنها الفطر الكتيفي في الشكل </a:t>
            </a:r>
            <a:r>
              <a:rPr lang="en-US" sz="2800" b="1" dirty="0">
                <a:solidFill>
                  <a:srgbClr val="0000CC"/>
                </a:solidFill>
                <a:latin typeface="Tahoma" pitchFamily="34" charset="0"/>
                <a:ea typeface="Tahoma" pitchFamily="34" charset="0"/>
                <a:cs typeface="Tahoma" pitchFamily="34" charset="0"/>
              </a:rPr>
              <a:t>5-4</a:t>
            </a:r>
            <a:r>
              <a:rPr lang="ar-EG" sz="2800" b="1" dirty="0">
                <a:solidFill>
                  <a:srgbClr val="0000CC"/>
                </a:solidFill>
                <a:latin typeface="Tahoma" pitchFamily="34" charset="0"/>
                <a:ea typeface="Tahoma" pitchFamily="34" charset="0"/>
                <a:cs typeface="Tahoma" pitchFamily="34" charset="0"/>
              </a:rPr>
              <a:t>– هي محلّلات تعيد تدوير الغذاء من المخلوقات الميتة إلى الشبكات الغذائية في النظام البيئي، وكذلك الفطر في الشكل </a:t>
            </a:r>
            <a:r>
              <a:rPr lang="en-US" sz="2800" b="1" dirty="0">
                <a:solidFill>
                  <a:srgbClr val="0000CC"/>
                </a:solidFill>
                <a:latin typeface="Tahoma" pitchFamily="34" charset="0"/>
                <a:ea typeface="Tahoma" pitchFamily="34" charset="0"/>
                <a:cs typeface="Tahoma" pitchFamily="34" charset="0"/>
              </a:rPr>
              <a:t>5-5</a:t>
            </a:r>
            <a:endParaRPr lang="ar-EG" sz="2800" b="1" dirty="0">
              <a:solidFill>
                <a:srgbClr val="0000CC"/>
              </a:solidFill>
              <a:latin typeface="Tahoma" pitchFamily="34" charset="0"/>
              <a:ea typeface="Tahoma" pitchFamily="34" charset="0"/>
              <a:cs typeface="Tahoma" pitchFamily="34" charset="0"/>
            </a:endParaRPr>
          </a:p>
        </p:txBody>
      </p:sp>
    </p:spTree>
  </p:cSld>
  <p:clrMapOvr>
    <a:masterClrMapping/>
  </p:clrMapOvr>
  <p:transition>
    <p:pull/>
    <p:sndAc>
      <p:stSnd>
        <p:snd r:embed="rId2" name="breeze.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1000"/>
                                        <p:tgtEl>
                                          <p:spTgt spid="8194"/>
                                        </p:tgtEl>
                                      </p:cBhvr>
                                    </p:animEffect>
                                    <p:anim calcmode="lin" valueType="num">
                                      <p:cBhvr>
                                        <p:cTn id="8" dur="1000" fill="hold"/>
                                        <p:tgtEl>
                                          <p:spTgt spid="8194"/>
                                        </p:tgtEl>
                                        <p:attrNameLst>
                                          <p:attrName>ppt_x</p:attrName>
                                        </p:attrNameLst>
                                      </p:cBhvr>
                                      <p:tavLst>
                                        <p:tav tm="0">
                                          <p:val>
                                            <p:strVal val="#ppt_x"/>
                                          </p:val>
                                        </p:tav>
                                        <p:tav tm="100000">
                                          <p:val>
                                            <p:strVal val="#ppt_x"/>
                                          </p:val>
                                        </p:tav>
                                      </p:tavLst>
                                    </p:anim>
                                    <p:anim calcmode="lin" valueType="num">
                                      <p:cBhvr>
                                        <p:cTn id="9" dur="1000" fill="hold"/>
                                        <p:tgtEl>
                                          <p:spTgt spid="819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indows XP Shutdown.wav"/>
                                        </p:tgtEl>
                                      </p:cMediaNode>
                                    </p:audio>
                                  </p:sub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8195"/>
                                        </p:tgtEl>
                                        <p:attrNameLst>
                                          <p:attrName>style.visibility</p:attrName>
                                        </p:attrNameLst>
                                      </p:cBhvr>
                                      <p:to>
                                        <p:strVal val="visible"/>
                                      </p:to>
                                    </p:set>
                                    <p:anim calcmode="lin" valueType="num">
                                      <p:cBhvr>
                                        <p:cTn id="14" dur="500" fill="hold"/>
                                        <p:tgtEl>
                                          <p:spTgt spid="8195"/>
                                        </p:tgtEl>
                                        <p:attrNameLst>
                                          <p:attrName>ppt_w</p:attrName>
                                        </p:attrNameLst>
                                      </p:cBhvr>
                                      <p:tavLst>
                                        <p:tav tm="0">
                                          <p:val>
                                            <p:strVal val="#ppt_w+.3"/>
                                          </p:val>
                                        </p:tav>
                                        <p:tav tm="100000">
                                          <p:val>
                                            <p:strVal val="#ppt_w"/>
                                          </p:val>
                                        </p:tav>
                                      </p:tavLst>
                                    </p:anim>
                                    <p:anim calcmode="lin" valueType="num">
                                      <p:cBhvr>
                                        <p:cTn id="15" dur="500" fill="hold"/>
                                        <p:tgtEl>
                                          <p:spTgt spid="8195"/>
                                        </p:tgtEl>
                                        <p:attrNameLst>
                                          <p:attrName>ppt_h</p:attrName>
                                        </p:attrNameLst>
                                      </p:cBhvr>
                                      <p:tavLst>
                                        <p:tav tm="0">
                                          <p:val>
                                            <p:strVal val="#ppt_h"/>
                                          </p:val>
                                        </p:tav>
                                        <p:tav tm="100000">
                                          <p:val>
                                            <p:strVal val="#ppt_h"/>
                                          </p:val>
                                        </p:tav>
                                      </p:tavLst>
                                    </p:anim>
                                    <p:animEffect transition="in" filter="fade">
                                      <p:cBhvr>
                                        <p:cTn id="16" dur="500"/>
                                        <p:tgtEl>
                                          <p:spTgt spid="8195"/>
                                        </p:tgtEl>
                                      </p:cBhvr>
                                    </p:animEffect>
                                  </p:childTnLst>
                                  <p:subTnLst>
                                    <p:audio>
                                      <p:cMediaNode>
                                        <p:cTn display="0" masterRel="sameClick">
                                          <p:stCondLst>
                                            <p:cond evt="begin" delay="0">
                                              <p:tn val="12"/>
                                            </p:cond>
                                          </p:stCondLst>
                                          <p:endCondLst>
                                            <p:cond evt="onStopAudio" delay="0">
                                              <p:tgtEl>
                                                <p:sldTgt/>
                                              </p:tgtEl>
                                            </p:cond>
                                          </p:endCondLst>
                                        </p:cTn>
                                        <p:tgtEl>
                                          <p:sndTgt r:embed="rId4" name="cached_jewelappea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Flowchart: Terminator 1"/>
          <p:cNvSpPr>
            <a:spLocks noChangeArrowheads="1"/>
          </p:cNvSpPr>
          <p:nvPr/>
        </p:nvSpPr>
        <p:spPr bwMode="auto">
          <a:xfrm rot="370339">
            <a:off x="3390900" y="743510"/>
            <a:ext cx="4214813" cy="675156"/>
          </a:xfrm>
          <a:prstGeom prst="flowChartTerminator">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فهم الأفكار الرئيسية</a:t>
            </a:r>
          </a:p>
        </p:txBody>
      </p:sp>
      <p:pic>
        <p:nvPicPr>
          <p:cNvPr id="41987" name="Picture 46" descr="163"/>
          <p:cNvPicPr>
            <a:picLocks noChangeAspect="1" noChangeArrowheads="1"/>
          </p:cNvPicPr>
          <p:nvPr/>
        </p:nvPicPr>
        <p:blipFill>
          <a:blip r:embed="rId3"/>
          <a:srcRect/>
          <a:stretch>
            <a:fillRect/>
          </a:stretch>
        </p:blipFill>
        <p:spPr bwMode="auto">
          <a:xfrm>
            <a:off x="7543800" y="214313"/>
            <a:ext cx="1600200" cy="1862137"/>
          </a:xfrm>
          <a:prstGeom prst="rect">
            <a:avLst/>
          </a:prstGeom>
          <a:noFill/>
          <a:ln w="9525">
            <a:noFill/>
            <a:miter lim="800000"/>
            <a:headEnd/>
            <a:tailEnd/>
          </a:ln>
        </p:spPr>
      </p:pic>
      <p:sp>
        <p:nvSpPr>
          <p:cNvPr id="5" name="Rectangle 1"/>
          <p:cNvSpPr>
            <a:spLocks noChangeArrowheads="1"/>
          </p:cNvSpPr>
          <p:nvPr/>
        </p:nvSpPr>
        <p:spPr bwMode="auto">
          <a:xfrm rot="-205458">
            <a:off x="1175057" y="2018642"/>
            <a:ext cx="6072187" cy="1865126"/>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en-US" sz="3200" b="1" dirty="0">
                <a:solidFill>
                  <a:srgbClr val="0000CC"/>
                </a:solidFill>
                <a:latin typeface="Tahoma" pitchFamily="34" charset="0"/>
                <a:ea typeface="Tahoma" pitchFamily="34" charset="0"/>
                <a:cs typeface="Tahoma" pitchFamily="34" charset="0"/>
              </a:rPr>
              <a:t>2</a:t>
            </a:r>
            <a:r>
              <a:rPr lang="ar-EG" sz="3200" b="1" dirty="0">
                <a:solidFill>
                  <a:srgbClr val="0000CC"/>
                </a:solidFill>
                <a:latin typeface="Tahoma" pitchFamily="34" charset="0"/>
                <a:ea typeface="Tahoma" pitchFamily="34" charset="0"/>
                <a:cs typeface="Tahoma" pitchFamily="34" charset="0"/>
              </a:rPr>
              <a:t>- ارسم مخططاً يبين الفرق بين الخيوط الفطرية التي لها حواجز وبين التي لا حواجز لها.</a:t>
            </a:r>
            <a:endParaRPr lang="en-US" sz="3200" b="1" dirty="0">
              <a:solidFill>
                <a:srgbClr val="0000CC"/>
              </a:solidFill>
              <a:latin typeface="Tahoma" pitchFamily="34" charset="0"/>
              <a:ea typeface="Tahoma" pitchFamily="34" charset="0"/>
              <a:cs typeface="Tahoma" pitchFamily="34" charset="0"/>
            </a:endParaRPr>
          </a:p>
        </p:txBody>
      </p:sp>
    </p:spTree>
  </p:cSld>
  <p:clrMapOvr>
    <a:masterClrMapping/>
  </p:clrMapOvr>
  <p:transition>
    <p:pull/>
    <p:sndAc>
      <p:stSnd>
        <p:snd r:embed="rId2" name="breeze.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9" name="Rectangle 1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l" rtl="0"/>
            <a:endParaRPr lang="en-US"/>
          </a:p>
        </p:txBody>
      </p:sp>
      <p:graphicFrame>
        <p:nvGraphicFramePr>
          <p:cNvPr id="70657" name="Organization Chart 1"/>
          <p:cNvGraphicFramePr>
            <a:graphicFrameLocks/>
          </p:cNvGraphicFramePr>
          <p:nvPr/>
        </p:nvGraphicFramePr>
        <p:xfrm>
          <a:off x="1619250" y="188913"/>
          <a:ext cx="5213350" cy="6553200"/>
        </p:xfrm>
        <a:graphic>
          <a:graphicData uri="http://schemas.openxmlformats.org/drawingml/2006/compatibility">
            <com:legacyDrawing xmlns:com="http://schemas.openxmlformats.org/drawingml/2006/compatibility" spid="_x0000_s1026"/>
          </a:graphicData>
        </a:graphic>
      </p:graphicFrame>
    </p:spTree>
  </p:cSld>
  <p:clrMapOvr>
    <a:masterClrMapping/>
  </p:clrMapOvr>
  <p:transition>
    <p:pull/>
    <p:sndAc>
      <p:stSnd>
        <p:snd r:embed="rId3" name="breeze.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70657"/>
                                        </p:tgtEl>
                                        <p:attrNameLst>
                                          <p:attrName>style.visibility</p:attrName>
                                        </p:attrNameLst>
                                      </p:cBhvr>
                                      <p:to>
                                        <p:strVal val="visible"/>
                                      </p:to>
                                    </p:set>
                                    <p:animEffect transition="in" filter="randombar(horizontal)">
                                      <p:cBhvr>
                                        <p:cTn id="7" dur="500"/>
                                        <p:tgtEl>
                                          <p:spTgt spid="70657"/>
                                        </p:tgtEl>
                                      </p:cBhvr>
                                    </p:animEffect>
                                  </p:childTnLst>
                                  <p:subTnLst>
                                    <p:audio>
                                      <p:cMediaNode>
                                        <p:cTn display="0" masterRel="sameClick">
                                          <p:stCondLst>
                                            <p:cond evt="begin" delay="0">
                                              <p:tn val="5"/>
                                            </p:cond>
                                          </p:stCondLst>
                                          <p:endCondLst>
                                            <p:cond evt="onStopAudio" delay="0">
                                              <p:tgtEl>
                                                <p:sldTgt/>
                                              </p:tgtEl>
                                            </p:cond>
                                          </p:endCondLst>
                                        </p:cTn>
                                        <p:tgtEl>
                                          <p:sndTgt r:embed="rId4" name="0068 - 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Dgm spid="70657" grpId="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1"/>
          <p:cNvSpPr>
            <a:spLocks noChangeArrowheads="1"/>
          </p:cNvSpPr>
          <p:nvPr/>
        </p:nvSpPr>
        <p:spPr bwMode="auto">
          <a:xfrm rot="-205458">
            <a:off x="1092038" y="1475182"/>
            <a:ext cx="6072187" cy="1421928"/>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en-US" sz="3200" b="1" dirty="0">
                <a:solidFill>
                  <a:srgbClr val="0000CC"/>
                </a:solidFill>
                <a:latin typeface="Tahoma" pitchFamily="34" charset="0"/>
                <a:ea typeface="Tahoma" pitchFamily="34" charset="0"/>
                <a:cs typeface="Tahoma" pitchFamily="34" charset="0"/>
              </a:rPr>
              <a:t>3</a:t>
            </a:r>
            <a:r>
              <a:rPr lang="ar-EG" sz="3200" b="1" dirty="0">
                <a:solidFill>
                  <a:srgbClr val="0000CC"/>
                </a:solidFill>
                <a:latin typeface="Tahoma" pitchFamily="34" charset="0"/>
                <a:ea typeface="Tahoma" pitchFamily="34" charset="0"/>
                <a:cs typeface="Tahoma" pitchFamily="34" charset="0"/>
              </a:rPr>
              <a:t>- بين كيف تختلف تغذية الفطريات عن تغذية الحيوانات؟</a:t>
            </a:r>
            <a:endParaRPr lang="en-US" sz="3200" b="1" dirty="0">
              <a:solidFill>
                <a:srgbClr val="0000CC"/>
              </a:solidFill>
              <a:latin typeface="Tahoma" pitchFamily="34" charset="0"/>
              <a:ea typeface="Tahoma" pitchFamily="34" charset="0"/>
              <a:cs typeface="Tahoma" pitchFamily="34" charset="0"/>
            </a:endParaRPr>
          </a:p>
        </p:txBody>
      </p:sp>
    </p:spTree>
  </p:cSld>
  <p:clrMapOvr>
    <a:masterClrMapping/>
  </p:clrMapOvr>
  <p:transition>
    <p:pull/>
    <p:sndAc>
      <p:stSnd>
        <p:snd r:embed="rId2" name="breeze.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43" name="Rectangle 7"/>
          <p:cNvSpPr>
            <a:spLocks noChangeArrowheads="1"/>
          </p:cNvSpPr>
          <p:nvPr/>
        </p:nvSpPr>
        <p:spPr bwMode="auto">
          <a:xfrm>
            <a:off x="642910" y="1285860"/>
            <a:ext cx="6769100" cy="2751522"/>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3200" b="1" dirty="0">
                <a:solidFill>
                  <a:srgbClr val="0000CC"/>
                </a:solidFill>
                <a:latin typeface="Tahoma" pitchFamily="34" charset="0"/>
                <a:ea typeface="Tahoma" pitchFamily="34" charset="0"/>
                <a:cs typeface="Tahoma" pitchFamily="34" charset="0"/>
              </a:rPr>
              <a:t>الحيوانات تلتهم الطعام أولا ثم يهضمه فالفطريات تهضم الطعام أولا ثم تبتلعه فهي تفرز إنزيمات لتحليل المواد العضوية ثم تمتص الغذاء عبر جدرانها الخلوية الرقيقة.</a:t>
            </a:r>
            <a:endParaRPr lang="en-US" sz="3200" b="1" dirty="0">
              <a:solidFill>
                <a:srgbClr val="0000CC"/>
              </a:solidFill>
              <a:latin typeface="Tahoma" pitchFamily="34" charset="0"/>
              <a:ea typeface="Tahoma" pitchFamily="34" charset="0"/>
              <a:cs typeface="Tahoma" pitchFamily="34" charset="0"/>
            </a:endParaRPr>
          </a:p>
        </p:txBody>
      </p:sp>
    </p:spTree>
  </p:cSld>
  <p:clrMapOvr>
    <a:masterClrMapping/>
  </p:clrMapOvr>
  <p:transition>
    <p:pull/>
    <p:sndAc>
      <p:stSnd>
        <p:snd r:embed="rId2" name="breeze.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9943"/>
                                        </p:tgtEl>
                                        <p:attrNameLst>
                                          <p:attrName>style.visibility</p:attrName>
                                        </p:attrNameLst>
                                      </p:cBhvr>
                                      <p:to>
                                        <p:strVal val="visible"/>
                                      </p:to>
                                    </p:set>
                                    <p:animEffect transition="in" filter="blinds(horizontal)">
                                      <p:cBhvr>
                                        <p:cTn id="7" dur="500"/>
                                        <p:tgtEl>
                                          <p:spTgt spid="39943"/>
                                        </p:tgtEl>
                                      </p:cBhvr>
                                    </p:animEffect>
                                  </p:childTnLst>
                                  <p:subTnLst>
                                    <p:audio>
                                      <p:cMediaNode>
                                        <p:cTn display="0" masterRel="sameClick">
                                          <p:stCondLst>
                                            <p:cond evt="begin" delay="0">
                                              <p:tn val="5"/>
                                            </p:cond>
                                          </p:stCondLst>
                                          <p:endCondLst>
                                            <p:cond evt="onStopAudio" delay="0">
                                              <p:tgtEl>
                                                <p:sldTgt/>
                                              </p:tgtEl>
                                            </p:cond>
                                          </p:endCondLst>
                                        </p:cTn>
                                        <p:tgtEl>
                                          <p:sndTgt r:embed="rId3" name="0068 - 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3" grpId="0"/>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1"/>
          <p:cNvSpPr>
            <a:spLocks noChangeArrowheads="1"/>
          </p:cNvSpPr>
          <p:nvPr/>
        </p:nvSpPr>
        <p:spPr bwMode="auto">
          <a:xfrm rot="-205458">
            <a:off x="888491" y="1855805"/>
            <a:ext cx="6984488" cy="1421928"/>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en-US" sz="3200" b="1" dirty="0">
                <a:solidFill>
                  <a:srgbClr val="0000CC"/>
                </a:solidFill>
                <a:latin typeface="Tahoma" pitchFamily="34" charset="0"/>
                <a:ea typeface="Tahoma" pitchFamily="34" charset="0"/>
                <a:cs typeface="Tahoma" pitchFamily="34" charset="0"/>
              </a:rPr>
              <a:t>4</a:t>
            </a:r>
            <a:r>
              <a:rPr lang="ar-EG" sz="3200" b="1" dirty="0">
                <a:solidFill>
                  <a:srgbClr val="0000CC"/>
                </a:solidFill>
                <a:latin typeface="Tahoma" pitchFamily="34" charset="0"/>
                <a:ea typeface="Tahoma" pitchFamily="34" charset="0"/>
                <a:cs typeface="Tahoma" pitchFamily="34" charset="0"/>
              </a:rPr>
              <a:t>- قارن بين طرائق الحصول على الغذاء لدي كل من الفطريات الرمّية, والتطفلية، والتكافلية.</a:t>
            </a:r>
            <a:endParaRPr lang="en-US" sz="3200" b="1" dirty="0">
              <a:solidFill>
                <a:srgbClr val="0000CC"/>
              </a:solidFill>
              <a:latin typeface="Tahoma" pitchFamily="34" charset="0"/>
              <a:ea typeface="Tahoma" pitchFamily="34" charset="0"/>
              <a:cs typeface="Tahoma" pitchFamily="34" charset="0"/>
            </a:endParaRPr>
          </a:p>
        </p:txBody>
      </p:sp>
    </p:spTree>
  </p:cSld>
  <p:clrMapOvr>
    <a:masterClrMapping/>
  </p:clrMapOvr>
  <p:transition>
    <p:pull/>
    <p:sndAc>
      <p:stSnd>
        <p:snd r:embed="rId2" name="breeze.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43" name="Rectangle 7"/>
          <p:cNvSpPr>
            <a:spLocks noChangeArrowheads="1"/>
          </p:cNvSpPr>
          <p:nvPr/>
        </p:nvSpPr>
        <p:spPr bwMode="auto">
          <a:xfrm>
            <a:off x="1071538" y="928670"/>
            <a:ext cx="7358114" cy="3839000"/>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الفطريات الرمية: تتغذى على المخلوقات الميتة أو الفضلات العضوية وهي محللات تعيد تدوير الغذاء من المخلوقات الميتة إلى الشبكات الغذائية في النظام البيئي.</a:t>
            </a:r>
            <a:endParaRPr lang="en-US" sz="2800" b="1" dirty="0">
              <a:solidFill>
                <a:srgbClr val="0000CC"/>
              </a:solidFill>
              <a:latin typeface="Tahoma" pitchFamily="34" charset="0"/>
              <a:ea typeface="Tahoma" pitchFamily="34" charset="0"/>
              <a:cs typeface="Tahoma" pitchFamily="34" charset="0"/>
            </a:endParaRPr>
          </a:p>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الفطريات التطفلية: تمتص الغذاء من خلايا حية لمخلوق آخر يسمى العائل.</a:t>
            </a:r>
            <a:endParaRPr lang="en-US" sz="2800" b="1" dirty="0">
              <a:solidFill>
                <a:srgbClr val="0000CC"/>
              </a:solidFill>
              <a:latin typeface="Tahoma" pitchFamily="34" charset="0"/>
              <a:ea typeface="Tahoma" pitchFamily="34" charset="0"/>
              <a:cs typeface="Tahoma" pitchFamily="34" charset="0"/>
            </a:endParaRPr>
          </a:p>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الفطريات التكافلية: تعتمد في بقائها على علاقات تكافلية مع مخلوقات أخرى منها النباتات والطحالب.</a:t>
            </a:r>
            <a:endParaRPr lang="en-US" sz="2800" b="1" dirty="0">
              <a:solidFill>
                <a:srgbClr val="0000CC"/>
              </a:solidFill>
              <a:latin typeface="Tahoma" pitchFamily="34" charset="0"/>
              <a:ea typeface="Tahoma" pitchFamily="34" charset="0"/>
              <a:cs typeface="Tahoma" pitchFamily="34" charset="0"/>
            </a:endParaRPr>
          </a:p>
        </p:txBody>
      </p:sp>
    </p:spTree>
  </p:cSld>
  <p:clrMapOvr>
    <a:masterClrMapping/>
  </p:clrMapOvr>
  <p:transition>
    <p:pull/>
    <p:sndAc>
      <p:stSnd>
        <p:snd r:embed="rId2" name="breeze.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9943"/>
                                        </p:tgtEl>
                                        <p:attrNameLst>
                                          <p:attrName>style.visibility</p:attrName>
                                        </p:attrNameLst>
                                      </p:cBhvr>
                                      <p:to>
                                        <p:strVal val="visible"/>
                                      </p:to>
                                    </p:set>
                                    <p:animEffect transition="in" filter="blinds(horizontal)">
                                      <p:cBhvr>
                                        <p:cTn id="7" dur="500"/>
                                        <p:tgtEl>
                                          <p:spTgt spid="39943"/>
                                        </p:tgtEl>
                                      </p:cBhvr>
                                    </p:animEffect>
                                  </p:childTnLst>
                                  <p:subTnLst>
                                    <p:audio>
                                      <p:cMediaNode>
                                        <p:cTn display="0" masterRel="sameClick">
                                          <p:stCondLst>
                                            <p:cond evt="begin" delay="0">
                                              <p:tn val="5"/>
                                            </p:cond>
                                          </p:stCondLst>
                                          <p:endCondLst>
                                            <p:cond evt="onStopAudio" delay="0">
                                              <p:tgtEl>
                                                <p:sldTgt/>
                                              </p:tgtEl>
                                            </p:cond>
                                          </p:endCondLst>
                                        </p:cTn>
                                        <p:tgtEl>
                                          <p:sndTgt r:embed="rId3" name="0068 - 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3" grpId="0"/>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1"/>
          <p:cNvSpPr>
            <a:spLocks noChangeArrowheads="1"/>
          </p:cNvSpPr>
          <p:nvPr/>
        </p:nvSpPr>
        <p:spPr bwMode="auto">
          <a:xfrm rot="-205458">
            <a:off x="1163475" y="1911098"/>
            <a:ext cx="6072187" cy="978729"/>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en-US" sz="3200" b="1" dirty="0">
                <a:solidFill>
                  <a:srgbClr val="0000CC"/>
                </a:solidFill>
                <a:latin typeface="Tahoma" pitchFamily="34" charset="0"/>
                <a:ea typeface="Tahoma" pitchFamily="34" charset="0"/>
                <a:cs typeface="Tahoma" pitchFamily="34" charset="0"/>
              </a:rPr>
              <a:t>5</a:t>
            </a:r>
            <a:r>
              <a:rPr lang="ar-EG" sz="3200" b="1" dirty="0">
                <a:solidFill>
                  <a:srgbClr val="0000CC"/>
                </a:solidFill>
                <a:latin typeface="Tahoma" pitchFamily="34" charset="0"/>
                <a:ea typeface="Tahoma" pitchFamily="34" charset="0"/>
                <a:cs typeface="Tahoma" pitchFamily="34" charset="0"/>
              </a:rPr>
              <a:t>- صف  ثلاث طرائق للتكاثر اللاجنسي في الفطريات.</a:t>
            </a:r>
            <a:endParaRPr lang="en-US" sz="3200" b="1" dirty="0">
              <a:solidFill>
                <a:srgbClr val="0000CC"/>
              </a:solidFill>
              <a:latin typeface="Tahoma" pitchFamily="34" charset="0"/>
              <a:ea typeface="Tahoma" pitchFamily="34" charset="0"/>
              <a:cs typeface="Tahoma" pitchFamily="34" charset="0"/>
            </a:endParaRPr>
          </a:p>
        </p:txBody>
      </p:sp>
    </p:spTree>
  </p:cSld>
  <p:clrMapOvr>
    <a:masterClrMapping/>
  </p:clrMapOvr>
  <p:transition>
    <p:pull/>
    <p:sndAc>
      <p:stSnd>
        <p:snd r:embed="rId2" name="breeze.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43" name="Rectangle 7"/>
          <p:cNvSpPr>
            <a:spLocks noChangeArrowheads="1"/>
          </p:cNvSpPr>
          <p:nvPr/>
        </p:nvSpPr>
        <p:spPr bwMode="auto">
          <a:xfrm>
            <a:off x="1000100" y="857232"/>
            <a:ext cx="6769100" cy="5002395"/>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التبرعم: وفيه تنمو خلايا جديدة جميعها ملتصقة بالخلية الأم وينحسر الغشاء البلازمي لتنفصل الخلية الجديدة جزئيا عن الخلية الأم.</a:t>
            </a:r>
            <a:endParaRPr lang="en-US" sz="2800" b="1" dirty="0">
              <a:solidFill>
                <a:srgbClr val="0000CC"/>
              </a:solidFill>
              <a:latin typeface="Tahoma" pitchFamily="34" charset="0"/>
              <a:ea typeface="Tahoma" pitchFamily="34" charset="0"/>
              <a:cs typeface="Tahoma" pitchFamily="34" charset="0"/>
            </a:endParaRPr>
          </a:p>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التجزؤ: يظهر عندما ينقسم الغزل الفطري في الفطريات إلى أجزاء وفيه تنتشر قطع من الغزل الفطري (عند حفر المكان المتواجد فيه الفطر) لتقع في مواقع جديدة وعند ملائمة الظروف تنمو وتكون غزلا فطريا جديدا.</a:t>
            </a:r>
            <a:endParaRPr lang="en-US" sz="2800" b="1" dirty="0">
              <a:solidFill>
                <a:srgbClr val="0000CC"/>
              </a:solidFill>
              <a:latin typeface="Tahoma" pitchFamily="34" charset="0"/>
              <a:ea typeface="Tahoma" pitchFamily="34" charset="0"/>
              <a:cs typeface="Tahoma" pitchFamily="34" charset="0"/>
            </a:endParaRPr>
          </a:p>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إنتاج الأبواغ: وتنتج الأبواغ خيوطا فطرية جديدة تنمو فتصير غزلا فطريا.</a:t>
            </a:r>
            <a:endParaRPr lang="en-US" sz="2800" b="1" dirty="0">
              <a:solidFill>
                <a:srgbClr val="0000CC"/>
              </a:solidFill>
              <a:latin typeface="Tahoma" pitchFamily="34" charset="0"/>
              <a:ea typeface="Tahoma" pitchFamily="34" charset="0"/>
              <a:cs typeface="Tahoma" pitchFamily="34" charset="0"/>
            </a:endParaRPr>
          </a:p>
        </p:txBody>
      </p:sp>
    </p:spTree>
  </p:cSld>
  <p:clrMapOvr>
    <a:masterClrMapping/>
  </p:clrMapOvr>
  <p:transition>
    <p:pull/>
    <p:sndAc>
      <p:stSnd>
        <p:snd r:embed="rId2" name="breeze.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9943"/>
                                        </p:tgtEl>
                                        <p:attrNameLst>
                                          <p:attrName>style.visibility</p:attrName>
                                        </p:attrNameLst>
                                      </p:cBhvr>
                                      <p:to>
                                        <p:strVal val="visible"/>
                                      </p:to>
                                    </p:set>
                                    <p:animEffect transition="in" filter="blinds(horizontal)">
                                      <p:cBhvr>
                                        <p:cTn id="7" dur="500"/>
                                        <p:tgtEl>
                                          <p:spTgt spid="39943"/>
                                        </p:tgtEl>
                                      </p:cBhvr>
                                    </p:animEffect>
                                  </p:childTnLst>
                                  <p:subTnLst>
                                    <p:audio>
                                      <p:cMediaNode>
                                        <p:cTn display="0" masterRel="sameClick">
                                          <p:stCondLst>
                                            <p:cond evt="begin" delay="0">
                                              <p:tn val="5"/>
                                            </p:cond>
                                          </p:stCondLst>
                                          <p:endCondLst>
                                            <p:cond evt="onStopAudio" delay="0">
                                              <p:tgtEl>
                                                <p:sldTgt/>
                                              </p:tgtEl>
                                            </p:cond>
                                          </p:endCondLst>
                                        </p:cTn>
                                        <p:tgtEl>
                                          <p:sndTgt r:embed="rId3" name="0068 - 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3" grpId="0"/>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val Callout 2"/>
          <p:cNvSpPr>
            <a:spLocks noChangeArrowheads="1"/>
          </p:cNvSpPr>
          <p:nvPr/>
        </p:nvSpPr>
        <p:spPr bwMode="auto">
          <a:xfrm>
            <a:off x="6015038" y="214313"/>
            <a:ext cx="3128962" cy="1220474"/>
          </a:xfrm>
          <a:prstGeom prst="wedgeEllipseCallout">
            <a:avLst>
              <a:gd name="adj1" fmla="val -52884"/>
              <a:gd name="adj2" fmla="val 82111"/>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التفكير الناقد</a:t>
            </a:r>
          </a:p>
        </p:txBody>
      </p:sp>
      <p:sp>
        <p:nvSpPr>
          <p:cNvPr id="4" name="Rectangle 1"/>
          <p:cNvSpPr>
            <a:spLocks noChangeArrowheads="1"/>
          </p:cNvSpPr>
          <p:nvPr/>
        </p:nvSpPr>
        <p:spPr bwMode="auto">
          <a:xfrm rot="-368230">
            <a:off x="1739900" y="2695119"/>
            <a:ext cx="4800600" cy="2031325"/>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en-US" sz="2800" b="1" dirty="0">
                <a:solidFill>
                  <a:srgbClr val="0000CC"/>
                </a:solidFill>
                <a:latin typeface="Tahoma" pitchFamily="34" charset="0"/>
                <a:ea typeface="Tahoma" pitchFamily="34" charset="0"/>
                <a:cs typeface="Tahoma" pitchFamily="34" charset="0"/>
              </a:rPr>
              <a:t>6</a:t>
            </a:r>
            <a:r>
              <a:rPr lang="ar-EG" sz="2800" b="1" dirty="0">
                <a:solidFill>
                  <a:srgbClr val="0000CC"/>
                </a:solidFill>
                <a:latin typeface="Tahoma" pitchFamily="34" charset="0"/>
                <a:ea typeface="Tahoma" pitchFamily="34" charset="0"/>
                <a:cs typeface="Tahoma" pitchFamily="34" charset="0"/>
              </a:rPr>
              <a:t>- توقع كيف تصبح كسرة خبز ملقاة على الطاولة بعد عده أسابيع مغطاة بعفن الخبز؟ وما مصدر العفن؟</a:t>
            </a:r>
            <a:endParaRPr lang="en-US" sz="2800" b="1" dirty="0">
              <a:solidFill>
                <a:srgbClr val="0000CC"/>
              </a:solidFill>
              <a:latin typeface="Tahoma" pitchFamily="34" charset="0"/>
              <a:ea typeface="Tahoma" pitchFamily="34" charset="0"/>
              <a:cs typeface="Tahoma" pitchFamily="34" charset="0"/>
            </a:endParaRPr>
          </a:p>
        </p:txBody>
      </p:sp>
    </p:spTree>
  </p:cSld>
  <p:clrMapOvr>
    <a:masterClrMapping/>
  </p:clrMapOvr>
  <p:transition>
    <p:pull/>
    <p:sndAc>
      <p:stSnd>
        <p:snd r:embed="rId2" name="breeze.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laser.wav" builtIn="1"/>
                                        </p:tgtEl>
                                      </p:cMediaNode>
                                    </p:audio>
                                  </p:subTnLst>
                                </p:cTn>
                              </p:par>
                              <p:par>
                                <p:cTn id="8" presetID="35"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anim calcmode="lin" valueType="num">
                                      <p:cBhvr>
                                        <p:cTn id="11" dur="500" fill="hold"/>
                                        <p:tgtEl>
                                          <p:spTgt spid="4"/>
                                        </p:tgtEl>
                                        <p:attrNameLst>
                                          <p:attrName>style.rotation</p:attrName>
                                        </p:attrNameLst>
                                      </p:cBhvr>
                                      <p:tavLst>
                                        <p:tav tm="0">
                                          <p:val>
                                            <p:fltVal val="720"/>
                                          </p:val>
                                        </p:tav>
                                        <p:tav tm="100000">
                                          <p:val>
                                            <p:fltVal val="0"/>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 calcmode="lin" valueType="num">
                                      <p:cBhvr>
                                        <p:cTn id="13" dur="5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Oval Callout 2"/>
          <p:cNvSpPr>
            <a:spLocks noChangeArrowheads="1"/>
          </p:cNvSpPr>
          <p:nvPr/>
        </p:nvSpPr>
        <p:spPr bwMode="auto">
          <a:xfrm>
            <a:off x="6015038" y="214313"/>
            <a:ext cx="3128962" cy="1220474"/>
          </a:xfrm>
          <a:prstGeom prst="wedgeEllipseCallout">
            <a:avLst>
              <a:gd name="adj1" fmla="val -52884"/>
              <a:gd name="adj2" fmla="val 82111"/>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التفكير الناقد</a:t>
            </a:r>
          </a:p>
        </p:txBody>
      </p:sp>
      <p:sp>
        <p:nvSpPr>
          <p:cNvPr id="5" name="Horizontal Scroll 4"/>
          <p:cNvSpPr/>
          <p:nvPr/>
        </p:nvSpPr>
        <p:spPr>
          <a:xfrm>
            <a:off x="900113" y="1844675"/>
            <a:ext cx="7072312" cy="3744913"/>
          </a:xfrm>
          <a:prstGeom prst="horizontalScroll">
            <a:avLst/>
          </a:prstGeom>
          <a:gradFill flip="none" rotWithShape="1">
            <a:gsLst>
              <a:gs pos="0">
                <a:srgbClr val="FF33CC">
                  <a:shade val="30000"/>
                  <a:satMod val="115000"/>
                </a:srgbClr>
              </a:gs>
              <a:gs pos="50000">
                <a:srgbClr val="FF33CC">
                  <a:shade val="67500"/>
                  <a:satMod val="115000"/>
                </a:srgbClr>
              </a:gs>
              <a:gs pos="100000">
                <a:srgbClr val="FF33CC">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sz="2800" dirty="0"/>
          </a:p>
        </p:txBody>
      </p:sp>
      <p:sp>
        <p:nvSpPr>
          <p:cNvPr id="6" name="Rectangle 7"/>
          <p:cNvSpPr>
            <a:spLocks noChangeArrowheads="1"/>
          </p:cNvSpPr>
          <p:nvPr/>
        </p:nvSpPr>
        <p:spPr bwMode="auto">
          <a:xfrm>
            <a:off x="1116013" y="2471738"/>
            <a:ext cx="6769100" cy="2419124"/>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عفن الخبز ينمو على الخبز وهو فطر ينمو في الأماكن الرطبة فتمتد الخيوط الفطرية وتكون غزل فطري على الخبز وهي تتكاثر لا جنسيا أو جنسيا وهو يعيش رميا في التربة ويسبب عفنا للخبز وغيره.</a:t>
            </a:r>
            <a:endParaRPr lang="en-US" sz="2800" b="1" dirty="0">
              <a:solidFill>
                <a:srgbClr val="0000CC"/>
              </a:solidFill>
              <a:latin typeface="Tahoma" pitchFamily="34" charset="0"/>
              <a:ea typeface="Tahoma" pitchFamily="34" charset="0"/>
              <a:cs typeface="Tahoma" pitchFamily="34" charset="0"/>
            </a:endParaRPr>
          </a:p>
        </p:txBody>
      </p:sp>
    </p:spTree>
  </p:cSld>
  <p:clrMapOvr>
    <a:masterClrMapping/>
  </p:clrMapOvr>
  <p:transition>
    <p:pull/>
    <p:sndAc>
      <p:stSnd>
        <p:snd r:embed="rId2" name="breeze.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0068 - applause.wav"/>
                                        </p:tgtEl>
                                      </p:cMediaNode>
                                    </p:audio>
                                  </p:sub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subTnLst>
                                    <p:audio>
                                      <p:cMediaNode>
                                        <p:cTn display="0" masterRel="sameClick">
                                          <p:stCondLst>
                                            <p:cond evt="begin" delay="0">
                                              <p:tn val="8"/>
                                            </p:cond>
                                          </p:stCondLst>
                                          <p:endCondLst>
                                            <p:cond evt="onStopAudio" delay="0">
                                              <p:tgtEl>
                                                <p:sldTgt/>
                                              </p:tgtEl>
                                            </p:cond>
                                          </p:endCondLst>
                                        </p:cTn>
                                        <p:tgtEl>
                                          <p:sndTgt r:embed="rId3" name="0068 - 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2357422" y="500042"/>
            <a:ext cx="5214965" cy="996170"/>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الفطريات التطفلية</a:t>
            </a:r>
          </a:p>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 </a:t>
            </a:r>
            <a:r>
              <a:rPr lang="en-US" sz="2800" b="1" dirty="0">
                <a:solidFill>
                  <a:srgbClr val="0000CC"/>
                </a:solidFill>
                <a:latin typeface="Tahoma" pitchFamily="34" charset="0"/>
                <a:ea typeface="Tahoma" pitchFamily="34" charset="0"/>
                <a:cs typeface="Tahoma" pitchFamily="34" charset="0"/>
              </a:rPr>
              <a:t>Parasitic Fungi</a:t>
            </a:r>
          </a:p>
        </p:txBody>
      </p:sp>
      <p:sp>
        <p:nvSpPr>
          <p:cNvPr id="22529" name="Rectangle 1"/>
          <p:cNvSpPr>
            <a:spLocks noChangeArrowheads="1"/>
          </p:cNvSpPr>
          <p:nvPr/>
        </p:nvSpPr>
        <p:spPr bwMode="auto">
          <a:xfrm>
            <a:off x="1143000" y="1857364"/>
            <a:ext cx="7000900" cy="3970318"/>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تمتص الفطريات التطفلية الغذاء من خلايا حية لمخلوق آخر يُسمى العائل. وتنتج العديد من الفطريات التطفلية نوعًا خاصًّا من الخيوط الفطرية تسمى الممصات </a:t>
            </a:r>
            <a:r>
              <a:rPr lang="en-US" sz="2800" b="1" dirty="0" err="1">
                <a:solidFill>
                  <a:srgbClr val="0000CC"/>
                </a:solidFill>
                <a:latin typeface="Tahoma" pitchFamily="34" charset="0"/>
                <a:ea typeface="Tahoma" pitchFamily="34" charset="0"/>
                <a:cs typeface="Tahoma" pitchFamily="34" charset="0"/>
              </a:rPr>
              <a:t>haustoria</a:t>
            </a:r>
            <a:r>
              <a:rPr lang="ar-EG" sz="2800" b="1" dirty="0">
                <a:solidFill>
                  <a:srgbClr val="0000CC"/>
                </a:solidFill>
                <a:latin typeface="Tahoma" pitchFamily="34" charset="0"/>
                <a:ea typeface="Tahoma" pitchFamily="34" charset="0"/>
                <a:cs typeface="Tahoma" pitchFamily="34" charset="0"/>
              </a:rPr>
              <a:t>. ينمو الممص في أنسجة العائل ويمتص غذاءه. والفطيرات المفصلية العنقودية </a:t>
            </a:r>
            <a:r>
              <a:rPr lang="en-US" sz="2800" b="1" dirty="0" err="1">
                <a:solidFill>
                  <a:srgbClr val="0000CC"/>
                </a:solidFill>
                <a:latin typeface="Tahoma" pitchFamily="34" charset="0"/>
                <a:ea typeface="Tahoma" pitchFamily="34" charset="0"/>
                <a:cs typeface="Tahoma" pitchFamily="34" charset="0"/>
              </a:rPr>
              <a:t>Arthrobotrys</a:t>
            </a:r>
            <a:r>
              <a:rPr lang="ar-EG" sz="2800" b="1" dirty="0">
                <a:solidFill>
                  <a:srgbClr val="0000CC"/>
                </a:solidFill>
                <a:latin typeface="Tahoma" pitchFamily="34" charset="0"/>
                <a:ea typeface="Tahoma" pitchFamily="34" charset="0"/>
                <a:cs typeface="Tahoma" pitchFamily="34" charset="0"/>
              </a:rPr>
              <a:t> مخلوقات طفيلية تعيش في التربة، وتصطاد فريستها عن طريق الخيوط الفطرية. </a:t>
            </a:r>
          </a:p>
        </p:txBody>
      </p:sp>
    </p:spTree>
  </p:cSld>
  <p:clrMapOvr>
    <a:masterClrMapping/>
  </p:clrMapOvr>
  <p:transition>
    <p:pull/>
    <p:sndAc>
      <p:stSnd>
        <p:snd r:embed="rId2" name="breeze.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1000"/>
                                        <p:tgtEl>
                                          <p:spTgt spid="8194"/>
                                        </p:tgtEl>
                                      </p:cBhvr>
                                    </p:animEffect>
                                    <p:anim calcmode="lin" valueType="num">
                                      <p:cBhvr>
                                        <p:cTn id="8" dur="1000" fill="hold"/>
                                        <p:tgtEl>
                                          <p:spTgt spid="8194"/>
                                        </p:tgtEl>
                                        <p:attrNameLst>
                                          <p:attrName>ppt_x</p:attrName>
                                        </p:attrNameLst>
                                      </p:cBhvr>
                                      <p:tavLst>
                                        <p:tav tm="0">
                                          <p:val>
                                            <p:strVal val="#ppt_x"/>
                                          </p:val>
                                        </p:tav>
                                        <p:tav tm="100000">
                                          <p:val>
                                            <p:strVal val="#ppt_x"/>
                                          </p:val>
                                        </p:tav>
                                      </p:tavLst>
                                    </p:anim>
                                    <p:anim calcmode="lin" valueType="num">
                                      <p:cBhvr>
                                        <p:cTn id="9" dur="1000" fill="hold"/>
                                        <p:tgtEl>
                                          <p:spTgt spid="819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indows XP Shutdown.wav"/>
                                        </p:tgtEl>
                                      </p:cMediaNode>
                                    </p:audio>
                                  </p:subTnLst>
                                </p:cTn>
                              </p:par>
                              <p:par>
                                <p:cTn id="10" presetID="19" presetClass="entr" presetSubtype="10" fill="hold" grpId="0" nodeType="withEffect">
                                  <p:stCondLst>
                                    <p:cond delay="0"/>
                                  </p:stCondLst>
                                  <p:childTnLst>
                                    <p:set>
                                      <p:cBhvr>
                                        <p:cTn id="11" dur="1" fill="hold">
                                          <p:stCondLst>
                                            <p:cond delay="0"/>
                                          </p:stCondLst>
                                        </p:cTn>
                                        <p:tgtEl>
                                          <p:spTgt spid="22529"/>
                                        </p:tgtEl>
                                        <p:attrNameLst>
                                          <p:attrName>style.visibility</p:attrName>
                                        </p:attrNameLst>
                                      </p:cBhvr>
                                      <p:to>
                                        <p:strVal val="visible"/>
                                      </p:to>
                                    </p:set>
                                    <p:anim calcmode="lin" valueType="num">
                                      <p:cBhvr>
                                        <p:cTn id="12" dur="2000" fill="hold"/>
                                        <p:tgtEl>
                                          <p:spTgt spid="22529"/>
                                        </p:tgtEl>
                                        <p:attrNameLst>
                                          <p:attrName>ppt_w</p:attrName>
                                        </p:attrNameLst>
                                      </p:cBhvr>
                                      <p:tavLst>
                                        <p:tav tm="0" fmla="#ppt_w*sin(2.5*pi*$)">
                                          <p:val>
                                            <p:fltVal val="0"/>
                                          </p:val>
                                        </p:tav>
                                        <p:tav tm="100000">
                                          <p:val>
                                            <p:fltVal val="1"/>
                                          </p:val>
                                        </p:tav>
                                      </p:tavLst>
                                    </p:anim>
                                    <p:anim calcmode="lin" valueType="num">
                                      <p:cBhvr>
                                        <p:cTn id="13" dur="2000" fill="hold"/>
                                        <p:tgtEl>
                                          <p:spTgt spid="225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22529" grpId="0"/>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3" name="Oval Callout 2"/>
          <p:cNvSpPr>
            <a:spLocks noChangeArrowheads="1"/>
          </p:cNvSpPr>
          <p:nvPr/>
        </p:nvSpPr>
        <p:spPr bwMode="auto">
          <a:xfrm>
            <a:off x="6015038" y="214313"/>
            <a:ext cx="3128962" cy="1220474"/>
          </a:xfrm>
          <a:prstGeom prst="wedgeEllipseCallout">
            <a:avLst>
              <a:gd name="adj1" fmla="val -52884"/>
              <a:gd name="adj2" fmla="val 82111"/>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التفكير الناقد</a:t>
            </a:r>
          </a:p>
        </p:txBody>
      </p:sp>
      <p:sp>
        <p:nvSpPr>
          <p:cNvPr id="4" name="Rectangle 1"/>
          <p:cNvSpPr>
            <a:spLocks noChangeArrowheads="1"/>
          </p:cNvSpPr>
          <p:nvPr/>
        </p:nvSpPr>
        <p:spPr bwMode="auto">
          <a:xfrm rot="-368230">
            <a:off x="1314474" y="1868128"/>
            <a:ext cx="5346273" cy="3582519"/>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en-US" sz="2800" b="1" dirty="0">
                <a:solidFill>
                  <a:srgbClr val="0000CC"/>
                </a:solidFill>
                <a:latin typeface="Tahoma" pitchFamily="34" charset="0"/>
                <a:ea typeface="Tahoma" pitchFamily="34" charset="0"/>
                <a:cs typeface="Tahoma" pitchFamily="34" charset="0"/>
              </a:rPr>
              <a:t>7</a:t>
            </a:r>
            <a:r>
              <a:rPr lang="ar-EG" sz="2800" b="1" dirty="0">
                <a:solidFill>
                  <a:srgbClr val="0000CC"/>
                </a:solidFill>
                <a:latin typeface="Tahoma" pitchFamily="34" charset="0"/>
                <a:ea typeface="Tahoma" pitchFamily="34" charset="0"/>
                <a:cs typeface="Tahoma" pitchFamily="34" charset="0"/>
              </a:rPr>
              <a:t>- الكتابة في علم الأحياء: تُستخدَم الفطريات منظماً حيويًّ للسيطرة على أوبئة الحشرات المعروفة. </a:t>
            </a:r>
            <a:r>
              <a:rPr lang="ar-EG" sz="2800" b="1" dirty="0">
                <a:solidFill>
                  <a:srgbClr val="0000CC"/>
                </a:solidFill>
                <a:latin typeface="Tahoma" pitchFamily="34" charset="0"/>
                <a:ea typeface="Tahoma" pitchFamily="34" charset="0"/>
                <a:cs typeface="Tahoma" pitchFamily="34" charset="0"/>
              </a:rPr>
              <a:t>ابحث في أهمية الفطريات، واكتب مقالاً لإحدى المجلات التي تهتم بالحدائق، وضمّنه عدة أمثلة على الفطريات في حديقتك أو حديقة المدرسة.</a:t>
            </a:r>
            <a:endParaRPr lang="en-US" sz="2800" b="1" dirty="0">
              <a:solidFill>
                <a:srgbClr val="0000CC"/>
              </a:solidFill>
              <a:latin typeface="Tahoma" pitchFamily="34" charset="0"/>
              <a:ea typeface="Tahoma" pitchFamily="34" charset="0"/>
              <a:cs typeface="Tahoma" pitchFamily="34" charset="0"/>
            </a:endParaRPr>
          </a:p>
        </p:txBody>
      </p:sp>
    </p:spTree>
  </p:cSld>
  <p:clrMapOvr>
    <a:masterClrMapping/>
  </p:clrMapOvr>
  <p:transition>
    <p:pull/>
    <p:sndAc>
      <p:stSnd>
        <p:snd r:embed="rId2" name="breeze.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style.rotation</p:attrName>
                                        </p:attrNameLst>
                                      </p:cBhvr>
                                      <p:tavLst>
                                        <p:tav tm="0">
                                          <p:val>
                                            <p:fltVal val="720"/>
                                          </p:val>
                                        </p:tav>
                                        <p:tav tm="100000">
                                          <p:val>
                                            <p:fltVal val="0"/>
                                          </p:val>
                                        </p:tav>
                                      </p:tavLst>
                                    </p:anim>
                                    <p:anim calcmode="lin" valueType="num">
                                      <p:cBhvr>
                                        <p:cTn id="9" dur="500" fill="hold"/>
                                        <p:tgtEl>
                                          <p:spTgt spid="4"/>
                                        </p:tgtEl>
                                        <p:attrNameLst>
                                          <p:attrName>ppt_h</p:attrName>
                                        </p:attrNameLst>
                                      </p:cBhvr>
                                      <p:tavLst>
                                        <p:tav tm="0">
                                          <p:val>
                                            <p:fltVal val="0"/>
                                          </p:val>
                                        </p:tav>
                                        <p:tav tm="100000">
                                          <p:val>
                                            <p:strVal val="#ppt_h"/>
                                          </p:val>
                                        </p:tav>
                                      </p:tavLst>
                                    </p:anim>
                                    <p:anim calcmode="lin" valueType="num">
                                      <p:cBhvr>
                                        <p:cTn id="10" dur="5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Oval Callout 2"/>
          <p:cNvSpPr>
            <a:spLocks noChangeArrowheads="1"/>
          </p:cNvSpPr>
          <p:nvPr/>
        </p:nvSpPr>
        <p:spPr bwMode="auto">
          <a:xfrm>
            <a:off x="3643306" y="214313"/>
            <a:ext cx="4857752" cy="675156"/>
          </a:xfrm>
          <a:prstGeom prst="wedgeEllipseCallout">
            <a:avLst>
              <a:gd name="adj1" fmla="val -52884"/>
              <a:gd name="adj2" fmla="val 82111"/>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التفكير الناقد</a:t>
            </a:r>
          </a:p>
        </p:txBody>
      </p:sp>
      <p:sp>
        <p:nvSpPr>
          <p:cNvPr id="6" name="Rectangle 7"/>
          <p:cNvSpPr>
            <a:spLocks noChangeArrowheads="1"/>
          </p:cNvSpPr>
          <p:nvPr/>
        </p:nvSpPr>
        <p:spPr bwMode="auto">
          <a:xfrm>
            <a:off x="684213" y="1214422"/>
            <a:ext cx="7272337" cy="5235279"/>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400" b="1" dirty="0">
                <a:solidFill>
                  <a:srgbClr val="0000CC"/>
                </a:solidFill>
                <a:latin typeface="Tahoma" pitchFamily="34" charset="0"/>
                <a:ea typeface="Tahoma" pitchFamily="34" charset="0"/>
                <a:cs typeface="Tahoma" pitchFamily="34" charset="0"/>
              </a:rPr>
              <a:t>للفطريات أهمية كما لها أضرار ومن فوائدها:</a:t>
            </a:r>
            <a:endParaRPr lang="en-US" sz="2400" b="1" dirty="0">
              <a:solidFill>
                <a:srgbClr val="0000CC"/>
              </a:solidFill>
              <a:latin typeface="Tahoma" pitchFamily="34" charset="0"/>
              <a:ea typeface="Tahoma" pitchFamily="34" charset="0"/>
              <a:cs typeface="Tahoma" pitchFamily="34" charset="0"/>
            </a:endParaRPr>
          </a:p>
          <a:p>
            <a:pPr marL="342900" indent="-342900" algn="ctr" eaLnBrk="0" fontAlgn="auto" hangingPunct="0">
              <a:lnSpc>
                <a:spcPct val="90000"/>
              </a:lnSpc>
              <a:spcBef>
                <a:spcPts val="0"/>
              </a:spcBef>
              <a:spcAft>
                <a:spcPts val="1000"/>
              </a:spcAft>
              <a:tabLst>
                <a:tab pos="685800" algn="l"/>
              </a:tabLst>
              <a:defRPr/>
            </a:pPr>
            <a:r>
              <a:rPr lang="ar-EG" sz="2400" b="1" dirty="0">
                <a:solidFill>
                  <a:srgbClr val="0000CC"/>
                </a:solidFill>
                <a:latin typeface="Tahoma" pitchFamily="34" charset="0"/>
                <a:ea typeface="Tahoma" pitchFamily="34" charset="0"/>
                <a:cs typeface="Tahoma" pitchFamily="34" charset="0"/>
              </a:rPr>
              <a:t>تقوم بتحليل المواد العضوية إلى مواد بسيطة.</a:t>
            </a:r>
            <a:endParaRPr lang="en-US" sz="2400" b="1" dirty="0">
              <a:solidFill>
                <a:srgbClr val="0000CC"/>
              </a:solidFill>
              <a:latin typeface="Tahoma" pitchFamily="34" charset="0"/>
              <a:ea typeface="Tahoma" pitchFamily="34" charset="0"/>
              <a:cs typeface="Tahoma" pitchFamily="34" charset="0"/>
            </a:endParaRPr>
          </a:p>
          <a:p>
            <a:pPr marL="342900" indent="-342900" algn="ctr" eaLnBrk="0" fontAlgn="auto" hangingPunct="0">
              <a:lnSpc>
                <a:spcPct val="90000"/>
              </a:lnSpc>
              <a:spcBef>
                <a:spcPts val="0"/>
              </a:spcBef>
              <a:spcAft>
                <a:spcPts val="1000"/>
              </a:spcAft>
              <a:tabLst>
                <a:tab pos="685800" algn="l"/>
              </a:tabLst>
              <a:defRPr/>
            </a:pPr>
            <a:r>
              <a:rPr lang="ar-EG" sz="2400" b="1" dirty="0">
                <a:solidFill>
                  <a:srgbClr val="0000CC"/>
                </a:solidFill>
                <a:latin typeface="Tahoma" pitchFamily="34" charset="0"/>
                <a:ea typeface="Tahoma" pitchFamily="34" charset="0"/>
                <a:cs typeface="Tahoma" pitchFamily="34" charset="0"/>
              </a:rPr>
              <a:t>بعض أنواع الفطريات تستخدم كغذاء للإنسان مثل:</a:t>
            </a:r>
            <a:endParaRPr lang="en-US" sz="2400" b="1" dirty="0">
              <a:solidFill>
                <a:srgbClr val="0000CC"/>
              </a:solidFill>
              <a:latin typeface="Tahoma" pitchFamily="34" charset="0"/>
              <a:ea typeface="Tahoma" pitchFamily="34" charset="0"/>
              <a:cs typeface="Tahoma" pitchFamily="34" charset="0"/>
            </a:endParaRPr>
          </a:p>
          <a:p>
            <a:pPr marL="342900" indent="-342900" algn="ctr" eaLnBrk="0" fontAlgn="auto" hangingPunct="0">
              <a:lnSpc>
                <a:spcPct val="90000"/>
              </a:lnSpc>
              <a:spcBef>
                <a:spcPts val="0"/>
              </a:spcBef>
              <a:spcAft>
                <a:spcPts val="1000"/>
              </a:spcAft>
              <a:tabLst>
                <a:tab pos="685800" algn="l"/>
              </a:tabLst>
              <a:defRPr/>
            </a:pPr>
            <a:r>
              <a:rPr lang="ar-EG" sz="2400" b="1" dirty="0">
                <a:solidFill>
                  <a:srgbClr val="0000CC"/>
                </a:solidFill>
                <a:latin typeface="Tahoma" pitchFamily="34" charset="0"/>
                <a:ea typeface="Tahoma" pitchFamily="34" charset="0"/>
                <a:cs typeface="Tahoma" pitchFamily="34" charset="0"/>
              </a:rPr>
              <a:t>فطر الكمأة.</a:t>
            </a:r>
            <a:endParaRPr lang="en-US" sz="2400" b="1" dirty="0">
              <a:solidFill>
                <a:srgbClr val="0000CC"/>
              </a:solidFill>
              <a:latin typeface="Tahoma" pitchFamily="34" charset="0"/>
              <a:ea typeface="Tahoma" pitchFamily="34" charset="0"/>
              <a:cs typeface="Tahoma" pitchFamily="34" charset="0"/>
            </a:endParaRPr>
          </a:p>
          <a:p>
            <a:pPr marL="342900" indent="-342900" algn="ctr" eaLnBrk="0" fontAlgn="auto" hangingPunct="0">
              <a:lnSpc>
                <a:spcPct val="90000"/>
              </a:lnSpc>
              <a:spcBef>
                <a:spcPts val="0"/>
              </a:spcBef>
              <a:spcAft>
                <a:spcPts val="1000"/>
              </a:spcAft>
              <a:tabLst>
                <a:tab pos="685800" algn="l"/>
              </a:tabLst>
              <a:defRPr/>
            </a:pPr>
            <a:r>
              <a:rPr lang="ar-EG" sz="2400" b="1" dirty="0">
                <a:solidFill>
                  <a:srgbClr val="0000CC"/>
                </a:solidFill>
                <a:latin typeface="Tahoma" pitchFamily="34" charset="0"/>
                <a:ea typeface="Tahoma" pitchFamily="34" charset="0"/>
                <a:cs typeface="Tahoma" pitchFamily="34" charset="0"/>
              </a:rPr>
              <a:t>العرجون.</a:t>
            </a:r>
            <a:endParaRPr lang="en-US" sz="2400" b="1" dirty="0">
              <a:solidFill>
                <a:srgbClr val="0000CC"/>
              </a:solidFill>
              <a:latin typeface="Tahoma" pitchFamily="34" charset="0"/>
              <a:ea typeface="Tahoma" pitchFamily="34" charset="0"/>
              <a:cs typeface="Tahoma" pitchFamily="34" charset="0"/>
            </a:endParaRPr>
          </a:p>
          <a:p>
            <a:pPr marL="342900" indent="-342900" algn="ctr" eaLnBrk="0" fontAlgn="auto" hangingPunct="0">
              <a:lnSpc>
                <a:spcPct val="90000"/>
              </a:lnSpc>
              <a:spcBef>
                <a:spcPts val="0"/>
              </a:spcBef>
              <a:spcAft>
                <a:spcPts val="1000"/>
              </a:spcAft>
              <a:tabLst>
                <a:tab pos="685800" algn="l"/>
              </a:tabLst>
              <a:defRPr/>
            </a:pPr>
            <a:r>
              <a:rPr lang="ar-EG" sz="2400" b="1" dirty="0">
                <a:solidFill>
                  <a:srgbClr val="0000CC"/>
                </a:solidFill>
                <a:latin typeface="Tahoma" pitchFamily="34" charset="0"/>
                <a:ea typeface="Tahoma" pitchFamily="34" charset="0"/>
                <a:cs typeface="Tahoma" pitchFamily="34" charset="0"/>
              </a:rPr>
              <a:t>عش الغراب.</a:t>
            </a:r>
            <a:endParaRPr lang="en-US" sz="2400" b="1" dirty="0">
              <a:solidFill>
                <a:srgbClr val="0000CC"/>
              </a:solidFill>
              <a:latin typeface="Tahoma" pitchFamily="34" charset="0"/>
              <a:ea typeface="Tahoma" pitchFamily="34" charset="0"/>
              <a:cs typeface="Tahoma" pitchFamily="34" charset="0"/>
            </a:endParaRPr>
          </a:p>
          <a:p>
            <a:pPr marL="342900" indent="-342900" algn="ctr" eaLnBrk="0" fontAlgn="auto" hangingPunct="0">
              <a:lnSpc>
                <a:spcPct val="90000"/>
              </a:lnSpc>
              <a:spcBef>
                <a:spcPts val="0"/>
              </a:spcBef>
              <a:spcAft>
                <a:spcPts val="1000"/>
              </a:spcAft>
              <a:tabLst>
                <a:tab pos="685800" algn="l"/>
              </a:tabLst>
              <a:defRPr/>
            </a:pPr>
            <a:r>
              <a:rPr lang="ar-EG" sz="2400" b="1" dirty="0">
                <a:solidFill>
                  <a:srgbClr val="0000CC"/>
                </a:solidFill>
                <a:latin typeface="Tahoma" pitchFamily="34" charset="0"/>
                <a:ea typeface="Tahoma" pitchFamily="34" charset="0"/>
                <a:cs typeface="Tahoma" pitchFamily="34" charset="0"/>
              </a:rPr>
              <a:t>تساعد الخميرة في صناعة الخبز وبعض الأدوية التي تحتوي على فيتامين</a:t>
            </a:r>
            <a:r>
              <a:rPr lang="en-US" sz="2400" b="1" dirty="0">
                <a:solidFill>
                  <a:srgbClr val="0000CC"/>
                </a:solidFill>
                <a:latin typeface="Tahoma" pitchFamily="34" charset="0"/>
                <a:ea typeface="Tahoma" pitchFamily="34" charset="0"/>
                <a:cs typeface="Tahoma" pitchFamily="34" charset="0"/>
              </a:rPr>
              <a:t>B </a:t>
            </a:r>
            <a:r>
              <a:rPr lang="ar-EG" sz="2400" b="1" dirty="0">
                <a:solidFill>
                  <a:srgbClr val="0000CC"/>
                </a:solidFill>
                <a:latin typeface="Tahoma" pitchFamily="34" charset="0"/>
                <a:ea typeface="Tahoma" pitchFamily="34" charset="0"/>
                <a:cs typeface="Tahoma" pitchFamily="34" charset="0"/>
              </a:rPr>
              <a:t> وتستخدم حاليا في تطبيقات الهندسية الوراثية.</a:t>
            </a:r>
            <a:endParaRPr lang="en-US" sz="2400" b="1" dirty="0">
              <a:solidFill>
                <a:srgbClr val="0000CC"/>
              </a:solidFill>
              <a:latin typeface="Tahoma" pitchFamily="34" charset="0"/>
              <a:ea typeface="Tahoma" pitchFamily="34" charset="0"/>
              <a:cs typeface="Tahoma" pitchFamily="34" charset="0"/>
            </a:endParaRPr>
          </a:p>
          <a:p>
            <a:pPr marL="342900" indent="-342900" algn="ctr" eaLnBrk="0" fontAlgn="auto" hangingPunct="0">
              <a:lnSpc>
                <a:spcPct val="90000"/>
              </a:lnSpc>
              <a:spcBef>
                <a:spcPts val="0"/>
              </a:spcBef>
              <a:spcAft>
                <a:spcPts val="1000"/>
              </a:spcAft>
              <a:tabLst>
                <a:tab pos="685800" algn="l"/>
              </a:tabLst>
              <a:defRPr/>
            </a:pPr>
            <a:r>
              <a:rPr lang="ar-EG" sz="2400" b="1" dirty="0">
                <a:solidFill>
                  <a:srgbClr val="0000CC"/>
                </a:solidFill>
                <a:latin typeface="Tahoma" pitchFamily="34" charset="0"/>
                <a:ea typeface="Tahoma" pitchFamily="34" charset="0"/>
                <a:cs typeface="Tahoma" pitchFamily="34" charset="0"/>
              </a:rPr>
              <a:t>لفطر البنسليوم أهمية دوائية حيث يستخدم:</a:t>
            </a:r>
            <a:endParaRPr lang="en-US" sz="2400" b="1" dirty="0">
              <a:solidFill>
                <a:srgbClr val="0000CC"/>
              </a:solidFill>
              <a:latin typeface="Tahoma" pitchFamily="34" charset="0"/>
              <a:ea typeface="Tahoma" pitchFamily="34" charset="0"/>
              <a:cs typeface="Tahoma" pitchFamily="34" charset="0"/>
            </a:endParaRPr>
          </a:p>
          <a:p>
            <a:pPr marL="342900" indent="-342900" algn="ctr" eaLnBrk="0" fontAlgn="auto" hangingPunct="0">
              <a:lnSpc>
                <a:spcPct val="90000"/>
              </a:lnSpc>
              <a:spcBef>
                <a:spcPts val="0"/>
              </a:spcBef>
              <a:spcAft>
                <a:spcPts val="1000"/>
              </a:spcAft>
              <a:tabLst>
                <a:tab pos="685800" algn="l"/>
              </a:tabLst>
              <a:defRPr/>
            </a:pPr>
            <a:r>
              <a:rPr lang="ar-EG" sz="2400" b="1" dirty="0">
                <a:solidFill>
                  <a:srgbClr val="0000CC"/>
                </a:solidFill>
                <a:latin typeface="Tahoma" pitchFamily="34" charset="0"/>
                <a:ea typeface="Tahoma" pitchFamily="34" charset="0"/>
                <a:cs typeface="Tahoma" pitchFamily="34" charset="0"/>
              </a:rPr>
              <a:t>لإنتاج المضاد الحيوي المسمي البنسلين.</a:t>
            </a:r>
            <a:endParaRPr lang="en-US" sz="2400" b="1" dirty="0">
              <a:solidFill>
                <a:srgbClr val="0000CC"/>
              </a:solidFill>
              <a:latin typeface="Tahoma" pitchFamily="34" charset="0"/>
              <a:ea typeface="Tahoma" pitchFamily="34" charset="0"/>
              <a:cs typeface="Tahoma" pitchFamily="34" charset="0"/>
            </a:endParaRPr>
          </a:p>
          <a:p>
            <a:pPr marL="342900" indent="-342900" algn="ctr" eaLnBrk="0" fontAlgn="auto" hangingPunct="0">
              <a:lnSpc>
                <a:spcPct val="90000"/>
              </a:lnSpc>
              <a:spcBef>
                <a:spcPts val="0"/>
              </a:spcBef>
              <a:spcAft>
                <a:spcPts val="1000"/>
              </a:spcAft>
              <a:tabLst>
                <a:tab pos="685800" algn="l"/>
              </a:tabLst>
              <a:defRPr/>
            </a:pPr>
            <a:r>
              <a:rPr lang="ar-EG" sz="2400" b="1" dirty="0">
                <a:solidFill>
                  <a:srgbClr val="0000CC"/>
                </a:solidFill>
                <a:latin typeface="Tahoma" pitchFamily="34" charset="0"/>
                <a:ea typeface="Tahoma" pitchFamily="34" charset="0"/>
                <a:cs typeface="Tahoma" pitchFamily="34" charset="0"/>
              </a:rPr>
              <a:t>صناعة بعض أنواع الجبن.</a:t>
            </a:r>
            <a:endParaRPr lang="en-US" sz="2400" b="1" dirty="0">
              <a:solidFill>
                <a:srgbClr val="0000CC"/>
              </a:solidFill>
              <a:latin typeface="Tahoma" pitchFamily="34" charset="0"/>
              <a:ea typeface="Tahoma" pitchFamily="34" charset="0"/>
              <a:cs typeface="Tahoma" pitchFamily="34" charset="0"/>
            </a:endParaRPr>
          </a:p>
        </p:txBody>
      </p:sp>
    </p:spTree>
  </p:cSld>
  <p:clrMapOvr>
    <a:masterClrMapping/>
  </p:clrMapOvr>
  <p:transition>
    <p:pull/>
    <p:sndAc>
      <p:stSnd>
        <p:snd r:embed="rId2" name="breeze.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0068 - 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143250" y="642938"/>
            <a:ext cx="4572022" cy="996170"/>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الفطريات التكافلية </a:t>
            </a:r>
            <a:endParaRPr lang="en-US" sz="2800" b="1" dirty="0">
              <a:solidFill>
                <a:srgbClr val="0000CC"/>
              </a:solidFill>
              <a:latin typeface="Tahoma" pitchFamily="34" charset="0"/>
              <a:ea typeface="Tahoma" pitchFamily="34" charset="0"/>
              <a:cs typeface="Tahoma" pitchFamily="34" charset="0"/>
            </a:endParaRPr>
          </a:p>
          <a:p>
            <a:pPr marL="342900" indent="-342900" algn="ctr" eaLnBrk="0" fontAlgn="auto" hangingPunct="0">
              <a:lnSpc>
                <a:spcPct val="90000"/>
              </a:lnSpc>
              <a:spcBef>
                <a:spcPts val="0"/>
              </a:spcBef>
              <a:spcAft>
                <a:spcPts val="1000"/>
              </a:spcAft>
              <a:tabLst>
                <a:tab pos="685800" algn="l"/>
              </a:tabLst>
              <a:defRPr/>
            </a:pPr>
            <a:r>
              <a:rPr lang="en-US" sz="2800" b="1" dirty="0" err="1">
                <a:solidFill>
                  <a:srgbClr val="0000CC"/>
                </a:solidFill>
                <a:latin typeface="Tahoma" pitchFamily="34" charset="0"/>
                <a:ea typeface="Tahoma" pitchFamily="34" charset="0"/>
                <a:cs typeface="Tahoma" pitchFamily="34" charset="0"/>
              </a:rPr>
              <a:t>Mutualistic</a:t>
            </a:r>
            <a:r>
              <a:rPr lang="en-US" sz="2800" b="1" dirty="0">
                <a:solidFill>
                  <a:srgbClr val="0000CC"/>
                </a:solidFill>
                <a:latin typeface="Tahoma" pitchFamily="34" charset="0"/>
                <a:ea typeface="Tahoma" pitchFamily="34" charset="0"/>
                <a:cs typeface="Tahoma" pitchFamily="34" charset="0"/>
              </a:rPr>
              <a:t> Fungi</a:t>
            </a:r>
            <a:endParaRPr lang="ar-EG" sz="2800" b="1" dirty="0">
              <a:solidFill>
                <a:srgbClr val="0000CC"/>
              </a:solidFill>
              <a:latin typeface="Tahoma" pitchFamily="34" charset="0"/>
              <a:ea typeface="Tahoma" pitchFamily="34" charset="0"/>
              <a:cs typeface="Tahoma" pitchFamily="34" charset="0"/>
            </a:endParaRPr>
          </a:p>
        </p:txBody>
      </p:sp>
      <p:sp>
        <p:nvSpPr>
          <p:cNvPr id="23553" name="Rectangle 1"/>
          <p:cNvSpPr>
            <a:spLocks noChangeArrowheads="1"/>
          </p:cNvSpPr>
          <p:nvPr/>
        </p:nvSpPr>
        <p:spPr bwMode="auto">
          <a:xfrm>
            <a:off x="1000100" y="2428868"/>
            <a:ext cx="7500990" cy="2419124"/>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بعض الفطريات تعتمد في بقائها على علاقات تكافلية مع مخلوقات أخرى، منها النباتات والطحالب. فمثلا يغطي غزل فطري معين جذور نباتات فول الصويا ويحصل على السكر منه. كما يزيد الغزل الفطري من قدرة النبات على امتصاص الماء والمعادن. </a:t>
            </a:r>
          </a:p>
        </p:txBody>
      </p:sp>
    </p:spTree>
  </p:cSld>
  <p:clrMapOvr>
    <a:masterClrMapping/>
  </p:clrMapOvr>
  <p:transition>
    <p:pull/>
    <p:sndAc>
      <p:stSnd>
        <p:snd r:embed="rId2" name="breeze.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1000"/>
                                        <p:tgtEl>
                                          <p:spTgt spid="8194"/>
                                        </p:tgtEl>
                                      </p:cBhvr>
                                    </p:animEffect>
                                    <p:anim calcmode="lin" valueType="num">
                                      <p:cBhvr>
                                        <p:cTn id="8" dur="1000" fill="hold"/>
                                        <p:tgtEl>
                                          <p:spTgt spid="8194"/>
                                        </p:tgtEl>
                                        <p:attrNameLst>
                                          <p:attrName>ppt_x</p:attrName>
                                        </p:attrNameLst>
                                      </p:cBhvr>
                                      <p:tavLst>
                                        <p:tav tm="0">
                                          <p:val>
                                            <p:strVal val="#ppt_x"/>
                                          </p:val>
                                        </p:tav>
                                        <p:tav tm="100000">
                                          <p:val>
                                            <p:strVal val="#ppt_x"/>
                                          </p:val>
                                        </p:tav>
                                      </p:tavLst>
                                    </p:anim>
                                    <p:anim calcmode="lin" valueType="num">
                                      <p:cBhvr>
                                        <p:cTn id="9" dur="1000" fill="hold"/>
                                        <p:tgtEl>
                                          <p:spTgt spid="819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indows XP Shutdown.wav"/>
                                        </p:tgtEl>
                                      </p:cMediaNode>
                                    </p:audio>
                                  </p:subTnLst>
                                </p:cTn>
                              </p:par>
                              <p:par>
                                <p:cTn id="10" presetID="16" presetClass="entr" presetSubtype="26" fill="hold" grpId="0" nodeType="withEffect">
                                  <p:stCondLst>
                                    <p:cond delay="0"/>
                                  </p:stCondLst>
                                  <p:childTnLst>
                                    <p:set>
                                      <p:cBhvr>
                                        <p:cTn id="11" dur="1" fill="hold">
                                          <p:stCondLst>
                                            <p:cond delay="0"/>
                                          </p:stCondLst>
                                        </p:cTn>
                                        <p:tgtEl>
                                          <p:spTgt spid="23553"/>
                                        </p:tgtEl>
                                        <p:attrNameLst>
                                          <p:attrName>style.visibility</p:attrName>
                                        </p:attrNameLst>
                                      </p:cBhvr>
                                      <p:to>
                                        <p:strVal val="visible"/>
                                      </p:to>
                                    </p:set>
                                    <p:animEffect transition="in" filter="barn(inHorizontal)">
                                      <p:cBhvr>
                                        <p:cTn id="12" dur="500"/>
                                        <p:tgtEl>
                                          <p:spTgt spid="235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23553"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
          <p:cNvPicPr>
            <a:picLocks noChangeAspect="1" noChangeArrowheads="1"/>
          </p:cNvPicPr>
          <p:nvPr/>
        </p:nvPicPr>
        <p:blipFill>
          <a:blip r:embed="rId4"/>
          <a:srcRect/>
          <a:stretch>
            <a:fillRect/>
          </a:stretch>
        </p:blipFill>
        <p:spPr bwMode="auto">
          <a:xfrm>
            <a:off x="6215063" y="642938"/>
            <a:ext cx="2362200" cy="2762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2"/>
          <p:cNvPicPr>
            <a:picLocks noChangeAspect="1" noChangeArrowheads="1"/>
          </p:cNvPicPr>
          <p:nvPr/>
        </p:nvPicPr>
        <p:blipFill>
          <a:blip r:embed="rId5"/>
          <a:srcRect/>
          <a:stretch>
            <a:fillRect/>
          </a:stretch>
        </p:blipFill>
        <p:spPr bwMode="auto">
          <a:xfrm>
            <a:off x="3214688" y="571500"/>
            <a:ext cx="2333625" cy="2762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3"/>
          <p:cNvPicPr>
            <a:picLocks noChangeAspect="1" noChangeArrowheads="1"/>
          </p:cNvPicPr>
          <p:nvPr/>
        </p:nvPicPr>
        <p:blipFill>
          <a:blip r:embed="rId6"/>
          <a:srcRect/>
          <a:stretch>
            <a:fillRect/>
          </a:stretch>
        </p:blipFill>
        <p:spPr bwMode="auto">
          <a:xfrm>
            <a:off x="285750" y="714375"/>
            <a:ext cx="2333625" cy="2724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Flowchart: Terminator 14"/>
          <p:cNvSpPr/>
          <p:nvPr/>
        </p:nvSpPr>
        <p:spPr>
          <a:xfrm>
            <a:off x="428625" y="4786313"/>
            <a:ext cx="8001000" cy="1765792"/>
          </a:xfrm>
          <a:prstGeom prst="flowChartTerminator">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الشكل </a:t>
            </a:r>
            <a:r>
              <a:rPr lang="en-US" sz="2800" b="1" dirty="0">
                <a:solidFill>
                  <a:srgbClr val="0000CC"/>
                </a:solidFill>
                <a:latin typeface="Tahoma" pitchFamily="34" charset="0"/>
                <a:ea typeface="Tahoma" pitchFamily="34" charset="0"/>
                <a:cs typeface="Tahoma" pitchFamily="34" charset="0"/>
              </a:rPr>
              <a:t>5-4</a:t>
            </a:r>
            <a:r>
              <a:rPr lang="ar-EG" sz="2800" b="1" dirty="0">
                <a:solidFill>
                  <a:srgbClr val="0000CC"/>
                </a:solidFill>
                <a:latin typeface="Tahoma" pitchFamily="34" charset="0"/>
                <a:ea typeface="Tahoma" pitchFamily="34" charset="0"/>
                <a:cs typeface="Tahoma" pitchFamily="34" charset="0"/>
              </a:rPr>
              <a:t>: هناك ثلاث طرائق لحصول لفطريات على الغذاء هي: التحلل، والتطفل، والعلاقات التكافلية. </a:t>
            </a:r>
          </a:p>
        </p:txBody>
      </p:sp>
      <p:sp>
        <p:nvSpPr>
          <p:cNvPr id="16" name="Flowchart: Process 15"/>
          <p:cNvSpPr/>
          <p:nvPr/>
        </p:nvSpPr>
        <p:spPr>
          <a:xfrm>
            <a:off x="6084888" y="3578225"/>
            <a:ext cx="2928937" cy="714375"/>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EG" sz="2800" b="1" dirty="0">
                <a:solidFill>
                  <a:schemeClr val="tx1"/>
                </a:solidFill>
              </a:rPr>
              <a:t>فطر الكتيفي يتغذى على شجرة التكافل</a:t>
            </a:r>
          </a:p>
        </p:txBody>
      </p:sp>
      <p:sp>
        <p:nvSpPr>
          <p:cNvPr id="17" name="Flowchart: Process 16"/>
          <p:cNvSpPr/>
          <p:nvPr/>
        </p:nvSpPr>
        <p:spPr>
          <a:xfrm>
            <a:off x="2700338" y="3643313"/>
            <a:ext cx="3527425" cy="714375"/>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EG" sz="2800" b="1" dirty="0">
                <a:solidFill>
                  <a:schemeClr val="tx1"/>
                </a:solidFill>
              </a:rPr>
              <a:t>خيوط فطرية لفطر</a:t>
            </a:r>
            <a:r>
              <a:rPr lang="en-US" sz="2800" b="1" dirty="0" err="1">
                <a:solidFill>
                  <a:schemeClr val="tx1"/>
                </a:solidFill>
              </a:rPr>
              <a:t>Arthrobotry</a:t>
            </a:r>
            <a:r>
              <a:rPr lang="ar-EG" sz="2800" b="1" dirty="0">
                <a:solidFill>
                  <a:schemeClr val="tx1"/>
                </a:solidFill>
              </a:rPr>
              <a:t>تنصب فخاً لدودة أسطوانية (التحلل)</a:t>
            </a:r>
          </a:p>
        </p:txBody>
      </p:sp>
      <p:sp>
        <p:nvSpPr>
          <p:cNvPr id="18" name="Flowchart: Process 17"/>
          <p:cNvSpPr/>
          <p:nvPr/>
        </p:nvSpPr>
        <p:spPr>
          <a:xfrm>
            <a:off x="130175" y="3571875"/>
            <a:ext cx="2786063" cy="714375"/>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EG" sz="2800" b="1" dirty="0">
                <a:solidFill>
                  <a:schemeClr val="tx1"/>
                </a:solidFill>
              </a:rPr>
              <a:t>خيوط فطرية على الأعشاب (التطفل)</a:t>
            </a:r>
          </a:p>
        </p:txBody>
      </p:sp>
    </p:spTree>
  </p:cSld>
  <p:clrMapOvr>
    <a:masterClrMapping/>
  </p:clrMapOvr>
  <p:transition>
    <p:pull/>
    <p:sndAc>
      <p:stSnd>
        <p:snd r:embed="rId2" name="breeze.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par>
                                <p:cTn id="8" presetID="9"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500"/>
                                        <p:tgtEl>
                                          <p:spTgt spid="13"/>
                                        </p:tgtEl>
                                      </p:cBhvr>
                                    </p:animEffect>
                                  </p:childTnLst>
                                </p:cTn>
                              </p:par>
                              <p:par>
                                <p:cTn id="11" presetID="9"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dissolve">
                                      <p:cBhvr>
                                        <p:cTn id="13" dur="500"/>
                                        <p:tgtEl>
                                          <p:spTgt spid="12"/>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500"/>
                                        <p:tgtEl>
                                          <p:spTgt spid="15"/>
                                        </p:tgtEl>
                                      </p:cBhvr>
                                    </p:animEffect>
                                  </p:childTnLst>
                                  <p:subTnLst>
                                    <p:audio>
                                      <p:cMediaNode>
                                        <p:cTn display="0" masterRel="sameClick">
                                          <p:stCondLst>
                                            <p:cond evt="begin" delay="0">
                                              <p:tn val="14"/>
                                            </p:cond>
                                          </p:stCondLst>
                                          <p:endCondLst>
                                            <p:cond evt="onStopAudio" delay="0">
                                              <p:tgtEl>
                                                <p:sldTgt/>
                                              </p:tgtEl>
                                            </p:cond>
                                          </p:endCondLst>
                                        </p:cTn>
                                        <p:tgtEl>
                                          <p:sndTgt r:embed="rId3" name="chimes.wav" builtIn="1"/>
                                        </p:tgtEl>
                                      </p:cMediaNode>
                                    </p:audio>
                                  </p:subTnLst>
                                </p:cTn>
                              </p:par>
                              <p:par>
                                <p:cTn id="17" presetID="9"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dissolve">
                                      <p:cBhvr>
                                        <p:cTn id="19" dur="500"/>
                                        <p:tgtEl>
                                          <p:spTgt spid="16"/>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dissolve">
                                      <p:cBhvr>
                                        <p:cTn id="22" dur="500"/>
                                        <p:tgtEl>
                                          <p:spTgt spid="17"/>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dissolve">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Heart 2"/>
          <p:cNvSpPr>
            <a:spLocks noChangeArrowheads="1"/>
          </p:cNvSpPr>
          <p:nvPr/>
        </p:nvSpPr>
        <p:spPr bwMode="auto">
          <a:xfrm>
            <a:off x="2051050" y="2495550"/>
            <a:ext cx="5592784" cy="4750149"/>
          </a:xfrm>
          <a:prstGeom prst="hear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3200" b="1" dirty="0">
                <a:solidFill>
                  <a:srgbClr val="0000CC"/>
                </a:solidFill>
                <a:latin typeface="Tahoma" pitchFamily="34" charset="0"/>
                <a:ea typeface="Tahoma" pitchFamily="34" charset="0"/>
                <a:cs typeface="Tahoma" pitchFamily="34" charset="0"/>
              </a:rPr>
              <a:t>مخطط الحلقات المخفية </a:t>
            </a:r>
          </a:p>
          <a:p>
            <a:pPr marL="342900" indent="-342900" algn="ctr" eaLnBrk="0" fontAlgn="auto" hangingPunct="0">
              <a:lnSpc>
                <a:spcPct val="90000"/>
              </a:lnSpc>
              <a:spcBef>
                <a:spcPts val="0"/>
              </a:spcBef>
              <a:spcAft>
                <a:spcPts val="1000"/>
              </a:spcAft>
              <a:tabLst>
                <a:tab pos="685800" algn="l"/>
              </a:tabLst>
              <a:defRPr/>
            </a:pPr>
            <a:r>
              <a:rPr lang="en-US" sz="3200" b="1" dirty="0">
                <a:solidFill>
                  <a:srgbClr val="0000CC"/>
                </a:solidFill>
                <a:latin typeface="Tahoma" pitchFamily="34" charset="0"/>
                <a:ea typeface="Tahoma" pitchFamily="34" charset="0"/>
                <a:cs typeface="Tahoma" pitchFamily="34" charset="0"/>
              </a:rPr>
              <a:t>Visualizing a Fairy Ring</a:t>
            </a:r>
            <a:endParaRPr lang="ar-EG" sz="3200" b="1" dirty="0">
              <a:solidFill>
                <a:srgbClr val="0000CC"/>
              </a:solidFill>
              <a:latin typeface="Tahoma" pitchFamily="34" charset="0"/>
              <a:ea typeface="Tahoma" pitchFamily="34" charset="0"/>
              <a:cs typeface="Tahoma" pitchFamily="34" charset="0"/>
            </a:endParaRPr>
          </a:p>
        </p:txBody>
      </p:sp>
    </p:spTree>
  </p:cSld>
  <p:clrMapOvr>
    <a:masterClrMapping/>
  </p:clrMapOvr>
  <p:transition>
    <p:pull/>
    <p:sndAc>
      <p:stSnd>
        <p:snd r:embed="rId2" name="breeze.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360"/>
                                          </p:val>
                                        </p:tav>
                                        <p:tav tm="100000">
                                          <p:val>
                                            <p:fltVal val="0"/>
                                          </p:val>
                                        </p:tav>
                                      </p:tavLst>
                                    </p:anim>
                                    <p:animEffect transition="in" filter="fade">
                                      <p:cBhvr>
                                        <p:cTn id="10" dur="10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4" cstate="print"/>
          <a:srcRect/>
          <a:stretch>
            <a:fillRect/>
          </a:stretch>
        </p:blipFill>
        <p:spPr bwMode="auto">
          <a:xfrm>
            <a:off x="500034" y="357166"/>
            <a:ext cx="8072494" cy="4929222"/>
          </a:xfrm>
          <a:prstGeom prst="rect">
            <a:avLst/>
          </a:prstGeom>
          <a:noFill/>
          <a:ln w="9525">
            <a:solidFill>
              <a:srgbClr val="FF0000"/>
            </a:solidFill>
            <a:miter lim="800000"/>
            <a:headEnd/>
            <a:tailEnd/>
          </a:ln>
          <a:effectLst>
            <a:outerShdw blurRad="225425" dist="50800" dir="5220000" algn="ctr">
              <a:srgbClr val="000000">
                <a:alpha val="33000"/>
              </a:srgbClr>
            </a:outerShdw>
            <a:reflection blurRad="6350" stA="50000" endA="300" endPos="55500" dist="101600" dir="5400000" sy="-100000" algn="bl" rotWithShape="0"/>
          </a:effectLst>
        </p:spPr>
      </p:pic>
      <p:sp>
        <p:nvSpPr>
          <p:cNvPr id="3" name="Flowchart: Terminator 2"/>
          <p:cNvSpPr/>
          <p:nvPr/>
        </p:nvSpPr>
        <p:spPr>
          <a:xfrm>
            <a:off x="500063" y="5214950"/>
            <a:ext cx="8001000" cy="1999500"/>
          </a:xfrm>
          <a:prstGeom prst="flowChartTerminator">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400" b="1" dirty="0">
                <a:solidFill>
                  <a:srgbClr val="0000CC"/>
                </a:solidFill>
                <a:latin typeface="Tahoma" pitchFamily="34" charset="0"/>
                <a:ea typeface="Tahoma" pitchFamily="34" charset="0"/>
                <a:cs typeface="Tahoma" pitchFamily="34" charset="0"/>
              </a:rPr>
              <a:t>الشكل </a:t>
            </a:r>
            <a:r>
              <a:rPr lang="en-US" sz="2400" b="1" dirty="0">
                <a:solidFill>
                  <a:srgbClr val="0000CC"/>
                </a:solidFill>
                <a:latin typeface="Tahoma" pitchFamily="34" charset="0"/>
                <a:ea typeface="Tahoma" pitchFamily="34" charset="0"/>
                <a:cs typeface="Tahoma" pitchFamily="34" charset="0"/>
              </a:rPr>
              <a:t>5-5</a:t>
            </a:r>
            <a:r>
              <a:rPr lang="ar-EG" sz="2400" b="1" dirty="0">
                <a:solidFill>
                  <a:srgbClr val="0000CC"/>
                </a:solidFill>
                <a:latin typeface="Tahoma" pitchFamily="34" charset="0"/>
                <a:ea typeface="Tahoma" pitchFamily="34" charset="0"/>
                <a:cs typeface="Tahoma" pitchFamily="34" charset="0"/>
              </a:rPr>
              <a:t>: تنتج الفطريات </a:t>
            </a:r>
            <a:r>
              <a:rPr lang="ar-EG" sz="2400" b="1" dirty="0" err="1">
                <a:solidFill>
                  <a:srgbClr val="0000CC"/>
                </a:solidFill>
                <a:latin typeface="Tahoma" pitchFamily="34" charset="0"/>
                <a:ea typeface="Tahoma" pitchFamily="34" charset="0"/>
                <a:cs typeface="Tahoma" pitchFamily="34" charset="0"/>
              </a:rPr>
              <a:t>أبواغًا</a:t>
            </a:r>
            <a:r>
              <a:rPr lang="ar-EG" sz="2400" b="1" dirty="0">
                <a:solidFill>
                  <a:srgbClr val="0000CC"/>
                </a:solidFill>
                <a:latin typeface="Tahoma" pitchFamily="34" charset="0"/>
                <a:ea typeface="Tahoma" pitchFamily="34" charset="0"/>
                <a:cs typeface="Tahoma" pitchFamily="34" charset="0"/>
              </a:rPr>
              <a:t> في تراكيب تكاثرية تسمى الجسم المثمر، يتكون من خيوط فطرية تنمو خارجيًّا، وتمتد إلى مناطق جديدة تتوافر فيها تربة خصبة. </a:t>
            </a:r>
            <a:endParaRPr lang="en-US" sz="2400" b="1" dirty="0">
              <a:solidFill>
                <a:srgbClr val="0000CC"/>
              </a:solidFill>
              <a:latin typeface="Tahoma" pitchFamily="34" charset="0"/>
              <a:ea typeface="Tahoma" pitchFamily="34" charset="0"/>
              <a:cs typeface="Tahoma" pitchFamily="34" charset="0"/>
            </a:endParaRPr>
          </a:p>
        </p:txBody>
      </p:sp>
    </p:spTree>
  </p:cSld>
  <p:clrMapOvr>
    <a:masterClrMapping/>
  </p:clrMapOvr>
  <p:transition>
    <p:pull/>
    <p:sndAc>
      <p:stSnd>
        <p:snd r:embed="rId2" name="breeze.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builtIn="1"/>
                                        </p:tgtEl>
                                      </p:cMediaNode>
                                    </p:audio>
                                  </p:subTnLst>
                                </p:cTn>
                              </p:par>
                              <p:par>
                                <p:cTn id="8" presetID="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1014</TotalTime>
  <Words>1613</Words>
  <Application>Microsoft Office PowerPoint</Application>
  <PresentationFormat>On-screen Show (4:3)</PresentationFormat>
  <Paragraphs>144</Paragraphs>
  <Slides>51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Calibri</vt:lpstr>
      <vt:lpstr>Times New Roman</vt:lpstr>
      <vt:lpstr>Verdana</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vector>
  </TitlesOfParts>
  <Company>vortex</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Mohamed</cp:lastModifiedBy>
  <cp:revision>122</cp:revision>
  <dcterms:created xsi:type="dcterms:W3CDTF">2010-05-11T16:44:17Z</dcterms:created>
  <dcterms:modified xsi:type="dcterms:W3CDTF">2016-07-30T15:40:35Z</dcterms:modified>
</cp:coreProperties>
</file>