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38"/>
  </p:notesMasterIdLst>
  <p:sldIdLst>
    <p:sldId id="258" r:id="rId2"/>
    <p:sldId id="298" r:id="rId3"/>
    <p:sldId id="299" r:id="rId4"/>
    <p:sldId id="581" r:id="rId5"/>
    <p:sldId id="583" r:id="rId6"/>
    <p:sldId id="590" r:id="rId7"/>
    <p:sldId id="591" r:id="rId8"/>
    <p:sldId id="592" r:id="rId9"/>
    <p:sldId id="593" r:id="rId10"/>
    <p:sldId id="594" r:id="rId11"/>
    <p:sldId id="595" r:id="rId12"/>
    <p:sldId id="596" r:id="rId13"/>
    <p:sldId id="597" r:id="rId14"/>
    <p:sldId id="598" r:id="rId15"/>
    <p:sldId id="623" r:id="rId16"/>
    <p:sldId id="624" r:id="rId17"/>
    <p:sldId id="625" r:id="rId18"/>
    <p:sldId id="580" r:id="rId19"/>
    <p:sldId id="586" r:id="rId20"/>
    <p:sldId id="599" r:id="rId21"/>
    <p:sldId id="600" r:id="rId22"/>
    <p:sldId id="601" r:id="rId23"/>
    <p:sldId id="602" r:id="rId24"/>
    <p:sldId id="603" r:id="rId25"/>
    <p:sldId id="604" r:id="rId26"/>
    <p:sldId id="605" r:id="rId27"/>
    <p:sldId id="584" r:id="rId28"/>
    <p:sldId id="588" r:id="rId29"/>
    <p:sldId id="611" r:id="rId30"/>
    <p:sldId id="612" r:id="rId31"/>
    <p:sldId id="613" r:id="rId32"/>
    <p:sldId id="614" r:id="rId33"/>
    <p:sldId id="615" r:id="rId34"/>
    <p:sldId id="616" r:id="rId35"/>
    <p:sldId id="617" r:id="rId36"/>
    <p:sldId id="582"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6FF"/>
    <a:srgbClr val="AD97FD"/>
    <a:srgbClr val="A0C6FF"/>
    <a:srgbClr val="E50069"/>
    <a:srgbClr val="F293B7"/>
    <a:srgbClr val="C3ADE6"/>
    <a:srgbClr val="F2B275"/>
    <a:srgbClr val="D5F29D"/>
    <a:srgbClr val="17375E"/>
    <a:srgbClr val="67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68" autoAdjust="0"/>
    <p:restoredTop sz="94694"/>
  </p:normalViewPr>
  <p:slideViewPr>
    <p:cSldViewPr>
      <p:cViewPr varScale="1">
        <p:scale>
          <a:sx n="103" d="100"/>
          <a:sy n="103" d="100"/>
        </p:scale>
        <p:origin x="930" y="102"/>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9B237-5AB2-48CF-8032-32E9FB6EB4FF}" type="datetimeFigureOut">
              <a:rPr lang="zh-CN" altLang="en-US" smtClean="0"/>
              <a:t>2022/10/20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61678-F871-4BA5-BC3E-7CD7D2CF1E81}" type="slidenum">
              <a:rPr lang="zh-CN" altLang="en-US" smtClean="0"/>
              <a:t>‹#›</a:t>
            </a:fld>
            <a:endParaRPr lang="zh-CN" altLang="en-US"/>
          </a:p>
        </p:txBody>
      </p:sp>
    </p:spTree>
    <p:extLst>
      <p:ext uri="{BB962C8B-B14F-4D97-AF65-F5344CB8AC3E}">
        <p14:creationId xmlns:p14="http://schemas.microsoft.com/office/powerpoint/2010/main" val="10824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a:t>
            </a:fld>
            <a:endParaRPr lang="zh-CN" altLang="en-US"/>
          </a:p>
        </p:txBody>
      </p:sp>
    </p:spTree>
    <p:extLst>
      <p:ext uri="{BB962C8B-B14F-4D97-AF65-F5344CB8AC3E}">
        <p14:creationId xmlns:p14="http://schemas.microsoft.com/office/powerpoint/2010/main" val="27102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extLst>
      <p:ext uri="{BB962C8B-B14F-4D97-AF65-F5344CB8AC3E}">
        <p14:creationId xmlns:p14="http://schemas.microsoft.com/office/powerpoint/2010/main" val="309963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18</a:t>
            </a:fld>
            <a:endParaRPr lang="zh-CN" altLang="en-US"/>
          </a:p>
        </p:txBody>
      </p:sp>
    </p:spTree>
    <p:extLst>
      <p:ext uri="{BB962C8B-B14F-4D97-AF65-F5344CB8AC3E}">
        <p14:creationId xmlns:p14="http://schemas.microsoft.com/office/powerpoint/2010/main" val="213514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27</a:t>
            </a:fld>
            <a:endParaRPr lang="zh-CN" altLang="en-US"/>
          </a:p>
        </p:txBody>
      </p:sp>
    </p:spTree>
    <p:extLst>
      <p:ext uri="{BB962C8B-B14F-4D97-AF65-F5344CB8AC3E}">
        <p14:creationId xmlns:p14="http://schemas.microsoft.com/office/powerpoint/2010/main" val="141966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21"/>
            <a:ext cx="7772400" cy="1102519"/>
          </a:xfrm>
        </p:spPr>
        <p:txBody>
          <a:bodyPr/>
          <a:lstStyle/>
          <a:p>
            <a:r>
              <a:rPr lang="tr-TR" altLang="zh-CN" dirty="0"/>
              <a:t>Freepptbackgrounds.net</a:t>
            </a:r>
            <a:endParaRPr lang="zh-CN" altLang="en-US" dirty="0"/>
          </a:p>
        </p:txBody>
      </p:sp>
      <p:sp>
        <p:nvSpPr>
          <p:cNvPr id="3" name="副标题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lide 10">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2" y="204787"/>
            <a:ext cx="3008313" cy="871538"/>
          </a:xfrm>
        </p:spPr>
        <p:txBody>
          <a:bodyPr anchor="b"/>
          <a:lstStyle>
            <a:lvl1pPr algn="l">
              <a:defRPr sz="2000" b="1"/>
            </a:lvl1pPr>
          </a:lstStyle>
          <a:p>
            <a:r>
              <a:rPr lang="tr-TR" altLang="zh-CN" dirty="0"/>
              <a:t>Freepptbackgrounds.net</a:t>
            </a:r>
            <a:endParaRPr lang="zh-CN" altLang="en-US" dirty="0"/>
          </a:p>
        </p:txBody>
      </p:sp>
      <p:sp>
        <p:nvSpPr>
          <p:cNvPr id="3" name="内容占位符 2"/>
          <p:cNvSpPr>
            <a:spLocks noGrp="1"/>
          </p:cNvSpPr>
          <p:nvPr>
            <p:ph idx="1" hasCustomPrompt="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文本占位符 3"/>
          <p:cNvSpPr>
            <a:spLocks noGrp="1"/>
          </p:cNvSpPr>
          <p:nvPr>
            <p:ph type="body" sz="half" idx="2" hasCustomPrompt="1"/>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11">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3600451"/>
            <a:ext cx="5486400" cy="425054"/>
          </a:xfrm>
        </p:spPr>
        <p:txBody>
          <a:bodyPr anchor="b"/>
          <a:lstStyle>
            <a:lvl1pPr algn="l">
              <a:defRPr sz="2000" b="1"/>
            </a:lvl1pPr>
          </a:lstStyle>
          <a:p>
            <a:r>
              <a:rPr lang="tr-TR" altLang="zh-CN" dirty="0"/>
              <a:t>Freepptbackgrounds.net</a:t>
            </a:r>
            <a:endParaRPr lang="zh-CN" altLang="en-US" dirty="0"/>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Slide 1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lide 13">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05979"/>
            <a:ext cx="2057400" cy="4388644"/>
          </a:xfrm>
        </p:spPr>
        <p:txBody>
          <a:bodyPr vert="eaVert"/>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a:xfrm>
            <a:off x="457200" y="205979"/>
            <a:ext cx="6019800" cy="4388644"/>
          </a:xfrm>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pic>
        <p:nvPicPr>
          <p:cNvPr id="7" name="图片 21">
            <a:extLst>
              <a:ext uri="{FF2B5EF4-FFF2-40B4-BE49-F238E27FC236}">
                <a16:creationId xmlns:a16="http://schemas.microsoft.com/office/drawing/2014/main" id="{E5A01AA5-245A-AEF2-32D6-D5F5BEBCD9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54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41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idx="1" hasCustomPrompt="1"/>
          </p:nvPr>
        </p:nvSpPr>
        <p:spPr/>
        <p:txBody>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305176"/>
            <a:ext cx="7772400" cy="1021556"/>
          </a:xfrm>
        </p:spPr>
        <p:txBody>
          <a:bodyPr anchor="t"/>
          <a:lstStyle>
            <a:lvl1pPr algn="l">
              <a:defRPr sz="4000" b="1" cap="all"/>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 4">
    <p:spTree>
      <p:nvGrpSpPr>
        <p:cNvPr id="1" name=""/>
        <p:cNvGrpSpPr/>
        <p:nvPr/>
      </p:nvGrpSpPr>
      <p:grpSpPr>
        <a:xfrm>
          <a:off x="0" y="0"/>
          <a:ext cx="0" cy="0"/>
          <a:chOff x="0" y="0"/>
          <a:chExt cx="0" cy="0"/>
        </a:xfrm>
      </p:grpSpPr>
      <p:sp>
        <p:nvSpPr>
          <p:cNvPr id="8" name="矩形 7"/>
          <p:cNvSpPr/>
          <p:nvPr userDrawn="1"/>
        </p:nvSpPr>
        <p:spPr>
          <a:xfrm>
            <a:off x="6228184" y="2571750"/>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lvl="0"/>
            <a:r>
              <a:rPr lang="zh-CN" altLang="en-US" sz="100" dirty="0">
                <a:solidFill>
                  <a:schemeClr val="bg1"/>
                </a:solidFill>
              </a:rPr>
              <a:t>精美</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PPT</a:t>
            </a:r>
            <a:r>
              <a:rPr lang="zh-CN" altLang="en-US" sz="100" dirty="0">
                <a:solidFill>
                  <a:schemeClr val="bg1"/>
                </a:solidFill>
              </a:rPr>
              <a:t>课件：</a:t>
            </a:r>
            <a:r>
              <a:rPr lang="en-US" altLang="zh-CN" sz="100" dirty="0">
                <a:solidFill>
                  <a:schemeClr val="bg1"/>
                </a:solidFill>
              </a:rPr>
              <a:t>www.1ppt.com/kejian/             </a:t>
            </a:r>
            <a:r>
              <a:rPr lang="zh-CN" altLang="en-US" sz="100" dirty="0">
                <a:solidFill>
                  <a:schemeClr val="bg1"/>
                </a:solidFill>
              </a:rPr>
              <a:t>字体下载：</a:t>
            </a:r>
            <a:r>
              <a:rPr lang="en-US" altLang="zh-CN" sz="100" dirty="0">
                <a:solidFill>
                  <a:schemeClr val="bg1"/>
                </a:solidFill>
              </a:rPr>
              <a:t>www.1ppt.com/ziti/</a:t>
            </a:r>
          </a:p>
          <a:p>
            <a:pPr lvl="0"/>
            <a:r>
              <a:rPr lang="zh-CN" altLang="en-US" sz="100" dirty="0">
                <a:solidFill>
                  <a:schemeClr val="bg1"/>
                </a:solidFill>
              </a:rPr>
              <a:t>工作总结</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www.1ppt.com/xiazai/zongjie/ </a:t>
            </a:r>
            <a:r>
              <a:rPr lang="zh-CN" altLang="en-US" sz="100" dirty="0">
                <a:solidFill>
                  <a:schemeClr val="bg1"/>
                </a:solidFill>
              </a:rPr>
              <a:t>工作计划：</a:t>
            </a:r>
            <a:r>
              <a:rPr lang="en-US" altLang="zh-CN" sz="100" dirty="0">
                <a:solidFill>
                  <a:schemeClr val="bg1"/>
                </a:solidFill>
              </a:rPr>
              <a:t>www.1ppt.com/xiazai/jihua/</a:t>
            </a:r>
          </a:p>
          <a:p>
            <a:pPr lvl="0"/>
            <a:r>
              <a:rPr lang="zh-CN" altLang="en-US" sz="100" dirty="0">
                <a:solidFill>
                  <a:schemeClr val="bg1"/>
                </a:solidFill>
              </a:rPr>
              <a:t>商务</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www.1ppt.com/moban/shangwu/  </a:t>
            </a:r>
            <a:r>
              <a:rPr lang="zh-CN" altLang="en-US" sz="100" dirty="0">
                <a:solidFill>
                  <a:schemeClr val="bg1"/>
                </a:solidFill>
              </a:rPr>
              <a:t>个人简历</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www.1ppt.com/xiazai/jianli/  </a:t>
            </a:r>
          </a:p>
          <a:p>
            <a:pPr lvl="0"/>
            <a:r>
              <a:rPr lang="zh-CN" altLang="en-US" sz="100" dirty="0">
                <a:solidFill>
                  <a:schemeClr val="bg1"/>
                </a:solidFill>
              </a:rPr>
              <a:t>毕业答辩</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www.1ppt.com/xiazai/dabian/  </a:t>
            </a:r>
            <a:r>
              <a:rPr lang="zh-CN" altLang="en-US" sz="100" dirty="0">
                <a:solidFill>
                  <a:schemeClr val="bg1"/>
                </a:solidFill>
              </a:rPr>
              <a:t>工作汇报</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www.1ppt.com/xiazai/huibao/    </a:t>
            </a:r>
          </a:p>
          <a:p>
            <a:pPr lvl="0"/>
            <a:r>
              <a:rPr lang="en-US" altLang="zh-CN" sz="100" dirty="0">
                <a:solidFill>
                  <a:schemeClr val="bg1"/>
                </a:solidFill>
              </a:rPr>
              <a:t> </a:t>
            </a:r>
          </a:p>
        </p:txBody>
      </p:sp>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内容占位符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4" name="内容占位符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文本占位符 4"/>
          <p:cNvSpPr>
            <a:spLocks noGrp="1"/>
          </p:cNvSpPr>
          <p:nvPr>
            <p:ph type="body" sz="quarter" idx="3" hasCustomPrompt="1"/>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6" name="内容占位符 5"/>
          <p:cNvSpPr>
            <a:spLocks noGrp="1"/>
          </p:cNvSpPr>
          <p:nvPr>
            <p:ph sz="quarter" idx="4" hasCustomPrompt="1"/>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 7">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19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9">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ltLang="zh-CN" dirty="0"/>
              <a:t>Freepptbackgrounds.net</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2022/10/20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rduino.cc/en/software" TargetMode="Externa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82762" y="1477212"/>
            <a:ext cx="6774118" cy="18095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10" name="矩形 9"/>
          <p:cNvSpPr/>
          <p:nvPr/>
        </p:nvSpPr>
        <p:spPr>
          <a:xfrm>
            <a:off x="1977875" y="1563638"/>
            <a:ext cx="7344816" cy="1015663"/>
          </a:xfrm>
          <a:prstGeom prst="rect">
            <a:avLst/>
          </a:prstGeom>
        </p:spPr>
        <p:txBody>
          <a:bodyPr wrap="square">
            <a:spAutoFit/>
          </a:bodyPr>
          <a:lstStyle/>
          <a:p>
            <a:pPr algn="ctr" rtl="1"/>
            <a:r>
              <a:rPr lang="ar-SA" altLang="zh-CN" sz="6000" b="1" dirty="0">
                <a:solidFill>
                  <a:schemeClr val="bg1"/>
                </a:solidFill>
                <a:effectLst>
                  <a:outerShdw blurRad="38100" dist="38100" dir="2700000" algn="tl">
                    <a:srgbClr val="000000">
                      <a:alpha val="43137"/>
                    </a:srgbClr>
                  </a:outerShdw>
                </a:effectLst>
                <a:latin typeface="+mj-lt"/>
                <a:ea typeface="微软雅黑" panose="020B0503020204020204" pitchFamily="34" charset="-122"/>
              </a:rPr>
              <a:t>انترنت الأشياء</a:t>
            </a:r>
            <a:r>
              <a:rPr lang="en-US" sz="4400" dirty="0">
                <a:solidFill>
                  <a:schemeClr val="tx2">
                    <a:lumMod val="20000"/>
                    <a:lumOff val="80000"/>
                  </a:schemeClr>
                </a:solidFill>
                <a:latin typeface="Roboto" panose="02000000000000000000" pitchFamily="2" charset="0"/>
                <a:cs typeface="Sultan bold" pitchFamily="2" charset="-78"/>
              </a:rPr>
              <a:t> IoT</a:t>
            </a:r>
            <a:endParaRPr lang="zh-CN" altLang="en-US" sz="4400" b="1" dirty="0">
              <a:solidFill>
                <a:schemeClr val="tx2">
                  <a:lumMod val="20000"/>
                  <a:lumOff val="80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13" name="TextBox 12"/>
          <p:cNvSpPr txBox="1"/>
          <p:nvPr/>
        </p:nvSpPr>
        <p:spPr>
          <a:xfrm>
            <a:off x="2263224" y="2393817"/>
            <a:ext cx="6774118" cy="746340"/>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gn="ctr" rtl="1"/>
            <a:r>
              <a:rPr lang="ar-SA" altLang="zh-CN" sz="4400" dirty="0">
                <a:solidFill>
                  <a:schemeClr val="bg1">
                    <a:lumMod val="95000"/>
                  </a:schemeClr>
                </a:solidFill>
                <a:latin typeface="+mj-lt"/>
                <a:ea typeface="微软雅黑" panose="020B0503020204020204" pitchFamily="34" charset="-122"/>
              </a:rPr>
              <a:t>علي معشي</a:t>
            </a:r>
            <a:endParaRPr lang="zh-CN" altLang="en-US" sz="4400" dirty="0">
              <a:solidFill>
                <a:schemeClr val="bg1">
                  <a:lumMod val="95000"/>
                </a:schemeClr>
              </a:solidFill>
              <a:latin typeface="+mj-lt"/>
              <a:ea typeface="微软雅黑" panose="020B0503020204020204" pitchFamily="34" charset="-122"/>
            </a:endParaRPr>
          </a:p>
        </p:txBody>
      </p:sp>
      <p:sp>
        <p:nvSpPr>
          <p:cNvPr id="57" name="矩形 56"/>
          <p:cNvSpPr/>
          <p:nvPr/>
        </p:nvSpPr>
        <p:spPr>
          <a:xfrm rot="2700000">
            <a:off x="-974839" y="4119423"/>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65" name="矩形 64"/>
          <p:cNvSpPr/>
          <p:nvPr/>
        </p:nvSpPr>
        <p:spPr>
          <a:xfrm rot="2700000">
            <a:off x="-164786" y="2757201"/>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3" name="矩形 72"/>
          <p:cNvSpPr/>
          <p:nvPr/>
        </p:nvSpPr>
        <p:spPr>
          <a:xfrm rot="2700000">
            <a:off x="836957" y="43099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4" name="矩形 73"/>
          <p:cNvSpPr/>
          <p:nvPr/>
        </p:nvSpPr>
        <p:spPr>
          <a:xfrm rot="2700000">
            <a:off x="4035200" y="4288667"/>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5" name="矩形 74"/>
          <p:cNvSpPr/>
          <p:nvPr/>
        </p:nvSpPr>
        <p:spPr>
          <a:xfrm rot="2700000">
            <a:off x="2139606" y="4078384"/>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7" name="矩形 76"/>
          <p:cNvSpPr/>
          <p:nvPr/>
        </p:nvSpPr>
        <p:spPr>
          <a:xfrm rot="2700000">
            <a:off x="5248457" y="3889038"/>
            <a:ext cx="1099801" cy="1099801"/>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8" name="矩形 77"/>
          <p:cNvSpPr/>
          <p:nvPr/>
        </p:nvSpPr>
        <p:spPr>
          <a:xfrm rot="2700000">
            <a:off x="6065317" y="47967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9" name="矩形 78"/>
          <p:cNvSpPr/>
          <p:nvPr/>
        </p:nvSpPr>
        <p:spPr>
          <a:xfrm rot="2700000">
            <a:off x="7522107" y="3732723"/>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80" name="矩形 79"/>
          <p:cNvSpPr/>
          <p:nvPr/>
        </p:nvSpPr>
        <p:spPr>
          <a:xfrm rot="2700000">
            <a:off x="3491023" y="3951690"/>
            <a:ext cx="619900" cy="619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3" name="矩形 15">
            <a:extLst>
              <a:ext uri="{FF2B5EF4-FFF2-40B4-BE49-F238E27FC236}">
                <a16:creationId xmlns:a16="http://schemas.microsoft.com/office/drawing/2014/main" id="{4F3ED7A8-C49C-BFCD-09B1-59395DF6FD89}"/>
              </a:ext>
            </a:extLst>
          </p:cNvPr>
          <p:cNvSpPr/>
          <p:nvPr/>
        </p:nvSpPr>
        <p:spPr>
          <a:xfrm>
            <a:off x="2364486" y="2829042"/>
            <a:ext cx="2178802" cy="400110"/>
          </a:xfrm>
          <a:prstGeom prst="rect">
            <a:avLst/>
          </a:prstGeom>
          <a:noFill/>
        </p:spPr>
        <p:txBody>
          <a:bodyPr wrap="none" rtlCol="0">
            <a:spAutoFit/>
          </a:bodyPr>
          <a:lstStyle/>
          <a:p>
            <a:pPr algn="ctr" rtl="1"/>
            <a:r>
              <a:rPr lang="ar-SA" sz="2000" spc="-113" dirty="0">
                <a:solidFill>
                  <a:schemeClr val="bg1"/>
                </a:solidFill>
                <a:latin typeface="Abd ElRady" panose="02000500000000000000" pitchFamily="2" charset="-78"/>
                <a:cs typeface="Abd ElRady" panose="02000500000000000000" pitchFamily="2" charset="-78"/>
              </a:rPr>
              <a:t>مسار علوم الحاسب والهندسة</a:t>
            </a:r>
            <a:endParaRPr lang="zh-CN" altLang="en-US" sz="2000" spc="-113" dirty="0">
              <a:solidFill>
                <a:schemeClr val="bg1"/>
              </a:solidFill>
              <a:latin typeface="Abd ElRady" panose="02000500000000000000" pitchFamily="2" charset="-78"/>
              <a:cs typeface="Abd ElRady" panose="020005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750"/>
                            </p:stCondLst>
                            <p:childTnLst>
                              <p:par>
                                <p:cTn id="17" presetID="42"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31" presetClass="entr" presetSubtype="0" fill="hold" grpId="0" nodeType="withEffect">
                                  <p:stCondLst>
                                    <p:cond delay="250"/>
                                  </p:stCondLst>
                                  <p:childTnLst>
                                    <p:set>
                                      <p:cBhvr>
                                        <p:cTn id="23" dur="1" fill="hold">
                                          <p:stCondLst>
                                            <p:cond delay="0"/>
                                          </p:stCondLst>
                                        </p:cTn>
                                        <p:tgtEl>
                                          <p:spTgt spid="57"/>
                                        </p:tgtEl>
                                        <p:attrNameLst>
                                          <p:attrName>style.visibility</p:attrName>
                                        </p:attrNameLst>
                                      </p:cBhvr>
                                      <p:to>
                                        <p:strVal val="visible"/>
                                      </p:to>
                                    </p:set>
                                    <p:anim calcmode="lin" valueType="num">
                                      <p:cBhvr>
                                        <p:cTn id="24" dur="1000" fill="hold"/>
                                        <p:tgtEl>
                                          <p:spTgt spid="57"/>
                                        </p:tgtEl>
                                        <p:attrNameLst>
                                          <p:attrName>ppt_w</p:attrName>
                                        </p:attrNameLst>
                                      </p:cBhvr>
                                      <p:tavLst>
                                        <p:tav tm="0">
                                          <p:val>
                                            <p:fltVal val="0"/>
                                          </p:val>
                                        </p:tav>
                                        <p:tav tm="100000">
                                          <p:val>
                                            <p:strVal val="#ppt_w"/>
                                          </p:val>
                                        </p:tav>
                                      </p:tavLst>
                                    </p:anim>
                                    <p:anim calcmode="lin" valueType="num">
                                      <p:cBhvr>
                                        <p:cTn id="25" dur="1000" fill="hold"/>
                                        <p:tgtEl>
                                          <p:spTgt spid="57"/>
                                        </p:tgtEl>
                                        <p:attrNameLst>
                                          <p:attrName>ppt_h</p:attrName>
                                        </p:attrNameLst>
                                      </p:cBhvr>
                                      <p:tavLst>
                                        <p:tav tm="0">
                                          <p:val>
                                            <p:fltVal val="0"/>
                                          </p:val>
                                        </p:tav>
                                        <p:tav tm="100000">
                                          <p:val>
                                            <p:strVal val="#ppt_h"/>
                                          </p:val>
                                        </p:tav>
                                      </p:tavLst>
                                    </p:anim>
                                    <p:anim calcmode="lin" valueType="num">
                                      <p:cBhvr>
                                        <p:cTn id="26" dur="1000" fill="hold"/>
                                        <p:tgtEl>
                                          <p:spTgt spid="57"/>
                                        </p:tgtEl>
                                        <p:attrNameLst>
                                          <p:attrName>style.rotation</p:attrName>
                                        </p:attrNameLst>
                                      </p:cBhvr>
                                      <p:tavLst>
                                        <p:tav tm="0">
                                          <p:val>
                                            <p:fltVal val="90"/>
                                          </p:val>
                                        </p:tav>
                                        <p:tav tm="100000">
                                          <p:val>
                                            <p:fltVal val="0"/>
                                          </p:val>
                                        </p:tav>
                                      </p:tavLst>
                                    </p:anim>
                                    <p:animEffect transition="in" filter="fade">
                                      <p:cBhvr>
                                        <p:cTn id="27" dur="1000"/>
                                        <p:tgtEl>
                                          <p:spTgt spid="57"/>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65"/>
                                        </p:tgtEl>
                                        <p:attrNameLst>
                                          <p:attrName>style.visibility</p:attrName>
                                        </p:attrNameLst>
                                      </p:cBhvr>
                                      <p:to>
                                        <p:strVal val="visible"/>
                                      </p:to>
                                    </p:set>
                                    <p:anim calcmode="lin" valueType="num">
                                      <p:cBhvr>
                                        <p:cTn id="30" dur="1000" fill="hold"/>
                                        <p:tgtEl>
                                          <p:spTgt spid="65"/>
                                        </p:tgtEl>
                                        <p:attrNameLst>
                                          <p:attrName>ppt_w</p:attrName>
                                        </p:attrNameLst>
                                      </p:cBhvr>
                                      <p:tavLst>
                                        <p:tav tm="0">
                                          <p:val>
                                            <p:fltVal val="0"/>
                                          </p:val>
                                        </p:tav>
                                        <p:tav tm="100000">
                                          <p:val>
                                            <p:strVal val="#ppt_w"/>
                                          </p:val>
                                        </p:tav>
                                      </p:tavLst>
                                    </p:anim>
                                    <p:anim calcmode="lin" valueType="num">
                                      <p:cBhvr>
                                        <p:cTn id="31" dur="1000" fill="hold"/>
                                        <p:tgtEl>
                                          <p:spTgt spid="65"/>
                                        </p:tgtEl>
                                        <p:attrNameLst>
                                          <p:attrName>ppt_h</p:attrName>
                                        </p:attrNameLst>
                                      </p:cBhvr>
                                      <p:tavLst>
                                        <p:tav tm="0">
                                          <p:val>
                                            <p:fltVal val="0"/>
                                          </p:val>
                                        </p:tav>
                                        <p:tav tm="100000">
                                          <p:val>
                                            <p:strVal val="#ppt_h"/>
                                          </p:val>
                                        </p:tav>
                                      </p:tavLst>
                                    </p:anim>
                                    <p:anim calcmode="lin" valueType="num">
                                      <p:cBhvr>
                                        <p:cTn id="32" dur="1000" fill="hold"/>
                                        <p:tgtEl>
                                          <p:spTgt spid="65"/>
                                        </p:tgtEl>
                                        <p:attrNameLst>
                                          <p:attrName>style.rotation</p:attrName>
                                        </p:attrNameLst>
                                      </p:cBhvr>
                                      <p:tavLst>
                                        <p:tav tm="0">
                                          <p:val>
                                            <p:fltVal val="90"/>
                                          </p:val>
                                        </p:tav>
                                        <p:tav tm="100000">
                                          <p:val>
                                            <p:fltVal val="0"/>
                                          </p:val>
                                        </p:tav>
                                      </p:tavLst>
                                    </p:anim>
                                    <p:animEffect transition="in" filter="fade">
                                      <p:cBhvr>
                                        <p:cTn id="33" dur="1000"/>
                                        <p:tgtEl>
                                          <p:spTgt spid="65"/>
                                        </p:tgtEl>
                                      </p:cBhvr>
                                    </p:animEffect>
                                  </p:childTnLst>
                                </p:cTn>
                              </p:par>
                              <p:par>
                                <p:cTn id="34" presetID="31" presetClass="entr" presetSubtype="0" fill="hold" grpId="0" nodeType="withEffect">
                                  <p:stCondLst>
                                    <p:cond delay="2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1000" fill="hold"/>
                                        <p:tgtEl>
                                          <p:spTgt spid="73"/>
                                        </p:tgtEl>
                                        <p:attrNameLst>
                                          <p:attrName>ppt_w</p:attrName>
                                        </p:attrNameLst>
                                      </p:cBhvr>
                                      <p:tavLst>
                                        <p:tav tm="0">
                                          <p:val>
                                            <p:fltVal val="0"/>
                                          </p:val>
                                        </p:tav>
                                        <p:tav tm="100000">
                                          <p:val>
                                            <p:strVal val="#ppt_w"/>
                                          </p:val>
                                        </p:tav>
                                      </p:tavLst>
                                    </p:anim>
                                    <p:anim calcmode="lin" valueType="num">
                                      <p:cBhvr>
                                        <p:cTn id="37" dur="1000" fill="hold"/>
                                        <p:tgtEl>
                                          <p:spTgt spid="73"/>
                                        </p:tgtEl>
                                        <p:attrNameLst>
                                          <p:attrName>ppt_h</p:attrName>
                                        </p:attrNameLst>
                                      </p:cBhvr>
                                      <p:tavLst>
                                        <p:tav tm="0">
                                          <p:val>
                                            <p:fltVal val="0"/>
                                          </p:val>
                                        </p:tav>
                                        <p:tav tm="100000">
                                          <p:val>
                                            <p:strVal val="#ppt_h"/>
                                          </p:val>
                                        </p:tav>
                                      </p:tavLst>
                                    </p:anim>
                                    <p:anim calcmode="lin" valueType="num">
                                      <p:cBhvr>
                                        <p:cTn id="38" dur="1000" fill="hold"/>
                                        <p:tgtEl>
                                          <p:spTgt spid="73"/>
                                        </p:tgtEl>
                                        <p:attrNameLst>
                                          <p:attrName>style.rotation</p:attrName>
                                        </p:attrNameLst>
                                      </p:cBhvr>
                                      <p:tavLst>
                                        <p:tav tm="0">
                                          <p:val>
                                            <p:fltVal val="90"/>
                                          </p:val>
                                        </p:tav>
                                        <p:tav tm="100000">
                                          <p:val>
                                            <p:fltVal val="0"/>
                                          </p:val>
                                        </p:tav>
                                      </p:tavLst>
                                    </p:anim>
                                    <p:animEffect transition="in" filter="fade">
                                      <p:cBhvr>
                                        <p:cTn id="39" dur="1000"/>
                                        <p:tgtEl>
                                          <p:spTgt spid="73"/>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74"/>
                                        </p:tgtEl>
                                        <p:attrNameLst>
                                          <p:attrName>style.visibility</p:attrName>
                                        </p:attrNameLst>
                                      </p:cBhvr>
                                      <p:to>
                                        <p:strVal val="visible"/>
                                      </p:to>
                                    </p:set>
                                    <p:anim calcmode="lin" valueType="num">
                                      <p:cBhvr>
                                        <p:cTn id="42" dur="1000" fill="hold"/>
                                        <p:tgtEl>
                                          <p:spTgt spid="74"/>
                                        </p:tgtEl>
                                        <p:attrNameLst>
                                          <p:attrName>ppt_w</p:attrName>
                                        </p:attrNameLst>
                                      </p:cBhvr>
                                      <p:tavLst>
                                        <p:tav tm="0">
                                          <p:val>
                                            <p:fltVal val="0"/>
                                          </p:val>
                                        </p:tav>
                                        <p:tav tm="100000">
                                          <p:val>
                                            <p:strVal val="#ppt_w"/>
                                          </p:val>
                                        </p:tav>
                                      </p:tavLst>
                                    </p:anim>
                                    <p:anim calcmode="lin" valueType="num">
                                      <p:cBhvr>
                                        <p:cTn id="43" dur="1000" fill="hold"/>
                                        <p:tgtEl>
                                          <p:spTgt spid="74"/>
                                        </p:tgtEl>
                                        <p:attrNameLst>
                                          <p:attrName>ppt_h</p:attrName>
                                        </p:attrNameLst>
                                      </p:cBhvr>
                                      <p:tavLst>
                                        <p:tav tm="0">
                                          <p:val>
                                            <p:fltVal val="0"/>
                                          </p:val>
                                        </p:tav>
                                        <p:tav tm="100000">
                                          <p:val>
                                            <p:strVal val="#ppt_h"/>
                                          </p:val>
                                        </p:tav>
                                      </p:tavLst>
                                    </p:anim>
                                    <p:anim calcmode="lin" valueType="num">
                                      <p:cBhvr>
                                        <p:cTn id="44" dur="1000" fill="hold"/>
                                        <p:tgtEl>
                                          <p:spTgt spid="74"/>
                                        </p:tgtEl>
                                        <p:attrNameLst>
                                          <p:attrName>style.rotation</p:attrName>
                                        </p:attrNameLst>
                                      </p:cBhvr>
                                      <p:tavLst>
                                        <p:tav tm="0">
                                          <p:val>
                                            <p:fltVal val="90"/>
                                          </p:val>
                                        </p:tav>
                                        <p:tav tm="100000">
                                          <p:val>
                                            <p:fltVal val="0"/>
                                          </p:val>
                                        </p:tav>
                                      </p:tavLst>
                                    </p:anim>
                                    <p:animEffect transition="in" filter="fade">
                                      <p:cBhvr>
                                        <p:cTn id="45" dur="1000"/>
                                        <p:tgtEl>
                                          <p:spTgt spid="74"/>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75"/>
                                        </p:tgtEl>
                                        <p:attrNameLst>
                                          <p:attrName>style.visibility</p:attrName>
                                        </p:attrNameLst>
                                      </p:cBhvr>
                                      <p:to>
                                        <p:strVal val="visible"/>
                                      </p:to>
                                    </p:set>
                                    <p:anim calcmode="lin" valueType="num">
                                      <p:cBhvr>
                                        <p:cTn id="48" dur="1000" fill="hold"/>
                                        <p:tgtEl>
                                          <p:spTgt spid="75"/>
                                        </p:tgtEl>
                                        <p:attrNameLst>
                                          <p:attrName>ppt_w</p:attrName>
                                        </p:attrNameLst>
                                      </p:cBhvr>
                                      <p:tavLst>
                                        <p:tav tm="0">
                                          <p:val>
                                            <p:fltVal val="0"/>
                                          </p:val>
                                        </p:tav>
                                        <p:tav tm="100000">
                                          <p:val>
                                            <p:strVal val="#ppt_w"/>
                                          </p:val>
                                        </p:tav>
                                      </p:tavLst>
                                    </p:anim>
                                    <p:anim calcmode="lin" valueType="num">
                                      <p:cBhvr>
                                        <p:cTn id="49" dur="1000" fill="hold"/>
                                        <p:tgtEl>
                                          <p:spTgt spid="75"/>
                                        </p:tgtEl>
                                        <p:attrNameLst>
                                          <p:attrName>ppt_h</p:attrName>
                                        </p:attrNameLst>
                                      </p:cBhvr>
                                      <p:tavLst>
                                        <p:tav tm="0">
                                          <p:val>
                                            <p:fltVal val="0"/>
                                          </p:val>
                                        </p:tav>
                                        <p:tav tm="100000">
                                          <p:val>
                                            <p:strVal val="#ppt_h"/>
                                          </p:val>
                                        </p:tav>
                                      </p:tavLst>
                                    </p:anim>
                                    <p:anim calcmode="lin" valueType="num">
                                      <p:cBhvr>
                                        <p:cTn id="50" dur="1000" fill="hold"/>
                                        <p:tgtEl>
                                          <p:spTgt spid="75"/>
                                        </p:tgtEl>
                                        <p:attrNameLst>
                                          <p:attrName>style.rotation</p:attrName>
                                        </p:attrNameLst>
                                      </p:cBhvr>
                                      <p:tavLst>
                                        <p:tav tm="0">
                                          <p:val>
                                            <p:fltVal val="90"/>
                                          </p:val>
                                        </p:tav>
                                        <p:tav tm="100000">
                                          <p:val>
                                            <p:fltVal val="0"/>
                                          </p:val>
                                        </p:tav>
                                      </p:tavLst>
                                    </p:anim>
                                    <p:animEffect transition="in" filter="fade">
                                      <p:cBhvr>
                                        <p:cTn id="51" dur="1000"/>
                                        <p:tgtEl>
                                          <p:spTgt spid="75"/>
                                        </p:tgtEl>
                                      </p:cBhvr>
                                    </p:animEffect>
                                  </p:childTnLst>
                                </p:cTn>
                              </p:par>
                              <p:par>
                                <p:cTn id="52" presetID="31" presetClass="entr" presetSubtype="0" fill="hold" grpId="0" nodeType="withEffect">
                                  <p:stCondLst>
                                    <p:cond delay="250"/>
                                  </p:stCondLst>
                                  <p:childTnLst>
                                    <p:set>
                                      <p:cBhvr>
                                        <p:cTn id="53" dur="1" fill="hold">
                                          <p:stCondLst>
                                            <p:cond delay="0"/>
                                          </p:stCondLst>
                                        </p:cTn>
                                        <p:tgtEl>
                                          <p:spTgt spid="77"/>
                                        </p:tgtEl>
                                        <p:attrNameLst>
                                          <p:attrName>style.visibility</p:attrName>
                                        </p:attrNameLst>
                                      </p:cBhvr>
                                      <p:to>
                                        <p:strVal val="visible"/>
                                      </p:to>
                                    </p:set>
                                    <p:anim calcmode="lin" valueType="num">
                                      <p:cBhvr>
                                        <p:cTn id="54" dur="1000" fill="hold"/>
                                        <p:tgtEl>
                                          <p:spTgt spid="77"/>
                                        </p:tgtEl>
                                        <p:attrNameLst>
                                          <p:attrName>ppt_w</p:attrName>
                                        </p:attrNameLst>
                                      </p:cBhvr>
                                      <p:tavLst>
                                        <p:tav tm="0">
                                          <p:val>
                                            <p:fltVal val="0"/>
                                          </p:val>
                                        </p:tav>
                                        <p:tav tm="100000">
                                          <p:val>
                                            <p:strVal val="#ppt_w"/>
                                          </p:val>
                                        </p:tav>
                                      </p:tavLst>
                                    </p:anim>
                                    <p:anim calcmode="lin" valueType="num">
                                      <p:cBhvr>
                                        <p:cTn id="55" dur="1000" fill="hold"/>
                                        <p:tgtEl>
                                          <p:spTgt spid="77"/>
                                        </p:tgtEl>
                                        <p:attrNameLst>
                                          <p:attrName>ppt_h</p:attrName>
                                        </p:attrNameLst>
                                      </p:cBhvr>
                                      <p:tavLst>
                                        <p:tav tm="0">
                                          <p:val>
                                            <p:fltVal val="0"/>
                                          </p:val>
                                        </p:tav>
                                        <p:tav tm="100000">
                                          <p:val>
                                            <p:strVal val="#ppt_h"/>
                                          </p:val>
                                        </p:tav>
                                      </p:tavLst>
                                    </p:anim>
                                    <p:anim calcmode="lin" valueType="num">
                                      <p:cBhvr>
                                        <p:cTn id="56" dur="1000" fill="hold"/>
                                        <p:tgtEl>
                                          <p:spTgt spid="77"/>
                                        </p:tgtEl>
                                        <p:attrNameLst>
                                          <p:attrName>style.rotation</p:attrName>
                                        </p:attrNameLst>
                                      </p:cBhvr>
                                      <p:tavLst>
                                        <p:tav tm="0">
                                          <p:val>
                                            <p:fltVal val="90"/>
                                          </p:val>
                                        </p:tav>
                                        <p:tav tm="100000">
                                          <p:val>
                                            <p:fltVal val="0"/>
                                          </p:val>
                                        </p:tav>
                                      </p:tavLst>
                                    </p:anim>
                                    <p:animEffect transition="in" filter="fade">
                                      <p:cBhvr>
                                        <p:cTn id="57" dur="1000"/>
                                        <p:tgtEl>
                                          <p:spTgt spid="77"/>
                                        </p:tgtEl>
                                      </p:cBhvr>
                                    </p:animEffect>
                                  </p:childTnLst>
                                </p:cTn>
                              </p:par>
                              <p:par>
                                <p:cTn id="58" presetID="31" presetClass="entr" presetSubtype="0" fill="hold" grpId="0" nodeType="withEffect">
                                  <p:stCondLst>
                                    <p:cond delay="250"/>
                                  </p:stCondLst>
                                  <p:childTnLst>
                                    <p:set>
                                      <p:cBhvr>
                                        <p:cTn id="59" dur="1" fill="hold">
                                          <p:stCondLst>
                                            <p:cond delay="0"/>
                                          </p:stCondLst>
                                        </p:cTn>
                                        <p:tgtEl>
                                          <p:spTgt spid="78"/>
                                        </p:tgtEl>
                                        <p:attrNameLst>
                                          <p:attrName>style.visibility</p:attrName>
                                        </p:attrNameLst>
                                      </p:cBhvr>
                                      <p:to>
                                        <p:strVal val="visible"/>
                                      </p:to>
                                    </p:set>
                                    <p:anim calcmode="lin" valueType="num">
                                      <p:cBhvr>
                                        <p:cTn id="60" dur="1000" fill="hold"/>
                                        <p:tgtEl>
                                          <p:spTgt spid="78"/>
                                        </p:tgtEl>
                                        <p:attrNameLst>
                                          <p:attrName>ppt_w</p:attrName>
                                        </p:attrNameLst>
                                      </p:cBhvr>
                                      <p:tavLst>
                                        <p:tav tm="0">
                                          <p:val>
                                            <p:fltVal val="0"/>
                                          </p:val>
                                        </p:tav>
                                        <p:tav tm="100000">
                                          <p:val>
                                            <p:strVal val="#ppt_w"/>
                                          </p:val>
                                        </p:tav>
                                      </p:tavLst>
                                    </p:anim>
                                    <p:anim calcmode="lin" valueType="num">
                                      <p:cBhvr>
                                        <p:cTn id="61" dur="1000" fill="hold"/>
                                        <p:tgtEl>
                                          <p:spTgt spid="78"/>
                                        </p:tgtEl>
                                        <p:attrNameLst>
                                          <p:attrName>ppt_h</p:attrName>
                                        </p:attrNameLst>
                                      </p:cBhvr>
                                      <p:tavLst>
                                        <p:tav tm="0">
                                          <p:val>
                                            <p:fltVal val="0"/>
                                          </p:val>
                                        </p:tav>
                                        <p:tav tm="100000">
                                          <p:val>
                                            <p:strVal val="#ppt_h"/>
                                          </p:val>
                                        </p:tav>
                                      </p:tavLst>
                                    </p:anim>
                                    <p:anim calcmode="lin" valueType="num">
                                      <p:cBhvr>
                                        <p:cTn id="62" dur="1000" fill="hold"/>
                                        <p:tgtEl>
                                          <p:spTgt spid="78"/>
                                        </p:tgtEl>
                                        <p:attrNameLst>
                                          <p:attrName>style.rotation</p:attrName>
                                        </p:attrNameLst>
                                      </p:cBhvr>
                                      <p:tavLst>
                                        <p:tav tm="0">
                                          <p:val>
                                            <p:fltVal val="90"/>
                                          </p:val>
                                        </p:tav>
                                        <p:tav tm="100000">
                                          <p:val>
                                            <p:fltVal val="0"/>
                                          </p:val>
                                        </p:tav>
                                      </p:tavLst>
                                    </p:anim>
                                    <p:animEffect transition="in" filter="fade">
                                      <p:cBhvr>
                                        <p:cTn id="63" dur="1000"/>
                                        <p:tgtEl>
                                          <p:spTgt spid="78"/>
                                        </p:tgtEl>
                                      </p:cBhvr>
                                    </p:animEffect>
                                  </p:childTnLst>
                                </p:cTn>
                              </p:par>
                              <p:par>
                                <p:cTn id="64" presetID="31" presetClass="entr" presetSubtype="0" fill="hold" grpId="0" nodeType="withEffect">
                                  <p:stCondLst>
                                    <p:cond delay="250"/>
                                  </p:stCondLst>
                                  <p:childTnLst>
                                    <p:set>
                                      <p:cBhvr>
                                        <p:cTn id="65" dur="1" fill="hold">
                                          <p:stCondLst>
                                            <p:cond delay="0"/>
                                          </p:stCondLst>
                                        </p:cTn>
                                        <p:tgtEl>
                                          <p:spTgt spid="79"/>
                                        </p:tgtEl>
                                        <p:attrNameLst>
                                          <p:attrName>style.visibility</p:attrName>
                                        </p:attrNameLst>
                                      </p:cBhvr>
                                      <p:to>
                                        <p:strVal val="visible"/>
                                      </p:to>
                                    </p:set>
                                    <p:anim calcmode="lin" valueType="num">
                                      <p:cBhvr>
                                        <p:cTn id="66" dur="1000" fill="hold"/>
                                        <p:tgtEl>
                                          <p:spTgt spid="79"/>
                                        </p:tgtEl>
                                        <p:attrNameLst>
                                          <p:attrName>ppt_w</p:attrName>
                                        </p:attrNameLst>
                                      </p:cBhvr>
                                      <p:tavLst>
                                        <p:tav tm="0">
                                          <p:val>
                                            <p:fltVal val="0"/>
                                          </p:val>
                                        </p:tav>
                                        <p:tav tm="100000">
                                          <p:val>
                                            <p:strVal val="#ppt_w"/>
                                          </p:val>
                                        </p:tav>
                                      </p:tavLst>
                                    </p:anim>
                                    <p:anim calcmode="lin" valueType="num">
                                      <p:cBhvr>
                                        <p:cTn id="67" dur="1000" fill="hold"/>
                                        <p:tgtEl>
                                          <p:spTgt spid="79"/>
                                        </p:tgtEl>
                                        <p:attrNameLst>
                                          <p:attrName>ppt_h</p:attrName>
                                        </p:attrNameLst>
                                      </p:cBhvr>
                                      <p:tavLst>
                                        <p:tav tm="0">
                                          <p:val>
                                            <p:fltVal val="0"/>
                                          </p:val>
                                        </p:tav>
                                        <p:tav tm="100000">
                                          <p:val>
                                            <p:strVal val="#ppt_h"/>
                                          </p:val>
                                        </p:tav>
                                      </p:tavLst>
                                    </p:anim>
                                    <p:anim calcmode="lin" valueType="num">
                                      <p:cBhvr>
                                        <p:cTn id="68" dur="1000" fill="hold"/>
                                        <p:tgtEl>
                                          <p:spTgt spid="79"/>
                                        </p:tgtEl>
                                        <p:attrNameLst>
                                          <p:attrName>style.rotation</p:attrName>
                                        </p:attrNameLst>
                                      </p:cBhvr>
                                      <p:tavLst>
                                        <p:tav tm="0">
                                          <p:val>
                                            <p:fltVal val="90"/>
                                          </p:val>
                                        </p:tav>
                                        <p:tav tm="100000">
                                          <p:val>
                                            <p:fltVal val="0"/>
                                          </p:val>
                                        </p:tav>
                                      </p:tavLst>
                                    </p:anim>
                                    <p:animEffect transition="in" filter="fade">
                                      <p:cBhvr>
                                        <p:cTn id="69" dur="1000"/>
                                        <p:tgtEl>
                                          <p:spTgt spid="79"/>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80"/>
                                        </p:tgtEl>
                                        <p:attrNameLst>
                                          <p:attrName>style.visibility</p:attrName>
                                        </p:attrNameLst>
                                      </p:cBhvr>
                                      <p:to>
                                        <p:strVal val="visible"/>
                                      </p:to>
                                    </p:set>
                                    <p:anim calcmode="lin" valueType="num">
                                      <p:cBhvr>
                                        <p:cTn id="72" dur="1000" fill="hold"/>
                                        <p:tgtEl>
                                          <p:spTgt spid="80"/>
                                        </p:tgtEl>
                                        <p:attrNameLst>
                                          <p:attrName>ppt_w</p:attrName>
                                        </p:attrNameLst>
                                      </p:cBhvr>
                                      <p:tavLst>
                                        <p:tav tm="0">
                                          <p:val>
                                            <p:fltVal val="0"/>
                                          </p:val>
                                        </p:tav>
                                        <p:tav tm="100000">
                                          <p:val>
                                            <p:strVal val="#ppt_w"/>
                                          </p:val>
                                        </p:tav>
                                      </p:tavLst>
                                    </p:anim>
                                    <p:anim calcmode="lin" valueType="num">
                                      <p:cBhvr>
                                        <p:cTn id="73" dur="1000" fill="hold"/>
                                        <p:tgtEl>
                                          <p:spTgt spid="80"/>
                                        </p:tgtEl>
                                        <p:attrNameLst>
                                          <p:attrName>ppt_h</p:attrName>
                                        </p:attrNameLst>
                                      </p:cBhvr>
                                      <p:tavLst>
                                        <p:tav tm="0">
                                          <p:val>
                                            <p:fltVal val="0"/>
                                          </p:val>
                                        </p:tav>
                                        <p:tav tm="100000">
                                          <p:val>
                                            <p:strVal val="#ppt_h"/>
                                          </p:val>
                                        </p:tav>
                                      </p:tavLst>
                                    </p:anim>
                                    <p:anim calcmode="lin" valueType="num">
                                      <p:cBhvr>
                                        <p:cTn id="74" dur="1000" fill="hold"/>
                                        <p:tgtEl>
                                          <p:spTgt spid="80"/>
                                        </p:tgtEl>
                                        <p:attrNameLst>
                                          <p:attrName>style.rotation</p:attrName>
                                        </p:attrNameLst>
                                      </p:cBhvr>
                                      <p:tavLst>
                                        <p:tav tm="0">
                                          <p:val>
                                            <p:fltVal val="90"/>
                                          </p:val>
                                        </p:tav>
                                        <p:tav tm="100000">
                                          <p:val>
                                            <p:fltVal val="0"/>
                                          </p:val>
                                        </p:tav>
                                      </p:tavLst>
                                    </p:anim>
                                    <p:animEffect transition="in" filter="fade">
                                      <p:cBhvr>
                                        <p:cTn id="75" dur="1000"/>
                                        <p:tgtEl>
                                          <p:spTgt spid="80"/>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57" grpId="0" animBg="1"/>
      <p:bldP spid="65" grpId="0" animBg="1"/>
      <p:bldP spid="73" grpId="0" animBg="1"/>
      <p:bldP spid="74" grpId="0" animBg="1"/>
      <p:bldP spid="75" grpId="0" animBg="1"/>
      <p:bldP spid="77" grpId="0" animBg="1"/>
      <p:bldP spid="78" grpId="0" animBg="1"/>
      <p:bldP spid="79" grpId="0" animBg="1"/>
      <p:bldP spid="80"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639F500C-0B75-5AE1-B57A-3DC61C235DAF}"/>
              </a:ext>
            </a:extLst>
          </p:cNvPr>
          <p:cNvPicPr>
            <a:picLocks noChangeAspect="1"/>
          </p:cNvPicPr>
          <p:nvPr/>
        </p:nvPicPr>
        <p:blipFill>
          <a:blip r:embed="rId2"/>
          <a:stretch>
            <a:fillRect/>
          </a:stretch>
        </p:blipFill>
        <p:spPr>
          <a:xfrm>
            <a:off x="467544" y="195486"/>
            <a:ext cx="4614272" cy="3456384"/>
          </a:xfrm>
          <a:prstGeom prst="rect">
            <a:avLst/>
          </a:prstGeom>
        </p:spPr>
      </p:pic>
      <p:pic>
        <p:nvPicPr>
          <p:cNvPr id="6" name="صورة 5">
            <a:extLst>
              <a:ext uri="{FF2B5EF4-FFF2-40B4-BE49-F238E27FC236}">
                <a16:creationId xmlns:a16="http://schemas.microsoft.com/office/drawing/2014/main" id="{13333A89-A46E-9AB5-9F22-8FEBB97D6336}"/>
              </a:ext>
            </a:extLst>
          </p:cNvPr>
          <p:cNvPicPr>
            <a:picLocks noChangeAspect="1"/>
          </p:cNvPicPr>
          <p:nvPr/>
        </p:nvPicPr>
        <p:blipFill>
          <a:blip r:embed="rId3"/>
          <a:stretch>
            <a:fillRect/>
          </a:stretch>
        </p:blipFill>
        <p:spPr>
          <a:xfrm>
            <a:off x="448680" y="3787722"/>
            <a:ext cx="4549048" cy="1224136"/>
          </a:xfrm>
          <a:prstGeom prst="rect">
            <a:avLst/>
          </a:prstGeom>
        </p:spPr>
      </p:pic>
    </p:spTree>
    <p:extLst>
      <p:ext uri="{BB962C8B-B14F-4D97-AF65-F5344CB8AC3E}">
        <p14:creationId xmlns:p14="http://schemas.microsoft.com/office/powerpoint/2010/main" val="5922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29E4F635-27A7-3ED2-C45E-46313CBF4827}"/>
              </a:ext>
            </a:extLst>
          </p:cNvPr>
          <p:cNvSpPr txBox="1"/>
          <p:nvPr/>
        </p:nvSpPr>
        <p:spPr>
          <a:xfrm>
            <a:off x="179512" y="585144"/>
            <a:ext cx="8820160" cy="2677656"/>
          </a:xfrm>
          <a:prstGeom prst="rect">
            <a:avLst/>
          </a:prstGeom>
          <a:noFill/>
        </p:spPr>
        <p:txBody>
          <a:bodyPr wrap="square">
            <a:spAutoFit/>
          </a:bodyPr>
          <a:lstStyle/>
          <a:p>
            <a:pPr algn="r" rtl="1"/>
            <a:r>
              <a:rPr lang="ar-SA" sz="1400" b="1" i="0" dirty="0">
                <a:solidFill>
                  <a:srgbClr val="FF0000"/>
                </a:solidFill>
                <a:effectLst/>
                <a:latin typeface="Roboto" panose="02000000000000000000" pitchFamily="2" charset="0"/>
              </a:rPr>
              <a:t>التعامل مع </a:t>
            </a:r>
            <a:r>
              <a:rPr lang="en-US" sz="1400" b="1" i="0" dirty="0">
                <a:solidFill>
                  <a:srgbClr val="FF0000"/>
                </a:solidFill>
                <a:effectLst/>
                <a:latin typeface="Roboto" panose="02000000000000000000" pitchFamily="2" charset="0"/>
              </a:rPr>
              <a:t>Working with </a:t>
            </a:r>
            <a:r>
              <a:rPr lang="en-US" sz="1400" b="1" i="0" dirty="0" err="1">
                <a:solidFill>
                  <a:srgbClr val="FF0000"/>
                </a:solidFill>
                <a:effectLst/>
                <a:latin typeface="Roboto" panose="02000000000000000000" pitchFamily="2" charset="0"/>
              </a:rPr>
              <a:t>PyFirmata</a:t>
            </a:r>
            <a:r>
              <a:rPr lang="en-US" sz="1400" b="1" i="0" dirty="0">
                <a:solidFill>
                  <a:srgbClr val="FF0000"/>
                </a:solidFill>
                <a:effectLst/>
                <a:latin typeface="Roboto" panose="02000000000000000000" pitchFamily="2" charset="0"/>
              </a:rPr>
              <a:t> </a:t>
            </a:r>
            <a:r>
              <a:rPr lang="en-US" sz="1400" b="1" i="0" dirty="0" err="1">
                <a:solidFill>
                  <a:srgbClr val="FF0000"/>
                </a:solidFill>
                <a:effectLst/>
                <a:latin typeface="Roboto" panose="02000000000000000000" pitchFamily="2" charset="0"/>
              </a:rPr>
              <a:t>PyFirmata</a:t>
            </a:r>
            <a:br>
              <a:rPr lang="en-US" sz="1400" dirty="0"/>
            </a:br>
            <a:r>
              <a:rPr lang="ar-SA" sz="1400" b="0" i="0" dirty="0">
                <a:solidFill>
                  <a:srgbClr val="202124"/>
                </a:solidFill>
                <a:effectLst/>
                <a:latin typeface="Roboto" panose="02000000000000000000" pitchFamily="2" charset="0"/>
              </a:rPr>
              <a:t>الوظائف الرئيسة التي تحتاج إلى تنفيذها في بايثون بواسطة </a:t>
            </a:r>
            <a:r>
              <a:rPr lang="en-US" sz="1400" b="0" i="0" dirty="0" err="1">
                <a:solidFill>
                  <a:srgbClr val="202124"/>
                </a:solidFill>
                <a:effectLst/>
                <a:latin typeface="Roboto" panose="02000000000000000000" pitchFamily="2" charset="0"/>
              </a:rPr>
              <a:t>PyFirmata</a:t>
            </a:r>
            <a:r>
              <a:rPr lang="en-US" sz="1400" b="0" i="0" dirty="0">
                <a:solidFill>
                  <a:srgbClr val="202124"/>
                </a:solidFill>
                <a:effectLst/>
                <a:latin typeface="Roboto" panose="02000000000000000000" pitchFamily="2" charset="0"/>
              </a:rPr>
              <a:t> </a:t>
            </a:r>
            <a:r>
              <a:rPr lang="ar-SA" sz="1400" b="0" i="0" dirty="0">
                <a:solidFill>
                  <a:srgbClr val="202124"/>
                </a:solidFill>
                <a:effectLst/>
                <a:latin typeface="Roboto" panose="02000000000000000000" pitchFamily="2" charset="0"/>
              </a:rPr>
              <a:t>هي قراءة وكتابة القيم لكافة الأطراف التناظرية والرقمية لجهاز تحكم الأردوينو الدقيق، يتم تنفيذ الإجراء أعلاه في </a:t>
            </a:r>
            <a:r>
              <a:rPr lang="en-US" sz="1400" b="0" i="0" dirty="0" err="1">
                <a:solidFill>
                  <a:srgbClr val="202124"/>
                </a:solidFill>
                <a:effectLst/>
                <a:latin typeface="Roboto" panose="02000000000000000000" pitchFamily="2" charset="0"/>
              </a:rPr>
              <a:t>pyfirmata</a:t>
            </a:r>
            <a:r>
              <a:rPr lang="en-US" sz="1400" b="0" i="0" dirty="0">
                <a:solidFill>
                  <a:srgbClr val="202124"/>
                </a:solidFill>
                <a:effectLst/>
                <a:latin typeface="Roboto" panose="02000000000000000000" pitchFamily="2" charset="0"/>
              </a:rPr>
              <a:t> </a:t>
            </a:r>
            <a:r>
              <a:rPr lang="ar-SA" sz="1400" b="0" i="0" dirty="0">
                <a:solidFill>
                  <a:srgbClr val="202124"/>
                </a:solidFill>
                <a:effectLst/>
                <a:latin typeface="Roboto" panose="02000000000000000000" pitchFamily="2" charset="0"/>
              </a:rPr>
              <a:t>بواسطة الدالة ( )</a:t>
            </a:r>
            <a:r>
              <a:rPr lang="en-US" sz="1400" b="0" i="0" dirty="0" err="1">
                <a:solidFill>
                  <a:srgbClr val="202124"/>
                </a:solidFill>
                <a:effectLst/>
                <a:latin typeface="Roboto" panose="02000000000000000000" pitchFamily="2" charset="0"/>
              </a:rPr>
              <a:t>board.get_pin</a:t>
            </a:r>
            <a:r>
              <a:rPr lang="ar-SA" sz="1400" b="0" i="0" dirty="0">
                <a:solidFill>
                  <a:srgbClr val="202124"/>
                </a:solidFill>
                <a:effectLst/>
                <a:latin typeface="Roboto" panose="02000000000000000000" pitchFamily="2" charset="0"/>
              </a:rPr>
              <a:t> والتي تستقبل معاملات (</a:t>
            </a:r>
            <a:r>
              <a:rPr lang="en-US" sz="1400" b="0" i="0" dirty="0">
                <a:solidFill>
                  <a:srgbClr val="202124"/>
                </a:solidFill>
                <a:effectLst/>
                <a:latin typeface="Roboto" panose="02000000000000000000" pitchFamily="2" charset="0"/>
              </a:rPr>
              <a:t>Parameters) </a:t>
            </a:r>
            <a:r>
              <a:rPr lang="ar-SA" sz="1400" b="0" i="0" dirty="0">
                <a:solidFill>
                  <a:srgbClr val="202124"/>
                </a:solidFill>
                <a:effectLst/>
                <a:latin typeface="Roboto" panose="02000000000000000000" pitchFamily="2" charset="0"/>
              </a:rPr>
              <a:t>مكونة من ثلاثة أحرف تفصل بين كل منهما نقطتان رأسيتان. </a:t>
            </a:r>
            <a:br>
              <a:rPr lang="ar-SA" sz="1400" dirty="0"/>
            </a:br>
            <a:r>
              <a:rPr lang="ar-SA" sz="1400" b="0" i="0" dirty="0">
                <a:solidFill>
                  <a:srgbClr val="202124"/>
                </a:solidFill>
                <a:effectLst/>
                <a:latin typeface="Roboto" panose="02000000000000000000" pitchFamily="2" charset="0"/>
              </a:rPr>
              <a:t>المعامل الأول هو "</a:t>
            </a:r>
            <a:r>
              <a:rPr lang="en-US" sz="1400" b="0" i="0" dirty="0">
                <a:solidFill>
                  <a:srgbClr val="202124"/>
                </a:solidFill>
                <a:effectLst/>
                <a:latin typeface="Roboto" panose="02000000000000000000" pitchFamily="2" charset="0"/>
              </a:rPr>
              <a:t>a" </a:t>
            </a:r>
            <a:r>
              <a:rPr lang="ar-SA" sz="1400" b="0" i="0" dirty="0">
                <a:solidFill>
                  <a:srgbClr val="202124"/>
                </a:solidFill>
                <a:effectLst/>
                <a:latin typeface="Roboto" panose="02000000000000000000" pitchFamily="2" charset="0"/>
              </a:rPr>
              <a:t>أو "</a:t>
            </a:r>
            <a:r>
              <a:rPr lang="en-US" sz="1400" b="0" i="0" dirty="0">
                <a:solidFill>
                  <a:srgbClr val="202124"/>
                </a:solidFill>
                <a:effectLst/>
                <a:latin typeface="Roboto" panose="02000000000000000000" pitchFamily="2" charset="0"/>
              </a:rPr>
              <a:t>d" </a:t>
            </a:r>
            <a:r>
              <a:rPr lang="ar-SA" sz="1400" b="0" i="0" dirty="0">
                <a:solidFill>
                  <a:srgbClr val="202124"/>
                </a:solidFill>
                <a:effectLst/>
                <a:latin typeface="Roboto" panose="02000000000000000000" pitchFamily="2" charset="0"/>
              </a:rPr>
              <a:t>ويعنـي طـرف تناظري (</a:t>
            </a:r>
            <a:r>
              <a:rPr lang="en-US" sz="1400" b="0" i="0" dirty="0">
                <a:solidFill>
                  <a:srgbClr val="202124"/>
                </a:solidFill>
                <a:effectLst/>
                <a:latin typeface="Roboto" panose="02000000000000000000" pitchFamily="2" charset="0"/>
              </a:rPr>
              <a:t>analog)</a:t>
            </a:r>
            <a:r>
              <a:rPr lang="ar-SA" sz="1400" b="0" i="0" dirty="0">
                <a:solidFill>
                  <a:srgbClr val="202124"/>
                </a:solidFill>
                <a:effectLst/>
                <a:latin typeface="Roboto" panose="02000000000000000000" pitchFamily="2" charset="0"/>
              </a:rPr>
              <a:t> أو رقمي (</a:t>
            </a:r>
            <a:r>
              <a:rPr lang="en-US" sz="1400" b="0" i="0" dirty="0">
                <a:solidFill>
                  <a:srgbClr val="202124"/>
                </a:solidFill>
                <a:effectLst/>
                <a:latin typeface="Roboto" panose="02000000000000000000" pitchFamily="2" charset="0"/>
              </a:rPr>
              <a:t>digital).</a:t>
            </a:r>
            <a:br>
              <a:rPr lang="en-US" sz="1400" dirty="0"/>
            </a:br>
            <a:r>
              <a:rPr lang="ar-SA" sz="1400" b="0" i="0" dirty="0">
                <a:solidFill>
                  <a:srgbClr val="202124"/>
                </a:solidFill>
                <a:effectLst/>
                <a:latin typeface="Roboto" panose="02000000000000000000" pitchFamily="2" charset="0"/>
              </a:rPr>
              <a:t>المعامل الثاني هو رقم الطرف الذي تريده.</a:t>
            </a:r>
            <a:br>
              <a:rPr lang="ar-SA" sz="1400" dirty="0"/>
            </a:br>
            <a:r>
              <a:rPr lang="ar-SA" sz="1400" b="0" i="0" dirty="0">
                <a:solidFill>
                  <a:srgbClr val="202124"/>
                </a:solidFill>
                <a:effectLst/>
                <a:latin typeface="Roboto" panose="02000000000000000000" pitchFamily="2" charset="0"/>
              </a:rPr>
              <a:t>• ترقم الأطراف الرقمية من 0-12.</a:t>
            </a:r>
            <a:br>
              <a:rPr lang="ar-SA" sz="1400" dirty="0"/>
            </a:br>
            <a:r>
              <a:rPr lang="ar-SA" sz="1400" b="0" i="0" dirty="0">
                <a:solidFill>
                  <a:srgbClr val="202124"/>
                </a:solidFill>
                <a:effectLst/>
                <a:latin typeface="Roboto" panose="02000000000000000000" pitchFamily="2" charset="0"/>
              </a:rPr>
              <a:t>• وترقم الأطراف التناظرية من 45-</a:t>
            </a:r>
            <a:r>
              <a:rPr lang="en-US" sz="1400" b="0" i="0" dirty="0">
                <a:solidFill>
                  <a:srgbClr val="202124"/>
                </a:solidFill>
                <a:effectLst/>
                <a:latin typeface="Roboto" panose="02000000000000000000" pitchFamily="2" charset="0"/>
              </a:rPr>
              <a:t>A0.</a:t>
            </a:r>
            <a:br>
              <a:rPr lang="en-US" sz="1400" dirty="0"/>
            </a:br>
            <a:r>
              <a:rPr lang="ar-SA" sz="1400" b="0" i="0" dirty="0">
                <a:solidFill>
                  <a:srgbClr val="202124"/>
                </a:solidFill>
                <a:effectLst/>
                <a:latin typeface="Roboto" panose="02000000000000000000" pitchFamily="2" charset="0"/>
              </a:rPr>
              <a:t>المعامل الثالث هو طريقة التفاعل مع جهاز تحكم الأردوينو الدقيق.</a:t>
            </a:r>
            <a:br>
              <a:rPr lang="ar-SA" sz="1400" dirty="0"/>
            </a:br>
            <a:r>
              <a:rPr lang="ar-SA" sz="1400" b="0" i="0" dirty="0">
                <a:solidFill>
                  <a:srgbClr val="202124"/>
                </a:solidFill>
                <a:effectLst/>
                <a:latin typeface="Roboto" panose="02000000000000000000" pitchFamily="2" charset="0"/>
              </a:rPr>
              <a:t>بالنسبة للأطراف الرقمية، يشير الحرف "</a:t>
            </a:r>
            <a:r>
              <a:rPr lang="en-US" sz="1400" b="0" i="0" dirty="0" err="1">
                <a:solidFill>
                  <a:srgbClr val="202124"/>
                </a:solidFill>
                <a:effectLst/>
                <a:latin typeface="Roboto" panose="02000000000000000000" pitchFamily="2" charset="0"/>
              </a:rPr>
              <a:t>i</a:t>
            </a:r>
            <a:r>
              <a:rPr lang="en-US" sz="1400" b="0" i="0" dirty="0">
                <a:solidFill>
                  <a:srgbClr val="202124"/>
                </a:solidFill>
                <a:effectLst/>
                <a:latin typeface="Roboto" panose="02000000000000000000" pitchFamily="2" charset="0"/>
              </a:rPr>
              <a:t>" </a:t>
            </a:r>
            <a:r>
              <a:rPr lang="ar-SA" sz="1400" b="0" i="0" dirty="0">
                <a:solidFill>
                  <a:srgbClr val="202124"/>
                </a:solidFill>
                <a:effectLst/>
                <a:latin typeface="Roboto" panose="02000000000000000000" pitchFamily="2" charset="0"/>
              </a:rPr>
              <a:t>إلى </a:t>
            </a:r>
            <a:r>
              <a:rPr lang="en-US" sz="1400" b="0" i="0" dirty="0">
                <a:solidFill>
                  <a:srgbClr val="202124"/>
                </a:solidFill>
                <a:effectLst/>
                <a:latin typeface="Roboto" panose="02000000000000000000" pitchFamily="2" charset="0"/>
              </a:rPr>
              <a:t>input</a:t>
            </a: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a:t>
            </a:r>
            <a:r>
              <a:rPr lang="ar-SA" sz="1400" b="0" i="0" dirty="0">
                <a:solidFill>
                  <a:srgbClr val="202124"/>
                </a:solidFill>
                <a:effectLst/>
                <a:latin typeface="Roboto" panose="02000000000000000000" pitchFamily="2" charset="0"/>
              </a:rPr>
              <a:t>مدخلات)، والحرف "</a:t>
            </a:r>
            <a:r>
              <a:rPr lang="en-US" sz="1400" b="0" i="0" dirty="0">
                <a:solidFill>
                  <a:srgbClr val="202124"/>
                </a:solidFill>
                <a:effectLst/>
                <a:latin typeface="Roboto" panose="02000000000000000000" pitchFamily="2" charset="0"/>
              </a:rPr>
              <a:t>o" </a:t>
            </a:r>
            <a:r>
              <a:rPr lang="ar-SA" sz="1400" b="0" i="0" dirty="0">
                <a:solidFill>
                  <a:srgbClr val="202124"/>
                </a:solidFill>
                <a:effectLst/>
                <a:latin typeface="Roboto" panose="02000000000000000000" pitchFamily="2" charset="0"/>
              </a:rPr>
              <a:t>إلى </a:t>
            </a:r>
            <a:r>
              <a:rPr lang="en-US" sz="1400" b="0" i="0" dirty="0">
                <a:solidFill>
                  <a:srgbClr val="202124"/>
                </a:solidFill>
                <a:effectLst/>
                <a:latin typeface="Roboto" panose="02000000000000000000" pitchFamily="2" charset="0"/>
              </a:rPr>
              <a:t>output (</a:t>
            </a:r>
            <a:r>
              <a:rPr lang="ar-SA" sz="1400" b="0" i="0" dirty="0">
                <a:solidFill>
                  <a:srgbClr val="202124"/>
                </a:solidFill>
                <a:effectLst/>
                <a:latin typeface="Roboto" panose="02000000000000000000" pitchFamily="2" charset="0"/>
              </a:rPr>
              <a:t>مخرجات).</a:t>
            </a:r>
            <a:br>
              <a:rPr lang="ar-SA" sz="1400" dirty="0"/>
            </a:br>
            <a:r>
              <a:rPr lang="ar-SA" sz="1400" b="0" i="0" dirty="0">
                <a:solidFill>
                  <a:srgbClr val="202124"/>
                </a:solidFill>
                <a:effectLst/>
                <a:latin typeface="Roboto" panose="02000000000000000000" pitchFamily="2" charset="0"/>
              </a:rPr>
              <a:t>بالنسبة للأطراف التناظرية، يشير الحرف "</a:t>
            </a:r>
            <a:r>
              <a:rPr lang="en-US" sz="1400" b="0" i="0" dirty="0" err="1">
                <a:solidFill>
                  <a:srgbClr val="202124"/>
                </a:solidFill>
                <a:effectLst/>
                <a:latin typeface="Roboto" panose="02000000000000000000" pitchFamily="2" charset="0"/>
              </a:rPr>
              <a:t>i</a:t>
            </a:r>
            <a:r>
              <a:rPr lang="en-US" sz="1400" b="0" i="0" dirty="0">
                <a:solidFill>
                  <a:srgbClr val="202124"/>
                </a:solidFill>
                <a:effectLst/>
                <a:latin typeface="Roboto" panose="02000000000000000000" pitchFamily="2" charset="0"/>
              </a:rPr>
              <a:t>" </a:t>
            </a:r>
            <a:r>
              <a:rPr lang="ar-SA" sz="1400" b="0" i="0" dirty="0">
                <a:solidFill>
                  <a:srgbClr val="202124"/>
                </a:solidFill>
                <a:effectLst/>
                <a:latin typeface="Roboto" panose="02000000000000000000" pitchFamily="2" charset="0"/>
              </a:rPr>
              <a:t>إلى </a:t>
            </a:r>
            <a:r>
              <a:rPr lang="en-US" sz="1400" b="0" i="0" dirty="0">
                <a:solidFill>
                  <a:srgbClr val="202124"/>
                </a:solidFill>
                <a:effectLst/>
                <a:latin typeface="Roboto" panose="02000000000000000000" pitchFamily="2" charset="0"/>
              </a:rPr>
              <a:t>input</a:t>
            </a: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a:t>
            </a:r>
            <a:r>
              <a:rPr lang="ar-SA" sz="1400" b="0" i="0" dirty="0">
                <a:solidFill>
                  <a:srgbClr val="202124"/>
                </a:solidFill>
                <a:effectLst/>
                <a:latin typeface="Roboto" panose="02000000000000000000" pitchFamily="2" charset="0"/>
              </a:rPr>
              <a:t>مدخلات) والحرف "</a:t>
            </a:r>
            <a:r>
              <a:rPr lang="en-US" sz="1400" b="0" i="0" dirty="0">
                <a:solidFill>
                  <a:srgbClr val="202124"/>
                </a:solidFill>
                <a:effectLst/>
                <a:latin typeface="Roboto" panose="02000000000000000000" pitchFamily="2" charset="0"/>
              </a:rPr>
              <a:t>p" </a:t>
            </a:r>
            <a:r>
              <a:rPr lang="ar-SA" sz="1400" b="0" i="0" dirty="0">
                <a:solidFill>
                  <a:srgbClr val="202124"/>
                </a:solidFill>
                <a:effectLst/>
                <a:latin typeface="Roboto" panose="02000000000000000000" pitchFamily="2" charset="0"/>
              </a:rPr>
              <a:t>إلى </a:t>
            </a:r>
            <a:r>
              <a:rPr lang="en-US" sz="1400" b="0" i="0" dirty="0">
                <a:solidFill>
                  <a:srgbClr val="202124"/>
                </a:solidFill>
                <a:effectLst/>
                <a:latin typeface="Roboto" panose="02000000000000000000" pitchFamily="2" charset="0"/>
              </a:rPr>
              <a:t>Pulse Width Modulation</a:t>
            </a:r>
            <a:r>
              <a:rPr lang="ar-SA" sz="1400" b="0" i="0" dirty="0">
                <a:solidFill>
                  <a:srgbClr val="202124"/>
                </a:solidFill>
                <a:effectLst/>
                <a:latin typeface="Roboto" panose="02000000000000000000" pitchFamily="2" charset="0"/>
              </a:rPr>
              <a:t> </a:t>
            </a:r>
            <a:r>
              <a:rPr lang="en-US" sz="1400" b="0" i="0" dirty="0">
                <a:solidFill>
                  <a:srgbClr val="202124"/>
                </a:solidFill>
                <a:effectLst/>
                <a:latin typeface="Roboto" panose="02000000000000000000" pitchFamily="2" charset="0"/>
              </a:rPr>
              <a:t>(</a:t>
            </a:r>
            <a:r>
              <a:rPr lang="ar-SA" sz="1400" b="0" i="0" dirty="0">
                <a:solidFill>
                  <a:srgbClr val="202124"/>
                </a:solidFill>
                <a:effectLst/>
                <a:latin typeface="Roboto" panose="02000000000000000000" pitchFamily="2" charset="0"/>
              </a:rPr>
              <a:t>تضمين عرض النبضـة).</a:t>
            </a:r>
          </a:p>
          <a:p>
            <a:pPr algn="r" rtl="1"/>
            <a:r>
              <a:rPr lang="ar-SA" sz="1400" b="0" i="0" dirty="0">
                <a:solidFill>
                  <a:srgbClr val="202124"/>
                </a:solidFill>
                <a:effectLst/>
                <a:latin typeface="Roboto" panose="02000000000000000000" pitchFamily="2" charset="0"/>
              </a:rPr>
              <a:t>تضمين عرض النبضة (</a:t>
            </a:r>
            <a:r>
              <a:rPr lang="en-US" sz="1400" b="0" i="0" dirty="0">
                <a:solidFill>
                  <a:srgbClr val="202124"/>
                </a:solidFill>
                <a:effectLst/>
                <a:latin typeface="Roboto" panose="02000000000000000000" pitchFamily="2" charset="0"/>
              </a:rPr>
              <a:t>Pulse Width Modulation-PWM)</a:t>
            </a:r>
            <a:br>
              <a:rPr lang="en-US" sz="1400" dirty="0"/>
            </a:br>
            <a:r>
              <a:rPr lang="ar-SA" sz="1400" b="0" i="0" dirty="0">
                <a:solidFill>
                  <a:srgbClr val="202124"/>
                </a:solidFill>
                <a:effectLst/>
                <a:latin typeface="Roboto" panose="02000000000000000000" pitchFamily="2" charset="0"/>
              </a:rPr>
              <a:t>هو عملية تعديل تستخدم الإخراج الرقمي لإصدار إشارة تناظرية بقوة متغيرة.</a:t>
            </a:r>
            <a:endParaRPr lang="ar-SA" sz="1400" dirty="0"/>
          </a:p>
        </p:txBody>
      </p:sp>
      <p:pic>
        <p:nvPicPr>
          <p:cNvPr id="6" name="صورة 5">
            <a:extLst>
              <a:ext uri="{FF2B5EF4-FFF2-40B4-BE49-F238E27FC236}">
                <a16:creationId xmlns:a16="http://schemas.microsoft.com/office/drawing/2014/main" id="{8FF58C33-25C1-2AA1-6141-9562F0738CC9}"/>
              </a:ext>
            </a:extLst>
          </p:cNvPr>
          <p:cNvPicPr>
            <a:picLocks noChangeAspect="1"/>
          </p:cNvPicPr>
          <p:nvPr/>
        </p:nvPicPr>
        <p:blipFill>
          <a:blip r:embed="rId2"/>
          <a:stretch>
            <a:fillRect/>
          </a:stretch>
        </p:blipFill>
        <p:spPr>
          <a:xfrm>
            <a:off x="184178" y="1779662"/>
            <a:ext cx="5239481" cy="3086531"/>
          </a:xfrm>
          <a:prstGeom prst="rect">
            <a:avLst/>
          </a:prstGeom>
        </p:spPr>
      </p:pic>
    </p:spTree>
    <p:extLst>
      <p:ext uri="{BB962C8B-B14F-4D97-AF65-F5344CB8AC3E}">
        <p14:creationId xmlns:p14="http://schemas.microsoft.com/office/powerpoint/2010/main" val="265876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C94740D8-0530-DA20-9E3F-B791F80946EA}"/>
              </a:ext>
            </a:extLst>
          </p:cNvPr>
          <p:cNvPicPr>
            <a:picLocks noChangeAspect="1"/>
          </p:cNvPicPr>
          <p:nvPr/>
        </p:nvPicPr>
        <p:blipFill>
          <a:blip r:embed="rId2"/>
          <a:stretch>
            <a:fillRect/>
          </a:stretch>
        </p:blipFill>
        <p:spPr>
          <a:xfrm>
            <a:off x="929489" y="99492"/>
            <a:ext cx="3714519" cy="5022353"/>
          </a:xfrm>
          <a:prstGeom prst="rect">
            <a:avLst/>
          </a:prstGeom>
        </p:spPr>
      </p:pic>
    </p:spTree>
    <p:extLst>
      <p:ext uri="{BB962C8B-B14F-4D97-AF65-F5344CB8AC3E}">
        <p14:creationId xmlns:p14="http://schemas.microsoft.com/office/powerpoint/2010/main" val="353891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5AA920CB-43CB-C27D-90AF-C617C2051F76}"/>
              </a:ext>
            </a:extLst>
          </p:cNvPr>
          <p:cNvPicPr>
            <a:picLocks noChangeAspect="1"/>
          </p:cNvPicPr>
          <p:nvPr/>
        </p:nvPicPr>
        <p:blipFill>
          <a:blip r:embed="rId2"/>
          <a:stretch>
            <a:fillRect/>
          </a:stretch>
        </p:blipFill>
        <p:spPr>
          <a:xfrm>
            <a:off x="3491880" y="585143"/>
            <a:ext cx="5430008" cy="2314898"/>
          </a:xfrm>
          <a:prstGeom prst="rect">
            <a:avLst/>
          </a:prstGeom>
        </p:spPr>
      </p:pic>
      <p:pic>
        <p:nvPicPr>
          <p:cNvPr id="6" name="صورة 5">
            <a:extLst>
              <a:ext uri="{FF2B5EF4-FFF2-40B4-BE49-F238E27FC236}">
                <a16:creationId xmlns:a16="http://schemas.microsoft.com/office/drawing/2014/main" id="{465F419C-40B2-AED4-52EC-53D8835AB440}"/>
              </a:ext>
            </a:extLst>
          </p:cNvPr>
          <p:cNvPicPr>
            <a:picLocks noChangeAspect="1"/>
          </p:cNvPicPr>
          <p:nvPr/>
        </p:nvPicPr>
        <p:blipFill>
          <a:blip r:embed="rId3"/>
          <a:stretch>
            <a:fillRect/>
          </a:stretch>
        </p:blipFill>
        <p:spPr>
          <a:xfrm>
            <a:off x="107504" y="1779662"/>
            <a:ext cx="4092682" cy="3434419"/>
          </a:xfrm>
          <a:prstGeom prst="rect">
            <a:avLst/>
          </a:prstGeom>
        </p:spPr>
      </p:pic>
    </p:spTree>
    <p:extLst>
      <p:ext uri="{BB962C8B-B14F-4D97-AF65-F5344CB8AC3E}">
        <p14:creationId xmlns:p14="http://schemas.microsoft.com/office/powerpoint/2010/main" val="333348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8D0124B0-3B67-2B2B-99A6-98CDFEF9CD8E}"/>
              </a:ext>
            </a:extLst>
          </p:cNvPr>
          <p:cNvPicPr>
            <a:picLocks noChangeAspect="1"/>
          </p:cNvPicPr>
          <p:nvPr/>
        </p:nvPicPr>
        <p:blipFill>
          <a:blip r:embed="rId2"/>
          <a:stretch>
            <a:fillRect/>
          </a:stretch>
        </p:blipFill>
        <p:spPr>
          <a:xfrm>
            <a:off x="251520" y="699542"/>
            <a:ext cx="3378182" cy="4011910"/>
          </a:xfrm>
          <a:prstGeom prst="rect">
            <a:avLst/>
          </a:prstGeom>
        </p:spPr>
      </p:pic>
      <p:pic>
        <p:nvPicPr>
          <p:cNvPr id="6" name="صورة 5">
            <a:extLst>
              <a:ext uri="{FF2B5EF4-FFF2-40B4-BE49-F238E27FC236}">
                <a16:creationId xmlns:a16="http://schemas.microsoft.com/office/drawing/2014/main" id="{5DA44215-3FD4-3E46-ABDE-90D96C1D641D}"/>
              </a:ext>
            </a:extLst>
          </p:cNvPr>
          <p:cNvPicPr>
            <a:picLocks noChangeAspect="1"/>
          </p:cNvPicPr>
          <p:nvPr/>
        </p:nvPicPr>
        <p:blipFill>
          <a:blip r:embed="rId3"/>
          <a:stretch>
            <a:fillRect/>
          </a:stretch>
        </p:blipFill>
        <p:spPr>
          <a:xfrm>
            <a:off x="3827110" y="1275606"/>
            <a:ext cx="5068007" cy="3238952"/>
          </a:xfrm>
          <a:prstGeom prst="rect">
            <a:avLst/>
          </a:prstGeom>
        </p:spPr>
      </p:pic>
    </p:spTree>
    <p:extLst>
      <p:ext uri="{BB962C8B-B14F-4D97-AF65-F5344CB8AC3E}">
        <p14:creationId xmlns:p14="http://schemas.microsoft.com/office/powerpoint/2010/main" val="228793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sp>
        <p:nvSpPr>
          <p:cNvPr id="5" name="مربع نص 4">
            <a:extLst>
              <a:ext uri="{FF2B5EF4-FFF2-40B4-BE49-F238E27FC236}">
                <a16:creationId xmlns:a16="http://schemas.microsoft.com/office/drawing/2014/main" id="{C42958E8-F969-6663-EC39-C20C8AB2EA84}"/>
              </a:ext>
            </a:extLst>
          </p:cNvPr>
          <p:cNvSpPr txBox="1"/>
          <p:nvPr/>
        </p:nvSpPr>
        <p:spPr>
          <a:xfrm>
            <a:off x="144328" y="585143"/>
            <a:ext cx="8855344" cy="1477328"/>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برمجة الأردوينو للوميض </a:t>
            </a:r>
            <a:r>
              <a:rPr lang="en-US" b="1" i="0" dirty="0">
                <a:solidFill>
                  <a:srgbClr val="FF0000"/>
                </a:solidFill>
                <a:effectLst/>
                <a:latin typeface="Roboto" panose="02000000000000000000" pitchFamily="2" charset="0"/>
              </a:rPr>
              <a:t>Programming the Arduino to Blink</a:t>
            </a:r>
            <a:br>
              <a:rPr lang="en-US" dirty="0"/>
            </a:br>
            <a:r>
              <a:rPr lang="ar-SA" b="0" i="0" dirty="0">
                <a:solidFill>
                  <a:srgbClr val="202124"/>
                </a:solidFill>
                <a:effectLst/>
                <a:latin typeface="Roboto" panose="02000000000000000000" pitchFamily="2" charset="0"/>
              </a:rPr>
              <a:t>ستبرمج </a:t>
            </a:r>
            <a:r>
              <a:rPr lang="ar-SA" b="0" i="0" dirty="0" err="1">
                <a:solidFill>
                  <a:srgbClr val="202124"/>
                </a:solidFill>
                <a:effectLst/>
                <a:latin typeface="Roboto" panose="02000000000000000000" pitchFamily="2" charset="0"/>
              </a:rPr>
              <a:t>الدايودين</a:t>
            </a:r>
            <a:r>
              <a:rPr lang="ar-SA" b="0" i="0" dirty="0">
                <a:solidFill>
                  <a:srgbClr val="202124"/>
                </a:solidFill>
                <a:effectLst/>
                <a:latin typeface="Roboto" panose="02000000000000000000" pitchFamily="2" charset="0"/>
              </a:rPr>
              <a:t> المشعين للضـوء ليومضـا واحدا تلو الآخر، وذلك بفارق زمنـي ثانيـة واحدة. يتم توصيل الدايود المشع للضوء المدمج في الأردوينو بالطرف الرقمي 13، ويتم توصيـل الدايود المشع للضوء الخارجي بالطرف الرقمي 12. ثم بواسطة تكرار لانهائي سترسل إشارة مرتفعة (1) </a:t>
            </a:r>
            <a:r>
              <a:rPr lang="en-US" b="0" i="0" dirty="0">
                <a:solidFill>
                  <a:srgbClr val="202124"/>
                </a:solidFill>
                <a:effectLst/>
                <a:latin typeface="Roboto" panose="02000000000000000000" pitchFamily="2" charset="0"/>
              </a:rPr>
              <a:t>HIGH </a:t>
            </a:r>
            <a:r>
              <a:rPr lang="ar-SA" b="0" i="0" dirty="0">
                <a:solidFill>
                  <a:srgbClr val="202124"/>
                </a:solidFill>
                <a:effectLst/>
                <a:latin typeface="Roboto" panose="02000000000000000000" pitchFamily="2" charset="0"/>
              </a:rPr>
              <a:t>إلى الدايود المشع للضوء الذي سيومض، وإشارة منخفضة (0) </a:t>
            </a:r>
            <a:r>
              <a:rPr lang="en-US" b="0" i="0" dirty="0">
                <a:solidFill>
                  <a:srgbClr val="202124"/>
                </a:solidFill>
                <a:effectLst/>
                <a:latin typeface="Roboto" panose="02000000000000000000" pitchFamily="2" charset="0"/>
              </a:rPr>
              <a:t>LOW </a:t>
            </a:r>
            <a:r>
              <a:rPr lang="ar-SA" b="0" i="0" dirty="0">
                <a:solidFill>
                  <a:srgbClr val="202124"/>
                </a:solidFill>
                <a:effectLst/>
                <a:latin typeface="Roboto" panose="02000000000000000000" pitchFamily="2" charset="0"/>
              </a:rPr>
              <a:t>إلى الدايود المشع للضوء الآخر. سيتم عكس الإشارات بعد ثانية واحدة.</a:t>
            </a:r>
            <a:endParaRPr lang="ar-SA" dirty="0"/>
          </a:p>
        </p:txBody>
      </p:sp>
      <p:pic>
        <p:nvPicPr>
          <p:cNvPr id="10" name="صورة 9">
            <a:extLst>
              <a:ext uri="{FF2B5EF4-FFF2-40B4-BE49-F238E27FC236}">
                <a16:creationId xmlns:a16="http://schemas.microsoft.com/office/drawing/2014/main" id="{89F98FA3-52E4-5A3C-9DC3-0CFCBFFC25A1}"/>
              </a:ext>
            </a:extLst>
          </p:cNvPr>
          <p:cNvPicPr>
            <a:picLocks noChangeAspect="1"/>
          </p:cNvPicPr>
          <p:nvPr/>
        </p:nvPicPr>
        <p:blipFill>
          <a:blip r:embed="rId2"/>
          <a:stretch>
            <a:fillRect/>
          </a:stretch>
        </p:blipFill>
        <p:spPr>
          <a:xfrm>
            <a:off x="6376938" y="2044571"/>
            <a:ext cx="2622734" cy="2957551"/>
          </a:xfrm>
          <a:prstGeom prst="rect">
            <a:avLst/>
          </a:prstGeom>
        </p:spPr>
      </p:pic>
      <p:pic>
        <p:nvPicPr>
          <p:cNvPr id="12" name="صورة 11">
            <a:extLst>
              <a:ext uri="{FF2B5EF4-FFF2-40B4-BE49-F238E27FC236}">
                <a16:creationId xmlns:a16="http://schemas.microsoft.com/office/drawing/2014/main" id="{22154F98-378A-40B5-C661-0F05A4395EA7}"/>
              </a:ext>
            </a:extLst>
          </p:cNvPr>
          <p:cNvPicPr>
            <a:picLocks noChangeAspect="1"/>
          </p:cNvPicPr>
          <p:nvPr/>
        </p:nvPicPr>
        <p:blipFill>
          <a:blip r:embed="rId3"/>
          <a:stretch>
            <a:fillRect/>
          </a:stretch>
        </p:blipFill>
        <p:spPr>
          <a:xfrm>
            <a:off x="2987824" y="1981906"/>
            <a:ext cx="2952328" cy="3051502"/>
          </a:xfrm>
          <a:prstGeom prst="rect">
            <a:avLst/>
          </a:prstGeom>
        </p:spPr>
      </p:pic>
      <p:pic>
        <p:nvPicPr>
          <p:cNvPr id="14" name="صورة 13">
            <a:extLst>
              <a:ext uri="{FF2B5EF4-FFF2-40B4-BE49-F238E27FC236}">
                <a16:creationId xmlns:a16="http://schemas.microsoft.com/office/drawing/2014/main" id="{4FC4C156-D753-645E-73C7-63AC0701E329}"/>
              </a:ext>
            </a:extLst>
          </p:cNvPr>
          <p:cNvPicPr>
            <a:picLocks noChangeAspect="1"/>
          </p:cNvPicPr>
          <p:nvPr/>
        </p:nvPicPr>
        <p:blipFill>
          <a:blip r:embed="rId4"/>
          <a:stretch>
            <a:fillRect/>
          </a:stretch>
        </p:blipFill>
        <p:spPr>
          <a:xfrm>
            <a:off x="323528" y="1982161"/>
            <a:ext cx="1945710" cy="2970682"/>
          </a:xfrm>
          <a:prstGeom prst="rect">
            <a:avLst/>
          </a:prstGeom>
        </p:spPr>
      </p:pic>
    </p:spTree>
    <p:extLst>
      <p:ext uri="{BB962C8B-B14F-4D97-AF65-F5344CB8AC3E}">
        <p14:creationId xmlns:p14="http://schemas.microsoft.com/office/powerpoint/2010/main" val="394857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F9984A0F-D29E-1D3B-250B-589CF360F79C}"/>
              </a:ext>
            </a:extLst>
          </p:cNvPr>
          <p:cNvPicPr>
            <a:picLocks noChangeAspect="1"/>
          </p:cNvPicPr>
          <p:nvPr/>
        </p:nvPicPr>
        <p:blipFill>
          <a:blip r:embed="rId2"/>
          <a:stretch>
            <a:fillRect/>
          </a:stretch>
        </p:blipFill>
        <p:spPr>
          <a:xfrm>
            <a:off x="4572000" y="576064"/>
            <a:ext cx="3500927" cy="4443958"/>
          </a:xfrm>
          <a:prstGeom prst="rect">
            <a:avLst/>
          </a:prstGeom>
        </p:spPr>
      </p:pic>
    </p:spTree>
    <p:extLst>
      <p:ext uri="{BB962C8B-B14F-4D97-AF65-F5344CB8AC3E}">
        <p14:creationId xmlns:p14="http://schemas.microsoft.com/office/powerpoint/2010/main" val="65773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9761F489-8B75-4BDE-8F70-246E0721D4A2}"/>
              </a:ext>
            </a:extLst>
          </p:cNvPr>
          <p:cNvPicPr>
            <a:picLocks noChangeAspect="1"/>
          </p:cNvPicPr>
          <p:nvPr/>
        </p:nvPicPr>
        <p:blipFill>
          <a:blip r:embed="rId2"/>
          <a:stretch>
            <a:fillRect/>
          </a:stretch>
        </p:blipFill>
        <p:spPr>
          <a:xfrm>
            <a:off x="2555776" y="585143"/>
            <a:ext cx="3730199" cy="4325071"/>
          </a:xfrm>
          <a:prstGeom prst="rect">
            <a:avLst/>
          </a:prstGeom>
        </p:spPr>
      </p:pic>
    </p:spTree>
    <p:extLst>
      <p:ext uri="{BB962C8B-B14F-4D97-AF65-F5344CB8AC3E}">
        <p14:creationId xmlns:p14="http://schemas.microsoft.com/office/powerpoint/2010/main" val="119554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02</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491880" y="1414938"/>
            <a:ext cx="5458546" cy="646331"/>
          </a:xfrm>
          <a:prstGeom prst="rect">
            <a:avLst/>
          </a:prstGeom>
        </p:spPr>
        <p:txBody>
          <a:bodyPr wrap="none">
            <a:spAutoFit/>
          </a:bodyPr>
          <a:lstStyle/>
          <a:p>
            <a:pPr algn="ctr"/>
            <a:r>
              <a:rPr lang="ar-SA" sz="3600" dirty="0">
                <a:solidFill>
                  <a:schemeClr val="accent1">
                    <a:lumMod val="75000"/>
                  </a:schemeClr>
                </a:solidFill>
                <a:latin typeface="Roboto" panose="02000000000000000000" pitchFamily="2" charset="0"/>
                <a:cs typeface="Sultan bold" pitchFamily="2" charset="-78"/>
              </a:rPr>
              <a:t>الدرس الثاني </a:t>
            </a:r>
            <a:r>
              <a:rPr lang="ar-SA" sz="3600" dirty="0"/>
              <a:t>برمجة الأردوينو في البايثون </a:t>
            </a:r>
            <a:endParaRPr lang="en-US" sz="4400" spc="-113" dirty="0">
              <a:solidFill>
                <a:srgbClr val="206763"/>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628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D5CBC568-243C-AA47-05F2-0D24BFC47B2B}"/>
              </a:ext>
            </a:extLst>
          </p:cNvPr>
          <p:cNvSpPr txBox="1"/>
          <p:nvPr/>
        </p:nvSpPr>
        <p:spPr>
          <a:xfrm>
            <a:off x="3456696" y="1779662"/>
            <a:ext cx="5651808" cy="2862322"/>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مشروع الحديقة الذكية </a:t>
            </a:r>
            <a:r>
              <a:rPr lang="ar-SA" b="1" i="0" dirty="0" err="1">
                <a:solidFill>
                  <a:srgbClr val="FF0000"/>
                </a:solidFill>
                <a:effectLst/>
                <a:latin typeface="Roboto" panose="02000000000000000000" pitchFamily="2" charset="0"/>
              </a:rPr>
              <a:t>بالأردوينو</a:t>
            </a:r>
            <a:r>
              <a:rPr lang="ar-SA" b="1" i="0" dirty="0">
                <a:solidFill>
                  <a:srgbClr val="FF0000"/>
                </a:solidFill>
                <a:effectLst/>
                <a:latin typeface="Roboto" panose="02000000000000000000" pitchFamily="2" charset="0"/>
              </a:rPr>
              <a:t> </a:t>
            </a:r>
            <a:r>
              <a:rPr lang="en-US" b="1" i="0" dirty="0">
                <a:solidFill>
                  <a:srgbClr val="FF0000"/>
                </a:solidFill>
                <a:effectLst/>
                <a:latin typeface="Roboto" panose="02000000000000000000" pitchFamily="2" charset="0"/>
              </a:rPr>
              <a:t>Smart Garden with an Arduino</a:t>
            </a:r>
            <a:br>
              <a:rPr lang="en-US" dirty="0"/>
            </a:br>
            <a:r>
              <a:rPr lang="ar-SA" b="0" i="0" dirty="0">
                <a:solidFill>
                  <a:srgbClr val="202124"/>
                </a:solidFill>
                <a:effectLst/>
                <a:latin typeface="Roboto" panose="02000000000000000000" pitchFamily="2" charset="0"/>
              </a:rPr>
              <a:t>نظرا للتغير المناخي في أنحاء الكرة الأرضية، فقد ازداد الطلب على البستنة الذكية كطريقة للزراعة المستدامة والقابلة للتطوير. أصبـحـت هـنـاك حاجة ماسة لتلبيـة الاحتياجات الزراعيـة لـدى العـدد المتزايد من السكان، وبالتالي ضرورة وجود طرق زراعة أكثر كفاءة مثل البستنة الذكية، ستقوم بمحاكاة دائرة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تراقب حديقة ذكية، وترسل البيانات إلى منصة سحابية عبر الإنترنت. سيرسل الأردوينو البيانات باستمرار إلى التخزين السحابي، وعند استيفاء مجموعة معينة من الظروف المتعلقة بدرجة الحرارة والرطوبة، سيتم محاكاة تشغيل نظام للري. ستقوم أولاً بمحاكاة الدائرة دوائر </a:t>
            </a:r>
            <a:r>
              <a:rPr lang="ar-SA" b="0" i="0" dirty="0" err="1">
                <a:solidFill>
                  <a:srgbClr val="202124"/>
                </a:solidFill>
                <a:effectLst/>
                <a:latin typeface="Roboto" panose="02000000000000000000" pitchFamily="2" charset="0"/>
              </a:rPr>
              <a:t>ٹینکرکاد</a:t>
            </a:r>
            <a:r>
              <a:rPr lang="ar-SA" b="0" i="0" dirty="0">
                <a:solidFill>
                  <a:srgbClr val="202124"/>
                </a:solidFill>
                <a:effectLst/>
                <a:latin typeface="Roboto" panose="02000000000000000000" pitchFamily="2" charset="0"/>
              </a:rPr>
              <a:t> لاستعراض توصيلات الدائرة بوضوح، ثم ستستخدم المحاكاة لإرشادك في إنشاء الدائرة نفسها باستخدام جهاز تحكم </a:t>
            </a:r>
            <a:r>
              <a:rPr lang="ar-SA" b="0" i="0" dirty="0" err="1">
                <a:solidFill>
                  <a:srgbClr val="202124"/>
                </a:solidFill>
                <a:effectLst/>
                <a:latin typeface="Roboto" panose="02000000000000000000" pitchFamily="2" charset="0"/>
              </a:rPr>
              <a:t>أردوينو</a:t>
            </a:r>
            <a:r>
              <a:rPr lang="ar-SA" b="0" i="0" dirty="0">
                <a:solidFill>
                  <a:srgbClr val="202124"/>
                </a:solidFill>
                <a:effectLst/>
                <a:latin typeface="Roboto" panose="02000000000000000000" pitchFamily="2" charset="0"/>
              </a:rPr>
              <a:t> حقيقي.</a:t>
            </a:r>
            <a:endParaRPr lang="ar-SA" dirty="0"/>
          </a:p>
        </p:txBody>
      </p:sp>
      <p:sp>
        <p:nvSpPr>
          <p:cNvPr id="6" name="مربع نص 5">
            <a:extLst>
              <a:ext uri="{FF2B5EF4-FFF2-40B4-BE49-F238E27FC236}">
                <a16:creationId xmlns:a16="http://schemas.microsoft.com/office/drawing/2014/main" id="{3B1C4F6E-D382-AC4E-4F40-B03451A9EC62}"/>
              </a:ext>
            </a:extLst>
          </p:cNvPr>
          <p:cNvSpPr txBox="1"/>
          <p:nvPr/>
        </p:nvSpPr>
        <p:spPr>
          <a:xfrm>
            <a:off x="3951468" y="602356"/>
            <a:ext cx="4662264" cy="1021556"/>
          </a:xfrm>
          <a:prstGeom prst="roundRect">
            <a:avLst/>
          </a:prstGeom>
          <a:solidFill>
            <a:schemeClr val="accent2"/>
          </a:solidFill>
        </p:spPr>
        <p:txBody>
          <a:bodyPr wrap="square">
            <a:spAutoFit/>
          </a:bodyPr>
          <a:lstStyle/>
          <a:p>
            <a:pPr algn="r" rtl="1"/>
            <a:r>
              <a:rPr lang="ar-SA" b="0" i="0" dirty="0">
                <a:solidFill>
                  <a:schemeClr val="bg1"/>
                </a:solidFill>
                <a:effectLst/>
                <a:latin typeface="Roboto" panose="02000000000000000000" pitchFamily="2" charset="0"/>
              </a:rPr>
              <a:t>المنصة السحابية : </a:t>
            </a:r>
            <a:r>
              <a:rPr lang="en-US" b="0" i="0" dirty="0">
                <a:solidFill>
                  <a:schemeClr val="bg1"/>
                </a:solidFill>
                <a:effectLst/>
                <a:latin typeface="Roboto" panose="02000000000000000000" pitchFamily="2" charset="0"/>
              </a:rPr>
              <a:t>Cloud platform</a:t>
            </a:r>
            <a:br>
              <a:rPr lang="en-US" dirty="0"/>
            </a:br>
            <a:r>
              <a:rPr lang="ar-SA" b="0" i="0" dirty="0">
                <a:solidFill>
                  <a:srgbClr val="202124"/>
                </a:solidFill>
                <a:effectLst/>
                <a:latin typeface="Roboto" panose="02000000000000000000" pitchFamily="2" charset="0"/>
              </a:rPr>
              <a:t>المنصة السحابية هي خادم في مركز بيانات قائم على الإنترنت، يمكن خدمات البرامج والأجهزة من العمل معا عن بعد وفي توزيعات كبيرة.</a:t>
            </a:r>
            <a:endParaRPr lang="ar-SA" dirty="0"/>
          </a:p>
        </p:txBody>
      </p:sp>
      <p:pic>
        <p:nvPicPr>
          <p:cNvPr id="10" name="صورة 9">
            <a:extLst>
              <a:ext uri="{FF2B5EF4-FFF2-40B4-BE49-F238E27FC236}">
                <a16:creationId xmlns:a16="http://schemas.microsoft.com/office/drawing/2014/main" id="{6DF9AE57-950A-B802-19A8-D2A2CA056F2B}"/>
              </a:ext>
            </a:extLst>
          </p:cNvPr>
          <p:cNvPicPr>
            <a:picLocks noChangeAspect="1"/>
          </p:cNvPicPr>
          <p:nvPr/>
        </p:nvPicPr>
        <p:blipFill rotWithShape="1">
          <a:blip r:embed="rId2"/>
          <a:srcRect r="41903" b="21198"/>
          <a:stretch/>
        </p:blipFill>
        <p:spPr>
          <a:xfrm>
            <a:off x="683568" y="1707654"/>
            <a:ext cx="2016224" cy="1875009"/>
          </a:xfrm>
          <a:prstGeom prst="rect">
            <a:avLst/>
          </a:prstGeom>
        </p:spPr>
      </p:pic>
      <p:pic>
        <p:nvPicPr>
          <p:cNvPr id="11" name="صورة 10">
            <a:extLst>
              <a:ext uri="{FF2B5EF4-FFF2-40B4-BE49-F238E27FC236}">
                <a16:creationId xmlns:a16="http://schemas.microsoft.com/office/drawing/2014/main" id="{AA993BC9-7E66-6AA9-F662-AC1C4CCB2E9B}"/>
              </a:ext>
            </a:extLst>
          </p:cNvPr>
          <p:cNvPicPr>
            <a:picLocks noChangeAspect="1"/>
          </p:cNvPicPr>
          <p:nvPr/>
        </p:nvPicPr>
        <p:blipFill>
          <a:blip r:embed="rId3"/>
          <a:stretch>
            <a:fillRect/>
          </a:stretch>
        </p:blipFill>
        <p:spPr>
          <a:xfrm>
            <a:off x="755576" y="267494"/>
            <a:ext cx="2238687" cy="1448002"/>
          </a:xfrm>
          <a:prstGeom prst="rect">
            <a:avLst/>
          </a:prstGeom>
        </p:spPr>
      </p:pic>
      <p:pic>
        <p:nvPicPr>
          <p:cNvPr id="13" name="صورة 12">
            <a:extLst>
              <a:ext uri="{FF2B5EF4-FFF2-40B4-BE49-F238E27FC236}">
                <a16:creationId xmlns:a16="http://schemas.microsoft.com/office/drawing/2014/main" id="{683A05E0-FD1E-1304-A4EB-135993B55E14}"/>
              </a:ext>
            </a:extLst>
          </p:cNvPr>
          <p:cNvPicPr>
            <a:picLocks noChangeAspect="1"/>
          </p:cNvPicPr>
          <p:nvPr/>
        </p:nvPicPr>
        <p:blipFill>
          <a:blip r:embed="rId4"/>
          <a:stretch>
            <a:fillRect/>
          </a:stretch>
        </p:blipFill>
        <p:spPr>
          <a:xfrm>
            <a:off x="467544" y="4622036"/>
            <a:ext cx="2377946" cy="469994"/>
          </a:xfrm>
          <a:prstGeom prst="rect">
            <a:avLst/>
          </a:prstGeom>
        </p:spPr>
      </p:pic>
      <p:pic>
        <p:nvPicPr>
          <p:cNvPr id="15" name="صورة 14">
            <a:extLst>
              <a:ext uri="{FF2B5EF4-FFF2-40B4-BE49-F238E27FC236}">
                <a16:creationId xmlns:a16="http://schemas.microsoft.com/office/drawing/2014/main" id="{FD970E30-CAA6-09A4-89CA-ABC5ACE96A4F}"/>
              </a:ext>
            </a:extLst>
          </p:cNvPr>
          <p:cNvPicPr>
            <a:picLocks noChangeAspect="1"/>
          </p:cNvPicPr>
          <p:nvPr/>
        </p:nvPicPr>
        <p:blipFill>
          <a:blip r:embed="rId5"/>
          <a:stretch>
            <a:fillRect/>
          </a:stretch>
        </p:blipFill>
        <p:spPr>
          <a:xfrm>
            <a:off x="1043608" y="3651870"/>
            <a:ext cx="1341178" cy="900243"/>
          </a:xfrm>
          <a:prstGeom prst="rect">
            <a:avLst/>
          </a:prstGeom>
        </p:spPr>
      </p:pic>
    </p:spTree>
    <p:extLst>
      <p:ext uri="{BB962C8B-B14F-4D97-AF65-F5344CB8AC3E}">
        <p14:creationId xmlns:p14="http://schemas.microsoft.com/office/powerpoint/2010/main" val="201039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9A6C34DB-E40F-46D4-8687-3D333166B945}"/>
              </a:ext>
            </a:extLst>
          </p:cNvPr>
          <p:cNvSpPr txBox="1"/>
          <p:nvPr/>
        </p:nvSpPr>
        <p:spPr>
          <a:xfrm>
            <a:off x="7087910" y="246781"/>
            <a:ext cx="1636987" cy="461665"/>
          </a:xfrm>
          <a:prstGeom prst="rect">
            <a:avLst/>
          </a:prstGeom>
          <a:noFill/>
        </p:spPr>
        <p:txBody>
          <a:bodyPr wrap="non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r>
              <a:rPr lang="ar-SA" altLang="zh-CN" dirty="0"/>
              <a:t>محتويات المقرر </a:t>
            </a:r>
            <a:endParaRPr lang="en-US" altLang="zh-CN" dirty="0"/>
          </a:p>
        </p:txBody>
      </p:sp>
      <p:cxnSp>
        <p:nvCxnSpPr>
          <p:cNvPr id="24" name="直接连接符 23">
            <a:extLst>
              <a:ext uri="{FF2B5EF4-FFF2-40B4-BE49-F238E27FC236}">
                <a16:creationId xmlns:a16="http://schemas.microsoft.com/office/drawing/2014/main" id="{FBC3792E-9E97-413A-A518-3D321BD201A9}"/>
              </a:ext>
            </a:extLst>
          </p:cNvPr>
          <p:cNvCxnSpPr>
            <a:cxnSpLocks/>
          </p:cNvCxnSpPr>
          <p:nvPr/>
        </p:nvCxnSpPr>
        <p:spPr>
          <a:xfrm>
            <a:off x="7281473" y="762561"/>
            <a:ext cx="1683394" cy="0"/>
          </a:xfrm>
          <a:prstGeom prst="line">
            <a:avLst/>
          </a:prstGeom>
          <a:ln w="28575" cap="rnd">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B6CAFAAB-DF05-4E70-8049-58A795772E95}"/>
              </a:ext>
            </a:extLst>
          </p:cNvPr>
          <p:cNvGrpSpPr/>
          <p:nvPr/>
        </p:nvGrpSpPr>
        <p:grpSpPr>
          <a:xfrm>
            <a:off x="5366613" y="977181"/>
            <a:ext cx="3560326" cy="461665"/>
            <a:chOff x="-3190018" y="3460805"/>
            <a:chExt cx="4747101" cy="615553"/>
          </a:xfrm>
        </p:grpSpPr>
        <p:sp>
          <p:nvSpPr>
            <p:cNvPr id="35" name="TextBox 38">
              <a:extLst>
                <a:ext uri="{FF2B5EF4-FFF2-40B4-BE49-F238E27FC236}">
                  <a16:creationId xmlns:a16="http://schemas.microsoft.com/office/drawing/2014/main" id="{022D715D-C24C-4216-BD56-4DA343A7984C}"/>
                </a:ext>
              </a:extLst>
            </p:cNvPr>
            <p:cNvSpPr txBox="1"/>
            <p:nvPr/>
          </p:nvSpPr>
          <p:spPr>
            <a:xfrm>
              <a:off x="-3190018" y="3460805"/>
              <a:ext cx="4060865" cy="615553"/>
            </a:xfrm>
            <a:prstGeom prst="rect">
              <a:avLst/>
            </a:prstGeom>
            <a:noFill/>
          </p:spPr>
          <p:txBody>
            <a:bodyPr wrap="squar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pPr algn="r"/>
              <a:r>
                <a:rPr lang="ar-SA" dirty="0">
                  <a:solidFill>
                    <a:schemeClr val="bg1">
                      <a:lumMod val="85000"/>
                    </a:schemeClr>
                  </a:solidFill>
                </a:rPr>
                <a:t>أسس إنترنت الأشياء</a:t>
              </a:r>
              <a:endParaRPr lang="en-US" altLang="zh-CN" dirty="0">
                <a:solidFill>
                  <a:schemeClr val="bg1">
                    <a:lumMod val="85000"/>
                  </a:schemeClr>
                </a:solidFill>
              </a:endParaRPr>
            </a:p>
          </p:txBody>
        </p:sp>
        <p:sp>
          <p:nvSpPr>
            <p:cNvPr id="36" name="矩形 35">
              <a:extLst>
                <a:ext uri="{FF2B5EF4-FFF2-40B4-BE49-F238E27FC236}">
                  <a16:creationId xmlns:a16="http://schemas.microsoft.com/office/drawing/2014/main" id="{EA288B7E-6BA4-400B-A440-CAC8E0AA4344}"/>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8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37" name="矩形 36">
              <a:extLst>
                <a:ext uri="{FF2B5EF4-FFF2-40B4-BE49-F238E27FC236}">
                  <a16:creationId xmlns:a16="http://schemas.microsoft.com/office/drawing/2014/main" id="{76F977DD-7338-48C5-BA15-4FBD4B4B72F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8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5" name="组合 33">
            <a:extLst>
              <a:ext uri="{FF2B5EF4-FFF2-40B4-BE49-F238E27FC236}">
                <a16:creationId xmlns:a16="http://schemas.microsoft.com/office/drawing/2014/main" id="{3E023B09-08D7-9F1A-0149-E8A3D7EE3E9F}"/>
              </a:ext>
            </a:extLst>
          </p:cNvPr>
          <p:cNvGrpSpPr/>
          <p:nvPr/>
        </p:nvGrpSpPr>
        <p:grpSpPr>
          <a:xfrm>
            <a:off x="5071561" y="3012777"/>
            <a:ext cx="3855377" cy="461665"/>
            <a:chOff x="-3583419" y="3460807"/>
            <a:chExt cx="5140502" cy="615554"/>
          </a:xfrm>
        </p:grpSpPr>
        <p:sp>
          <p:nvSpPr>
            <p:cNvPr id="6" name="TextBox 38">
              <a:extLst>
                <a:ext uri="{FF2B5EF4-FFF2-40B4-BE49-F238E27FC236}">
                  <a16:creationId xmlns:a16="http://schemas.microsoft.com/office/drawing/2014/main" id="{0CA2F1BE-241D-F2F4-4B25-9C7FB44F373A}"/>
                </a:ext>
              </a:extLst>
            </p:cNvPr>
            <p:cNvSpPr txBox="1"/>
            <p:nvPr/>
          </p:nvSpPr>
          <p:spPr>
            <a:xfrm>
              <a:off x="-3583419" y="3460807"/>
              <a:ext cx="4403849" cy="615554"/>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solidFill>
                    <a:schemeClr val="bg1">
                      <a:lumMod val="85000"/>
                    </a:schemeClr>
                  </a:solidFill>
                </a:rPr>
                <a:t>إنترنت الأشياء في حياتنا</a:t>
              </a:r>
              <a:endParaRPr lang="en-US" altLang="zh-CN" dirty="0">
                <a:solidFill>
                  <a:schemeClr val="bg1">
                    <a:lumMod val="85000"/>
                  </a:schemeClr>
                </a:solidFill>
              </a:endParaRPr>
            </a:p>
          </p:txBody>
        </p:sp>
        <p:sp>
          <p:nvSpPr>
            <p:cNvPr id="7" name="矩形 35">
              <a:extLst>
                <a:ext uri="{FF2B5EF4-FFF2-40B4-BE49-F238E27FC236}">
                  <a16:creationId xmlns:a16="http://schemas.microsoft.com/office/drawing/2014/main" id="{1A6BDAF9-0007-3525-8193-F2F9CDB980D3}"/>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8" name="矩形 36">
              <a:extLst>
                <a:ext uri="{FF2B5EF4-FFF2-40B4-BE49-F238E27FC236}">
                  <a16:creationId xmlns:a16="http://schemas.microsoft.com/office/drawing/2014/main" id="{6437FCE1-C2D6-06B1-A070-299ECBE4EE53}"/>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9" name="组合 33">
            <a:extLst>
              <a:ext uri="{FF2B5EF4-FFF2-40B4-BE49-F238E27FC236}">
                <a16:creationId xmlns:a16="http://schemas.microsoft.com/office/drawing/2014/main" id="{EF2D5A5E-B707-47EF-4211-C00A7C0080F6}"/>
              </a:ext>
            </a:extLst>
          </p:cNvPr>
          <p:cNvGrpSpPr/>
          <p:nvPr/>
        </p:nvGrpSpPr>
        <p:grpSpPr>
          <a:xfrm>
            <a:off x="-1" y="1061911"/>
            <a:ext cx="4399679" cy="461665"/>
            <a:chOff x="-4309155" y="3498086"/>
            <a:chExt cx="5866238" cy="615553"/>
          </a:xfrm>
        </p:grpSpPr>
        <p:sp>
          <p:nvSpPr>
            <p:cNvPr id="10" name="TextBox 38">
              <a:extLst>
                <a:ext uri="{FF2B5EF4-FFF2-40B4-BE49-F238E27FC236}">
                  <a16:creationId xmlns:a16="http://schemas.microsoft.com/office/drawing/2014/main" id="{FBDAB005-F190-1A5F-063F-966A9C5EBA49}"/>
                </a:ext>
              </a:extLst>
            </p:cNvPr>
            <p:cNvSpPr txBox="1"/>
            <p:nvPr/>
          </p:nvSpPr>
          <p:spPr>
            <a:xfrm>
              <a:off x="-4309155" y="3498086"/>
              <a:ext cx="5171497"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solidFill>
                    <a:schemeClr val="bg1">
                      <a:lumMod val="75000"/>
                    </a:schemeClr>
                  </a:solidFill>
                </a:rPr>
                <a:t>إنشاء تطبيقات إنترنت الأشياء باستخدام الأردوينو</a:t>
              </a:r>
              <a:endParaRPr lang="en-US" altLang="zh-CN" dirty="0">
                <a:solidFill>
                  <a:schemeClr val="bg1">
                    <a:lumMod val="75000"/>
                  </a:schemeClr>
                </a:solidFill>
              </a:endParaRPr>
            </a:p>
          </p:txBody>
        </p:sp>
        <p:sp>
          <p:nvSpPr>
            <p:cNvPr id="11" name="矩形 35">
              <a:extLst>
                <a:ext uri="{FF2B5EF4-FFF2-40B4-BE49-F238E27FC236}">
                  <a16:creationId xmlns:a16="http://schemas.microsoft.com/office/drawing/2014/main" id="{0CE4ADD6-038F-B45A-4151-23414C391A0E}"/>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7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12" name="矩形 36">
              <a:extLst>
                <a:ext uri="{FF2B5EF4-FFF2-40B4-BE49-F238E27FC236}">
                  <a16:creationId xmlns:a16="http://schemas.microsoft.com/office/drawing/2014/main" id="{7558F380-089C-482E-4BC2-6ECBE0359912}"/>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bg1">
                    <a:lumMod val="75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13" name="组合 33">
            <a:extLst>
              <a:ext uri="{FF2B5EF4-FFF2-40B4-BE49-F238E27FC236}">
                <a16:creationId xmlns:a16="http://schemas.microsoft.com/office/drawing/2014/main" id="{13A92EBD-BBB9-3C26-45EB-EF7C15A8F69D}"/>
              </a:ext>
            </a:extLst>
          </p:cNvPr>
          <p:cNvGrpSpPr/>
          <p:nvPr/>
        </p:nvGrpSpPr>
        <p:grpSpPr>
          <a:xfrm>
            <a:off x="97825" y="3097508"/>
            <a:ext cx="4380869" cy="461665"/>
            <a:chOff x="-4178721" y="3472444"/>
            <a:chExt cx="5735804" cy="615553"/>
          </a:xfrm>
        </p:grpSpPr>
        <p:sp>
          <p:nvSpPr>
            <p:cNvPr id="14" name="TextBox 38">
              <a:extLst>
                <a:ext uri="{FF2B5EF4-FFF2-40B4-BE49-F238E27FC236}">
                  <a16:creationId xmlns:a16="http://schemas.microsoft.com/office/drawing/2014/main" id="{53B9F506-1872-B154-956C-8E7BA9BA1074}"/>
                </a:ext>
              </a:extLst>
            </p:cNvPr>
            <p:cNvSpPr txBox="1"/>
            <p:nvPr/>
          </p:nvSpPr>
          <p:spPr>
            <a:xfrm>
              <a:off x="-4178721" y="3472444"/>
              <a:ext cx="5078221"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 سحابي لإنترنت الأشياء.</a:t>
              </a:r>
              <a:endParaRPr lang="en-US" altLang="zh-CN" dirty="0"/>
            </a:p>
          </p:txBody>
        </p:sp>
        <p:sp>
          <p:nvSpPr>
            <p:cNvPr id="15" name="矩形 35">
              <a:extLst>
                <a:ext uri="{FF2B5EF4-FFF2-40B4-BE49-F238E27FC236}">
                  <a16:creationId xmlns:a16="http://schemas.microsoft.com/office/drawing/2014/main" id="{D3F8DADD-646E-425A-A842-E05DE1C622B7}"/>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6" name="矩形 36">
              <a:extLst>
                <a:ext uri="{FF2B5EF4-FFF2-40B4-BE49-F238E27FC236}">
                  <a16:creationId xmlns:a16="http://schemas.microsoft.com/office/drawing/2014/main" id="{55A4FF87-2083-4771-CC2E-D7E6CF5C4B96}"/>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sp>
        <p:nvSpPr>
          <p:cNvPr id="33" name="مربع نص 32">
            <a:extLst>
              <a:ext uri="{FF2B5EF4-FFF2-40B4-BE49-F238E27FC236}">
                <a16:creationId xmlns:a16="http://schemas.microsoft.com/office/drawing/2014/main" id="{19C21159-436F-79FF-B466-25111EF240AF}"/>
              </a:ext>
            </a:extLst>
          </p:cNvPr>
          <p:cNvSpPr txBox="1"/>
          <p:nvPr/>
        </p:nvSpPr>
        <p:spPr>
          <a:xfrm>
            <a:off x="5295693" y="1564677"/>
            <a:ext cx="3488593" cy="923330"/>
          </a:xfrm>
          <a:prstGeom prst="rect">
            <a:avLst/>
          </a:prstGeom>
          <a:noFill/>
        </p:spPr>
        <p:txBody>
          <a:bodyPr wrap="square">
            <a:spAutoFit/>
          </a:bodyPr>
          <a:lstStyle/>
          <a:p>
            <a:pPr algn="r" rtl="1"/>
            <a:r>
              <a:rPr lang="ar-SA" dirty="0">
                <a:solidFill>
                  <a:schemeClr val="bg1">
                    <a:lumMod val="85000"/>
                  </a:schemeClr>
                </a:solidFill>
                <a:latin typeface="Roboto" panose="02000000000000000000" pitchFamily="2" charset="0"/>
                <a:cs typeface="Sultan bold" pitchFamily="2" charset="-78"/>
              </a:rPr>
              <a:t>الدرس الأول </a:t>
            </a:r>
            <a:r>
              <a:rPr lang="ar-SA" dirty="0">
                <a:solidFill>
                  <a:schemeClr val="bg1">
                    <a:lumMod val="85000"/>
                  </a:schemeClr>
                </a:solidFill>
                <a:latin typeface="Roboto" panose="02000000000000000000" pitchFamily="2" charset="0"/>
              </a:rPr>
              <a:t>مفاهيم إنترنت الأشياء</a:t>
            </a:r>
            <a:br>
              <a:rPr lang="ar-SA" dirty="0">
                <a:solidFill>
                  <a:schemeClr val="bg1">
                    <a:lumMod val="85000"/>
                  </a:schemeClr>
                </a:solidFill>
                <a:cs typeface="Sultan bold" pitchFamily="2" charset="-78"/>
              </a:rPr>
            </a:br>
            <a:r>
              <a:rPr lang="ar-SA" dirty="0">
                <a:solidFill>
                  <a:schemeClr val="bg1">
                    <a:lumMod val="85000"/>
                  </a:schemeClr>
                </a:solidFill>
                <a:latin typeface="Roboto" panose="02000000000000000000" pitchFamily="2" charset="0"/>
                <a:cs typeface="Sultan bold" pitchFamily="2" charset="-78"/>
              </a:rPr>
              <a:t>الدرس الثاني</a:t>
            </a:r>
            <a:r>
              <a:rPr lang="en-US" dirty="0">
                <a:solidFill>
                  <a:schemeClr val="bg1">
                    <a:lumMod val="85000"/>
                  </a:schemeClr>
                </a:solidFill>
                <a:latin typeface="Roboto" panose="02000000000000000000" pitchFamily="2" charset="0"/>
                <a:cs typeface="Sultan bold" pitchFamily="2" charset="-78"/>
              </a:rPr>
              <a:t> </a:t>
            </a:r>
            <a:r>
              <a:rPr lang="ar-SA" dirty="0">
                <a:solidFill>
                  <a:schemeClr val="bg1">
                    <a:lumMod val="85000"/>
                  </a:schemeClr>
                </a:solidFill>
                <a:latin typeface="Roboto" panose="02000000000000000000" pitchFamily="2" charset="0"/>
              </a:rPr>
              <a:t>أجهزة إنترنت الأشياء .</a:t>
            </a:r>
            <a:br>
              <a:rPr lang="ar-SA" dirty="0">
                <a:solidFill>
                  <a:schemeClr val="bg1">
                    <a:lumMod val="85000"/>
                  </a:schemeClr>
                </a:solidFill>
                <a:cs typeface="Sultan bold" pitchFamily="2" charset="-78"/>
              </a:rPr>
            </a:br>
            <a:r>
              <a:rPr lang="ar-SA" dirty="0">
                <a:solidFill>
                  <a:schemeClr val="bg1">
                    <a:lumMod val="85000"/>
                  </a:schemeClr>
                </a:solidFill>
                <a:latin typeface="Roboto" panose="02000000000000000000" pitchFamily="2" charset="0"/>
                <a:cs typeface="Sultan bold" pitchFamily="2" charset="-78"/>
              </a:rPr>
              <a:t>المشروع .</a:t>
            </a:r>
          </a:p>
        </p:txBody>
      </p:sp>
      <p:sp>
        <p:nvSpPr>
          <p:cNvPr id="39" name="مربع نص 38">
            <a:extLst>
              <a:ext uri="{FF2B5EF4-FFF2-40B4-BE49-F238E27FC236}">
                <a16:creationId xmlns:a16="http://schemas.microsoft.com/office/drawing/2014/main" id="{7865B952-926C-1D54-F2C0-DF3F04FC4DB1}"/>
              </a:ext>
            </a:extLst>
          </p:cNvPr>
          <p:cNvSpPr txBox="1"/>
          <p:nvPr/>
        </p:nvSpPr>
        <p:spPr>
          <a:xfrm>
            <a:off x="5090802" y="3621297"/>
            <a:ext cx="3693484"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bg1">
                    <a:lumMod val="85000"/>
                  </a:schemeClr>
                </a:solidFill>
                <a:cs typeface="Sultan bold" pitchFamily="2" charset="-78"/>
              </a:rPr>
              <a:t>الدرس الأول </a:t>
            </a:r>
            <a:r>
              <a:rPr lang="ar-SA" sz="1800" dirty="0">
                <a:solidFill>
                  <a:schemeClr val="bg1">
                    <a:lumMod val="85000"/>
                  </a:schemeClr>
                </a:solidFill>
              </a:rPr>
              <a:t>منصة إنترنت الأشياء.</a:t>
            </a:r>
            <a:br>
              <a:rPr lang="ar-SA" sz="1800" dirty="0">
                <a:solidFill>
                  <a:schemeClr val="bg1">
                    <a:lumMod val="85000"/>
                  </a:schemeClr>
                </a:solidFill>
                <a:cs typeface="Sultan bold" pitchFamily="2" charset="-78"/>
              </a:rPr>
            </a:br>
            <a:r>
              <a:rPr lang="ar-SA" sz="1800" dirty="0">
                <a:solidFill>
                  <a:schemeClr val="bg1">
                    <a:lumMod val="85000"/>
                  </a:schemeClr>
                </a:solidFill>
                <a:cs typeface="Sultan bold" pitchFamily="2" charset="-78"/>
              </a:rPr>
              <a:t>الدرس الثاني </a:t>
            </a:r>
            <a:r>
              <a:rPr lang="ar-SA" sz="1800" dirty="0">
                <a:solidFill>
                  <a:schemeClr val="bg1">
                    <a:lumMod val="85000"/>
                  </a:schemeClr>
                </a:solidFill>
              </a:rPr>
              <a:t>تطبيقات وتحديات إنترنت الأشياء</a:t>
            </a:r>
            <a:r>
              <a:rPr lang="ar-SA" sz="1800" dirty="0">
                <a:solidFill>
                  <a:schemeClr val="bg1">
                    <a:lumMod val="85000"/>
                  </a:schemeClr>
                </a:solidFill>
                <a:cs typeface="Sultan bold" pitchFamily="2" charset="-78"/>
              </a:rPr>
              <a:t>.</a:t>
            </a:r>
            <a:br>
              <a:rPr lang="ar-SA" sz="1800" dirty="0">
                <a:solidFill>
                  <a:schemeClr val="bg1">
                    <a:lumMod val="85000"/>
                  </a:schemeClr>
                </a:solidFill>
                <a:cs typeface="Sultan bold" pitchFamily="2" charset="-78"/>
              </a:rPr>
            </a:br>
            <a:r>
              <a:rPr lang="ar-SA" sz="1800" dirty="0">
                <a:solidFill>
                  <a:schemeClr val="bg1">
                    <a:lumMod val="85000"/>
                  </a:schemeClr>
                </a:solidFill>
                <a:cs typeface="Sultan bold" pitchFamily="2" charset="-78"/>
              </a:rPr>
              <a:t>المشروع .</a:t>
            </a:r>
            <a:br>
              <a:rPr lang="ar-SA" sz="1800" dirty="0">
                <a:solidFill>
                  <a:schemeClr val="bg1">
                    <a:lumMod val="85000"/>
                  </a:schemeClr>
                </a:solidFill>
                <a:cs typeface="Sultan bold" pitchFamily="2" charset="-78"/>
              </a:rPr>
            </a:br>
            <a:endParaRPr lang="ar-SA" sz="1800" dirty="0">
              <a:solidFill>
                <a:schemeClr val="bg1">
                  <a:lumMod val="85000"/>
                </a:schemeClr>
              </a:solidFill>
              <a:cs typeface="Sultan bold" pitchFamily="2" charset="-78"/>
            </a:endParaRPr>
          </a:p>
        </p:txBody>
      </p:sp>
      <p:sp>
        <p:nvSpPr>
          <p:cNvPr id="41" name="مربع نص 40">
            <a:extLst>
              <a:ext uri="{FF2B5EF4-FFF2-40B4-BE49-F238E27FC236}">
                <a16:creationId xmlns:a16="http://schemas.microsoft.com/office/drawing/2014/main" id="{987E232E-9B27-972C-CC27-A1A61A891E86}"/>
              </a:ext>
            </a:extLst>
          </p:cNvPr>
          <p:cNvSpPr txBox="1"/>
          <p:nvPr/>
        </p:nvSpPr>
        <p:spPr>
          <a:xfrm>
            <a:off x="188479" y="1664620"/>
            <a:ext cx="4188038" cy="1477328"/>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bg1">
                    <a:lumMod val="75000"/>
                  </a:schemeClr>
                </a:solidFill>
                <a:cs typeface="Sultan bold" pitchFamily="2" charset="-78"/>
              </a:rPr>
              <a:t>الدرس الأول </a:t>
            </a:r>
            <a:r>
              <a:rPr lang="ar-SA" sz="1800" dirty="0">
                <a:solidFill>
                  <a:schemeClr val="bg1">
                    <a:lumMod val="75000"/>
                  </a:schemeClr>
                </a:solidFill>
              </a:rPr>
              <a:t>إنشاء نظام منزل ذكي </a:t>
            </a:r>
            <a:r>
              <a:rPr lang="ar-SA" sz="1800" dirty="0">
                <a:solidFill>
                  <a:schemeClr val="bg1">
                    <a:lumMod val="75000"/>
                  </a:schemeClr>
                </a:solidFill>
                <a:cs typeface="Sultan bold" pitchFamily="2" charset="-78"/>
              </a:rPr>
              <a:t>.</a:t>
            </a:r>
            <a:br>
              <a:rPr lang="ar-SA" sz="1800" dirty="0">
                <a:solidFill>
                  <a:schemeClr val="bg1">
                    <a:lumMod val="75000"/>
                  </a:schemeClr>
                </a:solidFill>
                <a:cs typeface="Sultan bold" pitchFamily="2" charset="-78"/>
              </a:rPr>
            </a:br>
            <a:r>
              <a:rPr lang="ar-SA" sz="1800" dirty="0">
                <a:solidFill>
                  <a:schemeClr val="bg1">
                    <a:lumMod val="75000"/>
                  </a:schemeClr>
                </a:solidFill>
                <a:cs typeface="Sultan bold" pitchFamily="2" charset="-78"/>
              </a:rPr>
              <a:t>الدرس الثاني </a:t>
            </a:r>
            <a:r>
              <a:rPr lang="ar-SA" sz="1800" dirty="0">
                <a:solidFill>
                  <a:schemeClr val="bg1">
                    <a:lumMod val="75000"/>
                  </a:schemeClr>
                </a:solidFill>
              </a:rPr>
              <a:t>إنشاء نظام لري النباتات</a:t>
            </a:r>
            <a:r>
              <a:rPr lang="ar-SA" sz="1800" dirty="0">
                <a:solidFill>
                  <a:schemeClr val="bg1">
                    <a:lumMod val="75000"/>
                  </a:schemeClr>
                </a:solidFill>
                <a:cs typeface="Sultan bold" pitchFamily="2" charset="-78"/>
              </a:rPr>
              <a:t>.</a:t>
            </a:r>
            <a:br>
              <a:rPr lang="ar-SA" sz="1800" dirty="0">
                <a:solidFill>
                  <a:schemeClr val="bg1">
                    <a:lumMod val="75000"/>
                  </a:schemeClr>
                </a:solidFill>
                <a:cs typeface="Sultan bold" pitchFamily="2" charset="-78"/>
              </a:rPr>
            </a:br>
            <a:r>
              <a:rPr lang="ar-SA" sz="1800" dirty="0">
                <a:solidFill>
                  <a:schemeClr val="bg1">
                    <a:lumMod val="75000"/>
                  </a:schemeClr>
                </a:solidFill>
                <a:cs typeface="Sultan bold" pitchFamily="2" charset="-78"/>
              </a:rPr>
              <a:t>الدرس الثالث </a:t>
            </a:r>
            <a:r>
              <a:rPr lang="ar-SA" sz="1800" dirty="0">
                <a:solidFill>
                  <a:schemeClr val="bg1">
                    <a:lumMod val="75000"/>
                  </a:schemeClr>
                </a:solidFill>
              </a:rPr>
              <a:t>إنشاء نظام تسرب الغاز.</a:t>
            </a:r>
            <a:br>
              <a:rPr lang="ar-SA" sz="1800" dirty="0">
                <a:solidFill>
                  <a:schemeClr val="bg1">
                    <a:lumMod val="75000"/>
                  </a:schemeClr>
                </a:solidFill>
                <a:cs typeface="Sultan bold" pitchFamily="2" charset="-78"/>
              </a:rPr>
            </a:br>
            <a:r>
              <a:rPr lang="ar-SA" sz="1800" dirty="0">
                <a:solidFill>
                  <a:schemeClr val="bg1">
                    <a:lumMod val="75000"/>
                  </a:schemeClr>
                </a:solidFill>
                <a:cs typeface="Sultan bold" pitchFamily="2" charset="-78"/>
              </a:rPr>
              <a:t>المشروع .</a:t>
            </a:r>
            <a:br>
              <a:rPr lang="ar-SA" sz="1800" dirty="0">
                <a:solidFill>
                  <a:schemeClr val="bg1">
                    <a:lumMod val="75000"/>
                  </a:schemeClr>
                </a:solidFill>
                <a:cs typeface="Sultan bold" pitchFamily="2" charset="-78"/>
              </a:rPr>
            </a:br>
            <a:endParaRPr lang="ar-SA" sz="1800" dirty="0">
              <a:solidFill>
                <a:schemeClr val="bg1">
                  <a:lumMod val="75000"/>
                </a:schemeClr>
              </a:solidFill>
              <a:cs typeface="Sultan bold" pitchFamily="2" charset="-78"/>
            </a:endParaRPr>
          </a:p>
        </p:txBody>
      </p:sp>
      <p:sp>
        <p:nvSpPr>
          <p:cNvPr id="51" name="مربع نص 50">
            <a:extLst>
              <a:ext uri="{FF2B5EF4-FFF2-40B4-BE49-F238E27FC236}">
                <a16:creationId xmlns:a16="http://schemas.microsoft.com/office/drawing/2014/main" id="{E6FB2D56-F2D3-03E9-565F-A9E9F1AD4472}"/>
              </a:ext>
            </a:extLst>
          </p:cNvPr>
          <p:cNvSpPr txBox="1"/>
          <p:nvPr/>
        </p:nvSpPr>
        <p:spPr>
          <a:xfrm>
            <a:off x="188479" y="3648571"/>
            <a:ext cx="4093010"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إعداد بيئة تطوير الأردوينو.</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برمجة الأردوينو في البايثون </a:t>
            </a:r>
            <a:endParaRPr lang="en-US" sz="2100" spc="-113" dirty="0">
              <a:solidFill>
                <a:srgbClr val="206763"/>
              </a:solidFill>
              <a:latin typeface="+mn-lt"/>
              <a:cs typeface="+mn-cs"/>
            </a:endParaRPr>
          </a:p>
          <a:p>
            <a:r>
              <a:rPr lang="ar-SA" sz="1800" dirty="0">
                <a:solidFill>
                  <a:schemeClr val="accent1">
                    <a:lumMod val="75000"/>
                  </a:schemeClr>
                </a:solidFill>
                <a:cs typeface="Sultan bold" pitchFamily="2" charset="-78"/>
              </a:rPr>
              <a:t>الدرس الثالث </a:t>
            </a:r>
            <a:r>
              <a:rPr lang="ar-SA" sz="1800" dirty="0"/>
              <a:t>التفاعل مع خدمات الويب السحابية </a:t>
            </a:r>
            <a:br>
              <a:rPr lang="en-US"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p>
        </p:txBody>
      </p:sp>
      <p:sp>
        <p:nvSpPr>
          <p:cNvPr id="2" name="文本框 23">
            <a:extLst>
              <a:ext uri="{FF2B5EF4-FFF2-40B4-BE49-F238E27FC236}">
                <a16:creationId xmlns:a16="http://schemas.microsoft.com/office/drawing/2014/main" id="{D26579B7-A8EE-5B21-B2C1-54E6D2BBFF81}"/>
              </a:ext>
            </a:extLst>
          </p:cNvPr>
          <p:cNvSpPr txBox="1"/>
          <p:nvPr/>
        </p:nvSpPr>
        <p:spPr>
          <a:xfrm>
            <a:off x="8526077" y="872180"/>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lumMod val="85000"/>
                  </a:schemeClr>
                </a:solidFill>
                <a:latin typeface="+mj-lt"/>
                <a:ea typeface="微软雅黑" panose="020B0503020204020204" pitchFamily="34" charset="-122"/>
              </a:rPr>
              <a:t>1</a:t>
            </a:r>
            <a:endParaRPr lang="zh-CN" altLang="en-US" sz="4050" b="1" dirty="0">
              <a:solidFill>
                <a:schemeClr val="bg1">
                  <a:lumMod val="85000"/>
                </a:schemeClr>
              </a:solidFill>
              <a:latin typeface="+mj-lt"/>
              <a:ea typeface="微软雅黑" panose="020B0503020204020204" pitchFamily="34" charset="-122"/>
            </a:endParaRPr>
          </a:p>
        </p:txBody>
      </p:sp>
      <p:sp>
        <p:nvSpPr>
          <p:cNvPr id="3" name="文本框 23">
            <a:extLst>
              <a:ext uri="{FF2B5EF4-FFF2-40B4-BE49-F238E27FC236}">
                <a16:creationId xmlns:a16="http://schemas.microsoft.com/office/drawing/2014/main" id="{E292537D-2FFA-65AD-52FA-36FD7AE37903}"/>
              </a:ext>
            </a:extLst>
          </p:cNvPr>
          <p:cNvSpPr txBox="1"/>
          <p:nvPr/>
        </p:nvSpPr>
        <p:spPr>
          <a:xfrm>
            <a:off x="8515378" y="2899301"/>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lumMod val="85000"/>
                  </a:schemeClr>
                </a:solidFill>
                <a:latin typeface="+mj-lt"/>
                <a:ea typeface="微软雅黑" panose="020B0503020204020204" pitchFamily="34" charset="-122"/>
              </a:rPr>
              <a:t>2</a:t>
            </a:r>
            <a:endParaRPr lang="zh-CN" altLang="en-US" sz="4050" b="1" dirty="0">
              <a:solidFill>
                <a:schemeClr val="bg1">
                  <a:lumMod val="85000"/>
                </a:schemeClr>
              </a:solidFill>
              <a:latin typeface="+mj-lt"/>
              <a:ea typeface="微软雅黑" panose="020B0503020204020204" pitchFamily="34" charset="-122"/>
            </a:endParaRPr>
          </a:p>
        </p:txBody>
      </p:sp>
      <p:sp>
        <p:nvSpPr>
          <p:cNvPr id="4" name="文本框 23">
            <a:extLst>
              <a:ext uri="{FF2B5EF4-FFF2-40B4-BE49-F238E27FC236}">
                <a16:creationId xmlns:a16="http://schemas.microsoft.com/office/drawing/2014/main" id="{32841E05-6FAB-323B-B396-D4623565B776}"/>
              </a:ext>
            </a:extLst>
          </p:cNvPr>
          <p:cNvSpPr txBox="1"/>
          <p:nvPr/>
        </p:nvSpPr>
        <p:spPr>
          <a:xfrm>
            <a:off x="3911695" y="928953"/>
            <a:ext cx="471604" cy="715581"/>
          </a:xfrm>
          <a:prstGeom prst="rect">
            <a:avLst/>
          </a:prstGeom>
          <a:noFill/>
        </p:spPr>
        <p:txBody>
          <a:bodyPr wrap="square" rtlCol="0">
            <a:spAutoFit/>
            <a:scene3d>
              <a:camera prst="orthographicFront"/>
              <a:lightRig rig="threePt" dir="t"/>
            </a:scene3d>
            <a:sp3d contourW="12700"/>
          </a:bodyPr>
          <a:lstStyle/>
          <a:p>
            <a:r>
              <a:rPr lang="en-US" altLang="zh-CN" sz="4050" b="1" dirty="0">
                <a:solidFill>
                  <a:schemeClr val="bg1">
                    <a:lumMod val="75000"/>
                  </a:schemeClr>
                </a:solidFill>
                <a:latin typeface="+mj-lt"/>
                <a:ea typeface="微软雅黑" panose="020B0503020204020204" pitchFamily="34" charset="-122"/>
              </a:rPr>
              <a:t>3</a:t>
            </a:r>
            <a:endParaRPr lang="zh-CN" altLang="en-US" sz="4050" b="1" dirty="0">
              <a:solidFill>
                <a:schemeClr val="bg1">
                  <a:lumMod val="75000"/>
                </a:schemeClr>
              </a:solidFill>
              <a:latin typeface="+mj-lt"/>
              <a:ea typeface="微软雅黑" panose="020B0503020204020204" pitchFamily="34" charset="-122"/>
            </a:endParaRPr>
          </a:p>
        </p:txBody>
      </p:sp>
      <p:sp>
        <p:nvSpPr>
          <p:cNvPr id="17" name="文本框 23">
            <a:extLst>
              <a:ext uri="{FF2B5EF4-FFF2-40B4-BE49-F238E27FC236}">
                <a16:creationId xmlns:a16="http://schemas.microsoft.com/office/drawing/2014/main" id="{1CC8F8D6-F56E-D704-0809-0E3D95281FC3}"/>
              </a:ext>
            </a:extLst>
          </p:cNvPr>
          <p:cNvSpPr txBox="1"/>
          <p:nvPr/>
        </p:nvSpPr>
        <p:spPr>
          <a:xfrm>
            <a:off x="3947879" y="2990905"/>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4</a:t>
            </a:r>
            <a:endParaRPr lang="zh-CN" altLang="en-US" sz="4050" b="1" dirty="0">
              <a:solidFill>
                <a:srgbClr val="FFFF00"/>
              </a:solidFill>
              <a:latin typeface="+mj-lt"/>
              <a:ea typeface="微软雅黑" panose="020B0503020204020204" pitchFamily="34" charset="-122"/>
            </a:endParaRPr>
          </a:p>
        </p:txBody>
      </p:sp>
    </p:spTree>
    <p:extLst>
      <p:ext uri="{BB962C8B-B14F-4D97-AF65-F5344CB8AC3E}">
        <p14:creationId xmlns:p14="http://schemas.microsoft.com/office/powerpoint/2010/main" val="495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P spid="39" grpId="0"/>
      <p:bldP spid="41" grpId="0"/>
      <p:bldP spid="51" grpId="0"/>
      <p:bldP spid="2" grpId="0"/>
      <p:bldP spid="3" grpId="0"/>
      <p:bldP spid="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7FDEB804-C23E-949D-FCF4-8883F0854EA3}"/>
              </a:ext>
            </a:extLst>
          </p:cNvPr>
          <p:cNvPicPr>
            <a:picLocks noChangeAspect="1"/>
          </p:cNvPicPr>
          <p:nvPr/>
        </p:nvPicPr>
        <p:blipFill>
          <a:blip r:embed="rId2"/>
          <a:stretch>
            <a:fillRect/>
          </a:stretch>
        </p:blipFill>
        <p:spPr>
          <a:xfrm>
            <a:off x="4211960" y="1131590"/>
            <a:ext cx="1734816" cy="3078967"/>
          </a:xfrm>
          <a:prstGeom prst="rect">
            <a:avLst/>
          </a:prstGeom>
        </p:spPr>
      </p:pic>
      <p:pic>
        <p:nvPicPr>
          <p:cNvPr id="6" name="صورة 5">
            <a:extLst>
              <a:ext uri="{FF2B5EF4-FFF2-40B4-BE49-F238E27FC236}">
                <a16:creationId xmlns:a16="http://schemas.microsoft.com/office/drawing/2014/main" id="{15EB000E-61DE-9187-351D-BB51D0E050E0}"/>
              </a:ext>
            </a:extLst>
          </p:cNvPr>
          <p:cNvPicPr>
            <a:picLocks noChangeAspect="1"/>
          </p:cNvPicPr>
          <p:nvPr/>
        </p:nvPicPr>
        <p:blipFill>
          <a:blip r:embed="rId3"/>
          <a:stretch>
            <a:fillRect/>
          </a:stretch>
        </p:blipFill>
        <p:spPr>
          <a:xfrm>
            <a:off x="6228184" y="1985038"/>
            <a:ext cx="2378605" cy="2092150"/>
          </a:xfrm>
          <a:prstGeom prst="rect">
            <a:avLst/>
          </a:prstGeom>
        </p:spPr>
      </p:pic>
      <p:pic>
        <p:nvPicPr>
          <p:cNvPr id="8" name="صورة 7">
            <a:extLst>
              <a:ext uri="{FF2B5EF4-FFF2-40B4-BE49-F238E27FC236}">
                <a16:creationId xmlns:a16="http://schemas.microsoft.com/office/drawing/2014/main" id="{2AE81284-81E3-84B5-73CF-BBBA12DD8169}"/>
              </a:ext>
            </a:extLst>
          </p:cNvPr>
          <p:cNvPicPr>
            <a:picLocks noChangeAspect="1"/>
          </p:cNvPicPr>
          <p:nvPr/>
        </p:nvPicPr>
        <p:blipFill>
          <a:blip r:embed="rId4"/>
          <a:stretch>
            <a:fillRect/>
          </a:stretch>
        </p:blipFill>
        <p:spPr>
          <a:xfrm>
            <a:off x="467544" y="1707654"/>
            <a:ext cx="3431527" cy="2142863"/>
          </a:xfrm>
          <a:prstGeom prst="rect">
            <a:avLst/>
          </a:prstGeom>
        </p:spPr>
      </p:pic>
    </p:spTree>
    <p:extLst>
      <p:ext uri="{BB962C8B-B14F-4D97-AF65-F5344CB8AC3E}">
        <p14:creationId xmlns:p14="http://schemas.microsoft.com/office/powerpoint/2010/main" val="199465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FC8F37C7-306C-4D6B-6C75-8C3AFEF8188E}"/>
              </a:ext>
            </a:extLst>
          </p:cNvPr>
          <p:cNvPicPr>
            <a:picLocks noChangeAspect="1"/>
          </p:cNvPicPr>
          <p:nvPr/>
        </p:nvPicPr>
        <p:blipFill>
          <a:blip r:embed="rId2"/>
          <a:stretch>
            <a:fillRect/>
          </a:stretch>
        </p:blipFill>
        <p:spPr>
          <a:xfrm>
            <a:off x="4427984" y="1275606"/>
            <a:ext cx="4002569" cy="3391376"/>
          </a:xfrm>
          <a:prstGeom prst="rect">
            <a:avLst/>
          </a:prstGeom>
        </p:spPr>
      </p:pic>
    </p:spTree>
    <p:extLst>
      <p:ext uri="{BB962C8B-B14F-4D97-AF65-F5344CB8AC3E}">
        <p14:creationId xmlns:p14="http://schemas.microsoft.com/office/powerpoint/2010/main" val="423381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999E3EB6-3A27-1F4A-912B-03F7AE8A833E}"/>
              </a:ext>
            </a:extLst>
          </p:cNvPr>
          <p:cNvPicPr>
            <a:picLocks noChangeAspect="1"/>
          </p:cNvPicPr>
          <p:nvPr/>
        </p:nvPicPr>
        <p:blipFill>
          <a:blip r:embed="rId2"/>
          <a:stretch>
            <a:fillRect/>
          </a:stretch>
        </p:blipFill>
        <p:spPr>
          <a:xfrm>
            <a:off x="4932040" y="1203598"/>
            <a:ext cx="3921203" cy="2972645"/>
          </a:xfrm>
          <a:prstGeom prst="rect">
            <a:avLst/>
          </a:prstGeom>
        </p:spPr>
      </p:pic>
      <p:pic>
        <p:nvPicPr>
          <p:cNvPr id="6" name="صورة 5">
            <a:extLst>
              <a:ext uri="{FF2B5EF4-FFF2-40B4-BE49-F238E27FC236}">
                <a16:creationId xmlns:a16="http://schemas.microsoft.com/office/drawing/2014/main" id="{9CB4A9F7-2BAB-9187-66E1-51A3954247E9}"/>
              </a:ext>
            </a:extLst>
          </p:cNvPr>
          <p:cNvPicPr>
            <a:picLocks noChangeAspect="1"/>
          </p:cNvPicPr>
          <p:nvPr/>
        </p:nvPicPr>
        <p:blipFill>
          <a:blip r:embed="rId3"/>
          <a:stretch>
            <a:fillRect/>
          </a:stretch>
        </p:blipFill>
        <p:spPr>
          <a:xfrm>
            <a:off x="443407" y="781819"/>
            <a:ext cx="3361430" cy="3579862"/>
          </a:xfrm>
          <a:prstGeom prst="rect">
            <a:avLst/>
          </a:prstGeom>
        </p:spPr>
      </p:pic>
    </p:spTree>
    <p:extLst>
      <p:ext uri="{BB962C8B-B14F-4D97-AF65-F5344CB8AC3E}">
        <p14:creationId xmlns:p14="http://schemas.microsoft.com/office/powerpoint/2010/main" val="199097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DD7E3A51-133D-113E-F915-7DC66FFEB579}"/>
              </a:ext>
            </a:extLst>
          </p:cNvPr>
          <p:cNvPicPr>
            <a:picLocks noChangeAspect="1"/>
          </p:cNvPicPr>
          <p:nvPr/>
        </p:nvPicPr>
        <p:blipFill>
          <a:blip r:embed="rId2"/>
          <a:stretch>
            <a:fillRect/>
          </a:stretch>
        </p:blipFill>
        <p:spPr>
          <a:xfrm>
            <a:off x="240610" y="699542"/>
            <a:ext cx="4331390" cy="4202989"/>
          </a:xfrm>
          <a:prstGeom prst="rect">
            <a:avLst/>
          </a:prstGeom>
        </p:spPr>
      </p:pic>
      <p:sp>
        <p:nvSpPr>
          <p:cNvPr id="6" name="مربع نص 5">
            <a:extLst>
              <a:ext uri="{FF2B5EF4-FFF2-40B4-BE49-F238E27FC236}">
                <a16:creationId xmlns:a16="http://schemas.microsoft.com/office/drawing/2014/main" id="{E51930B9-33B2-C0E5-4E2C-581580BD99B4}"/>
              </a:ext>
            </a:extLst>
          </p:cNvPr>
          <p:cNvSpPr txBox="1"/>
          <p:nvPr/>
        </p:nvSpPr>
        <p:spPr>
          <a:xfrm>
            <a:off x="4572000" y="699542"/>
            <a:ext cx="4332202" cy="2308324"/>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برمجة مستشعرات ومحرك ري الحديقة الذكية في الأردوينو</a:t>
            </a:r>
            <a:br>
              <a:rPr lang="ar-SA" b="1" dirty="0">
                <a:solidFill>
                  <a:srgbClr val="FF0000"/>
                </a:solidFill>
              </a:rPr>
            </a:br>
            <a:r>
              <a:rPr lang="en-US" b="1" i="0" dirty="0">
                <a:solidFill>
                  <a:srgbClr val="FF0000"/>
                </a:solidFill>
                <a:effectLst/>
                <a:latin typeface="Roboto" panose="02000000000000000000" pitchFamily="2" charset="0"/>
              </a:rPr>
              <a:t>Programming the Arduino Smart Garden Sensors and Motor</a:t>
            </a:r>
            <a:br>
              <a:rPr lang="en-US" dirty="0"/>
            </a:br>
            <a:r>
              <a:rPr lang="ar-SA" b="0" i="0" dirty="0">
                <a:solidFill>
                  <a:srgbClr val="202124"/>
                </a:solidFill>
                <a:effectLst/>
                <a:latin typeface="Roboto" panose="02000000000000000000" pitchFamily="2" charset="0"/>
              </a:rPr>
              <a:t>ستقوم الآن ببرمجة الأردوينو لقراءة قيم أطراف مستشعرات درجة الحرارة ورطوبة التربة. عند الوصول إلى تكوين محدد لقيم درجة الحرارة والرطوبة، سيتم تنشيط محرك التيار المستمر وذلك باستخدام الدالة، ليعمل لمدة 5 ثوان، ثم يتوقف، وذلك في محاكاة لعملية المراقبة والري التلقائيين للنباتات في الحديقة الذكية.</a:t>
            </a:r>
            <a:endParaRPr lang="ar-SA" dirty="0"/>
          </a:p>
        </p:txBody>
      </p:sp>
      <p:pic>
        <p:nvPicPr>
          <p:cNvPr id="8" name="صورة 7">
            <a:extLst>
              <a:ext uri="{FF2B5EF4-FFF2-40B4-BE49-F238E27FC236}">
                <a16:creationId xmlns:a16="http://schemas.microsoft.com/office/drawing/2014/main" id="{041484AB-DE9D-CBFA-5BE2-7758C6AF32B8}"/>
              </a:ext>
            </a:extLst>
          </p:cNvPr>
          <p:cNvPicPr>
            <a:picLocks noChangeAspect="1"/>
          </p:cNvPicPr>
          <p:nvPr/>
        </p:nvPicPr>
        <p:blipFill>
          <a:blip r:embed="rId3"/>
          <a:stretch>
            <a:fillRect/>
          </a:stretch>
        </p:blipFill>
        <p:spPr>
          <a:xfrm>
            <a:off x="5580112" y="3291830"/>
            <a:ext cx="2695951" cy="314369"/>
          </a:xfrm>
          <a:prstGeom prst="rect">
            <a:avLst/>
          </a:prstGeom>
        </p:spPr>
      </p:pic>
    </p:spTree>
    <p:extLst>
      <p:ext uri="{BB962C8B-B14F-4D97-AF65-F5344CB8AC3E}">
        <p14:creationId xmlns:p14="http://schemas.microsoft.com/office/powerpoint/2010/main" val="360662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894F0EE0-FF12-D8FC-5694-D568E97BE863}"/>
              </a:ext>
            </a:extLst>
          </p:cNvPr>
          <p:cNvPicPr>
            <a:picLocks noChangeAspect="1"/>
          </p:cNvPicPr>
          <p:nvPr/>
        </p:nvPicPr>
        <p:blipFill>
          <a:blip r:embed="rId2"/>
          <a:stretch>
            <a:fillRect/>
          </a:stretch>
        </p:blipFill>
        <p:spPr>
          <a:xfrm>
            <a:off x="4112665" y="915566"/>
            <a:ext cx="4887007" cy="1876687"/>
          </a:xfrm>
          <a:prstGeom prst="rect">
            <a:avLst/>
          </a:prstGeom>
        </p:spPr>
      </p:pic>
      <p:pic>
        <p:nvPicPr>
          <p:cNvPr id="6" name="صورة 5">
            <a:extLst>
              <a:ext uri="{FF2B5EF4-FFF2-40B4-BE49-F238E27FC236}">
                <a16:creationId xmlns:a16="http://schemas.microsoft.com/office/drawing/2014/main" id="{FE180002-5200-3AD7-A223-6B7FDF71BB0F}"/>
              </a:ext>
            </a:extLst>
          </p:cNvPr>
          <p:cNvPicPr>
            <a:picLocks noChangeAspect="1"/>
          </p:cNvPicPr>
          <p:nvPr/>
        </p:nvPicPr>
        <p:blipFill>
          <a:blip r:embed="rId3"/>
          <a:stretch>
            <a:fillRect/>
          </a:stretch>
        </p:blipFill>
        <p:spPr>
          <a:xfrm>
            <a:off x="4065033" y="3122676"/>
            <a:ext cx="4934639" cy="1400370"/>
          </a:xfrm>
          <a:prstGeom prst="rect">
            <a:avLst/>
          </a:prstGeom>
        </p:spPr>
      </p:pic>
      <p:pic>
        <p:nvPicPr>
          <p:cNvPr id="8" name="صورة 7">
            <a:extLst>
              <a:ext uri="{FF2B5EF4-FFF2-40B4-BE49-F238E27FC236}">
                <a16:creationId xmlns:a16="http://schemas.microsoft.com/office/drawing/2014/main" id="{6087B8BF-E126-1A71-CFFE-911D92F9335C}"/>
              </a:ext>
            </a:extLst>
          </p:cNvPr>
          <p:cNvPicPr>
            <a:picLocks noChangeAspect="1"/>
          </p:cNvPicPr>
          <p:nvPr/>
        </p:nvPicPr>
        <p:blipFill>
          <a:blip r:embed="rId4"/>
          <a:stretch>
            <a:fillRect/>
          </a:stretch>
        </p:blipFill>
        <p:spPr>
          <a:xfrm>
            <a:off x="179512" y="1764403"/>
            <a:ext cx="3759113" cy="1358273"/>
          </a:xfrm>
          <a:prstGeom prst="rect">
            <a:avLst/>
          </a:prstGeom>
        </p:spPr>
      </p:pic>
      <p:pic>
        <p:nvPicPr>
          <p:cNvPr id="12" name="صورة 11">
            <a:extLst>
              <a:ext uri="{FF2B5EF4-FFF2-40B4-BE49-F238E27FC236}">
                <a16:creationId xmlns:a16="http://schemas.microsoft.com/office/drawing/2014/main" id="{3BA2BDCA-212E-CE72-0C19-240EB8104C29}"/>
              </a:ext>
            </a:extLst>
          </p:cNvPr>
          <p:cNvPicPr>
            <a:picLocks noChangeAspect="1"/>
          </p:cNvPicPr>
          <p:nvPr/>
        </p:nvPicPr>
        <p:blipFill>
          <a:blip r:embed="rId5"/>
          <a:stretch>
            <a:fillRect/>
          </a:stretch>
        </p:blipFill>
        <p:spPr>
          <a:xfrm>
            <a:off x="339565" y="3422755"/>
            <a:ext cx="3439005" cy="400106"/>
          </a:xfrm>
          <a:prstGeom prst="rect">
            <a:avLst/>
          </a:prstGeom>
        </p:spPr>
      </p:pic>
    </p:spTree>
    <p:extLst>
      <p:ext uri="{BB962C8B-B14F-4D97-AF65-F5344CB8AC3E}">
        <p14:creationId xmlns:p14="http://schemas.microsoft.com/office/powerpoint/2010/main" val="182665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0394D0AF-F949-1264-ADFC-4E93A2EA1303}"/>
              </a:ext>
            </a:extLst>
          </p:cNvPr>
          <p:cNvPicPr>
            <a:picLocks noChangeAspect="1"/>
          </p:cNvPicPr>
          <p:nvPr/>
        </p:nvPicPr>
        <p:blipFill>
          <a:blip r:embed="rId2"/>
          <a:stretch>
            <a:fillRect/>
          </a:stretch>
        </p:blipFill>
        <p:spPr>
          <a:xfrm>
            <a:off x="4103139" y="771550"/>
            <a:ext cx="4896533" cy="1476581"/>
          </a:xfrm>
          <a:prstGeom prst="rect">
            <a:avLst/>
          </a:prstGeom>
        </p:spPr>
      </p:pic>
      <p:pic>
        <p:nvPicPr>
          <p:cNvPr id="6" name="صورة 5">
            <a:extLst>
              <a:ext uri="{FF2B5EF4-FFF2-40B4-BE49-F238E27FC236}">
                <a16:creationId xmlns:a16="http://schemas.microsoft.com/office/drawing/2014/main" id="{9DBC4F63-85DC-AFCE-C0F2-352E1661F891}"/>
              </a:ext>
            </a:extLst>
          </p:cNvPr>
          <p:cNvPicPr>
            <a:picLocks noChangeAspect="1"/>
          </p:cNvPicPr>
          <p:nvPr/>
        </p:nvPicPr>
        <p:blipFill>
          <a:blip r:embed="rId3"/>
          <a:stretch>
            <a:fillRect/>
          </a:stretch>
        </p:blipFill>
        <p:spPr>
          <a:xfrm>
            <a:off x="4141244" y="2568048"/>
            <a:ext cx="4858428" cy="1571844"/>
          </a:xfrm>
          <a:prstGeom prst="rect">
            <a:avLst/>
          </a:prstGeom>
        </p:spPr>
      </p:pic>
      <p:pic>
        <p:nvPicPr>
          <p:cNvPr id="8" name="صورة 7">
            <a:extLst>
              <a:ext uri="{FF2B5EF4-FFF2-40B4-BE49-F238E27FC236}">
                <a16:creationId xmlns:a16="http://schemas.microsoft.com/office/drawing/2014/main" id="{93880E20-39AF-052D-3F83-D5F1F3F0EC26}"/>
              </a:ext>
            </a:extLst>
          </p:cNvPr>
          <p:cNvPicPr>
            <a:picLocks noChangeAspect="1"/>
          </p:cNvPicPr>
          <p:nvPr/>
        </p:nvPicPr>
        <p:blipFill>
          <a:blip r:embed="rId4"/>
          <a:stretch>
            <a:fillRect/>
          </a:stretch>
        </p:blipFill>
        <p:spPr>
          <a:xfrm>
            <a:off x="123030" y="2083384"/>
            <a:ext cx="3833223" cy="1571844"/>
          </a:xfrm>
          <a:prstGeom prst="rect">
            <a:avLst/>
          </a:prstGeom>
        </p:spPr>
      </p:pic>
    </p:spTree>
    <p:extLst>
      <p:ext uri="{BB962C8B-B14F-4D97-AF65-F5344CB8AC3E}">
        <p14:creationId xmlns:p14="http://schemas.microsoft.com/office/powerpoint/2010/main" val="394795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الثاني</a:t>
            </a:r>
            <a:r>
              <a:rPr lang="ar-SA" sz="2400" dirty="0">
                <a:solidFill>
                  <a:srgbClr val="FF0000"/>
                </a:solidFill>
                <a:cs typeface="Sultan bold" pitchFamily="2" charset="-78"/>
              </a:rPr>
              <a:t> </a:t>
            </a:r>
            <a:r>
              <a:rPr lang="ar-SA" sz="2400" dirty="0">
                <a:solidFill>
                  <a:srgbClr val="FF0000"/>
                </a:solidFill>
              </a:rPr>
              <a:t>برمجة الأردوينو في البايثون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1B8120F9-0920-90AB-FA4B-A52A749E7585}"/>
              </a:ext>
            </a:extLst>
          </p:cNvPr>
          <p:cNvPicPr>
            <a:picLocks noChangeAspect="1"/>
          </p:cNvPicPr>
          <p:nvPr/>
        </p:nvPicPr>
        <p:blipFill>
          <a:blip r:embed="rId2"/>
          <a:stretch>
            <a:fillRect/>
          </a:stretch>
        </p:blipFill>
        <p:spPr>
          <a:xfrm>
            <a:off x="539552" y="142291"/>
            <a:ext cx="3920209" cy="4912667"/>
          </a:xfrm>
          <a:prstGeom prst="rect">
            <a:avLst/>
          </a:prstGeom>
        </p:spPr>
      </p:pic>
    </p:spTree>
    <p:extLst>
      <p:ext uri="{BB962C8B-B14F-4D97-AF65-F5344CB8AC3E}">
        <p14:creationId xmlns:p14="http://schemas.microsoft.com/office/powerpoint/2010/main" val="183535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03</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197784" y="1510615"/>
            <a:ext cx="5982728" cy="584775"/>
          </a:xfrm>
          <a:prstGeom prst="rect">
            <a:avLst/>
          </a:prstGeom>
        </p:spPr>
        <p:txBody>
          <a:bodyPr wrap="none">
            <a:spAutoFit/>
          </a:bodyPr>
          <a:lstStyle/>
          <a:p>
            <a:pPr algn="ctr"/>
            <a:r>
              <a:rPr lang="ar-SA" sz="3200" dirty="0">
                <a:solidFill>
                  <a:schemeClr val="accent1">
                    <a:lumMod val="75000"/>
                  </a:schemeClr>
                </a:solidFill>
                <a:latin typeface="Roboto" panose="02000000000000000000" pitchFamily="2" charset="0"/>
                <a:cs typeface="Sultan bold" pitchFamily="2" charset="-78"/>
              </a:rPr>
              <a:t>الدرس الثالث </a:t>
            </a:r>
            <a:r>
              <a:rPr lang="ar-SA" sz="3200" dirty="0"/>
              <a:t>التفاعل مع خدمات الويب السحابية </a:t>
            </a:r>
            <a:endParaRPr lang="en-US" altLang="zh-CN" sz="40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96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ECDB68E5-0FB3-387B-EDF0-6BB53EC824AD}"/>
              </a:ext>
            </a:extLst>
          </p:cNvPr>
          <p:cNvSpPr txBox="1"/>
          <p:nvPr/>
        </p:nvSpPr>
        <p:spPr>
          <a:xfrm>
            <a:off x="251520" y="699542"/>
            <a:ext cx="8676456" cy="1200329"/>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التعامل مع خدمات الويب </a:t>
            </a:r>
            <a:r>
              <a:rPr lang="en-US" b="1" i="0" dirty="0">
                <a:solidFill>
                  <a:srgbClr val="FF0000"/>
                </a:solidFill>
                <a:effectLst/>
                <a:latin typeface="Roboto" panose="02000000000000000000" pitchFamily="2" charset="0"/>
              </a:rPr>
              <a:t>Interacting with Web Services</a:t>
            </a:r>
            <a:br>
              <a:rPr lang="en-US" dirty="0"/>
            </a:br>
            <a:r>
              <a:rPr lang="ar-SA" b="0" i="0" dirty="0">
                <a:solidFill>
                  <a:srgbClr val="202124"/>
                </a:solidFill>
                <a:effectLst/>
                <a:latin typeface="Roboto" panose="02000000000000000000" pitchFamily="2" charset="0"/>
              </a:rPr>
              <a:t>ستتابع العمل على مشروع الدرس السابق وستعمل على تطويره في هذه المرحلة ليتم إرسال البيانات عبر خدمة الويب السحابية من منصة الحوسبة السحابية </a:t>
            </a:r>
            <a:r>
              <a:rPr lang="en-US" b="0" i="0" dirty="0">
                <a:solidFill>
                  <a:srgbClr val="202124"/>
                </a:solidFill>
                <a:effectLst/>
                <a:latin typeface="Roboto" panose="02000000000000000000" pitchFamily="2" charset="0"/>
              </a:rPr>
              <a:t>Binary loT Cloud.</a:t>
            </a:r>
            <a:r>
              <a:rPr lang="ar-SA" b="0" i="0" dirty="0">
                <a:solidFill>
                  <a:srgbClr val="202124"/>
                </a:solidFill>
                <a:effectLst/>
                <a:latin typeface="Roboto" panose="02000000000000000000" pitchFamily="2" charset="0"/>
              </a:rPr>
              <a:t> تتيح هذه المنصة التعليمية السحابية عبر الإنترنت عرض البيانات عن البيئة المحيطة</a:t>
            </a:r>
            <a:br>
              <a:rPr lang="ar-SA" dirty="0"/>
            </a:br>
            <a:r>
              <a:rPr lang="ar-SA" b="0" i="0" dirty="0">
                <a:solidFill>
                  <a:srgbClr val="202124"/>
                </a:solidFill>
                <a:effectLst/>
                <a:latin typeface="Roboto" panose="02000000000000000000" pitchFamily="2" charset="0"/>
              </a:rPr>
              <a:t>المجمعة بواسطة دائرة الأردوينو التي أنشأتها في الدرس السابق.</a:t>
            </a:r>
            <a:endParaRPr lang="ar-SA" dirty="0"/>
          </a:p>
        </p:txBody>
      </p:sp>
      <p:pic>
        <p:nvPicPr>
          <p:cNvPr id="6" name="صورة 5">
            <a:extLst>
              <a:ext uri="{FF2B5EF4-FFF2-40B4-BE49-F238E27FC236}">
                <a16:creationId xmlns:a16="http://schemas.microsoft.com/office/drawing/2014/main" id="{75F3FAA4-B352-28E8-B0AC-ADAE22017192}"/>
              </a:ext>
            </a:extLst>
          </p:cNvPr>
          <p:cNvPicPr>
            <a:picLocks noChangeAspect="1"/>
          </p:cNvPicPr>
          <p:nvPr/>
        </p:nvPicPr>
        <p:blipFill>
          <a:blip r:embed="rId2"/>
          <a:stretch>
            <a:fillRect/>
          </a:stretch>
        </p:blipFill>
        <p:spPr>
          <a:xfrm>
            <a:off x="3788770" y="2286234"/>
            <a:ext cx="5210902" cy="1914792"/>
          </a:xfrm>
          <a:prstGeom prst="rect">
            <a:avLst/>
          </a:prstGeom>
        </p:spPr>
      </p:pic>
      <p:pic>
        <p:nvPicPr>
          <p:cNvPr id="8" name="صورة 7">
            <a:extLst>
              <a:ext uri="{FF2B5EF4-FFF2-40B4-BE49-F238E27FC236}">
                <a16:creationId xmlns:a16="http://schemas.microsoft.com/office/drawing/2014/main" id="{8DCB634D-51CD-584A-037F-EDA92AD667CF}"/>
              </a:ext>
            </a:extLst>
          </p:cNvPr>
          <p:cNvPicPr>
            <a:picLocks noChangeAspect="1"/>
          </p:cNvPicPr>
          <p:nvPr/>
        </p:nvPicPr>
        <p:blipFill>
          <a:blip r:embed="rId3"/>
          <a:stretch>
            <a:fillRect/>
          </a:stretch>
        </p:blipFill>
        <p:spPr>
          <a:xfrm>
            <a:off x="216024" y="1693341"/>
            <a:ext cx="3701660" cy="3355231"/>
          </a:xfrm>
          <a:prstGeom prst="rect">
            <a:avLst/>
          </a:prstGeom>
        </p:spPr>
      </p:pic>
    </p:spTree>
    <p:extLst>
      <p:ext uri="{BB962C8B-B14F-4D97-AF65-F5344CB8AC3E}">
        <p14:creationId xmlns:p14="http://schemas.microsoft.com/office/powerpoint/2010/main" val="2245629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E2D7A55A-2124-9B5E-6D0E-241F5EBC136B}"/>
              </a:ext>
            </a:extLst>
          </p:cNvPr>
          <p:cNvPicPr>
            <a:picLocks noChangeAspect="1"/>
          </p:cNvPicPr>
          <p:nvPr/>
        </p:nvPicPr>
        <p:blipFill>
          <a:blip r:embed="rId2"/>
          <a:stretch>
            <a:fillRect/>
          </a:stretch>
        </p:blipFill>
        <p:spPr>
          <a:xfrm>
            <a:off x="251520" y="685749"/>
            <a:ext cx="2684495" cy="4299942"/>
          </a:xfrm>
          <a:prstGeom prst="rect">
            <a:avLst/>
          </a:prstGeom>
        </p:spPr>
      </p:pic>
      <p:sp>
        <p:nvSpPr>
          <p:cNvPr id="6" name="مربع نص 5">
            <a:extLst>
              <a:ext uri="{FF2B5EF4-FFF2-40B4-BE49-F238E27FC236}">
                <a16:creationId xmlns:a16="http://schemas.microsoft.com/office/drawing/2014/main" id="{763E99D5-7883-F768-39C4-4FACE3D5F3F2}"/>
              </a:ext>
            </a:extLst>
          </p:cNvPr>
          <p:cNvSpPr txBox="1"/>
          <p:nvPr/>
        </p:nvSpPr>
        <p:spPr>
          <a:xfrm>
            <a:off x="2936014" y="685749"/>
            <a:ext cx="6063657" cy="2031325"/>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واجهة برمجة تطبيقات الويب </a:t>
            </a:r>
            <a:r>
              <a:rPr lang="en-US" b="1" i="0" dirty="0">
                <a:solidFill>
                  <a:srgbClr val="FF0000"/>
                </a:solidFill>
                <a:effectLst/>
                <a:latin typeface="Roboto" panose="02000000000000000000" pitchFamily="2" charset="0"/>
              </a:rPr>
              <a:t>Web API</a:t>
            </a:r>
            <a:br>
              <a:rPr lang="en-US" dirty="0"/>
            </a:br>
            <a:r>
              <a:rPr lang="ar-SA" b="0" i="0" dirty="0">
                <a:solidFill>
                  <a:srgbClr val="202124"/>
                </a:solidFill>
                <a:effectLst/>
                <a:latin typeface="Roboto" panose="02000000000000000000" pitchFamily="2" charset="0"/>
              </a:rPr>
              <a:t>واجهة برمجة تطبيقات الويب هي نقطة وصـل تسمح لبرنامـج مـا بالوصول إلى خدمة من برنامج آخـر مـوجـود علـى خـادم على شبكة الإنترنت.</a:t>
            </a:r>
            <a:br>
              <a:rPr lang="ar-SA" dirty="0"/>
            </a:br>
            <a:r>
              <a:rPr lang="ar-SA" b="1" i="0" dirty="0">
                <a:solidFill>
                  <a:srgbClr val="FF0000"/>
                </a:solidFill>
                <a:effectLst/>
                <a:latin typeface="Roboto" panose="02000000000000000000" pitchFamily="2" charset="0"/>
              </a:rPr>
              <a:t>جسون أو ترميز الكائنات باستعمال جافا سكريبت +</a:t>
            </a:r>
            <a:r>
              <a:rPr lang="ar-SA" sz="1100" b="1" i="0" dirty="0">
                <a:solidFill>
                  <a:srgbClr val="FF0000"/>
                </a:solidFill>
                <a:effectLst/>
                <a:latin typeface="Roboto" panose="02000000000000000000" pitchFamily="2" charset="0"/>
              </a:rPr>
              <a:t>(</a:t>
            </a:r>
            <a:r>
              <a:rPr lang="en-US" sz="1100" b="1" i="0" dirty="0">
                <a:solidFill>
                  <a:srgbClr val="FF0000"/>
                </a:solidFill>
                <a:effectLst/>
                <a:latin typeface="Roboto" panose="02000000000000000000" pitchFamily="2" charset="0"/>
              </a:rPr>
              <a:t>JavaScript Object Notation-JSON)</a:t>
            </a:r>
            <a:br>
              <a:rPr lang="en-US" dirty="0"/>
            </a:br>
            <a:r>
              <a:rPr lang="ar-SA" b="0" i="0" dirty="0">
                <a:solidFill>
                  <a:srgbClr val="202124"/>
                </a:solidFill>
                <a:effectLst/>
                <a:latin typeface="Roboto" panose="02000000000000000000" pitchFamily="2" charset="0"/>
              </a:rPr>
              <a:t>هي نوع مفتوح لتنسيق البيانات يستخدم لنقل البيانات بين الخدمات. </a:t>
            </a:r>
            <a:br>
              <a:rPr lang="ar-SA" dirty="0"/>
            </a:br>
            <a:r>
              <a:rPr lang="ar-SA" b="0" i="0" dirty="0">
                <a:solidFill>
                  <a:srgbClr val="202124"/>
                </a:solidFill>
                <a:effectLst/>
                <a:latin typeface="Roboto" panose="02000000000000000000" pitchFamily="2" charset="0"/>
              </a:rPr>
              <a:t>الكائنات في جسـون هـي أزواج تتكون من ( مفتاح - قيمة) يمكنها تخزين أنواع البيانات مثل السلاسل النصية، والأعداد الصحيحة، والأعداد العشرية، والمصفوفات وكائنات أخرى.</a:t>
            </a:r>
            <a:endParaRPr lang="ar-SA" dirty="0"/>
          </a:p>
        </p:txBody>
      </p:sp>
      <p:sp>
        <p:nvSpPr>
          <p:cNvPr id="8" name="مربع نص 7">
            <a:extLst>
              <a:ext uri="{FF2B5EF4-FFF2-40B4-BE49-F238E27FC236}">
                <a16:creationId xmlns:a16="http://schemas.microsoft.com/office/drawing/2014/main" id="{73E6C9A8-7ECE-19BA-DA17-126904D20DB4}"/>
              </a:ext>
            </a:extLst>
          </p:cNvPr>
          <p:cNvSpPr txBox="1"/>
          <p:nvPr/>
        </p:nvSpPr>
        <p:spPr>
          <a:xfrm>
            <a:off x="2853750" y="3003798"/>
            <a:ext cx="6228184" cy="1200329"/>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استدعاء واجهة برمجة تطبيقات الويب باستخدام البايثون </a:t>
            </a:r>
            <a:r>
              <a:rPr lang="en-US" sz="1000" b="0" i="0" dirty="0">
                <a:solidFill>
                  <a:srgbClr val="202124"/>
                </a:solidFill>
                <a:effectLst/>
                <a:latin typeface="Roboto" panose="02000000000000000000" pitchFamily="2" charset="0"/>
              </a:rPr>
              <a:t>Calling a Web API with Python</a:t>
            </a:r>
            <a:br>
              <a:rPr lang="en-US" dirty="0"/>
            </a:br>
            <a:r>
              <a:rPr lang="ar-SA" b="0" i="0" dirty="0">
                <a:solidFill>
                  <a:srgbClr val="202124"/>
                </a:solidFill>
                <a:effectLst/>
                <a:latin typeface="Roboto" panose="02000000000000000000" pitchFamily="2" charset="0"/>
              </a:rPr>
              <a:t>ستقوم بإنشاء كائن جسون  </a:t>
            </a:r>
            <a:r>
              <a:rPr lang="en-US" b="0" i="0" dirty="0">
                <a:solidFill>
                  <a:srgbClr val="202124"/>
                </a:solidFill>
                <a:effectLst/>
                <a:latin typeface="Roboto" panose="02000000000000000000" pitchFamily="2" charset="0"/>
              </a:rPr>
              <a:t>ISON  </a:t>
            </a:r>
            <a:r>
              <a:rPr lang="ar-SA" b="0" i="0" dirty="0">
                <a:solidFill>
                  <a:srgbClr val="202124"/>
                </a:solidFill>
                <a:effectLst/>
                <a:latin typeface="Roboto" panose="02000000000000000000" pitchFamily="2" charset="0"/>
              </a:rPr>
              <a:t> يحتوي على بيانات البيئة المحيطة، ويرسلها إلى منصة الحوسبة السحابية </a:t>
            </a:r>
            <a:r>
              <a:rPr lang="en-US" b="0" i="0" dirty="0">
                <a:solidFill>
                  <a:srgbClr val="202124"/>
                </a:solidFill>
                <a:effectLst/>
                <a:latin typeface="Roboto" panose="02000000000000000000" pitchFamily="2" charset="0"/>
              </a:rPr>
              <a:t>Binary loT Cloud </a:t>
            </a:r>
            <a:r>
              <a:rPr lang="ar-SA" b="0" i="0" dirty="0">
                <a:solidFill>
                  <a:srgbClr val="202124"/>
                </a:solidFill>
                <a:effectLst/>
                <a:latin typeface="Roboto" panose="02000000000000000000" pitchFamily="2" charset="0"/>
              </a:rPr>
              <a:t>من خلال دالة تتفاعل مع واجهة برمجة تطبيقات الويب (</a:t>
            </a:r>
            <a:r>
              <a:rPr lang="en-US" b="0" i="0" dirty="0">
                <a:solidFill>
                  <a:srgbClr val="202124"/>
                </a:solidFill>
                <a:effectLst/>
                <a:latin typeface="Roboto" panose="02000000000000000000" pitchFamily="2" charset="0"/>
              </a:rPr>
              <a:t>Web API).</a:t>
            </a:r>
            <a:endParaRPr lang="ar-SA" dirty="0"/>
          </a:p>
        </p:txBody>
      </p:sp>
    </p:spTree>
    <p:extLst>
      <p:ext uri="{BB962C8B-B14F-4D97-AF65-F5344CB8AC3E}">
        <p14:creationId xmlns:p14="http://schemas.microsoft.com/office/powerpoint/2010/main" val="337948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558CC3F4-24F2-4D71-8114-35FBC57E409E}"/>
              </a:ext>
            </a:extLst>
          </p:cNvPr>
          <p:cNvGrpSpPr/>
          <p:nvPr/>
        </p:nvGrpSpPr>
        <p:grpSpPr>
          <a:xfrm>
            <a:off x="1259633" y="116500"/>
            <a:ext cx="6510960" cy="962924"/>
            <a:chOff x="3227668" y="694342"/>
            <a:chExt cx="6703107" cy="1283897"/>
          </a:xfrm>
        </p:grpSpPr>
        <p:sp>
          <p:nvSpPr>
            <p:cNvPr id="11" name="文本框 10">
              <a:extLst>
                <a:ext uri="{FF2B5EF4-FFF2-40B4-BE49-F238E27FC236}">
                  <a16:creationId xmlns:a16="http://schemas.microsoft.com/office/drawing/2014/main" id="{D9B3EB80-36BA-4B82-862B-A9E9A822B277}"/>
                </a:ext>
              </a:extLst>
            </p:cNvPr>
            <p:cNvSpPr txBox="1"/>
            <p:nvPr/>
          </p:nvSpPr>
          <p:spPr>
            <a:xfrm>
              <a:off x="5498404" y="694342"/>
              <a:ext cx="1632486" cy="615553"/>
            </a:xfrm>
            <a:prstGeom prst="rect">
              <a:avLst/>
            </a:prstGeom>
            <a:noFill/>
          </p:spPr>
          <p:txBody>
            <a:bodyPr wrap="none" rtlCol="0">
              <a:spAutoFit/>
            </a:bodyPr>
            <a:lstStyle>
              <a:defPPr>
                <a:defRPr lang="ar-SA"/>
              </a:defPPr>
              <a:lvl1pPr>
                <a:defRPr sz="3200" spc="-150">
                  <a:solidFill>
                    <a:srgbClr val="5B8F8C"/>
                  </a:solidFill>
                  <a:latin typeface="SultanRuqahLongo-Bold" panose="00000500000000020004" pitchFamily="2" charset="-78"/>
                  <a:cs typeface="SultanRuqahLongo-Bold" panose="00000500000000020004" pitchFamily="2" charset="-78"/>
                </a:defRPr>
              </a:lvl1pPr>
            </a:lstStyle>
            <a:p>
              <a:r>
                <a:rPr lang="ar-SA" altLang="zh-CN" sz="2400" dirty="0">
                  <a:solidFill>
                    <a:schemeClr val="accent1">
                      <a:lumMod val="75000"/>
                    </a:schemeClr>
                  </a:solidFill>
                </a:rPr>
                <a:t>الوحدة الرابعة</a:t>
              </a:r>
              <a:endParaRPr lang="zh-CN" altLang="en-US" sz="2400" dirty="0">
                <a:solidFill>
                  <a:schemeClr val="accent1">
                    <a:lumMod val="75000"/>
                  </a:schemeClr>
                </a:solidFill>
              </a:endParaRPr>
            </a:p>
          </p:txBody>
        </p:sp>
        <p:sp>
          <p:nvSpPr>
            <p:cNvPr id="12" name="文本框 11">
              <a:extLst>
                <a:ext uri="{FF2B5EF4-FFF2-40B4-BE49-F238E27FC236}">
                  <a16:creationId xmlns:a16="http://schemas.microsoft.com/office/drawing/2014/main" id="{CC083D12-B503-4B67-8D8D-9790679E284D}"/>
                </a:ext>
              </a:extLst>
            </p:cNvPr>
            <p:cNvSpPr txBox="1"/>
            <p:nvPr/>
          </p:nvSpPr>
          <p:spPr>
            <a:xfrm>
              <a:off x="3227668" y="1198540"/>
              <a:ext cx="6703107" cy="779699"/>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r>
                <a:rPr lang="ar-SA" sz="3200" b="0" i="0" dirty="0">
                  <a:solidFill>
                    <a:srgbClr val="00B0F0"/>
                  </a:solidFill>
                  <a:effectLst/>
                  <a:latin typeface="Roboto" panose="02000000000000000000" pitchFamily="2" charset="0"/>
                </a:rPr>
                <a:t>إنشاء تطبيق سحابي لإنترنت الأشياء</a:t>
              </a:r>
              <a:endParaRPr lang="en-US" altLang="zh-CN" sz="4000" dirty="0">
                <a:solidFill>
                  <a:srgbClr val="00B0F0"/>
                </a:solidFill>
              </a:endParaRPr>
            </a:p>
          </p:txBody>
        </p:sp>
      </p:grpSp>
      <p:grpSp>
        <p:nvGrpSpPr>
          <p:cNvPr id="25" name="组合 24">
            <a:extLst>
              <a:ext uri="{FF2B5EF4-FFF2-40B4-BE49-F238E27FC236}">
                <a16:creationId xmlns:a16="http://schemas.microsoft.com/office/drawing/2014/main" id="{11225281-4BDF-4421-9A8E-AA44C7DA140D}"/>
              </a:ext>
            </a:extLst>
          </p:cNvPr>
          <p:cNvGrpSpPr/>
          <p:nvPr/>
        </p:nvGrpSpPr>
        <p:grpSpPr>
          <a:xfrm>
            <a:off x="7791156" y="196640"/>
            <a:ext cx="844746" cy="932457"/>
            <a:chOff x="589078" y="2173649"/>
            <a:chExt cx="1126328" cy="1243276"/>
          </a:xfrm>
        </p:grpSpPr>
        <p:grpSp>
          <p:nvGrpSpPr>
            <p:cNvPr id="23" name="组合 22">
              <a:extLst>
                <a:ext uri="{FF2B5EF4-FFF2-40B4-BE49-F238E27FC236}">
                  <a16:creationId xmlns:a16="http://schemas.microsoft.com/office/drawing/2014/main" id="{B8247F47-19E5-4E6A-8867-3423F2E7AEAE}"/>
                </a:ext>
              </a:extLst>
            </p:cNvPr>
            <p:cNvGrpSpPr/>
            <p:nvPr/>
          </p:nvGrpSpPr>
          <p:grpSpPr>
            <a:xfrm>
              <a:off x="589078" y="2173649"/>
              <a:ext cx="1126328" cy="1243276"/>
              <a:chOff x="1950418" y="3368985"/>
              <a:chExt cx="432211" cy="477089"/>
            </a:xfrm>
          </p:grpSpPr>
          <p:sp>
            <p:nvSpPr>
              <p:cNvPr id="21" name="矩形 20">
                <a:extLst>
                  <a:ext uri="{FF2B5EF4-FFF2-40B4-BE49-F238E27FC236}">
                    <a16:creationId xmlns:a16="http://schemas.microsoft.com/office/drawing/2014/main" id="{1DFAF6ED-F573-463F-B0F6-4885B32E8488}"/>
                  </a:ext>
                </a:extLst>
              </p:cNvPr>
              <p:cNvSpPr/>
              <p:nvPr/>
            </p:nvSpPr>
            <p:spPr>
              <a:xfrm>
                <a:off x="1950418" y="3368985"/>
                <a:ext cx="353961" cy="353960"/>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sp>
            <p:nvSpPr>
              <p:cNvPr id="22" name="矩形 21">
                <a:extLst>
                  <a:ext uri="{FF2B5EF4-FFF2-40B4-BE49-F238E27FC236}">
                    <a16:creationId xmlns:a16="http://schemas.microsoft.com/office/drawing/2014/main" id="{C9455EE8-908B-4D3E-81B2-AFC27CF43C63}"/>
                  </a:ext>
                </a:extLst>
              </p:cNvPr>
              <p:cNvSpPr/>
              <p:nvPr/>
            </p:nvSpPr>
            <p:spPr>
              <a:xfrm>
                <a:off x="2082519" y="3545965"/>
                <a:ext cx="300110" cy="3001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grpSp>
        <p:sp>
          <p:nvSpPr>
            <p:cNvPr id="24" name="文本框 23">
              <a:extLst>
                <a:ext uri="{FF2B5EF4-FFF2-40B4-BE49-F238E27FC236}">
                  <a16:creationId xmlns:a16="http://schemas.microsoft.com/office/drawing/2014/main" id="{D4CDD749-5E1D-4D14-861D-8AB76BB9010E}"/>
                </a:ext>
              </a:extLst>
            </p:cNvPr>
            <p:cNvSpPr txBox="1"/>
            <p:nvPr/>
          </p:nvSpPr>
          <p:spPr>
            <a:xfrm>
              <a:off x="907669" y="2220553"/>
              <a:ext cx="628805" cy="954108"/>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solidFill>
                  <a:latin typeface="+mj-lt"/>
                  <a:ea typeface="微软雅黑" panose="020B0503020204020204" pitchFamily="34" charset="-122"/>
                </a:rPr>
                <a:t>4</a:t>
              </a:r>
              <a:endParaRPr lang="zh-CN" altLang="en-US" sz="4050" b="1" dirty="0">
                <a:solidFill>
                  <a:schemeClr val="bg1"/>
                </a:solidFill>
                <a:latin typeface="+mj-lt"/>
                <a:ea typeface="微软雅黑" panose="020B0503020204020204" pitchFamily="34" charset="-122"/>
              </a:endParaRPr>
            </a:p>
          </p:txBody>
        </p:sp>
      </p:grpSp>
      <p:sp>
        <p:nvSpPr>
          <p:cNvPr id="3" name="مربع نص 2">
            <a:extLst>
              <a:ext uri="{FF2B5EF4-FFF2-40B4-BE49-F238E27FC236}">
                <a16:creationId xmlns:a16="http://schemas.microsoft.com/office/drawing/2014/main" id="{CC770B0F-FE74-A4DB-0A38-2D3B4089641B}"/>
              </a:ext>
            </a:extLst>
          </p:cNvPr>
          <p:cNvSpPr txBox="1"/>
          <p:nvPr/>
        </p:nvSpPr>
        <p:spPr>
          <a:xfrm>
            <a:off x="0" y="1171551"/>
            <a:ext cx="8771861" cy="646331"/>
          </a:xfrm>
          <a:prstGeom prst="rect">
            <a:avLst/>
          </a:prstGeom>
          <a:noFill/>
        </p:spPr>
        <p:txBody>
          <a:bodyPr wrap="square">
            <a:spAutoFit/>
          </a:bodyPr>
          <a:lstStyle/>
          <a:p>
            <a:pPr algn="r" rtl="1"/>
            <a:r>
              <a:rPr lang="ar-SA" dirty="0"/>
              <a:t>سنتعلم في هذه الوحدة خطوات إنشاء تطبيق لإنترنت الأشياء يراقب البيئة المحيطة، ويقوم بجمع البيانات وإرسالها عبر الإنترنت إلى منصة سحابية، كما ستنشئ دائرة باستخدام جهاز تحكم الأردوينو الدقيق، وستبرمجها باستخدام لغة بايثون.</a:t>
            </a:r>
            <a:endParaRPr lang="ar-SA" dirty="0">
              <a:latin typeface="Roboto" panose="02000000000000000000" pitchFamily="2" charset="0"/>
              <a:cs typeface="Sultan bold" pitchFamily="2" charset="-78"/>
            </a:endParaRPr>
          </a:p>
        </p:txBody>
      </p:sp>
      <p:sp>
        <p:nvSpPr>
          <p:cNvPr id="7" name="مربع نص 6">
            <a:extLst>
              <a:ext uri="{FF2B5EF4-FFF2-40B4-BE49-F238E27FC236}">
                <a16:creationId xmlns:a16="http://schemas.microsoft.com/office/drawing/2014/main" id="{482D3369-9A35-4D01-6542-B13FFB51E8CA}"/>
              </a:ext>
            </a:extLst>
          </p:cNvPr>
          <p:cNvSpPr txBox="1"/>
          <p:nvPr/>
        </p:nvSpPr>
        <p:spPr>
          <a:xfrm>
            <a:off x="186069" y="1747422"/>
            <a:ext cx="8771861" cy="2308324"/>
          </a:xfrm>
          <a:prstGeom prst="rect">
            <a:avLst/>
          </a:prstGeom>
          <a:noFill/>
        </p:spPr>
        <p:txBody>
          <a:bodyPr wrap="square">
            <a:spAutoFit/>
          </a:bodyPr>
          <a:lstStyle>
            <a:defPPr>
              <a:defRPr lang="zh-CN"/>
            </a:defPPr>
            <a:lvl1pPr algn="r" rtl="1">
              <a:defRPr b="0" i="0">
                <a:effectLst/>
                <a:latin typeface="Roboto" panose="02000000000000000000" pitchFamily="2" charset="0"/>
                <a:cs typeface="Sultan bold" pitchFamily="2" charset="-78"/>
              </a:defRPr>
            </a:lvl1pPr>
          </a:lstStyle>
          <a:p>
            <a:r>
              <a:rPr lang="ar-SA" dirty="0">
                <a:solidFill>
                  <a:schemeClr val="accent1">
                    <a:lumMod val="75000"/>
                  </a:schemeClr>
                </a:solidFill>
              </a:rPr>
              <a:t>أهداف التعلم</a:t>
            </a:r>
            <a:endParaRPr lang="ar-SA" sz="1600" dirty="0"/>
          </a:p>
          <a:p>
            <a:pPr marL="285750" indent="-285750">
              <a:buFont typeface="Arial" panose="020B0604020202020204" pitchFamily="34" charset="0"/>
              <a:buChar char="•"/>
            </a:pPr>
            <a:r>
              <a:rPr lang="ar-SA" dirty="0"/>
              <a:t>يستخدم بايثون لبرمجة جهاز تحكم الأردوينو الدقيق مع بروتوكول </a:t>
            </a:r>
            <a:r>
              <a:rPr lang="en-US" dirty="0" err="1"/>
              <a:t>PyFirmata</a:t>
            </a:r>
            <a:r>
              <a:rPr lang="en-US" dirty="0"/>
              <a:t>.</a:t>
            </a:r>
            <a:endParaRPr lang="ar-SA" dirty="0"/>
          </a:p>
          <a:p>
            <a:pPr marL="285750" indent="-285750">
              <a:buFont typeface="Arial" panose="020B0604020202020204" pitchFamily="34" charset="0"/>
              <a:buChar char="•"/>
            </a:pPr>
            <a:r>
              <a:rPr lang="ar-SA" dirty="0"/>
              <a:t>يصمم دائرة لتطبيق إنترنت الأشياء باستخدام جهاز تحكم الأردوينو الدقيق.</a:t>
            </a:r>
          </a:p>
          <a:p>
            <a:pPr marL="285750" indent="-285750">
              <a:buFont typeface="Arial" panose="020B0604020202020204" pitchFamily="34" charset="0"/>
              <a:buChar char="•"/>
            </a:pPr>
            <a:r>
              <a:rPr lang="ar-SA" dirty="0"/>
              <a:t>يراقب البيئة المحيطة ويجمع بيانات المستشعر في الزمن الفعلي.</a:t>
            </a:r>
          </a:p>
          <a:p>
            <a:pPr marL="285750" indent="-285750">
              <a:buFont typeface="Arial" panose="020B0604020202020204" pitchFamily="34" charset="0"/>
              <a:buChar char="•"/>
            </a:pPr>
            <a:r>
              <a:rPr lang="ar-SA" dirty="0"/>
              <a:t>يستخدم خدمة الويب لإرسال بيانات مجمعة إلى منصة سحابية.</a:t>
            </a:r>
          </a:p>
          <a:p>
            <a:pPr marL="285750" indent="-285750">
              <a:buFont typeface="Arial" panose="020B0604020202020204" pitchFamily="34" charset="0"/>
              <a:buChar char="•"/>
            </a:pPr>
            <a:r>
              <a:rPr lang="ar-SA" dirty="0"/>
              <a:t>يراقب بيئة بعيدة من خلال بيانات على منصة سحابية.</a:t>
            </a:r>
          </a:p>
          <a:p>
            <a:pPr marL="285750" indent="-285750">
              <a:buFont typeface="Arial" panose="020B0604020202020204" pitchFamily="34" charset="0"/>
              <a:buChar char="•"/>
            </a:pPr>
            <a:r>
              <a:rPr lang="ar-SA" dirty="0"/>
              <a:t>يتعرف على طريقة توظيف بيانات المستشعر والبيانات السحابية في اتخاذ قرارات وفق تلك البيانات المجمعة.</a:t>
            </a:r>
          </a:p>
          <a:p>
            <a:pPr marL="285750" indent="-285750">
              <a:buFont typeface="Arial" panose="020B0604020202020204" pitchFamily="34" charset="0"/>
              <a:buChar char="•"/>
            </a:pPr>
            <a:r>
              <a:rPr lang="ar-SA" dirty="0"/>
              <a:t>يتعرف على طريقة توسيع نطاق تطبيقات إنترنت الأشياء لتشمل حلول معقدة.</a:t>
            </a:r>
            <a:endParaRPr lang="ar-SA" sz="1500" dirty="0"/>
          </a:p>
        </p:txBody>
      </p:sp>
      <p:sp>
        <p:nvSpPr>
          <p:cNvPr id="4" name="مربع نص 3">
            <a:extLst>
              <a:ext uri="{FF2B5EF4-FFF2-40B4-BE49-F238E27FC236}">
                <a16:creationId xmlns:a16="http://schemas.microsoft.com/office/drawing/2014/main" id="{8D4A3B92-67F4-F2FE-8F73-2EFFC6185227}"/>
              </a:ext>
            </a:extLst>
          </p:cNvPr>
          <p:cNvSpPr txBox="1"/>
          <p:nvPr/>
        </p:nvSpPr>
        <p:spPr>
          <a:xfrm>
            <a:off x="186069" y="3977677"/>
            <a:ext cx="3737859" cy="1089660"/>
          </a:xfrm>
          <a:prstGeom prst="roundRect">
            <a:avLst/>
          </a:prstGeom>
          <a:solidFill>
            <a:schemeClr val="accent2"/>
          </a:solidFill>
        </p:spPr>
        <p:txBody>
          <a:bodyPr wrap="square">
            <a:spAutoFit/>
          </a:bodyPr>
          <a:lstStyle/>
          <a:p>
            <a:pPr algn="r" rtl="1"/>
            <a:r>
              <a:rPr lang="ar-SA" sz="1600" b="1" i="0" dirty="0">
                <a:solidFill>
                  <a:srgbClr val="25C6FF"/>
                </a:solidFill>
                <a:effectLst/>
                <a:latin typeface="Roboto" panose="02000000000000000000" pitchFamily="2" charset="0"/>
              </a:rPr>
              <a:t>الأدوات</a:t>
            </a:r>
            <a:br>
              <a:rPr lang="ar-SA" sz="1400" b="1" dirty="0">
                <a:solidFill>
                  <a:schemeClr val="bg1"/>
                </a:solidFill>
              </a:rPr>
            </a:br>
            <a:r>
              <a:rPr lang="ar-SA" sz="1400" b="1" i="0" dirty="0">
                <a:solidFill>
                  <a:srgbClr val="202124"/>
                </a:solidFill>
                <a:effectLst/>
                <a:latin typeface="Roboto" panose="02000000000000000000" pitchFamily="2" charset="0"/>
              </a:rPr>
              <a:t>&gt; بيئة التطوير المتكاملة </a:t>
            </a:r>
            <a:r>
              <a:rPr lang="ar-SA" sz="1400" b="1" i="0" dirty="0" err="1">
                <a:solidFill>
                  <a:srgbClr val="202124"/>
                </a:solidFill>
                <a:effectLst/>
                <a:latin typeface="Roboto" panose="02000000000000000000" pitchFamily="2" charset="0"/>
              </a:rPr>
              <a:t>للأردوينو</a:t>
            </a:r>
            <a:r>
              <a:rPr lang="ar-SA" sz="1400" b="1" i="0" dirty="0">
                <a:solidFill>
                  <a:srgbClr val="202124"/>
                </a:solidFill>
                <a:effectLst/>
                <a:latin typeface="Roboto" panose="02000000000000000000" pitchFamily="2" charset="0"/>
              </a:rPr>
              <a:t> (</a:t>
            </a:r>
            <a:r>
              <a:rPr lang="en-US" sz="1400" b="1" i="0" dirty="0">
                <a:solidFill>
                  <a:srgbClr val="202124"/>
                </a:solidFill>
                <a:effectLst/>
                <a:latin typeface="Roboto" panose="02000000000000000000" pitchFamily="2" charset="0"/>
              </a:rPr>
              <a:t>Arduino IDE)</a:t>
            </a:r>
            <a:br>
              <a:rPr lang="en-US" sz="1400" b="1" dirty="0"/>
            </a:br>
            <a:r>
              <a:rPr lang="en-US" sz="1400" b="1" i="0" dirty="0">
                <a:solidFill>
                  <a:srgbClr val="202124"/>
                </a:solidFill>
                <a:effectLst/>
                <a:latin typeface="Roboto" panose="02000000000000000000" pitchFamily="2" charset="0"/>
              </a:rPr>
              <a:t>&gt; </a:t>
            </a:r>
            <a:r>
              <a:rPr lang="ar-SA" sz="1400" b="1" i="0" dirty="0">
                <a:solidFill>
                  <a:srgbClr val="202124"/>
                </a:solidFill>
                <a:effectLst/>
                <a:latin typeface="Roboto" panose="02000000000000000000" pitchFamily="2" charset="0"/>
              </a:rPr>
              <a:t>أداة جيت </a:t>
            </a:r>
            <a:r>
              <a:rPr lang="ar-SA" sz="1400" b="1" i="0" dirty="0" err="1">
                <a:solidFill>
                  <a:srgbClr val="202124"/>
                </a:solidFill>
                <a:effectLst/>
                <a:latin typeface="Roboto" panose="02000000000000000000" pitchFamily="2" charset="0"/>
              </a:rPr>
              <a:t>برينز</a:t>
            </a:r>
            <a:r>
              <a:rPr lang="ar-SA" sz="1400" b="1" i="0" dirty="0">
                <a:solidFill>
                  <a:srgbClr val="202124"/>
                </a:solidFill>
                <a:effectLst/>
                <a:latin typeface="Roboto" panose="02000000000000000000" pitchFamily="2" charset="0"/>
              </a:rPr>
              <a:t> باي </a:t>
            </a:r>
            <a:r>
              <a:rPr lang="ar-SA" sz="1400" b="1" i="0" dirty="0" err="1">
                <a:solidFill>
                  <a:srgbClr val="202124"/>
                </a:solidFill>
                <a:effectLst/>
                <a:latin typeface="Roboto" panose="02000000000000000000" pitchFamily="2" charset="0"/>
              </a:rPr>
              <a:t>تشارم</a:t>
            </a:r>
            <a:r>
              <a:rPr lang="ar-SA" sz="1400" b="1" i="0" dirty="0">
                <a:solidFill>
                  <a:srgbClr val="202124"/>
                </a:solidFill>
                <a:effectLst/>
                <a:latin typeface="Roboto" panose="02000000000000000000" pitchFamily="2" charset="0"/>
              </a:rPr>
              <a:t> (</a:t>
            </a:r>
            <a:r>
              <a:rPr lang="en-US" sz="1400" b="1" i="0" dirty="0">
                <a:solidFill>
                  <a:srgbClr val="202124"/>
                </a:solidFill>
                <a:effectLst/>
                <a:latin typeface="Roboto" panose="02000000000000000000" pitchFamily="2" charset="0"/>
              </a:rPr>
              <a:t>JetBrains PyCharm)</a:t>
            </a:r>
            <a:br>
              <a:rPr lang="en-US" sz="1400" b="1" dirty="0"/>
            </a:br>
            <a:r>
              <a:rPr lang="en-US" sz="1400" b="1" i="0" dirty="0">
                <a:solidFill>
                  <a:srgbClr val="202124"/>
                </a:solidFill>
                <a:effectLst/>
                <a:latin typeface="Roboto" panose="02000000000000000000" pitchFamily="2" charset="0"/>
              </a:rPr>
              <a:t>&gt; </a:t>
            </a:r>
            <a:r>
              <a:rPr lang="ar-SA" sz="1400" b="1" i="0" dirty="0">
                <a:solidFill>
                  <a:srgbClr val="202124"/>
                </a:solidFill>
                <a:effectLst/>
                <a:latin typeface="Roboto" panose="02000000000000000000" pitchFamily="2" charset="0"/>
              </a:rPr>
              <a:t>منصة الحوسبة السحابية </a:t>
            </a:r>
            <a:r>
              <a:rPr lang="en-US" sz="1400" b="1" i="0" dirty="0">
                <a:solidFill>
                  <a:srgbClr val="202124"/>
                </a:solidFill>
                <a:effectLst/>
                <a:latin typeface="Roboto" panose="02000000000000000000" pitchFamily="2" charset="0"/>
              </a:rPr>
              <a:t>Binary loT Cloud</a:t>
            </a:r>
            <a:endParaRPr lang="ar-SA" sz="1400" b="1" dirty="0">
              <a:solidFill>
                <a:schemeClr val="bg1"/>
              </a:solidFill>
            </a:endParaRPr>
          </a:p>
        </p:txBody>
      </p:sp>
    </p:spTree>
    <p:extLst>
      <p:ext uri="{BB962C8B-B14F-4D97-AF65-F5344CB8AC3E}">
        <p14:creationId xmlns:p14="http://schemas.microsoft.com/office/powerpoint/2010/main" val="37213719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4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4000">
                                          <p:cBhvr additive="base">
                                            <p:cTn id="12"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4395797E-E628-FFAC-E125-63F72B8D88B1}"/>
              </a:ext>
            </a:extLst>
          </p:cNvPr>
          <p:cNvPicPr>
            <a:picLocks noChangeAspect="1"/>
          </p:cNvPicPr>
          <p:nvPr/>
        </p:nvPicPr>
        <p:blipFill>
          <a:blip r:embed="rId2"/>
          <a:stretch>
            <a:fillRect/>
          </a:stretch>
        </p:blipFill>
        <p:spPr>
          <a:xfrm>
            <a:off x="4499992" y="915566"/>
            <a:ext cx="4400883" cy="3180260"/>
          </a:xfrm>
          <a:prstGeom prst="rect">
            <a:avLst/>
          </a:prstGeom>
        </p:spPr>
      </p:pic>
      <p:pic>
        <p:nvPicPr>
          <p:cNvPr id="6" name="صورة 5">
            <a:extLst>
              <a:ext uri="{FF2B5EF4-FFF2-40B4-BE49-F238E27FC236}">
                <a16:creationId xmlns:a16="http://schemas.microsoft.com/office/drawing/2014/main" id="{2A4661C9-985B-9AD9-436C-C5C67615BAAE}"/>
              </a:ext>
            </a:extLst>
          </p:cNvPr>
          <p:cNvPicPr>
            <a:picLocks noChangeAspect="1"/>
          </p:cNvPicPr>
          <p:nvPr/>
        </p:nvPicPr>
        <p:blipFill>
          <a:blip r:embed="rId3"/>
          <a:stretch>
            <a:fillRect/>
          </a:stretch>
        </p:blipFill>
        <p:spPr>
          <a:xfrm>
            <a:off x="76797" y="1515906"/>
            <a:ext cx="4400883" cy="1979580"/>
          </a:xfrm>
          <a:prstGeom prst="rect">
            <a:avLst/>
          </a:prstGeom>
        </p:spPr>
      </p:pic>
    </p:spTree>
    <p:extLst>
      <p:ext uri="{BB962C8B-B14F-4D97-AF65-F5344CB8AC3E}">
        <p14:creationId xmlns:p14="http://schemas.microsoft.com/office/powerpoint/2010/main" val="283838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0A0708F2-A6AA-72E3-1E94-0741F53103C7}"/>
              </a:ext>
            </a:extLst>
          </p:cNvPr>
          <p:cNvPicPr>
            <a:picLocks noChangeAspect="1"/>
          </p:cNvPicPr>
          <p:nvPr/>
        </p:nvPicPr>
        <p:blipFill>
          <a:blip r:embed="rId2"/>
          <a:stretch>
            <a:fillRect/>
          </a:stretch>
        </p:blipFill>
        <p:spPr>
          <a:xfrm>
            <a:off x="4358479" y="843558"/>
            <a:ext cx="4641193" cy="3528392"/>
          </a:xfrm>
          <a:prstGeom prst="rect">
            <a:avLst/>
          </a:prstGeom>
        </p:spPr>
      </p:pic>
    </p:spTree>
    <p:extLst>
      <p:ext uri="{BB962C8B-B14F-4D97-AF65-F5344CB8AC3E}">
        <p14:creationId xmlns:p14="http://schemas.microsoft.com/office/powerpoint/2010/main" val="612566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DE72195C-A169-10A0-70A0-13CEE9F99D87}"/>
              </a:ext>
            </a:extLst>
          </p:cNvPr>
          <p:cNvPicPr>
            <a:picLocks noChangeAspect="1"/>
          </p:cNvPicPr>
          <p:nvPr/>
        </p:nvPicPr>
        <p:blipFill>
          <a:blip r:embed="rId2"/>
          <a:stretch>
            <a:fillRect/>
          </a:stretch>
        </p:blipFill>
        <p:spPr>
          <a:xfrm>
            <a:off x="132969" y="940882"/>
            <a:ext cx="3080202" cy="2740019"/>
          </a:xfrm>
          <a:prstGeom prst="rect">
            <a:avLst/>
          </a:prstGeom>
        </p:spPr>
      </p:pic>
      <p:pic>
        <p:nvPicPr>
          <p:cNvPr id="5" name="صورة 4">
            <a:extLst>
              <a:ext uri="{FF2B5EF4-FFF2-40B4-BE49-F238E27FC236}">
                <a16:creationId xmlns:a16="http://schemas.microsoft.com/office/drawing/2014/main" id="{4AB29930-0C0A-0503-608A-B084EEFC4F12}"/>
              </a:ext>
            </a:extLst>
          </p:cNvPr>
          <p:cNvPicPr>
            <a:picLocks noChangeAspect="1"/>
          </p:cNvPicPr>
          <p:nvPr/>
        </p:nvPicPr>
        <p:blipFill>
          <a:blip r:embed="rId3"/>
          <a:stretch>
            <a:fillRect/>
          </a:stretch>
        </p:blipFill>
        <p:spPr>
          <a:xfrm>
            <a:off x="6365547" y="1632172"/>
            <a:ext cx="2765066" cy="1070522"/>
          </a:xfrm>
          <a:prstGeom prst="rect">
            <a:avLst/>
          </a:prstGeom>
        </p:spPr>
      </p:pic>
      <p:pic>
        <p:nvPicPr>
          <p:cNvPr id="6" name="صورة 5">
            <a:extLst>
              <a:ext uri="{FF2B5EF4-FFF2-40B4-BE49-F238E27FC236}">
                <a16:creationId xmlns:a16="http://schemas.microsoft.com/office/drawing/2014/main" id="{940AE494-2998-9D91-A4A6-7E0231FAFA0C}"/>
              </a:ext>
            </a:extLst>
          </p:cNvPr>
          <p:cNvPicPr>
            <a:picLocks noChangeAspect="1"/>
          </p:cNvPicPr>
          <p:nvPr/>
        </p:nvPicPr>
        <p:blipFill>
          <a:blip r:embed="rId4"/>
          <a:stretch>
            <a:fillRect/>
          </a:stretch>
        </p:blipFill>
        <p:spPr>
          <a:xfrm>
            <a:off x="3600481" y="484956"/>
            <a:ext cx="2765066" cy="3651870"/>
          </a:xfrm>
          <a:prstGeom prst="rect">
            <a:avLst/>
          </a:prstGeom>
        </p:spPr>
      </p:pic>
      <p:pic>
        <p:nvPicPr>
          <p:cNvPr id="8" name="صورة 7">
            <a:extLst>
              <a:ext uri="{FF2B5EF4-FFF2-40B4-BE49-F238E27FC236}">
                <a16:creationId xmlns:a16="http://schemas.microsoft.com/office/drawing/2014/main" id="{420B34B4-6785-83E4-BAB9-C78A8AD41C1C}"/>
              </a:ext>
            </a:extLst>
          </p:cNvPr>
          <p:cNvPicPr>
            <a:picLocks noChangeAspect="1"/>
          </p:cNvPicPr>
          <p:nvPr/>
        </p:nvPicPr>
        <p:blipFill>
          <a:blip r:embed="rId5"/>
          <a:stretch>
            <a:fillRect/>
          </a:stretch>
        </p:blipFill>
        <p:spPr>
          <a:xfrm>
            <a:off x="611560" y="4036640"/>
            <a:ext cx="3467512" cy="950577"/>
          </a:xfrm>
          <a:prstGeom prst="rect">
            <a:avLst/>
          </a:prstGeom>
        </p:spPr>
      </p:pic>
    </p:spTree>
    <p:extLst>
      <p:ext uri="{BB962C8B-B14F-4D97-AF65-F5344CB8AC3E}">
        <p14:creationId xmlns:p14="http://schemas.microsoft.com/office/powerpoint/2010/main" val="151049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6" name="صورة 5">
            <a:extLst>
              <a:ext uri="{FF2B5EF4-FFF2-40B4-BE49-F238E27FC236}">
                <a16:creationId xmlns:a16="http://schemas.microsoft.com/office/drawing/2014/main" id="{5113E3D5-D76C-9971-5ED2-9096CE505426}"/>
              </a:ext>
            </a:extLst>
          </p:cNvPr>
          <p:cNvPicPr>
            <a:picLocks noChangeAspect="1"/>
          </p:cNvPicPr>
          <p:nvPr/>
        </p:nvPicPr>
        <p:blipFill>
          <a:blip r:embed="rId2"/>
          <a:stretch>
            <a:fillRect/>
          </a:stretch>
        </p:blipFill>
        <p:spPr>
          <a:xfrm>
            <a:off x="5508104" y="600508"/>
            <a:ext cx="3313773" cy="4299942"/>
          </a:xfrm>
          <a:prstGeom prst="rect">
            <a:avLst/>
          </a:prstGeom>
        </p:spPr>
      </p:pic>
      <p:pic>
        <p:nvPicPr>
          <p:cNvPr id="8" name="صورة 7">
            <a:extLst>
              <a:ext uri="{FF2B5EF4-FFF2-40B4-BE49-F238E27FC236}">
                <a16:creationId xmlns:a16="http://schemas.microsoft.com/office/drawing/2014/main" id="{439314AC-F3C5-A88B-D5F9-47F0DDECD37E}"/>
              </a:ext>
            </a:extLst>
          </p:cNvPr>
          <p:cNvPicPr>
            <a:picLocks noChangeAspect="1"/>
          </p:cNvPicPr>
          <p:nvPr/>
        </p:nvPicPr>
        <p:blipFill>
          <a:blip r:embed="rId3"/>
          <a:stretch>
            <a:fillRect/>
          </a:stretch>
        </p:blipFill>
        <p:spPr>
          <a:xfrm>
            <a:off x="510260" y="827980"/>
            <a:ext cx="4281257" cy="3844997"/>
          </a:xfrm>
          <a:prstGeom prst="rect">
            <a:avLst/>
          </a:prstGeom>
        </p:spPr>
      </p:pic>
    </p:spTree>
    <p:extLst>
      <p:ext uri="{BB962C8B-B14F-4D97-AF65-F5344CB8AC3E}">
        <p14:creationId xmlns:p14="http://schemas.microsoft.com/office/powerpoint/2010/main" val="1535777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4" name="صورة 3">
            <a:extLst>
              <a:ext uri="{FF2B5EF4-FFF2-40B4-BE49-F238E27FC236}">
                <a16:creationId xmlns:a16="http://schemas.microsoft.com/office/drawing/2014/main" id="{8A197651-F839-2BB6-C3E2-7A7ADDF5CA40}"/>
              </a:ext>
            </a:extLst>
          </p:cNvPr>
          <p:cNvPicPr>
            <a:picLocks noChangeAspect="1"/>
          </p:cNvPicPr>
          <p:nvPr/>
        </p:nvPicPr>
        <p:blipFill>
          <a:blip r:embed="rId2"/>
          <a:stretch>
            <a:fillRect/>
          </a:stretch>
        </p:blipFill>
        <p:spPr>
          <a:xfrm>
            <a:off x="5076056" y="510096"/>
            <a:ext cx="3825764" cy="4558357"/>
          </a:xfrm>
          <a:prstGeom prst="rect">
            <a:avLst/>
          </a:prstGeom>
        </p:spPr>
      </p:pic>
    </p:spTree>
    <p:extLst>
      <p:ext uri="{BB962C8B-B14F-4D97-AF65-F5344CB8AC3E}">
        <p14:creationId xmlns:p14="http://schemas.microsoft.com/office/powerpoint/2010/main" val="706886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الثالث</a:t>
            </a:r>
            <a:r>
              <a:rPr lang="ar-SA" sz="2400" dirty="0">
                <a:solidFill>
                  <a:srgbClr val="FF0000"/>
                </a:solidFill>
                <a:cs typeface="Sultan bold" pitchFamily="2" charset="-78"/>
              </a:rPr>
              <a:t> </a:t>
            </a:r>
            <a:r>
              <a:rPr lang="ar-SA" sz="2400" dirty="0">
                <a:solidFill>
                  <a:srgbClr val="FF0000"/>
                </a:solidFill>
              </a:rPr>
              <a:t>التفاعل مع خدمات الويب السحابية </a:t>
            </a:r>
            <a:endParaRPr lang="en-US" altLang="zh-CN" sz="3200" dirty="0">
              <a:solidFill>
                <a:srgbClr val="FF0000"/>
              </a:solidFill>
            </a:endParaRPr>
          </a:p>
        </p:txBody>
      </p:sp>
      <p:pic>
        <p:nvPicPr>
          <p:cNvPr id="6" name="صورة 5">
            <a:extLst>
              <a:ext uri="{FF2B5EF4-FFF2-40B4-BE49-F238E27FC236}">
                <a16:creationId xmlns:a16="http://schemas.microsoft.com/office/drawing/2014/main" id="{49A0B21B-7F78-2F97-9C3A-076CAF28EBAB}"/>
              </a:ext>
            </a:extLst>
          </p:cNvPr>
          <p:cNvPicPr>
            <a:picLocks noChangeAspect="1"/>
          </p:cNvPicPr>
          <p:nvPr/>
        </p:nvPicPr>
        <p:blipFill>
          <a:blip r:embed="rId2"/>
          <a:stretch>
            <a:fillRect/>
          </a:stretch>
        </p:blipFill>
        <p:spPr>
          <a:xfrm>
            <a:off x="5436096" y="2625937"/>
            <a:ext cx="3240360" cy="2438044"/>
          </a:xfrm>
          <a:prstGeom prst="rect">
            <a:avLst/>
          </a:prstGeom>
        </p:spPr>
      </p:pic>
      <p:sp>
        <p:nvSpPr>
          <p:cNvPr id="8" name="مربع نص 7">
            <a:extLst>
              <a:ext uri="{FF2B5EF4-FFF2-40B4-BE49-F238E27FC236}">
                <a16:creationId xmlns:a16="http://schemas.microsoft.com/office/drawing/2014/main" id="{7995247B-E197-5378-B530-B79D1A877D59}"/>
              </a:ext>
            </a:extLst>
          </p:cNvPr>
          <p:cNvSpPr txBox="1"/>
          <p:nvPr/>
        </p:nvSpPr>
        <p:spPr>
          <a:xfrm>
            <a:off x="0" y="585143"/>
            <a:ext cx="8892480" cy="2062103"/>
          </a:xfrm>
          <a:prstGeom prst="rect">
            <a:avLst/>
          </a:prstGeom>
          <a:noFill/>
        </p:spPr>
        <p:txBody>
          <a:bodyPr wrap="square">
            <a:spAutoFit/>
          </a:bodyPr>
          <a:lstStyle/>
          <a:p>
            <a:pPr algn="r" rtl="1"/>
            <a:r>
              <a:rPr lang="ar-SA" sz="1600" b="0" i="0" dirty="0">
                <a:solidFill>
                  <a:srgbClr val="202124"/>
                </a:solidFill>
                <a:effectLst/>
                <a:latin typeface="Roboto" panose="02000000000000000000" pitchFamily="2" charset="0"/>
              </a:rPr>
              <a:t>استخدام بيانات المستشعرات ومجموعات البيانات الضخمة لاتخاذ القرارات وفق تلك البيانات المجمعة</a:t>
            </a:r>
            <a:br>
              <a:rPr lang="en-US" sz="1600" dirty="0"/>
            </a:br>
            <a:r>
              <a:rPr lang="ar-SA" sz="1600" b="0" i="0" dirty="0">
                <a:solidFill>
                  <a:srgbClr val="202124"/>
                </a:solidFill>
                <a:effectLst/>
                <a:latin typeface="Roboto" panose="02000000000000000000" pitchFamily="2" charset="0"/>
              </a:rPr>
              <a:t>لقد كانت مراقبة الحديقة الذكية هي محور المشروع السابق، وهو يشكل مثالا مصغرا على عملية المراقبة الذكية في الزراعة، حيث يتكون من جهاز واحد فقط يجمع البيانات ويرسلها إلى منصة عبر الإنترنت، ولكن وجود حديقة كبيرة يتطلب المزيد من الأجهزة لتكون المراقبة شاملة لكافة النباتات والبيئات المختلفة، حيث يتطلب كل نوع وصنف من النباتات إعداد بيئة مختلفة لمراقبته. كما أن عملية جمع البيانات المختلفة قد تكشف عن وجود أنماط مختلفة في بيئة الحديقة تشكل معا نظاما متكاملا.</a:t>
            </a:r>
            <a:br>
              <a:rPr lang="ar-SA" sz="1600" dirty="0"/>
            </a:br>
            <a:r>
              <a:rPr lang="ar-SA" sz="1600" b="0" i="0" dirty="0">
                <a:solidFill>
                  <a:srgbClr val="202124"/>
                </a:solidFill>
                <a:effectLst/>
                <a:latin typeface="Roboto" panose="02000000000000000000" pitchFamily="2" charset="0"/>
              </a:rPr>
              <a:t>افترض الآن وجود عدة حدائق في أنحاء مختلفة من المدينة. يتعين على إدارة الحدائق في البلدية مراقبة ورعاية كل مـن هـذه الحدائق مـن خـلال أنظمة مختلفة. تجمع هذه الحدائق كميات هائلة من البيانات، والتي يمكن تحليلها بدورها لتوفير رؤى وأنماط شاملة حول إدارة وتشغيل جميع تلك الحدائق من خلال إجراء المقارنة بين كل منها مثلاً.</a:t>
            </a:r>
            <a:endParaRPr lang="ar-SA" sz="1600" dirty="0"/>
          </a:p>
        </p:txBody>
      </p:sp>
      <p:sp>
        <p:nvSpPr>
          <p:cNvPr id="10" name="مربع نص 9">
            <a:extLst>
              <a:ext uri="{FF2B5EF4-FFF2-40B4-BE49-F238E27FC236}">
                <a16:creationId xmlns:a16="http://schemas.microsoft.com/office/drawing/2014/main" id="{B6FC1D5C-24FA-6D76-DCDE-FBF2519043F9}"/>
              </a:ext>
            </a:extLst>
          </p:cNvPr>
          <p:cNvSpPr txBox="1"/>
          <p:nvPr/>
        </p:nvSpPr>
        <p:spPr>
          <a:xfrm>
            <a:off x="465718" y="3291830"/>
            <a:ext cx="4604656" cy="1021556"/>
          </a:xfrm>
          <a:prstGeom prst="roundRect">
            <a:avLst/>
          </a:prstGeom>
          <a:solidFill>
            <a:schemeClr val="accent2"/>
          </a:solidFill>
        </p:spPr>
        <p:txBody>
          <a:bodyPr wrap="square">
            <a:spAutoFit/>
          </a:bodyPr>
          <a:lstStyle/>
          <a:p>
            <a:pPr algn="r" rtl="1"/>
            <a:r>
              <a:rPr lang="ar-SA" b="0" i="0" dirty="0">
                <a:solidFill>
                  <a:schemeClr val="bg1"/>
                </a:solidFill>
                <a:effectLst/>
                <a:latin typeface="Roboto" panose="02000000000000000000" pitchFamily="2" charset="0"/>
              </a:rPr>
              <a:t>إن الإدارة الذكية للحدائق باستخدام هذه التقنيات تساهم بشكل فاعل في تحسين الحدائق الذكية وتطويرها، وذلك .من خلال زيادة فاعلية تلك النظم، والمحافظة على توازنها واستمراريتها.</a:t>
            </a:r>
            <a:endParaRPr lang="ar-SA" dirty="0">
              <a:solidFill>
                <a:schemeClr val="bg1"/>
              </a:solidFill>
            </a:endParaRPr>
          </a:p>
        </p:txBody>
      </p:sp>
    </p:spTree>
    <p:extLst>
      <p:ext uri="{BB962C8B-B14F-4D97-AF65-F5344CB8AC3E}">
        <p14:creationId xmlns:p14="http://schemas.microsoft.com/office/powerpoint/2010/main" val="1769487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9AAD16C0-5594-CA6B-0503-70DE7F294445}"/>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الرابع </a:t>
            </a:r>
            <a:r>
              <a:rPr lang="ar-SA" dirty="0">
                <a:solidFill>
                  <a:srgbClr val="202124"/>
                </a:solidFill>
                <a:cs typeface="Sultan bold" pitchFamily="2" charset="-78"/>
              </a:rPr>
              <a:t>المشروع</a:t>
            </a:r>
            <a:endParaRPr lang="en-US" altLang="zh-CN" sz="3200" dirty="0">
              <a:solidFill>
                <a:schemeClr val="accent1">
                  <a:lumMod val="75000"/>
                </a:schemeClr>
              </a:solidFill>
            </a:endParaRPr>
          </a:p>
        </p:txBody>
      </p:sp>
      <p:sp>
        <p:nvSpPr>
          <p:cNvPr id="4" name="مربع نص 3">
            <a:extLst>
              <a:ext uri="{FF2B5EF4-FFF2-40B4-BE49-F238E27FC236}">
                <a16:creationId xmlns:a16="http://schemas.microsoft.com/office/drawing/2014/main" id="{145AB610-3F65-680C-5595-5F487C7346FA}"/>
              </a:ext>
            </a:extLst>
          </p:cNvPr>
          <p:cNvSpPr txBox="1"/>
          <p:nvPr/>
        </p:nvSpPr>
        <p:spPr>
          <a:xfrm>
            <a:off x="494769" y="585143"/>
            <a:ext cx="8479746" cy="4401205"/>
          </a:xfrm>
          <a:prstGeom prst="rect">
            <a:avLst/>
          </a:prstGeom>
          <a:noFill/>
        </p:spPr>
        <p:txBody>
          <a:bodyPr wrap="square">
            <a:spAutoFit/>
          </a:bodyPr>
          <a:lstStyle/>
          <a:p>
            <a:pPr marL="285750" indent="-285750" algn="r" rtl="1">
              <a:buFont typeface="Arial" panose="020B0604020202020204" pitchFamily="34" charset="0"/>
              <a:buChar char="•"/>
            </a:pPr>
            <a:r>
              <a:rPr lang="ar-SA" sz="2000" dirty="0"/>
              <a:t>تتصف الحدائق الذكية بأنها أنظمة معقدة تتضمن أنواعا مختلفة من النباتات في البيئة نفسها ، وتتم مراقبتها بنظام واحد.</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صمم دائرة باستخدام </a:t>
            </a:r>
            <a:r>
              <a:rPr lang="ar-SA" sz="2000" dirty="0" err="1"/>
              <a:t>الأردوينوي</a:t>
            </a:r>
            <a:r>
              <a:rPr lang="ar-SA" sz="2000" dirty="0"/>
              <a:t> محاكي دوائر </a:t>
            </a:r>
            <a:r>
              <a:rPr lang="ar-SA" sz="2000" dirty="0" err="1"/>
              <a:t>تينكركاد</a:t>
            </a:r>
            <a:r>
              <a:rPr lang="ar-SA" sz="2000" dirty="0"/>
              <a:t> قائمـة علـى الدائرة التي أنشأتها مسبقا لمراقبة وري عدد أكبر من النباتات.</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استخدم الأطراف التناظرية المتبقية لتوصيل ثلاث نباتات أخرى باستخدام مستشعرات رطوبة التربة.</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قم بتطوير برنامج البايثون للحصـول علـى قـيـم الرطوبـة مـن النباتات الجديدة، وإنشاء ظروف بيئية مختلفـة لـري كل نبات.</a:t>
            </a:r>
          </a:p>
          <a:p>
            <a:pPr marL="285750" indent="-285750" algn="r" rtl="1">
              <a:buFont typeface="Arial" panose="020B0604020202020204" pitchFamily="34" charset="0"/>
              <a:buChar char="•"/>
            </a:pPr>
            <a:endParaRPr lang="ar-SA" sz="2800" dirty="0"/>
          </a:p>
          <a:p>
            <a:pPr marL="285750" indent="-285750" algn="r" rtl="1">
              <a:buFont typeface="Arial" panose="020B0604020202020204" pitchFamily="34" charset="0"/>
              <a:buChar char="•"/>
            </a:pPr>
            <a:r>
              <a:rPr lang="ar-SA" sz="2000" dirty="0"/>
              <a:t>أنشئ الدائرة الفعلية وأعـد كتابـة برنامج البايثون ليتضمن النباتات الجديدة.</a:t>
            </a:r>
            <a:endParaRPr lang="ar-SA" sz="2800" dirty="0"/>
          </a:p>
        </p:txBody>
      </p:sp>
    </p:spTree>
    <p:extLst>
      <p:ext uri="{BB962C8B-B14F-4D97-AF65-F5344CB8AC3E}">
        <p14:creationId xmlns:p14="http://schemas.microsoft.com/office/powerpoint/2010/main" val="35718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01</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171765" y="1370529"/>
            <a:ext cx="5888150" cy="707886"/>
          </a:xfrm>
          <a:prstGeom prst="rect">
            <a:avLst/>
          </a:prstGeom>
        </p:spPr>
        <p:txBody>
          <a:bodyPr wrap="none">
            <a:spAutoFit/>
          </a:bodyPr>
          <a:lstStyle/>
          <a:p>
            <a:pPr algn="r"/>
            <a:r>
              <a:rPr lang="ar-SA" sz="4000" dirty="0">
                <a:solidFill>
                  <a:schemeClr val="accent1">
                    <a:lumMod val="75000"/>
                  </a:schemeClr>
                </a:solidFill>
                <a:latin typeface="Roboto" panose="02000000000000000000" pitchFamily="2" charset="0"/>
                <a:cs typeface="Sultan bold" pitchFamily="2" charset="-78"/>
              </a:rPr>
              <a:t>الدرس الأول </a:t>
            </a:r>
            <a:r>
              <a:rPr lang="ar-SA" sz="4000" dirty="0"/>
              <a:t>إعداد بيئة تطوير الأردوينو.</a:t>
            </a:r>
            <a:endParaRPr lang="en-US" altLang="zh-CN" sz="48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63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D3EF665B-7870-5DEF-AFF6-0089FB26872E}"/>
              </a:ext>
            </a:extLst>
          </p:cNvPr>
          <p:cNvPicPr>
            <a:picLocks noChangeAspect="1"/>
          </p:cNvPicPr>
          <p:nvPr/>
        </p:nvPicPr>
        <p:blipFill>
          <a:blip r:embed="rId2"/>
          <a:stretch>
            <a:fillRect/>
          </a:stretch>
        </p:blipFill>
        <p:spPr>
          <a:xfrm>
            <a:off x="2843808" y="2080252"/>
            <a:ext cx="3677166" cy="2863191"/>
          </a:xfrm>
          <a:prstGeom prst="rect">
            <a:avLst/>
          </a:prstGeom>
        </p:spPr>
      </p:pic>
      <p:sp>
        <p:nvSpPr>
          <p:cNvPr id="6" name="مربع نص 5">
            <a:extLst>
              <a:ext uri="{FF2B5EF4-FFF2-40B4-BE49-F238E27FC236}">
                <a16:creationId xmlns:a16="http://schemas.microsoft.com/office/drawing/2014/main" id="{E622687D-A9DD-5184-1457-408FE7634698}"/>
              </a:ext>
            </a:extLst>
          </p:cNvPr>
          <p:cNvSpPr txBox="1"/>
          <p:nvPr/>
        </p:nvSpPr>
        <p:spPr>
          <a:xfrm>
            <a:off x="179512" y="585143"/>
            <a:ext cx="8820160" cy="1477328"/>
          </a:xfrm>
          <a:prstGeom prst="rect">
            <a:avLst/>
          </a:prstGeom>
          <a:noFill/>
        </p:spPr>
        <p:txBody>
          <a:bodyPr wrap="square">
            <a:spAutoFit/>
          </a:bodyPr>
          <a:lstStyle/>
          <a:p>
            <a:pPr algn="r" rtl="1"/>
            <a:r>
              <a:rPr lang="ar-SA" b="1" i="0" dirty="0">
                <a:solidFill>
                  <a:srgbClr val="FF0000"/>
                </a:solidFill>
                <a:effectLst/>
                <a:latin typeface="Roboto" panose="02000000000000000000" pitchFamily="2" charset="0"/>
              </a:rPr>
              <a:t>استخدام لغة بايثون في برمجة لوحة الأردوينو </a:t>
            </a:r>
            <a:r>
              <a:rPr lang="en-US" b="1" i="0" dirty="0">
                <a:solidFill>
                  <a:srgbClr val="FF0000"/>
                </a:solidFill>
                <a:effectLst/>
                <a:latin typeface="Roboto" panose="02000000000000000000" pitchFamily="2" charset="0"/>
              </a:rPr>
              <a:t>Using Python with Arduino</a:t>
            </a:r>
            <a:br>
              <a:rPr lang="en-US" dirty="0"/>
            </a:br>
            <a:r>
              <a:rPr lang="ar-SA" b="0" i="0" dirty="0">
                <a:solidFill>
                  <a:srgbClr val="202124"/>
                </a:solidFill>
                <a:effectLst/>
                <a:latin typeface="Roboto" panose="02000000000000000000" pitchFamily="2" charset="0"/>
              </a:rPr>
              <a:t>تعتبر لغة ++</a:t>
            </a:r>
            <a:r>
              <a:rPr lang="en-US" b="0" i="0" dirty="0">
                <a:solidFill>
                  <a:srgbClr val="202124"/>
                </a:solidFill>
                <a:effectLst/>
                <a:latin typeface="Roboto" panose="02000000000000000000" pitchFamily="2" charset="0"/>
              </a:rPr>
              <a:t>C </a:t>
            </a:r>
            <a:r>
              <a:rPr lang="ar-SA" b="0" i="0" dirty="0">
                <a:solidFill>
                  <a:srgbClr val="202124"/>
                </a:solidFill>
                <a:effectLst/>
                <a:latin typeface="Roboto" panose="02000000000000000000" pitchFamily="2" charset="0"/>
              </a:rPr>
              <a:t>بمثابة لغة البرمجة الرسمية لجهاز تحكم الأردوينو الدقيق، ولكن يمكن استخدام لغة أخرى مثل بايثون لبرمجته وذلك من خلال بروتوكول </a:t>
            </a:r>
            <a:r>
              <a:rPr lang="en-US" b="0" i="0" dirty="0" err="1">
                <a:solidFill>
                  <a:srgbClr val="202124"/>
                </a:solidFill>
                <a:effectLst/>
                <a:latin typeface="Roboto" panose="02000000000000000000" pitchFamily="2" charset="0"/>
              </a:rPr>
              <a:t>Firmata</a:t>
            </a: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تعد بايثون لغة برمجة عالية المستوى، وتكمن قوتها في العدد الكبير من المكتبات التي يمكن استخدامها لكي تدعم هذه اللغة وتجعلها شاملة للأغراض المختلفة والمتعددة، ويقوم بروتوكول </a:t>
            </a:r>
            <a:r>
              <a:rPr lang="en-US" b="0" i="0" dirty="0" err="1">
                <a:solidFill>
                  <a:srgbClr val="202124"/>
                </a:solidFill>
                <a:effectLst/>
                <a:latin typeface="Roboto" panose="02000000000000000000" pitchFamily="2" charset="0"/>
              </a:rPr>
              <a:t>Firmata</a:t>
            </a:r>
            <a:r>
              <a:rPr lang="ar-SA" b="0" i="0" dirty="0">
                <a:solidFill>
                  <a:srgbClr val="202124"/>
                </a:solidFill>
                <a:effectLst/>
                <a:latin typeface="Roboto" panose="02000000000000000000" pitchFamily="2" charset="0"/>
              </a:rPr>
              <a:t> بتوفير الاتصال بين جهاز التحكم الدقيـق وبين الأوامر التـي تـزوده بها لغة البرمجة، ستستخدم هنا لغـة بايثون مع مكتبة </a:t>
            </a:r>
            <a:r>
              <a:rPr lang="en-US" b="0" i="0" dirty="0" err="1">
                <a:solidFill>
                  <a:srgbClr val="202124"/>
                </a:solidFill>
                <a:effectLst/>
                <a:latin typeface="Roboto" panose="02000000000000000000" pitchFamily="2" charset="0"/>
              </a:rPr>
              <a:t>PyFirmata</a:t>
            </a: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والتي تشكل واجهة بروتوكول </a:t>
            </a:r>
            <a:r>
              <a:rPr lang="en-US" b="0" i="0" dirty="0" err="1">
                <a:solidFill>
                  <a:srgbClr val="202124"/>
                </a:solidFill>
                <a:effectLst/>
                <a:latin typeface="Roboto" panose="02000000000000000000" pitchFamily="2" charset="0"/>
              </a:rPr>
              <a:t>Firmata</a:t>
            </a:r>
            <a:r>
              <a:rPr lang="en-US" b="0" i="0" dirty="0">
                <a:solidFill>
                  <a:srgbClr val="202124"/>
                </a:solidFill>
                <a:effectLst/>
                <a:latin typeface="Roboto" panose="02000000000000000000" pitchFamily="2" charset="0"/>
              </a:rPr>
              <a:t>.</a:t>
            </a:r>
            <a:endParaRPr lang="ar-SA" dirty="0"/>
          </a:p>
        </p:txBody>
      </p:sp>
    </p:spTree>
    <p:extLst>
      <p:ext uri="{BB962C8B-B14F-4D97-AF65-F5344CB8AC3E}">
        <p14:creationId xmlns:p14="http://schemas.microsoft.com/office/powerpoint/2010/main" val="422452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sp>
        <p:nvSpPr>
          <p:cNvPr id="4" name="مربع نص 3">
            <a:extLst>
              <a:ext uri="{FF2B5EF4-FFF2-40B4-BE49-F238E27FC236}">
                <a16:creationId xmlns:a16="http://schemas.microsoft.com/office/drawing/2014/main" id="{C911B801-935D-59D7-EC78-1143772744CD}"/>
              </a:ext>
            </a:extLst>
          </p:cNvPr>
          <p:cNvSpPr txBox="1"/>
          <p:nvPr/>
        </p:nvSpPr>
        <p:spPr>
          <a:xfrm>
            <a:off x="144328" y="585143"/>
            <a:ext cx="8855344" cy="1754326"/>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تعد بيئة التطوير المتكاملة </a:t>
            </a:r>
            <a:r>
              <a:rPr lang="ar-SA" b="0" i="0" dirty="0" err="1">
                <a:solidFill>
                  <a:srgbClr val="202124"/>
                </a:solidFill>
                <a:effectLst/>
                <a:latin typeface="Roboto" panose="02000000000000000000" pitchFamily="2" charset="0"/>
              </a:rPr>
              <a:t>للأردوينو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IDE) </a:t>
            </a:r>
            <a:r>
              <a:rPr lang="ar-SA" b="0" i="0" dirty="0">
                <a:solidFill>
                  <a:srgbClr val="202124"/>
                </a:solidFill>
                <a:effectLst/>
                <a:latin typeface="Roboto" panose="02000000000000000000" pitchFamily="2" charset="0"/>
              </a:rPr>
              <a:t>بمثابة مـحـر نـصـي صمم خصيصا لأجهزة التحكم الدقيقة في الأردوينو، وتزود هذه البيئة بأدوات إضافية للتفاعل مع الأردوينو، وتحتوي على برامج معدة مسبقا لأداء مهام محددة في الأردوينو، لتثبيت بيئة التطوير المتكاملة </a:t>
            </a:r>
            <a:r>
              <a:rPr lang="ar-SA" b="0" i="0" dirty="0" err="1">
                <a:solidFill>
                  <a:srgbClr val="202124"/>
                </a:solidFill>
                <a:effectLst/>
                <a:latin typeface="Roboto" panose="02000000000000000000" pitchFamily="2" charset="0"/>
              </a:rPr>
              <a:t>للأردوينو</a:t>
            </a:r>
            <a:r>
              <a:rPr lang="ar-SA" b="0" i="0" dirty="0">
                <a:solidFill>
                  <a:srgbClr val="202124"/>
                </a:solidFill>
                <a:effectLst/>
                <a:latin typeface="Roboto" panose="02000000000000000000" pitchFamily="2" charset="0"/>
              </a:rPr>
              <a:t>، انتقل إلى الموقع الإلكتروني </a:t>
            </a:r>
            <a:r>
              <a:rPr lang="en-US" b="0" i="0" dirty="0">
                <a:solidFill>
                  <a:srgbClr val="1155CC"/>
                </a:solidFill>
                <a:effectLst/>
                <a:latin typeface="Roboto" panose="02000000000000000000" pitchFamily="2" charset="0"/>
                <a:hlinkClick r:id="rId2"/>
              </a:rPr>
              <a:t>https://www.arduino.cc/en/software</a:t>
            </a: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وقم بتنزيل أحدث إصـدار، ثم قم بعملية التثبيـت مـن خلال تشغيل برنامج التثبيت. وبعد ذلك ستظهر بيئة التطوير المتكاملة </a:t>
            </a:r>
            <a:r>
              <a:rPr lang="ar-SA" b="0" i="0" dirty="0" err="1">
                <a:solidFill>
                  <a:srgbClr val="202124"/>
                </a:solidFill>
                <a:effectLst/>
                <a:latin typeface="Roboto" panose="02000000000000000000" pitchFamily="2" charset="0"/>
              </a:rPr>
              <a:t>للأردوينو</a:t>
            </a:r>
            <a:r>
              <a:rPr lang="ar-SA" b="0" i="0" dirty="0">
                <a:solidFill>
                  <a:srgbClr val="202124"/>
                </a:solidFill>
                <a:effectLst/>
                <a:latin typeface="Roboto" panose="02000000000000000000" pitchFamily="2" charset="0"/>
              </a:rPr>
              <a:t> لتقوم بتحميل المكتبة القياسية  </a:t>
            </a:r>
            <a:br>
              <a:rPr lang="ar-SA" dirty="0"/>
            </a:br>
            <a:r>
              <a:rPr lang="en-US" b="0" i="0" dirty="0" err="1">
                <a:solidFill>
                  <a:srgbClr val="202124"/>
                </a:solidFill>
                <a:effectLst/>
                <a:latin typeface="Roboto" panose="02000000000000000000" pitchFamily="2" charset="0"/>
              </a:rPr>
              <a:t>StandardFirmata</a:t>
            </a:r>
            <a:r>
              <a:rPr lang="en-US" b="0" i="0" dirty="0">
                <a:solidFill>
                  <a:srgbClr val="202124"/>
                </a:solidFill>
                <a:effectLst/>
                <a:latin typeface="Roboto" panose="02000000000000000000" pitchFamily="2" charset="0"/>
              </a:rPr>
              <a:t> </a:t>
            </a:r>
            <a:r>
              <a:rPr lang="ar-SA" b="0" i="0" dirty="0">
                <a:solidFill>
                  <a:srgbClr val="202124"/>
                </a:solidFill>
                <a:effectLst/>
                <a:latin typeface="Roboto" panose="02000000000000000000" pitchFamily="2" charset="0"/>
              </a:rPr>
              <a:t>لإجراء عملية الاتصال بين الأردوينو وبرنامجك في بايثون. يمكنك العثور على بيئة التطوير المتكاملة </a:t>
            </a:r>
            <a:r>
              <a:rPr lang="ar-SA" b="0" i="0" dirty="0" err="1">
                <a:solidFill>
                  <a:srgbClr val="202124"/>
                </a:solidFill>
                <a:effectLst/>
                <a:latin typeface="Roboto" panose="02000000000000000000" pitchFamily="2" charset="0"/>
              </a:rPr>
              <a:t>للأردوينو</a:t>
            </a:r>
            <a:r>
              <a:rPr lang="ar-SA" b="0"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Arduino IDE) </a:t>
            </a:r>
            <a:r>
              <a:rPr lang="ar-SA" b="0" i="0" dirty="0">
                <a:solidFill>
                  <a:srgbClr val="202124"/>
                </a:solidFill>
                <a:effectLst/>
                <a:latin typeface="Roboto" panose="02000000000000000000" pitchFamily="2" charset="0"/>
              </a:rPr>
              <a:t>بواسطة أيقونة البحث في حاسوبك.</a:t>
            </a:r>
            <a:endParaRPr lang="ar-SA" dirty="0"/>
          </a:p>
        </p:txBody>
      </p:sp>
      <p:pic>
        <p:nvPicPr>
          <p:cNvPr id="6" name="صورة 5">
            <a:extLst>
              <a:ext uri="{FF2B5EF4-FFF2-40B4-BE49-F238E27FC236}">
                <a16:creationId xmlns:a16="http://schemas.microsoft.com/office/drawing/2014/main" id="{27FAAFDC-A785-11AF-4863-EBD32DD6EA66}"/>
              </a:ext>
            </a:extLst>
          </p:cNvPr>
          <p:cNvPicPr>
            <a:picLocks noChangeAspect="1"/>
          </p:cNvPicPr>
          <p:nvPr/>
        </p:nvPicPr>
        <p:blipFill>
          <a:blip r:embed="rId3"/>
          <a:stretch>
            <a:fillRect/>
          </a:stretch>
        </p:blipFill>
        <p:spPr>
          <a:xfrm>
            <a:off x="467545" y="2139702"/>
            <a:ext cx="4272578" cy="3003798"/>
          </a:xfrm>
          <a:prstGeom prst="rect">
            <a:avLst/>
          </a:prstGeom>
        </p:spPr>
      </p:pic>
      <p:pic>
        <p:nvPicPr>
          <p:cNvPr id="8" name="صورة 7">
            <a:extLst>
              <a:ext uri="{FF2B5EF4-FFF2-40B4-BE49-F238E27FC236}">
                <a16:creationId xmlns:a16="http://schemas.microsoft.com/office/drawing/2014/main" id="{D7A510F7-65BD-CC6F-42AA-CD7F02D24621}"/>
              </a:ext>
            </a:extLst>
          </p:cNvPr>
          <p:cNvPicPr>
            <a:picLocks noChangeAspect="1"/>
          </p:cNvPicPr>
          <p:nvPr/>
        </p:nvPicPr>
        <p:blipFill>
          <a:blip r:embed="rId4"/>
          <a:stretch>
            <a:fillRect/>
          </a:stretch>
        </p:blipFill>
        <p:spPr>
          <a:xfrm>
            <a:off x="5063340" y="2859782"/>
            <a:ext cx="3486637" cy="1295581"/>
          </a:xfrm>
          <a:prstGeom prst="rect">
            <a:avLst/>
          </a:prstGeom>
        </p:spPr>
      </p:pic>
    </p:spTree>
    <p:extLst>
      <p:ext uri="{BB962C8B-B14F-4D97-AF65-F5344CB8AC3E}">
        <p14:creationId xmlns:p14="http://schemas.microsoft.com/office/powerpoint/2010/main" val="124543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2A1A92FC-488C-880B-0D88-EEAAF38CD4EC}"/>
              </a:ext>
            </a:extLst>
          </p:cNvPr>
          <p:cNvPicPr>
            <a:picLocks noChangeAspect="1"/>
          </p:cNvPicPr>
          <p:nvPr/>
        </p:nvPicPr>
        <p:blipFill>
          <a:blip r:embed="rId2"/>
          <a:stretch>
            <a:fillRect/>
          </a:stretch>
        </p:blipFill>
        <p:spPr>
          <a:xfrm>
            <a:off x="154876" y="17596"/>
            <a:ext cx="4070137" cy="5143500"/>
          </a:xfrm>
          <a:prstGeom prst="rect">
            <a:avLst/>
          </a:prstGeom>
        </p:spPr>
      </p:pic>
    </p:spTree>
    <p:extLst>
      <p:ext uri="{BB962C8B-B14F-4D97-AF65-F5344CB8AC3E}">
        <p14:creationId xmlns:p14="http://schemas.microsoft.com/office/powerpoint/2010/main" val="189325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F5040541-E223-5589-AFF7-1DA6DFF5ABB2}"/>
              </a:ext>
            </a:extLst>
          </p:cNvPr>
          <p:cNvPicPr>
            <a:picLocks noChangeAspect="1"/>
          </p:cNvPicPr>
          <p:nvPr/>
        </p:nvPicPr>
        <p:blipFill>
          <a:blip r:embed="rId2"/>
          <a:stretch>
            <a:fillRect/>
          </a:stretch>
        </p:blipFill>
        <p:spPr>
          <a:xfrm>
            <a:off x="3979051" y="1851670"/>
            <a:ext cx="5087060" cy="847843"/>
          </a:xfrm>
          <a:prstGeom prst="rect">
            <a:avLst/>
          </a:prstGeom>
        </p:spPr>
      </p:pic>
      <p:pic>
        <p:nvPicPr>
          <p:cNvPr id="6" name="صورة 5">
            <a:extLst>
              <a:ext uri="{FF2B5EF4-FFF2-40B4-BE49-F238E27FC236}">
                <a16:creationId xmlns:a16="http://schemas.microsoft.com/office/drawing/2014/main" id="{DC2FF2F5-1442-EA87-B9EF-4934812FD74F}"/>
              </a:ext>
            </a:extLst>
          </p:cNvPr>
          <p:cNvPicPr>
            <a:picLocks noChangeAspect="1"/>
          </p:cNvPicPr>
          <p:nvPr/>
        </p:nvPicPr>
        <p:blipFill>
          <a:blip r:embed="rId3"/>
          <a:stretch>
            <a:fillRect/>
          </a:stretch>
        </p:blipFill>
        <p:spPr>
          <a:xfrm>
            <a:off x="107505" y="1203598"/>
            <a:ext cx="3960440" cy="2426785"/>
          </a:xfrm>
          <a:prstGeom prst="rect">
            <a:avLst/>
          </a:prstGeom>
        </p:spPr>
      </p:pic>
      <p:pic>
        <p:nvPicPr>
          <p:cNvPr id="8" name="صورة 7">
            <a:extLst>
              <a:ext uri="{FF2B5EF4-FFF2-40B4-BE49-F238E27FC236}">
                <a16:creationId xmlns:a16="http://schemas.microsoft.com/office/drawing/2014/main" id="{92D4AAA2-3C92-B805-4C5D-645A4A0A027A}"/>
              </a:ext>
            </a:extLst>
          </p:cNvPr>
          <p:cNvPicPr>
            <a:picLocks noChangeAspect="1"/>
          </p:cNvPicPr>
          <p:nvPr/>
        </p:nvPicPr>
        <p:blipFill>
          <a:blip r:embed="rId4"/>
          <a:stretch>
            <a:fillRect/>
          </a:stretch>
        </p:blipFill>
        <p:spPr>
          <a:xfrm>
            <a:off x="5076057" y="2778776"/>
            <a:ext cx="3038899" cy="581106"/>
          </a:xfrm>
          <a:prstGeom prst="rect">
            <a:avLst/>
          </a:prstGeom>
        </p:spPr>
      </p:pic>
    </p:spTree>
    <p:extLst>
      <p:ext uri="{BB962C8B-B14F-4D97-AF65-F5344CB8AC3E}">
        <p14:creationId xmlns:p14="http://schemas.microsoft.com/office/powerpoint/2010/main" val="52837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B40BF71-37CC-9BF9-2D59-B6E67909EFED}"/>
              </a:ext>
            </a:extLst>
          </p:cNvPr>
          <p:cNvSpPr txBox="1"/>
          <p:nvPr/>
        </p:nvSpPr>
        <p:spPr>
          <a:xfrm>
            <a:off x="467544" y="123478"/>
            <a:ext cx="8532128" cy="461665"/>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400" dirty="0">
                <a:solidFill>
                  <a:schemeClr val="accent1">
                    <a:lumMod val="75000"/>
                  </a:schemeClr>
                </a:solidFill>
                <a:cs typeface="Sultan bold" pitchFamily="2" charset="-78"/>
              </a:rPr>
              <a:t>الدرس الأول </a:t>
            </a:r>
            <a:r>
              <a:rPr lang="ar-SA" sz="2400" dirty="0">
                <a:solidFill>
                  <a:srgbClr val="FF0000"/>
                </a:solidFill>
              </a:rPr>
              <a:t>إعداد بيئة تطوير الأردوينو.</a:t>
            </a:r>
            <a:endParaRPr lang="en-US" altLang="zh-CN" sz="3200" dirty="0">
              <a:solidFill>
                <a:srgbClr val="FF0000"/>
              </a:solidFill>
            </a:endParaRPr>
          </a:p>
        </p:txBody>
      </p:sp>
      <p:pic>
        <p:nvPicPr>
          <p:cNvPr id="4" name="صورة 3">
            <a:extLst>
              <a:ext uri="{FF2B5EF4-FFF2-40B4-BE49-F238E27FC236}">
                <a16:creationId xmlns:a16="http://schemas.microsoft.com/office/drawing/2014/main" id="{658B47A0-22E9-3EE8-8870-181A36D66926}"/>
              </a:ext>
            </a:extLst>
          </p:cNvPr>
          <p:cNvPicPr>
            <a:picLocks noChangeAspect="1"/>
          </p:cNvPicPr>
          <p:nvPr/>
        </p:nvPicPr>
        <p:blipFill>
          <a:blip r:embed="rId2"/>
          <a:stretch>
            <a:fillRect/>
          </a:stretch>
        </p:blipFill>
        <p:spPr>
          <a:xfrm>
            <a:off x="3203848" y="568662"/>
            <a:ext cx="2592288" cy="4411874"/>
          </a:xfrm>
          <a:prstGeom prst="rect">
            <a:avLst/>
          </a:prstGeom>
        </p:spPr>
      </p:pic>
      <p:pic>
        <p:nvPicPr>
          <p:cNvPr id="6" name="صورة 5">
            <a:extLst>
              <a:ext uri="{FF2B5EF4-FFF2-40B4-BE49-F238E27FC236}">
                <a16:creationId xmlns:a16="http://schemas.microsoft.com/office/drawing/2014/main" id="{D2F8531A-D380-48DB-1AD9-97066EE4068E}"/>
              </a:ext>
            </a:extLst>
          </p:cNvPr>
          <p:cNvPicPr>
            <a:picLocks noChangeAspect="1"/>
          </p:cNvPicPr>
          <p:nvPr/>
        </p:nvPicPr>
        <p:blipFill>
          <a:blip r:embed="rId3"/>
          <a:stretch>
            <a:fillRect/>
          </a:stretch>
        </p:blipFill>
        <p:spPr>
          <a:xfrm>
            <a:off x="6709082" y="771550"/>
            <a:ext cx="1377643" cy="4248472"/>
          </a:xfrm>
          <a:prstGeom prst="rect">
            <a:avLst/>
          </a:prstGeom>
        </p:spPr>
      </p:pic>
      <p:sp>
        <p:nvSpPr>
          <p:cNvPr id="8" name="مربع نص 7">
            <a:extLst>
              <a:ext uri="{FF2B5EF4-FFF2-40B4-BE49-F238E27FC236}">
                <a16:creationId xmlns:a16="http://schemas.microsoft.com/office/drawing/2014/main" id="{786AE384-BF35-52C3-E631-26F3FC33FAC0}"/>
              </a:ext>
            </a:extLst>
          </p:cNvPr>
          <p:cNvSpPr txBox="1"/>
          <p:nvPr/>
        </p:nvSpPr>
        <p:spPr>
          <a:xfrm>
            <a:off x="160578" y="2355726"/>
            <a:ext cx="2701230" cy="1323439"/>
          </a:xfrm>
          <a:prstGeom prst="rect">
            <a:avLst/>
          </a:prstGeom>
          <a:solidFill>
            <a:schemeClr val="accent2"/>
          </a:solidFill>
        </p:spPr>
        <p:txBody>
          <a:bodyPr wrap="square">
            <a:spAutoFit/>
          </a:bodyPr>
          <a:lstStyle/>
          <a:p>
            <a:pPr algn="r" rtl="1"/>
            <a:r>
              <a:rPr lang="ar-SA" sz="1600" b="0" i="0" dirty="0">
                <a:solidFill>
                  <a:schemeClr val="bg1"/>
                </a:solidFill>
                <a:effectLst/>
                <a:latin typeface="Roboto" panose="02000000000000000000" pitchFamily="2" charset="0"/>
              </a:rPr>
              <a:t>على الرغم من أن الاتصال يبدو من خلال منفذ </a:t>
            </a:r>
            <a:r>
              <a:rPr lang="en-US" sz="1600" b="0" i="0" dirty="0">
                <a:solidFill>
                  <a:schemeClr val="bg1"/>
                </a:solidFill>
                <a:effectLst/>
                <a:latin typeface="Roboto" panose="02000000000000000000" pitchFamily="2" charset="0"/>
              </a:rPr>
              <a:t>USB</a:t>
            </a:r>
            <a:r>
              <a:rPr lang="ar-SA" sz="1600" b="0" i="0" dirty="0">
                <a:solidFill>
                  <a:schemeClr val="bg1"/>
                </a:solidFill>
                <a:effectLst/>
                <a:latin typeface="Roboto" panose="02000000000000000000" pitchFamily="2" charset="0"/>
              </a:rPr>
              <a:t> إلا أن الواقع هو استخدام ويندوز لمنفذ تسلسلي قياسي لتبادل البيانات مع جهاز الأردوينو، حيث يقوم نظام التشغيل بإنشاء ملفتة افتراضي تسلسلي.</a:t>
            </a:r>
            <a:endParaRPr lang="ar-SA" sz="1600" dirty="0">
              <a:solidFill>
                <a:schemeClr val="bg1"/>
              </a:solidFill>
            </a:endParaRPr>
          </a:p>
        </p:txBody>
      </p:sp>
    </p:spTree>
    <p:extLst>
      <p:ext uri="{BB962C8B-B14F-4D97-AF65-F5344CB8AC3E}">
        <p14:creationId xmlns:p14="http://schemas.microsoft.com/office/powerpoint/2010/main" val="430455566"/>
      </p:ext>
    </p:extLst>
  </p:cSld>
  <p:clrMapOvr>
    <a:masterClrMapping/>
  </p:clrMapOvr>
</p:sld>
</file>

<file path=ppt/theme/theme1.xml><?xml version="1.0" encoding="utf-8"?>
<a:theme xmlns:a="http://schemas.openxmlformats.org/drawingml/2006/main" name="Origami Presentation Template，Freepptbackgrounds.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مخصص 4">
      <a:majorFont>
        <a:latin typeface="Arial"/>
        <a:ea typeface=""/>
        <a:cs typeface="Sultan bold"/>
      </a:majorFont>
      <a:minorFont>
        <a:latin typeface="Arial"/>
        <a:ea typeface=""/>
        <a:cs typeface="Sakkal Majall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1715</Words>
  <Application>Microsoft Office PowerPoint</Application>
  <PresentationFormat>عرض على الشاشة (16:9)</PresentationFormat>
  <Paragraphs>95</Paragraphs>
  <Slides>36</Slides>
  <Notes>6</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36</vt:i4>
      </vt:variant>
    </vt:vector>
  </HeadingPairs>
  <TitlesOfParts>
    <vt:vector size="43" baseType="lpstr">
      <vt:lpstr>Abd ElRady</vt:lpstr>
      <vt:lpstr>Arial</vt:lpstr>
      <vt:lpstr>AXtManalBLack</vt:lpstr>
      <vt:lpstr>Calibri</vt:lpstr>
      <vt:lpstr>Roboto</vt:lpstr>
      <vt:lpstr>SultanRuqahLongo-Bold</vt:lpstr>
      <vt:lpstr>Origami Presentation Template，Freepptbackgrounds.net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Freepptbackgrounds.net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Origami Presentation Template</dc:title>
  <dc:subject>Powerpoint Template</dc:subject>
  <dc:creator>Freepptbackgrounds.net</dc:creator>
  <cp:keywords>Origami Presentation Template</cp:keywords>
  <dc:description>Origami Presentation Template_x000d_
www.freepptbackgrounds.net</dc:description>
  <cp:lastModifiedBy>أبو عبدالرحيم معشي</cp:lastModifiedBy>
  <cp:revision>199</cp:revision>
  <dcterms:created xsi:type="dcterms:W3CDTF">2015-12-18T02:53:00Z</dcterms:created>
  <dcterms:modified xsi:type="dcterms:W3CDTF">2022-10-20T14:18:28Z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