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6" r:id="rId10"/>
    <p:sldId id="267" r:id="rId11"/>
    <p:sldId id="268" r:id="rId12"/>
    <p:sldId id="269" r:id="rId13"/>
    <p:sldId id="270"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56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20" name="عنصر نائب للتذييل 19"/>
          <p:cNvSpPr>
            <a:spLocks noGrp="1"/>
          </p:cNvSpPr>
          <p:nvPr>
            <p:ph type="ftr" sz="quarter" idx="11"/>
          </p:nvPr>
        </p:nvSpPr>
        <p:spPr/>
        <p:txBody>
          <a:bodyPr/>
          <a:lstStyle>
            <a:extLst/>
          </a:lstStyle>
          <a:p>
            <a:endParaRPr lang="ar-SA" dirty="0"/>
          </a:p>
        </p:txBody>
      </p:sp>
      <p:sp>
        <p:nvSpPr>
          <p:cNvPr id="10" name="عنصر نائب لرقم الشريحة 9"/>
          <p:cNvSpPr>
            <a:spLocks noGrp="1"/>
          </p:cNvSpPr>
          <p:nvPr>
            <p:ph type="sldNum" sz="quarter" idx="12"/>
          </p:nvPr>
        </p:nvSpPr>
        <p:spPr/>
        <p:txBody>
          <a:bodyPr/>
          <a:lstStyle>
            <a:extLst/>
          </a:lstStyle>
          <a:p>
            <a:fld id="{663B20DF-2353-44FA-86AA-5FD62C36ECF1}" type="slidenum">
              <a:rPr lang="ar-SA" smtClean="0"/>
              <a:t>‹#›</a:t>
            </a:fld>
            <a:endParaRPr lang="ar-SA" dirty="0"/>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663B20DF-2353-44FA-86AA-5FD62C36ECF1}" type="slidenum">
              <a:rPr lang="ar-SA" smtClean="0"/>
              <a:t>‹#›</a:t>
            </a:fld>
            <a:endParaRPr lang="ar-SA" dirty="0"/>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8" name="عنصر نائب للتذييل 7"/>
          <p:cNvSpPr>
            <a:spLocks noGrp="1"/>
          </p:cNvSpPr>
          <p:nvPr>
            <p:ph type="ftr" sz="quarter" idx="11"/>
          </p:nvPr>
        </p:nvSpPr>
        <p:spPr/>
        <p:txBody>
          <a:bodyPr/>
          <a:lstStyle>
            <a:extLst/>
          </a:lstStyle>
          <a:p>
            <a:endParaRPr lang="ar-SA" dirty="0"/>
          </a:p>
        </p:txBody>
      </p:sp>
      <p:sp>
        <p:nvSpPr>
          <p:cNvPr id="9" name="عنصر نائب لرقم الشريحة 8"/>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4" name="عنصر نائب للتذييل 3"/>
          <p:cNvSpPr>
            <a:spLocks noGrp="1"/>
          </p:cNvSpPr>
          <p:nvPr>
            <p:ph type="ftr" sz="quarter" idx="11"/>
          </p:nvPr>
        </p:nvSpPr>
        <p:spPr/>
        <p:txBody>
          <a:bodyPr/>
          <a:lstStyle>
            <a:extLst/>
          </a:lstStyle>
          <a:p>
            <a:endParaRPr lang="ar-SA" dirty="0"/>
          </a:p>
        </p:txBody>
      </p:sp>
      <p:sp>
        <p:nvSpPr>
          <p:cNvPr id="5" name="عنصر نائب لرقم الشريحة 4"/>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صر نائب للتاريخ 1"/>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3" name="عنصر نائب للتذييل 2"/>
          <p:cNvSpPr>
            <a:spLocks noGrp="1"/>
          </p:cNvSpPr>
          <p:nvPr>
            <p:ph type="ftr" sz="quarter" idx="11"/>
          </p:nvPr>
        </p:nvSpPr>
        <p:spPr/>
        <p:txBody>
          <a:bodyPr/>
          <a:lstStyle>
            <a:extLst/>
          </a:lstStyle>
          <a:p>
            <a:endParaRPr lang="ar-SA" dirty="0"/>
          </a:p>
        </p:txBody>
      </p:sp>
      <p:sp>
        <p:nvSpPr>
          <p:cNvPr id="4" name="عنصر نائب لرقم الشريحة 3"/>
          <p:cNvSpPr>
            <a:spLocks noGrp="1"/>
          </p:cNvSpPr>
          <p:nvPr>
            <p:ph type="sldNum" sz="quarter" idx="12"/>
          </p:nvPr>
        </p:nvSpPr>
        <p:spPr/>
        <p:txBody>
          <a:bodyPr/>
          <a:lstStyle>
            <a:extLst/>
          </a:lstStyle>
          <a:p>
            <a:fld id="{663B20DF-2353-44FA-86AA-5FD62C36ECF1}" type="slidenum">
              <a:rPr lang="ar-SA" smtClean="0"/>
              <a:t>‹#›</a:t>
            </a:fld>
            <a:endParaRPr lang="ar-SA" dirty="0"/>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663B20DF-2353-44FA-86AA-5FD62C36ECF1}" type="slidenum">
              <a:rPr lang="ar-SA" smtClean="0"/>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FA26E9D8-F1D5-4DAE-B5FD-ED2DD9E99CDE}" type="datetimeFigureOut">
              <a:rPr lang="ar-SA" smtClean="0"/>
              <a:t>18/04/36</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663B20DF-2353-44FA-86AA-5FD62C36ECF1}" type="slidenum">
              <a:rPr lang="ar-SA" smtClean="0"/>
              <a:t>‹#›</a:t>
            </a:fld>
            <a:endParaRPr lang="ar-SA" dirty="0"/>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dirty="0"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A26E9D8-F1D5-4DAE-B5FD-ED2DD9E99CDE}" type="datetimeFigureOut">
              <a:rPr lang="ar-SA" smtClean="0"/>
              <a:t>18/04/36</a:t>
            </a:fld>
            <a:endParaRPr lang="ar-SA" dirty="0"/>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dirty="0"/>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63B20DF-2353-44FA-86AA-5FD62C36ECF1}" type="slidenum">
              <a:rPr lang="ar-SA" smtClean="0"/>
              <a:t>‹#›</a:t>
            </a:fld>
            <a:endParaRPr lang="ar-SA" dirty="0"/>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dirty="0"/>
          </a:p>
        </p:txBody>
      </p:sp>
      <p:sp>
        <p:nvSpPr>
          <p:cNvPr id="3" name="عنوان فرعي 2"/>
          <p:cNvSpPr>
            <a:spLocks noGrp="1"/>
          </p:cNvSpPr>
          <p:nvPr>
            <p:ph type="subTitle" idx="1"/>
          </p:nvPr>
        </p:nvSpPr>
        <p:spPr/>
        <p:txBody>
          <a:bodyPr/>
          <a:lstStyle/>
          <a:p>
            <a:endParaRPr lang="ar-SA" dirty="0"/>
          </a:p>
        </p:txBody>
      </p:sp>
      <p:pic>
        <p:nvPicPr>
          <p:cNvPr id="4" name="صورة 3" descr="134272.jpg"/>
          <p:cNvPicPr>
            <a:picLocks noChangeAspect="1"/>
          </p:cNvPicPr>
          <p:nvPr/>
        </p:nvPicPr>
        <p:blipFill>
          <a:blip r:embed="rId2" cstate="print"/>
          <a:stretch>
            <a:fillRect/>
          </a:stretch>
        </p:blipFill>
        <p:spPr>
          <a:xfrm>
            <a:off x="251520" y="332656"/>
            <a:ext cx="8568953" cy="61926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908720"/>
            <a:ext cx="7498080" cy="5339680"/>
          </a:xfrm>
        </p:spPr>
        <p:txBody>
          <a:bodyPr>
            <a:normAutofit fontScale="92500" lnSpcReduction="10000"/>
          </a:bodyPr>
          <a:lstStyle/>
          <a:p>
            <a:r>
              <a:rPr lang="ar-SA" b="1" dirty="0" smtClean="0"/>
              <a:t>لم يكن يتوقع ذلك المهندس الأمريكي في بدايات تأسيس شركة أرامكو في المملكة العربية السعودية أن يكون ذلك الصبي العامل أمامه هو إحدى العقول العربية التي بدأت صناعة طريق للنجاح لم يحققه أي من رفاقه العاملين معه.</a:t>
            </a:r>
            <a:br>
              <a:rPr lang="ar-SA" b="1" dirty="0" smtClean="0"/>
            </a:br>
            <a:r>
              <a:rPr lang="ar-SA" b="1" dirty="0" smtClean="0"/>
              <a:t>أيضا لم يدر بخلده ان من منع ذلك الصبي عن شرب الماء وإخباره بأنها للمهندسين فقط وأنه عندما يكبر ويصبح مهندسا سيستطيع شرب الماء .. أن يجده بعد 48 سنة من العمل المتواصل أن يكون أول سعودي يترأس شركة أرامكو.</a:t>
            </a:r>
            <a:br>
              <a:rPr lang="ar-SA" b="1" dirty="0" smtClean="0"/>
            </a:br>
            <a:r>
              <a:rPr lang="ar-SA" b="1" dirty="0" smtClean="0"/>
              <a:t/>
            </a:r>
            <a:br>
              <a:rPr lang="ar-SA" b="1" dirty="0" smtClean="0"/>
            </a:b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332656"/>
            <a:ext cx="7992888" cy="1741586"/>
          </a:xfrm>
        </p:spPr>
        <p:txBody>
          <a:bodyPr>
            <a:noAutofit/>
          </a:bodyPr>
          <a:lstStyle/>
          <a:p>
            <a:pPr algn="r" fontAlgn="t"/>
            <a:r>
              <a:rPr lang="ar-SA" sz="2400" b="1" dirty="0" smtClean="0">
                <a:solidFill>
                  <a:schemeClr val="accent2">
                    <a:lumMod val="75000"/>
                  </a:schemeClr>
                </a:solidFill>
              </a:rPr>
              <a:t>تخيلوا الحياة كوب شاي</a:t>
            </a:r>
            <a:br>
              <a:rPr lang="ar-SA" sz="2400" b="1" dirty="0" smtClean="0">
                <a:solidFill>
                  <a:schemeClr val="accent2">
                    <a:lumMod val="75000"/>
                  </a:schemeClr>
                </a:solidFill>
              </a:rPr>
            </a:br>
            <a:r>
              <a:rPr lang="ar-SA" sz="2400" b="1" dirty="0" smtClean="0">
                <a:solidFill>
                  <a:schemeClr val="accent2">
                    <a:lumMod val="75000"/>
                  </a:schemeClr>
                </a:solidFill>
              </a:rPr>
              <a:t>تخيل أن لديك كأس شاي مر</a:t>
            </a:r>
            <a:br>
              <a:rPr lang="ar-SA" sz="2400" b="1" dirty="0" smtClean="0">
                <a:solidFill>
                  <a:schemeClr val="accent2">
                    <a:lumMod val="75000"/>
                  </a:schemeClr>
                </a:solidFill>
              </a:rPr>
            </a:br>
            <a:r>
              <a:rPr lang="ar-SA" sz="2400" b="1" dirty="0" smtClean="0">
                <a:solidFill>
                  <a:schemeClr val="accent2">
                    <a:lumMod val="75000"/>
                  </a:schemeClr>
                </a:solidFill>
              </a:rPr>
              <a:t>وأضفت إليه سكرا ... ولكن لا تحرك السكر</a:t>
            </a:r>
            <a:br>
              <a:rPr lang="ar-SA" sz="2400" b="1" dirty="0" smtClean="0">
                <a:solidFill>
                  <a:schemeClr val="accent2">
                    <a:lumMod val="75000"/>
                  </a:schemeClr>
                </a:solidFill>
              </a:rPr>
            </a:br>
            <a:r>
              <a:rPr lang="ar-SA" sz="2400" b="1" dirty="0" smtClean="0">
                <a:solidFill>
                  <a:schemeClr val="accent2">
                    <a:lumMod val="75000"/>
                  </a:schemeClr>
                </a:solidFill>
              </a:rPr>
              <a:t>فهل ستجد طعم حلاوة السكر ؟</a:t>
            </a:r>
            <a:br>
              <a:rPr lang="ar-SA" sz="2400" b="1" dirty="0" smtClean="0">
                <a:solidFill>
                  <a:schemeClr val="accent2">
                    <a:lumMod val="75000"/>
                  </a:schemeClr>
                </a:solidFill>
              </a:rPr>
            </a:br>
            <a:r>
              <a:rPr lang="ar-SA" sz="2400" b="1" dirty="0" smtClean="0">
                <a:solidFill>
                  <a:schemeClr val="accent2">
                    <a:lumMod val="75000"/>
                  </a:schemeClr>
                </a:solidFill>
              </a:rPr>
              <a:t>‏بالتأكيد لا ...</a:t>
            </a:r>
            <a:br>
              <a:rPr lang="ar-SA" sz="2400" b="1" dirty="0" smtClean="0">
                <a:solidFill>
                  <a:schemeClr val="accent2">
                    <a:lumMod val="75000"/>
                  </a:schemeClr>
                </a:solidFill>
              </a:rPr>
            </a:br>
            <a:endParaRPr lang="ar-SA" sz="2400" b="1" dirty="0">
              <a:solidFill>
                <a:schemeClr val="accent2">
                  <a:lumMod val="75000"/>
                </a:schemeClr>
              </a:solidFill>
            </a:endParaRPr>
          </a:p>
        </p:txBody>
      </p:sp>
      <p:sp>
        <p:nvSpPr>
          <p:cNvPr id="3" name="عنصر نائب للمحتوى 2"/>
          <p:cNvSpPr>
            <a:spLocks noGrp="1"/>
          </p:cNvSpPr>
          <p:nvPr>
            <p:ph idx="1"/>
          </p:nvPr>
        </p:nvSpPr>
        <p:spPr>
          <a:xfrm>
            <a:off x="1435608" y="2276872"/>
            <a:ext cx="7498080" cy="3971528"/>
          </a:xfrm>
        </p:spPr>
        <p:txBody>
          <a:bodyPr>
            <a:normAutofit lnSpcReduction="10000"/>
          </a:bodyPr>
          <a:lstStyle/>
          <a:p>
            <a:pPr lvl="8" fontAlgn="t"/>
            <a:r>
              <a:rPr lang="ar-SA" b="1" dirty="0" smtClean="0">
                <a:solidFill>
                  <a:schemeClr val="bg2">
                    <a:lumMod val="50000"/>
                  </a:schemeClr>
                </a:solidFill>
              </a:rPr>
              <a:t>‏</a:t>
            </a:r>
            <a:r>
              <a:rPr lang="ar-SA" sz="2600" b="1" i="1" u="sng" dirty="0" smtClean="0">
                <a:solidFill>
                  <a:srgbClr val="C00000"/>
                </a:solidFill>
              </a:rPr>
              <a:t>أمعن النظر في الكأس لمدة دقيقة ... ‏وتذوق الشاي</a:t>
            </a:r>
          </a:p>
          <a:p>
            <a:pPr fontAlgn="t"/>
            <a:r>
              <a:rPr lang="ar-SA" b="1" dirty="0" smtClean="0">
                <a:solidFill>
                  <a:schemeClr val="bg2">
                    <a:lumMod val="50000"/>
                  </a:schemeClr>
                </a:solidFill>
              </a:rPr>
              <a:t>‏</a:t>
            </a:r>
            <a:r>
              <a:rPr lang="ar-SA" sz="2600" b="1" dirty="0" smtClean="0">
                <a:solidFill>
                  <a:schemeClr val="bg2">
                    <a:lumMod val="50000"/>
                  </a:schemeClr>
                </a:solidFill>
              </a:rPr>
              <a:t>هل تغير </a:t>
            </a:r>
            <a:r>
              <a:rPr lang="ar-SA" sz="2600" b="1" dirty="0" smtClean="0">
                <a:solidFill>
                  <a:schemeClr val="bg2">
                    <a:lumMod val="50000"/>
                  </a:schemeClr>
                </a:solidFill>
              </a:rPr>
              <a:t>شيء </a:t>
            </a:r>
            <a:r>
              <a:rPr lang="ar-SA" sz="2600" b="1" dirty="0" smtClean="0">
                <a:solidFill>
                  <a:schemeClr val="bg2">
                    <a:lumMod val="50000"/>
                  </a:schemeClr>
                </a:solidFill>
              </a:rPr>
              <a:t>!</a:t>
            </a:r>
          </a:p>
          <a:p>
            <a:pPr fontAlgn="t"/>
            <a:r>
              <a:rPr lang="ar-SA" sz="2600" b="1" dirty="0" smtClean="0">
                <a:solidFill>
                  <a:schemeClr val="bg2">
                    <a:lumMod val="50000"/>
                  </a:schemeClr>
                </a:solidFill>
              </a:rPr>
              <a:t>هل تذوقت الحلاوة ؟</a:t>
            </a:r>
          </a:p>
          <a:p>
            <a:pPr fontAlgn="t"/>
            <a:r>
              <a:rPr lang="ar-SA" sz="2600" b="1" dirty="0" smtClean="0">
                <a:solidFill>
                  <a:schemeClr val="bg2">
                    <a:lumMod val="50000"/>
                  </a:schemeClr>
                </a:solidFill>
              </a:rPr>
              <a:t>لا أظن !!</a:t>
            </a:r>
          </a:p>
          <a:p>
            <a:pPr fontAlgn="t"/>
            <a:r>
              <a:rPr lang="ar-SA" sz="2600" b="1" dirty="0" smtClean="0">
                <a:solidFill>
                  <a:schemeClr val="bg2">
                    <a:lumMod val="50000"/>
                  </a:schemeClr>
                </a:solidFill>
              </a:rPr>
              <a:t>●●</a:t>
            </a:r>
          </a:p>
          <a:p>
            <a:pPr fontAlgn="t"/>
            <a:r>
              <a:rPr lang="ar-SA" sz="2600" b="1" dirty="0" smtClean="0">
                <a:solidFill>
                  <a:schemeClr val="bg2">
                    <a:lumMod val="50000"/>
                  </a:schemeClr>
                </a:solidFill>
              </a:rPr>
              <a:t>‏ ألا تلاحظ أن الشاي ‏بدأ يبرد ويبرد</a:t>
            </a:r>
          </a:p>
          <a:p>
            <a:pPr fontAlgn="t"/>
            <a:r>
              <a:rPr lang="ar-SA" sz="2600" b="1" dirty="0" smtClean="0">
                <a:solidFill>
                  <a:schemeClr val="bg2">
                    <a:lumMod val="50000"/>
                  </a:schemeClr>
                </a:solidFill>
              </a:rPr>
              <a:t>وأنت لم تتذوق حلاوته بعد !</a:t>
            </a:r>
          </a:p>
          <a:p>
            <a:pPr fontAlgn="t"/>
            <a:r>
              <a:rPr lang="ar-SA" sz="2600" b="1" dirty="0" smtClean="0">
                <a:solidFill>
                  <a:schemeClr val="bg2">
                    <a:lumMod val="50000"/>
                  </a:schemeClr>
                </a:solidFill>
              </a:rPr>
              <a:t>●●</a:t>
            </a:r>
            <a:endParaRPr lang="ar-SA" sz="2600" b="1" dirty="0">
              <a:solidFill>
                <a:schemeClr val="bg2">
                  <a:lumMod val="50000"/>
                </a:schemeClr>
              </a:solidFill>
            </a:endParaRPr>
          </a:p>
        </p:txBody>
      </p:sp>
      <p:pic>
        <p:nvPicPr>
          <p:cNvPr id="4" name="صورة 3" descr="kashkool-org-up-49b83fdec0.jpg"/>
          <p:cNvPicPr>
            <a:picLocks noChangeAspect="1"/>
          </p:cNvPicPr>
          <p:nvPr/>
        </p:nvPicPr>
        <p:blipFill>
          <a:blip r:embed="rId2" cstate="print"/>
          <a:stretch>
            <a:fillRect/>
          </a:stretch>
        </p:blipFill>
        <p:spPr>
          <a:xfrm>
            <a:off x="899592" y="3789040"/>
            <a:ext cx="2857500" cy="263842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87624" y="548680"/>
            <a:ext cx="7956376" cy="923330"/>
          </a:xfrm>
          <a:prstGeom prst="rect">
            <a:avLst/>
          </a:prstGeom>
          <a:noFill/>
        </p:spPr>
        <p:txBody>
          <a:bodyPr wrap="square" lIns="91440" tIns="45720" rIns="91440" bIns="45720">
            <a:spAutoFit/>
          </a:bodyPr>
          <a:lstStyle/>
          <a:p>
            <a:pPr algn="ctr"/>
            <a:r>
              <a:rPr lang="ar-SA" sz="5400" b="1" cap="none" spc="50" dirty="0" smtClean="0">
                <a:ln w="13500">
                  <a:solidFill>
                    <a:schemeClr val="accent1">
                      <a:shade val="2500"/>
                      <a:alpha val="6500"/>
                    </a:schemeClr>
                  </a:solidFill>
                  <a:prstDash val="solid"/>
                </a:ln>
                <a:solidFill>
                  <a:schemeClr val="accent1">
                    <a:tint val="3000"/>
                    <a:alpha val="95000"/>
                  </a:schemeClr>
                </a:solidFill>
                <a:effectLst>
                  <a:glow rad="139700">
                    <a:schemeClr val="accent3">
                      <a:satMod val="175000"/>
                      <a:alpha val="40000"/>
                    </a:schemeClr>
                  </a:glow>
                  <a:innerShdw blurRad="50900" dist="38500" dir="13500000">
                    <a:srgbClr val="000000">
                      <a:alpha val="60000"/>
                    </a:srgbClr>
                  </a:innerShdw>
                </a:effectLst>
              </a:rPr>
              <a:t>أساليب تساعد في تطوير الذات</a:t>
            </a:r>
            <a:endParaRPr lang="ar-SA" sz="5400" b="1" cap="none" spc="50" dirty="0">
              <a:ln w="13500">
                <a:solidFill>
                  <a:schemeClr val="accent1">
                    <a:shade val="2500"/>
                    <a:alpha val="6500"/>
                  </a:schemeClr>
                </a:solidFill>
                <a:prstDash val="solid"/>
              </a:ln>
              <a:solidFill>
                <a:schemeClr val="accent1">
                  <a:tint val="3000"/>
                  <a:alpha val="95000"/>
                </a:schemeClr>
              </a:solidFill>
              <a:effectLst>
                <a:glow rad="139700">
                  <a:schemeClr val="accent3">
                    <a:satMod val="175000"/>
                    <a:alpha val="40000"/>
                  </a:schemeClr>
                </a:glow>
                <a:innerShdw blurRad="50900" dist="38500" dir="13500000">
                  <a:srgbClr val="000000">
                    <a:alpha val="60000"/>
                  </a:srgbClr>
                </a:innerShdw>
              </a:effectLst>
            </a:endParaRPr>
          </a:p>
        </p:txBody>
      </p:sp>
      <p:pic>
        <p:nvPicPr>
          <p:cNvPr id="5" name="صورة 4" descr="question_marks.JPG"/>
          <p:cNvPicPr>
            <a:picLocks noChangeAspect="1"/>
          </p:cNvPicPr>
          <p:nvPr/>
        </p:nvPicPr>
        <p:blipFill>
          <a:blip r:embed="rId2" cstate="print"/>
          <a:stretch>
            <a:fillRect/>
          </a:stretch>
        </p:blipFill>
        <p:spPr>
          <a:xfrm>
            <a:off x="1691680" y="2143124"/>
            <a:ext cx="6480719" cy="42382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nodeType="clickEffect">
                                  <p:stCondLst>
                                    <p:cond delay="0"/>
                                  </p:stCondLst>
                                  <p:childTnLst>
                                    <p:animScale>
                                      <p:cBhvr>
                                        <p:cTn id="11"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endParaRPr lang="ar-SA" dirty="0"/>
          </a:p>
        </p:txBody>
      </p:sp>
      <p:sp>
        <p:nvSpPr>
          <p:cNvPr id="4" name="شكل بيضاوي 3"/>
          <p:cNvSpPr/>
          <p:nvPr/>
        </p:nvSpPr>
        <p:spPr>
          <a:xfrm>
            <a:off x="1043608" y="1844824"/>
            <a:ext cx="8100392" cy="25202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i="1" dirty="0" smtClean="0">
                <a:solidFill>
                  <a:schemeClr val="tx2">
                    <a:lumMod val="60000"/>
                    <a:lumOff val="40000"/>
                  </a:schemeClr>
                </a:solidFill>
                <a:effectLst>
                  <a:outerShdw blurRad="38100" dist="38100" dir="2700000" algn="tl">
                    <a:srgbClr val="000000">
                      <a:alpha val="43137"/>
                    </a:srgbClr>
                  </a:outerShdw>
                </a:effectLst>
              </a:rPr>
              <a:t>يبدأ التغيير الذي يدوم طويلا من الداخل </a:t>
            </a:r>
            <a:endParaRPr lang="ar-SA" sz="4400" b="1" i="1" dirty="0">
              <a:solidFill>
                <a:schemeClr val="tx2">
                  <a:lumMod val="60000"/>
                  <a:lumOff val="4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1447800"/>
            <a:ext cx="7498080" cy="2629272"/>
          </a:xfrm>
        </p:spPr>
        <p:txBody>
          <a:bodyPr/>
          <a:lstStyle/>
          <a:p>
            <a:endParaRPr lang="ar-SA" dirty="0"/>
          </a:p>
        </p:txBody>
      </p:sp>
      <p:sp>
        <p:nvSpPr>
          <p:cNvPr id="4" name="مستطيل 3"/>
          <p:cNvSpPr/>
          <p:nvPr/>
        </p:nvSpPr>
        <p:spPr>
          <a:xfrm>
            <a:off x="2267744" y="1412776"/>
            <a:ext cx="6264696" cy="2585323"/>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ar-SA" sz="5400" b="1" cap="none" spc="0" dirty="0" smtClean="0">
                <a:ln/>
                <a:solidFill>
                  <a:schemeClr val="accent5">
                    <a:tint val="50000"/>
                    <a:satMod val="180000"/>
                  </a:schemeClr>
                </a:solidFill>
                <a:effectLst>
                  <a:glow rad="101600">
                    <a:schemeClr val="accent5">
                      <a:satMod val="175000"/>
                      <a:alpha val="40000"/>
                    </a:schemeClr>
                  </a:glow>
                </a:effectLst>
              </a:rPr>
              <a:t>المجالات الحديثة في عالم العمل التي تساعد على تطوير الذات....</a:t>
            </a:r>
            <a:endParaRPr lang="ar-SA" sz="5400" b="1" cap="none" spc="0" dirty="0">
              <a:ln/>
              <a:solidFill>
                <a:schemeClr val="accent5">
                  <a:tint val="50000"/>
                  <a:satMod val="180000"/>
                </a:schemeClr>
              </a:solidFill>
              <a:effectLst>
                <a:glow rad="101600">
                  <a:schemeClr val="accent5">
                    <a:satMod val="175000"/>
                    <a:alpha val="40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6" name="عنصر نائب للمحتوى 5" descr="r28pkhq6roc3.bmp"/>
          <p:cNvPicPr>
            <a:picLocks noGrp="1" noChangeAspect="1"/>
          </p:cNvPicPr>
          <p:nvPr>
            <p:ph idx="1"/>
          </p:nvPr>
        </p:nvPicPr>
        <p:blipFill>
          <a:blip r:embed="rId2" cstate="print"/>
          <a:stretch>
            <a:fillRect/>
          </a:stretch>
        </p:blipFill>
        <p:spPr>
          <a:xfrm>
            <a:off x="0" y="0"/>
            <a:ext cx="9144000" cy="7101407"/>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hka6ob8v7wqf.gif"/>
          <p:cNvPicPr>
            <a:picLocks noGrp="1" noChangeAspect="1"/>
          </p:cNvPicPr>
          <p:nvPr>
            <p:ph idx="1"/>
          </p:nvPr>
        </p:nvPicPr>
        <p:blipFill>
          <a:blip r:embed="rId2" cstate="print"/>
          <a:stretch>
            <a:fillRect/>
          </a:stretch>
        </p:blipFill>
        <p:spPr>
          <a:xfrm>
            <a:off x="0" y="0"/>
            <a:ext cx="8820472" cy="652534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securedownloadedfrwef.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tumblr_l5hh4m4vA21qcdi6xo1_400.jpg"/>
          <p:cNvPicPr>
            <a:picLocks noGrp="1" noChangeAspect="1"/>
          </p:cNvPicPr>
          <p:nvPr>
            <p:ph idx="1"/>
          </p:nvPr>
        </p:nvPicPr>
        <p:blipFill>
          <a:blip r:embed="rId2" cstate="print"/>
          <a:stretch>
            <a:fillRect/>
          </a:stretch>
        </p:blipFill>
        <p:spPr>
          <a:xfrm>
            <a:off x="1" y="0"/>
            <a:ext cx="9144000" cy="68580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1319824116153.jpg"/>
          <p:cNvPicPr>
            <a:picLocks noGrp="1" noChangeAspect="1"/>
          </p:cNvPicPr>
          <p:nvPr>
            <p:ph idx="1"/>
          </p:nvPr>
        </p:nvPicPr>
        <p:blipFill>
          <a:blip r:embed="rId2" cstate="print"/>
          <a:stretch>
            <a:fillRect/>
          </a:stretch>
        </p:blipFill>
        <p:spPr>
          <a:xfrm>
            <a:off x="0" y="260648"/>
            <a:ext cx="9144000" cy="6597352"/>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916832"/>
            <a:ext cx="8229600" cy="4209331"/>
          </a:xfrm>
        </p:spPr>
        <p:txBody>
          <a:bodyPr/>
          <a:lstStyle/>
          <a:p>
            <a:endParaRPr lang="ar-SA" dirty="0" smtClean="0"/>
          </a:p>
          <a:p>
            <a:r>
              <a:rPr lang="ar-SA" dirty="0" smtClean="0">
                <a:solidFill>
                  <a:srgbClr val="C00000"/>
                </a:solidFill>
              </a:rPr>
              <a:t>احترام الآخرين لك </a:t>
            </a:r>
            <a:r>
              <a:rPr lang="ar-SA" dirty="0" smtClean="0"/>
              <a:t>,لاكتساب </a:t>
            </a:r>
            <a:r>
              <a:rPr lang="ar-SA" dirty="0" smtClean="0"/>
              <a:t>,</a:t>
            </a:r>
            <a:r>
              <a:rPr lang="ar-SA" dirty="0" smtClean="0">
                <a:solidFill>
                  <a:srgbClr val="C00000"/>
                </a:solidFill>
              </a:rPr>
              <a:t>من النفس </a:t>
            </a:r>
            <a:r>
              <a:rPr lang="ar-SA" dirty="0" smtClean="0"/>
              <a:t>,التغيير ,</a:t>
            </a:r>
          </a:p>
          <a:p>
            <a:r>
              <a:rPr lang="ar-SA" dirty="0" smtClean="0"/>
              <a:t>في السلوك , ا</a:t>
            </a:r>
            <a:r>
              <a:rPr lang="ar-SA" dirty="0" smtClean="0">
                <a:solidFill>
                  <a:srgbClr val="C00000"/>
                </a:solidFill>
              </a:rPr>
              <a:t>حترامك</a:t>
            </a:r>
            <a:r>
              <a:rPr lang="ar-SA" dirty="0" smtClean="0"/>
              <a:t> , ومن ثم , ا</a:t>
            </a:r>
            <a:r>
              <a:rPr lang="ar-SA" dirty="0" smtClean="0">
                <a:solidFill>
                  <a:srgbClr val="C00000"/>
                </a:solidFill>
              </a:rPr>
              <a:t>لنابع </a:t>
            </a:r>
            <a:r>
              <a:rPr lang="ar-SA" dirty="0" smtClean="0"/>
              <a:t>, هو , </a:t>
            </a:r>
            <a:r>
              <a:rPr lang="ar-SA" dirty="0" smtClean="0">
                <a:solidFill>
                  <a:srgbClr val="C00000"/>
                </a:solidFill>
              </a:rPr>
              <a:t>وتحقيق</a:t>
            </a:r>
            <a:r>
              <a:rPr lang="ar-SA" dirty="0" smtClean="0"/>
              <a:t> ذ</a:t>
            </a:r>
            <a:r>
              <a:rPr lang="ar-SA" dirty="0" smtClean="0">
                <a:solidFill>
                  <a:srgbClr val="C00000"/>
                </a:solidFill>
              </a:rPr>
              <a:t>اتك</a:t>
            </a:r>
            <a:r>
              <a:rPr lang="ar-SA" dirty="0" smtClean="0"/>
              <a:t> , لنفسك , والمهارات, </a:t>
            </a:r>
            <a:r>
              <a:rPr lang="ar-SA" dirty="0" smtClean="0">
                <a:solidFill>
                  <a:srgbClr val="C00000"/>
                </a:solidFill>
              </a:rPr>
              <a:t>من المعرفة </a:t>
            </a:r>
            <a:r>
              <a:rPr lang="ar-SA" dirty="0" smtClean="0"/>
              <a:t>, والكفاءة , والطبائع ,ا</a:t>
            </a:r>
            <a:r>
              <a:rPr lang="ar-SA" dirty="0" smtClean="0">
                <a:solidFill>
                  <a:srgbClr val="C00000"/>
                </a:solidFill>
              </a:rPr>
              <a:t>لمزيد</a:t>
            </a:r>
            <a:endParaRPr lang="ar-SA" dirty="0">
              <a:solidFill>
                <a:srgbClr val="C00000"/>
              </a:solidFill>
            </a:endParaRPr>
          </a:p>
        </p:txBody>
      </p:sp>
      <p:sp>
        <p:nvSpPr>
          <p:cNvPr id="4" name="مستطيل 3"/>
          <p:cNvSpPr/>
          <p:nvPr/>
        </p:nvSpPr>
        <p:spPr>
          <a:xfrm>
            <a:off x="827584" y="332656"/>
            <a:ext cx="7632848" cy="2585323"/>
          </a:xfrm>
          <a:prstGeom prst="rect">
            <a:avLst/>
          </a:prstGeom>
          <a:noFill/>
        </p:spPr>
        <p:txBody>
          <a:bodyPr wrap="square" lIns="91440" tIns="45720" rIns="91440" bIns="45720">
            <a:spAutoFit/>
          </a:bodyPr>
          <a:lstStyle/>
          <a:p>
            <a:pPr algn="ctr"/>
            <a:r>
              <a:rPr lang="ar-SA" sz="5400" b="1" i="1" cap="none" spc="0" dirty="0" smtClean="0">
                <a:ln w="19050">
                  <a:solidFill>
                    <a:schemeClr val="tx2">
                      <a:tint val="1000"/>
                    </a:schemeClr>
                  </a:solidFill>
                  <a:prstDash val="solid"/>
                </a:ln>
                <a:solidFill>
                  <a:schemeClr val="accent3"/>
                </a:solidFill>
                <a:effectLst>
                  <a:glow rad="228600">
                    <a:schemeClr val="accent4">
                      <a:satMod val="175000"/>
                      <a:alpha val="40000"/>
                    </a:schemeClr>
                  </a:glow>
                  <a:outerShdw blurRad="50000" dist="50800" dir="7500000" algn="tl">
                    <a:srgbClr val="000000">
                      <a:shade val="5000"/>
                      <a:alpha val="35000"/>
                    </a:srgbClr>
                  </a:outerShdw>
                </a:effectLst>
              </a:rPr>
              <a:t>استنتجي مفهوم التطوير الذاتي من خلال ترتيب المفردات التالية ؟؟</a:t>
            </a:r>
            <a:endParaRPr lang="ar-SA" sz="5400" b="1" cap="none" spc="0" dirty="0">
              <a:ln w="19050">
                <a:solidFill>
                  <a:schemeClr val="tx2">
                    <a:tint val="1000"/>
                  </a:schemeClr>
                </a:solidFill>
                <a:prstDash val="solid"/>
              </a:ln>
              <a:solidFill>
                <a:schemeClr val="accent3"/>
              </a:solidFill>
              <a:effectLst>
                <a:glow rad="228600">
                  <a:schemeClr val="accent4">
                    <a:satMod val="175000"/>
                    <a:alpha val="40000"/>
                  </a:schemeClr>
                </a:glow>
                <a:outerShdw blurRad="50000" dist="50800" dir="7500000" algn="tl">
                  <a:srgbClr val="000000">
                    <a:shade val="5000"/>
                    <a:alpha val="35000"/>
                  </a:srgbClr>
                </a:outerShdw>
              </a:effectLst>
            </a:endParaRPr>
          </a:p>
        </p:txBody>
      </p:sp>
      <p:sp>
        <p:nvSpPr>
          <p:cNvPr id="5" name="شكل بيضاوي 4"/>
          <p:cNvSpPr/>
          <p:nvPr/>
        </p:nvSpPr>
        <p:spPr>
          <a:xfrm>
            <a:off x="1259632" y="4725144"/>
            <a:ext cx="3168352" cy="1512168"/>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bg2">
                    <a:lumMod val="50000"/>
                  </a:schemeClr>
                </a:solidFill>
              </a:rPr>
              <a:t>قال تعالى : </a:t>
            </a:r>
            <a:r>
              <a:rPr lang="ar-SA" sz="2400" b="1" dirty="0" smtClean="0">
                <a:solidFill>
                  <a:schemeClr val="bg2">
                    <a:lumMod val="50000"/>
                  </a:schemeClr>
                </a:solidFill>
              </a:rPr>
              <a:t>لايغير</a:t>
            </a:r>
            <a:r>
              <a:rPr lang="ar-SA" sz="2400" b="1" dirty="0" smtClean="0">
                <a:solidFill>
                  <a:schemeClr val="bg2">
                    <a:lumMod val="50000"/>
                  </a:schemeClr>
                </a:solidFill>
              </a:rPr>
              <a:t> الله </a:t>
            </a:r>
            <a:r>
              <a:rPr lang="ar-SA" sz="2400" b="1" dirty="0" smtClean="0">
                <a:solidFill>
                  <a:schemeClr val="bg2">
                    <a:lumMod val="50000"/>
                  </a:schemeClr>
                </a:solidFill>
              </a:rPr>
              <a:t>مابقوم</a:t>
            </a:r>
            <a:r>
              <a:rPr lang="ar-SA" sz="2400" b="1" dirty="0" smtClean="0">
                <a:solidFill>
                  <a:schemeClr val="bg2">
                    <a:lumMod val="50000"/>
                  </a:schemeClr>
                </a:solidFill>
              </a:rPr>
              <a:t> حتى يغيروا </a:t>
            </a:r>
            <a:r>
              <a:rPr lang="ar-SA" sz="2400" b="1" dirty="0" smtClean="0">
                <a:solidFill>
                  <a:schemeClr val="bg2">
                    <a:lumMod val="50000"/>
                  </a:schemeClr>
                </a:solidFill>
              </a:rPr>
              <a:t>ما بأنفسهم </a:t>
            </a:r>
            <a:endParaRPr lang="ar-SA" sz="2400" b="1"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988840"/>
            <a:ext cx="8229600" cy="4525963"/>
          </a:xfrm>
        </p:spPr>
        <p:txBody>
          <a:bodyPr/>
          <a:lstStyle/>
          <a:p>
            <a:pPr algn="ctr"/>
            <a:r>
              <a:rPr lang="ar-SA" b="1" dirty="0" smtClean="0">
                <a:solidFill>
                  <a:schemeClr val="accent3">
                    <a:lumMod val="75000"/>
                  </a:schemeClr>
                </a:solidFill>
              </a:rPr>
              <a:t>يهدف الى :-</a:t>
            </a:r>
            <a:endParaRPr lang="ar-SA" b="1" dirty="0">
              <a:solidFill>
                <a:schemeClr val="accent3">
                  <a:lumMod val="75000"/>
                </a:schemeClr>
              </a:solidFill>
            </a:endParaRPr>
          </a:p>
        </p:txBody>
      </p:sp>
      <p:sp>
        <p:nvSpPr>
          <p:cNvPr id="4" name="مستطيل مستدير الزوايا 3"/>
          <p:cNvSpPr/>
          <p:nvPr/>
        </p:nvSpPr>
        <p:spPr>
          <a:xfrm>
            <a:off x="2699792" y="692696"/>
            <a:ext cx="5472608" cy="216024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7200" b="1" dirty="0" smtClean="0">
                <a:solidFill>
                  <a:schemeClr val="tx2">
                    <a:lumMod val="60000"/>
                    <a:lumOff val="40000"/>
                  </a:schemeClr>
                </a:solidFill>
                <a:cs typeface="+mj-cs"/>
              </a:rPr>
              <a:t>تطوير الذات</a:t>
            </a:r>
            <a:endParaRPr lang="ar-SA" sz="7200" b="1" dirty="0">
              <a:solidFill>
                <a:schemeClr val="tx2">
                  <a:lumMod val="60000"/>
                  <a:lumOff val="40000"/>
                </a:schemeClr>
              </a:solidFill>
              <a:cs typeface="+mj-cs"/>
            </a:endParaRPr>
          </a:p>
        </p:txBody>
      </p:sp>
      <p:sp>
        <p:nvSpPr>
          <p:cNvPr id="5" name="شكل بيضاوي 4"/>
          <p:cNvSpPr/>
          <p:nvPr/>
        </p:nvSpPr>
        <p:spPr>
          <a:xfrm>
            <a:off x="5364088" y="3068960"/>
            <a:ext cx="3384376" cy="1584176"/>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bg2">
                    <a:lumMod val="25000"/>
                  </a:schemeClr>
                </a:solidFill>
              </a:rPr>
              <a:t>امتلاك الخبرات </a:t>
            </a:r>
            <a:r>
              <a:rPr lang="ar-SA" sz="2400" b="1" dirty="0" smtClean="0">
                <a:solidFill>
                  <a:schemeClr val="bg2">
                    <a:lumMod val="25000"/>
                  </a:schemeClr>
                </a:solidFill>
              </a:rPr>
              <a:t>والمهارات </a:t>
            </a:r>
            <a:r>
              <a:rPr lang="ar-SA" sz="2400" b="1" dirty="0" smtClean="0">
                <a:solidFill>
                  <a:schemeClr val="bg2">
                    <a:lumMod val="25000"/>
                  </a:schemeClr>
                </a:solidFill>
              </a:rPr>
              <a:t>ت المستحدثة</a:t>
            </a:r>
            <a:endParaRPr lang="ar-SA" sz="2400" b="1" dirty="0">
              <a:solidFill>
                <a:schemeClr val="bg2">
                  <a:lumMod val="25000"/>
                </a:schemeClr>
              </a:solidFill>
            </a:endParaRPr>
          </a:p>
        </p:txBody>
      </p:sp>
      <p:sp>
        <p:nvSpPr>
          <p:cNvPr id="6" name="شكل بيضاوي 5"/>
          <p:cNvSpPr/>
          <p:nvPr/>
        </p:nvSpPr>
        <p:spPr>
          <a:xfrm>
            <a:off x="1187624" y="4509120"/>
            <a:ext cx="3528392" cy="1584176"/>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bg2">
                    <a:lumMod val="25000"/>
                  </a:schemeClr>
                </a:solidFill>
              </a:rPr>
              <a:t>رضا صاحب العمل</a:t>
            </a:r>
            <a:endParaRPr lang="ar-SA" sz="3200" b="1"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5" name="عنصر نائب للمحتوى 4" descr="front1_471549.jpg"/>
          <p:cNvPicPr>
            <a:picLocks noGrp="1" noChangeAspect="1"/>
          </p:cNvPicPr>
          <p:nvPr>
            <p:ph idx="1"/>
          </p:nvPr>
        </p:nvPicPr>
        <p:blipFill>
          <a:blip r:embed="rId2" cstate="print"/>
          <a:stretch>
            <a:fillRect/>
          </a:stretch>
        </p:blipFill>
        <p:spPr>
          <a:xfrm>
            <a:off x="0" y="0"/>
            <a:ext cx="9143999" cy="685800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131</TotalTime>
  <Words>176</Words>
  <Application>Microsoft Office PowerPoint</Application>
  <PresentationFormat>عرض على الشاشة (3:4)‏</PresentationFormat>
  <Paragraphs>22</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انقلاب</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تخيلوا الحياة كوب شاي تخيل أن لديك كأس شاي مر وأضفت إليه سكرا ... ولكن لا تحرك السكر فهل ستجد طعم حلاوة السكر ؟ ‏بالتأكيد لا ... </vt:lpstr>
      <vt:lpstr>عرض تقديمي في PowerPoint</vt:lpstr>
      <vt:lpstr>عرض تقديمي في PowerPoint</vt:lpstr>
      <vt:lpstr>عرض تقديمي في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SanamIT</cp:lastModifiedBy>
  <cp:revision>12</cp:revision>
  <dcterms:created xsi:type="dcterms:W3CDTF">2012-09-28T20:24:57Z</dcterms:created>
  <dcterms:modified xsi:type="dcterms:W3CDTF">2015-02-07T09:07:47Z</dcterms:modified>
</cp:coreProperties>
</file>