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95" r:id="rId31"/>
    <p:sldId id="285" r:id="rId32"/>
    <p:sldId id="286" r:id="rId33"/>
    <p:sldId id="287" r:id="rId34"/>
    <p:sldId id="288" r:id="rId35"/>
    <p:sldId id="289" r:id="rId36"/>
    <p:sldId id="292" r:id="rId37"/>
    <p:sldId id="293" r:id="rId38"/>
    <p:sldId id="294" r:id="rId39"/>
    <p:sldId id="296" r:id="rId40"/>
    <p:sldId id="297" r:id="rId41"/>
    <p:sldId id="298" r:id="rId42"/>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بلا نمط، شبكة جدول">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النمط المتوسط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2" d="100"/>
          <a:sy n="62" d="100"/>
        </p:scale>
        <p:origin x="-1500" y="-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05/07/1436</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transition spd="med">
    <p:wipe dir="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05/07/1436</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transition spd="med">
    <p:wipe di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05/07/1436</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transition spd="med">
    <p:wipe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a:solidFill>
            <a:schemeClr val="tx2"/>
          </a:solidFill>
        </p:spPr>
        <p:txBody>
          <a:bodyPr/>
          <a:lstStyle>
            <a:lvl1pPr>
              <a:defRPr>
                <a:solidFill>
                  <a:schemeClr val="bg1"/>
                </a:solidFill>
              </a:defRPr>
            </a:lvl1pPr>
          </a:lstStyle>
          <a:p>
            <a:r>
              <a:rPr lang="ar-SA" dirty="0" smtClean="0"/>
              <a:t>انقر لتحرير نمط العنوان الرئيسي</a:t>
            </a:r>
            <a:endParaRPr lang="ar-SA" dirty="0"/>
          </a:p>
        </p:txBody>
      </p:sp>
      <p:sp>
        <p:nvSpPr>
          <p:cNvPr id="3" name="عنصر نائب للمحتوى 2"/>
          <p:cNvSpPr>
            <a:spLocks noGrp="1"/>
          </p:cNvSpPr>
          <p:nvPr>
            <p:ph idx="1"/>
          </p:nvPr>
        </p:nvSpPr>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ar-SA" dirty="0" smtClean="0"/>
              <a:t>انقر لتحرير أنماط النص الرئيسي</a:t>
            </a:r>
          </a:p>
          <a:p>
            <a:pPr lvl="1"/>
            <a:r>
              <a:rPr lang="ar-SA" dirty="0" smtClean="0"/>
              <a:t>المستوى الثاني</a:t>
            </a:r>
          </a:p>
          <a:p>
            <a:pPr lvl="2"/>
            <a:r>
              <a:rPr lang="ar-SA" dirty="0" smtClean="0"/>
              <a:t>المستوى الثالث</a:t>
            </a:r>
          </a:p>
          <a:p>
            <a:pPr lvl="3"/>
            <a:r>
              <a:rPr lang="ar-SA" dirty="0" smtClean="0"/>
              <a:t>المستوى الرابع</a:t>
            </a:r>
          </a:p>
          <a:p>
            <a:pPr lvl="4"/>
            <a:r>
              <a:rPr lang="ar-SA" dirty="0" smtClean="0"/>
              <a:t>المستوى الخامس</a:t>
            </a:r>
            <a:endParaRPr lang="ar-SA" dirty="0"/>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05/07/1436</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transition spd="med">
    <p:wipe di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05/07/1436</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transition spd="med">
    <p:wipe di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05/07/1436</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transition spd="med">
    <p:wipe di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1B8ABB09-4A1D-463E-8065-109CC2B7EFAA}" type="datetimeFigureOut">
              <a:rPr lang="ar-SA" smtClean="0"/>
              <a:pPr/>
              <a:t>05/07/1436</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transition spd="med">
    <p:wipe di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1B8ABB09-4A1D-463E-8065-109CC2B7EFAA}" type="datetimeFigureOut">
              <a:rPr lang="ar-SA" smtClean="0"/>
              <a:pPr/>
              <a:t>05/07/1436</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transition spd="med">
    <p:wipe di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pPr/>
              <a:t>05/07/1436</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transition spd="med">
    <p:wipe di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05/07/1436</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transition spd="med">
    <p:wipe di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05/07/1436</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transition spd="med">
    <p:wipe di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dirty="0" smtClean="0"/>
              <a:t>انقر لتحرير نمط العنوان الرئيسي</a:t>
            </a:r>
            <a:endParaRPr lang="ar-SA" dirty="0"/>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dirty="0" smtClean="0"/>
              <a:t>انقر لتحرير أنماط النص الرئيسي</a:t>
            </a:r>
          </a:p>
          <a:p>
            <a:pPr lvl="1"/>
            <a:r>
              <a:rPr lang="ar-SA" dirty="0" smtClean="0"/>
              <a:t>المستوى الثاني</a:t>
            </a:r>
          </a:p>
          <a:p>
            <a:pPr lvl="2"/>
            <a:r>
              <a:rPr lang="ar-SA" dirty="0" smtClean="0"/>
              <a:t>المستوى الثالث</a:t>
            </a:r>
          </a:p>
          <a:p>
            <a:pPr lvl="3"/>
            <a:r>
              <a:rPr lang="ar-SA" dirty="0" smtClean="0"/>
              <a:t>المستوى الرابع</a:t>
            </a:r>
          </a:p>
          <a:p>
            <a:pPr lvl="4"/>
            <a:r>
              <a:rPr lang="ar-SA" dirty="0" smtClean="0"/>
              <a:t>المستوى الخامس</a:t>
            </a:r>
            <a:endParaRPr lang="ar-SA" dirty="0"/>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B8ABB09-4A1D-463E-8065-109CC2B7EFAA}" type="datetimeFigureOut">
              <a:rPr lang="ar-SA" smtClean="0"/>
              <a:pPr/>
              <a:t>05/07/1436</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B34F065-1154-456A-91E3-76DE8E75E17B}" type="slidenum">
              <a:rPr lang="ar-SA" smtClean="0"/>
              <a:pPr/>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med">
    <p:wipe dir="d"/>
  </p:transition>
  <p:txStyles>
    <p:titleStyle>
      <a:lvl1pPr algn="ctr" defTabSz="914400" rtl="1" eaLnBrk="1" latinLnBrk="0" hangingPunct="1">
        <a:spcBef>
          <a:spcPct val="0"/>
        </a:spcBef>
        <a:buNone/>
        <a:defRPr sz="4400" b="1" kern="1200">
          <a:solidFill>
            <a:schemeClr val="tx1"/>
          </a:solidFill>
          <a:latin typeface="+mj-lt"/>
          <a:ea typeface="+mj-ea"/>
          <a:cs typeface="DecoType Naskh Special" pitchFamily="2" charset="-78"/>
        </a:defRPr>
      </a:lvl1pPr>
    </p:titleStyle>
    <p:bodyStyle>
      <a:lvl1pPr marL="342900" indent="-342900" algn="r" defTabSz="914400" rtl="1" eaLnBrk="1" latinLnBrk="0" hangingPunct="1">
        <a:spcBef>
          <a:spcPct val="20000"/>
        </a:spcBef>
        <a:buFont typeface="Arial" pitchFamily="34" charset="0"/>
        <a:buChar char="•"/>
        <a:defRPr sz="3200" b="1" kern="1200">
          <a:solidFill>
            <a:schemeClr val="tx1"/>
          </a:solidFill>
          <a:latin typeface="+mn-lt"/>
          <a:ea typeface="+mn-ea"/>
          <a:cs typeface="DecoType Naskh Special" pitchFamily="2" charset="-78"/>
        </a:defRPr>
      </a:lvl1pPr>
      <a:lvl2pPr marL="742950" indent="-285750" algn="r" defTabSz="914400" rtl="1" eaLnBrk="1" latinLnBrk="0" hangingPunct="1">
        <a:spcBef>
          <a:spcPct val="20000"/>
        </a:spcBef>
        <a:buFont typeface="Arial" pitchFamily="34" charset="0"/>
        <a:buChar char="–"/>
        <a:defRPr sz="3200" b="1" kern="1200">
          <a:solidFill>
            <a:schemeClr val="tx1"/>
          </a:solidFill>
          <a:latin typeface="+mn-lt"/>
          <a:ea typeface="+mn-ea"/>
          <a:cs typeface="DecoType Naskh Special" pitchFamily="2" charset="-78"/>
        </a:defRPr>
      </a:lvl2pPr>
      <a:lvl3pPr marL="1143000" indent="-228600" algn="r" defTabSz="914400" rtl="1" eaLnBrk="1" latinLnBrk="0" hangingPunct="1">
        <a:spcBef>
          <a:spcPct val="20000"/>
        </a:spcBef>
        <a:buFont typeface="Arial" pitchFamily="34" charset="0"/>
        <a:buChar char="•"/>
        <a:defRPr sz="3200" b="1" kern="1200">
          <a:solidFill>
            <a:schemeClr val="tx1"/>
          </a:solidFill>
          <a:latin typeface="+mn-lt"/>
          <a:ea typeface="+mn-ea"/>
          <a:cs typeface="DecoType Naskh Special" pitchFamily="2" charset="-78"/>
        </a:defRPr>
      </a:lvl3pPr>
      <a:lvl4pPr marL="1600200" indent="-228600" algn="r" defTabSz="914400" rtl="1" eaLnBrk="1" latinLnBrk="0" hangingPunct="1">
        <a:spcBef>
          <a:spcPct val="20000"/>
        </a:spcBef>
        <a:buFont typeface="Arial" pitchFamily="34" charset="0"/>
        <a:buChar char="–"/>
        <a:defRPr sz="3200" b="1" kern="1200">
          <a:solidFill>
            <a:schemeClr val="tx1"/>
          </a:solidFill>
          <a:latin typeface="+mn-lt"/>
          <a:ea typeface="+mn-ea"/>
          <a:cs typeface="DecoType Naskh Special" pitchFamily="2" charset="-78"/>
        </a:defRPr>
      </a:lvl4pPr>
      <a:lvl5pPr marL="2057400" indent="-228600" algn="r" defTabSz="914400" rtl="1" eaLnBrk="1" latinLnBrk="0" hangingPunct="1">
        <a:spcBef>
          <a:spcPct val="20000"/>
        </a:spcBef>
        <a:buFont typeface="Arial" pitchFamily="34" charset="0"/>
        <a:buChar char="»"/>
        <a:defRPr sz="3200" b="1" kern="1200">
          <a:solidFill>
            <a:schemeClr val="tx1"/>
          </a:solidFill>
          <a:latin typeface="+mn-lt"/>
          <a:ea typeface="+mn-ea"/>
          <a:cs typeface="DecoType Naskh Special" pitchFamily="2" charset="-78"/>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solidFill>
            <a:schemeClr val="tx2"/>
          </a:solidFill>
        </p:spPr>
        <p:txBody>
          <a:bodyPr>
            <a:normAutofit/>
          </a:bodyPr>
          <a:lstStyle/>
          <a:p>
            <a:r>
              <a:rPr lang="ar-SA" sz="6600" dirty="0" smtClean="0">
                <a:solidFill>
                  <a:schemeClr val="bg1"/>
                </a:solidFill>
              </a:rPr>
              <a:t>التعلم بالاستقصاء</a:t>
            </a:r>
            <a:endParaRPr lang="ar-SA" sz="6600" dirty="0">
              <a:solidFill>
                <a:schemeClr val="bg1"/>
              </a:solidFill>
            </a:endParaRPr>
          </a:p>
        </p:txBody>
      </p:sp>
      <p:sp>
        <p:nvSpPr>
          <p:cNvPr id="3" name="عنوان فرعي 2"/>
          <p:cNvSpPr>
            <a:spLocks noGrp="1"/>
          </p:cNvSpPr>
          <p:nvPr>
            <p:ph type="subTitle" idx="1"/>
          </p:nvPr>
        </p:nvSpPr>
        <p:spPr/>
        <p:txBody>
          <a:bodyPr>
            <a:normAutofit fontScale="92500"/>
          </a:bodyPr>
          <a:lstStyle/>
          <a:p>
            <a:r>
              <a:rPr lang="ar-SA" sz="4800" dirty="0" smtClean="0">
                <a:solidFill>
                  <a:schemeClr val="tx1"/>
                </a:solidFill>
              </a:rPr>
              <a:t>إعداد </a:t>
            </a:r>
          </a:p>
          <a:p>
            <a:r>
              <a:rPr lang="ar-AE" sz="4800" dirty="0" smtClean="0">
                <a:solidFill>
                  <a:schemeClr val="tx1"/>
                </a:solidFill>
              </a:rPr>
              <a:t>الإدارة العامة ل</a:t>
            </a:r>
            <a:r>
              <a:rPr lang="ar-SA" sz="4800" dirty="0" smtClean="0">
                <a:solidFill>
                  <a:schemeClr val="tx1"/>
                </a:solidFill>
              </a:rPr>
              <a:t>لتدريب </a:t>
            </a:r>
            <a:r>
              <a:rPr lang="ar-AE" sz="4800" dirty="0" smtClean="0">
                <a:solidFill>
                  <a:schemeClr val="tx1"/>
                </a:solidFill>
              </a:rPr>
              <a:t>والابتعاث </a:t>
            </a:r>
            <a:r>
              <a:rPr lang="ar-SA" sz="4800" dirty="0" smtClean="0">
                <a:solidFill>
                  <a:schemeClr val="tx1"/>
                </a:solidFill>
              </a:rPr>
              <a:t>بوزارة </a:t>
            </a:r>
            <a:r>
              <a:rPr lang="ar-SA" sz="4800" dirty="0" smtClean="0">
                <a:solidFill>
                  <a:schemeClr val="tx1"/>
                </a:solidFill>
              </a:rPr>
              <a:t>التعليم</a:t>
            </a:r>
            <a:endParaRPr lang="ar-SA" sz="4800" dirty="0">
              <a:solidFill>
                <a:schemeClr val="tx1"/>
              </a:solidFill>
            </a:endParaRPr>
          </a:p>
        </p:txBody>
      </p:sp>
    </p:spTree>
  </p:cSld>
  <p:clrMapOvr>
    <a:masterClrMapping/>
  </p:clrMapOvr>
  <p:transition spd="med">
    <p:wipe dir="d"/>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تعريفات </a:t>
            </a:r>
            <a:endParaRPr lang="ar-SA" dirty="0"/>
          </a:p>
        </p:txBody>
      </p:sp>
      <p:sp>
        <p:nvSpPr>
          <p:cNvPr id="3" name="عنصر نائب للمحتوى 2"/>
          <p:cNvSpPr>
            <a:spLocks noGrp="1"/>
          </p:cNvSpPr>
          <p:nvPr>
            <p:ph idx="1"/>
          </p:nvPr>
        </p:nvSpPr>
        <p:spPr/>
        <p:txBody>
          <a:bodyPr/>
          <a:lstStyle/>
          <a:p>
            <a:pPr>
              <a:buNone/>
            </a:pPr>
            <a:r>
              <a:rPr lang="ar-SA" dirty="0" smtClean="0"/>
              <a:t>يعرف الاستقصاء بأنه: طريقة تعلم تفرض على المتعلم أن يدرك المشكلة، ويضع بعض الأسئلة حولها والتي تعمل على دفع المتعلم للبحث عن إجابات لها، وإدراك أن هذه الإجابات هي الحلول النهائية لهذه المشكلة، وقد تكون هذه الإجابات نقطة انطلاق لدراسات أخرى. ويعرف آخرون الاستقصاء بأنه: عملية عامة يبحث من خلالها الفرد عن معلومات وكيفية الوصول إليها، وفهم الطرق المناسبة التي تؤدي إلى الحلول الصحيحة، وبذلك يكون الاستقصاء عبارة عن طريقة للتفكير (</a:t>
            </a:r>
            <a:r>
              <a:rPr lang="ar-SA" dirty="0" err="1" smtClean="0"/>
              <a:t>الشهراني</a:t>
            </a:r>
            <a:r>
              <a:rPr lang="ar-SA" dirty="0" smtClean="0"/>
              <a:t> والسعيد،1418).</a:t>
            </a:r>
            <a:endParaRPr lang="en-US" dirty="0" smtClean="0"/>
          </a:p>
          <a:p>
            <a:pPr>
              <a:buNone/>
            </a:pPr>
            <a:endParaRPr lang="en-US" dirty="0" smtClean="0"/>
          </a:p>
        </p:txBody>
      </p:sp>
    </p:spTree>
  </p:cSld>
  <p:clrMapOvr>
    <a:masterClrMapping/>
  </p:clrMapOvr>
  <p:transition spd="med">
    <p:wipe dir="d"/>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تعريفات</a:t>
            </a:r>
            <a:endParaRPr lang="ar-SA" dirty="0"/>
          </a:p>
        </p:txBody>
      </p:sp>
      <p:sp>
        <p:nvSpPr>
          <p:cNvPr id="3" name="عنصر نائب للمحتوى 2"/>
          <p:cNvSpPr>
            <a:spLocks noGrp="1"/>
          </p:cNvSpPr>
          <p:nvPr>
            <p:ph idx="1"/>
          </p:nvPr>
        </p:nvSpPr>
        <p:spPr/>
        <p:txBody>
          <a:bodyPr/>
          <a:lstStyle/>
          <a:p>
            <a:r>
              <a:rPr lang="ar-SA" dirty="0" smtClean="0">
                <a:solidFill>
                  <a:srgbClr val="C00000"/>
                </a:solidFill>
              </a:rPr>
              <a:t>ويستخدم الاستقصاء </a:t>
            </a:r>
            <a:r>
              <a:rPr lang="ar-SA" dirty="0" smtClean="0"/>
              <a:t>عندما يهدف المعلم إلى تنمية مهارات البحث العلمي عند طلابه. ويعمل الاستقصاء على مساعدة المتعلم على استخلاص العلاقات بين المفاهيم في فروض تسمى التعميمات. وفي الاستقصاء يكون الطالب هو محور العملية التعليمية ويحفز المعلم الطلاب على البحث والتحقق والاستقصاء عن طريق الأسئلة المحفزة والمفتوحة.</a:t>
            </a:r>
            <a:endParaRPr lang="ar-SA" dirty="0"/>
          </a:p>
        </p:txBody>
      </p:sp>
    </p:spTree>
  </p:cSld>
  <p:clrMapOvr>
    <a:masterClrMapping/>
  </p:clrMapOvr>
  <p:transition spd="med">
    <p:wipe dir="d"/>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ar-SA" dirty="0" smtClean="0"/>
              <a:t>مقارنة بين التعلم </a:t>
            </a:r>
            <a:r>
              <a:rPr lang="ar-SA" dirty="0" err="1" smtClean="0"/>
              <a:t>الاكتشافي</a:t>
            </a:r>
            <a:r>
              <a:rPr lang="ar-SA" dirty="0" smtClean="0"/>
              <a:t> والتعلم الاستقصائي </a:t>
            </a:r>
            <a:endParaRPr lang="ar-SA" dirty="0"/>
          </a:p>
        </p:txBody>
      </p:sp>
      <p:graphicFrame>
        <p:nvGraphicFramePr>
          <p:cNvPr id="6" name="عنصر نائب للمحتوى 5"/>
          <p:cNvGraphicFramePr>
            <a:graphicFrameLocks noGrp="1"/>
          </p:cNvGraphicFramePr>
          <p:nvPr>
            <p:ph idx="1"/>
          </p:nvPr>
        </p:nvGraphicFramePr>
        <p:xfrm>
          <a:off x="457200" y="1600200"/>
          <a:ext cx="8229600" cy="4500094"/>
        </p:xfrm>
        <a:graphic>
          <a:graphicData uri="http://schemas.openxmlformats.org/drawingml/2006/table">
            <a:tbl>
              <a:tblPr rtl="1" firstRow="1" bandRow="1">
                <a:tableStyleId>{5940675A-B579-460E-94D1-54222C63F5DA}</a:tableStyleId>
              </a:tblPr>
              <a:tblGrid>
                <a:gridCol w="4114800"/>
                <a:gridCol w="4114800"/>
              </a:tblGrid>
              <a:tr h="939407">
                <a:tc>
                  <a:txBody>
                    <a:bodyPr/>
                    <a:lstStyle/>
                    <a:p>
                      <a:pPr algn="ctr" rtl="1"/>
                      <a:r>
                        <a:rPr lang="ar-SA" sz="3200" kern="1200" dirty="0" smtClean="0">
                          <a:solidFill>
                            <a:srgbClr val="C00000"/>
                          </a:solidFill>
                          <a:latin typeface="+mn-lt"/>
                          <a:ea typeface="+mn-ea"/>
                          <a:cs typeface="DecoType Naskh Special" pitchFamily="2" charset="-78"/>
                        </a:rPr>
                        <a:t>التعلم </a:t>
                      </a:r>
                      <a:r>
                        <a:rPr lang="ar-SA" sz="3200" kern="1200" dirty="0" err="1" smtClean="0">
                          <a:solidFill>
                            <a:srgbClr val="C00000"/>
                          </a:solidFill>
                          <a:latin typeface="+mn-lt"/>
                          <a:ea typeface="+mn-ea"/>
                          <a:cs typeface="DecoType Naskh Special" pitchFamily="2" charset="-78"/>
                        </a:rPr>
                        <a:t>الاكتشافي</a:t>
                      </a:r>
                      <a:endParaRPr lang="ar-SA" sz="3200" dirty="0">
                        <a:solidFill>
                          <a:srgbClr val="C00000"/>
                        </a:solidFill>
                        <a:cs typeface="DecoType Naskh Special" pitchFamily="2" charset="-78"/>
                      </a:endParaRPr>
                    </a:p>
                  </a:txBody>
                  <a:tcPr/>
                </a:tc>
                <a:tc>
                  <a:txBody>
                    <a:bodyPr/>
                    <a:lstStyle/>
                    <a:p>
                      <a:pPr algn="ctr" rtl="1"/>
                      <a:r>
                        <a:rPr lang="ar-SA" sz="3200" kern="1200" dirty="0" smtClean="0">
                          <a:solidFill>
                            <a:srgbClr val="C00000"/>
                          </a:solidFill>
                          <a:latin typeface="+mn-lt"/>
                          <a:ea typeface="+mn-ea"/>
                          <a:cs typeface="DecoType Naskh Special" pitchFamily="2" charset="-78"/>
                        </a:rPr>
                        <a:t>التعلم الاستقصائي</a:t>
                      </a:r>
                      <a:endParaRPr lang="ar-SA" sz="3200" dirty="0">
                        <a:solidFill>
                          <a:srgbClr val="C00000"/>
                        </a:solidFill>
                        <a:cs typeface="DecoType Naskh Special" pitchFamily="2" charset="-78"/>
                      </a:endParaRPr>
                    </a:p>
                  </a:txBody>
                  <a:tcPr/>
                </a:tc>
              </a:tr>
              <a:tr h="939407">
                <a:tc>
                  <a:txBody>
                    <a:bodyPr/>
                    <a:lstStyle/>
                    <a:p>
                      <a:pPr algn="ctr" rtl="1"/>
                      <a:r>
                        <a:rPr lang="ar-SA" sz="3200" kern="1200" dirty="0" smtClean="0">
                          <a:solidFill>
                            <a:schemeClr val="tx1"/>
                          </a:solidFill>
                          <a:latin typeface="+mn-lt"/>
                          <a:ea typeface="+mn-ea"/>
                          <a:cs typeface="DecoType Naskh Special" pitchFamily="2" charset="-78"/>
                        </a:rPr>
                        <a:t>يتم فيه استخدام عمليات عقلية في التأمل</a:t>
                      </a:r>
                      <a:endParaRPr lang="ar-SA" sz="3200" dirty="0">
                        <a:cs typeface="DecoType Naskh Special" pitchFamily="2" charset="-78"/>
                      </a:endParaRPr>
                    </a:p>
                  </a:txBody>
                  <a:tcPr/>
                </a:tc>
                <a:tc>
                  <a:txBody>
                    <a:bodyPr/>
                    <a:lstStyle/>
                    <a:p>
                      <a:pPr algn="ctr" rtl="1"/>
                      <a:r>
                        <a:rPr lang="ar-SA" sz="3200" kern="1200" dirty="0" smtClean="0">
                          <a:solidFill>
                            <a:schemeClr val="tx1"/>
                          </a:solidFill>
                          <a:latin typeface="+mn-lt"/>
                          <a:ea typeface="+mn-ea"/>
                          <a:cs typeface="DecoType Naskh Special" pitchFamily="2" charset="-78"/>
                        </a:rPr>
                        <a:t>يتم فيه استخدام عمليات عقلية إضافة إلى عمليات عملية</a:t>
                      </a:r>
                      <a:endParaRPr lang="ar-SA" sz="3200" dirty="0">
                        <a:cs typeface="DecoType Naskh Special" pitchFamily="2" charset="-78"/>
                      </a:endParaRPr>
                    </a:p>
                  </a:txBody>
                  <a:tcPr/>
                </a:tc>
              </a:tr>
              <a:tr h="939407">
                <a:tc>
                  <a:txBody>
                    <a:bodyPr/>
                    <a:lstStyle/>
                    <a:p>
                      <a:pPr algn="ctr" rtl="1"/>
                      <a:r>
                        <a:rPr lang="ar-SA" sz="3200" kern="1200" dirty="0" smtClean="0">
                          <a:solidFill>
                            <a:schemeClr val="tx1"/>
                          </a:solidFill>
                          <a:latin typeface="+mn-lt"/>
                          <a:ea typeface="+mn-ea"/>
                          <a:cs typeface="DecoType Naskh Special" pitchFamily="2" charset="-78"/>
                        </a:rPr>
                        <a:t>تستخدم فيه عمليات عقلية</a:t>
                      </a:r>
                      <a:endParaRPr lang="ar-SA" sz="3200" dirty="0">
                        <a:cs typeface="DecoType Naskh Special" pitchFamily="2" charset="-78"/>
                      </a:endParaRPr>
                    </a:p>
                  </a:txBody>
                  <a:tcPr/>
                </a:tc>
                <a:tc>
                  <a:txBody>
                    <a:bodyPr/>
                    <a:lstStyle/>
                    <a:p>
                      <a:pPr algn="ctr" rtl="1"/>
                      <a:r>
                        <a:rPr lang="ar-SA" sz="3200" kern="1200" dirty="0" smtClean="0">
                          <a:solidFill>
                            <a:schemeClr val="tx1"/>
                          </a:solidFill>
                          <a:latin typeface="+mn-lt"/>
                          <a:ea typeface="+mn-ea"/>
                          <a:cs typeface="DecoType Naskh Special" pitchFamily="2" charset="-78"/>
                        </a:rPr>
                        <a:t>تستخدم فيه عمليات عقلية أكثر تعقيداً</a:t>
                      </a:r>
                      <a:endParaRPr lang="ar-SA" sz="3200" dirty="0">
                        <a:cs typeface="DecoType Naskh Special" pitchFamily="2" charset="-78"/>
                      </a:endParaRPr>
                    </a:p>
                  </a:txBody>
                  <a:tcPr/>
                </a:tc>
              </a:tr>
              <a:tr h="939407">
                <a:tc>
                  <a:txBody>
                    <a:bodyPr/>
                    <a:lstStyle/>
                    <a:p>
                      <a:pPr algn="ctr" rtl="1"/>
                      <a:r>
                        <a:rPr lang="ar-SA" sz="3200" kern="1200" dirty="0" smtClean="0">
                          <a:solidFill>
                            <a:schemeClr val="tx1"/>
                          </a:solidFill>
                          <a:latin typeface="+mn-lt"/>
                          <a:ea typeface="+mn-ea"/>
                          <a:cs typeface="DecoType Naskh Special" pitchFamily="2" charset="-78"/>
                        </a:rPr>
                        <a:t>الاكتشاف يساعد المتعلم على التوصل إلى الفرضية وهو بذلك يكون عملية سابقة للاستقصاء</a:t>
                      </a:r>
                      <a:endParaRPr lang="ar-SA" sz="3200" dirty="0">
                        <a:cs typeface="DecoType Naskh Special" pitchFamily="2" charset="-78"/>
                      </a:endParaRPr>
                    </a:p>
                  </a:txBody>
                  <a:tcPr/>
                </a:tc>
                <a:tc>
                  <a:txBody>
                    <a:bodyPr/>
                    <a:lstStyle/>
                    <a:p>
                      <a:pPr algn="ctr" rtl="1"/>
                      <a:r>
                        <a:rPr lang="ar-SA" sz="3200" kern="1200" dirty="0" smtClean="0">
                          <a:solidFill>
                            <a:schemeClr val="tx1"/>
                          </a:solidFill>
                          <a:latin typeface="+mn-lt"/>
                          <a:ea typeface="+mn-ea"/>
                          <a:cs typeface="DecoType Naskh Special" pitchFamily="2" charset="-78"/>
                        </a:rPr>
                        <a:t>الاستقصاء عمليات قد تسبقها عمليات الاكتشاف</a:t>
                      </a:r>
                      <a:endParaRPr lang="ar-SA" sz="3200" dirty="0">
                        <a:cs typeface="DecoType Naskh Special" pitchFamily="2" charset="-78"/>
                      </a:endParaRPr>
                    </a:p>
                  </a:txBody>
                  <a:tcPr/>
                </a:tc>
              </a:tr>
            </a:tbl>
          </a:graphicData>
        </a:graphic>
      </p:graphicFrame>
    </p:spTree>
  </p:cSld>
  <p:clrMapOvr>
    <a:masterClrMapping/>
  </p:clrMapOvr>
  <p:transition spd="med">
    <p:wipe dir="d"/>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النشاط الثاني                         (2/1/1)                        30دقيقة</a:t>
            </a:r>
            <a:endParaRPr lang="ar-SA" dirty="0"/>
          </a:p>
        </p:txBody>
      </p:sp>
      <p:sp>
        <p:nvSpPr>
          <p:cNvPr id="3" name="عنصر نائب للمحتوى 2"/>
          <p:cNvSpPr>
            <a:spLocks noGrp="1"/>
          </p:cNvSpPr>
          <p:nvPr>
            <p:ph idx="1"/>
          </p:nvPr>
        </p:nvSpPr>
        <p:spPr/>
        <p:txBody>
          <a:bodyPr/>
          <a:lstStyle/>
          <a:p>
            <a:pPr>
              <a:buNone/>
            </a:pPr>
            <a:r>
              <a:rPr lang="ar-SA" dirty="0" smtClean="0">
                <a:solidFill>
                  <a:srgbClr val="C00000"/>
                </a:solidFill>
              </a:rPr>
              <a:t>           أخي المتدرب / أختي المتدربة :</a:t>
            </a:r>
            <a:endParaRPr lang="en-US" dirty="0" smtClean="0">
              <a:solidFill>
                <a:srgbClr val="C00000"/>
              </a:solidFill>
            </a:endParaRPr>
          </a:p>
          <a:p>
            <a:r>
              <a:rPr lang="ar-SA" dirty="0" smtClean="0"/>
              <a:t>على ضوء ما عرفته عن إستراتيجية الاستقصاء ، ما المبادئ العلمية التي تستند عليها هذه الإستراتيجية . فكر بمفردك ثم ناقش أفكارك مع زميلك ،ثم اعرضا ما توصلتما إليه على أفراد مجموعتكما. </a:t>
            </a:r>
            <a:endParaRPr lang="en-US" dirty="0" smtClean="0"/>
          </a:p>
          <a:p>
            <a:endParaRPr lang="ar-SA" dirty="0"/>
          </a:p>
        </p:txBody>
      </p:sp>
    </p:spTree>
  </p:cSld>
  <p:clrMapOvr>
    <a:masterClrMapping/>
  </p:clrMapOvr>
  <p:transition spd="med">
    <p:wipe dir="d"/>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المبادئ التي يعتمد عليها الاستقصاء</a:t>
            </a:r>
            <a:endParaRPr lang="ar-SA" dirty="0"/>
          </a:p>
        </p:txBody>
      </p:sp>
      <p:sp>
        <p:nvSpPr>
          <p:cNvPr id="3" name="عنصر نائب للمحتوى 2"/>
          <p:cNvSpPr>
            <a:spLocks noGrp="1"/>
          </p:cNvSpPr>
          <p:nvPr>
            <p:ph idx="1"/>
          </p:nvPr>
        </p:nvSpPr>
        <p:spPr/>
        <p:txBody>
          <a:bodyPr>
            <a:normAutofit lnSpcReduction="10000"/>
          </a:bodyPr>
          <a:lstStyle/>
          <a:p>
            <a:r>
              <a:rPr lang="ar-SA" dirty="0" smtClean="0"/>
              <a:t>من المبادئ التي يعتمد عليها الاستقصاء (</a:t>
            </a:r>
            <a:r>
              <a:rPr lang="ar-SA" dirty="0" err="1" smtClean="0"/>
              <a:t>باير</a:t>
            </a:r>
            <a:r>
              <a:rPr lang="ar-SA" dirty="0" smtClean="0"/>
              <a:t>،1415 ): </a:t>
            </a:r>
            <a:endParaRPr lang="en-US" dirty="0" smtClean="0"/>
          </a:p>
          <a:p>
            <a:pPr marL="514350" indent="-514350">
              <a:buFont typeface="+mj-lt"/>
              <a:buAutoNum type="arabicPeriod"/>
            </a:pPr>
            <a:r>
              <a:rPr lang="ar-SA" dirty="0" smtClean="0"/>
              <a:t>مبدأ الشك.</a:t>
            </a:r>
          </a:p>
          <a:p>
            <a:pPr marL="514350" indent="-514350">
              <a:buFont typeface="+mj-lt"/>
              <a:buAutoNum type="arabicPeriod"/>
            </a:pPr>
            <a:r>
              <a:rPr lang="ar-SA" dirty="0" smtClean="0"/>
              <a:t>حب الاستطلاع.</a:t>
            </a:r>
          </a:p>
          <a:p>
            <a:pPr marL="514350" indent="-514350">
              <a:buFont typeface="+mj-lt"/>
              <a:buAutoNum type="arabicPeriod"/>
            </a:pPr>
            <a:r>
              <a:rPr lang="ar-SA" dirty="0" smtClean="0"/>
              <a:t>احترام استخدام المنطق.</a:t>
            </a:r>
          </a:p>
          <a:p>
            <a:pPr marL="514350" indent="-514350">
              <a:buFont typeface="+mj-lt"/>
              <a:buAutoNum type="arabicPeriod"/>
            </a:pPr>
            <a:r>
              <a:rPr lang="ar-SA" dirty="0" smtClean="0"/>
              <a:t>احترام الأدلة كاختبار للدقة.</a:t>
            </a:r>
          </a:p>
          <a:p>
            <a:pPr marL="514350" indent="-514350">
              <a:buFont typeface="+mj-lt"/>
              <a:buAutoNum type="arabicPeriod"/>
            </a:pPr>
            <a:r>
              <a:rPr lang="ar-SA" dirty="0" smtClean="0"/>
              <a:t>الموضوعية.</a:t>
            </a:r>
          </a:p>
          <a:p>
            <a:pPr marL="514350" indent="-514350">
              <a:buFont typeface="+mj-lt"/>
              <a:buAutoNum type="arabicPeriod"/>
            </a:pPr>
            <a:r>
              <a:rPr lang="ar-SA" dirty="0" smtClean="0"/>
              <a:t>الرغبة في تأجيل الحكم.</a:t>
            </a:r>
          </a:p>
          <a:p>
            <a:pPr marL="514350" indent="-514350">
              <a:buFont typeface="+mj-lt"/>
              <a:buAutoNum type="arabicPeriod"/>
            </a:pPr>
            <a:r>
              <a:rPr lang="ar-SA" dirty="0" smtClean="0"/>
              <a:t>القدرة على تحمل الغموض.</a:t>
            </a:r>
            <a:endParaRPr lang="ar-SA" dirty="0"/>
          </a:p>
        </p:txBody>
      </p:sp>
    </p:spTree>
  </p:cSld>
  <p:clrMapOvr>
    <a:masterClrMapping/>
  </p:clrMapOvr>
  <p:transition spd="med">
    <p:wipe dir="d"/>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النشاط الثالث               (3/1/1)                        35دقيقة</a:t>
            </a:r>
            <a:endParaRPr lang="ar-SA" dirty="0"/>
          </a:p>
        </p:txBody>
      </p:sp>
      <p:sp>
        <p:nvSpPr>
          <p:cNvPr id="3" name="عنصر نائب للمحتوى 2"/>
          <p:cNvSpPr>
            <a:spLocks noGrp="1"/>
          </p:cNvSpPr>
          <p:nvPr>
            <p:ph idx="1"/>
          </p:nvPr>
        </p:nvSpPr>
        <p:spPr/>
        <p:txBody>
          <a:bodyPr/>
          <a:lstStyle/>
          <a:p>
            <a:pPr>
              <a:buNone/>
            </a:pPr>
            <a:r>
              <a:rPr lang="ar-SA" dirty="0" smtClean="0">
                <a:solidFill>
                  <a:srgbClr val="C00000"/>
                </a:solidFill>
              </a:rPr>
              <a:t>          أخي المتدرب / أختي المتدربة: </a:t>
            </a:r>
            <a:endParaRPr lang="en-US" dirty="0" smtClean="0">
              <a:solidFill>
                <a:srgbClr val="C00000"/>
              </a:solidFill>
            </a:endParaRPr>
          </a:p>
          <a:p>
            <a:r>
              <a:rPr lang="ar-SA" dirty="0" smtClean="0"/>
              <a:t>قم بتعبئة عمود </a:t>
            </a:r>
            <a:r>
              <a:rPr lang="en-US" dirty="0" smtClean="0"/>
              <a:t>K</a:t>
            </a:r>
            <a:r>
              <a:rPr lang="ar-SA" dirty="0" smtClean="0"/>
              <a:t> و عمود </a:t>
            </a:r>
            <a:r>
              <a:rPr lang="en-US" dirty="0" smtClean="0"/>
              <a:t>W</a:t>
            </a:r>
            <a:r>
              <a:rPr lang="ar-SA" dirty="0" smtClean="0"/>
              <a:t> في جدول التعلم الذاتي ثم اقرأ النشرة العلمية ( 1ـ1ـ3) وأوجد العلاقة بين عمليات العلم  بنوعيها والاستقصاء ثم ناقش ما توصلت إليه مع بقية أفراد مجموعتك وسجل ما توصلت إليه في عمود </a:t>
            </a:r>
            <a:r>
              <a:rPr lang="en-US" dirty="0" smtClean="0"/>
              <a:t>L</a:t>
            </a:r>
            <a:r>
              <a:rPr lang="ar-SA" dirty="0" smtClean="0"/>
              <a:t>.</a:t>
            </a:r>
            <a:endParaRPr lang="en-US" dirty="0" smtClean="0"/>
          </a:p>
          <a:p>
            <a:r>
              <a:rPr lang="ar-SA" dirty="0" smtClean="0"/>
              <a:t>ما العلاقة بين عمليات العلم  بنوعيها والاستقصاء ؟</a:t>
            </a:r>
            <a:endParaRPr lang="en-US" dirty="0" smtClean="0"/>
          </a:p>
          <a:p>
            <a:endParaRPr lang="ar-SA" dirty="0"/>
          </a:p>
        </p:txBody>
      </p:sp>
    </p:spTree>
  </p:cSld>
  <p:clrMapOvr>
    <a:masterClrMapping/>
  </p:clrMapOvr>
  <p:transition spd="med">
    <p:wipe dir="d"/>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النشاط الثالث               (3/1/1)                        35دقيقة</a:t>
            </a:r>
            <a:endParaRPr lang="ar-SA" dirty="0"/>
          </a:p>
        </p:txBody>
      </p:sp>
      <p:graphicFrame>
        <p:nvGraphicFramePr>
          <p:cNvPr id="4" name="عنصر نائب للمحتوى 3"/>
          <p:cNvGraphicFramePr>
            <a:graphicFrameLocks noGrp="1"/>
          </p:cNvGraphicFramePr>
          <p:nvPr>
            <p:ph idx="1"/>
          </p:nvPr>
        </p:nvGraphicFramePr>
        <p:xfrm>
          <a:off x="457200" y="1600200"/>
          <a:ext cx="8229600" cy="4186254"/>
        </p:xfrm>
        <a:graphic>
          <a:graphicData uri="http://schemas.openxmlformats.org/drawingml/2006/table">
            <a:tbl>
              <a:tblPr rtl="1" firstRow="1" bandRow="1">
                <a:tableStyleId>{5940675A-B579-460E-94D1-54222C63F5DA}</a:tableStyleId>
              </a:tblPr>
              <a:tblGrid>
                <a:gridCol w="2743200"/>
                <a:gridCol w="2743200"/>
                <a:gridCol w="2743200"/>
              </a:tblGrid>
              <a:tr h="1098362">
                <a:tc>
                  <a:txBody>
                    <a:bodyPr/>
                    <a:lstStyle/>
                    <a:p>
                      <a:pPr algn="ctr" rtl="1"/>
                      <a:r>
                        <a:rPr lang="ar-SA" sz="2800" dirty="0" smtClean="0">
                          <a:latin typeface="Arial Rounded MT Bold" pitchFamily="34" charset="0"/>
                        </a:rPr>
                        <a:t>ماذا أعرف</a:t>
                      </a:r>
                    </a:p>
                    <a:p>
                      <a:pPr algn="ctr" rtl="1"/>
                      <a:r>
                        <a:rPr lang="ar-SA" sz="2800" dirty="0" smtClean="0">
                          <a:latin typeface="Arial Rounded MT Bold" pitchFamily="34" charset="0"/>
                        </a:rPr>
                        <a:t>(</a:t>
                      </a:r>
                      <a:r>
                        <a:rPr lang="en-US" sz="2800" dirty="0" smtClean="0">
                          <a:latin typeface="Arial Rounded MT Bold" pitchFamily="34" charset="0"/>
                        </a:rPr>
                        <a:t>(k</a:t>
                      </a:r>
                      <a:endParaRPr lang="ar-SA" sz="2800" dirty="0" smtClean="0">
                        <a:latin typeface="Arial Rounded MT Bold" pitchFamily="34" charset="0"/>
                      </a:endParaRPr>
                    </a:p>
                  </a:txBody>
                  <a:tcPr/>
                </a:tc>
                <a:tc>
                  <a:txBody>
                    <a:bodyPr/>
                    <a:lstStyle/>
                    <a:p>
                      <a:pPr algn="ctr" rtl="1"/>
                      <a:r>
                        <a:rPr lang="ar-SA" sz="2800" dirty="0" smtClean="0">
                          <a:latin typeface="Arial Rounded MT Bold" pitchFamily="34" charset="0"/>
                        </a:rPr>
                        <a:t>ما الذي أريد أن أعرفه</a:t>
                      </a:r>
                    </a:p>
                    <a:p>
                      <a:pPr algn="ctr" rtl="1"/>
                      <a:r>
                        <a:rPr lang="en-US" sz="2800" dirty="0" smtClean="0">
                          <a:latin typeface="Arial Rounded MT Bold" pitchFamily="34" charset="0"/>
                        </a:rPr>
                        <a:t>(w)</a:t>
                      </a:r>
                      <a:endParaRPr lang="ar-SA" sz="2800" dirty="0">
                        <a:latin typeface="Arial Rounded MT Bold" pitchFamily="34" charset="0"/>
                      </a:endParaRPr>
                    </a:p>
                  </a:txBody>
                  <a:tcPr/>
                </a:tc>
                <a:tc>
                  <a:txBody>
                    <a:bodyPr/>
                    <a:lstStyle/>
                    <a:p>
                      <a:pPr algn="ctr" rtl="1"/>
                      <a:r>
                        <a:rPr lang="ar-SA" sz="2800" dirty="0" smtClean="0">
                          <a:latin typeface="Arial Rounded MT Bold" pitchFamily="34" charset="0"/>
                        </a:rPr>
                        <a:t>ما الذي</a:t>
                      </a:r>
                      <a:r>
                        <a:rPr lang="ar-SA" sz="2800" baseline="0" dirty="0" smtClean="0">
                          <a:latin typeface="Arial Rounded MT Bold" pitchFamily="34" charset="0"/>
                        </a:rPr>
                        <a:t> تعلمته</a:t>
                      </a:r>
                    </a:p>
                    <a:p>
                      <a:pPr algn="ctr" rtl="1"/>
                      <a:r>
                        <a:rPr lang="en-US" sz="2800" baseline="0" dirty="0" smtClean="0">
                          <a:latin typeface="Arial Rounded MT Bold" pitchFamily="34" charset="0"/>
                        </a:rPr>
                        <a:t>(L)</a:t>
                      </a:r>
                      <a:endParaRPr lang="ar-SA" sz="2800" dirty="0">
                        <a:latin typeface="Arial Rounded MT Bold" pitchFamily="34" charset="0"/>
                      </a:endParaRPr>
                    </a:p>
                  </a:txBody>
                  <a:tcPr/>
                </a:tc>
              </a:tr>
              <a:tr h="3087892">
                <a:tc>
                  <a:txBody>
                    <a:bodyPr/>
                    <a:lstStyle/>
                    <a:p>
                      <a:pPr rtl="1"/>
                      <a:endParaRPr lang="ar-SA" dirty="0"/>
                    </a:p>
                  </a:txBody>
                  <a:tcPr/>
                </a:tc>
                <a:tc>
                  <a:txBody>
                    <a:bodyPr/>
                    <a:lstStyle/>
                    <a:p>
                      <a:pPr rtl="1"/>
                      <a:endParaRPr lang="ar-SA" dirty="0"/>
                    </a:p>
                  </a:txBody>
                  <a:tcPr/>
                </a:tc>
                <a:tc>
                  <a:txBody>
                    <a:bodyPr/>
                    <a:lstStyle/>
                    <a:p>
                      <a:pPr rtl="1"/>
                      <a:endParaRPr lang="ar-SA" dirty="0"/>
                    </a:p>
                  </a:txBody>
                  <a:tcPr/>
                </a:tc>
              </a:tr>
            </a:tbl>
          </a:graphicData>
        </a:graphic>
      </p:graphicFrame>
    </p:spTree>
  </p:cSld>
  <p:clrMapOvr>
    <a:masterClrMapping/>
  </p:clrMapOvr>
  <p:transition spd="med">
    <p:wipe dir="d"/>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المادة العلمية</a:t>
            </a:r>
            <a:endParaRPr lang="ar-SA" dirty="0"/>
          </a:p>
        </p:txBody>
      </p:sp>
      <p:sp>
        <p:nvSpPr>
          <p:cNvPr id="3" name="عنصر نائب للمحتوى 2"/>
          <p:cNvSpPr>
            <a:spLocks noGrp="1"/>
          </p:cNvSpPr>
          <p:nvPr>
            <p:ph idx="1"/>
          </p:nvPr>
        </p:nvSpPr>
        <p:spPr/>
        <p:txBody>
          <a:bodyPr>
            <a:normAutofit fontScale="92500" lnSpcReduction="20000"/>
          </a:bodyPr>
          <a:lstStyle/>
          <a:p>
            <a:r>
              <a:rPr lang="ar-SA" dirty="0" smtClean="0"/>
              <a:t>عمليات العلم : هي الأعمال </a:t>
            </a:r>
            <a:r>
              <a:rPr lang="ar-SA" dirty="0" err="1" smtClean="0"/>
              <a:t>و</a:t>
            </a:r>
            <a:r>
              <a:rPr lang="ar-SA" dirty="0" smtClean="0"/>
              <a:t> الطرق التي يستخدمها العلماء للوصول إلى المعرفة العلمية وهي على النحو التالي:</a:t>
            </a:r>
            <a:endParaRPr lang="en-US" dirty="0" smtClean="0"/>
          </a:p>
          <a:p>
            <a:pPr>
              <a:buNone/>
            </a:pPr>
            <a:r>
              <a:rPr lang="ar-SA" u="sng" dirty="0" smtClean="0">
                <a:solidFill>
                  <a:srgbClr val="C00000"/>
                </a:solidFill>
              </a:rPr>
              <a:t>                  أولا: عمليات العلم الأساسية : ومن أهمها :</a:t>
            </a:r>
            <a:endParaRPr lang="en-US" dirty="0" smtClean="0">
              <a:solidFill>
                <a:srgbClr val="C00000"/>
              </a:solidFill>
            </a:endParaRPr>
          </a:p>
          <a:p>
            <a:pPr lvl="0"/>
            <a:r>
              <a:rPr lang="ar-SA" dirty="0" smtClean="0"/>
              <a:t>الملاحظة .</a:t>
            </a:r>
            <a:endParaRPr lang="en-US" dirty="0" smtClean="0"/>
          </a:p>
          <a:p>
            <a:pPr lvl="0"/>
            <a:r>
              <a:rPr lang="ar-SA" dirty="0" smtClean="0"/>
              <a:t>التصنيف .</a:t>
            </a:r>
            <a:endParaRPr lang="en-US" dirty="0" smtClean="0"/>
          </a:p>
          <a:p>
            <a:pPr lvl="0"/>
            <a:r>
              <a:rPr lang="ar-SA" dirty="0" smtClean="0"/>
              <a:t>المقارنة  والقياس .</a:t>
            </a:r>
            <a:endParaRPr lang="en-US" dirty="0" smtClean="0"/>
          </a:p>
          <a:p>
            <a:pPr lvl="0"/>
            <a:r>
              <a:rPr lang="ar-SA" dirty="0" smtClean="0"/>
              <a:t>استخدام العلاقات </a:t>
            </a:r>
            <a:r>
              <a:rPr lang="ar-SA" dirty="0" err="1" smtClean="0"/>
              <a:t>الزمانية</a:t>
            </a:r>
            <a:r>
              <a:rPr lang="ar-SA" dirty="0" smtClean="0"/>
              <a:t> والمكانية .</a:t>
            </a:r>
            <a:endParaRPr lang="en-US" dirty="0" smtClean="0"/>
          </a:p>
          <a:p>
            <a:r>
              <a:rPr lang="ar-SA" dirty="0" smtClean="0"/>
              <a:t>الاستدلال .</a:t>
            </a:r>
            <a:endParaRPr lang="en-US" dirty="0" smtClean="0"/>
          </a:p>
          <a:p>
            <a:r>
              <a:rPr lang="ar-SA" dirty="0" smtClean="0"/>
              <a:t>التنبؤ ( التوقع ) .</a:t>
            </a:r>
            <a:endParaRPr lang="en-US" dirty="0" smtClean="0"/>
          </a:p>
          <a:p>
            <a:pPr lvl="0"/>
            <a:r>
              <a:rPr lang="ar-SA" dirty="0" smtClean="0"/>
              <a:t>‏الاستنتاج .</a:t>
            </a:r>
            <a:endParaRPr lang="en-US" dirty="0" smtClean="0"/>
          </a:p>
          <a:p>
            <a:endParaRPr lang="ar-SA" dirty="0"/>
          </a:p>
        </p:txBody>
      </p:sp>
    </p:spTree>
  </p:cSld>
  <p:clrMapOvr>
    <a:masterClrMapping/>
  </p:clrMapOvr>
  <p:transition spd="med">
    <p:wipe dir="d"/>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المادة العلمية</a:t>
            </a:r>
            <a:endParaRPr lang="ar-SA" dirty="0"/>
          </a:p>
        </p:txBody>
      </p:sp>
      <p:sp>
        <p:nvSpPr>
          <p:cNvPr id="3" name="عنصر نائب للمحتوى 2"/>
          <p:cNvSpPr>
            <a:spLocks noGrp="1"/>
          </p:cNvSpPr>
          <p:nvPr>
            <p:ph idx="1"/>
          </p:nvPr>
        </p:nvSpPr>
        <p:spPr/>
        <p:txBody>
          <a:bodyPr>
            <a:normAutofit/>
          </a:bodyPr>
          <a:lstStyle/>
          <a:p>
            <a:pPr>
              <a:buNone/>
            </a:pPr>
            <a:r>
              <a:rPr lang="ar-SA" u="sng" dirty="0" smtClean="0"/>
              <a:t>             </a:t>
            </a:r>
            <a:r>
              <a:rPr lang="ar-SA" u="sng" dirty="0" smtClean="0">
                <a:solidFill>
                  <a:srgbClr val="C00000"/>
                </a:solidFill>
              </a:rPr>
              <a:t>ثانيا : عمليات العلم التكاملية :</a:t>
            </a:r>
            <a:endParaRPr lang="en-US" dirty="0" smtClean="0">
              <a:solidFill>
                <a:srgbClr val="C00000"/>
              </a:solidFill>
            </a:endParaRPr>
          </a:p>
          <a:p>
            <a:pPr marL="514350" lvl="0" indent="-514350">
              <a:buFont typeface="+mj-lt"/>
              <a:buAutoNum type="arabicPeriod"/>
            </a:pPr>
            <a:r>
              <a:rPr lang="ar-SA" dirty="0" smtClean="0"/>
              <a:t>التعريف الإجرائي :</a:t>
            </a:r>
            <a:endParaRPr lang="en-US" dirty="0" smtClean="0"/>
          </a:p>
          <a:p>
            <a:pPr marL="514350" lvl="0" indent="-514350">
              <a:buFont typeface="+mj-lt"/>
              <a:buAutoNum type="arabicPeriod"/>
            </a:pPr>
            <a:r>
              <a:rPr lang="ar-SA" dirty="0" smtClean="0"/>
              <a:t>صياغة الفروض :</a:t>
            </a:r>
            <a:endParaRPr lang="en-US" dirty="0" smtClean="0"/>
          </a:p>
          <a:p>
            <a:pPr marL="514350" lvl="0" indent="-514350">
              <a:buFont typeface="+mj-lt"/>
              <a:buAutoNum type="arabicPeriod"/>
            </a:pPr>
            <a:r>
              <a:rPr lang="ar-SA" dirty="0" smtClean="0"/>
              <a:t>تفسير البيانات :</a:t>
            </a:r>
            <a:endParaRPr lang="en-US" dirty="0" smtClean="0"/>
          </a:p>
          <a:p>
            <a:pPr marL="514350" lvl="0" indent="-514350">
              <a:buFont typeface="+mj-lt"/>
              <a:buAutoNum type="arabicPeriod"/>
            </a:pPr>
            <a:r>
              <a:rPr lang="ar-SA" dirty="0" smtClean="0"/>
              <a:t>‏ضبط المتغيرات :</a:t>
            </a:r>
          </a:p>
          <a:p>
            <a:pPr marL="514350" lvl="0" indent="-514350">
              <a:buFont typeface="+mj-lt"/>
              <a:buAutoNum type="arabicPeriod"/>
            </a:pPr>
            <a:r>
              <a:rPr lang="ar-SA" dirty="0" smtClean="0"/>
              <a:t>التجريب :</a:t>
            </a:r>
          </a:p>
          <a:p>
            <a:pPr lvl="0"/>
            <a:endParaRPr lang="en-US" dirty="0" smtClean="0"/>
          </a:p>
          <a:p>
            <a:endParaRPr lang="ar-SA" dirty="0"/>
          </a:p>
        </p:txBody>
      </p:sp>
    </p:spTree>
  </p:cSld>
  <p:clrMapOvr>
    <a:masterClrMapping/>
  </p:clrMapOvr>
  <p:transition spd="med">
    <p:wipe dir="d"/>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الجلسة الثانية</a:t>
            </a:r>
            <a:endParaRPr lang="ar-SA" dirty="0"/>
          </a:p>
        </p:txBody>
      </p:sp>
      <p:sp>
        <p:nvSpPr>
          <p:cNvPr id="3" name="عنصر نائب للمحتوى 2"/>
          <p:cNvSpPr>
            <a:spLocks noGrp="1"/>
          </p:cNvSpPr>
          <p:nvPr>
            <p:ph idx="1"/>
          </p:nvPr>
        </p:nvSpPr>
        <p:spPr/>
        <p:txBody>
          <a:bodyPr/>
          <a:lstStyle/>
          <a:p>
            <a:pPr>
              <a:buNone/>
            </a:pPr>
            <a:r>
              <a:rPr lang="ar-SA" dirty="0" smtClean="0"/>
              <a:t>          </a:t>
            </a:r>
            <a:r>
              <a:rPr lang="ar-SA" dirty="0" smtClean="0">
                <a:solidFill>
                  <a:srgbClr val="C00000"/>
                </a:solidFill>
              </a:rPr>
              <a:t>أهداف الجلسة.</a:t>
            </a:r>
            <a:endParaRPr lang="en-US" dirty="0" smtClean="0">
              <a:solidFill>
                <a:srgbClr val="C00000"/>
              </a:solidFill>
            </a:endParaRPr>
          </a:p>
          <a:p>
            <a:pPr lvl="0"/>
            <a:r>
              <a:rPr lang="ar-SA" dirty="0" smtClean="0"/>
              <a:t>يوضح أنواع الاستقصاء .</a:t>
            </a:r>
            <a:endParaRPr lang="en-US" dirty="0" smtClean="0"/>
          </a:p>
          <a:p>
            <a:pPr lvl="0"/>
            <a:r>
              <a:rPr lang="ar-SA" dirty="0" smtClean="0"/>
              <a:t> يستنتج دور الطالب والمعلم في تطبيق الاستقصاء.</a:t>
            </a:r>
            <a:endParaRPr lang="en-US" dirty="0" smtClean="0"/>
          </a:p>
          <a:p>
            <a:pPr lvl="0"/>
            <a:r>
              <a:rPr lang="en-US" dirty="0" smtClean="0"/>
              <a:t> </a:t>
            </a:r>
            <a:r>
              <a:rPr lang="ar-SA" dirty="0" smtClean="0"/>
              <a:t>يبرر استخدام إستراتيجية الاستقصاء في التعلم والتعليم .</a:t>
            </a:r>
            <a:endParaRPr lang="en-US" dirty="0" smtClean="0"/>
          </a:p>
          <a:p>
            <a:pPr lvl="0"/>
            <a:r>
              <a:rPr lang="ar-SA" dirty="0" smtClean="0"/>
              <a:t>يوضح أثر تمكن الطالب من عمليات العلم على الاستقصاء.</a:t>
            </a:r>
            <a:endParaRPr lang="en-US" dirty="0" smtClean="0"/>
          </a:p>
          <a:p>
            <a:endParaRPr lang="ar-SA" dirty="0"/>
          </a:p>
        </p:txBody>
      </p:sp>
    </p:spTree>
  </p:cSld>
  <p:clrMapOvr>
    <a:masterClrMapping/>
  </p:clrMapOvr>
  <p:transition spd="med">
    <p:wipe dir="d"/>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لماذا هذا البرنامج</a:t>
            </a:r>
            <a:endParaRPr lang="ar-SA" dirty="0"/>
          </a:p>
        </p:txBody>
      </p:sp>
      <p:sp>
        <p:nvSpPr>
          <p:cNvPr id="3" name="عنصر نائب للمحتوى 2"/>
          <p:cNvSpPr>
            <a:spLocks noGrp="1"/>
          </p:cNvSpPr>
          <p:nvPr>
            <p:ph idx="1"/>
          </p:nvPr>
        </p:nvSpPr>
        <p:spPr/>
        <p:txBody>
          <a:bodyPr>
            <a:normAutofit lnSpcReduction="10000"/>
          </a:bodyPr>
          <a:lstStyle/>
          <a:p>
            <a:r>
              <a:rPr lang="ar-SA" dirty="0" smtClean="0"/>
              <a:t>لمزيد من الإبداع في التدريس.</a:t>
            </a:r>
          </a:p>
          <a:p>
            <a:r>
              <a:rPr lang="ar-SA" dirty="0" smtClean="0"/>
              <a:t>مراعاة قدرات الطلاب.</a:t>
            </a:r>
          </a:p>
          <a:p>
            <a:r>
              <a:rPr lang="ar-SA" dirty="0" smtClean="0"/>
              <a:t>تطوير وتنمية  في العملية </a:t>
            </a:r>
            <a:r>
              <a:rPr lang="ar-SA" dirty="0" err="1" smtClean="0"/>
              <a:t>التعلمية</a:t>
            </a:r>
            <a:r>
              <a:rPr lang="ar-SA" dirty="0" smtClean="0"/>
              <a:t>  التعليمية.</a:t>
            </a:r>
          </a:p>
          <a:p>
            <a:r>
              <a:rPr lang="ar-SA" dirty="0" smtClean="0"/>
              <a:t>مراعاة للفروق الفردية بين التلاميذ.</a:t>
            </a:r>
          </a:p>
          <a:p>
            <a:r>
              <a:rPr lang="ar-SA" dirty="0" smtClean="0"/>
              <a:t>تنويع التعامل مع المحتوى المتغير في المقررات الدراسية.</a:t>
            </a:r>
          </a:p>
          <a:p>
            <a:r>
              <a:rPr lang="ar-SA" dirty="0" smtClean="0"/>
              <a:t>تعويد الطلاب على القيام بالعمليات العقلية النشطة كالتفكير </a:t>
            </a:r>
            <a:r>
              <a:rPr lang="ar-SA" dirty="0" err="1" smtClean="0"/>
              <a:t>الابتكاري</a:t>
            </a:r>
            <a:r>
              <a:rPr lang="ar-SA" dirty="0" smtClean="0"/>
              <a:t> والتفكير الناقد.</a:t>
            </a:r>
          </a:p>
          <a:p>
            <a:r>
              <a:rPr lang="ar-SA" dirty="0" smtClean="0"/>
              <a:t>تحويل عملية التعلم حول الطلاب  ليلعب الدور في التعلم بشكل اكبر.</a:t>
            </a:r>
            <a:endParaRPr lang="ar-SA" dirty="0"/>
          </a:p>
        </p:txBody>
      </p:sp>
    </p:spTree>
  </p:cSld>
  <p:clrMapOvr>
    <a:masterClrMapping/>
  </p:clrMapOvr>
  <p:transition spd="med">
    <p:wipe dir="d"/>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النشاط الأول                      (1/2/1)                           45دقيقة</a:t>
            </a:r>
            <a:endParaRPr lang="ar-SA" dirty="0"/>
          </a:p>
        </p:txBody>
      </p:sp>
      <p:sp>
        <p:nvSpPr>
          <p:cNvPr id="3" name="عنصر نائب للمحتوى 2"/>
          <p:cNvSpPr>
            <a:spLocks noGrp="1"/>
          </p:cNvSpPr>
          <p:nvPr>
            <p:ph idx="1"/>
          </p:nvPr>
        </p:nvSpPr>
        <p:spPr/>
        <p:txBody>
          <a:bodyPr/>
          <a:lstStyle/>
          <a:p>
            <a:pPr>
              <a:buNone/>
            </a:pPr>
            <a:r>
              <a:rPr lang="ar-SA" dirty="0" smtClean="0">
                <a:solidFill>
                  <a:srgbClr val="C00000"/>
                </a:solidFill>
              </a:rPr>
              <a:t>       أخي المتدرب / أختي المتدربة </a:t>
            </a:r>
            <a:endParaRPr lang="en-US" dirty="0" smtClean="0">
              <a:solidFill>
                <a:srgbClr val="C00000"/>
              </a:solidFill>
            </a:endParaRPr>
          </a:p>
          <a:p>
            <a:r>
              <a:rPr lang="ar-SA" dirty="0" smtClean="0"/>
              <a:t>بين يديك نشرة علمية ( 1 ــ 2 ــ 1) عن أنواع الاستقصاء اقرأها بتبصر ثم بين مفهوم كل نوع ودور كل من الطالب والمعلم فيه، ثم ناقش ما توصلت إليه مع بقية أفراد مجموعتك.  </a:t>
            </a:r>
            <a:endParaRPr lang="en-US" dirty="0" smtClean="0"/>
          </a:p>
          <a:p>
            <a:endParaRPr lang="ar-SA" dirty="0"/>
          </a:p>
        </p:txBody>
      </p:sp>
    </p:spTree>
  </p:cSld>
  <p:clrMapOvr>
    <a:masterClrMapping/>
  </p:clrMapOvr>
  <p:transition spd="med">
    <p:wipe dir="d"/>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النشاط الأول                     (1/2/1)                            45دقيقة</a:t>
            </a:r>
            <a:endParaRPr lang="ar-SA" dirty="0"/>
          </a:p>
        </p:txBody>
      </p:sp>
      <p:graphicFrame>
        <p:nvGraphicFramePr>
          <p:cNvPr id="4" name="عنصر نائب للمحتوى 3"/>
          <p:cNvGraphicFramePr>
            <a:graphicFrameLocks noGrp="1"/>
          </p:cNvGraphicFramePr>
          <p:nvPr>
            <p:ph idx="1"/>
          </p:nvPr>
        </p:nvGraphicFramePr>
        <p:xfrm>
          <a:off x="457200" y="1600200"/>
          <a:ext cx="8229600" cy="4686320"/>
        </p:xfrm>
        <a:graphic>
          <a:graphicData uri="http://schemas.openxmlformats.org/drawingml/2006/table">
            <a:tbl>
              <a:tblPr rtl="1" firstRow="1" bandRow="1">
                <a:tableStyleId>{5940675A-B579-460E-94D1-54222C63F5DA}</a:tableStyleId>
              </a:tblPr>
              <a:tblGrid>
                <a:gridCol w="1474806"/>
                <a:gridCol w="1813592"/>
                <a:gridCol w="2463556"/>
                <a:gridCol w="2477646"/>
              </a:tblGrid>
              <a:tr h="785132">
                <a:tc>
                  <a:txBody>
                    <a:bodyPr/>
                    <a:lstStyle/>
                    <a:p>
                      <a:pPr algn="ctr" rtl="1"/>
                      <a:r>
                        <a:rPr lang="ar-SA" sz="2800" dirty="0" smtClean="0">
                          <a:latin typeface="Aharoni" pitchFamily="2" charset="-79"/>
                        </a:rPr>
                        <a:t>الاستقصاء</a:t>
                      </a:r>
                      <a:endParaRPr lang="ar-SA" sz="2800" dirty="0">
                        <a:latin typeface="Aharoni" pitchFamily="2" charset="-79"/>
                      </a:endParaRPr>
                    </a:p>
                  </a:txBody>
                  <a:tcPr/>
                </a:tc>
                <a:tc>
                  <a:txBody>
                    <a:bodyPr/>
                    <a:lstStyle/>
                    <a:p>
                      <a:pPr algn="ctr" rtl="1"/>
                      <a:r>
                        <a:rPr lang="ar-SA" sz="2800" dirty="0" smtClean="0">
                          <a:latin typeface="Aharoni" pitchFamily="2" charset="-79"/>
                        </a:rPr>
                        <a:t>الحر</a:t>
                      </a:r>
                      <a:endParaRPr lang="ar-SA" sz="2800" dirty="0">
                        <a:latin typeface="Aharoni" pitchFamily="2" charset="-79"/>
                      </a:endParaRPr>
                    </a:p>
                  </a:txBody>
                  <a:tcPr/>
                </a:tc>
                <a:tc>
                  <a:txBody>
                    <a:bodyPr/>
                    <a:lstStyle/>
                    <a:p>
                      <a:pPr algn="ctr" rtl="1"/>
                      <a:r>
                        <a:rPr lang="ar-SA" sz="2800" dirty="0" smtClean="0">
                          <a:latin typeface="Aharoni" pitchFamily="2" charset="-79"/>
                        </a:rPr>
                        <a:t>الموجه</a:t>
                      </a:r>
                      <a:endParaRPr lang="ar-SA" sz="2800" dirty="0">
                        <a:latin typeface="Aharoni" pitchFamily="2" charset="-79"/>
                      </a:endParaRPr>
                    </a:p>
                  </a:txBody>
                  <a:tcPr/>
                </a:tc>
                <a:tc>
                  <a:txBody>
                    <a:bodyPr/>
                    <a:lstStyle/>
                    <a:p>
                      <a:pPr algn="ctr" rtl="1"/>
                      <a:r>
                        <a:rPr lang="ar-SA" sz="2800" dirty="0" smtClean="0">
                          <a:latin typeface="Aharoni" pitchFamily="2" charset="-79"/>
                        </a:rPr>
                        <a:t>العادل</a:t>
                      </a:r>
                      <a:endParaRPr lang="ar-SA" sz="2800" dirty="0">
                        <a:latin typeface="Aharoni" pitchFamily="2" charset="-79"/>
                      </a:endParaRPr>
                    </a:p>
                  </a:txBody>
                  <a:tcPr/>
                </a:tc>
              </a:tr>
              <a:tr h="1300396">
                <a:tc>
                  <a:txBody>
                    <a:bodyPr/>
                    <a:lstStyle/>
                    <a:p>
                      <a:pPr algn="ctr" rtl="1"/>
                      <a:endParaRPr lang="ar-SA" sz="2800" dirty="0" smtClean="0">
                        <a:latin typeface="Aharoni" pitchFamily="2" charset="-79"/>
                      </a:endParaRPr>
                    </a:p>
                    <a:p>
                      <a:pPr algn="ctr" rtl="1"/>
                      <a:r>
                        <a:rPr lang="ar-SA" sz="2800" dirty="0" smtClean="0">
                          <a:latin typeface="Aharoni" pitchFamily="2" charset="-79"/>
                        </a:rPr>
                        <a:t>تعريفه</a:t>
                      </a:r>
                      <a:endParaRPr lang="ar-SA" sz="2800" dirty="0">
                        <a:latin typeface="Aharoni" pitchFamily="2" charset="-79"/>
                      </a:endParaRPr>
                    </a:p>
                  </a:txBody>
                  <a:tcPr/>
                </a:tc>
                <a:tc>
                  <a:txBody>
                    <a:bodyPr/>
                    <a:lstStyle/>
                    <a:p>
                      <a:pPr algn="ctr" rtl="1"/>
                      <a:endParaRPr lang="ar-SA" sz="2800" dirty="0">
                        <a:latin typeface="Aharoni" pitchFamily="2" charset="-79"/>
                      </a:endParaRPr>
                    </a:p>
                  </a:txBody>
                  <a:tcPr/>
                </a:tc>
                <a:tc>
                  <a:txBody>
                    <a:bodyPr/>
                    <a:lstStyle/>
                    <a:p>
                      <a:pPr algn="ctr" rtl="1"/>
                      <a:endParaRPr lang="ar-SA" sz="2800" dirty="0">
                        <a:latin typeface="Aharoni" pitchFamily="2" charset="-79"/>
                      </a:endParaRPr>
                    </a:p>
                  </a:txBody>
                  <a:tcPr/>
                </a:tc>
                <a:tc>
                  <a:txBody>
                    <a:bodyPr/>
                    <a:lstStyle/>
                    <a:p>
                      <a:pPr algn="ctr" rtl="1"/>
                      <a:endParaRPr lang="ar-SA" sz="2800" dirty="0">
                        <a:latin typeface="Aharoni" pitchFamily="2" charset="-79"/>
                      </a:endParaRPr>
                    </a:p>
                  </a:txBody>
                  <a:tcPr/>
                </a:tc>
              </a:tr>
              <a:tr h="1300396">
                <a:tc>
                  <a:txBody>
                    <a:bodyPr/>
                    <a:lstStyle/>
                    <a:p>
                      <a:pPr algn="ctr" rtl="1"/>
                      <a:endParaRPr lang="ar-SA" sz="2800" dirty="0" smtClean="0">
                        <a:latin typeface="Aharoni" pitchFamily="2" charset="-79"/>
                      </a:endParaRPr>
                    </a:p>
                    <a:p>
                      <a:pPr algn="ctr" rtl="1"/>
                      <a:r>
                        <a:rPr lang="ar-SA" sz="2800" dirty="0" smtClean="0">
                          <a:latin typeface="Aharoni" pitchFamily="2" charset="-79"/>
                        </a:rPr>
                        <a:t>دور المعلم</a:t>
                      </a:r>
                      <a:endParaRPr lang="ar-SA" sz="2800" dirty="0">
                        <a:latin typeface="Aharoni" pitchFamily="2" charset="-79"/>
                      </a:endParaRPr>
                    </a:p>
                  </a:txBody>
                  <a:tcPr/>
                </a:tc>
                <a:tc>
                  <a:txBody>
                    <a:bodyPr/>
                    <a:lstStyle/>
                    <a:p>
                      <a:pPr algn="ctr" rtl="1"/>
                      <a:endParaRPr lang="ar-SA" sz="2800" dirty="0">
                        <a:latin typeface="Aharoni" pitchFamily="2" charset="-79"/>
                      </a:endParaRPr>
                    </a:p>
                  </a:txBody>
                  <a:tcPr/>
                </a:tc>
                <a:tc>
                  <a:txBody>
                    <a:bodyPr/>
                    <a:lstStyle/>
                    <a:p>
                      <a:pPr algn="ctr" rtl="1"/>
                      <a:endParaRPr lang="ar-SA" sz="2800" dirty="0">
                        <a:latin typeface="Aharoni" pitchFamily="2" charset="-79"/>
                      </a:endParaRPr>
                    </a:p>
                  </a:txBody>
                  <a:tcPr/>
                </a:tc>
                <a:tc>
                  <a:txBody>
                    <a:bodyPr/>
                    <a:lstStyle/>
                    <a:p>
                      <a:pPr algn="ctr" rtl="1"/>
                      <a:endParaRPr lang="ar-SA" sz="2800" dirty="0">
                        <a:latin typeface="Aharoni" pitchFamily="2" charset="-79"/>
                      </a:endParaRPr>
                    </a:p>
                  </a:txBody>
                  <a:tcPr/>
                </a:tc>
              </a:tr>
              <a:tr h="1300396">
                <a:tc>
                  <a:txBody>
                    <a:bodyPr/>
                    <a:lstStyle/>
                    <a:p>
                      <a:pPr algn="ctr" rtl="1"/>
                      <a:r>
                        <a:rPr lang="ar-SA" sz="2800" dirty="0" smtClean="0">
                          <a:latin typeface="Aharoni" pitchFamily="2" charset="-79"/>
                        </a:rPr>
                        <a:t>دور الطالب</a:t>
                      </a:r>
                      <a:endParaRPr lang="ar-SA" sz="2800" dirty="0">
                        <a:latin typeface="Aharoni" pitchFamily="2" charset="-79"/>
                      </a:endParaRPr>
                    </a:p>
                  </a:txBody>
                  <a:tcPr/>
                </a:tc>
                <a:tc>
                  <a:txBody>
                    <a:bodyPr/>
                    <a:lstStyle/>
                    <a:p>
                      <a:pPr algn="ctr" rtl="1"/>
                      <a:endParaRPr lang="ar-SA" sz="2800">
                        <a:latin typeface="Aharoni" pitchFamily="2" charset="-79"/>
                      </a:endParaRPr>
                    </a:p>
                  </a:txBody>
                  <a:tcPr/>
                </a:tc>
                <a:tc>
                  <a:txBody>
                    <a:bodyPr/>
                    <a:lstStyle/>
                    <a:p>
                      <a:pPr algn="ctr" rtl="1"/>
                      <a:endParaRPr lang="ar-SA" sz="2800" dirty="0">
                        <a:latin typeface="Aharoni" pitchFamily="2" charset="-79"/>
                      </a:endParaRPr>
                    </a:p>
                  </a:txBody>
                  <a:tcPr/>
                </a:tc>
                <a:tc>
                  <a:txBody>
                    <a:bodyPr/>
                    <a:lstStyle/>
                    <a:p>
                      <a:pPr algn="ctr" rtl="1"/>
                      <a:endParaRPr lang="ar-SA" sz="2800" dirty="0">
                        <a:latin typeface="Aharoni" pitchFamily="2" charset="-79"/>
                      </a:endParaRPr>
                    </a:p>
                  </a:txBody>
                  <a:tcPr/>
                </a:tc>
              </a:tr>
            </a:tbl>
          </a:graphicData>
        </a:graphic>
      </p:graphicFrame>
    </p:spTree>
  </p:cSld>
  <p:clrMapOvr>
    <a:masterClrMapping/>
  </p:clrMapOvr>
  <p:transition spd="med">
    <p:wipe dir="d"/>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المادة العلمية</a:t>
            </a:r>
            <a:endParaRPr lang="ar-SA" dirty="0"/>
          </a:p>
        </p:txBody>
      </p:sp>
      <p:sp>
        <p:nvSpPr>
          <p:cNvPr id="3" name="عنصر نائب للمحتوى 2"/>
          <p:cNvSpPr>
            <a:spLocks noGrp="1"/>
          </p:cNvSpPr>
          <p:nvPr>
            <p:ph idx="1"/>
          </p:nvPr>
        </p:nvSpPr>
        <p:spPr/>
        <p:txBody>
          <a:bodyPr/>
          <a:lstStyle/>
          <a:p>
            <a:r>
              <a:rPr lang="ar-SA" dirty="0" smtClean="0"/>
              <a:t>أنواع الاستقصاء:</a:t>
            </a:r>
            <a:endParaRPr lang="en-US" dirty="0" smtClean="0"/>
          </a:p>
          <a:p>
            <a:r>
              <a:rPr lang="ar-SA" dirty="0" smtClean="0"/>
              <a:t>خلص بعض الباحثين من خلال تفحصهم لدراسات التدريس الاستقصائي إلى تحديد ثلاث صور يمكن أن تظهر في الصف عند استخدام </a:t>
            </a:r>
            <a:r>
              <a:rPr lang="ar-SA" dirty="0" err="1" smtClean="0"/>
              <a:t>استراتيجية</a:t>
            </a:r>
            <a:r>
              <a:rPr lang="ar-SA" dirty="0" smtClean="0"/>
              <a:t> الاستقصاء في التدريس، وهذه الصور هي:</a:t>
            </a:r>
            <a:endParaRPr lang="en-US" dirty="0" smtClean="0"/>
          </a:p>
          <a:p>
            <a:pPr lvl="0"/>
            <a:r>
              <a:rPr lang="ar-SA" dirty="0" smtClean="0"/>
              <a:t>الاستقصاء الحر.</a:t>
            </a:r>
            <a:endParaRPr lang="en-US" dirty="0" smtClean="0"/>
          </a:p>
          <a:p>
            <a:pPr lvl="0"/>
            <a:r>
              <a:rPr lang="ar-SA" dirty="0" smtClean="0"/>
              <a:t>الاستقصاء الموجه.</a:t>
            </a:r>
            <a:endParaRPr lang="en-US" dirty="0" smtClean="0"/>
          </a:p>
          <a:p>
            <a:pPr lvl="0"/>
            <a:r>
              <a:rPr lang="ar-SA" dirty="0" smtClean="0"/>
              <a:t>الاستقصاء العادل(المحكم).</a:t>
            </a:r>
            <a:endParaRPr lang="en-US" dirty="0" smtClean="0"/>
          </a:p>
          <a:p>
            <a:pPr>
              <a:buNone/>
            </a:pPr>
            <a:endParaRPr lang="ar-SA" dirty="0"/>
          </a:p>
        </p:txBody>
      </p:sp>
    </p:spTree>
  </p:cSld>
  <p:clrMapOvr>
    <a:masterClrMapping/>
  </p:clrMapOvr>
  <p:transition spd="med">
    <p:wipe dir="d"/>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النشاط الثاني                       (2/2/1)                           20دقيقة</a:t>
            </a:r>
            <a:endParaRPr lang="ar-SA" dirty="0"/>
          </a:p>
        </p:txBody>
      </p:sp>
      <p:sp>
        <p:nvSpPr>
          <p:cNvPr id="3" name="عنصر نائب للمحتوى 2"/>
          <p:cNvSpPr>
            <a:spLocks noGrp="1"/>
          </p:cNvSpPr>
          <p:nvPr>
            <p:ph idx="1"/>
          </p:nvPr>
        </p:nvSpPr>
        <p:spPr/>
        <p:txBody>
          <a:bodyPr/>
          <a:lstStyle/>
          <a:p>
            <a:r>
              <a:rPr lang="ar-SA" dirty="0" smtClean="0"/>
              <a:t>أخي المتدرب / أختي المتدربة </a:t>
            </a:r>
            <a:endParaRPr lang="en-US" dirty="0" smtClean="0"/>
          </a:p>
          <a:p>
            <a:r>
              <a:rPr lang="ar-SA" dirty="0" smtClean="0"/>
              <a:t>بناء على ما تكون لديك من خبرة عملية وحصيلة معرفية، وانطلاقاً مما تعرفت عليه فيما مضى من هذا البرنامج، وبالتعاون مع زملائك برر أهمية استخدام </a:t>
            </a:r>
            <a:r>
              <a:rPr lang="ar-SA" dirty="0" err="1" smtClean="0"/>
              <a:t>استراتيجية</a:t>
            </a:r>
            <a:r>
              <a:rPr lang="ar-SA" dirty="0" smtClean="0"/>
              <a:t> الاستقصاء في التعليم والتعلم. </a:t>
            </a:r>
            <a:endParaRPr lang="ar-SA" dirty="0"/>
          </a:p>
        </p:txBody>
      </p:sp>
    </p:spTree>
  </p:cSld>
  <p:clrMapOvr>
    <a:masterClrMapping/>
  </p:clrMapOvr>
  <p:transition spd="med">
    <p:wipe dir="d"/>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المادة العلمية</a:t>
            </a:r>
            <a:endParaRPr lang="ar-SA" dirty="0"/>
          </a:p>
        </p:txBody>
      </p:sp>
      <p:sp>
        <p:nvSpPr>
          <p:cNvPr id="3" name="عنصر نائب للمحتوى 2"/>
          <p:cNvSpPr>
            <a:spLocks noGrp="1"/>
          </p:cNvSpPr>
          <p:nvPr>
            <p:ph idx="1"/>
          </p:nvPr>
        </p:nvSpPr>
        <p:spPr/>
        <p:txBody>
          <a:bodyPr>
            <a:normAutofit/>
          </a:bodyPr>
          <a:lstStyle/>
          <a:p>
            <a:pPr>
              <a:buNone/>
            </a:pPr>
            <a:r>
              <a:rPr lang="ar-SA" dirty="0" smtClean="0">
                <a:solidFill>
                  <a:srgbClr val="C00000"/>
                </a:solidFill>
              </a:rPr>
              <a:t>            من أهم فوائد الاستقصاء ما يأتي</a:t>
            </a:r>
            <a:endParaRPr lang="en-US" dirty="0" smtClean="0">
              <a:solidFill>
                <a:srgbClr val="C00000"/>
              </a:solidFill>
            </a:endParaRPr>
          </a:p>
          <a:p>
            <a:pPr marL="514350" indent="-514350"/>
            <a:r>
              <a:rPr lang="ar-SA" dirty="0" smtClean="0"/>
              <a:t>تطوير قدرات الطلبة العقلية العليا ومهاراتهم العملية .</a:t>
            </a:r>
            <a:endParaRPr lang="en-US" dirty="0" smtClean="0"/>
          </a:p>
          <a:p>
            <a:pPr marL="514350" indent="-514350"/>
            <a:r>
              <a:rPr lang="ar-SA" dirty="0" smtClean="0"/>
              <a:t>تعزيز ثقة الطلبة بأنفسهم واعتمادهم على الذات .</a:t>
            </a:r>
            <a:endParaRPr lang="en-US" dirty="0" smtClean="0"/>
          </a:p>
          <a:p>
            <a:pPr marL="514350" indent="-514350"/>
            <a:r>
              <a:rPr lang="ar-SA" dirty="0" smtClean="0"/>
              <a:t>تنمية الجرأة والشجاعة عند الطلبة في أثناء المقابلات، والمناقشات وجمع المعلومات .</a:t>
            </a:r>
            <a:endParaRPr lang="en-US" dirty="0" smtClean="0"/>
          </a:p>
          <a:p>
            <a:pPr marL="514350" indent="-514350"/>
            <a:r>
              <a:rPr lang="ar-SA" dirty="0" smtClean="0"/>
              <a:t>إثراء معلومات الطلبة من مصادر غير الكتاب المدرسي، والاحتفاظ </a:t>
            </a:r>
            <a:r>
              <a:rPr lang="ar-SA" dirty="0" err="1" smtClean="0"/>
              <a:t>بها</a:t>
            </a:r>
            <a:r>
              <a:rPr lang="ar-SA" dirty="0" smtClean="0"/>
              <a:t> واسترجاعها عند الحاجة .</a:t>
            </a:r>
            <a:endParaRPr lang="en-US" dirty="0" smtClean="0"/>
          </a:p>
          <a:p>
            <a:pPr marL="514350" indent="-514350"/>
            <a:r>
              <a:rPr lang="ar-SA" dirty="0" smtClean="0"/>
              <a:t>استثمار المعلومات المستقاة من البيئة المحلية في استكشاف الحلول للمشكلات. </a:t>
            </a:r>
            <a:endParaRPr lang="en-US" dirty="0" smtClean="0"/>
          </a:p>
          <a:p>
            <a:endParaRPr lang="ar-SA" dirty="0"/>
          </a:p>
        </p:txBody>
      </p:sp>
    </p:spTree>
  </p:cSld>
  <p:clrMapOvr>
    <a:masterClrMapping/>
  </p:clrMapOvr>
  <p:transition spd="med">
    <p:wipe dir="d"/>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المادة العلمية</a:t>
            </a:r>
            <a:endParaRPr lang="ar-SA" dirty="0"/>
          </a:p>
        </p:txBody>
      </p:sp>
      <p:sp>
        <p:nvSpPr>
          <p:cNvPr id="3" name="عنصر نائب للمحتوى 2"/>
          <p:cNvSpPr>
            <a:spLocks noGrp="1"/>
          </p:cNvSpPr>
          <p:nvPr>
            <p:ph idx="1"/>
          </p:nvPr>
        </p:nvSpPr>
        <p:spPr/>
        <p:txBody>
          <a:bodyPr>
            <a:normAutofit fontScale="92500"/>
          </a:bodyPr>
          <a:lstStyle/>
          <a:p>
            <a:pPr lvl="0">
              <a:buNone/>
            </a:pPr>
            <a:r>
              <a:rPr lang="ar-SA" dirty="0" smtClean="0"/>
              <a:t>        </a:t>
            </a:r>
            <a:r>
              <a:rPr lang="ar-SA" dirty="0" smtClean="0">
                <a:solidFill>
                  <a:srgbClr val="C00000"/>
                </a:solidFill>
              </a:rPr>
              <a:t>من أهم فوائد الاستقصاء ما يأتي</a:t>
            </a:r>
            <a:endParaRPr lang="ar-SA" dirty="0" smtClean="0"/>
          </a:p>
          <a:p>
            <a:pPr lvl="0"/>
            <a:r>
              <a:rPr lang="ar-SA" dirty="0" smtClean="0"/>
              <a:t>استخدام وسائل التقنية الحديثة في البحث والاستقصاء .</a:t>
            </a:r>
            <a:endParaRPr lang="en-US" dirty="0" smtClean="0"/>
          </a:p>
          <a:p>
            <a:pPr lvl="0"/>
            <a:r>
              <a:rPr lang="ar-SA" dirty="0" smtClean="0"/>
              <a:t> استثارة دافعية الطلبة نحو التعلم الذاتي، والمشاركة في عملية التعلم .</a:t>
            </a:r>
            <a:endParaRPr lang="en-US" dirty="0" smtClean="0"/>
          </a:p>
          <a:p>
            <a:pPr lvl="0"/>
            <a:r>
              <a:rPr lang="ar-SA" dirty="0" smtClean="0"/>
              <a:t> تدريب الطلبة على اتخاذ القرارات، وإصدار الأحكام وتبريرها مستنداً إلى المعلومات الصحيحة .</a:t>
            </a:r>
            <a:endParaRPr lang="en-US" dirty="0" smtClean="0"/>
          </a:p>
          <a:p>
            <a:pPr lvl="0"/>
            <a:r>
              <a:rPr lang="ar-SA" dirty="0" smtClean="0"/>
              <a:t>القدرة على التخطيط ،وجمع المعلومات ومعالجتها ،والتوصل إلى النتائج والتوصيات.</a:t>
            </a:r>
            <a:endParaRPr lang="en-US" dirty="0" smtClean="0"/>
          </a:p>
          <a:p>
            <a:pPr lvl="0"/>
            <a:r>
              <a:rPr lang="ar-SA" dirty="0" smtClean="0"/>
              <a:t>تزويد الطلاب بتقنية هامة من تقنيات التعلم الذاتي </a:t>
            </a:r>
            <a:r>
              <a:rPr lang="ar-SA" dirty="0" err="1" smtClean="0"/>
              <a:t>و</a:t>
            </a:r>
            <a:r>
              <a:rPr lang="ar-SA" dirty="0" smtClean="0"/>
              <a:t> هو البحث الذاتي للحصول على المعرفة . </a:t>
            </a:r>
            <a:endParaRPr lang="en-US" dirty="0" smtClean="0"/>
          </a:p>
          <a:p>
            <a:endParaRPr lang="ar-SA" dirty="0"/>
          </a:p>
        </p:txBody>
      </p:sp>
    </p:spTree>
  </p:cSld>
  <p:clrMapOvr>
    <a:masterClrMapping/>
  </p:clrMapOvr>
  <p:transition spd="med">
    <p:wipe dir="d"/>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المادة العلمية</a:t>
            </a:r>
            <a:endParaRPr lang="ar-SA" dirty="0"/>
          </a:p>
        </p:txBody>
      </p:sp>
      <p:sp>
        <p:nvSpPr>
          <p:cNvPr id="3" name="عنصر نائب للمحتوى 2"/>
          <p:cNvSpPr>
            <a:spLocks noGrp="1"/>
          </p:cNvSpPr>
          <p:nvPr>
            <p:ph idx="1"/>
          </p:nvPr>
        </p:nvSpPr>
        <p:spPr/>
        <p:txBody>
          <a:bodyPr>
            <a:normAutofit fontScale="92500" lnSpcReduction="20000"/>
          </a:bodyPr>
          <a:lstStyle/>
          <a:p>
            <a:pPr lvl="0">
              <a:buNone/>
            </a:pPr>
            <a:r>
              <a:rPr lang="ar-SA" dirty="0" smtClean="0">
                <a:solidFill>
                  <a:srgbClr val="C00000"/>
                </a:solidFill>
              </a:rPr>
              <a:t>          من أهم فوائد الاستقصاء ما يأتي</a:t>
            </a:r>
            <a:endParaRPr lang="ar-SA" dirty="0" smtClean="0"/>
          </a:p>
          <a:p>
            <a:pPr lvl="0"/>
            <a:r>
              <a:rPr lang="ar-SA" dirty="0" smtClean="0"/>
              <a:t>إكساب الطلاب الأخلاق العلمية من الموضوعية </a:t>
            </a:r>
            <a:r>
              <a:rPr lang="ar-SA" dirty="0" err="1" smtClean="0"/>
              <a:t>و</a:t>
            </a:r>
            <a:r>
              <a:rPr lang="ar-SA" dirty="0" smtClean="0"/>
              <a:t> الدقة </a:t>
            </a:r>
            <a:r>
              <a:rPr lang="ar-SA" dirty="0" err="1" smtClean="0"/>
              <a:t>و</a:t>
            </a:r>
            <a:r>
              <a:rPr lang="ar-SA" dirty="0" smtClean="0"/>
              <a:t> التفكير السليم </a:t>
            </a:r>
            <a:r>
              <a:rPr lang="ar-SA" dirty="0" err="1" smtClean="0"/>
              <a:t>و</a:t>
            </a:r>
            <a:r>
              <a:rPr lang="ar-SA" dirty="0" smtClean="0"/>
              <a:t> النقد الذاتي بعيداً عن الأهواء </a:t>
            </a:r>
            <a:r>
              <a:rPr lang="ar-SA" dirty="0" err="1" smtClean="0"/>
              <a:t>و</a:t>
            </a:r>
            <a:r>
              <a:rPr lang="ar-SA" dirty="0" smtClean="0"/>
              <a:t> المزاج الشخصي . </a:t>
            </a:r>
            <a:endParaRPr lang="en-US" dirty="0" smtClean="0"/>
          </a:p>
          <a:p>
            <a:pPr lvl="0"/>
            <a:r>
              <a:rPr lang="ar-SA" dirty="0" smtClean="0"/>
              <a:t>تنمي التفكير العلمي عند الطلبة وكيفية استخدام طرق العلم في البحث والتفكير والقدرة على الإبداع والابتكار.</a:t>
            </a:r>
            <a:endParaRPr lang="en-US" dirty="0" smtClean="0"/>
          </a:p>
          <a:p>
            <a:pPr lvl="0"/>
            <a:r>
              <a:rPr lang="ar-SA" dirty="0" smtClean="0"/>
              <a:t>ربط المعرفة بالحياة، وتطوير استراتيجيات لحل المشكلات .</a:t>
            </a:r>
            <a:endParaRPr lang="en-US" dirty="0" smtClean="0"/>
          </a:p>
          <a:p>
            <a:pPr lvl="0"/>
            <a:r>
              <a:rPr lang="ar-SA" dirty="0" smtClean="0"/>
              <a:t>تنمية مهارات الحوار والمناقشة  واحترام الذات </a:t>
            </a:r>
            <a:r>
              <a:rPr lang="ar-SA" dirty="0" err="1" smtClean="0"/>
              <a:t>و</a:t>
            </a:r>
            <a:r>
              <a:rPr lang="ar-SA" dirty="0" smtClean="0"/>
              <a:t> آراء الآخرين.</a:t>
            </a:r>
            <a:endParaRPr lang="en-US" dirty="0" smtClean="0"/>
          </a:p>
          <a:p>
            <a:pPr lvl="0"/>
            <a:r>
              <a:rPr lang="ar-SA" dirty="0" smtClean="0"/>
              <a:t>العمل بروح الفريق ( العمل التعاوني ) .</a:t>
            </a:r>
            <a:endParaRPr lang="en-US" dirty="0" smtClean="0"/>
          </a:p>
          <a:p>
            <a:pPr lvl="0"/>
            <a:r>
              <a:rPr lang="ar-SA" dirty="0" smtClean="0"/>
              <a:t>تنمية القدرة اللغوية والرياضية ( الحساب ) ومهارات كتابة التقرير .</a:t>
            </a:r>
            <a:endParaRPr lang="en-US" dirty="0" smtClean="0"/>
          </a:p>
          <a:p>
            <a:pPr lvl="0"/>
            <a:r>
              <a:rPr lang="ar-SA" dirty="0" smtClean="0"/>
              <a:t>.................الخ</a:t>
            </a:r>
            <a:endParaRPr lang="en-US" dirty="0" smtClean="0"/>
          </a:p>
          <a:p>
            <a:endParaRPr lang="ar-SA" dirty="0"/>
          </a:p>
        </p:txBody>
      </p:sp>
    </p:spTree>
  </p:cSld>
  <p:clrMapOvr>
    <a:masterClrMapping/>
  </p:clrMapOvr>
  <p:transition spd="med">
    <p:wipe dir="d"/>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النشاط الثالث                            (3/2/1)                    40دقيقة</a:t>
            </a:r>
            <a:endParaRPr lang="ar-SA" dirty="0"/>
          </a:p>
        </p:txBody>
      </p:sp>
      <p:sp>
        <p:nvSpPr>
          <p:cNvPr id="3" name="عنصر نائب للمحتوى 2"/>
          <p:cNvSpPr>
            <a:spLocks noGrp="1"/>
          </p:cNvSpPr>
          <p:nvPr>
            <p:ph idx="1"/>
          </p:nvPr>
        </p:nvSpPr>
        <p:spPr/>
        <p:txBody>
          <a:bodyPr>
            <a:normAutofit fontScale="70000" lnSpcReduction="20000"/>
          </a:bodyPr>
          <a:lstStyle/>
          <a:p>
            <a:pPr>
              <a:buNone/>
            </a:pPr>
            <a:r>
              <a:rPr lang="ar-SA" dirty="0" smtClean="0"/>
              <a:t>    </a:t>
            </a:r>
            <a:r>
              <a:rPr lang="ar-SA" dirty="0" smtClean="0">
                <a:solidFill>
                  <a:srgbClr val="C00000"/>
                </a:solidFill>
              </a:rPr>
              <a:t>أخي المتدرب / أختي المتدربة </a:t>
            </a:r>
            <a:endParaRPr lang="en-US" dirty="0" smtClean="0">
              <a:solidFill>
                <a:srgbClr val="C00000"/>
              </a:solidFill>
            </a:endParaRPr>
          </a:p>
          <a:p>
            <a:pPr>
              <a:buNone/>
            </a:pPr>
            <a:r>
              <a:rPr lang="ar-SA" dirty="0" smtClean="0"/>
              <a:t>              عد إلى النشرة المرجعية رقم (1-1-3 ) ثم وضح كيف يؤثر تمكن الطالب من عمليات العلم الآتية على الاستقصاء. </a:t>
            </a:r>
            <a:endParaRPr lang="en-US" dirty="0" smtClean="0"/>
          </a:p>
          <a:p>
            <a:r>
              <a:rPr lang="ar-SA" dirty="0" smtClean="0"/>
              <a:t>القدرة على الملاحظة </a:t>
            </a:r>
            <a:endParaRPr lang="en-US" dirty="0" smtClean="0"/>
          </a:p>
          <a:p>
            <a:r>
              <a:rPr lang="ar-SA" dirty="0" smtClean="0"/>
              <a:t>القدرة على التصنيف </a:t>
            </a:r>
            <a:endParaRPr lang="en-US" dirty="0" smtClean="0"/>
          </a:p>
          <a:p>
            <a:r>
              <a:rPr lang="ar-SA" dirty="0" smtClean="0"/>
              <a:t>القدرة على الاتصال </a:t>
            </a:r>
            <a:endParaRPr lang="en-US" dirty="0" smtClean="0"/>
          </a:p>
          <a:p>
            <a:r>
              <a:rPr lang="ar-SA" dirty="0" smtClean="0"/>
              <a:t>القدرة على الاستدلال </a:t>
            </a:r>
            <a:endParaRPr lang="en-US" dirty="0" smtClean="0"/>
          </a:p>
          <a:p>
            <a:r>
              <a:rPr lang="ar-SA" dirty="0" smtClean="0"/>
              <a:t>القدرة على الاستنتاج </a:t>
            </a:r>
          </a:p>
          <a:p>
            <a:r>
              <a:rPr lang="ar-SA" dirty="0" smtClean="0"/>
              <a:t>القدرة على التنبؤ </a:t>
            </a:r>
            <a:endParaRPr lang="en-US" dirty="0" smtClean="0"/>
          </a:p>
          <a:p>
            <a:r>
              <a:rPr lang="ar-SA" dirty="0" smtClean="0"/>
              <a:t>القدرة على القياس </a:t>
            </a:r>
            <a:endParaRPr lang="en-US" dirty="0" smtClean="0"/>
          </a:p>
          <a:p>
            <a:r>
              <a:rPr lang="ar-SA" dirty="0" smtClean="0"/>
              <a:t>القدرة على تحديد المشكلة </a:t>
            </a:r>
            <a:endParaRPr lang="en-US" dirty="0" smtClean="0"/>
          </a:p>
          <a:p>
            <a:r>
              <a:rPr lang="ar-SA" dirty="0" smtClean="0"/>
              <a:t>القدرة على وضع الافتراضات المحتملة لحل المشكلة </a:t>
            </a:r>
          </a:p>
          <a:p>
            <a:r>
              <a:rPr lang="ar-SA" dirty="0" smtClean="0"/>
              <a:t>القدرة على اختيار البديل الأنسب واختباره </a:t>
            </a:r>
            <a:endParaRPr lang="en-US" dirty="0" smtClean="0"/>
          </a:p>
          <a:p>
            <a:endParaRPr lang="en-US" dirty="0" smtClean="0"/>
          </a:p>
        </p:txBody>
      </p:sp>
    </p:spTree>
  </p:cSld>
  <p:clrMapOvr>
    <a:masterClrMapping/>
  </p:clrMapOvr>
  <p:transition spd="med">
    <p:wipe dir="d"/>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dirty="0"/>
          </a:p>
        </p:txBody>
      </p:sp>
      <p:sp>
        <p:nvSpPr>
          <p:cNvPr id="3" name="عنصر نائب للمحتوى 2"/>
          <p:cNvSpPr>
            <a:spLocks noGrp="1"/>
          </p:cNvSpPr>
          <p:nvPr>
            <p:ph idx="1"/>
          </p:nvPr>
        </p:nvSpPr>
        <p:spPr/>
        <p:txBody>
          <a:bodyPr/>
          <a:lstStyle/>
          <a:p>
            <a:pPr>
              <a:buNone/>
            </a:pPr>
            <a:endParaRPr lang="ar-SA" dirty="0" smtClean="0"/>
          </a:p>
          <a:p>
            <a:pPr algn="ctr">
              <a:buNone/>
            </a:pPr>
            <a:r>
              <a:rPr lang="ar-SA" sz="5400" dirty="0" smtClean="0"/>
              <a:t>الوحدة الثانية</a:t>
            </a:r>
          </a:p>
          <a:p>
            <a:pPr algn="ctr">
              <a:buNone/>
            </a:pPr>
            <a:endParaRPr lang="ar-SA" sz="5400" dirty="0" smtClean="0"/>
          </a:p>
          <a:p>
            <a:pPr algn="ctr">
              <a:buNone/>
            </a:pPr>
            <a:r>
              <a:rPr lang="ar-SA" sz="5400" dirty="0" smtClean="0"/>
              <a:t>تصميم التدريس باستخدام الاستقصاء</a:t>
            </a:r>
            <a:endParaRPr lang="en-US" sz="5400" dirty="0" smtClean="0"/>
          </a:p>
        </p:txBody>
      </p:sp>
    </p:spTree>
  </p:cSld>
  <p:clrMapOvr>
    <a:masterClrMapping/>
  </p:clrMapOvr>
  <p:transition spd="med">
    <p:wipe dir="d"/>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أهداف الوحدة</a:t>
            </a:r>
            <a:endParaRPr lang="ar-SA" dirty="0"/>
          </a:p>
        </p:txBody>
      </p:sp>
      <p:sp>
        <p:nvSpPr>
          <p:cNvPr id="3" name="عنصر نائب للمحتوى 2"/>
          <p:cNvSpPr>
            <a:spLocks noGrp="1"/>
          </p:cNvSpPr>
          <p:nvPr>
            <p:ph idx="1"/>
          </p:nvPr>
        </p:nvSpPr>
        <p:spPr/>
        <p:txBody>
          <a:bodyPr>
            <a:normAutofit fontScale="92500"/>
          </a:bodyPr>
          <a:lstStyle/>
          <a:p>
            <a:pPr marL="514350" indent="-514350">
              <a:buNone/>
            </a:pPr>
            <a:r>
              <a:rPr lang="ar-SA" dirty="0" smtClean="0">
                <a:solidFill>
                  <a:srgbClr val="C00000"/>
                </a:solidFill>
              </a:rPr>
              <a:t>       في نهاية الوحدة التدريبية يتوقع من المتدرب أن يكون قادراً على:</a:t>
            </a:r>
          </a:p>
          <a:p>
            <a:pPr marL="514350" lvl="0" indent="-514350">
              <a:buFont typeface="+mj-lt"/>
              <a:buAutoNum type="arabicPeriod"/>
            </a:pPr>
            <a:r>
              <a:rPr lang="ar-SA" dirty="0" smtClean="0"/>
              <a:t>التخطيط للنشاط الاستقصائي.</a:t>
            </a:r>
            <a:endParaRPr lang="en-US" dirty="0" smtClean="0"/>
          </a:p>
          <a:p>
            <a:pPr marL="514350" lvl="0" indent="-514350">
              <a:buFont typeface="+mj-lt"/>
              <a:buAutoNum type="arabicPeriod"/>
            </a:pPr>
            <a:r>
              <a:rPr lang="ar-SA" dirty="0" smtClean="0"/>
              <a:t>تحدد مهارات تنفيذ النشاط الاستقصائي.</a:t>
            </a:r>
            <a:endParaRPr lang="en-US" dirty="0" smtClean="0"/>
          </a:p>
          <a:p>
            <a:pPr marL="514350" lvl="0" indent="-514350">
              <a:buFont typeface="+mj-lt"/>
              <a:buAutoNum type="arabicPeriod"/>
            </a:pPr>
            <a:r>
              <a:rPr lang="ar-SA" dirty="0" smtClean="0"/>
              <a:t>تقويم نتائج النشاط الاستقصائي.</a:t>
            </a:r>
            <a:endParaRPr lang="en-US" dirty="0" smtClean="0"/>
          </a:p>
          <a:p>
            <a:pPr marL="514350" lvl="0" indent="-514350">
              <a:buFont typeface="+mj-lt"/>
              <a:buAutoNum type="arabicPeriod"/>
            </a:pPr>
            <a:r>
              <a:rPr lang="ar-SA" dirty="0" smtClean="0"/>
              <a:t>تحديد مهارات الطالب في ممارسة الاستقصاء في التعلم .</a:t>
            </a:r>
            <a:endParaRPr lang="en-US" dirty="0" smtClean="0"/>
          </a:p>
          <a:p>
            <a:pPr marL="514350" lvl="0" indent="-514350">
              <a:buFont typeface="+mj-lt"/>
              <a:buAutoNum type="arabicPeriod"/>
            </a:pPr>
            <a:r>
              <a:rPr lang="ar-SA" dirty="0" smtClean="0"/>
              <a:t>تحديد معايير  اختيار المواقف التعليمية التي تناسب مع </a:t>
            </a:r>
            <a:r>
              <a:rPr lang="ar-SA" dirty="0" err="1" smtClean="0"/>
              <a:t>استراتيجية</a:t>
            </a:r>
            <a:r>
              <a:rPr lang="ar-SA" dirty="0" smtClean="0"/>
              <a:t> الاستقصاء.</a:t>
            </a:r>
            <a:endParaRPr lang="en-US" dirty="0" smtClean="0"/>
          </a:p>
          <a:p>
            <a:pPr marL="514350" lvl="0" indent="-514350">
              <a:buFont typeface="+mj-lt"/>
              <a:buAutoNum type="arabicPeriod"/>
            </a:pPr>
            <a:r>
              <a:rPr lang="ar-SA" dirty="0" smtClean="0"/>
              <a:t>تصميم درس باستخدام إستراتيجية الاستقصاء.</a:t>
            </a:r>
            <a:endParaRPr lang="en-US" dirty="0" smtClean="0"/>
          </a:p>
          <a:p>
            <a:pPr marL="514350" lvl="0" indent="-514350">
              <a:buFont typeface="+mj-lt"/>
              <a:buAutoNum type="arabicPeriod"/>
            </a:pPr>
            <a:r>
              <a:rPr lang="ar-SA" dirty="0" smtClean="0"/>
              <a:t>تنفيذ درس مصغر </a:t>
            </a:r>
            <a:r>
              <a:rPr lang="ar-SA" dirty="0" err="1" smtClean="0"/>
              <a:t>باتباع</a:t>
            </a:r>
            <a:r>
              <a:rPr lang="ar-SA" dirty="0" smtClean="0"/>
              <a:t> إستراتيجية الاستقصاء.</a:t>
            </a:r>
            <a:endParaRPr lang="en-US" dirty="0" smtClean="0"/>
          </a:p>
          <a:p>
            <a:endParaRPr lang="ar-SA" dirty="0"/>
          </a:p>
        </p:txBody>
      </p:sp>
    </p:spTree>
  </p:cSld>
  <p:clrMapOvr>
    <a:masterClrMapping/>
  </p:clrMapOvr>
  <p:transition spd="med">
    <p:wipe dir="d"/>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SA" dirty="0" smtClean="0"/>
              <a:t/>
            </a:r>
            <a:br>
              <a:rPr lang="ar-SA" dirty="0" smtClean="0"/>
            </a:br>
            <a:r>
              <a:rPr lang="ar-SA" sz="6700" dirty="0" smtClean="0"/>
              <a:t>الهدف العام</a:t>
            </a:r>
            <a:r>
              <a:rPr lang="en-US" dirty="0" smtClean="0"/>
              <a:t/>
            </a:r>
            <a:br>
              <a:rPr lang="en-US" dirty="0" smtClean="0"/>
            </a:br>
            <a:endParaRPr lang="ar-SA" dirty="0"/>
          </a:p>
        </p:txBody>
      </p:sp>
      <p:sp>
        <p:nvSpPr>
          <p:cNvPr id="3" name="عنصر نائب للمحتوى 2"/>
          <p:cNvSpPr>
            <a:spLocks noGrp="1"/>
          </p:cNvSpPr>
          <p:nvPr>
            <p:ph idx="1"/>
          </p:nvPr>
        </p:nvSpPr>
        <p:spPr/>
        <p:txBody>
          <a:bodyPr>
            <a:normAutofit/>
          </a:bodyPr>
          <a:lstStyle/>
          <a:p>
            <a:endParaRPr lang="ar-SA" sz="4400" dirty="0" smtClean="0"/>
          </a:p>
          <a:p>
            <a:r>
              <a:rPr lang="ar-SA" sz="4400" dirty="0" smtClean="0"/>
              <a:t>تنمية مهارات المتدربين في توظيف إستراتيجية الاستقصاء في التعليم والتعلم .</a:t>
            </a:r>
            <a:endParaRPr lang="en-US" sz="4400" dirty="0" smtClean="0"/>
          </a:p>
          <a:p>
            <a:endParaRPr lang="ar-SA" dirty="0"/>
          </a:p>
        </p:txBody>
      </p:sp>
    </p:spTree>
  </p:cSld>
  <p:clrMapOvr>
    <a:masterClrMapping/>
  </p:clrMapOvr>
  <p:transition spd="med">
    <p:wipe dir="d"/>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الجلسة الأولى </a:t>
            </a:r>
            <a:endParaRPr lang="ar-SA" dirty="0"/>
          </a:p>
        </p:txBody>
      </p:sp>
      <p:sp>
        <p:nvSpPr>
          <p:cNvPr id="3" name="عنصر نائب للمحتوى 2"/>
          <p:cNvSpPr>
            <a:spLocks noGrp="1"/>
          </p:cNvSpPr>
          <p:nvPr>
            <p:ph idx="1"/>
          </p:nvPr>
        </p:nvSpPr>
        <p:spPr/>
        <p:txBody>
          <a:bodyPr>
            <a:normAutofit/>
          </a:bodyPr>
          <a:lstStyle/>
          <a:p>
            <a:r>
              <a:rPr lang="ar-SA" sz="3600" dirty="0" smtClean="0">
                <a:solidFill>
                  <a:srgbClr val="C00000"/>
                </a:solidFill>
              </a:rPr>
              <a:t>أهداف الجلسة:</a:t>
            </a:r>
            <a:endParaRPr lang="en-US" sz="3600" dirty="0" smtClean="0">
              <a:solidFill>
                <a:srgbClr val="C00000"/>
              </a:solidFill>
            </a:endParaRPr>
          </a:p>
          <a:p>
            <a:r>
              <a:rPr lang="ar-SA" dirty="0" smtClean="0">
                <a:solidFill>
                  <a:srgbClr val="C00000"/>
                </a:solidFill>
              </a:rPr>
              <a:t>في نهاية الجلسة التدريبية يتوقع من المتدرب أن يكون قادراً على:  </a:t>
            </a:r>
            <a:endParaRPr lang="en-US" dirty="0" smtClean="0">
              <a:solidFill>
                <a:srgbClr val="C00000"/>
              </a:solidFill>
            </a:endParaRPr>
          </a:p>
          <a:p>
            <a:pPr marL="514350" lvl="0" indent="-514350">
              <a:buFont typeface="+mj-lt"/>
              <a:buAutoNum type="arabicPeriod"/>
            </a:pPr>
            <a:r>
              <a:rPr lang="ar-SA" dirty="0" smtClean="0"/>
              <a:t>تحديد مهارات التخطيط للنشاط الاستقصائي.</a:t>
            </a:r>
            <a:endParaRPr lang="en-US" dirty="0" smtClean="0"/>
          </a:p>
          <a:p>
            <a:pPr marL="514350" lvl="0" indent="-514350">
              <a:buFont typeface="+mj-lt"/>
              <a:buAutoNum type="arabicPeriod"/>
            </a:pPr>
            <a:r>
              <a:rPr lang="ar-SA" dirty="0" smtClean="0"/>
              <a:t>بيان مهارات تنفيذ النشاط الاستقصائي.</a:t>
            </a:r>
            <a:endParaRPr lang="en-US" dirty="0" smtClean="0"/>
          </a:p>
          <a:p>
            <a:pPr marL="514350" lvl="0" indent="-514350">
              <a:buFont typeface="+mj-lt"/>
              <a:buAutoNum type="arabicPeriod"/>
            </a:pPr>
            <a:r>
              <a:rPr lang="ar-SA" dirty="0" smtClean="0"/>
              <a:t>تحديد مهارات الطالب في التعلم بالاستقصاء.</a:t>
            </a:r>
            <a:endParaRPr lang="en-US" dirty="0" smtClean="0"/>
          </a:p>
          <a:p>
            <a:pPr marL="514350" lvl="0" indent="-514350">
              <a:buFont typeface="+mj-lt"/>
              <a:buAutoNum type="arabicPeriod"/>
            </a:pPr>
            <a:r>
              <a:rPr lang="ar-SA" dirty="0" smtClean="0"/>
              <a:t>تحديد معايير اختيار الموقف التعليمي المناسب </a:t>
            </a:r>
            <a:r>
              <a:rPr lang="ar-SA" dirty="0" err="1" smtClean="0"/>
              <a:t>لاستراتيجية</a:t>
            </a:r>
            <a:r>
              <a:rPr lang="ar-SA" dirty="0" smtClean="0"/>
              <a:t> الاستقصاء </a:t>
            </a:r>
            <a:endParaRPr lang="en-US" dirty="0" smtClean="0"/>
          </a:p>
          <a:p>
            <a:pPr algn="ctr"/>
            <a:endParaRPr lang="ar-SA" sz="4800" dirty="0" smtClean="0"/>
          </a:p>
          <a:p>
            <a:pPr algn="ctr"/>
            <a:endParaRPr lang="ar-SA" sz="4800" dirty="0" smtClean="0"/>
          </a:p>
          <a:p>
            <a:pPr algn="ctr"/>
            <a:endParaRPr lang="ar-SA" dirty="0"/>
          </a:p>
        </p:txBody>
      </p:sp>
    </p:spTree>
  </p:cSld>
  <p:clrMapOvr>
    <a:masterClrMapping/>
  </p:clrMapOvr>
  <p:transition spd="med">
    <p:wipe dir="d"/>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النشاط الأول                      (1/1/2)                           25دقيقة</a:t>
            </a:r>
            <a:endParaRPr lang="ar-SA" dirty="0"/>
          </a:p>
        </p:txBody>
      </p:sp>
      <p:sp>
        <p:nvSpPr>
          <p:cNvPr id="3" name="عنصر نائب للمحتوى 2"/>
          <p:cNvSpPr>
            <a:spLocks noGrp="1"/>
          </p:cNvSpPr>
          <p:nvPr>
            <p:ph idx="1"/>
          </p:nvPr>
        </p:nvSpPr>
        <p:spPr/>
        <p:txBody>
          <a:bodyPr>
            <a:normAutofit fontScale="70000" lnSpcReduction="20000"/>
          </a:bodyPr>
          <a:lstStyle/>
          <a:p>
            <a:pPr>
              <a:buNone/>
            </a:pPr>
            <a:r>
              <a:rPr lang="ar-SA" dirty="0" smtClean="0">
                <a:solidFill>
                  <a:srgbClr val="C00000"/>
                </a:solidFill>
              </a:rPr>
              <a:t>         أخي المتدرب أختي المتدربة </a:t>
            </a:r>
            <a:endParaRPr lang="en-US" dirty="0" smtClean="0">
              <a:solidFill>
                <a:srgbClr val="C00000"/>
              </a:solidFill>
            </a:endParaRPr>
          </a:p>
          <a:p>
            <a:r>
              <a:rPr lang="ar-SA" dirty="0" smtClean="0"/>
              <a:t>أمامك مجموعة من المهارات التدريسية حدد منها المهارات الاستقصائية, ثم حدد موقع هذه المهارات من  عمليات التدريس (تخطيط ,تنفيذ, تقويم) ثم رتبها منطقياً حسب تسلسل التنفيذ مع بيان وظيفتها في النشاط الاستقصائي مستعيناً بالجدول صفحة ( 47)</a:t>
            </a:r>
            <a:r>
              <a:rPr lang="en-US" dirty="0" smtClean="0"/>
              <a:t> </a:t>
            </a:r>
          </a:p>
          <a:p>
            <a:pPr>
              <a:buNone/>
            </a:pPr>
            <a:r>
              <a:rPr lang="ar-SA" dirty="0" smtClean="0"/>
              <a:t> 1- تهيئة البيئة التعليمية  .</a:t>
            </a:r>
          </a:p>
          <a:p>
            <a:pPr>
              <a:buNone/>
            </a:pPr>
            <a:r>
              <a:rPr lang="en-US" dirty="0" smtClean="0"/>
              <a:t> </a:t>
            </a:r>
            <a:r>
              <a:rPr lang="ar-SA" dirty="0" smtClean="0"/>
              <a:t>2-الختام</a:t>
            </a:r>
            <a:endParaRPr lang="en-US" dirty="0" smtClean="0"/>
          </a:p>
          <a:p>
            <a:pPr>
              <a:buNone/>
            </a:pPr>
            <a:r>
              <a:rPr lang="ar-SA" dirty="0" smtClean="0"/>
              <a:t>3- عرض المشكلة .</a:t>
            </a:r>
            <a:endParaRPr lang="en-US" dirty="0" smtClean="0"/>
          </a:p>
          <a:p>
            <a:pPr>
              <a:buNone/>
            </a:pPr>
            <a:r>
              <a:rPr lang="ar-SA" dirty="0" smtClean="0"/>
              <a:t>4- تقويم تعلم الطالب .</a:t>
            </a:r>
            <a:endParaRPr lang="en-US" dirty="0" smtClean="0"/>
          </a:p>
          <a:p>
            <a:pPr>
              <a:buNone/>
            </a:pPr>
            <a:r>
              <a:rPr lang="ar-SA" dirty="0" smtClean="0"/>
              <a:t>5- تحديد المشكلة.                                                                            </a:t>
            </a:r>
          </a:p>
          <a:p>
            <a:pPr>
              <a:buNone/>
            </a:pPr>
            <a:r>
              <a:rPr lang="ar-SA" dirty="0" smtClean="0"/>
              <a:t>6- جمع المعلومات .</a:t>
            </a:r>
          </a:p>
          <a:p>
            <a:pPr>
              <a:buNone/>
            </a:pPr>
            <a:r>
              <a:rPr lang="ar-SA" dirty="0" smtClean="0"/>
              <a:t>7- فرض الفروض .</a:t>
            </a:r>
            <a:endParaRPr lang="en-US" dirty="0" smtClean="0"/>
          </a:p>
          <a:p>
            <a:pPr>
              <a:buNone/>
            </a:pPr>
            <a:r>
              <a:rPr lang="ar-SA" dirty="0" smtClean="0"/>
              <a:t>8- اختيار الوسيلة للنشاط ..</a:t>
            </a:r>
            <a:endParaRPr lang="en-US" dirty="0" smtClean="0"/>
          </a:p>
          <a:p>
            <a:pPr>
              <a:buNone/>
            </a:pPr>
            <a:r>
              <a:rPr lang="ar-SA" dirty="0" smtClean="0"/>
              <a:t>9-صياغة الأسئلة الاستقصائية.</a:t>
            </a:r>
          </a:p>
          <a:p>
            <a:endParaRPr lang="ar-SA" dirty="0"/>
          </a:p>
        </p:txBody>
      </p:sp>
    </p:spTree>
  </p:cSld>
  <p:clrMapOvr>
    <a:masterClrMapping/>
  </p:clrMapOvr>
  <p:transition spd="med">
    <p:wipe dir="d"/>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SA" dirty="0" smtClean="0"/>
              <a:t>   يتبع   النشاط الأول                      (1/1/2)                           25دقيقة</a:t>
            </a:r>
            <a:endParaRPr lang="ar-SA" dirty="0"/>
          </a:p>
        </p:txBody>
      </p:sp>
      <p:sp>
        <p:nvSpPr>
          <p:cNvPr id="3" name="عنصر نائب للمحتوى 2"/>
          <p:cNvSpPr>
            <a:spLocks noGrp="1"/>
          </p:cNvSpPr>
          <p:nvPr>
            <p:ph idx="1"/>
          </p:nvPr>
        </p:nvSpPr>
        <p:spPr/>
        <p:txBody>
          <a:bodyPr/>
          <a:lstStyle/>
          <a:p>
            <a:r>
              <a:rPr lang="ar-SA" dirty="0" smtClean="0"/>
              <a:t>10- تحديد الأهداف من النشاط.</a:t>
            </a:r>
            <a:endParaRPr lang="en-US" dirty="0" smtClean="0"/>
          </a:p>
          <a:p>
            <a:r>
              <a:rPr lang="ar-SA" dirty="0" smtClean="0"/>
              <a:t>11- إدارة عملية التعلم .</a:t>
            </a:r>
            <a:endParaRPr lang="en-US" dirty="0" smtClean="0"/>
          </a:p>
          <a:p>
            <a:r>
              <a:rPr lang="ar-SA" dirty="0" smtClean="0"/>
              <a:t>12- تفسير الظواهر .</a:t>
            </a:r>
            <a:endParaRPr lang="en-US" dirty="0" smtClean="0"/>
          </a:p>
          <a:p>
            <a:r>
              <a:rPr lang="ar-SA" dirty="0" smtClean="0"/>
              <a:t>13- التحفيز.</a:t>
            </a:r>
            <a:endParaRPr lang="en-US" dirty="0" smtClean="0"/>
          </a:p>
          <a:p>
            <a:r>
              <a:rPr lang="ar-SA" dirty="0" smtClean="0"/>
              <a:t>14- تقويم التعلم</a:t>
            </a:r>
            <a:endParaRPr lang="en-US" dirty="0" smtClean="0"/>
          </a:p>
          <a:p>
            <a:r>
              <a:rPr lang="ar-SA" dirty="0" smtClean="0"/>
              <a:t>15- تحديد مجال أو الغرض  من النشاط  .</a:t>
            </a:r>
            <a:endParaRPr lang="en-US" dirty="0" smtClean="0"/>
          </a:p>
          <a:p>
            <a:r>
              <a:rPr lang="ar-SA" dirty="0" smtClean="0"/>
              <a:t>16- الاتصال .</a:t>
            </a:r>
            <a:endParaRPr lang="en-US" dirty="0" smtClean="0"/>
          </a:p>
          <a:p>
            <a:pPr>
              <a:buNone/>
            </a:pPr>
            <a:endParaRPr lang="ar-SA" dirty="0"/>
          </a:p>
        </p:txBody>
      </p:sp>
    </p:spTree>
  </p:cSld>
  <p:clrMapOvr>
    <a:masterClrMapping/>
  </p:clrMapOvr>
  <p:transition spd="med">
    <p:wipe dir="d"/>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SA" dirty="0" smtClean="0"/>
              <a:t>النشاط الثاني                          ( 2/1/2 ) جماعي                 15 دقيقة</a:t>
            </a:r>
            <a:endParaRPr lang="ar-SA" dirty="0"/>
          </a:p>
        </p:txBody>
      </p:sp>
      <p:sp>
        <p:nvSpPr>
          <p:cNvPr id="3" name="عنصر نائب للمحتوى 2"/>
          <p:cNvSpPr>
            <a:spLocks noGrp="1"/>
          </p:cNvSpPr>
          <p:nvPr>
            <p:ph idx="1"/>
          </p:nvPr>
        </p:nvSpPr>
        <p:spPr/>
        <p:txBody>
          <a:bodyPr/>
          <a:lstStyle/>
          <a:p>
            <a:pPr>
              <a:buNone/>
            </a:pPr>
            <a:r>
              <a:rPr lang="ar-SA" dirty="0" smtClean="0"/>
              <a:t>      </a:t>
            </a:r>
            <a:r>
              <a:rPr lang="ar-SA" dirty="0" smtClean="0">
                <a:solidFill>
                  <a:srgbClr val="C00000"/>
                </a:solidFill>
              </a:rPr>
              <a:t>أخي المتدرب / أختي المتدربة </a:t>
            </a:r>
            <a:endParaRPr lang="en-US" dirty="0" smtClean="0">
              <a:solidFill>
                <a:srgbClr val="C00000"/>
              </a:solidFill>
            </a:endParaRPr>
          </a:p>
          <a:p>
            <a:r>
              <a:rPr lang="ar-SA" dirty="0" smtClean="0"/>
              <a:t> لتنفيذ درس ما بإستراتيجية الاستقصاء فإن ذلك يتطلب توفر معايير معينة في الموضوع أو الدرس، مستفيداً مما تعرفت عليه فيما سبق وبناء على خبراتك العملية حاول أن تحدد المعايير اللازمة لتنفيذ درس ما بإستراتيجية الاستقصاء.</a:t>
            </a:r>
            <a:endParaRPr lang="en-US" dirty="0" smtClean="0"/>
          </a:p>
          <a:p>
            <a:endParaRPr lang="ar-SA" dirty="0"/>
          </a:p>
        </p:txBody>
      </p:sp>
    </p:spTree>
  </p:cSld>
  <p:clrMapOvr>
    <a:masterClrMapping/>
  </p:clrMapOvr>
  <p:transition spd="med">
    <p:wipe dir="d"/>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معايير اختيار الموضوعات </a:t>
            </a:r>
            <a:endParaRPr lang="ar-SA" dirty="0"/>
          </a:p>
        </p:txBody>
      </p:sp>
      <p:sp>
        <p:nvSpPr>
          <p:cNvPr id="3" name="عنصر نائب للمحتوى 2"/>
          <p:cNvSpPr>
            <a:spLocks noGrp="1"/>
          </p:cNvSpPr>
          <p:nvPr>
            <p:ph idx="1"/>
          </p:nvPr>
        </p:nvSpPr>
        <p:spPr/>
        <p:txBody>
          <a:bodyPr/>
          <a:lstStyle/>
          <a:p>
            <a:r>
              <a:rPr lang="ar-SA" dirty="0" smtClean="0">
                <a:solidFill>
                  <a:srgbClr val="C00000"/>
                </a:solidFill>
              </a:rPr>
              <a:t>"تختار الموضوعات التي تتخذ وسيلة لتنمية قدرات ومهارات البحث والاستقصاء وفقاً لمعايير من أبرزها أن تكون :</a:t>
            </a:r>
            <a:endParaRPr lang="en-US" dirty="0" smtClean="0">
              <a:solidFill>
                <a:srgbClr val="C00000"/>
              </a:solidFill>
            </a:endParaRPr>
          </a:p>
          <a:p>
            <a:pPr marL="514350" lvl="0" indent="-514350">
              <a:buFont typeface="+mj-lt"/>
              <a:buAutoNum type="arabicPeriod"/>
            </a:pPr>
            <a:r>
              <a:rPr lang="ar-SA" dirty="0" smtClean="0"/>
              <a:t>ملائمة لمستوى النمو العقلي للطلبة .</a:t>
            </a:r>
            <a:endParaRPr lang="en-US" dirty="0" smtClean="0"/>
          </a:p>
          <a:p>
            <a:pPr marL="514350" lvl="0" indent="-514350">
              <a:buFont typeface="+mj-lt"/>
              <a:buAutoNum type="arabicPeriod"/>
            </a:pPr>
            <a:r>
              <a:rPr lang="ar-SA" dirty="0" smtClean="0"/>
              <a:t> وثيقة الصلة بميول الطلبة واهتماماتهم .</a:t>
            </a:r>
            <a:endParaRPr lang="en-US" dirty="0" smtClean="0"/>
          </a:p>
          <a:p>
            <a:pPr marL="514350" lvl="0" indent="-514350">
              <a:buFont typeface="+mj-lt"/>
              <a:buAutoNum type="arabicPeriod"/>
            </a:pPr>
            <a:r>
              <a:rPr lang="ar-SA" dirty="0" smtClean="0"/>
              <a:t> وثيقة الصلة بالقضايا الحيوية والمشكلات المثارة في المجتمع .</a:t>
            </a:r>
            <a:endParaRPr lang="en-US" dirty="0" smtClean="0"/>
          </a:p>
          <a:p>
            <a:pPr marL="514350" lvl="0" indent="-514350">
              <a:buFont typeface="+mj-lt"/>
              <a:buAutoNum type="arabicPeriod"/>
            </a:pPr>
            <a:r>
              <a:rPr lang="ar-SA" dirty="0" smtClean="0"/>
              <a:t> من الموضوعات التي تتعدد فيها الآراء ووجهات النظر.</a:t>
            </a:r>
            <a:br>
              <a:rPr lang="ar-SA" dirty="0" smtClean="0"/>
            </a:br>
            <a:r>
              <a:rPr lang="en-US" dirty="0" smtClean="0"/>
              <a:t> </a:t>
            </a:r>
          </a:p>
          <a:p>
            <a:endParaRPr lang="ar-SA" dirty="0"/>
          </a:p>
        </p:txBody>
      </p:sp>
    </p:spTree>
  </p:cSld>
  <p:clrMapOvr>
    <a:masterClrMapping/>
  </p:clrMapOvr>
  <p:transition spd="med">
    <p:wipe dir="d"/>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النشاط الثالث                ( 3/1/2 )                  30 دقيقة</a:t>
            </a:r>
            <a:endParaRPr lang="ar-SA" dirty="0"/>
          </a:p>
        </p:txBody>
      </p:sp>
      <p:sp>
        <p:nvSpPr>
          <p:cNvPr id="3" name="عنصر نائب للمحتوى 2"/>
          <p:cNvSpPr>
            <a:spLocks noGrp="1"/>
          </p:cNvSpPr>
          <p:nvPr>
            <p:ph idx="1"/>
          </p:nvPr>
        </p:nvSpPr>
        <p:spPr/>
        <p:txBody>
          <a:bodyPr/>
          <a:lstStyle/>
          <a:p>
            <a:pPr>
              <a:buNone/>
            </a:pPr>
            <a:r>
              <a:rPr lang="ar-SA" dirty="0" smtClean="0">
                <a:solidFill>
                  <a:srgbClr val="C00000"/>
                </a:solidFill>
              </a:rPr>
              <a:t>        أخي المتدرب / أختي المتدربة </a:t>
            </a:r>
            <a:endParaRPr lang="en-US" dirty="0" smtClean="0">
              <a:solidFill>
                <a:srgbClr val="C00000"/>
              </a:solidFill>
            </a:endParaRPr>
          </a:p>
          <a:p>
            <a:r>
              <a:rPr lang="ar-SA" dirty="0" smtClean="0"/>
              <a:t>تعرفت من خلال الأنشطة السابقة على ملامح أساسية للمواقف التعليمية التي تناسبها إستراتيجية الاستقصاء .</a:t>
            </a:r>
            <a:endParaRPr lang="en-US" dirty="0" smtClean="0"/>
          </a:p>
          <a:p>
            <a:pPr>
              <a:buNone/>
            </a:pPr>
            <a:r>
              <a:rPr lang="ar-SA" dirty="0" smtClean="0"/>
              <a:t>       ...بالتعاون مع أفراد مجموعتك اختر خمسة موضوعات من الكتاب المقرر تناسبها هذه الإستراتيجية مبرراً  اختيارك لكل موضوع .</a:t>
            </a:r>
            <a:endParaRPr lang="en-US" dirty="0" smtClean="0"/>
          </a:p>
          <a:p>
            <a:pPr>
              <a:buNone/>
            </a:pPr>
            <a:endParaRPr lang="ar-SA" dirty="0"/>
          </a:p>
        </p:txBody>
      </p:sp>
    </p:spTree>
  </p:cSld>
  <p:clrMapOvr>
    <a:masterClrMapping/>
  </p:clrMapOvr>
  <p:transition spd="med">
    <p:wipe dir="d"/>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النشاط الرابع                      ( 4/1/2 )                   40 دقيقة</a:t>
            </a:r>
            <a:endParaRPr lang="ar-SA" dirty="0"/>
          </a:p>
        </p:txBody>
      </p:sp>
      <p:sp>
        <p:nvSpPr>
          <p:cNvPr id="3" name="عنصر نائب للمحتوى 2"/>
          <p:cNvSpPr>
            <a:spLocks noGrp="1"/>
          </p:cNvSpPr>
          <p:nvPr>
            <p:ph idx="1"/>
          </p:nvPr>
        </p:nvSpPr>
        <p:spPr/>
        <p:txBody>
          <a:bodyPr>
            <a:normAutofit/>
          </a:bodyPr>
          <a:lstStyle/>
          <a:p>
            <a:pPr>
              <a:buNone/>
            </a:pPr>
            <a:r>
              <a:rPr lang="ar-SA" dirty="0" smtClean="0"/>
              <a:t>         </a:t>
            </a:r>
            <a:r>
              <a:rPr lang="ar-SA" dirty="0" smtClean="0">
                <a:solidFill>
                  <a:srgbClr val="C00000"/>
                </a:solidFill>
              </a:rPr>
              <a:t>أخي المتدرب / أختي المتدربة </a:t>
            </a:r>
            <a:endParaRPr lang="en-US" dirty="0" smtClean="0">
              <a:solidFill>
                <a:srgbClr val="C00000"/>
              </a:solidFill>
            </a:endParaRPr>
          </a:p>
          <a:p>
            <a:r>
              <a:rPr lang="ar-SA" dirty="0" smtClean="0"/>
              <a:t>لقد توصلت أنت وزملاؤك في النشاط السابق إلى تحديد خمسة مواضيع من المقرر الدراسي تناسبها إستراتيجية الاستقصاء، مستعيناً بالنشرة العلمية ( 2-1-4) اختر واحداً من هذه الموضوعات ثم قم بما يلي: </a:t>
            </a:r>
            <a:endParaRPr lang="en-US" dirty="0" smtClean="0"/>
          </a:p>
          <a:p>
            <a:r>
              <a:rPr lang="ar-SA" u="sng" dirty="0" smtClean="0">
                <a:solidFill>
                  <a:schemeClr val="tx2"/>
                </a:solidFill>
              </a:rPr>
              <a:t>أولا:حدد أهداف الدرس ، ومهارات الاستقصاء التي يمكن تنميتها لدى الطلاب من خلال الدرس : </a:t>
            </a:r>
          </a:p>
          <a:p>
            <a:r>
              <a:rPr lang="ar-SA" u="sng" dirty="0" smtClean="0">
                <a:solidFill>
                  <a:schemeClr val="tx2"/>
                </a:solidFill>
              </a:rPr>
              <a:t>ثانيا:أحصر الإمكانات اللازمة لتنفيذ الدرس</a:t>
            </a:r>
            <a:r>
              <a:rPr lang="ar-SA" dirty="0" smtClean="0">
                <a:solidFill>
                  <a:schemeClr val="tx2"/>
                </a:solidFill>
              </a:rPr>
              <a:t> :</a:t>
            </a:r>
            <a:endParaRPr lang="en-US" dirty="0" smtClean="0"/>
          </a:p>
          <a:p>
            <a:r>
              <a:rPr lang="ar-SA" u="sng" dirty="0" smtClean="0">
                <a:solidFill>
                  <a:schemeClr val="tx2"/>
                </a:solidFill>
              </a:rPr>
              <a:t>ثالثا: قم بصياغة الأسئلة أو المشكلة المتعلقة بالدرس :</a:t>
            </a:r>
            <a:endParaRPr lang="en-US" dirty="0" smtClean="0">
              <a:solidFill>
                <a:schemeClr val="tx2"/>
              </a:solidFill>
            </a:endParaRPr>
          </a:p>
          <a:p>
            <a:endParaRPr lang="ar-SA" u="sng" dirty="0" smtClean="0"/>
          </a:p>
          <a:p>
            <a:endParaRPr lang="en-US" dirty="0" smtClean="0"/>
          </a:p>
          <a:p>
            <a:pPr>
              <a:buNone/>
            </a:pPr>
            <a:endParaRPr lang="ar-SA" dirty="0"/>
          </a:p>
        </p:txBody>
      </p:sp>
    </p:spTree>
  </p:cSld>
  <p:clrMapOvr>
    <a:masterClrMapping/>
  </p:clrMapOvr>
  <p:transition spd="med">
    <p:wipe dir="d"/>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SA" dirty="0" smtClean="0"/>
              <a:t>تابع...النشاط الرابع                    ( 4/1/2 )                 40 دقيقة</a:t>
            </a:r>
            <a:endParaRPr lang="ar-SA" dirty="0"/>
          </a:p>
        </p:txBody>
      </p:sp>
      <p:sp>
        <p:nvSpPr>
          <p:cNvPr id="3" name="عنصر نائب للمحتوى 2"/>
          <p:cNvSpPr>
            <a:spLocks noGrp="1"/>
          </p:cNvSpPr>
          <p:nvPr>
            <p:ph idx="1"/>
          </p:nvPr>
        </p:nvSpPr>
        <p:spPr/>
        <p:txBody>
          <a:bodyPr>
            <a:normAutofit/>
          </a:bodyPr>
          <a:lstStyle/>
          <a:p>
            <a:r>
              <a:rPr lang="ar-SA" u="sng" dirty="0" smtClean="0">
                <a:solidFill>
                  <a:schemeClr val="tx2"/>
                </a:solidFill>
              </a:rPr>
              <a:t>رابعا:حدد المهارات الاستقصائية المناسبة اللازمة لتنفيذ الدرس: </a:t>
            </a:r>
          </a:p>
          <a:p>
            <a:pPr>
              <a:buNone/>
            </a:pPr>
            <a:endParaRPr lang="en-US" dirty="0" smtClean="0">
              <a:solidFill>
                <a:schemeClr val="tx2"/>
              </a:solidFill>
            </a:endParaRPr>
          </a:p>
          <a:p>
            <a:r>
              <a:rPr lang="ar-SA" u="sng" dirty="0" smtClean="0">
                <a:solidFill>
                  <a:schemeClr val="tx2"/>
                </a:solidFill>
              </a:rPr>
              <a:t>خامسا:قم بصياغة أسئلة استقصائية للدرس :</a:t>
            </a:r>
          </a:p>
          <a:p>
            <a:pPr>
              <a:buNone/>
            </a:pPr>
            <a:endParaRPr lang="en-US" dirty="0" smtClean="0">
              <a:solidFill>
                <a:schemeClr val="tx2"/>
              </a:solidFill>
            </a:endParaRPr>
          </a:p>
          <a:p>
            <a:r>
              <a:rPr lang="ar-SA" u="sng" dirty="0" smtClean="0">
                <a:solidFill>
                  <a:schemeClr val="tx2"/>
                </a:solidFill>
              </a:rPr>
              <a:t>سادسا:حدد أساليب وأدوات التقويم المناسبة للدرس الاستقصائي</a:t>
            </a:r>
            <a:r>
              <a:rPr lang="ar-SA" dirty="0" smtClean="0">
                <a:solidFill>
                  <a:schemeClr val="tx2"/>
                </a:solidFill>
              </a:rPr>
              <a:t>:</a:t>
            </a:r>
            <a:endParaRPr lang="en-US" dirty="0" smtClean="0">
              <a:solidFill>
                <a:schemeClr val="tx2"/>
              </a:solidFill>
            </a:endParaRPr>
          </a:p>
          <a:p>
            <a:endParaRPr lang="en-US" dirty="0" smtClean="0"/>
          </a:p>
          <a:p>
            <a:pPr>
              <a:buNone/>
            </a:pPr>
            <a:endParaRPr lang="ar-SA" dirty="0"/>
          </a:p>
        </p:txBody>
      </p:sp>
    </p:spTree>
  </p:cSld>
  <p:clrMapOvr>
    <a:masterClrMapping/>
  </p:clrMapOvr>
  <p:transition spd="med">
    <p:wipe dir="d"/>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الجلسة الثانية</a:t>
            </a:r>
            <a:endParaRPr lang="ar-SA" dirty="0"/>
          </a:p>
        </p:txBody>
      </p:sp>
      <p:sp>
        <p:nvSpPr>
          <p:cNvPr id="3" name="عنصر نائب للمحتوى 2"/>
          <p:cNvSpPr>
            <a:spLocks noGrp="1"/>
          </p:cNvSpPr>
          <p:nvPr>
            <p:ph idx="1"/>
          </p:nvPr>
        </p:nvSpPr>
        <p:spPr/>
        <p:txBody>
          <a:bodyPr/>
          <a:lstStyle/>
          <a:p>
            <a:pPr algn="ctr"/>
            <a:r>
              <a:rPr lang="ar-SA" dirty="0" smtClean="0">
                <a:solidFill>
                  <a:srgbClr val="C00000"/>
                </a:solidFill>
              </a:rPr>
              <a:t>الأهداف </a:t>
            </a:r>
            <a:endParaRPr lang="en-US" dirty="0" smtClean="0">
              <a:solidFill>
                <a:srgbClr val="C00000"/>
              </a:solidFill>
            </a:endParaRPr>
          </a:p>
          <a:p>
            <a:pPr>
              <a:buNone/>
            </a:pPr>
            <a:r>
              <a:rPr lang="ar-SA" dirty="0" smtClean="0"/>
              <a:t>          </a:t>
            </a:r>
            <a:r>
              <a:rPr lang="ar-SA" dirty="0" smtClean="0">
                <a:solidFill>
                  <a:srgbClr val="0070C0"/>
                </a:solidFill>
              </a:rPr>
              <a:t>في نهاية الجلسة التدريبية يتوقع من المتدرب أن :  </a:t>
            </a:r>
            <a:endParaRPr lang="en-US" dirty="0" smtClean="0">
              <a:solidFill>
                <a:srgbClr val="0070C0"/>
              </a:solidFill>
            </a:endParaRPr>
          </a:p>
          <a:p>
            <a:pPr lvl="0"/>
            <a:r>
              <a:rPr lang="ar-SA" dirty="0" smtClean="0"/>
              <a:t>يبني نشاطات تعليمية مناسبة للتدريس الاستقصائي.</a:t>
            </a:r>
            <a:endParaRPr lang="en-US" dirty="0" smtClean="0"/>
          </a:p>
          <a:p>
            <a:pPr lvl="0"/>
            <a:r>
              <a:rPr lang="ar-SA" dirty="0" smtClean="0"/>
              <a:t>يطبق تدريساً مصغراً باستخدام إستراتيجية الاستقصاء.</a:t>
            </a:r>
            <a:endParaRPr lang="en-US" dirty="0" smtClean="0"/>
          </a:p>
          <a:p>
            <a:pPr>
              <a:buNone/>
            </a:pPr>
            <a:endParaRPr lang="ar-SA" dirty="0"/>
          </a:p>
        </p:txBody>
      </p:sp>
    </p:spTree>
  </p:cSld>
  <p:clrMapOvr>
    <a:masterClrMapping/>
  </p:clrMapOvr>
  <p:transition spd="med">
    <p:wipe dir="d"/>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النشاط الأول                      (1/2/2)                           25دقيقة</a:t>
            </a:r>
            <a:endParaRPr lang="ar-SA" dirty="0"/>
          </a:p>
        </p:txBody>
      </p:sp>
      <p:sp>
        <p:nvSpPr>
          <p:cNvPr id="3" name="عنصر نائب للمحتوى 2"/>
          <p:cNvSpPr>
            <a:spLocks noGrp="1"/>
          </p:cNvSpPr>
          <p:nvPr>
            <p:ph idx="1"/>
          </p:nvPr>
        </p:nvSpPr>
        <p:spPr/>
        <p:txBody>
          <a:bodyPr/>
          <a:lstStyle/>
          <a:p>
            <a:r>
              <a:rPr lang="ar-SA" dirty="0" smtClean="0">
                <a:solidFill>
                  <a:srgbClr val="C00000"/>
                </a:solidFill>
              </a:rPr>
              <a:t>أخي الكريم.. </a:t>
            </a:r>
          </a:p>
          <a:p>
            <a:r>
              <a:rPr lang="ar-SA" dirty="0" smtClean="0"/>
              <a:t>سبق </a:t>
            </a:r>
            <a:r>
              <a:rPr lang="ar-SA" dirty="0" err="1" smtClean="0"/>
              <a:t>لك</a:t>
            </a:r>
            <a:r>
              <a:rPr lang="ar-SA" dirty="0" smtClean="0"/>
              <a:t> في النشاط السابق القيام بعدد من إجراءات التخطيط لدرس استقصائي ،(تحديد الأهداف،صياغة المشكلة،صياغة الأسئلة...الخ) قم ببناء أنشطة تعليمية تناسب التدريس الاستقصائي تحقق من خلالها بعض أهداف الموضوع الذي سبق </a:t>
            </a:r>
            <a:r>
              <a:rPr lang="ar-SA" dirty="0" err="1" smtClean="0"/>
              <a:t>لك</a:t>
            </a:r>
            <a:r>
              <a:rPr lang="ar-SA" dirty="0" smtClean="0"/>
              <a:t> اختياره..</a:t>
            </a:r>
            <a:endParaRPr lang="en-US" dirty="0" smtClean="0"/>
          </a:p>
          <a:p>
            <a:endParaRPr lang="ar-SA" dirty="0"/>
          </a:p>
        </p:txBody>
      </p:sp>
    </p:spTree>
  </p:cSld>
  <p:clrMapOvr>
    <a:masterClrMapping/>
  </p:clrMapOvr>
  <p:transition spd="med">
    <p:wipe dir="d"/>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dirty="0" smtClean="0"/>
              <a:t/>
            </a:r>
            <a:br>
              <a:rPr lang="en-US" dirty="0" smtClean="0"/>
            </a:br>
            <a:r>
              <a:rPr lang="ar-SA" dirty="0" smtClean="0"/>
              <a:t/>
            </a:r>
            <a:br>
              <a:rPr lang="ar-SA" dirty="0" smtClean="0"/>
            </a:br>
            <a:r>
              <a:rPr lang="ar-SA" dirty="0" smtClean="0"/>
              <a:t>الأهداف الخاصة</a:t>
            </a:r>
            <a:r>
              <a:rPr lang="ar-SA" sz="3100" dirty="0" smtClean="0"/>
              <a:t/>
            </a:r>
            <a:br>
              <a:rPr lang="ar-SA" sz="3100" dirty="0" smtClean="0"/>
            </a:br>
            <a:r>
              <a:rPr lang="ar-SA" sz="3600" dirty="0" smtClean="0">
                <a:solidFill>
                  <a:srgbClr val="FFFF00"/>
                </a:solidFill>
              </a:rPr>
              <a:t>يتوقع من المتدرب في نهاية البرنامج التدريبي أن يكون قادرا على :</a:t>
            </a:r>
            <a:r>
              <a:rPr lang="en-US" sz="4900" dirty="0" smtClean="0">
                <a:solidFill>
                  <a:srgbClr val="FFFF00"/>
                </a:solidFill>
              </a:rPr>
              <a:t/>
            </a:r>
            <a:br>
              <a:rPr lang="en-US" sz="4900" dirty="0" smtClean="0">
                <a:solidFill>
                  <a:srgbClr val="FFFF00"/>
                </a:solidFill>
              </a:rPr>
            </a:br>
            <a:r>
              <a:rPr lang="en-US" dirty="0" smtClean="0"/>
              <a:t/>
            </a:r>
            <a:br>
              <a:rPr lang="en-US" dirty="0" smtClean="0"/>
            </a:br>
            <a:endParaRPr lang="ar-SA" dirty="0"/>
          </a:p>
        </p:txBody>
      </p:sp>
      <p:sp>
        <p:nvSpPr>
          <p:cNvPr id="3" name="عنصر نائب للمحتوى 2"/>
          <p:cNvSpPr>
            <a:spLocks noGrp="1"/>
          </p:cNvSpPr>
          <p:nvPr>
            <p:ph idx="1"/>
          </p:nvPr>
        </p:nvSpPr>
        <p:spPr/>
        <p:txBody>
          <a:bodyPr>
            <a:normAutofit fontScale="55000" lnSpcReduction="20000"/>
          </a:bodyPr>
          <a:lstStyle/>
          <a:p>
            <a:pPr marL="742950" lvl="0" indent="-742950">
              <a:buFont typeface="+mj-lt"/>
              <a:buAutoNum type="arabicPeriod"/>
            </a:pPr>
            <a:r>
              <a:rPr lang="ar-SA" sz="4400" dirty="0" smtClean="0"/>
              <a:t>استنباط المفاهيم المتعلقة  بالاستقصاء.</a:t>
            </a:r>
            <a:endParaRPr lang="en-US" sz="4400" dirty="0" smtClean="0"/>
          </a:p>
          <a:p>
            <a:pPr marL="742950" lvl="0" indent="-742950">
              <a:buFont typeface="+mj-lt"/>
              <a:buAutoNum type="arabicPeriod"/>
            </a:pPr>
            <a:r>
              <a:rPr lang="ar-SA" sz="4400" dirty="0" smtClean="0"/>
              <a:t>استنباط المبادئ العلمية التي اعتمدت عليها إستراتيجية الاستقصاء.</a:t>
            </a:r>
            <a:endParaRPr lang="en-US" sz="4400" dirty="0" smtClean="0"/>
          </a:p>
          <a:p>
            <a:pPr marL="742950" lvl="0" indent="-742950">
              <a:buFont typeface="+mj-lt"/>
              <a:buAutoNum type="arabicPeriod"/>
            </a:pPr>
            <a:r>
              <a:rPr lang="ar-SA" sz="4400" dirty="0" smtClean="0"/>
              <a:t>توضيح العلاقة بين الاستقصاء والتعلم الذاتي.</a:t>
            </a:r>
            <a:endParaRPr lang="en-US" sz="4400" dirty="0" smtClean="0"/>
          </a:p>
          <a:p>
            <a:pPr marL="742950" lvl="0" indent="-742950">
              <a:buFont typeface="+mj-lt"/>
              <a:buAutoNum type="arabicPeriod"/>
            </a:pPr>
            <a:r>
              <a:rPr lang="ar-SA" sz="4400" dirty="0" smtClean="0"/>
              <a:t>استنتاج الفروق بين أنواع الاستقصاء.</a:t>
            </a:r>
            <a:endParaRPr lang="en-US" sz="4400" dirty="0" smtClean="0"/>
          </a:p>
          <a:p>
            <a:pPr marL="742950" lvl="0" indent="-742950">
              <a:buFont typeface="+mj-lt"/>
              <a:buAutoNum type="arabicPeriod"/>
            </a:pPr>
            <a:r>
              <a:rPr lang="ar-SA" sz="4400" dirty="0" smtClean="0"/>
              <a:t>تبرير استخدام إستراتيجية الاستقصاء.</a:t>
            </a:r>
            <a:endParaRPr lang="en-US" sz="4400" dirty="0" smtClean="0"/>
          </a:p>
          <a:p>
            <a:pPr marL="742950" lvl="0" indent="-742950">
              <a:buFont typeface="+mj-lt"/>
              <a:buAutoNum type="arabicPeriod"/>
            </a:pPr>
            <a:r>
              <a:rPr lang="ar-SA" sz="4400" dirty="0" smtClean="0"/>
              <a:t>تحديد مهارات المعلم في التعليم بالاستقصاء.</a:t>
            </a:r>
            <a:endParaRPr lang="en-US" sz="4400" dirty="0" smtClean="0"/>
          </a:p>
          <a:p>
            <a:pPr marL="742950" lvl="0" indent="-742950">
              <a:buFont typeface="+mj-lt"/>
              <a:buAutoNum type="arabicPeriod"/>
            </a:pPr>
            <a:r>
              <a:rPr lang="ar-SA" sz="4400" dirty="0" smtClean="0"/>
              <a:t>تحديد مهارات الطالب في التعلم بالاستقصاء.</a:t>
            </a:r>
            <a:endParaRPr lang="en-US" sz="4400" dirty="0" smtClean="0"/>
          </a:p>
          <a:p>
            <a:pPr marL="742950" lvl="0" indent="-742950">
              <a:buFont typeface="+mj-lt"/>
              <a:buAutoNum type="arabicPeriod"/>
            </a:pPr>
            <a:r>
              <a:rPr lang="ar-SA" sz="4400" dirty="0" smtClean="0"/>
              <a:t>تحديد معايير اختيار الموقف التعليمي المناسب لإستراتيجية الاستقصاء. </a:t>
            </a:r>
            <a:endParaRPr lang="en-US" sz="4400" dirty="0" smtClean="0"/>
          </a:p>
          <a:p>
            <a:pPr marL="742950" lvl="0" indent="-742950">
              <a:buFont typeface="+mj-lt"/>
              <a:buAutoNum type="arabicPeriod"/>
            </a:pPr>
            <a:r>
              <a:rPr lang="ar-SA" sz="4400" dirty="0" smtClean="0"/>
              <a:t>التخطيط لاستخدام إستراتيجية الاستقصاء في التعليم والتعلم .</a:t>
            </a:r>
            <a:endParaRPr lang="en-US" sz="4400" dirty="0" smtClean="0"/>
          </a:p>
          <a:p>
            <a:pPr marL="742950" lvl="0" indent="-742950">
              <a:buFont typeface="+mj-lt"/>
              <a:buAutoNum type="arabicPeriod"/>
            </a:pPr>
            <a:r>
              <a:rPr lang="ar-SA" sz="4400" dirty="0" smtClean="0"/>
              <a:t>تصميم دروس تستخدم إستراتيجية الاستقصاء في التعليم والتعلم.</a:t>
            </a:r>
            <a:endParaRPr lang="en-US" sz="4400" dirty="0" smtClean="0"/>
          </a:p>
          <a:p>
            <a:pPr marL="742950" lvl="0" indent="-742950">
              <a:buFont typeface="+mj-lt"/>
              <a:buAutoNum type="arabicPeriod"/>
            </a:pPr>
            <a:r>
              <a:rPr lang="ar-SA" sz="4400" dirty="0" smtClean="0"/>
              <a:t>تنفيذ درس في التخصص وفق إستراتيجية التعلم بالاستقصاء.</a:t>
            </a:r>
            <a:endParaRPr lang="en-US" sz="4400" dirty="0" smtClean="0"/>
          </a:p>
          <a:p>
            <a:endParaRPr lang="ar-SA" dirty="0"/>
          </a:p>
        </p:txBody>
      </p:sp>
    </p:spTree>
  </p:cSld>
  <p:clrMapOvr>
    <a:masterClrMapping/>
  </p:clrMapOvr>
  <p:transition spd="med">
    <p:wipe dir="d"/>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النشاط الثاني                   (2/2/2)                           100دقيقة</a:t>
            </a:r>
            <a:endParaRPr lang="ar-SA" dirty="0"/>
          </a:p>
        </p:txBody>
      </p:sp>
      <p:sp>
        <p:nvSpPr>
          <p:cNvPr id="3" name="عنصر نائب للمحتوى 2"/>
          <p:cNvSpPr>
            <a:spLocks noGrp="1"/>
          </p:cNvSpPr>
          <p:nvPr>
            <p:ph idx="1"/>
          </p:nvPr>
        </p:nvSpPr>
        <p:spPr/>
        <p:txBody>
          <a:bodyPr>
            <a:normAutofit/>
          </a:bodyPr>
          <a:lstStyle/>
          <a:p>
            <a:pPr>
              <a:buNone/>
            </a:pPr>
            <a:r>
              <a:rPr lang="ar-SA" dirty="0" smtClean="0"/>
              <a:t>       </a:t>
            </a:r>
            <a:r>
              <a:rPr lang="ar-SA" dirty="0" smtClean="0">
                <a:solidFill>
                  <a:srgbClr val="C00000"/>
                </a:solidFill>
              </a:rPr>
              <a:t>أخي المتدرب/أختي المتدربة</a:t>
            </a:r>
            <a:endParaRPr lang="en-US" dirty="0" smtClean="0">
              <a:solidFill>
                <a:srgbClr val="C00000"/>
              </a:solidFill>
            </a:endParaRPr>
          </a:p>
          <a:p>
            <a:pPr>
              <a:buNone/>
            </a:pPr>
            <a:r>
              <a:rPr lang="ar-SA" dirty="0" smtClean="0">
                <a:solidFill>
                  <a:srgbClr val="002060"/>
                </a:solidFill>
              </a:rPr>
              <a:t>بالتعاون مع أفراد مجموعتك، قدم درسًا مصغرًا </a:t>
            </a:r>
            <a:r>
              <a:rPr lang="ar-SA" dirty="0" err="1" smtClean="0">
                <a:solidFill>
                  <a:srgbClr val="002060"/>
                </a:solidFill>
              </a:rPr>
              <a:t>و</a:t>
            </a:r>
            <a:r>
              <a:rPr lang="ar-SA" dirty="0" smtClean="0">
                <a:solidFill>
                  <a:srgbClr val="002060"/>
                </a:solidFill>
              </a:rPr>
              <a:t> ذلك </a:t>
            </a:r>
            <a:r>
              <a:rPr lang="ar-SA" dirty="0" err="1" smtClean="0">
                <a:solidFill>
                  <a:srgbClr val="002060"/>
                </a:solidFill>
              </a:rPr>
              <a:t>باتباع</a:t>
            </a:r>
            <a:r>
              <a:rPr lang="ar-SA" dirty="0" smtClean="0">
                <a:solidFill>
                  <a:srgbClr val="002060"/>
                </a:solidFill>
              </a:rPr>
              <a:t> الإجراءات التالية .</a:t>
            </a:r>
            <a:endParaRPr lang="en-US" dirty="0" smtClean="0">
              <a:solidFill>
                <a:srgbClr val="002060"/>
              </a:solidFill>
            </a:endParaRPr>
          </a:p>
          <a:p>
            <a:pPr>
              <a:buNone/>
            </a:pPr>
            <a:r>
              <a:rPr lang="ar-SA" dirty="0" smtClean="0"/>
              <a:t>1- راجع المادة العلمية التي سبق إعدادها مع زملائك في الأنشطة السابقة .</a:t>
            </a:r>
            <a:endParaRPr lang="en-US" dirty="0" smtClean="0"/>
          </a:p>
          <a:p>
            <a:pPr>
              <a:buNone/>
            </a:pPr>
            <a:r>
              <a:rPr lang="ar-SA" dirty="0" smtClean="0"/>
              <a:t>2- ترشح كل مجموعة واحداً منها ليؤدي دور المعلم.</a:t>
            </a:r>
            <a:endParaRPr lang="en-US" dirty="0" smtClean="0"/>
          </a:p>
          <a:p>
            <a:pPr>
              <a:buNone/>
            </a:pPr>
            <a:r>
              <a:rPr lang="ar-SA" dirty="0" smtClean="0"/>
              <a:t>3-يقدم المرشح نشاطاً واحداً باستخدام إستراتيجية الاستقصاء في 13 دقيقة.</a:t>
            </a:r>
            <a:endParaRPr lang="en-US" dirty="0" smtClean="0"/>
          </a:p>
          <a:p>
            <a:pPr>
              <a:buNone/>
            </a:pPr>
            <a:r>
              <a:rPr lang="ar-SA" dirty="0" smtClean="0"/>
              <a:t>4-تؤدي بقية المجموعة دور المقيم والمعلق بعد العرض لدقيقتين </a:t>
            </a:r>
            <a:endParaRPr lang="en-US" dirty="0" smtClean="0"/>
          </a:p>
          <a:p>
            <a:pPr>
              <a:buNone/>
            </a:pPr>
            <a:r>
              <a:rPr lang="ar-SA" dirty="0" smtClean="0"/>
              <a:t>5-تؤدي بقية المجموعات دور التلاميذ أثناء العرض.</a:t>
            </a:r>
            <a:endParaRPr lang="en-US" dirty="0" smtClean="0"/>
          </a:p>
          <a:p>
            <a:endParaRPr lang="ar-SA" dirty="0"/>
          </a:p>
        </p:txBody>
      </p:sp>
    </p:spTree>
  </p:cSld>
  <p:clrMapOvr>
    <a:masterClrMapping/>
  </p:clrMapOvr>
  <p:transition spd="med">
    <p:wipe dir="d"/>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SA" dirty="0" smtClean="0">
                <a:solidFill>
                  <a:srgbClr val="002060"/>
                </a:solidFill>
              </a:rPr>
              <a:t/>
            </a:r>
            <a:br>
              <a:rPr lang="ar-SA" dirty="0" smtClean="0">
                <a:solidFill>
                  <a:srgbClr val="002060"/>
                </a:solidFill>
              </a:rPr>
            </a:br>
            <a:r>
              <a:rPr lang="ar-SA" sz="5300" dirty="0" smtClean="0"/>
              <a:t>في الختام</a:t>
            </a:r>
            <a:r>
              <a:rPr lang="ar-SA" dirty="0" smtClean="0">
                <a:solidFill>
                  <a:srgbClr val="002060"/>
                </a:solidFill>
              </a:rPr>
              <a:t/>
            </a:r>
            <a:br>
              <a:rPr lang="ar-SA" dirty="0" smtClean="0">
                <a:solidFill>
                  <a:srgbClr val="002060"/>
                </a:solidFill>
              </a:rPr>
            </a:br>
            <a:endParaRPr lang="ar-SA" dirty="0"/>
          </a:p>
        </p:txBody>
      </p:sp>
      <p:sp>
        <p:nvSpPr>
          <p:cNvPr id="3" name="عنصر نائب للمحتوى 2"/>
          <p:cNvSpPr>
            <a:spLocks noGrp="1"/>
          </p:cNvSpPr>
          <p:nvPr>
            <p:ph idx="1"/>
          </p:nvPr>
        </p:nvSpPr>
        <p:spPr>
          <a:xfrm>
            <a:off x="428596" y="1500174"/>
            <a:ext cx="8229600" cy="4525963"/>
          </a:xfrm>
        </p:spPr>
        <p:txBody>
          <a:bodyPr/>
          <a:lstStyle/>
          <a:p>
            <a:pPr algn="ctr"/>
            <a:endParaRPr lang="ar-SA" dirty="0" smtClean="0"/>
          </a:p>
          <a:p>
            <a:pPr algn="ctr"/>
            <a:r>
              <a:rPr lang="ar-SA" sz="4000" dirty="0" smtClean="0"/>
              <a:t>نتمنى لكم كل التوفيق والنجاح</a:t>
            </a:r>
          </a:p>
          <a:p>
            <a:pPr algn="ctr"/>
            <a:r>
              <a:rPr lang="ar-SA" sz="4000" dirty="0" smtClean="0"/>
              <a:t>ونشكركم على المشاركة الايجابية والتفاعل النشط المتميز</a:t>
            </a:r>
          </a:p>
          <a:p>
            <a:pPr algn="ctr"/>
            <a:r>
              <a:rPr lang="ar-SA" dirty="0" smtClean="0">
                <a:solidFill>
                  <a:srgbClr val="C00000"/>
                </a:solidFill>
              </a:rPr>
              <a:t>مع التحية </a:t>
            </a:r>
          </a:p>
          <a:p>
            <a:pPr algn="ctr"/>
            <a:r>
              <a:rPr lang="ar-SA" dirty="0" smtClean="0">
                <a:solidFill>
                  <a:srgbClr val="C00000"/>
                </a:solidFill>
              </a:rPr>
              <a:t>فريق التدريب والإعداد</a:t>
            </a:r>
            <a:endParaRPr lang="ar-SA" dirty="0">
              <a:solidFill>
                <a:srgbClr val="C00000"/>
              </a:solidFill>
            </a:endParaRPr>
          </a:p>
        </p:txBody>
      </p:sp>
      <p:sp>
        <p:nvSpPr>
          <p:cNvPr id="1027" name="Tree"/>
          <p:cNvSpPr>
            <a:spLocks noEditPoints="1" noChangeArrowheads="1"/>
          </p:cNvSpPr>
          <p:nvPr/>
        </p:nvSpPr>
        <p:spPr bwMode="auto">
          <a:xfrm>
            <a:off x="214282" y="4572008"/>
            <a:ext cx="1809750" cy="1809750"/>
          </a:xfrm>
          <a:custGeom>
            <a:avLst/>
            <a:gdLst>
              <a:gd name="G0" fmla="+- 0 0 0"/>
              <a:gd name="G1" fmla="*/ 18900 1 3"/>
              <a:gd name="G2" fmla="*/ 18900 2 3"/>
              <a:gd name="G3" fmla="+- 18900 0 0"/>
              <a:gd name="T0" fmla="*/ 10800 w 21600"/>
              <a:gd name="T1" fmla="*/ 0 h 21600"/>
              <a:gd name="T2" fmla="*/ 6171 w 21600"/>
              <a:gd name="T3" fmla="*/ 6300 h 21600"/>
              <a:gd name="T4" fmla="*/ 3086 w 21600"/>
              <a:gd name="T5" fmla="*/ 12600 h 21600"/>
              <a:gd name="T6" fmla="*/ 0 w 21600"/>
              <a:gd name="T7" fmla="*/ 18900 h 21600"/>
              <a:gd name="T8" fmla="*/ 15429 w 21600"/>
              <a:gd name="T9" fmla="*/ 6300 h 21600"/>
              <a:gd name="T10" fmla="*/ 18514 w 21600"/>
              <a:gd name="T11" fmla="*/ 12600 h 21600"/>
              <a:gd name="T12" fmla="*/ 21600 w 21600"/>
              <a:gd name="T13" fmla="*/ 18900 h 21600"/>
              <a:gd name="T14" fmla="*/ 17694720 60000 65536"/>
              <a:gd name="T15" fmla="*/ 11796480 60000 65536"/>
              <a:gd name="T16" fmla="*/ 11796480 60000 65536"/>
              <a:gd name="T17" fmla="*/ 11796480 60000 65536"/>
              <a:gd name="T18" fmla="*/ 0 60000 65536"/>
              <a:gd name="T19" fmla="*/ 0 60000 65536"/>
              <a:gd name="T20" fmla="*/ 0 60000 65536"/>
              <a:gd name="T21" fmla="*/ 761 w 21600"/>
              <a:gd name="T22" fmla="*/ 22454 h 21600"/>
              <a:gd name="T23" fmla="*/ 21069 w 21600"/>
              <a:gd name="T24" fmla="*/ 28282 h 2160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1600" h="21600">
                <a:moveTo>
                  <a:pt x="0" y="18900"/>
                </a:moveTo>
                <a:lnTo>
                  <a:pt x="9257" y="18900"/>
                </a:lnTo>
                <a:lnTo>
                  <a:pt x="9257" y="21600"/>
                </a:lnTo>
                <a:lnTo>
                  <a:pt x="12343" y="21600"/>
                </a:lnTo>
                <a:lnTo>
                  <a:pt x="12343" y="18900"/>
                </a:lnTo>
                <a:lnTo>
                  <a:pt x="21600" y="18900"/>
                </a:lnTo>
                <a:lnTo>
                  <a:pt x="12343" y="12600"/>
                </a:lnTo>
                <a:lnTo>
                  <a:pt x="18514" y="12600"/>
                </a:lnTo>
                <a:lnTo>
                  <a:pt x="12343" y="6300"/>
                </a:lnTo>
                <a:lnTo>
                  <a:pt x="15429" y="6300"/>
                </a:lnTo>
                <a:lnTo>
                  <a:pt x="10800" y="0"/>
                </a:lnTo>
                <a:lnTo>
                  <a:pt x="6171" y="6300"/>
                </a:lnTo>
                <a:lnTo>
                  <a:pt x="9257" y="6300"/>
                </a:lnTo>
                <a:lnTo>
                  <a:pt x="3086" y="12600"/>
                </a:lnTo>
                <a:lnTo>
                  <a:pt x="9257" y="12600"/>
                </a:lnTo>
                <a:close/>
              </a:path>
            </a:pathLst>
          </a:custGeom>
          <a:solidFill>
            <a:srgbClr val="008000"/>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ar-SA"/>
          </a:p>
        </p:txBody>
      </p:sp>
    </p:spTree>
  </p:cSld>
  <p:clrMapOvr>
    <a:masterClrMapping/>
  </p:clrMapOvr>
  <p:transition spd="med">
    <p:wipe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endParaRPr lang="ar-SA" dirty="0" smtClean="0"/>
          </a:p>
          <a:p>
            <a:endParaRPr lang="ar-SA" dirty="0" smtClean="0"/>
          </a:p>
          <a:p>
            <a:r>
              <a:rPr lang="ar-SA" dirty="0" smtClean="0"/>
              <a:t>مدة البرنامج :     8   ساعات تدريبية (يومين تدريبين).</a:t>
            </a:r>
          </a:p>
          <a:p>
            <a:endParaRPr lang="en-US" dirty="0" smtClean="0"/>
          </a:p>
          <a:p>
            <a:r>
              <a:rPr lang="ar-SA" dirty="0" smtClean="0"/>
              <a:t>الفئات المستهدفة في البرنامج التدريبي:    المشرفون التربويون والمعلمون بمختلف تخصصاتهم .</a:t>
            </a:r>
          </a:p>
        </p:txBody>
      </p:sp>
    </p:spTree>
  </p:cSld>
  <p:clrMapOvr>
    <a:masterClrMapping/>
  </p:clrMapOvr>
  <p:transition spd="med">
    <p:wipe dir="d"/>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اتفاقية البرنامج</a:t>
            </a:r>
            <a:endParaRPr lang="ar-SA" dirty="0"/>
          </a:p>
        </p:txBody>
      </p:sp>
      <p:sp>
        <p:nvSpPr>
          <p:cNvPr id="3" name="عنصر نائب للمحتوى 2"/>
          <p:cNvSpPr>
            <a:spLocks noGrp="1"/>
          </p:cNvSpPr>
          <p:nvPr>
            <p:ph idx="1"/>
          </p:nvPr>
        </p:nvSpPr>
        <p:spPr/>
        <p:txBody>
          <a:bodyPr/>
          <a:lstStyle/>
          <a:p>
            <a:r>
              <a:rPr lang="ar-SA" dirty="0" smtClean="0"/>
              <a:t>الالتزام بالحضور والانصراف في الوقت المحدد.</a:t>
            </a:r>
          </a:p>
          <a:p>
            <a:r>
              <a:rPr lang="ar-SA" dirty="0" smtClean="0"/>
              <a:t>المشاركة حق للجميع يجب  احترامه وتقديره.</a:t>
            </a:r>
          </a:p>
          <a:p>
            <a:r>
              <a:rPr lang="ar-SA" dirty="0" smtClean="0"/>
              <a:t>وضع الهاتف على الصامت ليساعدك على التركيز والفائدة.</a:t>
            </a:r>
          </a:p>
          <a:p>
            <a:r>
              <a:rPr lang="ar-SA" dirty="0" smtClean="0"/>
              <a:t>التعاون النشط  مع الزملاء خلال فترات البرنامج.</a:t>
            </a:r>
          </a:p>
          <a:p>
            <a:pPr>
              <a:defRPr/>
            </a:pPr>
            <a:r>
              <a:rPr lang="ar-SA" dirty="0" smtClean="0">
                <a:latin typeface="Mcs Swer Al_Quran 2" pitchFamily="2" charset="0"/>
              </a:rPr>
              <a:t>تقديم الأسئلة والمقترحات بكل شفافية ووضوح.</a:t>
            </a:r>
          </a:p>
          <a:p>
            <a:pPr>
              <a:defRPr/>
            </a:pPr>
            <a:r>
              <a:rPr lang="ar-SA" dirty="0" smtClean="0">
                <a:latin typeface="Mcs Swer Al_Quran 2" pitchFamily="2" charset="0"/>
              </a:rPr>
              <a:t>احترام جميع الأفكار.</a:t>
            </a:r>
          </a:p>
          <a:p>
            <a:pPr>
              <a:defRPr/>
            </a:pPr>
            <a:r>
              <a:rPr lang="ar-SA" dirty="0" smtClean="0">
                <a:latin typeface="Mcs Swer Al_Quran 2" pitchFamily="2" charset="0"/>
              </a:rPr>
              <a:t>.......</a:t>
            </a:r>
            <a:r>
              <a:rPr lang="ar-SA" smtClean="0">
                <a:latin typeface="Mcs Swer Al_Quran 2" pitchFamily="2" charset="0"/>
              </a:rPr>
              <a:t>شروط أخرى.</a:t>
            </a:r>
            <a:endParaRPr lang="ar-SA" dirty="0" smtClean="0">
              <a:latin typeface="Mcs Swer Al_Quran 2" pitchFamily="2" charset="0"/>
            </a:endParaRPr>
          </a:p>
          <a:p>
            <a:endParaRPr lang="ar-SA" dirty="0"/>
          </a:p>
        </p:txBody>
      </p:sp>
    </p:spTree>
  </p:cSld>
  <p:clrMapOvr>
    <a:masterClrMapping/>
  </p:clrMapOvr>
  <p:transition spd="med">
    <p:wipe dir="d"/>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الجلسة الأولى</a:t>
            </a:r>
            <a:endParaRPr lang="ar-SA" dirty="0"/>
          </a:p>
        </p:txBody>
      </p:sp>
      <p:sp>
        <p:nvSpPr>
          <p:cNvPr id="3" name="عنصر نائب للمحتوى 2"/>
          <p:cNvSpPr>
            <a:spLocks noGrp="1"/>
          </p:cNvSpPr>
          <p:nvPr>
            <p:ph idx="1"/>
          </p:nvPr>
        </p:nvSpPr>
        <p:spPr/>
        <p:txBody>
          <a:bodyPr/>
          <a:lstStyle/>
          <a:p>
            <a:pPr>
              <a:buNone/>
            </a:pPr>
            <a:endParaRPr lang="en-US" dirty="0" smtClean="0"/>
          </a:p>
          <a:p>
            <a:pPr algn="ctr"/>
            <a:r>
              <a:rPr lang="ar-SA" sz="4400" dirty="0" smtClean="0"/>
              <a:t>الوحدة التدريبية الأولى</a:t>
            </a:r>
            <a:endParaRPr lang="en-US" sz="4400" dirty="0" smtClean="0"/>
          </a:p>
          <a:p>
            <a:pPr algn="ctr"/>
            <a:r>
              <a:rPr lang="ar-SA" sz="4400" dirty="0" smtClean="0"/>
              <a:t>مدخل لإستراتيجية الاستقصاء</a:t>
            </a:r>
            <a:endParaRPr lang="en-US" sz="4400" dirty="0" smtClean="0"/>
          </a:p>
          <a:p>
            <a:endParaRPr lang="ar-SA" dirty="0"/>
          </a:p>
        </p:txBody>
      </p:sp>
    </p:spTree>
  </p:cSld>
  <p:clrMapOvr>
    <a:masterClrMapping/>
  </p:clrMapOvr>
  <p:transition spd="med">
    <p:wipe dir="d"/>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pPr>
              <a:buNone/>
            </a:pPr>
            <a:r>
              <a:rPr lang="ar-SA" dirty="0" smtClean="0"/>
              <a:t>**الأهداف الخاصة :  </a:t>
            </a:r>
            <a:r>
              <a:rPr lang="ar-SA" dirty="0" smtClean="0">
                <a:solidFill>
                  <a:srgbClr val="C00000"/>
                </a:solidFill>
              </a:rPr>
              <a:t>يتوقع من المتدرب في نهاية الوحدة التدريبية أن يكون قادراً على: </a:t>
            </a:r>
            <a:endParaRPr lang="en-US" dirty="0" smtClean="0">
              <a:solidFill>
                <a:srgbClr val="C00000"/>
              </a:solidFill>
            </a:endParaRPr>
          </a:p>
          <a:p>
            <a:pPr marL="514350" lvl="0" indent="-514350">
              <a:buFont typeface="+mj-lt"/>
              <a:buAutoNum type="arabicPeriod"/>
            </a:pPr>
            <a:r>
              <a:rPr lang="ar-SA" dirty="0" smtClean="0"/>
              <a:t>استنباط المفاهيم المتعلقة  بالاستقصاء.</a:t>
            </a:r>
            <a:endParaRPr lang="en-US" dirty="0" smtClean="0"/>
          </a:p>
          <a:p>
            <a:pPr marL="514350" lvl="0" indent="-514350">
              <a:buFont typeface="+mj-lt"/>
              <a:buAutoNum type="arabicPeriod"/>
            </a:pPr>
            <a:r>
              <a:rPr lang="ar-SA" dirty="0" smtClean="0"/>
              <a:t>استنباط المبادئ العلمية التي اعتمدت عليها إستراتيجية الاستقصاء.</a:t>
            </a:r>
            <a:endParaRPr lang="en-US" dirty="0" smtClean="0"/>
          </a:p>
          <a:p>
            <a:pPr marL="514350" lvl="0" indent="-514350">
              <a:buFont typeface="+mj-lt"/>
              <a:buAutoNum type="arabicPeriod"/>
            </a:pPr>
            <a:r>
              <a:rPr lang="ar-SA" dirty="0" smtClean="0"/>
              <a:t>توضيح العلاقة بين الاستقصاء والتعلم الذاتي.</a:t>
            </a:r>
            <a:endParaRPr lang="en-US" dirty="0" smtClean="0"/>
          </a:p>
        </p:txBody>
      </p:sp>
    </p:spTree>
  </p:cSld>
  <p:clrMapOvr>
    <a:masterClrMapping/>
  </p:clrMapOvr>
  <p:transition spd="med">
    <p:wipe dir="d"/>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ar-SA" dirty="0" smtClean="0"/>
              <a:t>النشاط الأول                  (1/1/1)                        30دقيقة</a:t>
            </a:r>
            <a:endParaRPr lang="ar-SA" dirty="0"/>
          </a:p>
        </p:txBody>
      </p:sp>
      <p:sp>
        <p:nvSpPr>
          <p:cNvPr id="3" name="عنصر نائب للمحتوى 2"/>
          <p:cNvSpPr>
            <a:spLocks noGrp="1"/>
          </p:cNvSpPr>
          <p:nvPr>
            <p:ph idx="1"/>
          </p:nvPr>
        </p:nvSpPr>
        <p:spPr/>
        <p:txBody>
          <a:bodyPr>
            <a:normAutofit/>
          </a:bodyPr>
          <a:lstStyle/>
          <a:p>
            <a:r>
              <a:rPr lang="ar-SA" dirty="0" smtClean="0"/>
              <a:t>أخي المتدرب/ أختي المتدربة : </a:t>
            </a:r>
            <a:endParaRPr lang="en-US" dirty="0" smtClean="0"/>
          </a:p>
          <a:p>
            <a:r>
              <a:rPr lang="ar-SA" dirty="0" smtClean="0"/>
              <a:t>اقرأ النشرة العلمية (1-1-1) بتمعن ثم تفحص المواقف التدريسية الآتية وحدد إستراتيجية التدريس المستخدمة في كل موقف، مع ذكر مبررات إجابتك.</a:t>
            </a:r>
          </a:p>
          <a:p>
            <a:r>
              <a:rPr lang="ar-SA" dirty="0" smtClean="0">
                <a:solidFill>
                  <a:srgbClr val="C00000"/>
                </a:solidFill>
              </a:rPr>
              <a:t>على ضوء المواقف التعليمية السابقة أكتب تعريفا لـ:</a:t>
            </a:r>
            <a:endParaRPr lang="en-US" dirty="0" smtClean="0">
              <a:solidFill>
                <a:srgbClr val="C00000"/>
              </a:solidFill>
            </a:endParaRPr>
          </a:p>
          <a:p>
            <a:pPr marL="514350" indent="-514350">
              <a:buFont typeface="+mj-lt"/>
              <a:buAutoNum type="arabicPeriod"/>
            </a:pPr>
            <a:r>
              <a:rPr lang="ar-SA" dirty="0" smtClean="0">
                <a:solidFill>
                  <a:srgbClr val="C00000"/>
                </a:solidFill>
              </a:rPr>
              <a:t>الاستقصاء :</a:t>
            </a:r>
            <a:endParaRPr lang="en-US" dirty="0" smtClean="0">
              <a:solidFill>
                <a:srgbClr val="C00000"/>
              </a:solidFill>
            </a:endParaRPr>
          </a:p>
          <a:p>
            <a:pPr marL="514350" indent="-514350">
              <a:buFont typeface="+mj-lt"/>
              <a:buAutoNum type="arabicPeriod"/>
            </a:pPr>
            <a:r>
              <a:rPr lang="ar-SA" dirty="0" smtClean="0">
                <a:solidFill>
                  <a:srgbClr val="C00000"/>
                </a:solidFill>
              </a:rPr>
              <a:t>الاكتشاف : </a:t>
            </a:r>
          </a:p>
          <a:p>
            <a:pPr marL="514350" indent="-514350">
              <a:buFont typeface="+mj-lt"/>
              <a:buAutoNum type="arabicPeriod"/>
            </a:pPr>
            <a:r>
              <a:rPr lang="ar-SA" dirty="0" smtClean="0">
                <a:solidFill>
                  <a:srgbClr val="C00000"/>
                </a:solidFill>
              </a:rPr>
              <a:t>حل المشكلات :</a:t>
            </a:r>
            <a:endParaRPr lang="en-US" dirty="0" smtClean="0">
              <a:solidFill>
                <a:srgbClr val="C00000"/>
              </a:solidFill>
            </a:endParaRPr>
          </a:p>
          <a:p>
            <a:endParaRPr lang="ar-SA" dirty="0"/>
          </a:p>
        </p:txBody>
      </p:sp>
    </p:spTree>
  </p:cSld>
  <p:clrMapOvr>
    <a:masterClrMapping/>
  </p:clrMapOvr>
  <p:transition spd="med">
    <p:wipe dir="d"/>
  </p:transition>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271</TotalTime>
  <Words>1894</Words>
  <Application>Microsoft Office PowerPoint</Application>
  <PresentationFormat>عرض على الشاشة (3:4)‏</PresentationFormat>
  <Paragraphs>260</Paragraphs>
  <Slides>41</Slides>
  <Notes>0</Notes>
  <HiddenSlides>0</HiddenSlides>
  <MMClips>0</MMClips>
  <ScaleCrop>false</ScaleCrop>
  <HeadingPairs>
    <vt:vector size="4" baseType="variant">
      <vt:variant>
        <vt:lpstr>سمة</vt:lpstr>
      </vt:variant>
      <vt:variant>
        <vt:i4>1</vt:i4>
      </vt:variant>
      <vt:variant>
        <vt:lpstr>عناوين الشرائح</vt:lpstr>
      </vt:variant>
      <vt:variant>
        <vt:i4>41</vt:i4>
      </vt:variant>
    </vt:vector>
  </HeadingPairs>
  <TitlesOfParts>
    <vt:vector size="42" baseType="lpstr">
      <vt:lpstr>سمة Office</vt:lpstr>
      <vt:lpstr>التعلم بالاستقصاء</vt:lpstr>
      <vt:lpstr>لماذا هذا البرنامج</vt:lpstr>
      <vt:lpstr> الهدف العام </vt:lpstr>
      <vt:lpstr>  الأهداف الخاصة يتوقع من المتدرب في نهاية البرنامج التدريبي أن يكون قادرا على :  </vt:lpstr>
      <vt:lpstr>الشريحة 5</vt:lpstr>
      <vt:lpstr>اتفاقية البرنامج</vt:lpstr>
      <vt:lpstr>الجلسة الأولى</vt:lpstr>
      <vt:lpstr>الشريحة 8</vt:lpstr>
      <vt:lpstr>النشاط الأول                  (1/1/1)                        30دقيقة</vt:lpstr>
      <vt:lpstr>تعريفات </vt:lpstr>
      <vt:lpstr>تعريفات</vt:lpstr>
      <vt:lpstr>مقارنة بين التعلم الاكتشافي والتعلم الاستقصائي </vt:lpstr>
      <vt:lpstr>النشاط الثاني                         (2/1/1)                        30دقيقة</vt:lpstr>
      <vt:lpstr>المبادئ التي يعتمد عليها الاستقصاء</vt:lpstr>
      <vt:lpstr>النشاط الثالث               (3/1/1)                        35دقيقة</vt:lpstr>
      <vt:lpstr>النشاط الثالث               (3/1/1)                        35دقيقة</vt:lpstr>
      <vt:lpstr>المادة العلمية</vt:lpstr>
      <vt:lpstr>المادة العلمية</vt:lpstr>
      <vt:lpstr>الجلسة الثانية</vt:lpstr>
      <vt:lpstr>النشاط الأول                      (1/2/1)                           45دقيقة</vt:lpstr>
      <vt:lpstr>النشاط الأول                     (1/2/1)                            45دقيقة</vt:lpstr>
      <vt:lpstr>المادة العلمية</vt:lpstr>
      <vt:lpstr>النشاط الثاني                       (2/2/1)                           20دقيقة</vt:lpstr>
      <vt:lpstr>المادة العلمية</vt:lpstr>
      <vt:lpstr>المادة العلمية</vt:lpstr>
      <vt:lpstr>المادة العلمية</vt:lpstr>
      <vt:lpstr>النشاط الثالث                            (3/2/1)                    40دقيقة</vt:lpstr>
      <vt:lpstr>الشريحة 28</vt:lpstr>
      <vt:lpstr>أهداف الوحدة</vt:lpstr>
      <vt:lpstr>الجلسة الأولى </vt:lpstr>
      <vt:lpstr>النشاط الأول                      (1/1/2)                           25دقيقة</vt:lpstr>
      <vt:lpstr>   يتبع   النشاط الأول                      (1/1/2)                           25دقيقة</vt:lpstr>
      <vt:lpstr>النشاط الثاني                          ( 2/1/2 ) جماعي                 15 دقيقة</vt:lpstr>
      <vt:lpstr>معايير اختيار الموضوعات </vt:lpstr>
      <vt:lpstr>النشاط الثالث                ( 3/1/2 )                  30 دقيقة</vt:lpstr>
      <vt:lpstr>النشاط الرابع                      ( 4/1/2 )                   40 دقيقة</vt:lpstr>
      <vt:lpstr>تابع...النشاط الرابع                    ( 4/1/2 )                 40 دقيقة</vt:lpstr>
      <vt:lpstr>الجلسة الثانية</vt:lpstr>
      <vt:lpstr>النشاط الأول                      (1/2/2)                           25دقيقة</vt:lpstr>
      <vt:lpstr>النشاط الثاني                   (2/2/2)                           100دقيقة</vt:lpstr>
      <vt:lpstr> في الختام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التعلم بالاستقصاء</dc:title>
  <dc:creator>USer</dc:creator>
  <cp:lastModifiedBy>User</cp:lastModifiedBy>
  <cp:revision>51</cp:revision>
  <dcterms:created xsi:type="dcterms:W3CDTF">2015-04-11T11:12:02Z</dcterms:created>
  <dcterms:modified xsi:type="dcterms:W3CDTF">2015-04-22T21:06:16Z</dcterms:modified>
</cp:coreProperties>
</file>