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1" r:id="rId2"/>
    <p:sldId id="256" r:id="rId3"/>
    <p:sldId id="270" r:id="rId4"/>
    <p:sldId id="271" r:id="rId5"/>
    <p:sldId id="272" r:id="rId6"/>
    <p:sldId id="273" r:id="rId7"/>
    <p:sldId id="274" r:id="rId8"/>
    <p:sldId id="275" r:id="rId9"/>
    <p:sldId id="276" r:id="rId10"/>
    <p:sldId id="315" r:id="rId11"/>
    <p:sldId id="277" r:id="rId12"/>
    <p:sldId id="316" r:id="rId13"/>
    <p:sldId id="317" r:id="rId14"/>
    <p:sldId id="278" r:id="rId15"/>
    <p:sldId id="279" r:id="rId16"/>
    <p:sldId id="280" r:id="rId17"/>
    <p:sldId id="281" r:id="rId18"/>
    <p:sldId id="314" r:id="rId19"/>
    <p:sldId id="313" r:id="rId20"/>
    <p:sldId id="282" r:id="rId21"/>
    <p:sldId id="283" r:id="rId22"/>
    <p:sldId id="284" r:id="rId23"/>
    <p:sldId id="285" r:id="rId24"/>
    <p:sldId id="286" r:id="rId25"/>
    <p:sldId id="288" r:id="rId26"/>
    <p:sldId id="309" r:id="rId27"/>
    <p:sldId id="291" r:id="rId28"/>
    <p:sldId id="311" r:id="rId29"/>
    <p:sldId id="293" r:id="rId30"/>
    <p:sldId id="294" r:id="rId31"/>
    <p:sldId id="296" r:id="rId32"/>
    <p:sldId id="297" r:id="rId33"/>
    <p:sldId id="299" r:id="rId34"/>
    <p:sldId id="300" r:id="rId35"/>
    <p:sldId id="302" r:id="rId36"/>
    <p:sldId id="312" r:id="rId37"/>
    <p:sldId id="305" r:id="rId38"/>
    <p:sldId id="307"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1284C-DCEC-4BFC-AF05-C7E2948C4A2D}" type="datetimeFigureOut">
              <a:rPr lang="en-US" smtClean="0"/>
              <a:pPr/>
              <a:t>12/10/2017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EAF69-933E-46BD-81C3-67560B1753FC}" type="slidenum">
              <a:rPr lang="en-US" smtClean="0"/>
              <a:pPr/>
              <a:t>‹#›</a:t>
            </a:fld>
            <a:endParaRPr lang="en-US"/>
          </a:p>
        </p:txBody>
      </p:sp>
    </p:spTree>
    <p:extLst>
      <p:ext uri="{BB962C8B-B14F-4D97-AF65-F5344CB8AC3E}">
        <p14:creationId xmlns:p14="http://schemas.microsoft.com/office/powerpoint/2010/main" val="311962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EAF69-933E-46BD-81C3-67560B1753FC}" type="slidenum">
              <a:rPr lang="en-US" smtClean="0"/>
              <a:pPr/>
              <a:t>26</a:t>
            </a:fld>
            <a:endParaRPr lang="en-US"/>
          </a:p>
        </p:txBody>
      </p:sp>
    </p:spTree>
    <p:extLst>
      <p:ext uri="{BB962C8B-B14F-4D97-AF65-F5344CB8AC3E}">
        <p14:creationId xmlns:p14="http://schemas.microsoft.com/office/powerpoint/2010/main" val="48805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38547-2E5A-4EC5-8EBE-DFFAE4EE156A}" type="datetime1">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5B657-47D6-4812-B5A3-FA0903D65767}" type="datetime1">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61D12-8FAC-48F0-80E4-5DB11C057B1C}" type="datetime1">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9CEB6-0370-498B-AF89-B130229E591E}" type="datetime1">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A1199-5405-4C96-9351-A8C8839EFA29}" type="datetime1">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C8CCA3-CF6A-43D1-AF83-B10DCA542BA6}" type="datetime1">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940B1-DFD3-41CA-B139-8CA5B9683CED}" type="datetime1">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444DA3-E06B-4E7D-9737-15A53F5C77D6}" type="datetime1">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64D0D-0CEF-42C3-A398-4A60E6EF714C}" type="datetime1">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95819-32C3-4CCC-A4D3-92C39E7722AF}" type="datetime1">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66A7E-8A45-474E-BD77-E5903C6C8984}" type="datetime1">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B4D30-01C7-4422-BF77-84CDB8E5DC9D}" type="datetime1">
              <a:rPr lang="en-US" smtClean="0"/>
              <a:t>12/10/2017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ysics-and-radio-electronics.com/electromagnetics/electrostatics/electric-charg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ebmd.com/a-to-z-guides/tc/ischemia-topic-overview" TargetMode="External"/><Relationship Id="rId2" Type="http://schemas.openxmlformats.org/officeDocument/2006/relationships/hyperlink" Target="https://www.webmd.com/heart/anatomy-picture-of-blood" TargetMode="External"/><Relationship Id="rId1" Type="http://schemas.openxmlformats.org/officeDocument/2006/relationships/slideLayout" Target="../slideLayouts/slideLayout2.xml"/><Relationship Id="rId5" Type="http://schemas.openxmlformats.org/officeDocument/2006/relationships/hyperlink" Target="https://www.webmd.com/heart-disease/guide/enlarged-heart-causes-symptoms-types" TargetMode="External"/><Relationship Id="rId4" Type="http://schemas.openxmlformats.org/officeDocument/2006/relationships/hyperlink" Target="https://www.webmd.com/heart-disease/guide/heart-disease-heart-attack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uoh.edu.sa/Colleges/Prep-Year/PublishingImages/logo-sourse.png"/>
          <p:cNvPicPr/>
          <p:nvPr/>
        </p:nvPicPr>
        <p:blipFill>
          <a:blip r:embed="rId2" cstate="print"/>
          <a:srcRect/>
          <a:stretch>
            <a:fillRect/>
          </a:stretch>
        </p:blipFill>
        <p:spPr bwMode="auto">
          <a:xfrm>
            <a:off x="7734300" y="378105"/>
            <a:ext cx="1028700" cy="122209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4800"/>
            <a:ext cx="925162" cy="1167855"/>
          </a:xfrm>
          <a:prstGeom prst="rect">
            <a:avLst/>
          </a:prstGeom>
        </p:spPr>
      </p:pic>
      <p:sp>
        <p:nvSpPr>
          <p:cNvPr id="6" name="Rectangle 5"/>
          <p:cNvSpPr/>
          <p:nvPr/>
        </p:nvSpPr>
        <p:spPr>
          <a:xfrm>
            <a:off x="160543" y="196870"/>
            <a:ext cx="8955016" cy="65248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University of Hail</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Preparatory Year College</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Medical Physics</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PHYS121</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Introduction to</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Biological Physics</a:t>
            </a:r>
          </a:p>
          <a:p>
            <a:pPr algn="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The Health Life Science</a:t>
            </a:r>
          </a:p>
          <a:p>
            <a:pPr algn="ct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Kirsten Franklin and others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89556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Stencil" panose="040409050D0802020404" pitchFamily="82" charset="0"/>
              </a:rPr>
              <a:t>Charging of Objects</a:t>
            </a:r>
            <a:endParaRPr lang="en-US" dirty="0"/>
          </a:p>
        </p:txBody>
      </p:sp>
      <p:sp>
        <p:nvSpPr>
          <p:cNvPr id="3" name="Content Placeholder 2"/>
          <p:cNvSpPr>
            <a:spLocks noGrp="1"/>
          </p:cNvSpPr>
          <p:nvPr>
            <p:ph idx="1"/>
          </p:nvPr>
        </p:nvSpPr>
        <p:spPr/>
        <p:txBody>
          <a:bodyPr/>
          <a:lstStyle/>
          <a:p>
            <a:r>
              <a:rPr lang="en-US" dirty="0">
                <a:solidFill>
                  <a:srgbClr val="FFFF00"/>
                </a:solidFill>
              </a:rPr>
              <a:t>The process of supplying the </a:t>
            </a:r>
            <a:r>
              <a:rPr lang="en-US" dirty="0">
                <a:solidFill>
                  <a:srgbClr val="FFFF00"/>
                </a:solidFill>
                <a:hlinkClick r:id="rId2"/>
              </a:rPr>
              <a:t>electric charge</a:t>
            </a:r>
            <a:r>
              <a:rPr lang="en-US" dirty="0">
                <a:solidFill>
                  <a:srgbClr val="FFFF00"/>
                </a:solidFill>
              </a:rPr>
              <a:t> (electrons) to an object or losing the electric charge (electrons) from an object is called charging. An uncharged object can be charged in different ways.</a:t>
            </a:r>
          </a:p>
          <a:p>
            <a:r>
              <a:rPr lang="en-US" dirty="0">
                <a:solidFill>
                  <a:srgbClr val="FFFF00"/>
                </a:solidFill>
              </a:rPr>
              <a:t>Charging by friction</a:t>
            </a:r>
          </a:p>
          <a:p>
            <a:r>
              <a:rPr lang="en-US" dirty="0">
                <a:solidFill>
                  <a:srgbClr val="FFFF00"/>
                </a:solidFill>
              </a:rPr>
              <a:t>Charging by conduction</a:t>
            </a:r>
          </a:p>
          <a:p>
            <a:r>
              <a:rPr lang="en-US" dirty="0">
                <a:solidFill>
                  <a:srgbClr val="FFFF00"/>
                </a:solidFill>
              </a:rPr>
              <a:t>Charging by induction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6358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
            <a:ext cx="3200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6172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6370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
            </a:r>
            <a:r>
              <a:rPr lang="en-US" dirty="0" err="1" smtClean="0">
                <a:solidFill>
                  <a:srgbClr val="FFFF00"/>
                </a:solidFill>
              </a:rPr>
              <a:t>charging</a:t>
            </a:r>
            <a:r>
              <a:rPr lang="en-US" dirty="0" smtClean="0">
                <a:solidFill>
                  <a:srgbClr val="FFFF00"/>
                </a:solidFill>
              </a:rPr>
              <a:t> by conduction</a:t>
            </a:r>
            <a:endParaRPr lang="en-US" dirty="0"/>
          </a:p>
        </p:txBody>
      </p:sp>
      <p:sp>
        <p:nvSpPr>
          <p:cNvPr id="3" name="Content Placeholder 2"/>
          <p:cNvSpPr>
            <a:spLocks noGrp="1"/>
          </p:cNvSpPr>
          <p:nvPr>
            <p:ph idx="1"/>
          </p:nvPr>
        </p:nvSpPr>
        <p:spPr/>
        <p:txBody>
          <a:bodyPr/>
          <a:lstStyle/>
          <a:p>
            <a:r>
              <a:rPr lang="en-US" dirty="0">
                <a:solidFill>
                  <a:srgbClr val="FFFF00"/>
                </a:solidFill>
              </a:rPr>
              <a:t>The process of charging the uncharged object by bringing it in contact with another charged object is called charging by conduction.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15430"/>
            <a:ext cx="48291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50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Charging by Induction</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rgbClr val="FFFF00"/>
                </a:solidFill>
              </a:rPr>
              <a:t>The process of charging the uncharged object by bringing another charged object near to it, but not touching it, is called charging by induction.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49" y="3657600"/>
            <a:ext cx="56292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21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251"/>
            <a:ext cx="5715000" cy="639762"/>
          </a:xfrm>
        </p:spPr>
        <p:txBody>
          <a:bodyPr>
            <a:noAutofit/>
          </a:bodyPr>
          <a:lstStyle/>
          <a:p>
            <a:r>
              <a:rPr lang="en-US" b="1" dirty="0" smtClean="0">
                <a:solidFill>
                  <a:srgbClr val="FFC000"/>
                </a:solidFill>
                <a:latin typeface="Stencil" panose="040409050D0802020404" pitchFamily="82" charset="0"/>
              </a:rPr>
              <a:t>1.4 Polarization</a:t>
            </a:r>
            <a:endParaRPr lang="ar-SA" b="1" dirty="0">
              <a:solidFill>
                <a:srgbClr val="FFC000"/>
              </a:solidFill>
              <a:latin typeface="Stencil" panose="040409050D0802020404" pitchFamily="82" charset="0"/>
            </a:endParaRPr>
          </a:p>
        </p:txBody>
      </p:sp>
      <p:sp>
        <p:nvSpPr>
          <p:cNvPr id="3" name="Content Placeholder 2"/>
          <p:cNvSpPr>
            <a:spLocks noGrp="1"/>
          </p:cNvSpPr>
          <p:nvPr>
            <p:ph idx="1"/>
          </p:nvPr>
        </p:nvSpPr>
        <p:spPr>
          <a:xfrm>
            <a:off x="-13448" y="609600"/>
            <a:ext cx="9144000" cy="2057400"/>
          </a:xfrm>
        </p:spPr>
        <p:txBody>
          <a:bodyPr>
            <a:noAutofit/>
          </a:bodyPr>
          <a:lstStyle/>
          <a:p>
            <a:pPr marL="0" indent="0" algn="just">
              <a:lnSpc>
                <a:spcPct val="110000"/>
              </a:lnSpc>
              <a:buNone/>
            </a:pPr>
            <a:r>
              <a:rPr lang="en-US" dirty="0" smtClean="0">
                <a:solidFill>
                  <a:srgbClr val="FFFF00"/>
                </a:solidFill>
                <a:latin typeface="Times New Roman" panose="02020603050405020304" pitchFamily="18" charset="0"/>
                <a:cs typeface="Times New Roman" panose="02020603050405020304" pitchFamily="18" charset="0"/>
              </a:rPr>
              <a:t>It is possible to have a separation of charge within an object that, overall, has no net charge. This is called </a:t>
            </a:r>
            <a:r>
              <a:rPr lang="en-US" b="1" u="sng" dirty="0" smtClean="0">
                <a:solidFill>
                  <a:srgbClr val="FFFF00"/>
                </a:solidFill>
                <a:latin typeface="Times New Roman" panose="02020603050405020304" pitchFamily="18" charset="0"/>
                <a:cs typeface="Times New Roman" panose="02020603050405020304" pitchFamily="18" charset="0"/>
              </a:rPr>
              <a:t>polarization</a:t>
            </a:r>
            <a:r>
              <a:rPr lang="en-US" dirty="0" smtClean="0">
                <a:solidFill>
                  <a:srgbClr val="FFFF00"/>
                </a:solidFill>
                <a:latin typeface="Times New Roman" panose="02020603050405020304" pitchFamily="18" charset="0"/>
                <a:cs typeface="Times New Roman" panose="02020603050405020304" pitchFamily="18" charset="0"/>
              </a:rPr>
              <a:t>. </a:t>
            </a:r>
          </a:p>
          <a:p>
            <a:pPr marL="0" indent="0" algn="just">
              <a:lnSpc>
                <a:spcPct val="110000"/>
              </a:lnSpc>
              <a:buNone/>
            </a:pPr>
            <a:r>
              <a:rPr lang="en-US" dirty="0" smtClean="0">
                <a:solidFill>
                  <a:srgbClr val="FFFF00"/>
                </a:solidFill>
                <a:latin typeface="Times New Roman" panose="02020603050405020304" pitchFamily="18" charset="0"/>
                <a:cs typeface="Times New Roman" panose="02020603050405020304" pitchFamily="18" charset="0"/>
              </a:rPr>
              <a:t>Polarization can be (1) permanent, (2) induced or (3) instantaneous.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3276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6600" y="3498980"/>
            <a:ext cx="5867399" cy="2901820"/>
          </a:xfrm>
          <a:prstGeom prst="rect">
            <a:avLst/>
          </a:prstGeom>
        </p:spPr>
        <p:txBody>
          <a:bodyPr wrap="square">
            <a:spAutoFit/>
          </a:bodyPr>
          <a:lstStyle/>
          <a:p>
            <a:pPr algn="just">
              <a:lnSpc>
                <a:spcPct val="110000"/>
              </a:lnSpc>
            </a:pPr>
            <a:r>
              <a:rPr lang="en-US" sz="2800" b="1" u="sng" dirty="0" smtClean="0">
                <a:solidFill>
                  <a:srgbClr val="FFFF00"/>
                </a:solidFill>
                <a:latin typeface="Times New Roman" panose="02020603050405020304" pitchFamily="18" charset="0"/>
                <a:cs typeface="Times New Roman" panose="02020603050405020304" pitchFamily="18" charset="0"/>
              </a:rPr>
              <a:t>(1) Permanent </a:t>
            </a:r>
            <a:r>
              <a:rPr lang="en-US" sz="2800" b="1" u="sng" dirty="0">
                <a:solidFill>
                  <a:srgbClr val="FFFF00"/>
                </a:solidFill>
                <a:latin typeface="Times New Roman" panose="02020603050405020304" pitchFamily="18" charset="0"/>
                <a:cs typeface="Times New Roman" panose="02020603050405020304" pitchFamily="18" charset="0"/>
              </a:rPr>
              <a:t>Polarization</a:t>
            </a:r>
            <a:r>
              <a:rPr lang="en-US" sz="2800" dirty="0">
                <a:solidFill>
                  <a:srgbClr val="FFFF00"/>
                </a:solidFill>
                <a:latin typeface="Times New Roman" panose="02020603050405020304" pitchFamily="18" charset="0"/>
                <a:cs typeface="Times New Roman" panose="02020603050405020304" pitchFamily="18" charset="0"/>
              </a:rPr>
              <a:t>: occurs when the  molecular structure is such that one side of the molecule is more positive than the other. Such molecules are called </a:t>
            </a:r>
            <a:r>
              <a:rPr lang="en-US" sz="2800" b="1" u="sng" dirty="0">
                <a:solidFill>
                  <a:srgbClr val="FFFF00"/>
                </a:solidFill>
                <a:latin typeface="Times New Roman" panose="02020603050405020304" pitchFamily="18" charset="0"/>
                <a:cs typeface="Times New Roman" panose="02020603050405020304" pitchFamily="18" charset="0"/>
              </a:rPr>
              <a:t>polar molecules</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smtClean="0">
                <a:solidFill>
                  <a:srgbClr val="FFFF00"/>
                </a:solidFill>
                <a:latin typeface="Times New Roman" panose="02020603050405020304" pitchFamily="18" charset="0"/>
                <a:cs typeface="Times New Roman" panose="02020603050405020304" pitchFamily="18" charset="0"/>
              </a:rPr>
              <a:t>See </a:t>
            </a:r>
            <a:r>
              <a:rPr lang="en-US" sz="2800" dirty="0">
                <a:solidFill>
                  <a:srgbClr val="FFFF00"/>
                </a:solidFill>
                <a:latin typeface="Times New Roman" panose="02020603050405020304" pitchFamily="18" charset="0"/>
                <a:cs typeface="Times New Roman" panose="02020603050405020304" pitchFamily="18" charset="0"/>
              </a:rPr>
              <a:t>water molecule, H</a:t>
            </a:r>
            <a:r>
              <a:rPr lang="en-US" sz="2800" baseline="-25000" dirty="0">
                <a:solidFill>
                  <a:srgbClr val="FFFF00"/>
                </a:solidFill>
                <a:latin typeface="Times New Roman" panose="02020603050405020304" pitchFamily="18" charset="0"/>
                <a:cs typeface="Times New Roman" panose="02020603050405020304" pitchFamily="18" charset="0"/>
              </a:rPr>
              <a:t>2</a:t>
            </a:r>
            <a:r>
              <a:rPr lang="en-US" sz="2800" dirty="0">
                <a:solidFill>
                  <a:srgbClr val="FFFF00"/>
                </a:solidFill>
                <a:latin typeface="Times New Roman" panose="02020603050405020304" pitchFamily="18" charset="0"/>
                <a:cs typeface="Times New Roman" panose="02020603050405020304" pitchFamily="18" charset="0"/>
              </a:rPr>
              <a:t>O, </a:t>
            </a:r>
            <a:r>
              <a:rPr lang="en-US" sz="2800" dirty="0" smtClean="0">
                <a:solidFill>
                  <a:srgbClr val="FFFF00"/>
                </a:solidFill>
                <a:latin typeface="Times New Roman" panose="02020603050405020304" pitchFamily="18" charset="0"/>
                <a:cs typeface="Times New Roman" panose="02020603050405020304" pitchFamily="18" charset="0"/>
              </a:rPr>
              <a:t>in the opposite figure.   </a:t>
            </a:r>
            <a:endParaRPr lang="ar-SA" sz="2800"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45741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5562600" cy="2590800"/>
          </a:xfrm>
        </p:spPr>
        <p:txBody>
          <a:bodyPr>
            <a:noAutofit/>
          </a:bodyPr>
          <a:lstStyle/>
          <a:p>
            <a:pPr marL="0" indent="0" algn="just">
              <a:buNone/>
            </a:pPr>
            <a:r>
              <a:rPr lang="en-US" dirty="0" smtClean="0">
                <a:solidFill>
                  <a:srgbClr val="FFFF00"/>
                </a:solidFill>
                <a:latin typeface="Times New Roman" panose="02020603050405020304" pitchFamily="18" charset="0"/>
                <a:cs typeface="Times New Roman" panose="02020603050405020304" pitchFamily="18" charset="0"/>
              </a:rPr>
              <a:t>(2) </a:t>
            </a:r>
            <a:r>
              <a:rPr lang="en-US" b="1" u="sng" dirty="0" smtClean="0">
                <a:solidFill>
                  <a:srgbClr val="FFFF00"/>
                </a:solidFill>
                <a:latin typeface="Times New Roman" panose="02020603050405020304" pitchFamily="18" charset="0"/>
                <a:cs typeface="Times New Roman" panose="02020603050405020304" pitchFamily="18" charset="0"/>
              </a:rPr>
              <a:t>Induced polarization</a:t>
            </a:r>
            <a:r>
              <a:rPr lang="en-US" dirty="0" smtClean="0">
                <a:solidFill>
                  <a:srgbClr val="FFFF00"/>
                </a:solidFill>
                <a:latin typeface="Times New Roman" panose="02020603050405020304" pitchFamily="18" charset="0"/>
                <a:cs typeface="Times New Roman" panose="02020603050405020304" pitchFamily="18" charset="0"/>
              </a:rPr>
              <a:t> is shown in the opposite figure for both a conductor and an insulator in the presence of a charged rod. </a:t>
            </a:r>
            <a:endParaRPr lang="ar-SA" dirty="0">
              <a:solidFill>
                <a:srgbClr val="FFFF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581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97023"/>
            <a:ext cx="7933113" cy="218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5026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096000" cy="563562"/>
          </a:xfrm>
        </p:spPr>
        <p:txBody>
          <a:bodyPr>
            <a:noAutofit/>
          </a:bodyPr>
          <a:lstStyle/>
          <a:p>
            <a:r>
              <a:rPr lang="en-US" b="1" dirty="0" smtClean="0">
                <a:solidFill>
                  <a:srgbClr val="FFC000"/>
                </a:solidFill>
                <a:latin typeface="Stencil" panose="040409050D0802020404" pitchFamily="82" charset="0"/>
              </a:rPr>
              <a:t>2- Coulomb’s Law</a:t>
            </a:r>
            <a:endParaRPr lang="ar-SA" b="1" dirty="0">
              <a:solidFill>
                <a:srgbClr val="FFC000"/>
              </a:solidFill>
              <a:latin typeface="Stencil" panose="040409050D0802020404" pitchFamily="8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3888432"/>
                <a:ext cx="9144000" cy="835968"/>
              </a:xfrm>
            </p:spPr>
            <p:txBody>
              <a:bodyPr>
                <a:noAutofit/>
              </a:bodyPr>
              <a:lstStyle/>
              <a:p>
                <a:pPr marL="0" algn="ctr">
                  <a:buNone/>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a:cs typeface="+mj-cs"/>
                        </a:rPr>
                        <m:t>∣</m:t>
                      </m:r>
                      <m:r>
                        <a:rPr lang="en-US" sz="2800" b="0" i="1" smtClean="0">
                          <a:solidFill>
                            <a:srgbClr val="FFFF00"/>
                          </a:solidFill>
                          <a:latin typeface="Cambria Math"/>
                          <a:cs typeface="+mj-cs"/>
                        </a:rPr>
                        <m:t>𝐹</m:t>
                      </m:r>
                      <m:r>
                        <a:rPr lang="en-US" sz="2800" b="0" i="1" baseline="-25000" smtClean="0">
                          <a:solidFill>
                            <a:srgbClr val="FFFF00"/>
                          </a:solidFill>
                          <a:latin typeface="Cambria Math"/>
                          <a:cs typeface="+mj-cs"/>
                        </a:rPr>
                        <m:t>1</m:t>
                      </m:r>
                      <m:r>
                        <a:rPr lang="en-US" sz="2800" b="0" i="1" baseline="-25000" smtClean="0">
                          <a:solidFill>
                            <a:srgbClr val="FFFF00"/>
                          </a:solidFill>
                          <a:latin typeface="Cambria Math"/>
                          <a:cs typeface="+mj-cs"/>
                        </a:rPr>
                        <m:t> </m:t>
                      </m:r>
                      <m:r>
                        <a:rPr lang="en-US" sz="2800" b="0" i="1" baseline="-25000" smtClean="0">
                          <a:solidFill>
                            <a:srgbClr val="FFFF00"/>
                          </a:solidFill>
                          <a:latin typeface="Cambria Math"/>
                          <a:cs typeface="+mj-cs"/>
                        </a:rPr>
                        <m:t>𝑜𝑛</m:t>
                      </m:r>
                      <m:r>
                        <a:rPr lang="en-US" sz="2800" b="0" i="1" baseline="-25000" smtClean="0">
                          <a:solidFill>
                            <a:srgbClr val="FFFF00"/>
                          </a:solidFill>
                          <a:latin typeface="Cambria Math"/>
                          <a:cs typeface="+mj-cs"/>
                        </a:rPr>
                        <m:t> </m:t>
                      </m:r>
                      <m:r>
                        <a:rPr lang="en-US" sz="2800" b="0" i="1" baseline="-25000" smtClean="0">
                          <a:solidFill>
                            <a:srgbClr val="FFFF00"/>
                          </a:solidFill>
                          <a:latin typeface="Cambria Math"/>
                          <a:cs typeface="+mj-cs"/>
                        </a:rPr>
                        <m:t>2</m:t>
                      </m:r>
                      <m:r>
                        <a:rPr lang="en-US" sz="2800" b="0" i="1" smtClean="0">
                          <a:solidFill>
                            <a:srgbClr val="FFFF00"/>
                          </a:solidFill>
                          <a:latin typeface="Cambria Math"/>
                          <a:cs typeface="+mj-cs"/>
                        </a:rPr>
                        <m:t>∣=∣</m:t>
                      </m:r>
                      <m:r>
                        <a:rPr lang="en-US" sz="2800" b="0" i="1" smtClean="0">
                          <a:solidFill>
                            <a:srgbClr val="FFFF00"/>
                          </a:solidFill>
                          <a:latin typeface="Cambria Math"/>
                          <a:cs typeface="+mj-cs"/>
                        </a:rPr>
                        <m:t>𝐹</m:t>
                      </m:r>
                      <m:r>
                        <a:rPr lang="en-US" sz="2800" b="0" i="1" baseline="-25000" smtClean="0">
                          <a:solidFill>
                            <a:srgbClr val="FFFF00"/>
                          </a:solidFill>
                          <a:latin typeface="Cambria Math"/>
                          <a:cs typeface="+mj-cs"/>
                        </a:rPr>
                        <m:t>2</m:t>
                      </m:r>
                      <m:r>
                        <a:rPr lang="en-US" sz="2800" b="0" i="1" baseline="-25000" smtClean="0">
                          <a:solidFill>
                            <a:srgbClr val="FFFF00"/>
                          </a:solidFill>
                          <a:latin typeface="Cambria Math"/>
                          <a:cs typeface="+mj-cs"/>
                        </a:rPr>
                        <m:t> </m:t>
                      </m:r>
                      <m:r>
                        <a:rPr lang="en-US" sz="2800" b="0" i="1" baseline="-25000" smtClean="0">
                          <a:solidFill>
                            <a:srgbClr val="FFFF00"/>
                          </a:solidFill>
                          <a:latin typeface="Cambria Math"/>
                          <a:cs typeface="+mj-cs"/>
                        </a:rPr>
                        <m:t>𝑜𝑛</m:t>
                      </m:r>
                      <m:r>
                        <a:rPr lang="en-US" sz="2800" b="0" i="1" baseline="-25000" smtClean="0">
                          <a:solidFill>
                            <a:srgbClr val="FFFF00"/>
                          </a:solidFill>
                          <a:latin typeface="Cambria Math"/>
                          <a:cs typeface="+mj-cs"/>
                        </a:rPr>
                        <m:t> </m:t>
                      </m:r>
                      <m:r>
                        <a:rPr lang="en-US" sz="2800" b="0" i="1" baseline="-25000" smtClean="0">
                          <a:solidFill>
                            <a:srgbClr val="FFFF00"/>
                          </a:solidFill>
                          <a:latin typeface="Cambria Math"/>
                          <a:cs typeface="+mj-cs"/>
                        </a:rPr>
                        <m:t>1</m:t>
                      </m:r>
                      <m:r>
                        <a:rPr lang="en-US" sz="2800" b="0" i="1" smtClean="0">
                          <a:solidFill>
                            <a:srgbClr val="FFFF00"/>
                          </a:solidFill>
                          <a:latin typeface="Cambria Math"/>
                          <a:cs typeface="+mj-cs"/>
                        </a:rPr>
                        <m:t>∣</m:t>
                      </m:r>
                      <m:r>
                        <a:rPr lang="en-US" sz="2800" b="0" i="0" smtClean="0">
                          <a:solidFill>
                            <a:srgbClr val="FFFF00"/>
                          </a:solidFill>
                          <a:latin typeface="Cambria Math"/>
                          <a:cs typeface="+mj-cs"/>
                        </a:rPr>
                        <m:t> =</m:t>
                      </m:r>
                      <m:r>
                        <m:rPr>
                          <m:sty m:val="p"/>
                        </m:rPr>
                        <a:rPr lang="en-US" sz="2800" b="0" i="0" smtClean="0">
                          <a:solidFill>
                            <a:srgbClr val="FFFF00"/>
                          </a:solidFill>
                          <a:latin typeface="Cambria Math"/>
                          <a:cs typeface="+mj-cs"/>
                        </a:rPr>
                        <m:t>K</m:t>
                      </m:r>
                      <m:f>
                        <m:fPr>
                          <m:ctrlPr>
                            <a:rPr lang="en-US" sz="2800" i="1" dirty="0" smtClean="0">
                              <a:solidFill>
                                <a:srgbClr val="FFFF00"/>
                              </a:solidFill>
                              <a:latin typeface="Cambria Math" panose="02040503050406030204" pitchFamily="18" charset="0"/>
                              <a:cs typeface="+mj-cs"/>
                            </a:rPr>
                          </m:ctrlPr>
                        </m:fPr>
                        <m:num>
                          <m:r>
                            <a:rPr lang="en-US" sz="2800" b="0" i="1" dirty="0" smtClean="0">
                              <a:solidFill>
                                <a:srgbClr val="FFFF00"/>
                              </a:solidFill>
                              <a:latin typeface="Cambria Math"/>
                              <a:cs typeface="+mj-cs"/>
                            </a:rPr>
                            <m:t>𝑞</m:t>
                          </m:r>
                          <m:r>
                            <a:rPr lang="en-US" sz="2800" b="0" i="1" baseline="-25000" dirty="0" smtClean="0">
                              <a:solidFill>
                                <a:srgbClr val="FFFF00"/>
                              </a:solidFill>
                              <a:latin typeface="Cambria Math"/>
                              <a:cs typeface="+mj-cs"/>
                            </a:rPr>
                            <m:t>1</m:t>
                          </m:r>
                          <m:r>
                            <a:rPr lang="en-US" sz="2800" b="0" i="1" dirty="0" smtClean="0">
                              <a:solidFill>
                                <a:srgbClr val="FFFF00"/>
                              </a:solidFill>
                              <a:latin typeface="Cambria Math"/>
                              <a:cs typeface="+mj-cs"/>
                            </a:rPr>
                            <m:t>𝑞</m:t>
                          </m:r>
                          <m:r>
                            <a:rPr lang="en-US" sz="2800" b="0" i="1" baseline="-25000" dirty="0" smtClean="0">
                              <a:solidFill>
                                <a:srgbClr val="FFFF00"/>
                              </a:solidFill>
                              <a:latin typeface="Cambria Math"/>
                              <a:cs typeface="+mj-cs"/>
                            </a:rPr>
                            <m:t>2</m:t>
                          </m:r>
                        </m:num>
                        <m:den>
                          <m:r>
                            <a:rPr lang="en-US" sz="2800" b="0" i="1" dirty="0" smtClean="0">
                              <a:solidFill>
                                <a:srgbClr val="FFFF00"/>
                              </a:solidFill>
                              <a:latin typeface="Cambria Math"/>
                              <a:cs typeface="+mj-cs"/>
                            </a:rPr>
                            <m:t>𝑟</m:t>
                          </m:r>
                          <m:r>
                            <a:rPr lang="en-US" sz="2800" b="0" i="1" baseline="30000" dirty="0" smtClean="0">
                              <a:solidFill>
                                <a:srgbClr val="FFFF00"/>
                              </a:solidFill>
                              <a:latin typeface="Cambria Math"/>
                              <a:cs typeface="+mj-cs"/>
                            </a:rPr>
                            <m:t>2</m:t>
                          </m:r>
                        </m:den>
                      </m:f>
                    </m:oMath>
                  </m:oMathPara>
                </a14:m>
                <a:endParaRPr lang="en-US" sz="2800" i="1" dirty="0">
                  <a:solidFill>
                    <a:srgbClr val="FFFF00"/>
                  </a:solidFill>
                  <a:latin typeface="Cambria Math"/>
                  <a:cs typeface="+mj-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3888432"/>
                <a:ext cx="9144000" cy="835968"/>
              </a:xfrm>
              <a:blipFill rotWithShape="1">
                <a:blip r:embed="rId2"/>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09875"/>
            <a:ext cx="55911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27318"/>
            <a:ext cx="9144000" cy="1815882"/>
          </a:xfrm>
          <a:prstGeom prst="rect">
            <a:avLst/>
          </a:prstGeom>
        </p:spPr>
        <p:txBody>
          <a:bodyPr wrap="square">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A force exists between two charged particles is depends on </a:t>
            </a:r>
            <a:endParaRPr lang="en-US" sz="2800" dirty="0" smtClean="0">
              <a:solidFill>
                <a:srgbClr val="FFFF00"/>
              </a:solidFill>
              <a:latin typeface="Times New Roman" panose="02020603050405020304" pitchFamily="18" charset="0"/>
              <a:cs typeface="Times New Roman" panose="02020603050405020304" pitchFamily="18" charset="0"/>
            </a:endParaRPr>
          </a:p>
          <a:p>
            <a:pPr marL="514350" indent="-514350" algn="just">
              <a:buAutoNum type="arabicParenBoth"/>
            </a:pPr>
            <a:r>
              <a:rPr lang="en-US" sz="2800" dirty="0" smtClean="0">
                <a:solidFill>
                  <a:srgbClr val="FFFF00"/>
                </a:solidFill>
                <a:latin typeface="Times New Roman" panose="02020603050405020304" pitchFamily="18" charset="0"/>
                <a:cs typeface="Times New Roman" panose="02020603050405020304" pitchFamily="18" charset="0"/>
              </a:rPr>
              <a:t>the </a:t>
            </a:r>
            <a:r>
              <a:rPr lang="en-US" sz="2800" dirty="0">
                <a:solidFill>
                  <a:srgbClr val="FFFF00"/>
                </a:solidFill>
                <a:latin typeface="Times New Roman" panose="02020603050405020304" pitchFamily="18" charset="0"/>
                <a:cs typeface="Times New Roman" panose="02020603050405020304" pitchFamily="18" charset="0"/>
              </a:rPr>
              <a:t>magnitude of each charge and </a:t>
            </a:r>
            <a:endParaRPr lang="en-US" sz="2800" dirty="0" smtClean="0">
              <a:solidFill>
                <a:srgbClr val="FFFF00"/>
              </a:solidFill>
              <a:latin typeface="Times New Roman" panose="02020603050405020304" pitchFamily="18" charset="0"/>
              <a:cs typeface="Times New Roman" panose="02020603050405020304" pitchFamily="18" charset="0"/>
            </a:endParaRPr>
          </a:p>
          <a:p>
            <a:pPr marL="514350" indent="-514350" algn="just">
              <a:buAutoNum type="arabicParenBoth"/>
            </a:pPr>
            <a:r>
              <a:rPr lang="en-US" sz="2800" dirty="0" smtClean="0">
                <a:solidFill>
                  <a:srgbClr val="FFFF00"/>
                </a:solidFill>
                <a:latin typeface="Times New Roman" panose="02020603050405020304" pitchFamily="18" charset="0"/>
                <a:cs typeface="Times New Roman" panose="02020603050405020304" pitchFamily="18" charset="0"/>
              </a:rPr>
              <a:t>how </a:t>
            </a:r>
            <a:r>
              <a:rPr lang="en-US" sz="2800" dirty="0">
                <a:solidFill>
                  <a:srgbClr val="FFFF00"/>
                </a:solidFill>
                <a:latin typeface="Times New Roman" panose="02020603050405020304" pitchFamily="18" charset="0"/>
                <a:cs typeface="Times New Roman" panose="02020603050405020304" pitchFamily="18" charset="0"/>
              </a:rPr>
              <a:t>far apart they are according to the following formula, known as </a:t>
            </a:r>
            <a:r>
              <a:rPr lang="en-US" sz="2800" b="1" u="sng" dirty="0">
                <a:solidFill>
                  <a:srgbClr val="FFFF00"/>
                </a:solidFill>
                <a:latin typeface="Times New Roman" panose="02020603050405020304" pitchFamily="18" charset="0"/>
                <a:cs typeface="Times New Roman" panose="02020603050405020304" pitchFamily="18" charset="0"/>
              </a:rPr>
              <a:t>Coulomb’s law</a:t>
            </a:r>
            <a:endParaRPr lang="en-US" sz="2800" b="1" i="1" u="sng"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4787205"/>
            <a:ext cx="9144000" cy="1384995"/>
          </a:xfrm>
          <a:prstGeom prst="rect">
            <a:avLst/>
          </a:prstGeom>
        </p:spPr>
        <p:txBody>
          <a:bodyPr wrap="square">
            <a:spAutoFit/>
          </a:bodyPr>
          <a:lstStyle/>
          <a:p>
            <a:pPr algn="just"/>
            <a:r>
              <a:rPr lang="en-US" sz="2800" dirty="0" smtClean="0">
                <a:solidFill>
                  <a:srgbClr val="FFFF00"/>
                </a:solidFill>
                <a:latin typeface="Times New Roman" panose="02020603050405020304" pitchFamily="18" charset="0"/>
                <a:cs typeface="Times New Roman" panose="02020603050405020304" pitchFamily="18" charset="0"/>
              </a:rPr>
              <a:t>Where q</a:t>
            </a:r>
            <a:r>
              <a:rPr lang="en-US" sz="2800" baseline="-25000" dirty="0" smtClean="0">
                <a:solidFill>
                  <a:srgbClr val="FFFF00"/>
                </a:solidFill>
                <a:latin typeface="Times New Roman" panose="02020603050405020304" pitchFamily="18" charset="0"/>
                <a:cs typeface="Times New Roman" panose="02020603050405020304" pitchFamily="18" charset="0"/>
              </a:rPr>
              <a:t>1</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and q</a:t>
            </a:r>
            <a:r>
              <a:rPr lang="en-US" sz="2800" baseline="-25000" dirty="0">
                <a:solidFill>
                  <a:srgbClr val="FFFF00"/>
                </a:solidFill>
                <a:latin typeface="Times New Roman" panose="02020603050405020304" pitchFamily="18" charset="0"/>
                <a:cs typeface="Times New Roman" panose="02020603050405020304" pitchFamily="18" charset="0"/>
              </a:rPr>
              <a:t>2 </a:t>
            </a:r>
            <a:r>
              <a:rPr lang="en-US" sz="2800" dirty="0" smtClean="0">
                <a:solidFill>
                  <a:srgbClr val="FFFF00"/>
                </a:solidFill>
                <a:latin typeface="Times New Roman" panose="02020603050405020304" pitchFamily="18" charset="0"/>
                <a:cs typeface="Times New Roman" panose="02020603050405020304" pitchFamily="18" charset="0"/>
              </a:rPr>
              <a:t>are the magnitudes </a:t>
            </a:r>
            <a:r>
              <a:rPr lang="en-US" sz="2800" dirty="0">
                <a:solidFill>
                  <a:srgbClr val="FFFF00"/>
                </a:solidFill>
                <a:latin typeface="Times New Roman" panose="02020603050405020304" pitchFamily="18" charset="0"/>
                <a:cs typeface="Times New Roman" panose="02020603050405020304" pitchFamily="18" charset="0"/>
              </a:rPr>
              <a:t>of the two </a:t>
            </a:r>
            <a:r>
              <a:rPr lang="en-US" sz="2800" dirty="0" smtClean="0">
                <a:solidFill>
                  <a:srgbClr val="FFFF00"/>
                </a:solidFill>
                <a:latin typeface="Times New Roman" panose="02020603050405020304" pitchFamily="18" charset="0"/>
                <a:cs typeface="Times New Roman" panose="02020603050405020304" pitchFamily="18" charset="0"/>
              </a:rPr>
              <a:t>charges, </a:t>
            </a:r>
            <a:r>
              <a:rPr lang="en-US" sz="2800" dirty="0">
                <a:solidFill>
                  <a:srgbClr val="FFFF00"/>
                </a:solidFill>
                <a:latin typeface="Times New Roman" panose="02020603050405020304" pitchFamily="18" charset="0"/>
                <a:cs typeface="Times New Roman" panose="02020603050405020304" pitchFamily="18" charset="0"/>
              </a:rPr>
              <a:t>r is the distance separating the charges, and k is an experimentally </a:t>
            </a:r>
            <a:r>
              <a:rPr lang="ar-SA" sz="2800"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determined constant of proportionality.</a:t>
            </a:r>
            <a:endParaRPr lang="ar-SA" sz="2800" baseline="30000" dirty="0">
              <a:solidFill>
                <a:srgbClr val="FFFF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16499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95" y="152400"/>
            <a:ext cx="8229600" cy="563562"/>
          </a:xfrm>
        </p:spPr>
        <p:txBody>
          <a:bodyPr>
            <a:noAutofit/>
          </a:bodyPr>
          <a:lstStyle/>
          <a:p>
            <a:r>
              <a:rPr lang="en-US" b="1" dirty="0">
                <a:solidFill>
                  <a:srgbClr val="FFC000"/>
                </a:solidFill>
                <a:latin typeface="Stencil" panose="040409050D0802020404" pitchFamily="82" charset="0"/>
              </a:rPr>
              <a:t>3</a:t>
            </a:r>
            <a:r>
              <a:rPr lang="en-US" b="1" dirty="0" smtClean="0">
                <a:solidFill>
                  <a:srgbClr val="FFC000"/>
                </a:solidFill>
                <a:latin typeface="Stencil" panose="040409050D0802020404" pitchFamily="82" charset="0"/>
              </a:rPr>
              <a:t>- The Heart and ECG.</a:t>
            </a:r>
            <a:endParaRPr lang="ar-SA" b="1" dirty="0">
              <a:solidFill>
                <a:srgbClr val="FFC000"/>
              </a:solidFill>
              <a:latin typeface="Stencil" panose="040409050D0802020404" pitchFamily="82" charset="0"/>
            </a:endParaRPr>
          </a:p>
        </p:txBody>
      </p:sp>
      <p:sp>
        <p:nvSpPr>
          <p:cNvPr id="3" name="Content Placeholder 2"/>
          <p:cNvSpPr>
            <a:spLocks noGrp="1"/>
          </p:cNvSpPr>
          <p:nvPr>
            <p:ph idx="1"/>
          </p:nvPr>
        </p:nvSpPr>
        <p:spPr>
          <a:xfrm>
            <a:off x="0" y="838200"/>
            <a:ext cx="5105400" cy="5791200"/>
          </a:xfrm>
        </p:spPr>
        <p:txBody>
          <a:bodyPr>
            <a:noAutofit/>
          </a:bodyPr>
          <a:lstStyle/>
          <a:p>
            <a:pPr marL="0" indent="0" algn="just">
              <a:buNone/>
            </a:pPr>
            <a:r>
              <a:rPr lang="en-US" sz="2800" b="1" u="sng" dirty="0" smtClean="0">
                <a:solidFill>
                  <a:srgbClr val="FFFF00"/>
                </a:solidFill>
                <a:latin typeface="Times New Roman" panose="02020603050405020304" pitchFamily="18" charset="0"/>
                <a:cs typeface="Times New Roman" panose="02020603050405020304" pitchFamily="18" charset="0"/>
              </a:rPr>
              <a:t>Electrocardiography </a:t>
            </a:r>
            <a:r>
              <a:rPr lang="en-US" sz="2800" b="1" u="sng" dirty="0">
                <a:solidFill>
                  <a:srgbClr val="FFFF00"/>
                </a:solidFill>
                <a:latin typeface="Times New Roman" panose="02020603050405020304" pitchFamily="18" charset="0"/>
                <a:cs typeface="Times New Roman" panose="02020603050405020304" pitchFamily="18" charset="0"/>
              </a:rPr>
              <a:t>(ECG)</a:t>
            </a:r>
            <a:r>
              <a:rPr lang="en-US" sz="2800" dirty="0">
                <a:solidFill>
                  <a:srgbClr val="FFFF00"/>
                </a:solidFill>
                <a:latin typeface="Times New Roman" panose="02020603050405020304" pitchFamily="18" charset="0"/>
                <a:cs typeface="Times New Roman" panose="02020603050405020304" pitchFamily="18" charset="0"/>
              </a:rPr>
              <a:t> is the process of recording the electrical activity of the heart over a period of time using electrodes placed on the skin. These electrodes detect the tiny electrical changes on the skin that arise from the heart muscle's </a:t>
            </a:r>
            <a:r>
              <a:rPr lang="en-US" sz="2800" dirty="0" err="1">
                <a:solidFill>
                  <a:srgbClr val="FFFF00"/>
                </a:solidFill>
                <a:latin typeface="Times New Roman" panose="02020603050405020304" pitchFamily="18" charset="0"/>
                <a:cs typeface="Times New Roman" panose="02020603050405020304" pitchFamily="18" charset="0"/>
              </a:rPr>
              <a:t>electrophysiologic</a:t>
            </a:r>
            <a:r>
              <a:rPr lang="en-US" sz="2800" dirty="0">
                <a:solidFill>
                  <a:srgbClr val="FFFF00"/>
                </a:solidFill>
                <a:latin typeface="Times New Roman" panose="02020603050405020304" pitchFamily="18" charset="0"/>
                <a:cs typeface="Times New Roman" panose="02020603050405020304" pitchFamily="18" charset="0"/>
              </a:rPr>
              <a:t> pattern of depolarizing and repolarizing during each heartbeat. It is a very commonly performed cardiology test.</a:t>
            </a:r>
            <a:endParaRPr lang="en-US" sz="2800" dirty="0" smtClean="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03" t="30769" r="35302" b="14726"/>
          <a:stretch/>
        </p:blipFill>
        <p:spPr bwMode="auto">
          <a:xfrm>
            <a:off x="5257800" y="1672213"/>
            <a:ext cx="3717890" cy="373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6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C000"/>
                </a:solidFill>
                <a:latin typeface="Stencil" panose="040409050D0802020404" pitchFamily="82" charset="0"/>
              </a:rPr>
              <a:t>The Heart and ECG.</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ectangle 4"/>
          <p:cNvSpPr/>
          <p:nvPr/>
        </p:nvSpPr>
        <p:spPr>
          <a:xfrm>
            <a:off x="533400" y="1859340"/>
            <a:ext cx="7848600" cy="4832092"/>
          </a:xfrm>
          <a:prstGeom prst="rect">
            <a:avLst/>
          </a:prstGeom>
        </p:spPr>
        <p:txBody>
          <a:bodyPr wrap="square">
            <a:spAutoFit/>
          </a:bodyPr>
          <a:lstStyle/>
          <a:p>
            <a:r>
              <a:rPr lang="en-US" sz="2800" dirty="0" smtClean="0">
                <a:solidFill>
                  <a:srgbClr val="FFFF00"/>
                </a:solidFill>
              </a:rPr>
              <a:t>ECGs </a:t>
            </a:r>
            <a:r>
              <a:rPr lang="en-US" sz="2800" dirty="0">
                <a:solidFill>
                  <a:srgbClr val="FFFF00"/>
                </a:solidFill>
              </a:rPr>
              <a:t>are quick, safe, painless, and inexpensive tests that are routinely performed if a heart condition is suspected.</a:t>
            </a:r>
          </a:p>
          <a:p>
            <a:r>
              <a:rPr lang="en-US" sz="2800" dirty="0" smtClean="0">
                <a:solidFill>
                  <a:srgbClr val="FFFF00"/>
                </a:solidFill>
              </a:rPr>
              <a:t> </a:t>
            </a:r>
            <a:r>
              <a:rPr lang="en-US" sz="2800" dirty="0">
                <a:solidFill>
                  <a:srgbClr val="FFFF00"/>
                </a:solidFill>
              </a:rPr>
              <a:t>doctor uses the </a:t>
            </a:r>
            <a:r>
              <a:rPr lang="en-US" sz="2800" dirty="0" smtClean="0">
                <a:solidFill>
                  <a:srgbClr val="FFFF00"/>
                </a:solidFill>
              </a:rPr>
              <a:t>ECG </a:t>
            </a:r>
            <a:r>
              <a:rPr lang="en-US" sz="2800" dirty="0">
                <a:solidFill>
                  <a:srgbClr val="FFFF00"/>
                </a:solidFill>
              </a:rPr>
              <a:t>to:</a:t>
            </a:r>
          </a:p>
          <a:p>
            <a:r>
              <a:rPr lang="en-US" sz="2800" dirty="0">
                <a:solidFill>
                  <a:srgbClr val="FFFF00"/>
                </a:solidFill>
              </a:rPr>
              <a:t>Assess </a:t>
            </a:r>
            <a:r>
              <a:rPr lang="en-US" sz="2800" dirty="0" smtClean="0">
                <a:solidFill>
                  <a:srgbClr val="FFFF00"/>
                </a:solidFill>
              </a:rPr>
              <a:t> </a:t>
            </a:r>
            <a:r>
              <a:rPr lang="en-US" sz="2800" dirty="0">
                <a:solidFill>
                  <a:srgbClr val="FFFF00"/>
                </a:solidFill>
              </a:rPr>
              <a:t>heart rhythm</a:t>
            </a:r>
          </a:p>
          <a:p>
            <a:r>
              <a:rPr lang="en-US" sz="2800" dirty="0">
                <a:solidFill>
                  <a:srgbClr val="FFFF00"/>
                </a:solidFill>
              </a:rPr>
              <a:t>Diagnose poor </a:t>
            </a:r>
            <a:r>
              <a:rPr lang="en-US" sz="2800" dirty="0">
                <a:solidFill>
                  <a:srgbClr val="FFFF00"/>
                </a:solidFill>
                <a:hlinkClick r:id="rId2"/>
              </a:rPr>
              <a:t>blood</a:t>
            </a:r>
            <a:r>
              <a:rPr lang="en-US" sz="2800" dirty="0">
                <a:solidFill>
                  <a:srgbClr val="FFFF00"/>
                </a:solidFill>
              </a:rPr>
              <a:t> flow to the heart muscle (</a:t>
            </a:r>
            <a:r>
              <a:rPr lang="en-US" sz="2800" dirty="0">
                <a:solidFill>
                  <a:srgbClr val="FFFF00"/>
                </a:solidFill>
                <a:hlinkClick r:id="rId3"/>
              </a:rPr>
              <a:t>ischemia</a:t>
            </a:r>
            <a:r>
              <a:rPr lang="en-US" sz="2800" dirty="0">
                <a:solidFill>
                  <a:srgbClr val="FFFF00"/>
                </a:solidFill>
              </a:rPr>
              <a:t>)</a:t>
            </a:r>
          </a:p>
          <a:p>
            <a:r>
              <a:rPr lang="en-US" sz="2800" dirty="0">
                <a:solidFill>
                  <a:srgbClr val="FFFF00"/>
                </a:solidFill>
              </a:rPr>
              <a:t>Diagnose a </a:t>
            </a:r>
            <a:r>
              <a:rPr lang="en-US" sz="2800" dirty="0">
                <a:solidFill>
                  <a:srgbClr val="FFFF00"/>
                </a:solidFill>
                <a:hlinkClick r:id="rId4"/>
              </a:rPr>
              <a:t>heart attack</a:t>
            </a:r>
            <a:endParaRPr lang="en-US" sz="2800" dirty="0">
              <a:solidFill>
                <a:srgbClr val="FFFF00"/>
              </a:solidFill>
            </a:endParaRPr>
          </a:p>
          <a:p>
            <a:r>
              <a:rPr lang="en-US" sz="2800" dirty="0">
                <a:solidFill>
                  <a:srgbClr val="FFFF00"/>
                </a:solidFill>
              </a:rPr>
              <a:t>Evaluate certain abnormalities </a:t>
            </a:r>
            <a:r>
              <a:rPr lang="en-US" sz="2800" dirty="0" smtClean="0">
                <a:solidFill>
                  <a:srgbClr val="FFFF00"/>
                </a:solidFill>
              </a:rPr>
              <a:t>of heart</a:t>
            </a:r>
            <a:r>
              <a:rPr lang="en-US" sz="2800" dirty="0">
                <a:solidFill>
                  <a:srgbClr val="FFFF00"/>
                </a:solidFill>
              </a:rPr>
              <a:t>, such as an </a:t>
            </a:r>
            <a:r>
              <a:rPr lang="en-US" sz="2800" dirty="0">
                <a:solidFill>
                  <a:srgbClr val="FFFF00"/>
                </a:solidFill>
                <a:hlinkClick r:id="rId5"/>
              </a:rPr>
              <a:t>enlarged heart</a:t>
            </a:r>
            <a:endParaRPr lang="en-US" sz="2800" dirty="0">
              <a:solidFill>
                <a:srgbClr val="FFFF00"/>
              </a:solidFill>
            </a:endParaRPr>
          </a:p>
          <a:p>
            <a:r>
              <a:rPr lang="en-US" sz="2800" dirty="0">
                <a:solidFill>
                  <a:srgbClr val="FFFF00"/>
                </a:solidFill>
              </a:rPr>
              <a:t> </a:t>
            </a:r>
          </a:p>
        </p:txBody>
      </p:sp>
    </p:spTree>
    <p:extLst>
      <p:ext uri="{BB962C8B-B14F-4D97-AF65-F5344CB8AC3E}">
        <p14:creationId xmlns:p14="http://schemas.microsoft.com/office/powerpoint/2010/main" val="170462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5" y="533400"/>
            <a:ext cx="9144000" cy="1967630"/>
          </a:xfrm>
        </p:spPr>
        <p:txBody>
          <a:bodyPr>
            <a:noAutofit/>
          </a:bodyPr>
          <a:lstStyle/>
          <a:p>
            <a:pPr marL="0" indent="0" algn="just">
              <a:buNone/>
            </a:pPr>
            <a:r>
              <a:rPr lang="en-US" dirty="0" smtClean="0">
                <a:solidFill>
                  <a:srgbClr val="FFFF00"/>
                </a:solidFill>
                <a:latin typeface="Times New Roman" panose="02020603050405020304" pitchFamily="18" charset="0"/>
                <a:cs typeface="Times New Roman" panose="02020603050405020304" pitchFamily="18" charset="0"/>
              </a:rPr>
              <a:t>We will give a very brief introduction to the electrical system of the heart and discuss how this system produces the signals seen in  an electrocardiogram </a:t>
            </a:r>
            <a:br>
              <a:rPr lang="en-US" dirty="0" smtClean="0">
                <a:solidFill>
                  <a:srgbClr val="FFFF00"/>
                </a:solidFill>
                <a:latin typeface="Times New Roman" panose="02020603050405020304" pitchFamily="18" charset="0"/>
                <a:cs typeface="Times New Roman" panose="02020603050405020304" pitchFamily="18" charset="0"/>
              </a:rPr>
            </a:br>
            <a:r>
              <a:rPr lang="en-US" dirty="0" smtClean="0">
                <a:solidFill>
                  <a:srgbClr val="FFFF00"/>
                </a:solidFill>
                <a:latin typeface="Times New Roman" panose="02020603050405020304" pitchFamily="18" charset="0"/>
                <a:cs typeface="Times New Roman" panose="02020603050405020304" pitchFamily="18" charset="0"/>
              </a:rPr>
              <a:t>( ECG).</a:t>
            </a:r>
          </a:p>
        </p:txBody>
      </p:sp>
      <p:sp>
        <p:nvSpPr>
          <p:cNvPr id="5" name="Rectangle 4"/>
          <p:cNvSpPr/>
          <p:nvPr/>
        </p:nvSpPr>
        <p:spPr>
          <a:xfrm>
            <a:off x="3124200" y="2501029"/>
            <a:ext cx="6019800" cy="3539430"/>
          </a:xfrm>
          <a:prstGeom prst="rect">
            <a:avLst/>
          </a:prstGeom>
        </p:spPr>
        <p:txBody>
          <a:bodyPr wrap="square">
            <a:spAutoFit/>
          </a:bodyPr>
          <a:lstStyle/>
          <a:p>
            <a:pPr marL="514350" indent="-514350" algn="just">
              <a:buNone/>
            </a:pPr>
            <a:r>
              <a:rPr lang="en-US" sz="2800" dirty="0" smtClean="0">
                <a:solidFill>
                  <a:srgbClr val="FFFF00"/>
                </a:solidFill>
                <a:latin typeface="Times New Roman" panose="02020603050405020304" pitchFamily="18" charset="0"/>
                <a:cs typeface="Times New Roman" panose="02020603050405020304" pitchFamily="18" charset="0"/>
              </a:rPr>
              <a:t>1- When </a:t>
            </a:r>
            <a:r>
              <a:rPr lang="en-US" sz="2800" dirty="0">
                <a:solidFill>
                  <a:srgbClr val="FFFF00"/>
                </a:solidFill>
                <a:latin typeface="Times New Roman" panose="02020603050405020304" pitchFamily="18" charset="0"/>
                <a:cs typeface="Times New Roman" panose="02020603050405020304" pitchFamily="18" charset="0"/>
              </a:rPr>
              <a:t>the heart is beating normally, an electrical signal is generated at the sinoatrial (</a:t>
            </a:r>
            <a:r>
              <a:rPr lang="en-US" sz="2800" b="1" u="sng" dirty="0">
                <a:solidFill>
                  <a:srgbClr val="FFFF00"/>
                </a:solidFill>
                <a:latin typeface="Times New Roman" panose="02020603050405020304" pitchFamily="18" charset="0"/>
                <a:cs typeface="Times New Roman" panose="02020603050405020304" pitchFamily="18" charset="0"/>
              </a:rPr>
              <a:t>SA node</a:t>
            </a:r>
            <a:r>
              <a:rPr lang="en-US" sz="2800" dirty="0">
                <a:solidFill>
                  <a:srgbClr val="FFFF00"/>
                </a:solidFill>
                <a:latin typeface="Times New Roman" panose="02020603050405020304" pitchFamily="18" charset="0"/>
                <a:cs typeface="Times New Roman" panose="02020603050405020304" pitchFamily="18" charset="0"/>
              </a:rPr>
              <a:t>) of the heart which travels through the heart muscle (</a:t>
            </a:r>
            <a:r>
              <a:rPr lang="en-US" sz="2800" b="1" u="sng" dirty="0">
                <a:solidFill>
                  <a:srgbClr val="FFFF00"/>
                </a:solidFill>
                <a:latin typeface="Times New Roman" panose="02020603050405020304" pitchFamily="18" charset="0"/>
                <a:cs typeface="Times New Roman" panose="02020603050405020304" pitchFamily="18" charset="0"/>
              </a:rPr>
              <a:t>myocardium</a:t>
            </a:r>
            <a:r>
              <a:rPr lang="en-US" sz="2800" dirty="0">
                <a:solidFill>
                  <a:srgbClr val="FFFF00"/>
                </a:solidFill>
                <a:latin typeface="Times New Roman" panose="02020603050405020304" pitchFamily="18" charset="0"/>
                <a:cs typeface="Times New Roman" panose="02020603050405020304" pitchFamily="18" charset="0"/>
              </a:rPr>
              <a:t>).</a:t>
            </a:r>
          </a:p>
          <a:p>
            <a:pPr marL="514350" indent="-514350" algn="just">
              <a:buNone/>
            </a:pPr>
            <a:r>
              <a:rPr lang="en-US" sz="2800" dirty="0" smtClean="0">
                <a:solidFill>
                  <a:srgbClr val="FFFF00"/>
                </a:solidFill>
                <a:latin typeface="Times New Roman" panose="02020603050405020304" pitchFamily="18" charset="0"/>
                <a:cs typeface="Times New Roman" panose="02020603050405020304" pitchFamily="18" charset="0"/>
              </a:rPr>
              <a:t>2- The </a:t>
            </a:r>
            <a:r>
              <a:rPr lang="en-US" sz="2800" dirty="0">
                <a:solidFill>
                  <a:srgbClr val="FFFF00"/>
                </a:solidFill>
                <a:latin typeface="Times New Roman" panose="02020603050405020304" pitchFamily="18" charset="0"/>
                <a:cs typeface="Times New Roman" panose="02020603050405020304" pitchFamily="18" charset="0"/>
              </a:rPr>
              <a:t>electrical signal causes the contraction of the heart muscle (beating of the heart) (see </a:t>
            </a:r>
            <a:r>
              <a:rPr lang="en-US" sz="2800" dirty="0" smtClean="0">
                <a:solidFill>
                  <a:srgbClr val="FFFF00"/>
                </a:solidFill>
                <a:latin typeface="Times New Roman" panose="02020603050405020304" pitchFamily="18" charset="0"/>
                <a:cs typeface="Times New Roman" panose="02020603050405020304" pitchFamily="18" charset="0"/>
              </a:rPr>
              <a:t>the figure).</a:t>
            </a:r>
            <a:endParaRPr lang="en-US" sz="2800" dirty="0">
              <a:solidFill>
                <a:srgbClr val="FFFF00"/>
              </a:solidFill>
              <a:latin typeface="Times New Roman" panose="02020603050405020304" pitchFamily="18" charset="0"/>
              <a:cs typeface="Times New Roman" panose="02020603050405020304" pitchFamily="18" charset="0"/>
            </a:endParaRPr>
          </a:p>
        </p:txBody>
      </p:sp>
      <p:pic>
        <p:nvPicPr>
          <p:cNvPr id="6" name="Picture 4" descr="c25f015"/>
          <p:cNvPicPr>
            <a:picLocks noChangeAspect="1" noChangeArrowheads="1"/>
          </p:cNvPicPr>
          <p:nvPr/>
        </p:nvPicPr>
        <p:blipFill rotWithShape="1">
          <a:blip r:embed="rId2">
            <a:extLst>
              <a:ext uri="{28A0092B-C50C-407E-A947-70E740481C1C}">
                <a14:useLocalDpi xmlns:a14="http://schemas.microsoft.com/office/drawing/2010/main" val="0"/>
              </a:ext>
            </a:extLst>
          </a:blip>
          <a:srcRect l="35256" r="34359" b="23761"/>
          <a:stretch/>
        </p:blipFill>
        <p:spPr bwMode="auto">
          <a:xfrm>
            <a:off x="20877" y="2501030"/>
            <a:ext cx="3103323" cy="43569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981444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srgbClr val="FFC000"/>
                </a:solidFill>
                <a:effectLst>
                  <a:outerShdw blurRad="80000" dist="40000" dir="5040000" algn="tl">
                    <a:srgbClr val="000000">
                      <a:alpha val="30000"/>
                    </a:srgbClr>
                  </a:outerShdw>
                </a:effectLst>
                <a:latin typeface="Stencil" panose="040409050D0802020404" pitchFamily="82" charset="0"/>
              </a:rPr>
              <a:t>III- Electricity and DC Circuits</a:t>
            </a:r>
            <a:endParaRPr lang="en-US" sz="8000" b="1" dirty="0">
              <a:ln w="11430"/>
              <a:solidFill>
                <a:srgbClr val="FFC000"/>
              </a:solidFill>
              <a:effectLst>
                <a:outerShdw blurRad="80000" dist="40000" dir="5040000" algn="tl">
                  <a:srgbClr val="000000">
                    <a:alpha val="30000"/>
                  </a:srgbClr>
                </a:outerShdw>
              </a:effectLst>
              <a:latin typeface="Stencil" panose="040409050D0802020404" pitchFamily="82" charset="0"/>
            </a:endParaRPr>
          </a:p>
          <a:p>
            <a:pPr algn="ctr"/>
            <a:endParaRPr lang="en-US" sz="7200" b="1" dirty="0" smtClean="0">
              <a:ln w="11430"/>
              <a:solidFill>
                <a:srgbClr val="FFFF00"/>
              </a:solidFill>
              <a:effectLst>
                <a:outerShdw blurRad="80000" dist="40000" dir="5040000" algn="tl">
                  <a:srgbClr val="000000">
                    <a:alpha val="30000"/>
                  </a:srgbClr>
                </a:outerShdw>
              </a:effectLst>
              <a:latin typeface="Stencil" panose="040409050D0802020404" pitchFamily="82" charset="0"/>
            </a:endParaRPr>
          </a:p>
          <a:p>
            <a:pPr algn="ctr"/>
            <a:endParaRPr lang="en-US" sz="7200" b="1" dirty="0" smtClean="0">
              <a:ln w="11430"/>
              <a:solidFill>
                <a:srgbClr val="FFFF00"/>
              </a:solidFill>
              <a:effectLst>
                <a:outerShdw blurRad="80000" dist="40000" dir="5040000" algn="tl">
                  <a:srgbClr val="000000">
                    <a:alpha val="30000"/>
                  </a:srgbClr>
                </a:outerShdw>
              </a:effectLst>
              <a:latin typeface="Stencil" panose="040409050D0802020404" pitchFamily="82" charset="0"/>
            </a:endParaRPr>
          </a:p>
          <a:p>
            <a:pPr algn="ctr"/>
            <a:r>
              <a:rPr lang="en-US" sz="7200" b="1" dirty="0" smtClean="0">
                <a:ln w="11430"/>
                <a:solidFill>
                  <a:srgbClr val="FFFF00"/>
                </a:solidFill>
                <a:effectLst>
                  <a:outerShdw blurRad="80000" dist="40000" dir="5040000" algn="tl">
                    <a:srgbClr val="000000">
                      <a:alpha val="30000"/>
                    </a:srgbClr>
                  </a:outerShdw>
                </a:effectLst>
                <a:latin typeface="Stencil" panose="040409050D0802020404" pitchFamily="82" charset="0"/>
              </a:rPr>
              <a:t>Electricity in the cell</a:t>
            </a:r>
            <a:endParaRPr lang="en-US" sz="7200" b="1" dirty="0">
              <a:ln w="11430"/>
              <a:solidFill>
                <a:srgbClr val="FFFF00"/>
              </a:solidFill>
              <a:effectLst>
                <a:outerShdw blurRad="80000" dist="40000" dir="5040000" algn="tl">
                  <a:srgbClr val="000000">
                    <a:alpha val="30000"/>
                  </a:srgbClr>
                </a:outerShdw>
              </a:effectLst>
              <a:latin typeface="Stencil" panose="040409050D0802020404" pitchFamily="8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13002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0"/>
            <a:ext cx="5943600" cy="6858000"/>
          </a:xfrm>
        </p:spPr>
        <p:txBody>
          <a:bodyPr>
            <a:noAutofit/>
          </a:bodyPr>
          <a:lstStyle/>
          <a:p>
            <a:pPr algn="just">
              <a:buNone/>
            </a:pPr>
            <a:r>
              <a:rPr lang="en-US" sz="3000" dirty="0" smtClean="0">
                <a:solidFill>
                  <a:srgbClr val="FFFF00"/>
                </a:solidFill>
                <a:latin typeface="Times New Roman" panose="02020603050405020304" pitchFamily="18" charset="0"/>
                <a:cs typeface="Times New Roman" panose="02020603050405020304" pitchFamily="18" charset="0"/>
              </a:rPr>
              <a:t>3- For efficient pumping of the blood without back flow, the atria contract first and after a delay the ventricles contract . This delay act by an electrical signal by the </a:t>
            </a:r>
            <a:r>
              <a:rPr lang="en-US" sz="3000" b="1" u="sng" dirty="0" err="1" smtClean="0">
                <a:solidFill>
                  <a:srgbClr val="FFFF00"/>
                </a:solidFill>
                <a:latin typeface="Times New Roman" panose="02020603050405020304" pitchFamily="18" charset="0"/>
                <a:cs typeface="Times New Roman" panose="02020603050405020304" pitchFamily="18" charset="0"/>
              </a:rPr>
              <a:t>atrio</a:t>
            </a:r>
            <a:r>
              <a:rPr lang="en-US" sz="3000" b="1" u="sng" dirty="0" smtClean="0">
                <a:solidFill>
                  <a:srgbClr val="FFFF00"/>
                </a:solidFill>
                <a:latin typeface="Times New Roman" panose="02020603050405020304" pitchFamily="18" charset="0"/>
                <a:cs typeface="Times New Roman" panose="02020603050405020304" pitchFamily="18" charset="0"/>
              </a:rPr>
              <a:t>-ventricular node ( AV node )</a:t>
            </a:r>
          </a:p>
          <a:p>
            <a:pPr algn="just">
              <a:buNone/>
            </a:pPr>
            <a:r>
              <a:rPr lang="en-US" sz="3000" dirty="0" smtClean="0">
                <a:solidFill>
                  <a:srgbClr val="FFFF00"/>
                </a:solidFill>
                <a:latin typeface="Times New Roman" panose="02020603050405020304" pitchFamily="18" charset="0"/>
                <a:cs typeface="Times New Roman" panose="02020603050405020304" pitchFamily="18" charset="0"/>
              </a:rPr>
              <a:t>4- The pacemaking signal from the SA node occurs at rate of 60 – 100 beats / min. This known as </a:t>
            </a:r>
            <a:r>
              <a:rPr lang="en-US" sz="3000" b="1" u="sng" dirty="0" smtClean="0">
                <a:solidFill>
                  <a:srgbClr val="FFFF00"/>
                </a:solidFill>
                <a:latin typeface="Times New Roman" panose="02020603050405020304" pitchFamily="18" charset="0"/>
                <a:cs typeface="Times New Roman" panose="02020603050405020304" pitchFamily="18" charset="0"/>
              </a:rPr>
              <a:t>normal sinus rhythm</a:t>
            </a:r>
            <a:r>
              <a:rPr lang="en-US" sz="3000" dirty="0" smtClean="0">
                <a:solidFill>
                  <a:srgbClr val="FFFF00"/>
                </a:solidFill>
                <a:latin typeface="Times New Roman" panose="02020603050405020304" pitchFamily="18" charset="0"/>
                <a:cs typeface="Times New Roman" panose="02020603050405020304" pitchFamily="18" charset="0"/>
              </a:rPr>
              <a:t> of the heart . When the impulse occurs at lower rate , called (</a:t>
            </a:r>
            <a:r>
              <a:rPr lang="en-US" sz="3000" b="1" u="sng" dirty="0" smtClean="0">
                <a:solidFill>
                  <a:srgbClr val="FFFF00"/>
                </a:solidFill>
                <a:latin typeface="Times New Roman" panose="02020603050405020304" pitchFamily="18" charset="0"/>
                <a:cs typeface="Times New Roman" panose="02020603050405020304" pitchFamily="18" charset="0"/>
              </a:rPr>
              <a:t>sinus </a:t>
            </a:r>
            <a:r>
              <a:rPr lang="en-US" sz="3000" b="1" u="sng" dirty="0" err="1" smtClean="0">
                <a:solidFill>
                  <a:srgbClr val="FFFF00"/>
                </a:solidFill>
                <a:latin typeface="Times New Roman" panose="02020603050405020304" pitchFamily="18" charset="0"/>
                <a:cs typeface="Times New Roman" panose="02020603050405020304" pitchFamily="18" charset="0"/>
              </a:rPr>
              <a:t>bradycardia</a:t>
            </a:r>
            <a:r>
              <a:rPr lang="en-US" sz="3000" dirty="0" smtClean="0">
                <a:solidFill>
                  <a:srgbClr val="FFFF00"/>
                </a:solidFill>
                <a:latin typeface="Times New Roman" panose="02020603050405020304" pitchFamily="18" charset="0"/>
                <a:cs typeface="Times New Roman" panose="02020603050405020304" pitchFamily="18" charset="0"/>
              </a:rPr>
              <a:t>) and when it happens more rapidly  , called (</a:t>
            </a:r>
            <a:r>
              <a:rPr lang="en-US" sz="3000" b="1" u="sng" dirty="0" smtClean="0">
                <a:solidFill>
                  <a:srgbClr val="FFFF00"/>
                </a:solidFill>
                <a:latin typeface="Times New Roman" panose="02020603050405020304" pitchFamily="18" charset="0"/>
                <a:cs typeface="Times New Roman" panose="02020603050405020304" pitchFamily="18" charset="0"/>
              </a:rPr>
              <a:t>sinus tachycardia</a:t>
            </a:r>
            <a:r>
              <a:rPr lang="en-US" sz="3000" dirty="0" smtClean="0">
                <a:solidFill>
                  <a:srgbClr val="FFFF00"/>
                </a:solidFill>
                <a:latin typeface="Times New Roman" panose="02020603050405020304" pitchFamily="18" charset="0"/>
                <a:cs typeface="Times New Roman" panose="02020603050405020304" pitchFamily="18" charset="0"/>
              </a:rPr>
              <a:t>)</a:t>
            </a:r>
          </a:p>
          <a:p>
            <a:pPr>
              <a:buFontTx/>
              <a:buChar char="-"/>
            </a:pPr>
            <a:endParaRPr lang="ar-SA" sz="3000" dirty="0">
              <a:solidFill>
                <a:srgbClr val="FFFF00"/>
              </a:solidFill>
              <a:latin typeface="Times New Roman" panose="02020603050405020304" pitchFamily="18" charset="0"/>
              <a:cs typeface="Times New Roman" panose="02020603050405020304" pitchFamily="18" charset="0"/>
            </a:endParaRPr>
          </a:p>
        </p:txBody>
      </p:sp>
      <p:pic>
        <p:nvPicPr>
          <p:cNvPr id="5" name="Picture 4" descr="c25f015"/>
          <p:cNvPicPr>
            <a:picLocks noChangeAspect="1" noChangeArrowheads="1"/>
          </p:cNvPicPr>
          <p:nvPr/>
        </p:nvPicPr>
        <p:blipFill rotWithShape="1">
          <a:blip r:embed="rId2">
            <a:extLst>
              <a:ext uri="{28A0092B-C50C-407E-A947-70E740481C1C}">
                <a14:useLocalDpi xmlns:a14="http://schemas.microsoft.com/office/drawing/2010/main" val="0"/>
              </a:ext>
            </a:extLst>
          </a:blip>
          <a:srcRect l="35256" r="34359" b="23761"/>
          <a:stretch/>
        </p:blipFill>
        <p:spPr bwMode="auto">
          <a:xfrm>
            <a:off x="6263" y="0"/>
            <a:ext cx="3194137"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796158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34" y="0"/>
            <a:ext cx="5449866" cy="6479232"/>
          </a:xfrm>
        </p:spPr>
        <p:txBody>
          <a:bodyPr>
            <a:noAutofit/>
          </a:bodyPr>
          <a:lstStyle/>
          <a:p>
            <a:pPr algn="just">
              <a:buNone/>
            </a:pPr>
            <a:r>
              <a:rPr lang="en-US" dirty="0" smtClean="0">
                <a:solidFill>
                  <a:srgbClr val="FFFF00"/>
                </a:solidFill>
                <a:latin typeface="Times New Roman" panose="02020603050405020304" pitchFamily="18" charset="0"/>
                <a:cs typeface="Times New Roman" panose="02020603050405020304" pitchFamily="18" charset="0"/>
              </a:rPr>
              <a:t>5- In the cells of the outer membrane of the heart the  potential difference around </a:t>
            </a:r>
            <a:r>
              <a:rPr lang="en-US" b="1" u="sng" dirty="0" smtClean="0">
                <a:solidFill>
                  <a:srgbClr val="FFFF00"/>
                </a:solidFill>
                <a:latin typeface="Times New Roman" panose="02020603050405020304" pitchFamily="18" charset="0"/>
                <a:cs typeface="Times New Roman" panose="02020603050405020304" pitchFamily="18" charset="0"/>
              </a:rPr>
              <a:t>90 mV</a:t>
            </a:r>
            <a:r>
              <a:rPr lang="en-US" dirty="0" smtClean="0">
                <a:solidFill>
                  <a:srgbClr val="FFFF00"/>
                </a:solidFill>
                <a:latin typeface="Times New Roman" panose="02020603050405020304" pitchFamily="18" charset="0"/>
                <a:cs typeface="Times New Roman" panose="02020603050405020304" pitchFamily="18" charset="0"/>
              </a:rPr>
              <a:t> between the inside and outside at the resting state.</a:t>
            </a:r>
          </a:p>
          <a:p>
            <a:pPr algn="just">
              <a:buNone/>
            </a:pPr>
            <a:r>
              <a:rPr lang="en-US" dirty="0" smtClean="0">
                <a:solidFill>
                  <a:srgbClr val="FFFF00"/>
                </a:solidFill>
                <a:latin typeface="Times New Roman" panose="02020603050405020304" pitchFamily="18" charset="0"/>
                <a:cs typeface="Times New Roman" panose="02020603050405020304" pitchFamily="18" charset="0"/>
              </a:rPr>
              <a:t>6- The electrical potential differences that are seen on the surface of the skin are of a </a:t>
            </a:r>
            <a:r>
              <a:rPr lang="en-US" b="1" u="sng" dirty="0" smtClean="0">
                <a:solidFill>
                  <a:srgbClr val="FFFF00"/>
                </a:solidFill>
                <a:latin typeface="Times New Roman" panose="02020603050405020304" pitchFamily="18" charset="0"/>
                <a:cs typeface="Times New Roman" panose="02020603050405020304" pitchFamily="18" charset="0"/>
              </a:rPr>
              <a:t>few millivolts</a:t>
            </a:r>
            <a:r>
              <a:rPr lang="en-US" dirty="0" smtClean="0">
                <a:solidFill>
                  <a:srgbClr val="FFFF00"/>
                </a:solidFill>
                <a:latin typeface="Times New Roman" panose="02020603050405020304" pitchFamily="18" charset="0"/>
                <a:cs typeface="Times New Roman" panose="02020603050405020304" pitchFamily="18" charset="0"/>
              </a:rPr>
              <a:t>. The measurement of these voltage by the placing of electrodes on the skin is called an </a:t>
            </a:r>
            <a:r>
              <a:rPr lang="en-US" b="1" u="sng" dirty="0" smtClean="0">
                <a:solidFill>
                  <a:srgbClr val="FFFF00"/>
                </a:solidFill>
                <a:latin typeface="Times New Roman" panose="02020603050405020304" pitchFamily="18" charset="0"/>
                <a:cs typeface="Times New Roman" panose="02020603050405020304" pitchFamily="18" charset="0"/>
              </a:rPr>
              <a:t>electrocardiogram</a:t>
            </a:r>
            <a:r>
              <a:rPr lang="en-US" dirty="0" smtClean="0">
                <a:solidFill>
                  <a:srgbClr val="FFFF00"/>
                </a:solidFill>
                <a:latin typeface="Times New Roman" panose="02020603050405020304" pitchFamily="18" charset="0"/>
                <a:cs typeface="Times New Roman" panose="02020603050405020304" pitchFamily="18" charset="0"/>
              </a:rPr>
              <a:t> or </a:t>
            </a:r>
            <a:r>
              <a:rPr lang="en-US" b="1" u="sng" dirty="0" smtClean="0">
                <a:solidFill>
                  <a:srgbClr val="FFFF00"/>
                </a:solidFill>
                <a:latin typeface="Times New Roman" panose="02020603050405020304" pitchFamily="18" charset="0"/>
                <a:cs typeface="Times New Roman" panose="02020603050405020304" pitchFamily="18" charset="0"/>
              </a:rPr>
              <a:t>ECG</a:t>
            </a:r>
            <a:r>
              <a:rPr lang="en-US" dirty="0" smtClean="0">
                <a:solidFill>
                  <a:srgbClr val="FFFF00"/>
                </a:solidFill>
                <a:latin typeface="Times New Roman" panose="02020603050405020304" pitchFamily="18" charset="0"/>
                <a:cs typeface="Times New Roman" panose="02020603050405020304" pitchFamily="18" charset="0"/>
              </a:rPr>
              <a:t>.  </a:t>
            </a:r>
            <a:endParaRPr lang="ar-SA" dirty="0">
              <a:solidFill>
                <a:srgbClr val="FFFF00"/>
              </a:solidFill>
              <a:latin typeface="Times New Roman" panose="02020603050405020304" pitchFamily="18" charset="0"/>
              <a:cs typeface="Times New Roman" panose="02020603050405020304" pitchFamily="18" charset="0"/>
            </a:endParaRPr>
          </a:p>
        </p:txBody>
      </p:sp>
      <p:pic>
        <p:nvPicPr>
          <p:cNvPr id="5" name="Picture 4" descr="c25f015"/>
          <p:cNvPicPr>
            <a:picLocks noChangeAspect="1" noChangeArrowheads="1"/>
          </p:cNvPicPr>
          <p:nvPr/>
        </p:nvPicPr>
        <p:blipFill rotWithShape="1">
          <a:blip r:embed="rId2">
            <a:extLst>
              <a:ext uri="{28A0092B-C50C-407E-A947-70E740481C1C}">
                <a14:useLocalDpi xmlns:a14="http://schemas.microsoft.com/office/drawing/2010/main" val="0"/>
              </a:ext>
            </a:extLst>
          </a:blip>
          <a:srcRect l="35256" r="34359" b="23761"/>
          <a:stretch/>
        </p:blipFill>
        <p:spPr bwMode="auto">
          <a:xfrm>
            <a:off x="5486400" y="76200"/>
            <a:ext cx="354036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48208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452" y="6262"/>
            <a:ext cx="5537548" cy="6165938"/>
          </a:xfrm>
        </p:spPr>
        <p:txBody>
          <a:bodyPr>
            <a:noAutofit/>
          </a:bodyPr>
          <a:lstStyle/>
          <a:p>
            <a:pPr algn="just">
              <a:buNone/>
            </a:pPr>
            <a:r>
              <a:rPr lang="en-US" dirty="0" smtClean="0">
                <a:solidFill>
                  <a:srgbClr val="FFFF00"/>
                </a:solidFill>
                <a:latin typeface="Times New Roman" panose="02020603050405020304" pitchFamily="18" charset="0"/>
                <a:cs typeface="Times New Roman" panose="02020603050405020304" pitchFamily="18" charset="0"/>
              </a:rPr>
              <a:t>7- The ECG machines is the primary tool used for detecting abnormal heart rhythms and use measure the potential at the end of the arms and left leg, and six locations across the chest, mostly on the left side.</a:t>
            </a:r>
          </a:p>
          <a:p>
            <a:pPr algn="just">
              <a:buNone/>
            </a:pPr>
            <a:r>
              <a:rPr lang="en-US" dirty="0" smtClean="0">
                <a:solidFill>
                  <a:srgbClr val="FFFF00"/>
                </a:solidFill>
                <a:latin typeface="Times New Roman" panose="02020603050405020304" pitchFamily="18" charset="0"/>
                <a:cs typeface="Times New Roman" panose="02020603050405020304" pitchFamily="18" charset="0"/>
              </a:rPr>
              <a:t>8- these signals can be plotted separately, but are usually combined in a single trace, see the figure.</a:t>
            </a:r>
          </a:p>
        </p:txBody>
      </p:sp>
      <p:pic>
        <p:nvPicPr>
          <p:cNvPr id="4" name="Picture 4" descr="c25f015"/>
          <p:cNvPicPr>
            <a:picLocks noChangeAspect="1" noChangeArrowheads="1"/>
          </p:cNvPicPr>
          <p:nvPr/>
        </p:nvPicPr>
        <p:blipFill rotWithShape="1">
          <a:blip r:embed="rId2">
            <a:extLst>
              <a:ext uri="{28A0092B-C50C-407E-A947-70E740481C1C}">
                <a14:useLocalDpi xmlns:a14="http://schemas.microsoft.com/office/drawing/2010/main" val="0"/>
              </a:ext>
            </a:extLst>
          </a:blip>
          <a:srcRect l="35256" r="34359" b="23761"/>
          <a:stretch/>
        </p:blipFill>
        <p:spPr bwMode="auto">
          <a:xfrm>
            <a:off x="0" y="6262"/>
            <a:ext cx="3581400" cy="66231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723597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5219"/>
            <a:ext cx="5181600" cy="6787019"/>
          </a:xfrm>
        </p:spPr>
        <p:txBody>
          <a:bodyPr>
            <a:noAutofit/>
          </a:bodyPr>
          <a:lstStyle/>
          <a:p>
            <a:pPr algn="just">
              <a:buNone/>
            </a:pPr>
            <a:r>
              <a:rPr lang="en-US" dirty="0" smtClean="0">
                <a:solidFill>
                  <a:srgbClr val="FFFF00"/>
                </a:solidFill>
                <a:latin typeface="Times New Roman" panose="02020603050405020304" pitchFamily="18" charset="0"/>
                <a:cs typeface="Times New Roman" panose="02020603050405020304" pitchFamily="18" charset="0"/>
              </a:rPr>
              <a:t>9- The first bump (</a:t>
            </a:r>
            <a:r>
              <a:rPr lang="en-US" b="1" u="sng" dirty="0" smtClean="0">
                <a:solidFill>
                  <a:srgbClr val="FFFF00"/>
                </a:solidFill>
                <a:latin typeface="Times New Roman" panose="02020603050405020304" pitchFamily="18" charset="0"/>
                <a:cs typeface="Times New Roman" panose="02020603050405020304" pitchFamily="18" charset="0"/>
              </a:rPr>
              <a:t>the P wave</a:t>
            </a:r>
            <a:r>
              <a:rPr lang="en-US" dirty="0" smtClean="0">
                <a:solidFill>
                  <a:srgbClr val="FFFF00"/>
                </a:solidFill>
                <a:latin typeface="Times New Roman" panose="02020603050405020304" pitchFamily="18" charset="0"/>
                <a:cs typeface="Times New Roman" panose="02020603050405020304" pitchFamily="18" charset="0"/>
              </a:rPr>
              <a:t>) is caused by the </a:t>
            </a:r>
            <a:r>
              <a:rPr lang="en-US" u="sng" dirty="0" smtClean="0">
                <a:solidFill>
                  <a:srgbClr val="FFFF00"/>
                </a:solidFill>
                <a:latin typeface="Times New Roman" panose="02020603050405020304" pitchFamily="18" charset="0"/>
                <a:cs typeface="Times New Roman" panose="02020603050405020304" pitchFamily="18" charset="0"/>
              </a:rPr>
              <a:t>depolarization of the atria</a:t>
            </a:r>
            <a:r>
              <a:rPr lang="en-US" dirty="0" smtClean="0">
                <a:solidFill>
                  <a:srgbClr val="FFFF00"/>
                </a:solidFill>
                <a:latin typeface="Times New Roman" panose="02020603050405020304" pitchFamily="18" charset="0"/>
                <a:cs typeface="Times New Roman" panose="02020603050405020304" pitchFamily="18" charset="0"/>
              </a:rPr>
              <a:t>. The sharper feature in the middle (</a:t>
            </a:r>
            <a:r>
              <a:rPr lang="en-US" b="1" u="sng" dirty="0" smtClean="0">
                <a:solidFill>
                  <a:srgbClr val="FFFF00"/>
                </a:solidFill>
                <a:latin typeface="Times New Roman" panose="02020603050405020304" pitchFamily="18" charset="0"/>
                <a:cs typeface="Times New Roman" panose="02020603050405020304" pitchFamily="18" charset="0"/>
              </a:rPr>
              <a:t>the QRS complex</a:t>
            </a:r>
            <a:r>
              <a:rPr lang="en-US" dirty="0" smtClean="0">
                <a:solidFill>
                  <a:srgbClr val="FFFF00"/>
                </a:solidFill>
                <a:latin typeface="Times New Roman" panose="02020603050405020304" pitchFamily="18" charset="0"/>
                <a:cs typeface="Times New Roman" panose="02020603050405020304" pitchFamily="18" charset="0"/>
              </a:rPr>
              <a:t>) show the </a:t>
            </a:r>
            <a:r>
              <a:rPr lang="en-US" u="sng" dirty="0" smtClean="0">
                <a:solidFill>
                  <a:srgbClr val="FFFF00"/>
                </a:solidFill>
                <a:latin typeface="Times New Roman" panose="02020603050405020304" pitchFamily="18" charset="0"/>
                <a:cs typeface="Times New Roman" panose="02020603050405020304" pitchFamily="18" charset="0"/>
              </a:rPr>
              <a:t>depolarization of the ventricles</a:t>
            </a:r>
            <a:r>
              <a:rPr lang="en-US" dirty="0" smtClean="0">
                <a:solidFill>
                  <a:srgbClr val="FFFF00"/>
                </a:solidFill>
                <a:latin typeface="Times New Roman" panose="02020603050405020304" pitchFamily="18" charset="0"/>
                <a:cs typeface="Times New Roman" panose="02020603050405020304" pitchFamily="18" charset="0"/>
              </a:rPr>
              <a:t> (and masks the </a:t>
            </a:r>
            <a:r>
              <a:rPr lang="en-US" dirty="0" err="1" smtClean="0">
                <a:solidFill>
                  <a:srgbClr val="FFFF00"/>
                </a:solidFill>
                <a:latin typeface="Times New Roman" panose="02020603050405020304" pitchFamily="18" charset="0"/>
                <a:cs typeface="Times New Roman" panose="02020603050405020304" pitchFamily="18" charset="0"/>
              </a:rPr>
              <a:t>ropolarization</a:t>
            </a:r>
            <a:r>
              <a:rPr lang="en-US" dirty="0" smtClean="0">
                <a:solidFill>
                  <a:srgbClr val="FFFF00"/>
                </a:solidFill>
                <a:latin typeface="Times New Roman" panose="02020603050405020304" pitchFamily="18" charset="0"/>
                <a:cs typeface="Times New Roman" panose="02020603050405020304" pitchFamily="18" charset="0"/>
              </a:rPr>
              <a:t> of the atria) </a:t>
            </a:r>
            <a:endParaRPr lang="ar-SA" dirty="0" smtClean="0">
              <a:solidFill>
                <a:srgbClr val="FFFF00"/>
              </a:solidFill>
              <a:latin typeface="Times New Roman" panose="02020603050405020304" pitchFamily="18" charset="0"/>
              <a:cs typeface="Times New Roman" panose="02020603050405020304" pitchFamily="18" charset="0"/>
            </a:endParaRPr>
          </a:p>
          <a:p>
            <a:pPr algn="just">
              <a:buNone/>
            </a:pPr>
            <a:r>
              <a:rPr lang="en-US" dirty="0" smtClean="0">
                <a:solidFill>
                  <a:srgbClr val="FFFF00"/>
                </a:solidFill>
                <a:latin typeface="Times New Roman" panose="02020603050405020304" pitchFamily="18" charset="0"/>
                <a:cs typeface="Times New Roman" panose="02020603050405020304" pitchFamily="18" charset="0"/>
              </a:rPr>
              <a:t> 10- The last bump is the </a:t>
            </a:r>
            <a:r>
              <a:rPr lang="en-US" b="1" u="sng" dirty="0" smtClean="0">
                <a:solidFill>
                  <a:srgbClr val="FFFF00"/>
                </a:solidFill>
                <a:latin typeface="Times New Roman" panose="02020603050405020304" pitchFamily="18" charset="0"/>
                <a:cs typeface="Times New Roman" panose="02020603050405020304" pitchFamily="18" charset="0"/>
              </a:rPr>
              <a:t>T wave</a:t>
            </a:r>
            <a:r>
              <a:rPr lang="en-US" dirty="0" smtClean="0">
                <a:solidFill>
                  <a:srgbClr val="FFFF00"/>
                </a:solidFill>
                <a:latin typeface="Times New Roman" panose="02020603050405020304" pitchFamily="18" charset="0"/>
                <a:cs typeface="Times New Roman" panose="02020603050405020304" pitchFamily="18" charset="0"/>
              </a:rPr>
              <a:t>, caused by the </a:t>
            </a:r>
            <a:r>
              <a:rPr lang="en-US" u="sng" dirty="0" smtClean="0">
                <a:solidFill>
                  <a:srgbClr val="FFFF00"/>
                </a:solidFill>
                <a:latin typeface="Times New Roman" panose="02020603050405020304" pitchFamily="18" charset="0"/>
                <a:cs typeface="Times New Roman" panose="02020603050405020304" pitchFamily="18" charset="0"/>
              </a:rPr>
              <a:t>repolarization of the ventricles</a:t>
            </a:r>
            <a:r>
              <a:rPr lang="en-US" dirty="0" smtClean="0">
                <a:solidFill>
                  <a:srgbClr val="FFFF00"/>
                </a:solidFill>
                <a:latin typeface="Times New Roman" panose="02020603050405020304" pitchFamily="18" charset="0"/>
                <a:cs typeface="Times New Roman" panose="02020603050405020304" pitchFamily="18" charset="0"/>
              </a:rPr>
              <a:t>.</a:t>
            </a:r>
            <a:endParaRPr lang="ar-SA" dirty="0" smtClean="0">
              <a:solidFill>
                <a:srgbClr val="FFFF00"/>
              </a:solidFill>
              <a:latin typeface="Times New Roman" panose="02020603050405020304" pitchFamily="18" charset="0"/>
              <a:cs typeface="Times New Roman" panose="02020603050405020304" pitchFamily="18" charset="0"/>
            </a:endParaRPr>
          </a:p>
        </p:txBody>
      </p:sp>
      <p:pic>
        <p:nvPicPr>
          <p:cNvPr id="4" name="Picture 4" descr="c25f015"/>
          <p:cNvPicPr>
            <a:picLocks noChangeAspect="1" noChangeArrowheads="1"/>
          </p:cNvPicPr>
          <p:nvPr/>
        </p:nvPicPr>
        <p:blipFill rotWithShape="1">
          <a:blip r:embed="rId2">
            <a:extLst>
              <a:ext uri="{28A0092B-C50C-407E-A947-70E740481C1C}">
                <a14:useLocalDpi xmlns:a14="http://schemas.microsoft.com/office/drawing/2010/main" val="0"/>
              </a:ext>
            </a:extLst>
          </a:blip>
          <a:srcRect l="35256" r="34359" b="23761"/>
          <a:stretch/>
        </p:blipFill>
        <p:spPr bwMode="auto">
          <a:xfrm>
            <a:off x="0" y="34446"/>
            <a:ext cx="3962400" cy="65949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78212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oogle\Desktop\44.png"/>
          <p:cNvPicPr>
            <a:picLocks noGrp="1" noChangeAspect="1" noChangeArrowheads="1"/>
          </p:cNvPicPr>
          <p:nvPr>
            <p:ph idx="1"/>
          </p:nvPr>
        </p:nvPicPr>
        <p:blipFill rotWithShape="1">
          <a:blip r:embed="rId2"/>
          <a:srcRect l="2702" t="14863" r="3419" b="13793"/>
          <a:stretch/>
        </p:blipFill>
        <p:spPr bwMode="auto">
          <a:xfrm>
            <a:off x="1" y="762000"/>
            <a:ext cx="9143999" cy="3809999"/>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6947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oogle\Desktop\45.png"/>
          <p:cNvPicPr>
            <a:picLocks noGrp="1" noChangeAspect="1" noChangeArrowheads="1"/>
          </p:cNvPicPr>
          <p:nvPr>
            <p:ph idx="1"/>
          </p:nvPr>
        </p:nvPicPr>
        <p:blipFill rotWithShape="1">
          <a:blip r:embed="rId2"/>
          <a:srcRect l="10017" t="30172" r="17190" b="30291"/>
          <a:stretch/>
        </p:blipFill>
        <p:spPr bwMode="auto">
          <a:xfrm>
            <a:off x="1630135" y="3733800"/>
            <a:ext cx="6101542" cy="2211185"/>
          </a:xfrm>
          <a:prstGeom prst="rect">
            <a:avLst/>
          </a:prstGeom>
          <a:noFill/>
        </p:spPr>
      </p:pic>
      <p:pic>
        <p:nvPicPr>
          <p:cNvPr id="4" name="Picture 2" descr="C:\Users\google\Desktop\23.png"/>
          <p:cNvPicPr>
            <a:picLocks noChangeAspect="1" noChangeArrowheads="1"/>
          </p:cNvPicPr>
          <p:nvPr/>
        </p:nvPicPr>
        <p:blipFill rotWithShape="1">
          <a:blip r:embed="rId3"/>
          <a:srcRect l="10352" t="30151" r="9648" b="31457"/>
          <a:stretch/>
        </p:blipFill>
        <p:spPr bwMode="auto">
          <a:xfrm>
            <a:off x="0" y="730135"/>
            <a:ext cx="9144000" cy="2698865"/>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05550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capacitor symbol"/>
          <p:cNvSpPr>
            <a:spLocks noChangeAspect="1" noChangeArrowheads="1"/>
          </p:cNvSpPr>
          <p:nvPr/>
        </p:nvSpPr>
        <p:spPr bwMode="auto">
          <a:xfrm>
            <a:off x="63500" y="-136525"/>
            <a:ext cx="1733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3" name="Rectangle 2"/>
          <p:cNvSpPr>
            <a:spLocks noChangeArrowheads="1"/>
          </p:cNvSpPr>
          <p:nvPr/>
        </p:nvSpPr>
        <p:spPr bwMode="auto">
          <a:xfrm>
            <a:off x="54535" y="668989"/>
            <a:ext cx="9144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ts val="1200"/>
              </a:spcBef>
            </a:pPr>
            <a:r>
              <a:rPr lang="en-US" altLang="en-US" sz="3200" dirty="0" smtClean="0">
                <a:solidFill>
                  <a:srgbClr val="FFFF00"/>
                </a:solidFill>
                <a:latin typeface="Times New Roman" pitchFamily="18" charset="0"/>
                <a:cs typeface="Times New Roman" pitchFamily="18" charset="0"/>
              </a:rPr>
              <a:t>A </a:t>
            </a:r>
            <a:r>
              <a:rPr lang="en-US" altLang="en-US" sz="3200" u="sng" dirty="0">
                <a:solidFill>
                  <a:srgbClr val="FFFF00"/>
                </a:solidFill>
                <a:latin typeface="Times New Roman" pitchFamily="18" charset="0"/>
                <a:cs typeface="Times New Roman" pitchFamily="18" charset="0"/>
              </a:rPr>
              <a:t>capacitor</a:t>
            </a:r>
            <a:r>
              <a:rPr lang="en-US" altLang="en-US" sz="3200" dirty="0">
                <a:solidFill>
                  <a:srgbClr val="FFFF00"/>
                </a:solidFill>
                <a:latin typeface="Times New Roman" pitchFamily="18" charset="0"/>
                <a:cs typeface="Times New Roman" pitchFamily="18" charset="0"/>
              </a:rPr>
              <a:t> is an electrical device that stores charge</a:t>
            </a:r>
            <a:r>
              <a:rPr lang="en-US" altLang="en-US" sz="3200" dirty="0" smtClean="0">
                <a:solidFill>
                  <a:srgbClr val="FFFF00"/>
                </a:solidFill>
                <a:latin typeface="Times New Roman" pitchFamily="18" charset="0"/>
                <a:cs typeface="Times New Roman" pitchFamily="18" charset="0"/>
              </a:rPr>
              <a:t>. </a:t>
            </a:r>
          </a:p>
          <a:p>
            <a:pPr algn="just" eaLnBrk="1" hangingPunct="1">
              <a:spcBef>
                <a:spcPts val="1200"/>
              </a:spcBef>
            </a:pPr>
            <a:r>
              <a:rPr lang="en-US" altLang="en-US" sz="3200" dirty="0" smtClean="0">
                <a:solidFill>
                  <a:srgbClr val="FFFF00"/>
                </a:solidFill>
                <a:latin typeface="Times New Roman" pitchFamily="18" charset="0"/>
                <a:cs typeface="Times New Roman" pitchFamily="18" charset="0"/>
              </a:rPr>
              <a:t>It </a:t>
            </a:r>
            <a:r>
              <a:rPr lang="en-US" altLang="en-US" sz="3200" dirty="0">
                <a:solidFill>
                  <a:srgbClr val="FFFF00"/>
                </a:solidFill>
                <a:latin typeface="Times New Roman" pitchFamily="18" charset="0"/>
                <a:cs typeface="Times New Roman" pitchFamily="18" charset="0"/>
              </a:rPr>
              <a:t>consists of two conductors side by side, separated by some insulating substance called the dielectric. </a:t>
            </a:r>
            <a:endParaRPr lang="en-US" altLang="en-US" sz="3200" dirty="0" smtClean="0">
              <a:solidFill>
                <a:srgbClr val="FFFF00"/>
              </a:solidFill>
              <a:latin typeface="Times New Roman" pitchFamily="18" charset="0"/>
              <a:cs typeface="Times New Roman" pitchFamily="18" charset="0"/>
            </a:endParaRPr>
          </a:p>
          <a:p>
            <a:pPr algn="just" eaLnBrk="1" hangingPunct="1">
              <a:spcBef>
                <a:spcPts val="1200"/>
              </a:spcBef>
            </a:pPr>
            <a:r>
              <a:rPr lang="en-US" altLang="en-US" sz="3200" dirty="0" smtClean="0">
                <a:solidFill>
                  <a:srgbClr val="FFFF00"/>
                </a:solidFill>
                <a:latin typeface="Times New Roman" pitchFamily="18" charset="0"/>
                <a:cs typeface="Times New Roman" pitchFamily="18" charset="0"/>
              </a:rPr>
              <a:t>The </a:t>
            </a:r>
            <a:r>
              <a:rPr lang="en-US" altLang="en-US" sz="3200" dirty="0">
                <a:solidFill>
                  <a:srgbClr val="FFFF00"/>
                </a:solidFill>
                <a:latin typeface="Times New Roman" pitchFamily="18" charset="0"/>
                <a:cs typeface="Times New Roman" pitchFamily="18" charset="0"/>
              </a:rPr>
              <a:t>ability to store charge comes from the attraction that charges in one plate experience toward the charges in the other. </a:t>
            </a:r>
          </a:p>
        </p:txBody>
      </p:sp>
      <p:sp>
        <p:nvSpPr>
          <p:cNvPr id="6" name="Title 1"/>
          <p:cNvSpPr txBox="1">
            <a:spLocks/>
          </p:cNvSpPr>
          <p:nvPr/>
        </p:nvSpPr>
        <p:spPr>
          <a:xfrm>
            <a:off x="1567773" y="29227"/>
            <a:ext cx="6359105" cy="639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C000"/>
                </a:solidFill>
                <a:latin typeface="Stencil" panose="040409050D0802020404" pitchFamily="82" charset="0"/>
              </a:rPr>
              <a:t>  </a:t>
            </a:r>
            <a:r>
              <a:rPr lang="en-US" b="1" dirty="0" smtClean="0">
                <a:solidFill>
                  <a:srgbClr val="FFC000"/>
                </a:solidFill>
                <a:latin typeface="Stencil" panose="040409050D0802020404" pitchFamily="82" charset="0"/>
              </a:rPr>
              <a:t>4.1 </a:t>
            </a:r>
            <a:r>
              <a:rPr lang="en-US" dirty="0" smtClean="0">
                <a:solidFill>
                  <a:srgbClr val="FFC000"/>
                </a:solidFill>
                <a:latin typeface="Stencil" panose="040409050D0802020404" pitchFamily="82" charset="0"/>
              </a:rPr>
              <a:t> </a:t>
            </a:r>
            <a:r>
              <a:rPr lang="en-US" b="1" dirty="0" smtClean="0">
                <a:solidFill>
                  <a:srgbClr val="FFC000"/>
                </a:solidFill>
                <a:latin typeface="Stencil" panose="040409050D0802020404" pitchFamily="82" charset="0"/>
              </a:rPr>
              <a:t>The Capacitor</a:t>
            </a:r>
            <a:endParaRPr lang="ar-SA" b="1" dirty="0">
              <a:solidFill>
                <a:srgbClr val="FFC000"/>
              </a:solidFill>
              <a:latin typeface="Stencil" panose="040409050D0802020404" pitchFamily="82" charset="0"/>
            </a:endParaRPr>
          </a:p>
        </p:txBody>
      </p:sp>
      <p:pic>
        <p:nvPicPr>
          <p:cNvPr id="7" name="Picture 2" descr="C:\Users\google\Desktop\55.png"/>
          <p:cNvPicPr>
            <a:picLocks noChangeAspect="1" noChangeArrowheads="1"/>
          </p:cNvPicPr>
          <p:nvPr/>
        </p:nvPicPr>
        <p:blipFill rotWithShape="1">
          <a:blip r:embed="rId3"/>
          <a:srcRect l="34806" t="18321" r="25844" b="20500"/>
          <a:stretch/>
        </p:blipFill>
        <p:spPr bwMode="auto">
          <a:xfrm>
            <a:off x="5785659" y="3514085"/>
            <a:ext cx="3358341" cy="3267715"/>
          </a:xfrm>
          <a:prstGeom prst="rect">
            <a:avLst/>
          </a:prstGeom>
          <a:noFill/>
        </p:spPr>
      </p:pic>
      <p:sp>
        <p:nvSpPr>
          <p:cNvPr id="4" name="Rectangle 3"/>
          <p:cNvSpPr/>
          <p:nvPr/>
        </p:nvSpPr>
        <p:spPr>
          <a:xfrm>
            <a:off x="54535" y="4001631"/>
            <a:ext cx="5731124" cy="2246769"/>
          </a:xfrm>
          <a:prstGeom prst="rect">
            <a:avLst/>
          </a:prstGeom>
        </p:spPr>
        <p:txBody>
          <a:bodyPr wrap="square">
            <a:spAutoFit/>
          </a:bodyPr>
          <a:lstStyle/>
          <a:p>
            <a:pPr algn="just"/>
            <a:r>
              <a:rPr lang="en-US" altLang="en-US" sz="2800" dirty="0">
                <a:solidFill>
                  <a:srgbClr val="FFFF00"/>
                </a:solidFill>
                <a:latin typeface="Times New Roman" pitchFamily="18" charset="0"/>
                <a:cs typeface="Times New Roman" pitchFamily="18" charset="0"/>
              </a:rPr>
              <a:t>The ratio of the amount of charge transferred (Q) to the potential difference (V) resulting is defined to be the </a:t>
            </a:r>
            <a:r>
              <a:rPr lang="en-US" altLang="en-US" sz="2800" b="1" u="sng" dirty="0">
                <a:solidFill>
                  <a:srgbClr val="FFFF00"/>
                </a:solidFill>
                <a:latin typeface="Times New Roman" pitchFamily="18" charset="0"/>
                <a:cs typeface="Times New Roman" pitchFamily="18" charset="0"/>
              </a:rPr>
              <a:t>capacitance</a:t>
            </a:r>
            <a:r>
              <a:rPr lang="en-US" altLang="en-US" sz="2800" dirty="0">
                <a:solidFill>
                  <a:srgbClr val="FFFF00"/>
                </a:solidFill>
                <a:latin typeface="Times New Roman" pitchFamily="18" charset="0"/>
                <a:cs typeface="Times New Roman" pitchFamily="18" charset="0"/>
              </a:rPr>
              <a:t> of the two conductors i.e.</a:t>
            </a:r>
            <a:endParaRPr lang="en-US" sz="2800" dirty="0">
              <a:solidFill>
                <a:srgbClr val="FFFF00"/>
              </a:solidFill>
            </a:endParaRPr>
          </a:p>
        </p:txBody>
      </p:sp>
      <mc:AlternateContent xmlns:mc="http://schemas.openxmlformats.org/markup-compatibility/2006" xmlns:a14="http://schemas.microsoft.com/office/drawing/2010/main">
        <mc:Choice Requires="a14">
          <p:sp>
            <p:nvSpPr>
              <p:cNvPr id="9" name="Rectangle 8"/>
              <p:cNvSpPr/>
              <p:nvPr/>
            </p:nvSpPr>
            <p:spPr>
              <a:xfrm>
                <a:off x="2971800" y="6019800"/>
                <a:ext cx="1399742" cy="646331"/>
              </a:xfrm>
              <a:prstGeom prst="rect">
                <a:avLst/>
              </a:prstGeom>
            </p:spPr>
            <p:txBody>
              <a:bodyPr wrap="none">
                <a:spAutoFit/>
              </a:bodyPr>
              <a:lstStyle/>
              <a:p>
                <a:r>
                  <a:rPr lang="en-US" sz="3600" dirty="0" smtClean="0">
                    <a:solidFill>
                      <a:srgbClr val="FFFF00"/>
                    </a:solidFill>
                  </a:rPr>
                  <a:t>Q </a:t>
                </a:r>
                <a:r>
                  <a:rPr lang="en-US" sz="3600" dirty="0" smtClean="0">
                    <a:solidFill>
                      <a:srgbClr val="FFFF00"/>
                    </a:solidFill>
                    <a:sym typeface="Symbol"/>
                  </a:rPr>
                  <a:t></a:t>
                </a:r>
                <a14:m>
                  <m:oMath xmlns:m="http://schemas.openxmlformats.org/officeDocument/2006/math">
                    <m:r>
                      <a:rPr lang="en-US" sz="3600" b="1" i="1">
                        <a:solidFill>
                          <a:srgbClr val="FFFF00"/>
                        </a:solidFill>
                        <a:latin typeface="Cambria Math"/>
                        <a:sym typeface="Symbol"/>
                      </a:rPr>
                      <m:t>𝑽</m:t>
                    </m:r>
                  </m:oMath>
                </a14:m>
                <a:endParaRPr lang="en-US" sz="3600" dirty="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971800" y="6019800"/>
                <a:ext cx="1399742" cy="646331"/>
              </a:xfrm>
              <a:prstGeom prst="rect">
                <a:avLst/>
              </a:prstGeom>
              <a:blipFill rotWithShape="1">
                <a:blip r:embed="rId4"/>
                <a:stretch>
                  <a:fillRect l="-13537" t="-16981" r="-4367" b="-34906"/>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70921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132" y="1084729"/>
            <a:ext cx="9144000" cy="1569660"/>
          </a:xfrm>
          <a:prstGeom prst="rect">
            <a:avLst/>
          </a:prstGeom>
        </p:spPr>
        <p:txBody>
          <a:bodyPr wrap="square">
            <a:spAutoFit/>
          </a:bodyPr>
          <a:lstStyle/>
          <a:p>
            <a:pPr marL="457200" indent="-457200" algn="just">
              <a:buFont typeface="Wingdings" panose="05000000000000000000" pitchFamily="2" charset="2"/>
              <a:buChar char="Ø"/>
            </a:pPr>
            <a:r>
              <a:rPr lang="en-US" sz="3200" dirty="0" smtClean="0">
                <a:solidFill>
                  <a:srgbClr val="FFFF00"/>
                </a:solidFill>
                <a:latin typeface="Times New Roman" panose="02020603050405020304" pitchFamily="18" charset="0"/>
                <a:cs typeface="Times New Roman" panose="02020603050405020304" pitchFamily="18" charset="0"/>
              </a:rPr>
              <a:t>The </a:t>
            </a:r>
            <a:r>
              <a:rPr lang="en-US" sz="3200" dirty="0">
                <a:solidFill>
                  <a:srgbClr val="FFFF00"/>
                </a:solidFill>
                <a:latin typeface="Times New Roman" panose="02020603050405020304" pitchFamily="18" charset="0"/>
                <a:cs typeface="Times New Roman" panose="02020603050405020304" pitchFamily="18" charset="0"/>
              </a:rPr>
              <a:t>electric filed </a:t>
            </a:r>
            <a:r>
              <a:rPr lang="en-US" sz="3200" dirty="0" smtClean="0">
                <a:solidFill>
                  <a:srgbClr val="FFFF00"/>
                </a:solidFill>
                <a:latin typeface="Times New Roman" panose="02020603050405020304" pitchFamily="18" charset="0"/>
                <a:cs typeface="Times New Roman" panose="02020603050405020304" pitchFamily="18" charset="0"/>
              </a:rPr>
              <a:t>strength (</a:t>
            </a:r>
            <a:r>
              <a:rPr lang="en-US" sz="3200" b="1" dirty="0" smtClean="0">
                <a:solidFill>
                  <a:srgbClr val="FFFF00"/>
                </a:solidFill>
                <a:latin typeface="Times New Roman" panose="02020603050405020304" pitchFamily="18" charset="0"/>
                <a:cs typeface="Times New Roman" panose="02020603050405020304" pitchFamily="18" charset="0"/>
              </a:rPr>
              <a:t>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is related to the </a:t>
            </a:r>
            <a:r>
              <a:rPr lang="en-US" sz="3200" dirty="0">
                <a:solidFill>
                  <a:srgbClr val="FFFF00"/>
                </a:solidFill>
                <a:latin typeface="Times New Roman" panose="02020603050405020304" pitchFamily="18" charset="0"/>
                <a:cs typeface="Times New Roman" panose="02020603050405020304" pitchFamily="18" charset="0"/>
              </a:rPr>
              <a:t>area of each </a:t>
            </a:r>
            <a:r>
              <a:rPr lang="en-US" sz="3200" dirty="0" smtClean="0">
                <a:solidFill>
                  <a:srgbClr val="FFFF00"/>
                </a:solidFill>
                <a:latin typeface="Times New Roman" panose="02020603050405020304" pitchFamily="18" charset="0"/>
                <a:cs typeface="Times New Roman" panose="02020603050405020304" pitchFamily="18" charset="0"/>
              </a:rPr>
              <a:t>plate (</a:t>
            </a:r>
            <a:r>
              <a:rPr lang="en-US" sz="3200" b="1" dirty="0">
                <a:solidFill>
                  <a:srgbClr val="FFFF00"/>
                </a:solidFill>
                <a:latin typeface="Times New Roman" panose="02020603050405020304" pitchFamily="18" charset="0"/>
                <a:cs typeface="Times New Roman" panose="02020603050405020304" pitchFamily="18" charset="0"/>
              </a:rPr>
              <a:t>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and  </a:t>
            </a:r>
            <a:r>
              <a:rPr lang="en-US" sz="3200" dirty="0">
                <a:solidFill>
                  <a:srgbClr val="FFFF00"/>
                </a:solidFill>
                <a:latin typeface="Times New Roman" panose="02020603050405020304" pitchFamily="18" charset="0"/>
                <a:cs typeface="Times New Roman" panose="02020603050405020304" pitchFamily="18" charset="0"/>
              </a:rPr>
              <a:t>the magnitude of the charge on each </a:t>
            </a:r>
            <a:r>
              <a:rPr lang="en-US" sz="3200" dirty="0" smtClean="0">
                <a:solidFill>
                  <a:srgbClr val="FFFF00"/>
                </a:solidFill>
                <a:latin typeface="Times New Roman" panose="02020603050405020304" pitchFamily="18" charset="0"/>
                <a:cs typeface="Times New Roman" panose="02020603050405020304" pitchFamily="18" charset="0"/>
              </a:rPr>
              <a:t>plate (</a:t>
            </a:r>
            <a:r>
              <a:rPr lang="en-US" sz="3200" b="1" dirty="0" smtClean="0">
                <a:solidFill>
                  <a:srgbClr val="FFFF00"/>
                </a:solidFill>
                <a:latin typeface="Times New Roman" panose="02020603050405020304" pitchFamily="18" charset="0"/>
                <a:cs typeface="Times New Roman" panose="02020603050405020304" pitchFamily="18" charset="0"/>
              </a:rPr>
              <a:t>Q) i.e.</a:t>
            </a:r>
            <a:endParaRPr lang="en-US" sz="3200" dirty="0"/>
          </a:p>
        </p:txBody>
      </p:sp>
      <p:sp>
        <p:nvSpPr>
          <p:cNvPr id="7" name="Rectangle 6"/>
          <p:cNvSpPr/>
          <p:nvPr/>
        </p:nvSpPr>
        <p:spPr>
          <a:xfrm>
            <a:off x="-24650" y="4572000"/>
            <a:ext cx="9161928" cy="1175706"/>
          </a:xfrm>
          <a:prstGeom prst="rect">
            <a:avLst/>
          </a:prstGeom>
        </p:spPr>
        <p:txBody>
          <a:bodyPr wrap="square">
            <a:spAutoFit/>
          </a:bodyPr>
          <a:lstStyle/>
          <a:p>
            <a:pPr marL="457200" indent="-457200" algn="just">
              <a:lnSpc>
                <a:spcPct val="110000"/>
              </a:lnSpc>
              <a:spcBef>
                <a:spcPts val="0"/>
              </a:spcBef>
              <a:buFont typeface="Wingdings" panose="05000000000000000000" pitchFamily="2" charset="2"/>
              <a:buChar char="Ø"/>
            </a:pPr>
            <a:r>
              <a:rPr lang="en-US" sz="3200" dirty="0" smtClean="0">
                <a:solidFill>
                  <a:srgbClr val="FFFF00"/>
                </a:solidFill>
                <a:latin typeface="Times New Roman" panose="02020603050405020304" pitchFamily="18" charset="0"/>
                <a:cs typeface="Times New Roman" panose="02020603050405020304" pitchFamily="18" charset="0"/>
              </a:rPr>
              <a:t>The </a:t>
            </a:r>
            <a:r>
              <a:rPr lang="en-US" sz="3200" dirty="0">
                <a:solidFill>
                  <a:srgbClr val="FFFF00"/>
                </a:solidFill>
                <a:latin typeface="Times New Roman" panose="02020603050405020304" pitchFamily="18" charset="0"/>
                <a:cs typeface="Times New Roman" panose="02020603050405020304" pitchFamily="18" charset="0"/>
              </a:rPr>
              <a:t>potential </a:t>
            </a:r>
            <a:r>
              <a:rPr lang="en-US" sz="3200" dirty="0" smtClean="0">
                <a:solidFill>
                  <a:srgbClr val="FFFF00"/>
                </a:solidFill>
                <a:latin typeface="Times New Roman" panose="02020603050405020304" pitchFamily="18" charset="0"/>
                <a:cs typeface="Times New Roman" panose="02020603050405020304" pitchFamily="18" charset="0"/>
              </a:rPr>
              <a:t>difference between </a:t>
            </a:r>
            <a:r>
              <a:rPr lang="en-US" sz="3200" dirty="0">
                <a:solidFill>
                  <a:srgbClr val="FFFF00"/>
                </a:solidFill>
                <a:latin typeface="Times New Roman" panose="02020603050405020304" pitchFamily="18" charset="0"/>
                <a:cs typeface="Times New Roman" panose="02020603050405020304" pitchFamily="18" charset="0"/>
              </a:rPr>
              <a:t>pleats  is </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b="1" dirty="0" smtClean="0">
                <a:solidFill>
                  <a:srgbClr val="FFFF00"/>
                </a:solidFill>
                <a:latin typeface="Times New Roman" panose="02020603050405020304" pitchFamily="18" charset="0"/>
                <a:cs typeface="Times New Roman" panose="02020603050405020304" pitchFamily="18" charset="0"/>
              </a:rPr>
              <a:t>V=Ed; </a:t>
            </a:r>
            <a:r>
              <a:rPr lang="en-US" sz="3200" dirty="0">
                <a:solidFill>
                  <a:srgbClr val="FFFF00"/>
                </a:solidFill>
                <a:latin typeface="Times New Roman" panose="02020603050405020304" pitchFamily="18" charset="0"/>
                <a:cs typeface="Times New Roman" panose="02020603050405020304" pitchFamily="18" charset="0"/>
              </a:rPr>
              <a:t>(</a:t>
            </a:r>
            <a:r>
              <a:rPr lang="en-US" sz="3200" b="1" dirty="0" smtClean="0">
                <a:solidFill>
                  <a:srgbClr val="FFFF00"/>
                </a:solidFill>
                <a:latin typeface="Times New Roman" panose="02020603050405020304" pitchFamily="18" charset="0"/>
                <a:cs typeface="Times New Roman" panose="02020603050405020304" pitchFamily="18" charset="0"/>
              </a:rPr>
              <a:t>d)</a:t>
            </a:r>
            <a:r>
              <a:rPr lang="en-US" sz="3200" dirty="0" smtClean="0">
                <a:solidFill>
                  <a:srgbClr val="FFFF00"/>
                </a:solidFill>
                <a:latin typeface="Times New Roman" panose="02020603050405020304" pitchFamily="18" charset="0"/>
                <a:cs typeface="Times New Roman" panose="02020603050405020304" pitchFamily="18" charset="0"/>
              </a:rPr>
              <a:t> is the distance separated. </a:t>
            </a:r>
            <a:endParaRPr lang="en-US" sz="3200"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6604693" y="2368735"/>
                <a:ext cx="1701107" cy="1136465"/>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a:rPr>
                        <m:t>𝑬</m:t>
                      </m:r>
                      <m:r>
                        <a:rPr lang="en-US" sz="3600" b="1" i="1" smtClean="0">
                          <a:solidFill>
                            <a:srgbClr val="FFFF00"/>
                          </a:solidFill>
                          <a:latin typeface="Cambria Math"/>
                        </a:rPr>
                        <m:t>=</m:t>
                      </m:r>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𝑸</m:t>
                          </m:r>
                        </m:num>
                        <m:den>
                          <m:r>
                            <a:rPr lang="en-US" sz="3600" b="1" i="1" smtClean="0">
                              <a:solidFill>
                                <a:srgbClr val="FFFF00"/>
                              </a:solidFill>
                              <a:latin typeface="Cambria Math"/>
                              <a:sym typeface="Symbol"/>
                            </a:rPr>
                            <m:t></m:t>
                          </m:r>
                          <m:r>
                            <a:rPr lang="en-US" sz="3600" b="1" i="1" smtClean="0">
                              <a:solidFill>
                                <a:srgbClr val="FFFF00"/>
                              </a:solidFill>
                              <a:latin typeface="Cambria Math"/>
                              <a:sym typeface="Symbol"/>
                            </a:rPr>
                            <m:t>𝑨</m:t>
                          </m:r>
                        </m:den>
                      </m:f>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6604693" y="2368735"/>
                <a:ext cx="1701107" cy="1136465"/>
              </a:xfrm>
              <a:prstGeom prst="rect">
                <a:avLst/>
              </a:prstGeom>
              <a:blipFill rotWithShape="1">
                <a:blip r:embed="rId2"/>
                <a:stretch>
                  <a:fillRect r="-12766" b="-2128"/>
                </a:stretch>
              </a:blipFill>
              <a:ln>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23515" y="5683645"/>
                <a:ext cx="2601994" cy="1136465"/>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a:rPr>
                        <m:t>𝑬</m:t>
                      </m:r>
                      <m:r>
                        <a:rPr lang="en-US" sz="3600" b="1" i="1" smtClean="0">
                          <a:solidFill>
                            <a:srgbClr val="FFFF00"/>
                          </a:solidFill>
                          <a:latin typeface="Cambria Math"/>
                        </a:rPr>
                        <m:t>=</m:t>
                      </m:r>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𝑽</m:t>
                          </m:r>
                        </m:num>
                        <m:den>
                          <m:r>
                            <a:rPr lang="en-US" sz="3600" b="1" i="1" smtClean="0">
                              <a:solidFill>
                                <a:srgbClr val="FFFF00"/>
                              </a:solidFill>
                              <a:latin typeface="Cambria Math"/>
                            </a:rPr>
                            <m:t>𝒅</m:t>
                          </m:r>
                        </m:den>
                      </m:f>
                      <m:r>
                        <a:rPr lang="en-US" sz="3600" b="1" i="0" smtClean="0">
                          <a:solidFill>
                            <a:srgbClr val="FFFF00"/>
                          </a:solidFill>
                          <a:latin typeface="Cambria Math"/>
                        </a:rPr>
                        <m:t>=</m:t>
                      </m:r>
                      <m:f>
                        <m:fPr>
                          <m:ctrlPr>
                            <a:rPr lang="en-US" sz="3600" b="1" i="1">
                              <a:solidFill>
                                <a:srgbClr val="FFFF00"/>
                              </a:solidFill>
                              <a:latin typeface="Cambria Math" panose="02040503050406030204" pitchFamily="18" charset="0"/>
                            </a:rPr>
                          </m:ctrlPr>
                        </m:fPr>
                        <m:num>
                          <m:r>
                            <a:rPr lang="en-US" sz="3600" b="1" i="1">
                              <a:solidFill>
                                <a:srgbClr val="FFFF00"/>
                              </a:solidFill>
                              <a:latin typeface="Cambria Math"/>
                            </a:rPr>
                            <m:t>𝑸</m:t>
                          </m:r>
                        </m:num>
                        <m:den>
                          <m:r>
                            <a:rPr lang="en-US" sz="3600" b="1" i="1">
                              <a:solidFill>
                                <a:srgbClr val="FFFF00"/>
                              </a:solidFill>
                              <a:latin typeface="Cambria Math"/>
                              <a:sym typeface="Symbol"/>
                            </a:rPr>
                            <m:t></m:t>
                          </m:r>
                          <m:r>
                            <a:rPr lang="en-US" sz="3600" b="1" i="1">
                              <a:solidFill>
                                <a:srgbClr val="FFFF00"/>
                              </a:solidFill>
                              <a:latin typeface="Cambria Math"/>
                              <a:sym typeface="Symbol"/>
                            </a:rPr>
                            <m:t>𝑨</m:t>
                          </m:r>
                        </m:den>
                      </m:f>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723515" y="5683645"/>
                <a:ext cx="2601994" cy="1136465"/>
              </a:xfrm>
              <a:prstGeom prst="rect">
                <a:avLst/>
              </a:prstGeom>
              <a:blipFill rotWithShape="1">
                <a:blip r:embed="rId3"/>
                <a:stretch>
                  <a:fillRect r="-8159" b="-1587"/>
                </a:stretch>
              </a:blipFill>
              <a:ln>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85328" y="5562600"/>
                <a:ext cx="2651687" cy="1133131"/>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𝑸</m:t>
                          </m:r>
                        </m:num>
                        <m:den>
                          <m:r>
                            <a:rPr lang="en-US" sz="3600" b="1" i="1" smtClean="0">
                              <a:solidFill>
                                <a:srgbClr val="FFFF00"/>
                              </a:solidFill>
                              <a:latin typeface="Cambria Math"/>
                              <a:sym typeface="Symbol"/>
                            </a:rPr>
                            <m:t> </m:t>
                          </m:r>
                          <m:r>
                            <a:rPr lang="en-US" sz="3600" b="1" i="1" smtClean="0">
                              <a:solidFill>
                                <a:srgbClr val="FFFF00"/>
                              </a:solidFill>
                              <a:latin typeface="Cambria Math"/>
                              <a:sym typeface="Symbol"/>
                            </a:rPr>
                            <m:t>𝑽</m:t>
                          </m:r>
                        </m:den>
                      </m:f>
                      <m:r>
                        <m:rPr>
                          <m:nor/>
                        </m:rPr>
                        <a:rPr lang="en-US" sz="3600" b="1" i="1" smtClean="0">
                          <a:solidFill>
                            <a:srgbClr val="FFFF00"/>
                          </a:solidFill>
                          <a:latin typeface="Cambria Math"/>
                          <a:sym typeface="Symbol"/>
                        </a:rPr>
                        <m:t> = </m:t>
                      </m:r>
                      <m:r>
                        <m:rPr>
                          <m:nor/>
                        </m:rPr>
                        <a:rPr lang="en-US" sz="3600" b="1" i="1" dirty="0">
                          <a:solidFill>
                            <a:srgbClr val="FFFF00"/>
                          </a:solidFill>
                        </a:rPr>
                        <m:t>C</m:t>
                      </m:r>
                      <m:r>
                        <a:rPr lang="en-US" sz="3600" b="1" i="1">
                          <a:solidFill>
                            <a:srgbClr val="FFFF00"/>
                          </a:solidFill>
                          <a:latin typeface="Cambria Math"/>
                        </a:rPr>
                        <m:t>=</m:t>
                      </m:r>
                      <m:f>
                        <m:fPr>
                          <m:ctrlPr>
                            <a:rPr lang="en-US" sz="3600" b="1" i="1">
                              <a:solidFill>
                                <a:srgbClr val="FFFF00"/>
                              </a:solidFill>
                              <a:latin typeface="Cambria Math" panose="02040503050406030204" pitchFamily="18" charset="0"/>
                            </a:rPr>
                          </m:ctrlPr>
                        </m:fPr>
                        <m:num>
                          <m:r>
                            <a:rPr lang="en-US" sz="3600" b="1" i="1">
                              <a:solidFill>
                                <a:srgbClr val="FFFF00"/>
                              </a:solidFill>
                              <a:latin typeface="Cambria Math"/>
                              <a:sym typeface="Symbol"/>
                            </a:rPr>
                            <m:t></m:t>
                          </m:r>
                          <m:r>
                            <a:rPr lang="en-US" sz="3600" b="1" i="1">
                              <a:solidFill>
                                <a:srgbClr val="FFFF00"/>
                              </a:solidFill>
                              <a:latin typeface="Cambria Math"/>
                              <a:sym typeface="Symbol"/>
                            </a:rPr>
                            <m:t>𝑨</m:t>
                          </m:r>
                        </m:num>
                        <m:den>
                          <m:r>
                            <a:rPr lang="en-US" sz="3600" b="1" i="1">
                              <a:solidFill>
                                <a:srgbClr val="FFFF00"/>
                              </a:solidFill>
                              <a:latin typeface="Cambria Math"/>
                            </a:rPr>
                            <m:t>𝒅</m:t>
                          </m:r>
                        </m:den>
                      </m:f>
                    </m:oMath>
                  </m:oMathPara>
                </a14:m>
                <a:endParaRPr lang="en-US" sz="3600" b="1" i="1" dirty="0"/>
              </a:p>
            </p:txBody>
          </p:sp>
        </mc:Choice>
        <mc:Fallback xmlns="">
          <p:sp>
            <p:nvSpPr>
              <p:cNvPr id="10" name="TextBox 9"/>
              <p:cNvSpPr txBox="1">
                <a:spLocks noRot="1" noChangeAspect="1" noMove="1" noResize="1" noEditPoints="1" noAdjustHandles="1" noChangeArrowheads="1" noChangeShapeType="1" noTextEdit="1"/>
              </p:cNvSpPr>
              <p:nvPr/>
            </p:nvSpPr>
            <p:spPr>
              <a:xfrm>
                <a:off x="5885328" y="5562600"/>
                <a:ext cx="2651687" cy="1133131"/>
              </a:xfrm>
              <a:prstGeom prst="rect">
                <a:avLst/>
              </a:prstGeom>
              <a:blipFill rotWithShape="1">
                <a:blip r:embed="rId4"/>
                <a:stretch>
                  <a:fillRect r="-8467" b="-2139"/>
                </a:stretch>
              </a:blipFill>
              <a:ln>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67200" y="2286000"/>
                <a:ext cx="1593705" cy="12448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FF00"/>
                          </a:solidFill>
                          <a:latin typeface="Cambria Math"/>
                        </a:rPr>
                        <m:t>𝑬</m:t>
                      </m:r>
                      <m:r>
                        <m:rPr>
                          <m:nor/>
                        </m:rPr>
                        <a:rPr lang="en-US" sz="4000" b="0" i="0" smtClean="0">
                          <a:solidFill>
                            <a:srgbClr val="FFFF00"/>
                          </a:solidFill>
                          <a:latin typeface="Cambria Math"/>
                        </a:rPr>
                        <m:t> </m:t>
                      </m:r>
                      <m:r>
                        <m:rPr>
                          <m:nor/>
                        </m:rPr>
                        <a:rPr lang="en-US" sz="3600" dirty="0">
                          <a:solidFill>
                            <a:srgbClr val="FFFF00"/>
                          </a:solidFill>
                          <a:sym typeface="Symbol"/>
                        </a:rPr>
                        <m:t></m:t>
                      </m:r>
                      <m:r>
                        <a:rPr lang="en-US" sz="3600" b="1" i="1" dirty="0" smtClean="0">
                          <a:solidFill>
                            <a:srgbClr val="FFFF00"/>
                          </a:solidFill>
                          <a:latin typeface="Cambria Math"/>
                          <a:sym typeface="Symbol"/>
                        </a:rPr>
                        <m:t> </m:t>
                      </m:r>
                      <m:f>
                        <m:fPr>
                          <m:ctrlPr>
                            <a:rPr lang="en-US" sz="4000" b="1" i="1" smtClean="0">
                              <a:solidFill>
                                <a:srgbClr val="FFFF00"/>
                              </a:solidFill>
                              <a:latin typeface="Cambria Math" panose="02040503050406030204" pitchFamily="18" charset="0"/>
                            </a:rPr>
                          </m:ctrlPr>
                        </m:fPr>
                        <m:num>
                          <m:r>
                            <a:rPr lang="en-US" sz="4000" b="1" i="1" smtClean="0">
                              <a:solidFill>
                                <a:srgbClr val="FFFF00"/>
                              </a:solidFill>
                              <a:latin typeface="Cambria Math"/>
                            </a:rPr>
                            <m:t>𝑸</m:t>
                          </m:r>
                        </m:num>
                        <m:den>
                          <m:r>
                            <a:rPr lang="en-US" sz="4000" b="1" i="1" smtClean="0">
                              <a:solidFill>
                                <a:srgbClr val="FFFF00"/>
                              </a:solidFill>
                              <a:latin typeface="Cambria Math"/>
                              <a:sym typeface="Symbol"/>
                            </a:rPr>
                            <m:t>𝑨</m:t>
                          </m:r>
                        </m:den>
                      </m:f>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267200" y="2286000"/>
                <a:ext cx="1593705" cy="1244828"/>
              </a:xfrm>
              <a:prstGeom prst="rect">
                <a:avLst/>
              </a:prstGeom>
              <a:blipFill rotWithShape="1">
                <a:blip r:embed="rId5"/>
                <a:stretch>
                  <a:fillRect r="-16858" b="-3431"/>
                </a:stretch>
              </a:blipFill>
            </p:spPr>
            <p:txBody>
              <a:bodyPr/>
              <a:lstStyle/>
              <a:p>
                <a:r>
                  <a:rPr lang="en-US">
                    <a:noFill/>
                  </a:rPr>
                  <a:t> </a:t>
                </a:r>
              </a:p>
            </p:txBody>
          </p:sp>
        </mc:Fallback>
      </mc:AlternateContent>
      <p:sp>
        <p:nvSpPr>
          <p:cNvPr id="5" name="Rectangle 4"/>
          <p:cNvSpPr/>
          <p:nvPr/>
        </p:nvSpPr>
        <p:spPr>
          <a:xfrm>
            <a:off x="-20121" y="3446253"/>
            <a:ext cx="9166412" cy="1077218"/>
          </a:xfrm>
          <a:prstGeom prst="rect">
            <a:avLst/>
          </a:prstGeom>
        </p:spPr>
        <p:txBody>
          <a:bodyPr wrap="square">
            <a:spAutoFit/>
          </a:bodyPr>
          <a:lstStyle/>
          <a:p>
            <a:pPr algn="just"/>
            <a:r>
              <a:rPr lang="en-US" sz="3200" dirty="0" smtClean="0">
                <a:solidFill>
                  <a:srgbClr val="FFFF00"/>
                </a:solidFill>
                <a:latin typeface="Times New Roman" panose="02020603050405020304" pitchFamily="18" charset="0"/>
                <a:cs typeface="Times New Roman" panose="02020603050405020304" pitchFamily="18" charset="0"/>
              </a:rPr>
              <a:t>where </a:t>
            </a:r>
            <a:r>
              <a:rPr lang="el-GR" sz="3200" b="1" dirty="0" smtClean="0">
                <a:solidFill>
                  <a:srgbClr val="FFFF00"/>
                </a:solidFill>
                <a:latin typeface="Times New Roman" panose="02020603050405020304" pitchFamily="18" charset="0"/>
                <a:cs typeface="Times New Roman" panose="02020603050405020304" pitchFamily="18" charset="0"/>
              </a:rPr>
              <a:t>ε</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a:solidFill>
                  <a:srgbClr val="FFFF00"/>
                </a:solidFill>
                <a:latin typeface="Times New Roman" panose="02020603050405020304" pitchFamily="18" charset="0"/>
                <a:cs typeface="Times New Roman" panose="02020603050405020304" pitchFamily="18" charset="0"/>
              </a:rPr>
              <a:t>is the  constant known as the </a:t>
            </a:r>
            <a:r>
              <a:rPr lang="en-US" sz="3200" b="1" u="sng" dirty="0">
                <a:solidFill>
                  <a:srgbClr val="FFFF00"/>
                </a:solidFill>
                <a:latin typeface="Times New Roman" panose="02020603050405020304" pitchFamily="18" charset="0"/>
                <a:cs typeface="Times New Roman" panose="02020603050405020304" pitchFamily="18" charset="0"/>
              </a:rPr>
              <a:t>permittivity of </a:t>
            </a:r>
            <a:r>
              <a:rPr lang="en-US" altLang="en-US" sz="3200" b="1" u="sng" dirty="0" smtClean="0">
                <a:solidFill>
                  <a:srgbClr val="FFFF00"/>
                </a:solidFill>
                <a:latin typeface="Times New Roman" pitchFamily="18" charset="0"/>
                <a:cs typeface="Times New Roman" pitchFamily="18" charset="0"/>
              </a:rPr>
              <a:t>dielectric</a:t>
            </a:r>
            <a:r>
              <a:rPr lang="en-US" altLang="en-US" sz="3200" dirty="0" smtClean="0">
                <a:solidFill>
                  <a:srgbClr val="FFFF00"/>
                </a:solidFill>
                <a:latin typeface="Times New Roman" pitchFamily="18" charset="0"/>
                <a:cs typeface="Times New Roman" pitchFamily="18" charset="0"/>
              </a:rPr>
              <a:t>.</a:t>
            </a:r>
            <a:endParaRPr lang="en-US" sz="3200" dirty="0"/>
          </a:p>
        </p:txBody>
      </p:sp>
      <p:sp>
        <p:nvSpPr>
          <p:cNvPr id="12" name="Rectangle 11"/>
          <p:cNvSpPr/>
          <p:nvPr/>
        </p:nvSpPr>
        <p:spPr>
          <a:xfrm>
            <a:off x="3696187" y="95689"/>
            <a:ext cx="5493812" cy="742511"/>
          </a:xfrm>
          <a:prstGeom prst="rect">
            <a:avLst/>
          </a:prstGeom>
        </p:spPr>
        <p:txBody>
          <a:bodyPr wrap="none">
            <a:spAutoFit/>
          </a:bodyPr>
          <a:lstStyle/>
          <a:p>
            <a:pPr algn="just">
              <a:lnSpc>
                <a:spcPct val="150000"/>
              </a:lnSpc>
            </a:pPr>
            <a:r>
              <a:rPr lang="en-US" sz="3200" dirty="0">
                <a:solidFill>
                  <a:srgbClr val="FFFF00"/>
                </a:solidFill>
                <a:latin typeface="Times New Roman" panose="02020603050405020304" pitchFamily="18" charset="0"/>
                <a:cs typeface="Times New Roman" panose="02020603050405020304" pitchFamily="18" charset="0"/>
              </a:rPr>
              <a:t>SI unit of capacitor is </a:t>
            </a:r>
            <a:r>
              <a:rPr lang="en-US" sz="3200" b="1" u="sng" dirty="0" smtClean="0">
                <a:solidFill>
                  <a:srgbClr val="FFFF00"/>
                </a:solidFill>
                <a:latin typeface="Times New Roman" panose="02020603050405020304" pitchFamily="18" charset="0"/>
                <a:cs typeface="Times New Roman" panose="02020603050405020304" pitchFamily="18" charset="0"/>
              </a:rPr>
              <a:t>Farad</a:t>
            </a:r>
            <a:r>
              <a:rPr lang="en-US" sz="3200" dirty="0" smtClean="0">
                <a:solidFill>
                  <a:srgbClr val="FFFF00"/>
                </a:solidFill>
                <a:latin typeface="Times New Roman" panose="02020603050405020304" pitchFamily="18" charset="0"/>
                <a:cs typeface="Times New Roman" panose="02020603050405020304" pitchFamily="18" charset="0"/>
              </a:rPr>
              <a:t> (F)</a:t>
            </a:r>
          </a:p>
        </p:txBody>
      </p:sp>
      <mc:AlternateContent xmlns:mc="http://schemas.openxmlformats.org/markup-compatibility/2006" xmlns:a14="http://schemas.microsoft.com/office/drawing/2010/main">
        <mc:Choice Requires="a14">
          <p:sp>
            <p:nvSpPr>
              <p:cNvPr id="14" name="Rectangle 13"/>
              <p:cNvSpPr/>
              <p:nvPr/>
            </p:nvSpPr>
            <p:spPr>
              <a:xfrm>
                <a:off x="228600" y="228600"/>
                <a:ext cx="1680268" cy="646331"/>
              </a:xfrm>
              <a:prstGeom prst="rect">
                <a:avLst/>
              </a:prstGeom>
              <a:ln>
                <a:solidFill>
                  <a:srgbClr val="FFFF00"/>
                </a:solidFill>
              </a:ln>
            </p:spPr>
            <p:txBody>
              <a:bodyPr wrap="none">
                <a:spAutoFit/>
              </a:bodyPr>
              <a:lstStyle/>
              <a:p>
                <a:r>
                  <a:rPr lang="en-US" sz="3600" dirty="0" smtClean="0">
                    <a:solidFill>
                      <a:srgbClr val="FFFF00"/>
                    </a:solidFill>
                  </a:rPr>
                  <a:t>Q = </a:t>
                </a:r>
                <a:r>
                  <a:rPr lang="en-US" sz="3600" b="1" i="1" dirty="0">
                    <a:solidFill>
                      <a:srgbClr val="FFFF00"/>
                    </a:solidFill>
                  </a:rPr>
                  <a:t>C</a:t>
                </a:r>
                <a14:m>
                  <m:oMath xmlns:m="http://schemas.openxmlformats.org/officeDocument/2006/math">
                    <m:r>
                      <a:rPr lang="en-US" sz="3600" b="1" i="1">
                        <a:solidFill>
                          <a:srgbClr val="FFFF00"/>
                        </a:solidFill>
                        <a:latin typeface="Cambria Math"/>
                        <a:sym typeface="Symbol"/>
                      </a:rPr>
                      <m:t>𝑽</m:t>
                    </m:r>
                  </m:oMath>
                </a14:m>
                <a:endParaRPr lang="en-US" sz="3600" dirty="0">
                  <a:solidFill>
                    <a:srgbClr val="FFFF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28600" y="228600"/>
                <a:ext cx="1680268" cy="646331"/>
              </a:xfrm>
              <a:prstGeom prst="rect">
                <a:avLst/>
              </a:prstGeom>
              <a:blipFill rotWithShape="1">
                <a:blip r:embed="rId6"/>
                <a:stretch>
                  <a:fillRect l="-10830" t="-12963" r="-3971" b="-32407"/>
                </a:stretch>
              </a:blipFill>
              <a:ln>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209800" y="99522"/>
                <a:ext cx="1292341" cy="891078"/>
              </a:xfrm>
              <a:prstGeom prst="rect">
                <a:avLst/>
              </a:prstGeom>
            </p:spPr>
            <p:txBody>
              <a:bodyPr wrap="none">
                <a:spAutoFit/>
              </a:bodyPr>
              <a:lstStyle/>
              <a:p>
                <a:r>
                  <a:rPr lang="en-US" sz="3600" b="1" i="1" dirty="0" smtClean="0">
                    <a:solidFill>
                      <a:srgbClr val="FFFF00"/>
                    </a:solidFill>
                  </a:rPr>
                  <a:t>C </a:t>
                </a:r>
                <a14:m>
                  <m:oMath xmlns:m="http://schemas.openxmlformats.org/officeDocument/2006/math">
                    <m:r>
                      <a:rPr lang="en-US" sz="3600" b="1" i="1">
                        <a:solidFill>
                          <a:srgbClr val="FFFF00"/>
                        </a:solidFill>
                        <a:latin typeface="Cambria Math"/>
                      </a:rPr>
                      <m:t>=</m:t>
                    </m:r>
                    <m:f>
                      <m:fPr>
                        <m:ctrlPr>
                          <a:rPr lang="en-US" sz="3600" b="1" i="1">
                            <a:solidFill>
                              <a:srgbClr val="FFFF00"/>
                            </a:solidFill>
                            <a:latin typeface="Cambria Math" panose="02040503050406030204" pitchFamily="18" charset="0"/>
                          </a:rPr>
                        </m:ctrlPr>
                      </m:fPr>
                      <m:num>
                        <m:r>
                          <a:rPr lang="en-US" sz="3600" b="1" i="1">
                            <a:solidFill>
                              <a:srgbClr val="FFFF00"/>
                            </a:solidFill>
                            <a:latin typeface="Cambria Math"/>
                          </a:rPr>
                          <m:t>𝑸</m:t>
                        </m:r>
                      </m:num>
                      <m:den>
                        <m:r>
                          <a:rPr lang="en-US" sz="3600" b="1" i="1">
                            <a:solidFill>
                              <a:srgbClr val="FFFF00"/>
                            </a:solidFill>
                            <a:latin typeface="Cambria Math"/>
                            <a:sym typeface="Symbol"/>
                          </a:rPr>
                          <m:t> </m:t>
                        </m:r>
                        <m:r>
                          <a:rPr lang="en-US" sz="3600" b="1" i="1">
                            <a:solidFill>
                              <a:srgbClr val="FFFF00"/>
                            </a:solidFill>
                            <a:latin typeface="Cambria Math"/>
                            <a:sym typeface="Symbol"/>
                          </a:rPr>
                          <m:t>𝑽</m:t>
                        </m:r>
                      </m:den>
                    </m:f>
                  </m:oMath>
                </a14:m>
                <a:endParaRPr lang="en-US" sz="3600" dirty="0"/>
              </a:p>
            </p:txBody>
          </p:sp>
        </mc:Choice>
        <mc:Fallback xmlns="">
          <p:sp>
            <p:nvSpPr>
              <p:cNvPr id="15" name="Rectangle 14"/>
              <p:cNvSpPr>
                <a:spLocks noRot="1" noChangeAspect="1" noMove="1" noResize="1" noEditPoints="1" noAdjustHandles="1" noChangeArrowheads="1" noChangeShapeType="1" noTextEdit="1"/>
              </p:cNvSpPr>
              <p:nvPr/>
            </p:nvSpPr>
            <p:spPr>
              <a:xfrm>
                <a:off x="2209800" y="99522"/>
                <a:ext cx="1292341" cy="891078"/>
              </a:xfrm>
              <a:prstGeom prst="rect">
                <a:avLst/>
              </a:prstGeom>
              <a:blipFill rotWithShape="1">
                <a:blip r:embed="rId7"/>
                <a:stretch>
                  <a:fillRect l="-14692" r="-21801" b="-1224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84527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oogle\Desktop\66.png"/>
          <p:cNvPicPr>
            <a:picLocks noChangeAspect="1" noChangeArrowheads="1"/>
          </p:cNvPicPr>
          <p:nvPr/>
        </p:nvPicPr>
        <p:blipFill rotWithShape="1">
          <a:blip r:embed="rId2"/>
          <a:srcRect l="28461" t="18966" r="31257" b="38081"/>
          <a:stretch/>
        </p:blipFill>
        <p:spPr bwMode="auto">
          <a:xfrm>
            <a:off x="5392271" y="591671"/>
            <a:ext cx="3751729" cy="2989729"/>
          </a:xfrm>
          <a:prstGeom prst="rect">
            <a:avLst/>
          </a:prstGeom>
          <a:noFill/>
        </p:spPr>
      </p:pic>
      <p:sp>
        <p:nvSpPr>
          <p:cNvPr id="2" name="Rectangle 1"/>
          <p:cNvSpPr/>
          <p:nvPr/>
        </p:nvSpPr>
        <p:spPr>
          <a:xfrm>
            <a:off x="149628" y="16600"/>
            <a:ext cx="5256089" cy="1311128"/>
          </a:xfrm>
          <a:prstGeom prst="rect">
            <a:avLst/>
          </a:prstGeom>
        </p:spPr>
        <p:txBody>
          <a:bodyPr wrap="square">
            <a:spAutoFit/>
          </a:bodyPr>
          <a:lstStyle/>
          <a:p>
            <a:pPr algn="just">
              <a:lnSpc>
                <a:spcPct val="110000"/>
              </a:lnSpc>
            </a:pPr>
            <a:r>
              <a:rPr lang="en-US" sz="3600" dirty="0">
                <a:solidFill>
                  <a:srgbClr val="FFFF00"/>
                </a:solidFill>
                <a:latin typeface="Times New Roman" panose="02020603050405020304" pitchFamily="18" charset="0"/>
                <a:cs typeface="Times New Roman" panose="02020603050405020304" pitchFamily="18" charset="0"/>
              </a:rPr>
              <a:t>For the case of plates separated by a </a:t>
            </a:r>
            <a:r>
              <a:rPr lang="en-US" sz="3600" dirty="0" smtClean="0">
                <a:solidFill>
                  <a:srgbClr val="FFFF00"/>
                </a:solidFill>
                <a:latin typeface="Times New Roman" panose="02020603050405020304" pitchFamily="18" charset="0"/>
                <a:cs typeface="Times New Roman" panose="02020603050405020304" pitchFamily="18" charset="0"/>
              </a:rPr>
              <a:t>vacuum:</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376" y="1492155"/>
            <a:ext cx="5441576" cy="584775"/>
          </a:xfrm>
          <a:prstGeom prst="rect">
            <a:avLst/>
          </a:prstGeom>
        </p:spPr>
        <p:txBody>
          <a:bodyPr wrap="square">
            <a:spAutoFit/>
          </a:bodyPr>
          <a:lstStyle/>
          <a:p>
            <a:pPr algn="just"/>
            <a:r>
              <a:rPr lang="en-US" sz="3200" dirty="0" smtClean="0">
                <a:solidFill>
                  <a:srgbClr val="FFFF00"/>
                </a:solidFill>
                <a:latin typeface="Times New Roman" panose="02020603050405020304" pitchFamily="18" charset="0"/>
                <a:cs typeface="Times New Roman" panose="02020603050405020304" pitchFamily="18" charset="0"/>
              </a:rPr>
              <a:t>The </a:t>
            </a:r>
            <a:r>
              <a:rPr lang="en-US" sz="3200" dirty="0">
                <a:solidFill>
                  <a:srgbClr val="FFFF00"/>
                </a:solidFill>
                <a:latin typeface="Times New Roman" panose="02020603050405020304" pitchFamily="18" charset="0"/>
                <a:cs typeface="Times New Roman" panose="02020603050405020304" pitchFamily="18" charset="0"/>
              </a:rPr>
              <a:t>electric filed </a:t>
            </a:r>
            <a:r>
              <a:rPr lang="en-US" sz="3200" dirty="0" smtClean="0">
                <a:solidFill>
                  <a:srgbClr val="FFFF00"/>
                </a:solidFill>
                <a:latin typeface="Times New Roman" panose="02020603050405020304" pitchFamily="18" charset="0"/>
                <a:cs typeface="Times New Roman" panose="02020603050405020304" pitchFamily="18" charset="0"/>
              </a:rPr>
              <a:t>strength (</a:t>
            </a:r>
            <a:r>
              <a:rPr lang="en-US" sz="3200" b="1" dirty="0" smtClean="0">
                <a:solidFill>
                  <a:srgbClr val="FFFF00"/>
                </a:solidFill>
                <a:latin typeface="Times New Roman" panose="02020603050405020304" pitchFamily="18" charset="0"/>
                <a:cs typeface="Times New Roman" panose="02020603050405020304" pitchFamily="18" charset="0"/>
              </a:rPr>
              <a:t>E</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p>
        </p:txBody>
      </p:sp>
      <mc:AlternateContent xmlns:mc="http://schemas.openxmlformats.org/markup-compatibility/2006" xmlns:a14="http://schemas.microsoft.com/office/drawing/2010/main">
        <mc:Choice Requires="a14">
          <p:sp>
            <p:nvSpPr>
              <p:cNvPr id="8" name="TextBox 7"/>
              <p:cNvSpPr txBox="1"/>
              <p:nvPr/>
            </p:nvSpPr>
            <p:spPr>
              <a:xfrm>
                <a:off x="2362200" y="2286000"/>
                <a:ext cx="1863074" cy="1136465"/>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a:rPr>
                        <m:t>𝑬</m:t>
                      </m:r>
                      <m:r>
                        <a:rPr lang="en-US" sz="3600" b="1" i="1" smtClean="0">
                          <a:solidFill>
                            <a:srgbClr val="FFFF00"/>
                          </a:solidFill>
                          <a:latin typeface="Cambria Math"/>
                        </a:rPr>
                        <m:t>=</m:t>
                      </m:r>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𝑸</m:t>
                          </m:r>
                        </m:num>
                        <m:den>
                          <m:r>
                            <a:rPr lang="en-US" sz="3600" b="1" i="1" smtClean="0">
                              <a:solidFill>
                                <a:srgbClr val="FFFF00"/>
                              </a:solidFill>
                              <a:latin typeface="Cambria Math"/>
                              <a:sym typeface="Symbol"/>
                            </a:rPr>
                            <m:t></m:t>
                          </m:r>
                          <m:r>
                            <a:rPr lang="en-US" sz="3600" b="1" i="1" baseline="-25000" smtClean="0">
                              <a:solidFill>
                                <a:srgbClr val="FFFF00"/>
                              </a:solidFill>
                              <a:latin typeface="Cambria Math"/>
                              <a:sym typeface="Symbol"/>
                            </a:rPr>
                            <m:t></m:t>
                          </m:r>
                          <m:r>
                            <a:rPr lang="en-US" sz="3600" b="1" i="1" smtClean="0">
                              <a:solidFill>
                                <a:srgbClr val="FFFF00"/>
                              </a:solidFill>
                              <a:latin typeface="Cambria Math"/>
                              <a:sym typeface="Symbol"/>
                            </a:rPr>
                            <m:t>𝑨</m:t>
                          </m:r>
                        </m:den>
                      </m:f>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362200" y="2286000"/>
                <a:ext cx="1863074" cy="1136465"/>
              </a:xfrm>
              <a:prstGeom prst="rect">
                <a:avLst/>
              </a:prstGeom>
              <a:blipFill rotWithShape="1">
                <a:blip r:embed="rId3"/>
                <a:stretch>
                  <a:fillRect r="-12052" b="-4255"/>
                </a:stretch>
              </a:blipFill>
              <a:ln>
                <a:solidFill>
                  <a:srgbClr val="FFFF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14800" y="5334000"/>
                <a:ext cx="1904689" cy="1131079"/>
              </a:xfrm>
              <a:prstGeom prst="rect">
                <a:avLst/>
              </a:prstGeom>
              <a:noFill/>
              <a:ln>
                <a:solidFill>
                  <a:srgbClr val="FFFF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600" b="1" i="1" smtClean="0">
                          <a:solidFill>
                            <a:srgbClr val="FFFF00"/>
                          </a:solidFill>
                          <a:latin typeface="Cambria Math"/>
                          <a:sym typeface="Symbol"/>
                        </a:rPr>
                        <m:t> </m:t>
                      </m:r>
                      <m:r>
                        <m:rPr>
                          <m:nor/>
                        </m:rPr>
                        <a:rPr lang="en-US" sz="3600" b="1" i="1" dirty="0">
                          <a:solidFill>
                            <a:srgbClr val="FFFF00"/>
                          </a:solidFill>
                        </a:rPr>
                        <m:t>C</m:t>
                      </m:r>
                      <m:r>
                        <a:rPr lang="en-US" sz="3600" b="1" i="1">
                          <a:solidFill>
                            <a:srgbClr val="FFFF00"/>
                          </a:solidFill>
                          <a:latin typeface="Cambria Math"/>
                        </a:rPr>
                        <m:t>=</m:t>
                      </m:r>
                      <m:f>
                        <m:fPr>
                          <m:ctrlPr>
                            <a:rPr lang="en-US" sz="3600" b="1" i="1">
                              <a:solidFill>
                                <a:srgbClr val="FFFF00"/>
                              </a:solidFill>
                              <a:latin typeface="Cambria Math" panose="02040503050406030204" pitchFamily="18" charset="0"/>
                            </a:rPr>
                          </m:ctrlPr>
                        </m:fPr>
                        <m:num>
                          <m:r>
                            <a:rPr lang="en-US" sz="3600" b="1" i="1">
                              <a:solidFill>
                                <a:srgbClr val="FFFF00"/>
                              </a:solidFill>
                              <a:latin typeface="Cambria Math"/>
                              <a:sym typeface="Symbol"/>
                            </a:rPr>
                            <m:t></m:t>
                          </m:r>
                          <m:r>
                            <a:rPr lang="en-US" sz="3600" b="1" i="1" baseline="-25000">
                              <a:solidFill>
                                <a:srgbClr val="FFFF00"/>
                              </a:solidFill>
                              <a:latin typeface="Cambria Math"/>
                              <a:sym typeface="Symbol"/>
                            </a:rPr>
                            <m:t></m:t>
                          </m:r>
                          <m:r>
                            <a:rPr lang="en-US" sz="3600" b="1" i="1">
                              <a:solidFill>
                                <a:srgbClr val="FFFF00"/>
                              </a:solidFill>
                              <a:latin typeface="Cambria Math"/>
                              <a:sym typeface="Symbol"/>
                            </a:rPr>
                            <m:t>𝑨</m:t>
                          </m:r>
                        </m:num>
                        <m:den>
                          <m:r>
                            <a:rPr lang="en-US" sz="3600" b="1" i="1">
                              <a:solidFill>
                                <a:srgbClr val="FFFF00"/>
                              </a:solidFill>
                              <a:latin typeface="Cambria Math"/>
                            </a:rPr>
                            <m:t>𝒅</m:t>
                          </m:r>
                        </m:den>
                      </m:f>
                    </m:oMath>
                  </m:oMathPara>
                </a14:m>
                <a:endParaRPr lang="en-US" sz="3600" b="1" i="1" dirty="0"/>
              </a:p>
            </p:txBody>
          </p:sp>
        </mc:Choice>
        <mc:Fallback xmlns="">
          <p:sp>
            <p:nvSpPr>
              <p:cNvPr id="10" name="TextBox 9"/>
              <p:cNvSpPr txBox="1">
                <a:spLocks noRot="1" noChangeAspect="1" noMove="1" noResize="1" noEditPoints="1" noAdjustHandles="1" noChangeArrowheads="1" noChangeShapeType="1" noTextEdit="1"/>
              </p:cNvSpPr>
              <p:nvPr/>
            </p:nvSpPr>
            <p:spPr>
              <a:xfrm>
                <a:off x="4114800" y="5334000"/>
                <a:ext cx="1904689" cy="1131079"/>
              </a:xfrm>
              <a:prstGeom prst="rect">
                <a:avLst/>
              </a:prstGeom>
              <a:blipFill rotWithShape="1">
                <a:blip r:embed="rId4"/>
                <a:stretch>
                  <a:fillRect r="-11783" b="-2128"/>
                </a:stretch>
              </a:blipFill>
              <a:ln>
                <a:solidFill>
                  <a:srgbClr val="FFFF00"/>
                </a:solidFill>
              </a:ln>
            </p:spPr>
            <p:txBody>
              <a:bodyPr/>
              <a:lstStyle/>
              <a:p>
                <a:r>
                  <a:rPr lang="en-US">
                    <a:noFill/>
                  </a:rPr>
                  <a:t> </a:t>
                </a:r>
              </a:p>
            </p:txBody>
          </p:sp>
        </mc:Fallback>
      </mc:AlternateContent>
      <p:sp>
        <p:nvSpPr>
          <p:cNvPr id="3" name="Rectangle 2"/>
          <p:cNvSpPr/>
          <p:nvPr/>
        </p:nvSpPr>
        <p:spPr>
          <a:xfrm>
            <a:off x="0" y="3658278"/>
            <a:ext cx="9144000" cy="584775"/>
          </a:xfrm>
          <a:prstGeom prst="rect">
            <a:avLst/>
          </a:prstGeom>
        </p:spPr>
        <p:txBody>
          <a:bodyPr wrap="square">
            <a:spAutoFit/>
          </a:bodyPr>
          <a:lstStyle/>
          <a:p>
            <a:pPr algn="just"/>
            <a:r>
              <a:rPr lang="en-US" sz="3200" dirty="0" smtClean="0">
                <a:solidFill>
                  <a:srgbClr val="FFFF00"/>
                </a:solidFill>
                <a:latin typeface="Times New Roman" panose="02020603050405020304" pitchFamily="18" charset="0"/>
                <a:cs typeface="Times New Roman" panose="02020603050405020304" pitchFamily="18" charset="0"/>
              </a:rPr>
              <a:t>Where</a:t>
            </a:r>
            <a:r>
              <a:rPr lang="en-US" sz="3200" b="1" dirty="0" smtClean="0">
                <a:solidFill>
                  <a:srgbClr val="FFFF00"/>
                </a:solidFill>
                <a:latin typeface="Times New Roman" panose="02020603050405020304" pitchFamily="18" charset="0"/>
                <a:cs typeface="Times New Roman" panose="02020603050405020304" pitchFamily="18" charset="0"/>
              </a:rPr>
              <a:t> </a:t>
            </a:r>
            <a:r>
              <a:rPr lang="el-GR" sz="3200" b="1" dirty="0" smtClean="0">
                <a:solidFill>
                  <a:srgbClr val="FFFF00"/>
                </a:solidFill>
                <a:latin typeface="Times New Roman" panose="02020603050405020304" pitchFamily="18" charset="0"/>
                <a:cs typeface="Times New Roman" panose="02020603050405020304" pitchFamily="18" charset="0"/>
              </a:rPr>
              <a:t>ε</a:t>
            </a:r>
            <a:r>
              <a:rPr lang="en-US" sz="3200" b="1" baseline="-25000" dirty="0">
                <a:solidFill>
                  <a:srgbClr val="FFFF00"/>
                </a:solidFill>
                <a:latin typeface="Times New Roman" panose="02020603050405020304" pitchFamily="18" charset="0"/>
                <a:cs typeface="Times New Roman" panose="02020603050405020304" pitchFamily="18" charset="0"/>
                <a:sym typeface="Symbol"/>
              </a:rPr>
              <a:t></a:t>
            </a:r>
            <a:r>
              <a:rPr lang="en-US" sz="3200" dirty="0">
                <a:solidFill>
                  <a:srgbClr val="FFFF00"/>
                </a:solidFill>
                <a:latin typeface="Times New Roman" panose="02020603050405020304" pitchFamily="18" charset="0"/>
                <a:cs typeface="Times New Roman" panose="02020603050405020304" pitchFamily="18" charset="0"/>
              </a:rPr>
              <a:t> is </a:t>
            </a:r>
            <a:r>
              <a:rPr lang="en-US" sz="3200" dirty="0" smtClean="0">
                <a:solidFill>
                  <a:srgbClr val="FFFF00"/>
                </a:solidFill>
                <a:latin typeface="Times New Roman" panose="02020603050405020304" pitchFamily="18" charset="0"/>
                <a:cs typeface="Times New Roman" panose="02020603050405020304" pitchFamily="18" charset="0"/>
              </a:rPr>
              <a:t>known </a:t>
            </a:r>
            <a:r>
              <a:rPr lang="en-US" sz="3200" dirty="0">
                <a:solidFill>
                  <a:srgbClr val="FFFF00"/>
                </a:solidFill>
                <a:latin typeface="Times New Roman" panose="02020603050405020304" pitchFamily="18" charset="0"/>
                <a:cs typeface="Times New Roman" panose="02020603050405020304" pitchFamily="18" charset="0"/>
              </a:rPr>
              <a:t>as the </a:t>
            </a:r>
            <a:r>
              <a:rPr lang="en-US" sz="3200" b="1" u="sng" dirty="0">
                <a:solidFill>
                  <a:srgbClr val="FFFF00"/>
                </a:solidFill>
                <a:latin typeface="Times New Roman" panose="02020603050405020304" pitchFamily="18" charset="0"/>
                <a:cs typeface="Times New Roman" panose="02020603050405020304" pitchFamily="18" charset="0"/>
              </a:rPr>
              <a:t>permittivity of free space</a:t>
            </a:r>
            <a:endParaRPr lang="en-US" sz="3200" b="1" u="sng" dirty="0"/>
          </a:p>
        </p:txBody>
      </p:sp>
      <p:sp>
        <p:nvSpPr>
          <p:cNvPr id="4" name="Rectangle 3"/>
          <p:cNvSpPr/>
          <p:nvPr/>
        </p:nvSpPr>
        <p:spPr>
          <a:xfrm>
            <a:off x="149628" y="4435116"/>
            <a:ext cx="7140096" cy="584775"/>
          </a:xfrm>
          <a:prstGeom prst="rect">
            <a:avLst/>
          </a:prstGeom>
        </p:spPr>
        <p:txBody>
          <a:bodyPr wrap="none">
            <a:spAutoFit/>
          </a:bodyPr>
          <a:lstStyle/>
          <a:p>
            <a:r>
              <a:rPr lang="en-US" altLang="en-US" sz="3200" dirty="0" smtClean="0">
                <a:solidFill>
                  <a:srgbClr val="FFFF00"/>
                </a:solidFill>
                <a:latin typeface="Times New Roman" pitchFamily="18" charset="0"/>
                <a:cs typeface="Times New Roman" pitchFamily="18" charset="0"/>
              </a:rPr>
              <a:t>The </a:t>
            </a:r>
            <a:r>
              <a:rPr lang="en-US" altLang="en-US" sz="3200" dirty="0">
                <a:solidFill>
                  <a:srgbClr val="FFFF00"/>
                </a:solidFill>
                <a:latin typeface="Times New Roman" pitchFamily="18" charset="0"/>
                <a:cs typeface="Times New Roman" pitchFamily="18" charset="0"/>
              </a:rPr>
              <a:t>capacitance of </a:t>
            </a:r>
            <a:r>
              <a:rPr lang="en-US" sz="3200" dirty="0">
                <a:solidFill>
                  <a:srgbClr val="FFFF00"/>
                </a:solidFill>
                <a:latin typeface="Times New Roman" panose="02020603050405020304" pitchFamily="18" charset="0"/>
                <a:cs typeface="Times New Roman" panose="02020603050405020304" pitchFamily="18" charset="0"/>
              </a:rPr>
              <a:t>free </a:t>
            </a:r>
            <a:r>
              <a:rPr lang="en-US" sz="3200" dirty="0" smtClean="0">
                <a:solidFill>
                  <a:srgbClr val="FFFF00"/>
                </a:solidFill>
                <a:latin typeface="Times New Roman" panose="02020603050405020304" pitchFamily="18" charset="0"/>
                <a:cs typeface="Times New Roman" panose="02020603050405020304" pitchFamily="18" charset="0"/>
              </a:rPr>
              <a:t>space (vacuum): </a:t>
            </a:r>
            <a:endParaRPr lang="en-US"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78848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p:spPr>
        <p:txBody>
          <a:bodyPr>
            <a:noAutofit/>
          </a:bodyPr>
          <a:lstStyle/>
          <a:p>
            <a:pPr marL="0" indent="0" algn="just">
              <a:lnSpc>
                <a:spcPct val="150000"/>
              </a:lnSpc>
              <a:buNone/>
            </a:pPr>
            <a:r>
              <a:rPr lang="en-US" dirty="0" smtClean="0">
                <a:solidFill>
                  <a:srgbClr val="FFFF00"/>
                </a:solidFill>
                <a:latin typeface="Times New Roman" panose="02020603050405020304" pitchFamily="18" charset="0"/>
                <a:cs typeface="Times New Roman" panose="02020603050405020304" pitchFamily="18" charset="0"/>
              </a:rPr>
              <a:t>In biological cell, the </a:t>
            </a:r>
            <a:r>
              <a:rPr lang="en-US" u="sng" dirty="0" smtClean="0">
                <a:solidFill>
                  <a:srgbClr val="FFFF00"/>
                </a:solidFill>
                <a:latin typeface="Times New Roman" panose="02020603050405020304" pitchFamily="18" charset="0"/>
                <a:cs typeface="Times New Roman" panose="02020603050405020304" pitchFamily="18" charset="0"/>
              </a:rPr>
              <a:t>intracellular</a:t>
            </a:r>
            <a:r>
              <a:rPr lang="en-US" dirty="0" smtClean="0">
                <a:solidFill>
                  <a:srgbClr val="FFFF00"/>
                </a:solidFill>
                <a:latin typeface="Times New Roman" panose="02020603050405020304" pitchFamily="18" charset="0"/>
                <a:cs typeface="Times New Roman" panose="02020603050405020304" pitchFamily="18" charset="0"/>
              </a:rPr>
              <a:t> fluid and the </a:t>
            </a:r>
            <a:r>
              <a:rPr lang="en-US" u="sng" dirty="0" smtClean="0">
                <a:solidFill>
                  <a:srgbClr val="FFFF00"/>
                </a:solidFill>
                <a:latin typeface="Times New Roman" panose="02020603050405020304" pitchFamily="18" charset="0"/>
                <a:cs typeface="Times New Roman" panose="02020603050405020304" pitchFamily="18" charset="0"/>
              </a:rPr>
              <a:t>extracellular</a:t>
            </a:r>
            <a:r>
              <a:rPr lang="en-US" dirty="0" smtClean="0">
                <a:solidFill>
                  <a:srgbClr val="FFFF00"/>
                </a:solidFill>
                <a:latin typeface="Times New Roman" panose="02020603050405020304" pitchFamily="18" charset="0"/>
                <a:cs typeface="Times New Roman" panose="02020603050405020304" pitchFamily="18" charset="0"/>
              </a:rPr>
              <a:t> fluid are both conducting electrolytes, separated by the </a:t>
            </a:r>
            <a:r>
              <a:rPr lang="en-US" u="sng" dirty="0" smtClean="0">
                <a:solidFill>
                  <a:srgbClr val="FFFF00"/>
                </a:solidFill>
                <a:latin typeface="Times New Roman" panose="02020603050405020304" pitchFamily="18" charset="0"/>
                <a:cs typeface="Times New Roman" panose="02020603050405020304" pitchFamily="18" charset="0"/>
              </a:rPr>
              <a:t>cell membrane</a:t>
            </a:r>
            <a:r>
              <a:rPr lang="en-US" dirty="0" smtClean="0">
                <a:solidFill>
                  <a:srgbClr val="FFFF00"/>
                </a:solidFill>
                <a:latin typeface="Times New Roman" panose="02020603050405020304" pitchFamily="18" charset="0"/>
                <a:cs typeface="Times New Roman" panose="02020603050405020304" pitchFamily="18" charset="0"/>
              </a:rPr>
              <a:t>. The cell membrane is not a perfect insulator, but is still a much poorer conductor than the other media, so the </a:t>
            </a:r>
            <a:r>
              <a:rPr lang="en-US" dirty="0">
                <a:solidFill>
                  <a:srgbClr val="FFFF00"/>
                </a:solidFill>
                <a:latin typeface="Times New Roman" panose="02020603050405020304" pitchFamily="18" charset="0"/>
                <a:cs typeface="Times New Roman" panose="02020603050405020304" pitchFamily="18" charset="0"/>
              </a:rPr>
              <a:t>biological cell </a:t>
            </a:r>
            <a:r>
              <a:rPr lang="en-US" dirty="0" smtClean="0">
                <a:solidFill>
                  <a:srgbClr val="FFFF00"/>
                </a:solidFill>
                <a:latin typeface="Times New Roman" panose="02020603050405020304" pitchFamily="18" charset="0"/>
                <a:cs typeface="Times New Roman" panose="02020603050405020304" pitchFamily="18" charset="0"/>
              </a:rPr>
              <a:t>acts like a </a:t>
            </a:r>
            <a:r>
              <a:rPr lang="en-US" u="sng" dirty="0" smtClean="0">
                <a:solidFill>
                  <a:srgbClr val="FFFF00"/>
                </a:solidFill>
                <a:latin typeface="Times New Roman" panose="02020603050405020304" pitchFamily="18" charset="0"/>
                <a:cs typeface="Times New Roman" panose="02020603050405020304" pitchFamily="18" charset="0"/>
              </a:rPr>
              <a:t>leaky capacitor</a:t>
            </a:r>
            <a:r>
              <a:rPr lang="en-US" dirty="0" smtClean="0">
                <a:solidFill>
                  <a:srgbClr val="FFFF00"/>
                </a:solidFill>
                <a:latin typeface="Times New Roman" panose="02020603050405020304" pitchFamily="18" charset="0"/>
                <a:cs typeface="Times New Roman" panose="02020603050405020304" pitchFamily="18" charset="0"/>
              </a:rPr>
              <a:t>.  </a:t>
            </a:r>
          </a:p>
          <a:p>
            <a:pPr>
              <a:lnSpc>
                <a:spcPct val="150000"/>
              </a:lnSpc>
            </a:pPr>
            <a:endParaRPr lang="ar-SA" dirty="0">
              <a:solidFill>
                <a:srgbClr val="FFFF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0563"/>
            <a:ext cx="91440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16202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5190" y="0"/>
            <a:ext cx="3433953" cy="769441"/>
          </a:xfrm>
          <a:prstGeom prst="rect">
            <a:avLst/>
          </a:prstGeom>
        </p:spPr>
        <p:txBody>
          <a:bodyPr wrap="none">
            <a:spAutoFit/>
          </a:bodyPr>
          <a:lstStyle/>
          <a:p>
            <a:pPr algn="ctr"/>
            <a:r>
              <a:rPr lang="en-US" sz="4400" b="1" dirty="0" smtClean="0">
                <a:ln w="11430"/>
                <a:solidFill>
                  <a:srgbClr val="FFC000"/>
                </a:solidFill>
                <a:effectLst>
                  <a:outerShdw blurRad="80000" dist="40000" dir="5040000" algn="tl">
                    <a:srgbClr val="000000">
                      <a:alpha val="30000"/>
                    </a:srgbClr>
                  </a:outerShdw>
                </a:effectLst>
                <a:latin typeface="Stencil" panose="040409050D0802020404" pitchFamily="82" charset="0"/>
              </a:rPr>
              <a:t>Objectives</a:t>
            </a:r>
          </a:p>
        </p:txBody>
      </p:sp>
      <p:sp>
        <p:nvSpPr>
          <p:cNvPr id="4" name="Rectangle 3"/>
          <p:cNvSpPr/>
          <p:nvPr/>
        </p:nvSpPr>
        <p:spPr>
          <a:xfrm>
            <a:off x="0" y="809782"/>
            <a:ext cx="9144000" cy="5174493"/>
          </a:xfrm>
          <a:prstGeom prst="rect">
            <a:avLst/>
          </a:prstGeom>
        </p:spPr>
        <p:txBody>
          <a:bodyPr wrap="square">
            <a:spAutoFit/>
          </a:bodyPr>
          <a:lstStyle/>
          <a:p>
            <a:pPr marL="514350" indent="-514350" algn="just">
              <a:lnSpc>
                <a:spcPct val="150000"/>
              </a:lnSpc>
              <a:buFont typeface="+mj-lt"/>
              <a:buAutoNum type="arabicPeriod"/>
            </a:pPr>
            <a:r>
              <a:rPr lang="en-US" sz="3200" b="1" dirty="0">
                <a:ln w="11430"/>
                <a:solidFill>
                  <a:srgbClr val="FFFF00"/>
                </a:solidFill>
                <a:latin typeface="Times New Roman" panose="02020603050405020304" pitchFamily="18" charset="0"/>
                <a:cs typeface="Times New Roman" panose="02020603050405020304" pitchFamily="18" charset="0"/>
              </a:rPr>
              <a:t>To understand how to use Coulomb’s law .</a:t>
            </a:r>
          </a:p>
          <a:p>
            <a:pPr marL="514350" indent="-514350" algn="just">
              <a:lnSpc>
                <a:spcPct val="150000"/>
              </a:lnSpc>
              <a:buFont typeface="+mj-lt"/>
              <a:buAutoNum type="arabicPeriod"/>
            </a:pPr>
            <a:r>
              <a:rPr lang="en-US" sz="3200" b="1" dirty="0">
                <a:ln w="11430"/>
                <a:solidFill>
                  <a:srgbClr val="FFFF00"/>
                </a:solidFill>
                <a:latin typeface="Times New Roman" panose="02020603050405020304" pitchFamily="18" charset="0"/>
                <a:cs typeface="Times New Roman" panose="02020603050405020304" pitchFamily="18" charset="0"/>
              </a:rPr>
              <a:t>To understand the nature of Potential difference and electrical capacitance, and the relationship between them.</a:t>
            </a:r>
          </a:p>
          <a:p>
            <a:pPr marL="514350" indent="-514350" algn="just">
              <a:lnSpc>
                <a:spcPct val="150000"/>
              </a:lnSpc>
              <a:buFont typeface="+mj-lt"/>
              <a:buAutoNum type="arabicPeriod"/>
            </a:pPr>
            <a:r>
              <a:rPr lang="en-US" sz="3200" b="1" dirty="0">
                <a:ln w="11430"/>
                <a:solidFill>
                  <a:srgbClr val="FFFF00"/>
                </a:solidFill>
                <a:latin typeface="Times New Roman" panose="02020603050405020304" pitchFamily="18" charset="0"/>
                <a:cs typeface="Times New Roman" panose="02020603050405020304" pitchFamily="18" charset="0"/>
              </a:rPr>
              <a:t>To understand how to use Ohm’s law.</a:t>
            </a:r>
          </a:p>
          <a:p>
            <a:pPr marL="514350" indent="-514350" algn="just">
              <a:lnSpc>
                <a:spcPct val="150000"/>
              </a:lnSpc>
              <a:buFont typeface="+mj-lt"/>
              <a:buAutoNum type="arabicPeriod"/>
            </a:pPr>
            <a:r>
              <a:rPr lang="en-US" sz="3200" b="1" dirty="0">
                <a:ln w="11430"/>
                <a:solidFill>
                  <a:srgbClr val="FFFF00"/>
                </a:solidFill>
                <a:latin typeface="Times New Roman" panose="02020603050405020304" pitchFamily="18" charset="0"/>
                <a:cs typeface="Times New Roman" panose="02020603050405020304" pitchFamily="18" charset="0"/>
              </a:rPr>
              <a:t>To be able to understand how capacitors in circuit can be combined In series and parallel.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0442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b="1" dirty="0" smtClean="0">
                <a:solidFill>
                  <a:srgbClr val="FFC000"/>
                </a:solidFill>
                <a:latin typeface="Stencil" panose="040409050D0802020404" pitchFamily="82" charset="0"/>
              </a:rPr>
              <a:t>4.2 Electric current</a:t>
            </a:r>
            <a:endParaRPr lang="ar-SA" b="1" dirty="0">
              <a:solidFill>
                <a:srgbClr val="FFC000"/>
              </a:solidFill>
              <a:latin typeface="Stencil" panose="040409050D0802020404" pitchFamily="8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9144000" cy="6096000"/>
              </a:xfrm>
            </p:spPr>
            <p:txBody>
              <a:bodyPr>
                <a:noAutofit/>
              </a:bodyPr>
              <a:lstStyle/>
              <a:p>
                <a:pPr algn="just">
                  <a:lnSpc>
                    <a:spcPct val="150000"/>
                  </a:lnSpc>
                </a:pPr>
                <a:r>
                  <a:rPr lang="en-US" dirty="0" smtClean="0">
                    <a:solidFill>
                      <a:srgbClr val="FFFF00"/>
                    </a:solidFill>
                    <a:latin typeface="Times New Roman" panose="02020603050405020304" pitchFamily="18" charset="0"/>
                    <a:cs typeface="Times New Roman" panose="02020603050405020304" pitchFamily="18" charset="0"/>
                  </a:rPr>
                  <a:t>The electric current, symbol (I), is a measure of the rate at which charge moves across sectional area</a:t>
                </a:r>
              </a:p>
              <a:p>
                <a:pPr algn="ctr">
                  <a:lnSpc>
                    <a:spcPct val="150000"/>
                  </a:lnSpc>
                  <a:buNone/>
                </a:pPr>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𝑰</m:t>
                      </m:r>
                      <m:r>
                        <a:rPr lang="en-US" b="1" i="1" smtClean="0">
                          <a:solidFill>
                            <a:srgbClr val="FFFF00"/>
                          </a:solidFill>
                          <a:latin typeface="Cambria Math"/>
                        </a:rPr>
                        <m:t>=</m:t>
                      </m:r>
                      <m:f>
                        <m:fPr>
                          <m:ctrlPr>
                            <a:rPr lang="en-US" b="1" i="1" smtClean="0">
                              <a:solidFill>
                                <a:srgbClr val="FFFF00"/>
                              </a:solidFill>
                              <a:latin typeface="Cambria Math" panose="02040503050406030204" pitchFamily="18" charset="0"/>
                            </a:rPr>
                          </m:ctrlPr>
                        </m:fPr>
                        <m:num>
                          <m:r>
                            <a:rPr lang="en-US" b="1" i="1" smtClean="0">
                              <a:solidFill>
                                <a:srgbClr val="FFFF00"/>
                              </a:solidFill>
                              <a:latin typeface="Cambria Math"/>
                              <a:ea typeface="Cambria Math"/>
                            </a:rPr>
                            <m:t>∆</m:t>
                          </m:r>
                          <m:r>
                            <a:rPr lang="en-US" b="1" i="1" smtClean="0">
                              <a:solidFill>
                                <a:srgbClr val="FFFF00"/>
                              </a:solidFill>
                              <a:latin typeface="Cambria Math"/>
                              <a:ea typeface="Cambria Math"/>
                            </a:rPr>
                            <m:t>𝑸</m:t>
                          </m:r>
                        </m:num>
                        <m:den>
                          <m:r>
                            <a:rPr lang="en-US" b="1" i="1">
                              <a:solidFill>
                                <a:srgbClr val="FFFF00"/>
                              </a:solidFill>
                              <a:latin typeface="Cambria Math"/>
                              <a:ea typeface="Cambria Math"/>
                            </a:rPr>
                            <m:t>∆</m:t>
                          </m:r>
                          <m:r>
                            <a:rPr lang="en-US" b="1" i="1" smtClean="0">
                              <a:solidFill>
                                <a:srgbClr val="FFFF00"/>
                              </a:solidFill>
                              <a:latin typeface="Cambria Math"/>
                              <a:ea typeface="Cambria Math"/>
                            </a:rPr>
                            <m:t>𝒕</m:t>
                          </m:r>
                        </m:den>
                      </m:f>
                    </m:oMath>
                  </m:oMathPara>
                </a14:m>
                <a:endParaRPr lang="en-US" dirty="0" smtClean="0">
                  <a:solidFill>
                    <a:srgbClr val="FFFF00"/>
                  </a:solidFill>
                  <a:latin typeface="Times New Roman" panose="02020603050405020304" pitchFamily="18" charset="0"/>
                  <a:cs typeface="Times New Roman" panose="02020603050405020304" pitchFamily="18" charset="0"/>
                </a:endParaRPr>
              </a:p>
              <a:p>
                <a:pPr algn="just">
                  <a:lnSpc>
                    <a:spcPct val="150000"/>
                  </a:lnSpc>
                  <a:buFont typeface="Arial" pitchFamily="34" charset="0"/>
                  <a:buNone/>
                </a:pPr>
                <a:r>
                  <a:rPr lang="en-US" dirty="0" smtClean="0">
                    <a:solidFill>
                      <a:srgbClr val="FFFF00"/>
                    </a:solidFill>
                    <a:latin typeface="Times New Roman" panose="02020603050405020304" pitchFamily="18" charset="0"/>
                    <a:cs typeface="Times New Roman" panose="02020603050405020304" pitchFamily="18" charset="0"/>
                  </a:rPr>
                  <a:t>The SI unit of current is the Ampere (A),</a:t>
                </a:r>
              </a:p>
              <a:p>
                <a:pPr algn="just">
                  <a:lnSpc>
                    <a:spcPct val="150000"/>
                  </a:lnSpc>
                </a:pPr>
                <a:r>
                  <a:rPr lang="en-US" dirty="0" smtClean="0">
                    <a:solidFill>
                      <a:srgbClr val="FFFF00"/>
                    </a:solidFill>
                    <a:latin typeface="Times New Roman" panose="02020603050405020304" pitchFamily="18" charset="0"/>
                    <a:cs typeface="Times New Roman" panose="02020603050405020304" pitchFamily="18" charset="0"/>
                  </a:rPr>
                  <a:t>The direction of the current DC is defined to be the direction of the positive charges (But in </a:t>
                </a:r>
                <a:r>
                  <a:rPr lang="en-US" dirty="0">
                    <a:solidFill>
                      <a:srgbClr val="FFFF00"/>
                    </a:solidFill>
                    <a:latin typeface="Times New Roman" panose="02020603050405020304" pitchFamily="18" charset="0"/>
                    <a:cs typeface="Times New Roman" panose="02020603050405020304" pitchFamily="18" charset="0"/>
                  </a:rPr>
                  <a:t>reality negative </a:t>
                </a:r>
                <a:r>
                  <a:rPr lang="en-US" dirty="0" smtClean="0">
                    <a:solidFill>
                      <a:srgbClr val="FFFF00"/>
                    </a:solidFill>
                    <a:latin typeface="Times New Roman" panose="02020603050405020304" pitchFamily="18" charset="0"/>
                    <a:cs typeface="Times New Roman" panose="02020603050405020304" pitchFamily="18" charset="0"/>
                  </a:rPr>
                  <a:t>electrons that are moving). </a:t>
                </a:r>
                <a:endParaRPr lang="ar-SA"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9144000" cy="6096000"/>
              </a:xfrm>
              <a:blipFill rotWithShape="1">
                <a:blip r:embed="rId2"/>
                <a:stretch>
                  <a:fillRect l="-1667" r="-2800" b="-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700970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15962"/>
          </a:xfrm>
        </p:spPr>
        <p:txBody>
          <a:bodyPr>
            <a:noAutofit/>
          </a:bodyPr>
          <a:lstStyle/>
          <a:p>
            <a:r>
              <a:rPr lang="en-US" b="1" dirty="0" smtClean="0">
                <a:solidFill>
                  <a:srgbClr val="FFC000"/>
                </a:solidFill>
                <a:latin typeface="Stencil" panose="040409050D0802020404" pitchFamily="82" charset="0"/>
              </a:rPr>
              <a:t>4.3. Resistance and Ohm’s Law </a:t>
            </a:r>
            <a:endParaRPr lang="ar-SA" b="1" dirty="0">
              <a:solidFill>
                <a:srgbClr val="FFC000"/>
              </a:solidFill>
              <a:latin typeface="Stencil" panose="040409050D0802020404" pitchFamily="82" charset="0"/>
            </a:endParaRPr>
          </a:p>
        </p:txBody>
      </p:sp>
      <p:sp>
        <p:nvSpPr>
          <p:cNvPr id="4" name="Rectangle 3"/>
          <p:cNvSpPr/>
          <p:nvPr/>
        </p:nvSpPr>
        <p:spPr>
          <a:xfrm>
            <a:off x="0" y="838200"/>
            <a:ext cx="9144000" cy="1384995"/>
          </a:xfrm>
          <a:prstGeom prst="rect">
            <a:avLst/>
          </a:prstGeom>
        </p:spPr>
        <p:txBody>
          <a:bodyPr wrap="square">
            <a:spAutoFit/>
          </a:bodyPr>
          <a:lstStyle/>
          <a:p>
            <a:r>
              <a:rPr lang="en-US" sz="2800" dirty="0">
                <a:solidFill>
                  <a:srgbClr val="FFFF00"/>
                </a:solidFill>
                <a:latin typeface="Times New Roman" panose="02020603050405020304" pitchFamily="18" charset="0"/>
                <a:cs typeface="Times New Roman" panose="02020603050405020304" pitchFamily="18" charset="0"/>
              </a:rPr>
              <a:t>For many materials there is a linear relationship between the potential difference across the material and the current flow through an object. </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062523" y="2014050"/>
            <a:ext cx="2286075" cy="661207"/>
          </a:xfrm>
          <a:prstGeom prst="rect">
            <a:avLst/>
          </a:prstGeom>
        </p:spPr>
        <p:txBody>
          <a:bodyPr wrap="none">
            <a:spAutoFit/>
          </a:bodyPr>
          <a:lstStyle/>
          <a:p>
            <a:pPr algn="just">
              <a:lnSpc>
                <a:spcPct val="150000"/>
              </a:lnSpc>
            </a:pPr>
            <a:r>
              <a:rPr lang="en-US" sz="2800" b="1" dirty="0" smtClean="0">
                <a:solidFill>
                  <a:srgbClr val="FFFF00"/>
                </a:solidFill>
                <a:latin typeface="Times New Roman" panose="02020603050405020304" pitchFamily="18" charset="0"/>
                <a:cs typeface="Times New Roman" panose="02020603050405020304" pitchFamily="18" charset="0"/>
              </a:rPr>
              <a:t>i.e.,     V  </a:t>
            </a:r>
            <a:r>
              <a:rPr lang="el-GR" sz="2800" b="1" dirty="0" smtClean="0">
                <a:solidFill>
                  <a:srgbClr val="FFFF00"/>
                </a:solidFill>
                <a:latin typeface="Times New Roman" panose="02020603050405020304" pitchFamily="18" charset="0"/>
                <a:cs typeface="Times New Roman" panose="02020603050405020304" pitchFamily="18" charset="0"/>
              </a:rPr>
              <a:t>α</a:t>
            </a:r>
            <a:r>
              <a:rPr lang="en-US" sz="2800" b="1" dirty="0" smtClean="0">
                <a:solidFill>
                  <a:srgbClr val="FFFF00"/>
                </a:solidFill>
                <a:latin typeface="Times New Roman" panose="02020603050405020304" pitchFamily="18" charset="0"/>
                <a:cs typeface="Times New Roman" panose="02020603050405020304" pitchFamily="18" charset="0"/>
              </a:rPr>
              <a:t>  I </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482" y="2514600"/>
            <a:ext cx="6262099" cy="661207"/>
          </a:xfrm>
          <a:prstGeom prst="rect">
            <a:avLst/>
          </a:prstGeom>
        </p:spPr>
        <p:txBody>
          <a:bodyPr wrap="none">
            <a:spAutoFit/>
          </a:bodyPr>
          <a:lstStyle/>
          <a:p>
            <a:pPr algn="just">
              <a:lnSpc>
                <a:spcPct val="150000"/>
              </a:lnSpc>
              <a:buNone/>
            </a:pPr>
            <a:r>
              <a:rPr lang="en-US" sz="2800" dirty="0">
                <a:solidFill>
                  <a:srgbClr val="FFFF00"/>
                </a:solidFill>
                <a:latin typeface="Times New Roman" panose="02020603050405020304" pitchFamily="18" charset="0"/>
                <a:cs typeface="Times New Roman" panose="02020603050405020304" pitchFamily="18" charset="0"/>
              </a:rPr>
              <a:t>This relationship is know as </a:t>
            </a:r>
            <a:r>
              <a:rPr lang="en-US" sz="2800" b="1" u="sng" dirty="0">
                <a:solidFill>
                  <a:srgbClr val="FFFF00"/>
                </a:solidFill>
                <a:latin typeface="Times New Roman" panose="02020603050405020304" pitchFamily="18" charset="0"/>
                <a:cs typeface="Times New Roman" panose="02020603050405020304" pitchFamily="18" charset="0"/>
              </a:rPr>
              <a:t>Ohm’s low</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1376" y="4179917"/>
            <a:ext cx="5945858" cy="661207"/>
          </a:xfrm>
          <a:prstGeom prst="rect">
            <a:avLst/>
          </a:prstGeom>
        </p:spPr>
        <p:txBody>
          <a:bodyPr wrap="none">
            <a:spAutoFit/>
          </a:bodyPr>
          <a:lstStyle/>
          <a:p>
            <a:pPr algn="just">
              <a:lnSpc>
                <a:spcPct val="150000"/>
              </a:lnSpc>
            </a:pPr>
            <a:r>
              <a:rPr lang="en-US" sz="2800" dirty="0">
                <a:solidFill>
                  <a:srgbClr val="FFFF00"/>
                </a:solidFill>
                <a:latin typeface="Times New Roman" panose="02020603050405020304" pitchFamily="18" charset="0"/>
                <a:cs typeface="Times New Roman" panose="02020603050405020304" pitchFamily="18" charset="0"/>
              </a:rPr>
              <a:t>The electrical resistance R, is defined as</a:t>
            </a:r>
          </a:p>
        </p:txBody>
      </p:sp>
      <mc:AlternateContent xmlns:mc="http://schemas.openxmlformats.org/markup-compatibility/2006" xmlns:a14="http://schemas.microsoft.com/office/drawing/2010/main">
        <mc:Choice Requires="a14">
          <p:sp>
            <p:nvSpPr>
              <p:cNvPr id="9" name="TextBox 8"/>
              <p:cNvSpPr txBox="1"/>
              <p:nvPr/>
            </p:nvSpPr>
            <p:spPr>
              <a:xfrm>
                <a:off x="6629400" y="4179917"/>
                <a:ext cx="1142492" cy="838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FFC000"/>
                          </a:solidFill>
                          <a:latin typeface="Cambria Math"/>
                        </a:rPr>
                        <m:t>𝑹</m:t>
                      </m:r>
                      <m:r>
                        <a:rPr lang="en-US" sz="2600" b="1" i="1" smtClean="0">
                          <a:solidFill>
                            <a:srgbClr val="FFC000"/>
                          </a:solidFill>
                          <a:latin typeface="Cambria Math"/>
                        </a:rPr>
                        <m:t>=</m:t>
                      </m:r>
                      <m:f>
                        <m:fPr>
                          <m:ctrlPr>
                            <a:rPr lang="en-US" sz="2600" b="1" i="1" smtClean="0">
                              <a:solidFill>
                                <a:srgbClr val="FFC000"/>
                              </a:solidFill>
                              <a:latin typeface="Cambria Math" panose="02040503050406030204" pitchFamily="18" charset="0"/>
                            </a:rPr>
                          </m:ctrlPr>
                        </m:fPr>
                        <m:num>
                          <m:r>
                            <a:rPr lang="en-US" sz="2600" b="1" i="1" smtClean="0">
                              <a:solidFill>
                                <a:srgbClr val="FFC000"/>
                              </a:solidFill>
                              <a:latin typeface="Cambria Math"/>
                            </a:rPr>
                            <m:t>𝑽</m:t>
                          </m:r>
                        </m:num>
                        <m:den>
                          <m:r>
                            <a:rPr lang="en-US" sz="2600" b="1" i="1" smtClean="0">
                              <a:solidFill>
                                <a:srgbClr val="FFC000"/>
                              </a:solidFill>
                              <a:latin typeface="Cambria Math"/>
                            </a:rPr>
                            <m:t>𝑰</m:t>
                          </m:r>
                        </m:den>
                      </m:f>
                    </m:oMath>
                  </m:oMathPara>
                </a14:m>
                <a:endParaRPr lang="en-US" sz="2600" b="1" dirty="0">
                  <a:solidFill>
                    <a:srgbClr val="FFC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629400" y="4179917"/>
                <a:ext cx="1142492" cy="838884"/>
              </a:xfrm>
              <a:prstGeom prst="rect">
                <a:avLst/>
              </a:prstGeom>
              <a:blipFill rotWithShape="1">
                <a:blip r:embed="rId2"/>
                <a:stretch>
                  <a:fillRect/>
                </a:stretch>
              </a:blipFill>
            </p:spPr>
            <p:txBody>
              <a:bodyPr/>
              <a:lstStyle/>
              <a:p>
                <a:r>
                  <a:rPr lang="en-US">
                    <a:noFill/>
                  </a:rPr>
                  <a:t> </a:t>
                </a:r>
              </a:p>
            </p:txBody>
          </p:sp>
        </mc:Fallback>
      </mc:AlternateContent>
      <p:sp>
        <p:nvSpPr>
          <p:cNvPr id="11" name="Rectangle 10"/>
          <p:cNvSpPr/>
          <p:nvPr/>
        </p:nvSpPr>
        <p:spPr>
          <a:xfrm>
            <a:off x="31376" y="3241497"/>
            <a:ext cx="9144000" cy="954107"/>
          </a:xfrm>
          <a:prstGeom prst="rect">
            <a:avLst/>
          </a:prstGeom>
        </p:spPr>
        <p:txBody>
          <a:bodyPr wrap="square">
            <a:spAutoFit/>
          </a:bodyPr>
          <a:lstStyle/>
          <a:p>
            <a:pPr marL="457200" indent="-457200">
              <a:buFont typeface="Wingdings" panose="05000000000000000000" pitchFamily="2" charset="2"/>
              <a:buChar char="Ø"/>
            </a:pPr>
            <a:r>
              <a:rPr lang="en-US" sz="2800" dirty="0" smtClean="0">
                <a:solidFill>
                  <a:srgbClr val="FFFF00"/>
                </a:solidFill>
                <a:latin typeface="Times New Roman" panose="02020603050405020304" pitchFamily="18" charset="0"/>
                <a:cs typeface="Times New Roman" panose="02020603050405020304" pitchFamily="18" charset="0"/>
              </a:rPr>
              <a:t>The opposition </a:t>
            </a:r>
            <a:r>
              <a:rPr lang="en-US" sz="2800" dirty="0">
                <a:solidFill>
                  <a:srgbClr val="FFFF00"/>
                </a:solidFill>
                <a:latin typeface="Times New Roman" panose="02020603050405020304" pitchFamily="18" charset="0"/>
                <a:cs typeface="Times New Roman" panose="02020603050405020304" pitchFamily="18" charset="0"/>
              </a:rPr>
              <a:t>to the flow of electrical current through an </a:t>
            </a:r>
            <a:r>
              <a:rPr lang="en-US" sz="2800" dirty="0" smtClean="0">
                <a:solidFill>
                  <a:srgbClr val="FFFF00"/>
                </a:solidFill>
                <a:latin typeface="Times New Roman" panose="02020603050405020304" pitchFamily="18" charset="0"/>
                <a:cs typeface="Times New Roman" panose="02020603050405020304" pitchFamily="18" charset="0"/>
              </a:rPr>
              <a:t>object known as the </a:t>
            </a:r>
            <a:r>
              <a:rPr lang="en-US" sz="2800" b="1" u="sng" dirty="0" smtClean="0">
                <a:solidFill>
                  <a:srgbClr val="FFFF00"/>
                </a:solidFill>
                <a:latin typeface="Times New Roman" panose="02020603050405020304" pitchFamily="18" charset="0"/>
                <a:cs typeface="Times New Roman" panose="02020603050405020304" pitchFamily="18" charset="0"/>
              </a:rPr>
              <a:t>electrical resistance (R)</a:t>
            </a:r>
            <a:endParaRPr lang="en-US" sz="2800" b="1" u="sng" dirty="0">
              <a:latin typeface="Times New Roman" panose="02020603050405020304" pitchFamily="18" charset="0"/>
              <a:cs typeface="Times New Roman" panose="02020603050405020304" pitchFamily="18" charset="0"/>
            </a:endParaRPr>
          </a:p>
        </p:txBody>
      </p:sp>
      <p:sp>
        <p:nvSpPr>
          <p:cNvPr id="12" name="Rectangle 11"/>
          <p:cNvSpPr/>
          <p:nvPr/>
        </p:nvSpPr>
        <p:spPr>
          <a:xfrm>
            <a:off x="1424343" y="5018801"/>
            <a:ext cx="6295313" cy="659861"/>
          </a:xfrm>
          <a:prstGeom prst="rect">
            <a:avLst/>
          </a:prstGeom>
        </p:spPr>
        <p:txBody>
          <a:bodyPr wrap="none">
            <a:spAutoFit/>
          </a:bodyPr>
          <a:lstStyle/>
          <a:p>
            <a:pPr algn="just">
              <a:lnSpc>
                <a:spcPct val="150000"/>
              </a:lnSpc>
            </a:pPr>
            <a:r>
              <a:rPr lang="en-US" sz="2800" dirty="0">
                <a:solidFill>
                  <a:srgbClr val="FFFF00"/>
                </a:solidFill>
                <a:latin typeface="Times New Roman" panose="02020603050405020304" pitchFamily="18" charset="0"/>
                <a:cs typeface="Times New Roman" panose="02020603050405020304" pitchFamily="18" charset="0"/>
              </a:rPr>
              <a:t>Resistance is measured in ohm, symbol </a:t>
            </a:r>
            <a:r>
              <a:rPr lang="en-US" sz="2800" dirty="0">
                <a:solidFill>
                  <a:srgbClr val="FFFF00"/>
                </a:solidFill>
                <a:latin typeface="Times New Roman" panose="02020603050405020304" pitchFamily="18" charset="0"/>
                <a:cs typeface="Times New Roman" panose="02020603050405020304" pitchFamily="18" charset="0"/>
                <a:sym typeface="Symbol"/>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587691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133600"/>
          </a:xfrm>
        </p:spPr>
        <p:txBody>
          <a:bodyPr>
            <a:noAutofit/>
          </a:bodyPr>
          <a:lstStyle/>
          <a:p>
            <a:pPr marL="0" indent="0" algn="just">
              <a:lnSpc>
                <a:spcPct val="150000"/>
              </a:lnSpc>
              <a:buNone/>
            </a:pPr>
            <a:r>
              <a:rPr lang="en-US" dirty="0" smtClean="0">
                <a:solidFill>
                  <a:srgbClr val="FFFF00"/>
                </a:solidFill>
                <a:latin typeface="Times New Roman" panose="02020603050405020304" pitchFamily="18" charset="0"/>
                <a:cs typeface="Times New Roman" panose="02020603050405020304" pitchFamily="18" charset="0"/>
                <a:sym typeface="Symbol"/>
              </a:rPr>
              <a:t>Not all circuit elements obey Ohm’s law (see  the below figure), and those for which I is not linearly proportional to V are known as </a:t>
            </a:r>
            <a:r>
              <a:rPr lang="en-US" b="1" u="sng" dirty="0" smtClean="0">
                <a:solidFill>
                  <a:srgbClr val="FFFF00"/>
                </a:solidFill>
                <a:latin typeface="Times New Roman" panose="02020603050405020304" pitchFamily="18" charset="0"/>
                <a:cs typeface="Times New Roman" panose="02020603050405020304" pitchFamily="18" charset="0"/>
                <a:sym typeface="Symbol"/>
              </a:rPr>
              <a:t>non-</a:t>
            </a:r>
            <a:r>
              <a:rPr lang="en-US" b="1" u="sng" dirty="0" err="1" smtClean="0">
                <a:solidFill>
                  <a:srgbClr val="FFFF00"/>
                </a:solidFill>
                <a:latin typeface="Times New Roman" panose="02020603050405020304" pitchFamily="18" charset="0"/>
                <a:cs typeface="Times New Roman" panose="02020603050405020304" pitchFamily="18" charset="0"/>
                <a:sym typeface="Symbol"/>
              </a:rPr>
              <a:t>Ohmic</a:t>
            </a:r>
            <a:r>
              <a:rPr lang="en-US" dirty="0" smtClean="0">
                <a:solidFill>
                  <a:srgbClr val="FFFF00"/>
                </a:solidFill>
                <a:latin typeface="Times New Roman" panose="02020603050405020304" pitchFamily="18" charset="0"/>
                <a:cs typeface="Times New Roman" panose="02020603050405020304" pitchFamily="18" charset="0"/>
                <a:sym typeface="Symbol"/>
              </a:rPr>
              <a:t>. </a:t>
            </a:r>
            <a:endParaRPr lang="ar-SA" dirty="0">
              <a:solidFill>
                <a:srgbClr val="FFFF00"/>
              </a:solidFill>
              <a:latin typeface="Times New Roman" panose="02020603050405020304" pitchFamily="18" charset="0"/>
              <a:cs typeface="Times New Roman" panose="02020603050405020304" pitchFamily="18" charset="0"/>
            </a:endParaRPr>
          </a:p>
        </p:txBody>
      </p:sp>
      <p:pic>
        <p:nvPicPr>
          <p:cNvPr id="4" name="Picture 2" descr="C:\Users\google\Desktop\77.png"/>
          <p:cNvPicPr>
            <a:picLocks noChangeAspect="1" noChangeArrowheads="1"/>
          </p:cNvPicPr>
          <p:nvPr/>
        </p:nvPicPr>
        <p:blipFill rotWithShape="1">
          <a:blip r:embed="rId2"/>
          <a:srcRect l="23739" t="243" r="19695" b="20779"/>
          <a:stretch/>
        </p:blipFill>
        <p:spPr bwMode="auto">
          <a:xfrm>
            <a:off x="1828800" y="2286000"/>
            <a:ext cx="6781800" cy="44958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869407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838200"/>
          </a:xfrm>
        </p:spPr>
        <p:txBody>
          <a:bodyPr>
            <a:normAutofit/>
          </a:bodyPr>
          <a:lstStyle/>
          <a:p>
            <a:r>
              <a:rPr lang="en-US" b="1" dirty="0" smtClean="0">
                <a:solidFill>
                  <a:srgbClr val="FFC000"/>
                </a:solidFill>
                <a:latin typeface="Stencil" panose="040409050D0802020404" pitchFamily="82" charset="0"/>
              </a:rPr>
              <a:t>     5-Electricity in Cells</a:t>
            </a:r>
            <a:endParaRPr lang="ar-SA" b="1" dirty="0">
              <a:solidFill>
                <a:srgbClr val="FFC000"/>
              </a:solidFill>
              <a:latin typeface="Stencil" panose="040409050D0802020404" pitchFamily="82" charset="0"/>
            </a:endParaRPr>
          </a:p>
        </p:txBody>
      </p:sp>
      <p:sp>
        <p:nvSpPr>
          <p:cNvPr id="3" name="عنصر نائب للمحتوى 2"/>
          <p:cNvSpPr>
            <a:spLocks noGrp="1"/>
          </p:cNvSpPr>
          <p:nvPr>
            <p:ph idx="1"/>
          </p:nvPr>
        </p:nvSpPr>
        <p:spPr>
          <a:xfrm>
            <a:off x="0" y="838200"/>
            <a:ext cx="9144000" cy="3733800"/>
          </a:xfrm>
        </p:spPr>
        <p:txBody>
          <a:bodyPr>
            <a:noAutofit/>
          </a:bodyPr>
          <a:lstStyle/>
          <a:p>
            <a:pPr algn="just"/>
            <a:r>
              <a:rPr lang="en-US" sz="2800" dirty="0" smtClean="0">
                <a:solidFill>
                  <a:srgbClr val="FFFF00"/>
                </a:solidFill>
                <a:latin typeface="Times New Roman" panose="02020603050405020304" pitchFamily="18" charset="0"/>
                <a:cs typeface="Times New Roman" panose="02020603050405020304" pitchFamily="18" charset="0"/>
              </a:rPr>
              <a:t>The cell membranes itself consists of a phospholipid  bilayer, that is a two-molecule thick membrane formed from a phosphate group and a hydrocarbon chain, a lipid.</a:t>
            </a:r>
          </a:p>
          <a:p>
            <a:pPr algn="just"/>
            <a:r>
              <a:rPr lang="en-US" sz="2800" dirty="0" smtClean="0">
                <a:solidFill>
                  <a:srgbClr val="FFFF00"/>
                </a:solidFill>
                <a:latin typeface="Times New Roman" panose="02020603050405020304" pitchFamily="18" charset="0"/>
                <a:cs typeface="Times New Roman" panose="02020603050405020304" pitchFamily="18" charset="0"/>
              </a:rPr>
              <a:t>The cell membranes are </a:t>
            </a:r>
            <a:r>
              <a:rPr lang="en-US" sz="2800" dirty="0">
                <a:solidFill>
                  <a:srgbClr val="FFFF00"/>
                </a:solidFill>
                <a:latin typeface="Times New Roman" panose="02020603050405020304" pitchFamily="18" charset="0"/>
                <a:cs typeface="Times New Roman" panose="02020603050405020304" pitchFamily="18" charset="0"/>
              </a:rPr>
              <a:t>not </a:t>
            </a:r>
            <a:r>
              <a:rPr lang="en-US" sz="2800" dirty="0" smtClean="0">
                <a:solidFill>
                  <a:srgbClr val="FFFF00"/>
                </a:solidFill>
                <a:latin typeface="Times New Roman" panose="02020603050405020304" pitchFamily="18" charset="0"/>
                <a:cs typeface="Times New Roman" panose="02020603050405020304" pitchFamily="18" charset="0"/>
              </a:rPr>
              <a:t>perfect insulators, and the </a:t>
            </a:r>
            <a:r>
              <a:rPr lang="en-US" sz="2800" b="1" u="sng" dirty="0" smtClean="0">
                <a:solidFill>
                  <a:srgbClr val="FFFF00"/>
                </a:solidFill>
                <a:latin typeface="Times New Roman" panose="02020603050405020304" pitchFamily="18" charset="0"/>
                <a:cs typeface="Times New Roman" panose="02020603050405020304" pitchFamily="18" charset="0"/>
              </a:rPr>
              <a:t>conductance</a:t>
            </a:r>
            <a:r>
              <a:rPr lang="en-US" sz="2800" dirty="0" smtClean="0">
                <a:solidFill>
                  <a:srgbClr val="FFFF00"/>
                </a:solidFill>
                <a:latin typeface="Times New Roman" panose="02020603050405020304" pitchFamily="18" charset="0"/>
                <a:cs typeface="Times New Roman" panose="02020603050405020304" pitchFamily="18" charset="0"/>
              </a:rPr>
              <a:t> per unit area is around 10</a:t>
            </a:r>
            <a:r>
              <a:rPr lang="en-US" sz="2800" baseline="30000" dirty="0" smtClean="0">
                <a:solidFill>
                  <a:srgbClr val="FFFF00"/>
                </a:solidFill>
                <a:latin typeface="Times New Roman" panose="02020603050405020304" pitchFamily="18" charset="0"/>
                <a:cs typeface="Times New Roman" panose="02020603050405020304" pitchFamily="18" charset="0"/>
              </a:rPr>
              <a:t>-13</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smtClean="0">
                <a:solidFill>
                  <a:srgbClr val="FFFF00"/>
                </a:solidFill>
                <a:latin typeface="Times New Roman" panose="02020603050405020304" pitchFamily="18" charset="0"/>
                <a:cs typeface="Times New Roman" panose="02020603050405020304" pitchFamily="18" charset="0"/>
                <a:sym typeface="Symbol"/>
              </a:rPr>
              <a:t>m</a:t>
            </a:r>
            <a:r>
              <a:rPr lang="en-US" sz="2800" baseline="30000" dirty="0" smtClean="0">
                <a:solidFill>
                  <a:srgbClr val="FFFF00"/>
                </a:solidFill>
                <a:latin typeface="Times New Roman" panose="02020603050405020304" pitchFamily="18" charset="0"/>
                <a:cs typeface="Times New Roman" panose="02020603050405020304" pitchFamily="18" charset="0"/>
                <a:sym typeface="Symbol"/>
              </a:rPr>
              <a:t>-2</a:t>
            </a:r>
            <a:r>
              <a:rPr lang="en-US" sz="2800" dirty="0" smtClean="0">
                <a:solidFill>
                  <a:srgbClr val="FFFF00"/>
                </a:solidFill>
                <a:latin typeface="Times New Roman" panose="02020603050405020304" pitchFamily="18" charset="0"/>
                <a:cs typeface="Times New Roman" panose="02020603050405020304" pitchFamily="18" charset="0"/>
                <a:sym typeface="Symbol"/>
              </a:rPr>
              <a:t> .</a:t>
            </a:r>
          </a:p>
          <a:p>
            <a:pPr algn="just"/>
            <a:r>
              <a:rPr lang="en-US" sz="2800" dirty="0" smtClean="0">
                <a:solidFill>
                  <a:srgbClr val="FFFF00"/>
                </a:solidFill>
                <a:latin typeface="Times New Roman" panose="02020603050405020304" pitchFamily="18" charset="0"/>
                <a:cs typeface="Times New Roman" panose="02020603050405020304" pitchFamily="18" charset="0"/>
                <a:sym typeface="Symbol"/>
              </a:rPr>
              <a:t>The cell membrane can maintain a separation of positive and negative charges, it has a capacitance. This </a:t>
            </a:r>
            <a:r>
              <a:rPr lang="en-US" sz="2800" b="1" u="sng" dirty="0" smtClean="0">
                <a:solidFill>
                  <a:srgbClr val="FFFF00"/>
                </a:solidFill>
                <a:latin typeface="Times New Roman" panose="02020603050405020304" pitchFamily="18" charset="0"/>
                <a:cs typeface="Times New Roman" panose="02020603050405020304" pitchFamily="18" charset="0"/>
                <a:sym typeface="Symbol"/>
              </a:rPr>
              <a:t>capacitance</a:t>
            </a:r>
            <a:r>
              <a:rPr lang="en-US" sz="2800" dirty="0" smtClean="0">
                <a:solidFill>
                  <a:srgbClr val="FFFF00"/>
                </a:solidFill>
                <a:latin typeface="Times New Roman" panose="02020603050405020304" pitchFamily="18" charset="0"/>
                <a:cs typeface="Times New Roman" panose="02020603050405020304" pitchFamily="18" charset="0"/>
                <a:sym typeface="Symbol"/>
              </a:rPr>
              <a:t> is on the order of 10</a:t>
            </a:r>
            <a:r>
              <a:rPr lang="en-US" sz="2800" baseline="30000" dirty="0" smtClean="0">
                <a:solidFill>
                  <a:srgbClr val="FFFF00"/>
                </a:solidFill>
                <a:latin typeface="Times New Roman" panose="02020603050405020304" pitchFamily="18" charset="0"/>
                <a:cs typeface="Times New Roman" panose="02020603050405020304" pitchFamily="18" charset="0"/>
                <a:sym typeface="Symbol"/>
              </a:rPr>
              <a:t>-2</a:t>
            </a:r>
            <a:r>
              <a:rPr lang="en-US" sz="2800" dirty="0" smtClean="0">
                <a:solidFill>
                  <a:srgbClr val="FFFF00"/>
                </a:solidFill>
                <a:latin typeface="Times New Roman" panose="02020603050405020304" pitchFamily="18" charset="0"/>
                <a:cs typeface="Times New Roman" panose="02020603050405020304" pitchFamily="18" charset="0"/>
                <a:sym typeface="Symbol"/>
              </a:rPr>
              <a:t> Fm</a:t>
            </a:r>
            <a:r>
              <a:rPr lang="en-US" sz="2800" baseline="30000" dirty="0" smtClean="0">
                <a:solidFill>
                  <a:srgbClr val="FFFF00"/>
                </a:solidFill>
                <a:latin typeface="Times New Roman" panose="02020603050405020304" pitchFamily="18" charset="0"/>
                <a:cs typeface="Times New Roman" panose="02020603050405020304" pitchFamily="18" charset="0"/>
                <a:sym typeface="Symbol"/>
              </a:rPr>
              <a:t>-2 </a:t>
            </a:r>
            <a:r>
              <a:rPr lang="en-US" sz="2800" dirty="0" smtClean="0">
                <a:solidFill>
                  <a:srgbClr val="FFFF00"/>
                </a:solidFill>
                <a:latin typeface="Times New Roman" panose="02020603050405020304" pitchFamily="18" charset="0"/>
                <a:cs typeface="Times New Roman" panose="02020603050405020304" pitchFamily="18" charset="0"/>
                <a:sym typeface="Symbol"/>
              </a:rPr>
              <a:t>.</a:t>
            </a:r>
            <a:endParaRPr lang="en-US" sz="2800" baseline="30000" dirty="0" smtClean="0">
              <a:solidFill>
                <a:srgbClr val="FFFF00"/>
              </a:solidFill>
              <a:latin typeface="Times New Roman" panose="02020603050405020304" pitchFamily="18" charset="0"/>
              <a:cs typeface="Times New Roman" panose="02020603050405020304" pitchFamily="18" charset="0"/>
              <a:sym typeface="Symbol"/>
            </a:endParaRPr>
          </a:p>
          <a:p>
            <a:pPr>
              <a:buNone/>
            </a:pPr>
            <a:endParaRPr lang="en-US" sz="2800" baseline="30000" dirty="0" smtClean="0">
              <a:solidFill>
                <a:srgbClr val="FFFF00"/>
              </a:solidFill>
              <a:latin typeface="Times New Roman" panose="02020603050405020304" pitchFamily="18" charset="0"/>
              <a:cs typeface="Times New Roman" panose="02020603050405020304" pitchFamily="18" charset="0"/>
              <a:sym typeface="Symbol"/>
            </a:endParaRPr>
          </a:p>
          <a:p>
            <a:pPr>
              <a:buNone/>
            </a:pPr>
            <a:endParaRPr lang="en-US" sz="2800" baseline="30000" dirty="0" smtClean="0">
              <a:solidFill>
                <a:srgbClr val="FFFF00"/>
              </a:solidFill>
              <a:latin typeface="Times New Roman" panose="02020603050405020304" pitchFamily="18" charset="0"/>
              <a:cs typeface="Times New Roman" panose="02020603050405020304" pitchFamily="18" charset="0"/>
              <a:sym typeface="Symbol"/>
            </a:endParaRPr>
          </a:p>
          <a:p>
            <a:pPr>
              <a:buNone/>
            </a:pPr>
            <a:endParaRPr lang="en-US" sz="2800" baseline="30000" dirty="0" smtClean="0">
              <a:solidFill>
                <a:srgbClr val="FFFF00"/>
              </a:solidFill>
              <a:latin typeface="Times New Roman" panose="02020603050405020304" pitchFamily="18" charset="0"/>
              <a:cs typeface="Times New Roman" panose="02020603050405020304" pitchFamily="18" charset="0"/>
              <a:sym typeface="Symbol"/>
            </a:endParaRPr>
          </a:p>
          <a:p>
            <a:pPr>
              <a:buNone/>
            </a:pPr>
            <a:r>
              <a:rPr lang="en-US" sz="2800" baseline="30000" dirty="0" smtClean="0">
                <a:solidFill>
                  <a:srgbClr val="FFFF00"/>
                </a:solidFill>
                <a:latin typeface="Times New Roman" panose="02020603050405020304" pitchFamily="18" charset="0"/>
                <a:cs typeface="Times New Roman" panose="02020603050405020304" pitchFamily="18" charset="0"/>
                <a:sym typeface="Symbol"/>
              </a:rPr>
              <a:t>                 </a:t>
            </a:r>
            <a:r>
              <a:rPr lang="en-US" sz="2800" baseline="30000" dirty="0" smtClean="0">
                <a:solidFill>
                  <a:srgbClr val="FFFF00"/>
                </a:solidFill>
                <a:latin typeface="Times New Roman" panose="02020603050405020304" pitchFamily="18" charset="0"/>
                <a:cs typeface="Times New Roman" panose="02020603050405020304" pitchFamily="18" charset="0"/>
              </a:rPr>
              <a:t>            </a:t>
            </a:r>
            <a:r>
              <a:rPr lang="en-US" sz="2800" dirty="0" smtClean="0">
                <a:solidFill>
                  <a:srgbClr val="FFFF00"/>
                </a:solidFill>
                <a:latin typeface="Times New Roman" panose="02020603050405020304" pitchFamily="18" charset="0"/>
                <a:cs typeface="Times New Roman" panose="02020603050405020304" pitchFamily="18" charset="0"/>
              </a:rPr>
              <a:t>  </a:t>
            </a:r>
            <a:endParaRPr lang="ar-SA" sz="28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66800" y="4535031"/>
            <a:ext cx="7620000" cy="2246769"/>
          </a:xfrm>
          <a:prstGeom prst="rect">
            <a:avLst/>
          </a:prstGeom>
        </p:spPr>
        <p:txBody>
          <a:bodyPr wrap="square">
            <a:spAutoFit/>
          </a:bodyPr>
          <a:lstStyle/>
          <a:p>
            <a:pPr algn="just"/>
            <a:r>
              <a:rPr lang="en-US" sz="2800" dirty="0" smtClean="0">
                <a:solidFill>
                  <a:srgbClr val="FFFF00"/>
                </a:solidFill>
                <a:latin typeface="Times New Roman" panose="02020603050405020304" pitchFamily="18" charset="0"/>
                <a:cs typeface="Times New Roman" panose="02020603050405020304" pitchFamily="18" charset="0"/>
              </a:rPr>
              <a:t>Nerve cell’s electrical potential can be in one of the following cases:</a:t>
            </a:r>
          </a:p>
          <a:p>
            <a:pPr algn="just"/>
            <a:r>
              <a:rPr lang="en-US" sz="2800" dirty="0" smtClean="0">
                <a:solidFill>
                  <a:srgbClr val="FFFF00"/>
                </a:solidFill>
                <a:latin typeface="Times New Roman" panose="02020603050405020304" pitchFamily="18" charset="0"/>
                <a:cs typeface="Times New Roman" panose="02020603050405020304" pitchFamily="18" charset="0"/>
              </a:rPr>
              <a:t>(1) Inactive </a:t>
            </a:r>
            <a:r>
              <a:rPr lang="en-US" sz="2800" dirty="0">
                <a:solidFill>
                  <a:srgbClr val="FFFF00"/>
                </a:solidFill>
                <a:latin typeface="Times New Roman" panose="02020603050405020304" pitchFamily="18" charset="0"/>
                <a:cs typeface="Times New Roman" panose="02020603050405020304" pitchFamily="18" charset="0"/>
              </a:rPr>
              <a:t>(</a:t>
            </a:r>
            <a:r>
              <a:rPr lang="en-US" sz="2800" dirty="0" smtClean="0">
                <a:solidFill>
                  <a:srgbClr val="FFFF00"/>
                </a:solidFill>
                <a:latin typeface="Times New Roman" panose="02020603050405020304" pitchFamily="18" charset="0"/>
                <a:cs typeface="Times New Roman" panose="02020603050405020304" pitchFamily="18" charset="0"/>
              </a:rPr>
              <a:t>passive or rest).</a:t>
            </a:r>
          </a:p>
          <a:p>
            <a:pPr algn="just"/>
            <a:r>
              <a:rPr lang="en-US" sz="2800" dirty="0" smtClean="0">
                <a:solidFill>
                  <a:srgbClr val="FFFF00"/>
                </a:solidFill>
                <a:latin typeface="Times New Roman" panose="02020603050405020304" pitchFamily="18" charset="0"/>
                <a:cs typeface="Times New Roman" panose="02020603050405020304" pitchFamily="18" charset="0"/>
              </a:rPr>
              <a:t>(2) Active.</a:t>
            </a:r>
          </a:p>
          <a:p>
            <a:pPr algn="just"/>
            <a:r>
              <a:rPr lang="en-US" sz="2800" dirty="0" smtClean="0">
                <a:solidFill>
                  <a:srgbClr val="FFFF00"/>
                </a:solidFill>
                <a:latin typeface="Times New Roman" panose="02020603050405020304" pitchFamily="18" charset="0"/>
                <a:cs typeface="Times New Roman" panose="02020603050405020304" pitchFamily="18" charset="0"/>
              </a:rPr>
              <a:t>(3) Na-Mg pumping (Inactive or rest again).</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86691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511" y="152400"/>
            <a:ext cx="9144000" cy="4495800"/>
          </a:xfrm>
        </p:spPr>
        <p:txBody>
          <a:bodyPr>
            <a:noAutofit/>
          </a:bodyPr>
          <a:lstStyle/>
          <a:p>
            <a:pPr marL="0" indent="0" algn="just">
              <a:buNone/>
            </a:pPr>
            <a:r>
              <a:rPr lang="en-US" sz="2800" spc="300" dirty="0" smtClean="0">
                <a:solidFill>
                  <a:srgbClr val="FFFF00"/>
                </a:solidFill>
                <a:latin typeface="Times New Roman" panose="02020603050405020304" pitchFamily="18" charset="0"/>
                <a:cs typeface="Times New Roman" panose="02020603050405020304" pitchFamily="18" charset="0"/>
              </a:rPr>
              <a:t>(1) Inactive </a:t>
            </a:r>
            <a:r>
              <a:rPr lang="en-US" sz="2800" spc="300" dirty="0">
                <a:solidFill>
                  <a:srgbClr val="FFFF00"/>
                </a:solidFill>
                <a:latin typeface="Times New Roman" panose="02020603050405020304" pitchFamily="18" charset="0"/>
                <a:cs typeface="Times New Roman" panose="02020603050405020304" pitchFamily="18" charset="0"/>
              </a:rPr>
              <a:t>or Rest Potential.</a:t>
            </a:r>
          </a:p>
          <a:p>
            <a:pPr algn="just"/>
            <a:r>
              <a:rPr lang="en-US" sz="2800" dirty="0" smtClean="0">
                <a:solidFill>
                  <a:srgbClr val="FFFF00"/>
                </a:solidFill>
                <a:latin typeface="Times New Roman" panose="02020603050405020304" pitchFamily="18" charset="0"/>
                <a:cs typeface="Times New Roman" panose="02020603050405020304" pitchFamily="18" charset="0"/>
              </a:rPr>
              <a:t>The resting membrane potential is on the order of</a:t>
            </a:r>
            <a:br>
              <a:rPr lang="en-US" sz="2800" dirty="0" smtClean="0">
                <a:solidFill>
                  <a:srgbClr val="FFFF00"/>
                </a:solidFill>
                <a:latin typeface="Times New Roman" panose="02020603050405020304" pitchFamily="18" charset="0"/>
                <a:cs typeface="Times New Roman" panose="02020603050405020304" pitchFamily="18" charset="0"/>
              </a:rPr>
            </a:br>
            <a:r>
              <a:rPr lang="en-US" sz="2800" b="1" u="sng" dirty="0" smtClean="0">
                <a:solidFill>
                  <a:srgbClr val="FFFF00"/>
                </a:solidFill>
                <a:latin typeface="Times New Roman" panose="02020603050405020304" pitchFamily="18" charset="0"/>
                <a:cs typeface="Times New Roman" panose="02020603050405020304" pitchFamily="18" charset="0"/>
              </a:rPr>
              <a:t>(-70 to -90) mV</a:t>
            </a:r>
            <a:r>
              <a:rPr lang="en-US" sz="2800" dirty="0" smtClean="0">
                <a:solidFill>
                  <a:srgbClr val="FFFF00"/>
                </a:solidFill>
                <a:latin typeface="Times New Roman" panose="02020603050405020304" pitchFamily="18" charset="0"/>
                <a:cs typeface="Times New Roman" panose="02020603050405020304" pitchFamily="18" charset="0"/>
              </a:rPr>
              <a:t>, and the outside of the cell is </a:t>
            </a:r>
            <a:r>
              <a:rPr lang="en-US" sz="2800" b="1" u="sng" dirty="0" smtClean="0">
                <a:solidFill>
                  <a:srgbClr val="FFFF00"/>
                </a:solidFill>
                <a:latin typeface="Times New Roman" panose="02020603050405020304" pitchFamily="18" charset="0"/>
                <a:cs typeface="Times New Roman" panose="02020603050405020304" pitchFamily="18" charset="0"/>
              </a:rPr>
              <a:t>positive</a:t>
            </a:r>
            <a:r>
              <a:rPr lang="en-US" sz="2800" dirty="0" smtClean="0">
                <a:solidFill>
                  <a:srgbClr val="FFFF00"/>
                </a:solidFill>
                <a:latin typeface="Times New Roman" panose="02020603050405020304" pitchFamily="18" charset="0"/>
                <a:cs typeface="Times New Roman" panose="02020603050405020304" pitchFamily="18" charset="0"/>
              </a:rPr>
              <a:t> with respect to the interior.</a:t>
            </a:r>
          </a:p>
          <a:p>
            <a:pPr algn="just">
              <a:spcBef>
                <a:spcPts val="1200"/>
              </a:spcBef>
            </a:pPr>
            <a:r>
              <a:rPr lang="en-US" sz="2800" dirty="0">
                <a:solidFill>
                  <a:srgbClr val="FFFF00"/>
                </a:solidFill>
                <a:latin typeface="Times New Roman" panose="02020603050405020304" pitchFamily="18" charset="0"/>
                <a:cs typeface="Times New Roman" panose="02020603050405020304" pitchFamily="18" charset="0"/>
              </a:rPr>
              <a:t>The extracellular fluid is high in sodium (Na</a:t>
            </a:r>
            <a:r>
              <a:rPr lang="en-US" sz="2800" baseline="30000" dirty="0">
                <a:solidFill>
                  <a:srgbClr val="FFFF00"/>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 and low in potassium (K</a:t>
            </a:r>
            <a:r>
              <a:rPr lang="en-US" sz="2800" baseline="30000" dirty="0">
                <a:solidFill>
                  <a:srgbClr val="FFFF00"/>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 while the intercellular fluid is high in potassium, low in sodium.</a:t>
            </a:r>
          </a:p>
          <a:p>
            <a:pPr algn="just">
              <a:spcBef>
                <a:spcPts val="1200"/>
              </a:spcBef>
            </a:pPr>
            <a:r>
              <a:rPr lang="en-US" sz="2800" dirty="0">
                <a:solidFill>
                  <a:srgbClr val="FFFF00"/>
                </a:solidFill>
                <a:latin typeface="Times New Roman" panose="02020603050405020304" pitchFamily="18" charset="0"/>
                <a:cs typeface="Times New Roman" panose="02020603050405020304" pitchFamily="18" charset="0"/>
              </a:rPr>
              <a:t>The exchange of substances between the cell interior and the environment is regulated by the cell membrane. </a:t>
            </a:r>
            <a:endParaRPr lang="ar-SA" sz="2800" dirty="0">
              <a:solidFill>
                <a:srgbClr val="FFFF00"/>
              </a:solidFill>
              <a:latin typeface="Times New Roman" panose="02020603050405020304" pitchFamily="18" charset="0"/>
              <a:cs typeface="Times New Roman" panose="02020603050405020304" pitchFamily="18" charset="0"/>
            </a:endParaRPr>
          </a:p>
          <a:p>
            <a:pPr marL="0" indent="0" algn="just">
              <a:buNone/>
            </a:pPr>
            <a:r>
              <a:rPr lang="en-US" sz="2800" dirty="0" smtClean="0">
                <a:solidFill>
                  <a:srgbClr val="FFFF00"/>
                </a:solidFill>
                <a:latin typeface="Times New Roman" panose="02020603050405020304" pitchFamily="18" charset="0"/>
                <a:cs typeface="Times New Roman" panose="02020603050405020304" pitchFamily="18" charset="0"/>
              </a:rPr>
              <a:t> </a:t>
            </a:r>
            <a:endParaRPr lang="ar-SA" sz="280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11" y="4572000"/>
            <a:ext cx="9112624" cy="2246769"/>
          </a:xfrm>
          <a:prstGeom prst="rect">
            <a:avLst/>
          </a:prstGeom>
        </p:spPr>
        <p:txBody>
          <a:bodyPr wrap="square">
            <a:spAutoFit/>
          </a:bodyPr>
          <a:lstStyle/>
          <a:p>
            <a:pPr algn="just"/>
            <a:r>
              <a:rPr lang="en-US" sz="2800" spc="300" dirty="0" smtClean="0">
                <a:solidFill>
                  <a:srgbClr val="FFFF00"/>
                </a:solidFill>
                <a:latin typeface="Times New Roman" panose="02020603050405020304" pitchFamily="18" charset="0"/>
                <a:cs typeface="Times New Roman" panose="02020603050405020304" pitchFamily="18" charset="0"/>
              </a:rPr>
              <a:t>(2) Active.</a:t>
            </a:r>
          </a:p>
          <a:p>
            <a:pPr marL="457200" indent="-457200" algn="just">
              <a:buFont typeface="Arial" pitchFamily="34" charset="0"/>
              <a:buChar char="•"/>
            </a:pPr>
            <a:r>
              <a:rPr lang="en-US" sz="2800" dirty="0" smtClean="0">
                <a:solidFill>
                  <a:srgbClr val="FFFF00"/>
                </a:solidFill>
                <a:latin typeface="Times New Roman" panose="02020603050405020304" pitchFamily="18" charset="0"/>
                <a:cs typeface="Times New Roman" panose="02020603050405020304" pitchFamily="18" charset="0"/>
              </a:rPr>
              <a:t>In the presence of stimuli, the cell </a:t>
            </a:r>
            <a:r>
              <a:rPr lang="en-US" sz="2800" dirty="0">
                <a:solidFill>
                  <a:srgbClr val="FFFF00"/>
                </a:solidFill>
                <a:latin typeface="Times New Roman" panose="02020603050405020304" pitchFamily="18" charset="0"/>
                <a:cs typeface="Times New Roman" panose="02020603050405020304" pitchFamily="18" charset="0"/>
              </a:rPr>
              <a:t>membrane </a:t>
            </a:r>
            <a:r>
              <a:rPr lang="en-US" sz="2800" dirty="0" smtClean="0">
                <a:solidFill>
                  <a:srgbClr val="FFFF00"/>
                </a:solidFill>
                <a:latin typeface="Times New Roman" panose="02020603050405020304" pitchFamily="18" charset="0"/>
                <a:cs typeface="Times New Roman" panose="02020603050405020304" pitchFamily="18" charset="0"/>
              </a:rPr>
              <a:t>becomes </a:t>
            </a:r>
            <a:r>
              <a:rPr lang="en-US" sz="2800" dirty="0">
                <a:solidFill>
                  <a:srgbClr val="FFFF00"/>
                </a:solidFill>
                <a:latin typeface="Times New Roman" panose="02020603050405020304" pitchFamily="18" charset="0"/>
                <a:cs typeface="Times New Roman" panose="02020603050405020304" pitchFamily="18" charset="0"/>
              </a:rPr>
              <a:t>permeable to </a:t>
            </a:r>
            <a:r>
              <a:rPr lang="en-US" sz="2800" b="1" u="sng" dirty="0" smtClean="0">
                <a:solidFill>
                  <a:srgbClr val="FFFF00"/>
                </a:solidFill>
                <a:latin typeface="Times New Roman" panose="02020603050405020304" pitchFamily="18" charset="0"/>
                <a:cs typeface="Times New Roman" panose="02020603050405020304" pitchFamily="18" charset="0"/>
              </a:rPr>
              <a:t>Sodium</a:t>
            </a:r>
            <a:r>
              <a:rPr lang="en-US" sz="2800" dirty="0">
                <a:solidFill>
                  <a:srgbClr val="FFFF00"/>
                </a:solidFill>
                <a:latin typeface="Times New Roman" panose="02020603050405020304" pitchFamily="18" charset="0"/>
                <a:cs typeface="Times New Roman" panose="02020603050405020304" pitchFamily="18" charset="0"/>
              </a:rPr>
              <a:t>, diffusion due to a concentration  difference would provide a  means to push sodium into the cell.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280255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144000" cy="1066799"/>
          </a:xfrm>
        </p:spPr>
        <p:txBody>
          <a:bodyPr>
            <a:noAutofit/>
          </a:bodyPr>
          <a:lstStyle/>
          <a:p>
            <a:pPr algn="just">
              <a:spcBef>
                <a:spcPts val="1200"/>
              </a:spcBef>
            </a:pPr>
            <a:r>
              <a:rPr lang="en-US" sz="2800" dirty="0" smtClean="0">
                <a:solidFill>
                  <a:srgbClr val="FFFF00"/>
                </a:solidFill>
                <a:latin typeface="Times New Roman" panose="02020603050405020304" pitchFamily="18" charset="0"/>
                <a:cs typeface="Times New Roman" panose="02020603050405020304" pitchFamily="18" charset="0"/>
              </a:rPr>
              <a:t>On the other hand, </a:t>
            </a:r>
            <a:r>
              <a:rPr lang="en-US" sz="2800" b="1" u="sng" dirty="0" smtClean="0">
                <a:solidFill>
                  <a:srgbClr val="FFFF00"/>
                </a:solidFill>
                <a:latin typeface="Times New Roman" panose="02020603050405020304" pitchFamily="18" charset="0"/>
                <a:cs typeface="Times New Roman" panose="02020603050405020304" pitchFamily="18" charset="0"/>
              </a:rPr>
              <a:t>Potassium</a:t>
            </a:r>
            <a:r>
              <a:rPr lang="en-US" sz="2800" dirty="0" smtClean="0">
                <a:solidFill>
                  <a:srgbClr val="FFFF00"/>
                </a:solidFill>
                <a:latin typeface="Times New Roman" panose="02020603050405020304" pitchFamily="18" charset="0"/>
                <a:cs typeface="Times New Roman" panose="02020603050405020304" pitchFamily="18" charset="0"/>
              </a:rPr>
              <a:t> would </a:t>
            </a:r>
            <a:r>
              <a:rPr lang="en-US" sz="2800" dirty="0">
                <a:solidFill>
                  <a:srgbClr val="FFFF00"/>
                </a:solidFill>
                <a:latin typeface="Times New Roman" panose="02020603050405020304" pitchFamily="18" charset="0"/>
                <a:cs typeface="Times New Roman" panose="02020603050405020304" pitchFamily="18" charset="0"/>
              </a:rPr>
              <a:t>driven </a:t>
            </a:r>
            <a:r>
              <a:rPr lang="en-US" sz="2800" dirty="0" smtClean="0">
                <a:solidFill>
                  <a:srgbClr val="FFFF00"/>
                </a:solidFill>
                <a:latin typeface="Times New Roman" panose="02020603050405020304" pitchFamily="18" charset="0"/>
                <a:cs typeface="Times New Roman" panose="02020603050405020304" pitchFamily="18" charset="0"/>
              </a:rPr>
              <a:t>out of </a:t>
            </a:r>
            <a:r>
              <a:rPr lang="en-US" sz="2800" dirty="0">
                <a:solidFill>
                  <a:srgbClr val="FFFF00"/>
                </a:solidFill>
                <a:latin typeface="Times New Roman" panose="02020603050405020304" pitchFamily="18" charset="0"/>
                <a:cs typeface="Times New Roman" panose="02020603050405020304" pitchFamily="18" charset="0"/>
              </a:rPr>
              <a:t>the cell </a:t>
            </a:r>
            <a:r>
              <a:rPr lang="en-US" sz="2800" dirty="0" smtClean="0">
                <a:solidFill>
                  <a:srgbClr val="FFFF00"/>
                </a:solidFill>
                <a:latin typeface="Times New Roman" panose="02020603050405020304" pitchFamily="18" charset="0"/>
                <a:cs typeface="Times New Roman" panose="02020603050405020304" pitchFamily="18" charset="0"/>
              </a:rPr>
              <a:t>by the concentration gradient.</a:t>
            </a:r>
          </a:p>
        </p:txBody>
      </p:sp>
      <p:pic>
        <p:nvPicPr>
          <p:cNvPr id="7" name="Picture 2" descr="C:\Users\google\Desktop\99.png"/>
          <p:cNvPicPr>
            <a:picLocks noChangeAspect="1" noChangeArrowheads="1"/>
          </p:cNvPicPr>
          <p:nvPr/>
        </p:nvPicPr>
        <p:blipFill rotWithShape="1">
          <a:blip r:embed="rId2"/>
          <a:srcRect l="28582" t="2843" r="17016" b="37041"/>
          <a:stretch/>
        </p:blipFill>
        <p:spPr bwMode="auto">
          <a:xfrm>
            <a:off x="4557693" y="1219200"/>
            <a:ext cx="4489030" cy="3011068"/>
          </a:xfrm>
          <a:prstGeom prst="rect">
            <a:avLst/>
          </a:prstGeom>
          <a:noFill/>
        </p:spPr>
      </p:pic>
      <p:sp>
        <p:nvSpPr>
          <p:cNvPr id="8" name="Content Placeholder 2"/>
          <p:cNvSpPr txBox="1">
            <a:spLocks/>
          </p:cNvSpPr>
          <p:nvPr/>
        </p:nvSpPr>
        <p:spPr>
          <a:xfrm>
            <a:off x="76200" y="1219200"/>
            <a:ext cx="4495800" cy="323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dirty="0" smtClean="0">
                <a:solidFill>
                  <a:srgbClr val="FFFF00"/>
                </a:solidFill>
                <a:latin typeface="Times New Roman" panose="02020603050405020304" pitchFamily="18" charset="0"/>
                <a:cs typeface="Times New Roman" panose="02020603050405020304" pitchFamily="18" charset="0"/>
              </a:rPr>
              <a:t>An increase in the cell membrane’s permeability to potassium, and these ions subsequently move out of the cell. The cycle of changing potential is shown in this Figure.</a:t>
            </a:r>
            <a:endParaRPr lang="ar-SA" sz="2800" dirty="0">
              <a:solidFill>
                <a:srgbClr val="FFFF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0" y="4343400"/>
            <a:ext cx="91440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pPr>
            <a:r>
              <a:rPr lang="en-US" sz="2800" dirty="0" smtClean="0">
                <a:solidFill>
                  <a:srgbClr val="FFFF00"/>
                </a:solidFill>
                <a:latin typeface="Times New Roman" panose="02020603050405020304" pitchFamily="18" charset="0"/>
                <a:cs typeface="Times New Roman" panose="02020603050405020304" pitchFamily="18" charset="0"/>
              </a:rPr>
              <a:t>The </a:t>
            </a:r>
            <a:r>
              <a:rPr lang="en-US" sz="2800" b="1" u="sng" dirty="0" smtClean="0">
                <a:solidFill>
                  <a:srgbClr val="FFFF00"/>
                </a:solidFill>
                <a:latin typeface="Times New Roman" panose="02020603050405020304" pitchFamily="18" charset="0"/>
                <a:cs typeface="Times New Roman" panose="02020603050405020304" pitchFamily="18" charset="0"/>
              </a:rPr>
              <a:t>polarity</a:t>
            </a:r>
            <a:r>
              <a:rPr lang="en-US" sz="2800" dirty="0" smtClean="0">
                <a:solidFill>
                  <a:srgbClr val="FFFF00"/>
                </a:solidFill>
                <a:latin typeface="Times New Roman" panose="02020603050405020304" pitchFamily="18" charset="0"/>
                <a:cs typeface="Times New Roman" panose="02020603050405020304" pitchFamily="18" charset="0"/>
              </a:rPr>
              <a:t> of the charge across the membrane changes.</a:t>
            </a:r>
          </a:p>
          <a:p>
            <a:pPr algn="just">
              <a:spcBef>
                <a:spcPts val="1200"/>
              </a:spcBef>
            </a:pPr>
            <a:r>
              <a:rPr lang="en-US" sz="2800" dirty="0" smtClean="0">
                <a:solidFill>
                  <a:srgbClr val="FFFF00"/>
                </a:solidFill>
                <a:latin typeface="Times New Roman" panose="02020603050405020304" pitchFamily="18" charset="0"/>
                <a:cs typeface="Times New Roman" panose="02020603050405020304" pitchFamily="18" charset="0"/>
              </a:rPr>
              <a:t>The action potential is a 1ms</a:t>
            </a:r>
            <a:r>
              <a:rPr lang="en-US" sz="2800" baseline="30000" dirty="0" smtClean="0">
                <a:solidFill>
                  <a:srgbClr val="FFFF00"/>
                </a:solidFill>
                <a:latin typeface="Times New Roman" panose="02020603050405020304" pitchFamily="18" charset="0"/>
                <a:cs typeface="Times New Roman" panose="02020603050405020304" pitchFamily="18" charset="0"/>
              </a:rPr>
              <a:t>-1</a:t>
            </a:r>
            <a:r>
              <a:rPr lang="en-US" sz="2800" dirty="0" smtClean="0">
                <a:solidFill>
                  <a:srgbClr val="FFFF00"/>
                </a:solidFill>
                <a:latin typeface="Times New Roman" panose="02020603050405020304" pitchFamily="18" charset="0"/>
                <a:cs typeface="Times New Roman" panose="02020603050405020304" pitchFamily="18" charset="0"/>
              </a:rPr>
              <a:t> long increase in the cell membrane’s permeability to sodium ions to flood into the cell.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274306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1077" y="152400"/>
            <a:ext cx="9144000"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pPr>
            <a:r>
              <a:rPr lang="en-US" sz="2800" spc="300" dirty="0" smtClean="0">
                <a:solidFill>
                  <a:srgbClr val="FFFF00"/>
                </a:solidFill>
                <a:latin typeface="Times New Roman" panose="02020603050405020304" pitchFamily="18" charset="0"/>
                <a:cs typeface="Times New Roman" panose="02020603050405020304" pitchFamily="18" charset="0"/>
              </a:rPr>
              <a:t>(3) Sodium-Potassium Pumping (Re-resting Again).</a:t>
            </a:r>
          </a:p>
          <a:p>
            <a:pPr marL="0" indent="0" algn="just">
              <a:spcBef>
                <a:spcPts val="1200"/>
              </a:spcBef>
              <a:buFont typeface="Arial" pitchFamily="34" charset="0"/>
              <a:buNone/>
            </a:pPr>
            <a:r>
              <a:rPr lang="en-US" sz="2800" dirty="0" smtClean="0">
                <a:solidFill>
                  <a:srgbClr val="FFFF00"/>
                </a:solidFill>
                <a:latin typeface="Times New Roman" panose="02020603050405020304" pitchFamily="18" charset="0"/>
                <a:cs typeface="Times New Roman" panose="02020603050405020304" pitchFamily="18" charset="0"/>
              </a:rPr>
              <a:t>The establishment of this separation of electrical charge and electrical potential difference requires </a:t>
            </a:r>
            <a:r>
              <a:rPr lang="en-US" sz="2800" b="1" u="sng" dirty="0" smtClean="0">
                <a:solidFill>
                  <a:srgbClr val="FFFF00"/>
                </a:solidFill>
                <a:latin typeface="Times New Roman" panose="02020603050405020304" pitchFamily="18" charset="0"/>
                <a:cs typeface="Times New Roman" panose="02020603050405020304" pitchFamily="18" charset="0"/>
              </a:rPr>
              <a:t>energy</a:t>
            </a:r>
            <a:r>
              <a:rPr lang="en-US" sz="2800" dirty="0" smtClean="0">
                <a:solidFill>
                  <a:srgbClr val="FFFF00"/>
                </a:solidFill>
                <a:latin typeface="Times New Roman" panose="02020603050405020304" pitchFamily="18" charset="0"/>
                <a:cs typeface="Times New Roman" panose="02020603050405020304" pitchFamily="18" charset="0"/>
              </a:rPr>
              <a:t>, and it is created and maintained by the action of </a:t>
            </a:r>
            <a:r>
              <a:rPr lang="en-US" sz="2800" b="1" u="sng" dirty="0" smtClean="0">
                <a:solidFill>
                  <a:srgbClr val="FFFF00"/>
                </a:solidFill>
                <a:latin typeface="Times New Roman" panose="02020603050405020304" pitchFamily="18" charset="0"/>
                <a:cs typeface="Times New Roman" panose="02020603050405020304" pitchFamily="18" charset="0"/>
              </a:rPr>
              <a:t>Sodium-Potassium ions pump</a:t>
            </a:r>
            <a:r>
              <a:rPr lang="en-US" sz="2800" dirty="0" smtClean="0">
                <a:solidFill>
                  <a:srgbClr val="FFFF00"/>
                </a:solidFill>
                <a:latin typeface="Times New Roman" panose="02020603050405020304" pitchFamily="18" charset="0"/>
                <a:cs typeface="Times New Roman" panose="02020603050405020304" pitchFamily="18" charset="0"/>
              </a:rPr>
              <a:t> are actively pumped across the membrane, with sodium pumped </a:t>
            </a:r>
            <a:r>
              <a:rPr lang="en-US" sz="2800" u="sng" dirty="0" smtClean="0">
                <a:solidFill>
                  <a:srgbClr val="FFFF00"/>
                </a:solidFill>
                <a:latin typeface="Times New Roman" panose="02020603050405020304" pitchFamily="18" charset="0"/>
                <a:cs typeface="Times New Roman" panose="02020603050405020304" pitchFamily="18" charset="0"/>
              </a:rPr>
              <a:t>out</a:t>
            </a:r>
            <a:r>
              <a:rPr lang="en-US" sz="2800" dirty="0" smtClean="0">
                <a:solidFill>
                  <a:srgbClr val="FFFF00"/>
                </a:solidFill>
                <a:latin typeface="Times New Roman" panose="02020603050405020304" pitchFamily="18" charset="0"/>
                <a:cs typeface="Times New Roman" panose="02020603050405020304" pitchFamily="18" charset="0"/>
              </a:rPr>
              <a:t> and potassium </a:t>
            </a:r>
            <a:r>
              <a:rPr lang="en-US" sz="2800" u="sng" dirty="0" smtClean="0">
                <a:solidFill>
                  <a:srgbClr val="FFFF00"/>
                </a:solidFill>
                <a:latin typeface="Times New Roman" panose="02020603050405020304" pitchFamily="18" charset="0"/>
                <a:cs typeface="Times New Roman" panose="02020603050405020304" pitchFamily="18" charset="0"/>
              </a:rPr>
              <a:t>in</a:t>
            </a:r>
            <a:r>
              <a:rPr lang="en-US" sz="2800" dirty="0" smtClean="0">
                <a:solidFill>
                  <a:srgbClr val="FFFF00"/>
                </a:solidFill>
                <a:latin typeface="Times New Roman" panose="02020603050405020304" pitchFamily="18" charset="0"/>
                <a:cs typeface="Times New Roman" panose="02020603050405020304" pitchFamily="18" charset="0"/>
              </a:rPr>
              <a:t>.</a:t>
            </a:r>
          </a:p>
          <a:p>
            <a:pPr marL="0" indent="0" algn="just">
              <a:spcBef>
                <a:spcPts val="1200"/>
              </a:spcBef>
              <a:buFont typeface="Arial" pitchFamily="34" charset="0"/>
              <a:buNone/>
            </a:pPr>
            <a:endParaRPr lang="en-US" sz="2800" dirty="0" smtClean="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129315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Autofit/>
          </a:bodyPr>
          <a:lstStyle/>
          <a:p>
            <a:r>
              <a:rPr lang="en-US" sz="3600" b="1" dirty="0" smtClean="0">
                <a:solidFill>
                  <a:srgbClr val="FFC000"/>
                </a:solidFill>
                <a:latin typeface="Stencil" panose="040409050D0802020404" pitchFamily="82" charset="0"/>
              </a:rPr>
              <a:t>Circuit Models of Cell and The Cell Membrane</a:t>
            </a:r>
            <a:endParaRPr lang="ar-SA" sz="3600" b="1" dirty="0">
              <a:solidFill>
                <a:srgbClr val="FFC000"/>
              </a:solidFill>
              <a:latin typeface="Stencil" panose="040409050D0802020404" pitchFamily="82" charset="0"/>
            </a:endParaRPr>
          </a:p>
        </p:txBody>
      </p:sp>
      <p:sp>
        <p:nvSpPr>
          <p:cNvPr id="3" name="Content Placeholder 2"/>
          <p:cNvSpPr>
            <a:spLocks noGrp="1"/>
          </p:cNvSpPr>
          <p:nvPr>
            <p:ph idx="1"/>
          </p:nvPr>
        </p:nvSpPr>
        <p:spPr>
          <a:xfrm>
            <a:off x="-17929" y="1066800"/>
            <a:ext cx="9144000" cy="1524000"/>
          </a:xfrm>
        </p:spPr>
        <p:txBody>
          <a:bodyPr>
            <a:noAutofit/>
          </a:bodyPr>
          <a:lstStyle/>
          <a:p>
            <a:pPr marL="0" indent="0" algn="just">
              <a:buNone/>
            </a:pPr>
            <a:r>
              <a:rPr lang="en-US" sz="2800" dirty="0" smtClean="0">
                <a:solidFill>
                  <a:srgbClr val="FFFF00"/>
                </a:solidFill>
                <a:latin typeface="Times New Roman" panose="02020603050405020304" pitchFamily="18" charset="0"/>
                <a:cs typeface="Times New Roman" panose="02020603050405020304" pitchFamily="18" charset="0"/>
              </a:rPr>
              <a:t>The electrical properties of the axon of a nerve fiber can also be modeled by a </a:t>
            </a:r>
            <a:r>
              <a:rPr lang="en-US" sz="2800" b="1" u="sng" dirty="0" smtClean="0">
                <a:solidFill>
                  <a:srgbClr val="FFFF00"/>
                </a:solidFill>
                <a:latin typeface="Times New Roman" panose="02020603050405020304" pitchFamily="18" charset="0"/>
                <a:cs typeface="Times New Roman" panose="02020603050405020304" pitchFamily="18" charset="0"/>
              </a:rPr>
              <a:t>resistor- capacitor network</a:t>
            </a:r>
            <a:r>
              <a:rPr lang="en-US" sz="2800" dirty="0" smtClean="0">
                <a:solidFill>
                  <a:srgbClr val="FFFF00"/>
                </a:solidFill>
                <a:latin typeface="Times New Roman" panose="02020603050405020304" pitchFamily="18" charset="0"/>
                <a:cs typeface="Times New Roman" panose="02020603050405020304" pitchFamily="18" charset="0"/>
              </a:rPr>
              <a:t>, as shown in this figure.</a:t>
            </a:r>
          </a:p>
          <a:p>
            <a:endParaRPr lang="ar-SA" sz="2800" dirty="0">
              <a:solidFill>
                <a:srgbClr val="FFFF00"/>
              </a:solidFill>
              <a:latin typeface="Times New Roman" panose="02020603050405020304" pitchFamily="18" charset="0"/>
              <a:cs typeface="Times New Roman" panose="02020603050405020304" pitchFamily="18" charset="0"/>
            </a:endParaRPr>
          </a:p>
        </p:txBody>
      </p:sp>
      <p:pic>
        <p:nvPicPr>
          <p:cNvPr id="4" name="Picture 4" descr="C:\Users\google\Desktop\99.png"/>
          <p:cNvPicPr>
            <a:picLocks noChangeAspect="1" noChangeArrowheads="1"/>
          </p:cNvPicPr>
          <p:nvPr/>
        </p:nvPicPr>
        <p:blipFill rotWithShape="1">
          <a:blip r:embed="rId2"/>
          <a:srcRect l="11149" t="9876" r="14396" b="53031"/>
          <a:stretch/>
        </p:blipFill>
        <p:spPr bwMode="auto">
          <a:xfrm>
            <a:off x="88846" y="2667000"/>
            <a:ext cx="8961120" cy="37338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20447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7205"/>
            <a:ext cx="9144000" cy="1384995"/>
          </a:xfrm>
          <a:prstGeom prst="rect">
            <a:avLst/>
          </a:prstGeom>
        </p:spPr>
        <p:txBody>
          <a:bodyPr wrap="square">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The </a:t>
            </a:r>
            <a:r>
              <a:rPr lang="en-US" sz="2800" b="1" u="sng" dirty="0">
                <a:solidFill>
                  <a:srgbClr val="FFFF00"/>
                </a:solidFill>
                <a:latin typeface="Times New Roman" panose="02020603050405020304" pitchFamily="18" charset="0"/>
                <a:cs typeface="Times New Roman" panose="02020603050405020304" pitchFamily="18" charset="0"/>
              </a:rPr>
              <a:t>velocity</a:t>
            </a:r>
            <a:r>
              <a:rPr lang="en-US" sz="2800" dirty="0">
                <a:solidFill>
                  <a:srgbClr val="FFFF00"/>
                </a:solidFill>
                <a:latin typeface="Times New Roman" panose="02020603050405020304" pitchFamily="18" charset="0"/>
                <a:cs typeface="Times New Roman" panose="02020603050405020304" pitchFamily="18" charset="0"/>
              </a:rPr>
              <a:t> at which a signal can move along cell depends on </a:t>
            </a:r>
            <a:r>
              <a:rPr lang="en-US" sz="2800" dirty="0" smtClean="0">
                <a:solidFill>
                  <a:srgbClr val="FFFF00"/>
                </a:solidFill>
                <a:latin typeface="Times New Roman" panose="02020603050405020304" pitchFamily="18" charset="0"/>
                <a:cs typeface="Times New Roman" panose="02020603050405020304" pitchFamily="18" charset="0"/>
              </a:rPr>
              <a:t>the relationship </a:t>
            </a:r>
            <a:r>
              <a:rPr lang="en-US" sz="2800" dirty="0">
                <a:solidFill>
                  <a:srgbClr val="FFFF00"/>
                </a:solidFill>
                <a:latin typeface="Times New Roman" panose="02020603050405020304" pitchFamily="18" charset="0"/>
                <a:cs typeface="Times New Roman" panose="02020603050405020304" pitchFamily="18" charset="0"/>
              </a:rPr>
              <a:t>between the resistance across the membrane and capacitance</a:t>
            </a:r>
            <a:r>
              <a:rPr lang="en-US" sz="2800" dirty="0" smtClean="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895" y="3872805"/>
            <a:ext cx="9144000" cy="1815882"/>
          </a:xfrm>
          <a:prstGeom prst="rect">
            <a:avLst/>
          </a:prstGeom>
        </p:spPr>
        <p:txBody>
          <a:bodyPr wrap="square">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To allow fast signal conduction, either </a:t>
            </a:r>
            <a:endParaRPr lang="en-US" sz="2800" dirty="0" smtClean="0">
              <a:solidFill>
                <a:srgbClr val="FFFF00"/>
              </a:solidFill>
              <a:latin typeface="Times New Roman" panose="02020603050405020304" pitchFamily="18" charset="0"/>
              <a:cs typeface="Times New Roman" panose="02020603050405020304" pitchFamily="18" charset="0"/>
            </a:endParaRPr>
          </a:p>
          <a:p>
            <a:pPr marL="514350" indent="-514350" algn="just">
              <a:buAutoNum type="arabicParenBoth"/>
            </a:pPr>
            <a:r>
              <a:rPr lang="en-US" sz="2800" dirty="0" smtClean="0">
                <a:solidFill>
                  <a:srgbClr val="FFFF00"/>
                </a:solidFill>
                <a:latin typeface="Times New Roman" panose="02020603050405020304" pitchFamily="18" charset="0"/>
                <a:cs typeface="Times New Roman" panose="02020603050405020304" pitchFamily="18" charset="0"/>
              </a:rPr>
              <a:t>a </a:t>
            </a:r>
            <a:r>
              <a:rPr lang="en-US" sz="2800" dirty="0">
                <a:solidFill>
                  <a:srgbClr val="FFFF00"/>
                </a:solidFill>
                <a:latin typeface="Times New Roman" panose="02020603050405020304" pitchFamily="18" charset="0"/>
                <a:cs typeface="Times New Roman" panose="02020603050405020304" pitchFamily="18" charset="0"/>
              </a:rPr>
              <a:t>reduced </a:t>
            </a:r>
            <a:r>
              <a:rPr lang="en-US" sz="2800" b="1" u="sng" dirty="0">
                <a:solidFill>
                  <a:srgbClr val="FFFF00"/>
                </a:solidFill>
                <a:latin typeface="Times New Roman" panose="02020603050405020304" pitchFamily="18" charset="0"/>
                <a:cs typeface="Times New Roman" panose="02020603050405020304" pitchFamily="18" charset="0"/>
              </a:rPr>
              <a:t>resistance along the axon</a:t>
            </a:r>
            <a:r>
              <a:rPr lang="en-US" sz="2800" dirty="0">
                <a:solidFill>
                  <a:srgbClr val="FFFF00"/>
                </a:solidFill>
                <a:latin typeface="Times New Roman" panose="02020603050405020304" pitchFamily="18" charset="0"/>
                <a:cs typeface="Times New Roman" panose="02020603050405020304" pitchFamily="18" charset="0"/>
              </a:rPr>
              <a:t>. </a:t>
            </a:r>
            <a:endParaRPr lang="en-US" sz="2800" dirty="0" smtClean="0">
              <a:solidFill>
                <a:srgbClr val="FFFF00"/>
              </a:solidFill>
              <a:latin typeface="Times New Roman" panose="02020603050405020304" pitchFamily="18" charset="0"/>
              <a:cs typeface="Times New Roman" panose="02020603050405020304" pitchFamily="18" charset="0"/>
            </a:endParaRPr>
          </a:p>
          <a:p>
            <a:pPr marL="514350" indent="-514350" algn="just">
              <a:buAutoNum type="arabicParenBoth"/>
            </a:pPr>
            <a:r>
              <a:rPr lang="en-US" sz="2800" dirty="0" smtClean="0">
                <a:solidFill>
                  <a:srgbClr val="FFFF00"/>
                </a:solidFill>
                <a:latin typeface="Times New Roman" panose="02020603050405020304" pitchFamily="18" charset="0"/>
                <a:cs typeface="Times New Roman" panose="02020603050405020304" pitchFamily="18" charset="0"/>
              </a:rPr>
              <a:t>Lower </a:t>
            </a:r>
            <a:r>
              <a:rPr lang="en-US" sz="2800" b="1" u="sng" dirty="0">
                <a:solidFill>
                  <a:srgbClr val="FFFF00"/>
                </a:solidFill>
                <a:latin typeface="Times New Roman" panose="02020603050405020304" pitchFamily="18" charset="0"/>
                <a:cs typeface="Times New Roman" panose="02020603050405020304" pitchFamily="18" charset="0"/>
              </a:rPr>
              <a:t>axial </a:t>
            </a:r>
            <a:r>
              <a:rPr lang="en-US" sz="2800" b="1" u="sng" dirty="0" smtClean="0">
                <a:solidFill>
                  <a:srgbClr val="FFFF00"/>
                </a:solidFill>
                <a:latin typeface="Times New Roman" panose="02020603050405020304" pitchFamily="18" charset="0"/>
                <a:cs typeface="Times New Roman" panose="02020603050405020304" pitchFamily="18" charset="0"/>
              </a:rPr>
              <a:t>resistance</a:t>
            </a:r>
            <a:r>
              <a:rPr lang="en-US" sz="2800" dirty="0" smtClean="0">
                <a:solidFill>
                  <a:srgbClr val="FFFF00"/>
                </a:solidFill>
                <a:latin typeface="Times New Roman" panose="02020603050405020304" pitchFamily="18" charset="0"/>
                <a:cs typeface="Times New Roman" panose="02020603050405020304" pitchFamily="18" charset="0"/>
              </a:rPr>
              <a:t> can </a:t>
            </a:r>
            <a:r>
              <a:rPr lang="en-US" sz="2800" dirty="0">
                <a:solidFill>
                  <a:srgbClr val="FFFF00"/>
                </a:solidFill>
                <a:latin typeface="Times New Roman" panose="02020603050405020304" pitchFamily="18" charset="0"/>
                <a:cs typeface="Times New Roman" panose="02020603050405020304" pitchFamily="18" charset="0"/>
              </a:rPr>
              <a:t>be achieved with larger diameter axons.</a:t>
            </a:r>
          </a:p>
        </p:txBody>
      </p:sp>
      <p:sp>
        <p:nvSpPr>
          <p:cNvPr id="7" name="Rectangle 6"/>
          <p:cNvSpPr/>
          <p:nvPr/>
        </p:nvSpPr>
        <p:spPr>
          <a:xfrm>
            <a:off x="-26895" y="2627293"/>
            <a:ext cx="9143999" cy="954107"/>
          </a:xfrm>
          <a:prstGeom prst="rect">
            <a:avLst/>
          </a:prstGeom>
        </p:spPr>
        <p:txBody>
          <a:bodyPr wrap="square">
            <a:spAutoFit/>
          </a:bodyPr>
          <a:lstStyle/>
          <a:p>
            <a:pPr algn="just"/>
            <a:r>
              <a:rPr lang="en-US" sz="2800" u="sng" dirty="0">
                <a:solidFill>
                  <a:srgbClr val="FFFF00"/>
                </a:solidFill>
                <a:latin typeface="Times New Roman" panose="02020603050405020304" pitchFamily="18" charset="0"/>
                <a:cs typeface="Times New Roman" panose="02020603050405020304" pitchFamily="18" charset="0"/>
              </a:rPr>
              <a:t>Higher resistance </a:t>
            </a:r>
            <a:r>
              <a:rPr lang="en-US" sz="2800" dirty="0">
                <a:solidFill>
                  <a:srgbClr val="FFFF00"/>
                </a:solidFill>
                <a:latin typeface="Times New Roman" panose="02020603050405020304" pitchFamily="18" charset="0"/>
                <a:cs typeface="Times New Roman" panose="02020603050405020304" pitchFamily="18" charset="0"/>
              </a:rPr>
              <a:t>across the membrane and </a:t>
            </a:r>
            <a:r>
              <a:rPr lang="en-US" sz="2800" u="sng" dirty="0">
                <a:solidFill>
                  <a:srgbClr val="FFFF00"/>
                </a:solidFill>
                <a:latin typeface="Times New Roman" panose="02020603050405020304" pitchFamily="18" charset="0"/>
                <a:cs typeface="Times New Roman" panose="02020603050405020304" pitchFamily="18" charset="0"/>
              </a:rPr>
              <a:t>lower capacitance </a:t>
            </a:r>
            <a:r>
              <a:rPr lang="en-US" sz="2800" dirty="0">
                <a:solidFill>
                  <a:srgbClr val="FFFF00"/>
                </a:solidFill>
                <a:latin typeface="Times New Roman" panose="02020603050405020304" pitchFamily="18" charset="0"/>
                <a:cs typeface="Times New Roman" panose="02020603050405020304" pitchFamily="18" charset="0"/>
              </a:rPr>
              <a:t>are associated with </a:t>
            </a:r>
            <a:r>
              <a:rPr lang="en-US" sz="2800" u="sng" dirty="0">
                <a:solidFill>
                  <a:srgbClr val="FFFF00"/>
                </a:solidFill>
                <a:latin typeface="Times New Roman" panose="02020603050405020304" pitchFamily="18" charset="0"/>
                <a:cs typeface="Times New Roman" panose="02020603050405020304" pitchFamily="18" charset="0"/>
              </a:rPr>
              <a:t>higher speed</a:t>
            </a:r>
            <a:r>
              <a:rPr lang="en-US" sz="2800" dirty="0">
                <a:solidFill>
                  <a:srgbClr val="FFFF00"/>
                </a:solidFill>
                <a:latin typeface="Times New Roman" panose="02020603050405020304" pitchFamily="18" charset="0"/>
                <a:cs typeface="Times New Roman" panose="02020603050405020304" pitchFamily="18" charset="0"/>
              </a:rPr>
              <a: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715198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sunrise"/>
          <p:cNvPicPr>
            <a:picLocks noChangeAspect="1" noChangeArrowheads="1"/>
          </p:cNvPicPr>
          <p:nvPr/>
        </p:nvPicPr>
        <p:blipFill>
          <a:blip r:embed="rId2">
            <a:extLst>
              <a:ext uri="{28A0092B-C50C-407E-A947-70E740481C1C}">
                <a14:useLocalDpi xmlns:a14="http://schemas.microsoft.com/office/drawing/2010/main" val="0"/>
              </a:ext>
            </a:extLst>
          </a:blip>
          <a:srcRect r="8003" b="-2710"/>
          <a:stretch>
            <a:fillRect/>
          </a:stretch>
        </p:blipFill>
        <p:spPr bwMode="auto">
          <a:xfrm>
            <a:off x="-361950" y="0"/>
            <a:ext cx="95059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755650" y="700088"/>
            <a:ext cx="5400675" cy="1433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sz="8800" i="1">
                <a:solidFill>
                  <a:srgbClr val="FFFFFF"/>
                </a:solidFill>
                <a:cs typeface="Times New Roman" pitchFamily="18" charset="0"/>
              </a:rPr>
              <a:t>Thank You</a:t>
            </a:r>
          </a:p>
        </p:txBody>
      </p:sp>
      <p:sp>
        <p:nvSpPr>
          <p:cNvPr id="50182" name="Text Box 6"/>
          <p:cNvSpPr txBox="1">
            <a:spLocks noChangeArrowheads="1"/>
          </p:cNvSpPr>
          <p:nvPr/>
        </p:nvSpPr>
        <p:spPr bwMode="auto">
          <a:xfrm>
            <a:off x="2700338" y="3148013"/>
            <a:ext cx="5400675" cy="1433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sz="8800" i="1">
                <a:solidFill>
                  <a:srgbClr val="FFFFFF"/>
                </a:solidFill>
                <a:cs typeface="Times New Roman" pitchFamily="18" charset="0"/>
              </a:rPr>
              <a:t>Questions?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03226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0181"/>
                                        </p:tgtEl>
                                      </p:cBhvr>
                                    </p:animEffect>
                                    <p:set>
                                      <p:cBhvr>
                                        <p:cTn id="7" dur="1" fill="hold">
                                          <p:stCondLst>
                                            <p:cond delay="499"/>
                                          </p:stCondLst>
                                        </p:cTn>
                                        <p:tgtEl>
                                          <p:spTgt spid="50181"/>
                                        </p:tgtEl>
                                        <p:attrNameLst>
                                          <p:attrName>style.visibility</p:attrName>
                                        </p:attrNameLst>
                                      </p:cBhvr>
                                      <p:to>
                                        <p:strVal val="hidden"/>
                                      </p:to>
                                    </p:set>
                                  </p:childTnLst>
                                </p:cTn>
                              </p:par>
                              <p:par>
                                <p:cTn id="8" presetID="23" presetClass="entr" presetSubtype="16"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 calcmode="lin" valueType="num">
                                      <p:cBhvr>
                                        <p:cTn id="10" dur="500" fill="hold"/>
                                        <p:tgtEl>
                                          <p:spTgt spid="50182"/>
                                        </p:tgtEl>
                                        <p:attrNameLst>
                                          <p:attrName>ppt_w</p:attrName>
                                        </p:attrNameLst>
                                      </p:cBhvr>
                                      <p:tavLst>
                                        <p:tav tm="0">
                                          <p:val>
                                            <p:fltVal val="0"/>
                                          </p:val>
                                        </p:tav>
                                        <p:tav tm="100000">
                                          <p:val>
                                            <p:strVal val="#ppt_w"/>
                                          </p:val>
                                        </p:tav>
                                      </p:tavLst>
                                    </p:anim>
                                    <p:anim calcmode="lin" valueType="num">
                                      <p:cBhvr>
                                        <p:cTn id="11" dur="500" fill="hold"/>
                                        <p:tgtEl>
                                          <p:spTgt spid="50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271" y="219205"/>
            <a:ext cx="6385081" cy="769441"/>
          </a:xfrm>
          <a:prstGeom prst="rect">
            <a:avLst/>
          </a:prstGeom>
        </p:spPr>
        <p:txBody>
          <a:bodyPr wrap="none">
            <a:spAutoFit/>
          </a:bodyPr>
          <a:lstStyle/>
          <a:p>
            <a:pPr algn="ct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rPr>
              <a:t>Topics to be </a:t>
            </a:r>
            <a:r>
              <a:rPr lang="en-US" sz="4400" b="1" dirty="0" smtClean="0">
                <a:ln w="11430"/>
                <a:solidFill>
                  <a:srgbClr val="FFC000"/>
                </a:solidFill>
                <a:effectLst>
                  <a:outerShdw blurRad="80000" dist="40000" dir="5040000" algn="tl">
                    <a:srgbClr val="000000">
                      <a:alpha val="30000"/>
                    </a:srgbClr>
                  </a:outerShdw>
                </a:effectLst>
                <a:latin typeface="Stencil" panose="040409050D0802020404" pitchFamily="82" charset="0"/>
              </a:rPr>
              <a:t>covered</a:t>
            </a:r>
          </a:p>
        </p:txBody>
      </p:sp>
      <p:sp>
        <p:nvSpPr>
          <p:cNvPr id="5" name="Rectangle 4"/>
          <p:cNvSpPr/>
          <p:nvPr/>
        </p:nvSpPr>
        <p:spPr>
          <a:xfrm>
            <a:off x="27709" y="965105"/>
            <a:ext cx="9116291" cy="4770537"/>
          </a:xfrm>
          <a:prstGeom prst="rect">
            <a:avLst/>
          </a:prstGeom>
        </p:spPr>
        <p:txBody>
          <a:bodyPr wrap="square">
            <a:spAutoFit/>
          </a:bodyPr>
          <a:lstStyle/>
          <a:p>
            <a:pPr marL="514350" indent="-514350">
              <a:buAutoNum type="arabicPeriod"/>
            </a:pPr>
            <a:r>
              <a:rPr lang="en-US" sz="3200" b="1" dirty="0">
                <a:solidFill>
                  <a:srgbClr val="FFFF00"/>
                </a:solidFill>
                <a:latin typeface="Times New Roman" panose="02020603050405020304" pitchFamily="18" charset="0"/>
                <a:cs typeface="Times New Roman" panose="02020603050405020304" pitchFamily="18" charset="0"/>
              </a:rPr>
              <a:t>Charge, Conductors and Insulators, Charging of </a:t>
            </a:r>
            <a:r>
              <a:rPr lang="en-US" sz="3200" b="1" dirty="0" smtClean="0">
                <a:solidFill>
                  <a:srgbClr val="FFFF00"/>
                </a:solidFill>
                <a:latin typeface="Times New Roman" panose="02020603050405020304" pitchFamily="18" charset="0"/>
                <a:cs typeface="Times New Roman" panose="02020603050405020304" pitchFamily="18" charset="0"/>
              </a:rPr>
              <a:t>Objects</a:t>
            </a:r>
            <a:r>
              <a:rPr lang="en-US" sz="3200" b="1" dirty="0">
                <a:solidFill>
                  <a:srgbClr val="FFFF00"/>
                </a:solidFill>
                <a:latin typeface="Times New Roman" panose="02020603050405020304" pitchFamily="18" charset="0"/>
                <a:cs typeface="Times New Roman" panose="02020603050405020304" pitchFamily="18" charset="0"/>
              </a:rPr>
              <a:t>, </a:t>
            </a:r>
            <a:endParaRPr lang="en-US" sz="3200" b="1" dirty="0"/>
          </a:p>
          <a:p>
            <a:pPr algn="just">
              <a:lnSpc>
                <a:spcPct val="150000"/>
              </a:lnSpc>
            </a:pPr>
            <a:r>
              <a:rPr lang="en-US" sz="3200" b="1" dirty="0" smtClean="0">
                <a:ln w="1143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b="1" dirty="0">
                <a:ln w="11430"/>
                <a:solidFill>
                  <a:srgbClr val="FFFF00"/>
                </a:solidFill>
                <a:latin typeface="Times New Roman" panose="02020603050405020304" pitchFamily="18" charset="0"/>
                <a:cs typeface="Times New Roman" panose="02020603050405020304" pitchFamily="18" charset="0"/>
              </a:rPr>
              <a: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Polarization,Electric</a:t>
            </a:r>
            <a:r>
              <a:rPr lang="en-US" sz="3200" b="1" dirty="0" smtClean="0">
                <a:solidFill>
                  <a:srgbClr val="FFFF00"/>
                </a:solidFill>
                <a:latin typeface="Times New Roman" panose="02020603050405020304" pitchFamily="18" charset="0"/>
                <a:cs typeface="Times New Roman" panose="02020603050405020304" pitchFamily="18" charset="0"/>
              </a:rPr>
              <a:t> Field</a:t>
            </a:r>
          </a:p>
          <a:p>
            <a:pPr algn="just">
              <a:lnSpc>
                <a:spcPct val="150000"/>
              </a:lnSpc>
            </a:pPr>
            <a:r>
              <a:rPr lang="en-US" sz="3200" b="1" dirty="0">
                <a:ln w="11430"/>
                <a:solidFill>
                  <a:srgbClr val="FFFF00"/>
                </a:solidFill>
                <a:latin typeface="Times New Roman" panose="02020603050405020304" pitchFamily="18" charset="0"/>
                <a:cs typeface="Times New Roman" panose="02020603050405020304" pitchFamily="18" charset="0"/>
              </a:rPr>
              <a:t>3. </a:t>
            </a:r>
            <a:r>
              <a:rPr lang="en-US" sz="3200" b="1" dirty="0">
                <a:solidFill>
                  <a:srgbClr val="FFFF00"/>
                </a:solidFill>
                <a:latin typeface="Times New Roman" panose="02020603050405020304" pitchFamily="18" charset="0"/>
                <a:cs typeface="Times New Roman" panose="02020603050405020304" pitchFamily="18" charset="0"/>
              </a:rPr>
              <a:t>The Heart and ECG</a:t>
            </a:r>
            <a:r>
              <a:rPr lang="en-US" sz="3200" b="1" dirty="0" smtClean="0">
                <a:solidFill>
                  <a:srgbClr val="FFFF00"/>
                </a:solidFill>
                <a:latin typeface="Times New Roman" panose="02020603050405020304" pitchFamily="18" charset="0"/>
                <a:cs typeface="Times New Roman" panose="02020603050405020304" pitchFamily="18" charset="0"/>
              </a:rPr>
              <a:t>.</a:t>
            </a:r>
          </a:p>
          <a:p>
            <a:pPr algn="just">
              <a:lnSpc>
                <a:spcPct val="150000"/>
              </a:lnSpc>
            </a:pPr>
            <a:r>
              <a:rPr lang="en-US" sz="3200" b="1" dirty="0" smtClean="0">
                <a:solidFill>
                  <a:srgbClr val="FFFF00"/>
                </a:solidFill>
                <a:latin typeface="Times New Roman" panose="02020603050405020304" pitchFamily="18" charset="0"/>
                <a:cs typeface="Times New Roman" panose="02020603050405020304" pitchFamily="18" charset="0"/>
              </a:rPr>
              <a:t>4. The Capacitor</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Electric current, Resistance and </a:t>
            </a:r>
            <a:endParaRPr lang="en-US" sz="3200" b="1" dirty="0" smtClean="0">
              <a:solidFill>
                <a:srgbClr val="FFFF00"/>
              </a:solidFill>
              <a:latin typeface="Times New Roman" panose="02020603050405020304" pitchFamily="18" charset="0"/>
              <a:cs typeface="Times New Roman" panose="02020603050405020304" pitchFamily="18" charset="0"/>
            </a:endParaRPr>
          </a:p>
          <a:p>
            <a:pPr algn="just">
              <a:lnSpc>
                <a:spcPct val="150000"/>
              </a:lnSpc>
            </a:pP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smtClean="0">
                <a:solidFill>
                  <a:srgbClr val="FFFF00"/>
                </a:solidFill>
                <a:latin typeface="Times New Roman" panose="02020603050405020304" pitchFamily="18" charset="0"/>
                <a:cs typeface="Times New Roman" panose="02020603050405020304" pitchFamily="18" charset="0"/>
              </a:rPr>
              <a:t>   Ohm’s </a:t>
            </a:r>
            <a:r>
              <a:rPr lang="en-US" sz="3200" b="1" dirty="0">
                <a:solidFill>
                  <a:srgbClr val="FFFF00"/>
                </a:solidFill>
                <a:latin typeface="Times New Roman" panose="02020603050405020304" pitchFamily="18" charset="0"/>
                <a:cs typeface="Times New Roman" panose="02020603050405020304" pitchFamily="18" charset="0"/>
              </a:rPr>
              <a:t>Law,</a:t>
            </a:r>
            <a:endParaRPr lang="en-US" sz="3200" b="1" dirty="0">
              <a:ln w="11430"/>
              <a:solidFill>
                <a:srgbClr val="FFFF00"/>
              </a:solidFill>
              <a:latin typeface="Times New Roman" panose="02020603050405020304" pitchFamily="18" charset="0"/>
              <a:cs typeface="Times New Roman" panose="02020603050405020304" pitchFamily="18" charset="0"/>
            </a:endParaRPr>
          </a:p>
          <a:p>
            <a:pPr algn="just">
              <a:lnSpc>
                <a:spcPct val="150000"/>
              </a:lnSpc>
            </a:pPr>
            <a:r>
              <a:rPr lang="en-US" sz="3200" b="1" dirty="0">
                <a:ln w="11430"/>
                <a:solidFill>
                  <a:srgbClr val="FFFF00"/>
                </a:solidFill>
                <a:latin typeface="Times New Roman" panose="02020603050405020304" pitchFamily="18" charset="0"/>
                <a:cs typeface="Times New Roman" panose="02020603050405020304" pitchFamily="18" charset="0"/>
              </a:rPr>
              <a:t>5</a:t>
            </a:r>
            <a:r>
              <a:rPr lang="en-US" sz="3200" b="1" dirty="0" smtClean="0">
                <a:ln w="11430"/>
                <a:solidFill>
                  <a:srgbClr val="FFFF00"/>
                </a:solidFill>
                <a:latin typeface="Times New Roman" panose="02020603050405020304" pitchFamily="18" charset="0"/>
                <a:cs typeface="Times New Roman" panose="02020603050405020304" pitchFamily="18" charset="0"/>
              </a:rPr>
              <a:t>.</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Electricity in Cells</a:t>
            </a:r>
            <a:r>
              <a:rPr lang="en-US" sz="3200" b="1" dirty="0" smtClean="0">
                <a:solidFill>
                  <a:srgbClr val="FFFF00"/>
                </a:solidFill>
                <a:latin typeface="Times New Roman" panose="02020603050405020304" pitchFamily="18" charset="0"/>
                <a:cs typeface="Times New Roman" panose="02020603050405020304" pitchFamily="18" charset="0"/>
              </a:rPr>
              <a:t>.</a:t>
            </a:r>
            <a:endParaRPr lang="en-US" sz="3200" b="1" dirty="0">
              <a:ln w="1143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95011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088" y="152400"/>
            <a:ext cx="6705600" cy="762000"/>
          </a:xfrm>
        </p:spPr>
        <p:txBody>
          <a:bodyPr>
            <a:normAutofit fontScale="90000"/>
          </a:bodyPr>
          <a:lstStyle/>
          <a:p>
            <a:r>
              <a:rPr lang="en-US" b="1" dirty="0" smtClean="0">
                <a:solidFill>
                  <a:srgbClr val="FFC000"/>
                </a:solidFill>
                <a:latin typeface="Stencil" panose="040409050D0802020404" pitchFamily="82" charset="0"/>
              </a:rPr>
              <a:t>1.1 Charge </a:t>
            </a:r>
            <a:br>
              <a:rPr lang="en-US" b="1" dirty="0" smtClean="0">
                <a:solidFill>
                  <a:srgbClr val="FFC000"/>
                </a:solidFill>
                <a:latin typeface="Stencil" panose="040409050D0802020404" pitchFamily="82" charset="0"/>
              </a:rPr>
            </a:br>
            <a:r>
              <a:rPr lang="en-US" sz="2700" dirty="0" smtClean="0">
                <a:solidFill>
                  <a:srgbClr val="FFC000"/>
                </a:solidFill>
                <a:latin typeface="Stencil" panose="040409050D0802020404" pitchFamily="82" charset="0"/>
              </a:rPr>
              <a:t>(Symbol is Q, Unit is  Coulomb)</a:t>
            </a:r>
            <a:endParaRPr lang="ar-SA" sz="2700" dirty="0">
              <a:solidFill>
                <a:srgbClr val="FFC000"/>
              </a:solidFill>
              <a:latin typeface="Stencil" panose="040409050D0802020404" pitchFamily="82" charset="0"/>
            </a:endParaRPr>
          </a:p>
        </p:txBody>
      </p:sp>
      <p:sp>
        <p:nvSpPr>
          <p:cNvPr id="3" name="Subtitle 2"/>
          <p:cNvSpPr>
            <a:spLocks noGrp="1"/>
          </p:cNvSpPr>
          <p:nvPr>
            <p:ph type="subTitle" idx="1"/>
          </p:nvPr>
        </p:nvSpPr>
        <p:spPr>
          <a:xfrm>
            <a:off x="0" y="1676400"/>
            <a:ext cx="9144000" cy="3733800"/>
          </a:xfrm>
        </p:spPr>
        <p:txBody>
          <a:bodyPr>
            <a:noAutofit/>
          </a:bodyPr>
          <a:lstStyle/>
          <a:p>
            <a:pPr algn="just">
              <a:spcBef>
                <a:spcPts val="1200"/>
              </a:spcBef>
            </a:pPr>
            <a:r>
              <a:rPr lang="en-US" dirty="0" smtClean="0">
                <a:solidFill>
                  <a:srgbClr val="FFFF00"/>
                </a:solidFill>
                <a:latin typeface="Times New Roman" panose="02020603050405020304" pitchFamily="18" charset="0"/>
                <a:cs typeface="Times New Roman" panose="02020603050405020304" pitchFamily="18" charset="0"/>
              </a:rPr>
              <a:t>Electric charge comes in only two types; these types are </a:t>
            </a:r>
            <a:r>
              <a:rPr lang="en-US" b="1" u="sng" dirty="0" smtClean="0">
                <a:solidFill>
                  <a:srgbClr val="FFFF00"/>
                </a:solidFill>
                <a:latin typeface="Times New Roman" panose="02020603050405020304" pitchFamily="18" charset="0"/>
                <a:cs typeface="Times New Roman" panose="02020603050405020304" pitchFamily="18" charset="0"/>
              </a:rPr>
              <a:t>positive</a:t>
            </a:r>
            <a:r>
              <a:rPr lang="en-US" dirty="0" smtClean="0">
                <a:solidFill>
                  <a:srgbClr val="FFFF00"/>
                </a:solidFill>
                <a:latin typeface="Times New Roman" panose="02020603050405020304" pitchFamily="18" charset="0"/>
                <a:cs typeface="Times New Roman" panose="02020603050405020304" pitchFamily="18" charset="0"/>
              </a:rPr>
              <a:t> and </a:t>
            </a:r>
            <a:r>
              <a:rPr lang="en-US" b="1" u="sng" dirty="0" smtClean="0">
                <a:solidFill>
                  <a:srgbClr val="FFFF00"/>
                </a:solidFill>
                <a:latin typeface="Times New Roman" panose="02020603050405020304" pitchFamily="18" charset="0"/>
                <a:cs typeface="Times New Roman" panose="02020603050405020304" pitchFamily="18" charset="0"/>
              </a:rPr>
              <a:t>negative</a:t>
            </a:r>
            <a:r>
              <a:rPr lang="en-US" dirty="0" smtClean="0">
                <a:solidFill>
                  <a:srgbClr val="FFFF00"/>
                </a:solidFill>
                <a:latin typeface="Times New Roman" panose="02020603050405020304" pitchFamily="18" charset="0"/>
                <a:cs typeface="Times New Roman" panose="02020603050405020304" pitchFamily="18" charset="0"/>
              </a:rPr>
              <a:t>. </a:t>
            </a:r>
          </a:p>
          <a:p>
            <a:pPr algn="just">
              <a:spcBef>
                <a:spcPts val="1200"/>
              </a:spcBef>
            </a:pPr>
            <a:r>
              <a:rPr lang="en-US" dirty="0" smtClean="0">
                <a:solidFill>
                  <a:srgbClr val="FFFF00"/>
                </a:solidFill>
                <a:latin typeface="Times New Roman" panose="02020603050405020304" pitchFamily="18" charset="0"/>
                <a:cs typeface="Times New Roman" panose="02020603050405020304" pitchFamily="18" charset="0"/>
              </a:rPr>
              <a:t>A </a:t>
            </a:r>
            <a:r>
              <a:rPr lang="en-US" b="1" u="sng" dirty="0" smtClean="0">
                <a:solidFill>
                  <a:srgbClr val="FFFF00"/>
                </a:solidFill>
                <a:latin typeface="Times New Roman" panose="02020603050405020304" pitchFamily="18" charset="0"/>
                <a:cs typeface="Times New Roman" panose="02020603050405020304" pitchFamily="18" charset="0"/>
              </a:rPr>
              <a:t>proton</a:t>
            </a:r>
            <a:r>
              <a:rPr lang="en-US" dirty="0" smtClean="0">
                <a:solidFill>
                  <a:srgbClr val="FFFF00"/>
                </a:solidFill>
                <a:latin typeface="Times New Roman" panose="02020603050405020304" pitchFamily="18" charset="0"/>
                <a:cs typeface="Times New Roman" panose="02020603050405020304" pitchFamily="18" charset="0"/>
              </a:rPr>
              <a:t> has a positive charge, and an </a:t>
            </a:r>
            <a:r>
              <a:rPr lang="en-US" b="1" u="sng" dirty="0" smtClean="0">
                <a:solidFill>
                  <a:srgbClr val="FFFF00"/>
                </a:solidFill>
                <a:latin typeface="Times New Roman" panose="02020603050405020304" pitchFamily="18" charset="0"/>
                <a:cs typeface="Times New Roman" panose="02020603050405020304" pitchFamily="18" charset="0"/>
              </a:rPr>
              <a:t>electron</a:t>
            </a:r>
            <a:r>
              <a:rPr lang="en-US" dirty="0" smtClean="0">
                <a:solidFill>
                  <a:srgbClr val="FFFF00"/>
                </a:solidFill>
                <a:latin typeface="Times New Roman" panose="02020603050405020304" pitchFamily="18" charset="0"/>
                <a:cs typeface="Times New Roman" panose="02020603050405020304" pitchFamily="18" charset="0"/>
              </a:rPr>
              <a:t> has a negative charge of exactly the same amount –they carry the same magnitude of charge. A particle that does not have an electric charge, such as a  </a:t>
            </a:r>
            <a:r>
              <a:rPr lang="en-US" b="1" u="sng" dirty="0" smtClean="0">
                <a:solidFill>
                  <a:srgbClr val="FFFF00"/>
                </a:solidFill>
                <a:latin typeface="Times New Roman" panose="02020603050405020304" pitchFamily="18" charset="0"/>
                <a:cs typeface="Times New Roman" panose="02020603050405020304" pitchFamily="18" charset="0"/>
              </a:rPr>
              <a:t>neutron</a:t>
            </a:r>
            <a:r>
              <a:rPr lang="en-US" dirty="0" smtClean="0">
                <a:solidFill>
                  <a:srgbClr val="FFFF00"/>
                </a:solidFill>
                <a:latin typeface="Times New Roman" panose="02020603050405020304" pitchFamily="18" charset="0"/>
                <a:cs typeface="Times New Roman" panose="02020603050405020304" pitchFamily="18" charset="0"/>
              </a:rPr>
              <a:t>, is said to be neutral.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86216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495800"/>
          </a:xfrm>
        </p:spPr>
        <p:txBody>
          <a:bodyPr>
            <a:noAutofit/>
          </a:bodyPr>
          <a:lstStyle/>
          <a:p>
            <a:pPr algn="just">
              <a:spcBef>
                <a:spcPts val="1200"/>
              </a:spcBef>
            </a:pPr>
            <a:r>
              <a:rPr lang="en-US" dirty="0" smtClean="0">
                <a:solidFill>
                  <a:srgbClr val="FFFF00"/>
                </a:solidFill>
                <a:latin typeface="Times New Roman" panose="02020603050405020304" pitchFamily="18" charset="0"/>
                <a:cs typeface="Times New Roman" panose="02020603050405020304" pitchFamily="18" charset="0"/>
              </a:rPr>
              <a:t>The electric force between same charges, which may be both positive or both negative, is </a:t>
            </a:r>
            <a:r>
              <a:rPr lang="en-US" b="1" u="sng" dirty="0" smtClean="0">
                <a:solidFill>
                  <a:srgbClr val="FFFF00"/>
                </a:solidFill>
                <a:latin typeface="Times New Roman" panose="02020603050405020304" pitchFamily="18" charset="0"/>
                <a:cs typeface="Times New Roman" panose="02020603050405020304" pitchFamily="18" charset="0"/>
              </a:rPr>
              <a:t>repulsive</a:t>
            </a:r>
            <a:r>
              <a:rPr lang="en-US" dirty="0" smtClean="0">
                <a:solidFill>
                  <a:srgbClr val="FFFF00"/>
                </a:solidFill>
                <a:latin typeface="Times New Roman" panose="02020603050405020304" pitchFamily="18" charset="0"/>
                <a:cs typeface="Times New Roman" panose="02020603050405020304" pitchFamily="18" charset="0"/>
              </a:rPr>
              <a:t>. The force between different  charges (a positive and a negative charge) is </a:t>
            </a:r>
            <a:r>
              <a:rPr lang="en-US" b="1" u="sng" dirty="0" smtClean="0">
                <a:solidFill>
                  <a:srgbClr val="FFFF00"/>
                </a:solidFill>
                <a:latin typeface="Times New Roman" panose="02020603050405020304" pitchFamily="18" charset="0"/>
                <a:cs typeface="Times New Roman" panose="02020603050405020304" pitchFamily="18" charset="0"/>
              </a:rPr>
              <a:t>attractive</a:t>
            </a:r>
            <a:r>
              <a:rPr lang="en-US" dirty="0" smtClean="0">
                <a:solidFill>
                  <a:srgbClr val="FFFF00"/>
                </a:solidFill>
                <a:latin typeface="Times New Roman" panose="02020603050405020304" pitchFamily="18" charset="0"/>
                <a:cs typeface="Times New Roman" panose="02020603050405020304" pitchFamily="18" charset="0"/>
              </a:rPr>
              <a:t>.</a:t>
            </a:r>
          </a:p>
          <a:p>
            <a:pPr algn="just">
              <a:spcBef>
                <a:spcPts val="1200"/>
              </a:spcBef>
            </a:pPr>
            <a:r>
              <a:rPr lang="en-US" dirty="0" smtClean="0">
                <a:solidFill>
                  <a:srgbClr val="FFFF00"/>
                </a:solidFill>
                <a:latin typeface="Times New Roman" panose="02020603050405020304" pitchFamily="18" charset="0"/>
                <a:cs typeface="Times New Roman" panose="02020603050405020304" pitchFamily="18" charset="0"/>
              </a:rPr>
              <a:t>The SI unit of charge is the </a:t>
            </a:r>
            <a:r>
              <a:rPr lang="en-US" b="1" u="sng" dirty="0" smtClean="0">
                <a:solidFill>
                  <a:srgbClr val="FFFF00"/>
                </a:solidFill>
                <a:latin typeface="Times New Roman" panose="02020603050405020304" pitchFamily="18" charset="0"/>
                <a:cs typeface="Times New Roman" panose="02020603050405020304" pitchFamily="18" charset="0"/>
              </a:rPr>
              <a:t>Coulomb</a:t>
            </a:r>
            <a:r>
              <a:rPr lang="en-US" dirty="0" smtClean="0">
                <a:solidFill>
                  <a:srgbClr val="FFFF00"/>
                </a:solidFill>
                <a:latin typeface="Times New Roman" panose="02020603050405020304" pitchFamily="18" charset="0"/>
                <a:cs typeface="Times New Roman" panose="02020603050405020304" pitchFamily="18" charset="0"/>
              </a:rPr>
              <a:t>, its symbol is C. </a:t>
            </a:r>
          </a:p>
          <a:p>
            <a:pPr algn="just">
              <a:spcBef>
                <a:spcPts val="1200"/>
              </a:spcBef>
            </a:pPr>
            <a:r>
              <a:rPr lang="en-US" b="1" u="sng" dirty="0" smtClean="0">
                <a:solidFill>
                  <a:srgbClr val="FFFF00"/>
                </a:solidFill>
                <a:latin typeface="Times New Roman" panose="02020603050405020304" pitchFamily="18" charset="0"/>
                <a:cs typeface="Times New Roman" panose="02020603050405020304" pitchFamily="18" charset="0"/>
              </a:rPr>
              <a:t>Coulomb</a:t>
            </a:r>
            <a:r>
              <a:rPr lang="en-US" dirty="0" smtClean="0">
                <a:solidFill>
                  <a:srgbClr val="FFFF00"/>
                </a:solidFill>
                <a:latin typeface="Times New Roman" panose="02020603050405020304" pitchFamily="18" charset="0"/>
                <a:cs typeface="Times New Roman" panose="02020603050405020304" pitchFamily="18" charset="0"/>
              </a:rPr>
              <a:t> is defined as the quantity of charge that has passed in 1s through the cross-section of an electrical conductor carrying one Ampere of current.</a:t>
            </a:r>
            <a:endParaRPr lang="ar-SA"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97710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924" y="381000"/>
            <a:ext cx="6172200" cy="1106978"/>
          </a:xfrm>
        </p:spPr>
        <p:txBody>
          <a:bodyPr>
            <a:noAutofit/>
          </a:bodyPr>
          <a:lstStyle/>
          <a:p>
            <a:r>
              <a:rPr lang="en-US" b="1" dirty="0" smtClean="0">
                <a:solidFill>
                  <a:srgbClr val="FFC000"/>
                </a:solidFill>
                <a:latin typeface="Stencil" panose="040409050D0802020404" pitchFamily="82" charset="0"/>
              </a:rPr>
              <a:t>1.2 Conductors and Insulators</a:t>
            </a:r>
            <a:endParaRPr lang="ar-SA" b="1" dirty="0">
              <a:solidFill>
                <a:srgbClr val="FFC000"/>
              </a:solidFill>
              <a:latin typeface="Stencil" panose="040409050D0802020404" pitchFamily="82" charset="0"/>
            </a:endParaRPr>
          </a:p>
        </p:txBody>
      </p:sp>
      <p:sp>
        <p:nvSpPr>
          <p:cNvPr id="3" name="Subtitle 2"/>
          <p:cNvSpPr>
            <a:spLocks noGrp="1"/>
          </p:cNvSpPr>
          <p:nvPr>
            <p:ph type="subTitle" idx="1"/>
          </p:nvPr>
        </p:nvSpPr>
        <p:spPr>
          <a:xfrm>
            <a:off x="30480" y="1828800"/>
            <a:ext cx="9144000" cy="3200400"/>
          </a:xfrm>
        </p:spPr>
        <p:txBody>
          <a:bodyPr>
            <a:noAutofit/>
          </a:bodyPr>
          <a:lstStyle/>
          <a:p>
            <a:pPr algn="just"/>
            <a:r>
              <a:rPr lang="en-US" sz="3600" b="1" dirty="0" smtClean="0">
                <a:solidFill>
                  <a:srgbClr val="FFFF00"/>
                </a:solidFill>
                <a:latin typeface="Times New Roman" panose="02020603050405020304" pitchFamily="18" charset="0"/>
                <a:cs typeface="Times New Roman" panose="02020603050405020304" pitchFamily="18" charset="0"/>
              </a:rPr>
              <a:t>Materials</a:t>
            </a:r>
            <a:r>
              <a:rPr lang="en-US" sz="3600" dirty="0" smtClean="0">
                <a:solidFill>
                  <a:srgbClr val="FFFF00"/>
                </a:solidFill>
                <a:latin typeface="Times New Roman" panose="02020603050405020304" pitchFamily="18" charset="0"/>
                <a:cs typeface="Times New Roman" panose="02020603050405020304" pitchFamily="18" charset="0"/>
              </a:rPr>
              <a:t> may be classified according to how easily charged particles move through them. A </a:t>
            </a:r>
            <a:r>
              <a:rPr lang="en-US" sz="3600" b="1" u="sng" dirty="0" smtClean="0">
                <a:solidFill>
                  <a:srgbClr val="FFFF00"/>
                </a:solidFill>
                <a:latin typeface="Times New Roman" panose="02020603050405020304" pitchFamily="18" charset="0"/>
                <a:cs typeface="Times New Roman" panose="02020603050405020304" pitchFamily="18" charset="0"/>
              </a:rPr>
              <a:t>conductor</a:t>
            </a:r>
            <a:r>
              <a:rPr lang="en-US" sz="3600" dirty="0" smtClean="0">
                <a:solidFill>
                  <a:srgbClr val="FFFF00"/>
                </a:solidFill>
                <a:latin typeface="Times New Roman" panose="02020603050405020304" pitchFamily="18" charset="0"/>
                <a:cs typeface="Times New Roman" panose="02020603050405020304" pitchFamily="18" charset="0"/>
              </a:rPr>
              <a:t> is a material through which charge flows easily, and an </a:t>
            </a:r>
            <a:r>
              <a:rPr lang="en-US" sz="3600" b="1" u="sng" dirty="0" smtClean="0">
                <a:solidFill>
                  <a:srgbClr val="FFFF00"/>
                </a:solidFill>
                <a:latin typeface="Times New Roman" panose="02020603050405020304" pitchFamily="18" charset="0"/>
                <a:cs typeface="Times New Roman" panose="02020603050405020304" pitchFamily="18" charset="0"/>
              </a:rPr>
              <a:t>insulator</a:t>
            </a:r>
            <a:r>
              <a:rPr lang="en-US" sz="3600" dirty="0" smtClean="0">
                <a:solidFill>
                  <a:srgbClr val="FFFF00"/>
                </a:solidFill>
                <a:latin typeface="Times New Roman" panose="02020603050405020304" pitchFamily="18" charset="0"/>
                <a:cs typeface="Times New Roman" panose="02020603050405020304" pitchFamily="18" charset="0"/>
              </a:rPr>
              <a:t> is one through which charge does not flow freely.</a:t>
            </a:r>
          </a:p>
          <a:p>
            <a:pPr algn="just"/>
            <a:endParaRPr lang="ar-SA" sz="3600"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0897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 y="4038600"/>
            <a:ext cx="9144000" cy="1143000"/>
          </a:xfrm>
        </p:spPr>
        <p:txBody>
          <a:bodyPr>
            <a:noAutofit/>
          </a:bodyPr>
          <a:lstStyle/>
          <a:p>
            <a:pPr marL="0" indent="0" algn="just">
              <a:buNone/>
            </a:pPr>
            <a:r>
              <a:rPr lang="en-US" dirty="0" smtClean="0">
                <a:solidFill>
                  <a:srgbClr val="FFFF00"/>
                </a:solidFill>
                <a:latin typeface="Times New Roman" panose="02020603050405020304" pitchFamily="18" charset="0"/>
                <a:cs typeface="Times New Roman" panose="02020603050405020304" pitchFamily="18" charset="0"/>
              </a:rPr>
              <a:t>In </a:t>
            </a:r>
            <a:r>
              <a:rPr lang="en-US" b="1" u="sng" dirty="0" smtClean="0">
                <a:solidFill>
                  <a:srgbClr val="FFFF00"/>
                </a:solidFill>
                <a:latin typeface="Times New Roman" panose="02020603050405020304" pitchFamily="18" charset="0"/>
                <a:cs typeface="Times New Roman" panose="02020603050405020304" pitchFamily="18" charset="0"/>
              </a:rPr>
              <a:t>insulator</a:t>
            </a:r>
            <a:r>
              <a:rPr lang="en-US" dirty="0" smtClean="0">
                <a:solidFill>
                  <a:srgbClr val="FFFF00"/>
                </a:solidFill>
                <a:latin typeface="Times New Roman" panose="02020603050405020304" pitchFamily="18" charset="0"/>
                <a:cs typeface="Times New Roman" panose="02020603050405020304" pitchFamily="18" charset="0"/>
              </a:rPr>
              <a:t>, there are no loosely bound electrons, and charge can’t move around with the same ease.</a:t>
            </a:r>
          </a:p>
        </p:txBody>
      </p:sp>
      <p:sp>
        <p:nvSpPr>
          <p:cNvPr id="2" name="Rectangle 1"/>
          <p:cNvSpPr/>
          <p:nvPr/>
        </p:nvSpPr>
        <p:spPr>
          <a:xfrm>
            <a:off x="0" y="228600"/>
            <a:ext cx="9144000" cy="2554545"/>
          </a:xfrm>
          <a:prstGeom prst="rect">
            <a:avLst/>
          </a:prstGeom>
        </p:spPr>
        <p:txBody>
          <a:bodyPr wrap="square">
            <a:spAutoFit/>
          </a:bodyPr>
          <a:lstStyle/>
          <a:p>
            <a:pPr algn="just"/>
            <a:r>
              <a:rPr lang="en-US" sz="3200" b="1" u="sng" dirty="0">
                <a:solidFill>
                  <a:srgbClr val="FFFF00"/>
                </a:solidFill>
                <a:latin typeface="Times New Roman" panose="02020603050405020304" pitchFamily="18" charset="0"/>
                <a:cs typeface="Times New Roman" panose="02020603050405020304" pitchFamily="18" charset="0"/>
              </a:rPr>
              <a:t>Metals</a:t>
            </a:r>
            <a:r>
              <a:rPr lang="en-US" sz="3200" dirty="0">
                <a:solidFill>
                  <a:srgbClr val="FFFF00"/>
                </a:solidFill>
                <a:latin typeface="Times New Roman" panose="02020603050405020304" pitchFamily="18" charset="0"/>
                <a:cs typeface="Times New Roman" panose="02020603050405020304" pitchFamily="18" charset="0"/>
              </a:rPr>
              <a:t> are generally very good conductors. In a metal, the outermost electrons of each atom are only loosely bound to the nucleus, so they are able to hop from atom to atom, and are thus essentially free to move about inside the metal. </a:t>
            </a:r>
            <a:endParaRPr lang="en-US" sz="3200" dirty="0"/>
          </a:p>
        </p:txBody>
      </p:sp>
      <p:sp>
        <p:nvSpPr>
          <p:cNvPr id="5" name="Content Placeholder 2"/>
          <p:cNvSpPr txBox="1">
            <a:spLocks/>
          </p:cNvSpPr>
          <p:nvPr/>
        </p:nvSpPr>
        <p:spPr>
          <a:xfrm>
            <a:off x="76200" y="5334000"/>
            <a:ext cx="91440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smtClean="0">
                <a:solidFill>
                  <a:srgbClr val="FFFF00"/>
                </a:solidFill>
                <a:latin typeface="Times New Roman" panose="02020603050405020304" pitchFamily="18" charset="0"/>
                <a:cs typeface="Times New Roman" panose="02020603050405020304" pitchFamily="18" charset="0"/>
              </a:rPr>
              <a:t>Examples of insulators: glass, rubber and plastic. </a:t>
            </a:r>
            <a:endParaRPr lang="ar-SA" dirty="0">
              <a:solidFill>
                <a:srgbClr val="FFFF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0" y="2936347"/>
            <a:ext cx="9144000" cy="7974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smtClean="0">
                <a:solidFill>
                  <a:srgbClr val="FFFF00"/>
                </a:solidFill>
                <a:latin typeface="Times New Roman" panose="02020603050405020304" pitchFamily="18" charset="0"/>
                <a:cs typeface="Times New Roman" panose="02020603050405020304" pitchFamily="18" charset="0"/>
              </a:rPr>
              <a:t>Examples of conductors: Iron, Copper, and Aluminum. </a:t>
            </a:r>
            <a:endParaRPr lang="ar-SA" dirty="0">
              <a:solidFill>
                <a:srgbClr val="FFFF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24679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Autofit/>
          </a:bodyPr>
          <a:lstStyle/>
          <a:p>
            <a:r>
              <a:rPr lang="en-US" b="1" dirty="0" smtClean="0">
                <a:solidFill>
                  <a:srgbClr val="FFC000"/>
                </a:solidFill>
                <a:latin typeface="Stencil" panose="040409050D0802020404" pitchFamily="82" charset="0"/>
              </a:rPr>
              <a:t>1.3 Charging of Objects</a:t>
            </a:r>
            <a:endParaRPr lang="ar-SA" b="1" dirty="0">
              <a:solidFill>
                <a:srgbClr val="FFC000"/>
              </a:solidFill>
              <a:latin typeface="Stencil" panose="040409050D0802020404" pitchFamily="82" charset="0"/>
            </a:endParaRPr>
          </a:p>
        </p:txBody>
      </p:sp>
      <p:sp>
        <p:nvSpPr>
          <p:cNvPr id="3" name="Subtitle 2"/>
          <p:cNvSpPr>
            <a:spLocks noGrp="1"/>
          </p:cNvSpPr>
          <p:nvPr>
            <p:ph type="subTitle" idx="1"/>
          </p:nvPr>
        </p:nvSpPr>
        <p:spPr>
          <a:xfrm>
            <a:off x="0" y="1371600"/>
            <a:ext cx="8915400" cy="3505200"/>
          </a:xfrm>
        </p:spPr>
        <p:txBody>
          <a:bodyPr>
            <a:noAutofit/>
          </a:bodyPr>
          <a:lstStyle/>
          <a:p>
            <a:pPr algn="just">
              <a:spcBef>
                <a:spcPts val="1200"/>
              </a:spcBef>
              <a:buFont typeface="Arial" pitchFamily="34" charset="0"/>
              <a:buChar char="•"/>
            </a:pPr>
            <a:r>
              <a:rPr lang="en-US" sz="2800" dirty="0" smtClean="0">
                <a:solidFill>
                  <a:srgbClr val="FFFF00"/>
                </a:solidFill>
                <a:latin typeface="Times New Roman" panose="02020603050405020304" pitchFamily="18" charset="0"/>
                <a:cs typeface="Times New Roman" panose="02020603050405020304" pitchFamily="18" charset="0"/>
              </a:rPr>
              <a:t> There are several methods for creating an excess positive or negative charge on an object. </a:t>
            </a:r>
          </a:p>
          <a:p>
            <a:pPr algn="just">
              <a:spcBef>
                <a:spcPts val="1200"/>
              </a:spcBef>
              <a:buFont typeface="Arial" pitchFamily="34" charset="0"/>
              <a:buChar char="•"/>
            </a:pPr>
            <a:r>
              <a:rPr lang="en-US" sz="2800" dirty="0" smtClean="0">
                <a:solidFill>
                  <a:srgbClr val="FFFF00"/>
                </a:solidFill>
                <a:latin typeface="Times New Roman" panose="02020603050405020304" pitchFamily="18" charset="0"/>
                <a:cs typeface="Times New Roman" panose="02020603050405020304" pitchFamily="18" charset="0"/>
              </a:rPr>
              <a:t> All of these methods involve </a:t>
            </a:r>
            <a:r>
              <a:rPr lang="en-US" sz="2800" u="sng" dirty="0" smtClean="0">
                <a:solidFill>
                  <a:srgbClr val="FFFF00"/>
                </a:solidFill>
                <a:latin typeface="Times New Roman" panose="02020603050405020304" pitchFamily="18" charset="0"/>
                <a:cs typeface="Times New Roman" panose="02020603050405020304" pitchFamily="18" charset="0"/>
              </a:rPr>
              <a:t>moving charge from one object to another, and then separating the objects</a:t>
            </a:r>
            <a:r>
              <a:rPr lang="en-US" sz="2800" dirty="0" smtClean="0">
                <a:solidFill>
                  <a:srgbClr val="FFFF00"/>
                </a:solidFill>
                <a:latin typeface="Times New Roman" panose="02020603050405020304" pitchFamily="18" charset="0"/>
                <a:cs typeface="Times New Roman" panose="02020603050405020304" pitchFamily="18" charset="0"/>
              </a:rPr>
              <a:t>.</a:t>
            </a:r>
          </a:p>
          <a:p>
            <a:pPr algn="just">
              <a:spcBef>
                <a:spcPts val="1200"/>
              </a:spcBef>
              <a:buFont typeface="Arial" pitchFamily="34" charset="0"/>
              <a:buChar char="•"/>
            </a:pPr>
            <a:r>
              <a:rPr lang="en-US" sz="2800" dirty="0" smtClean="0">
                <a:solidFill>
                  <a:srgbClr val="FFFF00"/>
                </a:solidFill>
                <a:latin typeface="Times New Roman" panose="02020603050405020304" pitchFamily="18" charset="0"/>
                <a:cs typeface="Times New Roman" panose="02020603050405020304" pitchFamily="18" charset="0"/>
              </a:rPr>
              <a:t> The simplest way to induce a charge on many common materials is to </a:t>
            </a:r>
            <a:r>
              <a:rPr lang="en-US" sz="2800" u="sng" dirty="0" smtClean="0">
                <a:solidFill>
                  <a:srgbClr val="FFFF00"/>
                </a:solidFill>
                <a:latin typeface="Times New Roman" panose="02020603050405020304" pitchFamily="18" charset="0"/>
                <a:cs typeface="Times New Roman" panose="02020603050405020304" pitchFamily="18" charset="0"/>
              </a:rPr>
              <a:t>rub unlike materials together</a:t>
            </a:r>
            <a:r>
              <a:rPr lang="en-US" sz="2800" dirty="0" smtClean="0">
                <a:solidFill>
                  <a:srgbClr val="FFFF00"/>
                </a:solidFill>
                <a:latin typeface="Times New Roman" panose="02020603050405020304" pitchFamily="18" charset="0"/>
                <a:cs typeface="Times New Roman" panose="02020603050405020304" pitchFamily="18" charset="0"/>
              </a:rPr>
              <a:t>, as shown in following figure. </a:t>
            </a:r>
            <a:endParaRPr lang="ar-SA" sz="2800"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836773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2054</Words>
  <Application>Microsoft Office PowerPoint</Application>
  <PresentationFormat>On-screen Show (4:3)</PresentationFormat>
  <Paragraphs>195</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Cambria Math</vt:lpstr>
      <vt:lpstr>Stencil</vt:lpstr>
      <vt:lpstr>Symbol</vt:lpstr>
      <vt:lpstr>Times New Roman</vt:lpstr>
      <vt:lpstr>Wingdings</vt:lpstr>
      <vt:lpstr>Office Theme</vt:lpstr>
      <vt:lpstr>PowerPoint Presentation</vt:lpstr>
      <vt:lpstr>PowerPoint Presentation</vt:lpstr>
      <vt:lpstr>PowerPoint Presentation</vt:lpstr>
      <vt:lpstr>PowerPoint Presentation</vt:lpstr>
      <vt:lpstr>1.1 Charge  (Symbol is Q, Unit is  Coulomb)</vt:lpstr>
      <vt:lpstr>PowerPoint Presentation</vt:lpstr>
      <vt:lpstr>1.2 Conductors and Insulators</vt:lpstr>
      <vt:lpstr>PowerPoint Presentation</vt:lpstr>
      <vt:lpstr>1.3 Charging of Objects</vt:lpstr>
      <vt:lpstr>Charging of Objects</vt:lpstr>
      <vt:lpstr>PowerPoint Presentation</vt:lpstr>
      <vt:lpstr>Ccharging by conduction</vt:lpstr>
      <vt:lpstr>Charging by Induction</vt:lpstr>
      <vt:lpstr>1.4 Polarization</vt:lpstr>
      <vt:lpstr>PowerPoint Presentation</vt:lpstr>
      <vt:lpstr>2- Coulomb’s Law</vt:lpstr>
      <vt:lpstr>3- The Heart and ECG.</vt:lpstr>
      <vt:lpstr>The Heart and ECG.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Electric current</vt:lpstr>
      <vt:lpstr>4.3. Resistance and Ohm’s Law </vt:lpstr>
      <vt:lpstr>PowerPoint Presentation</vt:lpstr>
      <vt:lpstr>     5-Electricity in Cells</vt:lpstr>
      <vt:lpstr>PowerPoint Presentation</vt:lpstr>
      <vt:lpstr>PowerPoint Presentation</vt:lpstr>
      <vt:lpstr>PowerPoint Presentation</vt:lpstr>
      <vt:lpstr>Circuit Models of Cell and The Cell Membrane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Ghazala Yunus</dc:creator>
  <cp:lastModifiedBy>Ghazala Yunus</cp:lastModifiedBy>
  <cp:revision>86</cp:revision>
  <dcterms:created xsi:type="dcterms:W3CDTF">2006-08-16T00:00:00Z</dcterms:created>
  <dcterms:modified xsi:type="dcterms:W3CDTF">2017-12-10T06:57:23Z</dcterms:modified>
</cp:coreProperties>
</file>