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60" r:id="rId1"/>
  </p:sldMasterIdLst>
  <p:notesMasterIdLst>
    <p:notesMasterId r:id="rId20"/>
  </p:notesMasterIdLst>
  <p:sldIdLst>
    <p:sldId id="378" r:id="rId2"/>
    <p:sldId id="380" r:id="rId3"/>
    <p:sldId id="381" r:id="rId4"/>
    <p:sldId id="382" r:id="rId5"/>
    <p:sldId id="383" r:id="rId6"/>
    <p:sldId id="384" r:id="rId7"/>
    <p:sldId id="385" r:id="rId8"/>
    <p:sldId id="386" r:id="rId9"/>
    <p:sldId id="390" r:id="rId10"/>
    <p:sldId id="387" r:id="rId11"/>
    <p:sldId id="389" r:id="rId12"/>
    <p:sldId id="388" r:id="rId13"/>
    <p:sldId id="391" r:id="rId14"/>
    <p:sldId id="392" r:id="rId15"/>
    <p:sldId id="396" r:id="rId16"/>
    <p:sldId id="394" r:id="rId17"/>
    <p:sldId id="395" r:id="rId18"/>
    <p:sldId id="393" r:id="rId19"/>
  </p:sldIdLst>
  <p:sldSz cx="12192000" cy="6858000"/>
  <p:notesSz cx="6797675" cy="9925050"/>
  <p:defaultTextStyle>
    <a:defPPr>
      <a:defRPr lang="ar-EG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00"/>
    <a:srgbClr val="0000FF"/>
    <a:srgbClr val="35939D"/>
    <a:srgbClr val="E6E6E6"/>
    <a:srgbClr val="ECD3DC"/>
    <a:srgbClr val="E62B5F"/>
    <a:srgbClr val="464C4D"/>
    <a:srgbClr val="E3A06B"/>
    <a:srgbClr val="FFADC6"/>
    <a:srgbClr val="86CFD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نمط متوسط 2 - تميي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نمط متوسط 2 - تمييز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073A0DAA-6AF3-43AB-8588-CEC1D06C72B9}" styleName="النمط المتوسط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8EC20E35-A176-4012-BC5E-935CFFF8708E}" styleName="النمط المتوسط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013" autoAdjust="0"/>
    <p:restoredTop sz="94301" autoAdjust="0"/>
  </p:normalViewPr>
  <p:slideViewPr>
    <p:cSldViewPr snapToGrid="0" showGuides="1">
      <p:cViewPr varScale="1">
        <p:scale>
          <a:sx n="65" d="100"/>
          <a:sy n="65" d="100"/>
        </p:scale>
        <p:origin x="684" y="4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/>
          <p:cNvSpPr>
            <a:spLocks noGrp="1"/>
          </p:cNvSpPr>
          <p:nvPr>
            <p:ph type="hdr" sz="quarter"/>
          </p:nvPr>
        </p:nvSpPr>
        <p:spPr>
          <a:xfrm>
            <a:off x="3852016" y="0"/>
            <a:ext cx="2945659" cy="497976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EG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idx="1"/>
          </p:nvPr>
        </p:nvSpPr>
        <p:spPr>
          <a:xfrm>
            <a:off x="1574" y="0"/>
            <a:ext cx="2945659" cy="497976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97139B11-6823-4199-B659-89F4E31434E4}" type="datetimeFigureOut">
              <a:rPr lang="ar-EG" smtClean="0"/>
              <a:pPr/>
              <a:t>06/08/1447</a:t>
            </a:fld>
            <a:endParaRPr lang="ar-EG"/>
          </a:p>
        </p:txBody>
      </p:sp>
      <p:sp>
        <p:nvSpPr>
          <p:cNvPr id="4" name="عنصر نائب لصورة الشريحة 3"/>
          <p:cNvSpPr>
            <a:spLocks noGrp="1" noRot="1" noChangeAspect="1"/>
          </p:cNvSpPr>
          <p:nvPr>
            <p:ph type="sldImg" idx="2"/>
          </p:nvPr>
        </p:nvSpPr>
        <p:spPr>
          <a:xfrm>
            <a:off x="420688" y="1239838"/>
            <a:ext cx="5956300" cy="33512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EG"/>
          </a:p>
        </p:txBody>
      </p:sp>
      <p:sp>
        <p:nvSpPr>
          <p:cNvPr id="5" name="عنصر نائب للملاحظات 4"/>
          <p:cNvSpPr>
            <a:spLocks noGrp="1"/>
          </p:cNvSpPr>
          <p:nvPr>
            <p:ph type="body" sz="quarter" idx="3"/>
          </p:nvPr>
        </p:nvSpPr>
        <p:spPr>
          <a:xfrm>
            <a:off x="679768" y="4776431"/>
            <a:ext cx="5438140" cy="3907988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EG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4"/>
          </p:nvPr>
        </p:nvSpPr>
        <p:spPr>
          <a:xfrm>
            <a:off x="3852016" y="9427076"/>
            <a:ext cx="2945659" cy="497975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EG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5"/>
          </p:nvPr>
        </p:nvSpPr>
        <p:spPr>
          <a:xfrm>
            <a:off x="1574" y="9427076"/>
            <a:ext cx="2945659" cy="497975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CA30B9A7-5B7F-492B-B120-E1319665C051}" type="slidenum">
              <a:rPr lang="ar-EG" smtClean="0"/>
              <a:pPr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8171681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30B9A7-5B7F-492B-B120-E1319665C051}" type="slidenum">
              <a:rPr lang="ar-EG" smtClean="0"/>
              <a:pPr/>
              <a:t>1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89617400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30B9A7-5B7F-492B-B120-E1319665C051}" type="slidenum">
              <a:rPr lang="ar-EG" smtClean="0"/>
              <a:pPr/>
              <a:t>7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65812669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30B9A7-5B7F-492B-B120-E1319665C051}" type="slidenum">
              <a:rPr lang="ar-EG" smtClean="0"/>
              <a:pPr/>
              <a:t>13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12928246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DC747-9FDF-4F7F-8E7E-ECA49A7F6649}" type="datetimeFigureOut">
              <a:rPr lang="ar-EG" smtClean="0"/>
              <a:pPr/>
              <a:t>06/08/1447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C367-E5D1-44C6-9CCA-E1098F364D80}" type="slidenum">
              <a:rPr lang="ar-EG" smtClean="0"/>
              <a:pPr/>
              <a:t>‹#›</a:t>
            </a:fld>
            <a:endParaRPr lang="ar-EG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498017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 invX="1"/>
      </p:transition>
    </mc:Choice>
    <mc:Fallback xmlns="">
      <p:transition spd="slow" advClick="0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صورة بانورامي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ar-SA" smtClean="0"/>
              <a:t>انقر فوق الأيقونة لإضافة صورة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DC747-9FDF-4F7F-8E7E-ECA49A7F6649}" type="datetimeFigureOut">
              <a:rPr lang="ar-EG" smtClean="0"/>
              <a:pPr/>
              <a:t>06/08/1447</a:t>
            </a:fld>
            <a:endParaRPr lang="ar-E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C367-E5D1-44C6-9CCA-E1098F364D80}" type="slidenum">
              <a:rPr lang="ar-EG" smtClean="0"/>
              <a:pPr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0264315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العنوان والتسمية ال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DC747-9FDF-4F7F-8E7E-ECA49A7F6649}" type="datetimeFigureOut">
              <a:rPr lang="ar-EG" smtClean="0"/>
              <a:pPr/>
              <a:t>06/08/1447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C367-E5D1-44C6-9CCA-E1098F364D80}" type="slidenum">
              <a:rPr lang="ar-EG" smtClean="0"/>
              <a:pPr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31839640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اقتباس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DC747-9FDF-4F7F-8E7E-ECA49A7F6649}" type="datetimeFigureOut">
              <a:rPr lang="ar-EG" smtClean="0"/>
              <a:pPr/>
              <a:t>06/08/1447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C367-E5D1-44C6-9CCA-E1098F364D80}" type="slidenum">
              <a:rPr lang="ar-EG" smtClean="0"/>
              <a:pPr/>
              <a:t>‹#›</a:t>
            </a:fld>
            <a:endParaRPr lang="ar-EG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20368741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بطاقة اس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DC747-9FDF-4F7F-8E7E-ECA49A7F6649}" type="datetimeFigureOut">
              <a:rPr lang="ar-EG" smtClean="0"/>
              <a:pPr/>
              <a:t>06/08/1447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C367-E5D1-44C6-9CCA-E1098F364D80}" type="slidenum">
              <a:rPr lang="ar-EG" smtClean="0"/>
              <a:pPr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48882490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بطاقة اسم ذات اقتبا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ar-SA" smtClean="0"/>
              <a:t>تحرير أنماط النص الرئيسي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DC747-9FDF-4F7F-8E7E-ECA49A7F6649}" type="datetimeFigureOut">
              <a:rPr lang="ar-EG" smtClean="0"/>
              <a:pPr/>
              <a:t>06/08/1447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C367-E5D1-44C6-9CCA-E1098F364D80}" type="slidenum">
              <a:rPr lang="ar-EG" smtClean="0"/>
              <a:pPr/>
              <a:t>‹#›</a:t>
            </a:fld>
            <a:endParaRPr lang="ar-EG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74865591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صواب أو خطأ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ar-SA" smtClean="0"/>
              <a:t>تحرير أنماط النص الرئيسي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DC747-9FDF-4F7F-8E7E-ECA49A7F6649}" type="datetimeFigureOut">
              <a:rPr lang="ar-EG" smtClean="0"/>
              <a:pPr/>
              <a:t>06/08/1447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C367-E5D1-44C6-9CCA-E1098F364D80}" type="slidenum">
              <a:rPr lang="ar-EG" smtClean="0"/>
              <a:pPr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20913169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DC747-9FDF-4F7F-8E7E-ECA49A7F6649}" type="datetimeFigureOut">
              <a:rPr lang="ar-EG" smtClean="0"/>
              <a:pPr/>
              <a:t>06/08/1447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C367-E5D1-44C6-9CCA-E1098F364D80}" type="slidenum">
              <a:rPr lang="ar-EG" smtClean="0"/>
              <a:pPr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128896585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 invX="1"/>
      </p:transition>
    </mc:Choice>
    <mc:Fallback xmlns="">
      <p:transition spd="slow" advClick="0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DC747-9FDF-4F7F-8E7E-ECA49A7F6649}" type="datetimeFigureOut">
              <a:rPr lang="ar-EG" smtClean="0"/>
              <a:pPr/>
              <a:t>06/08/1447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C367-E5D1-44C6-9CCA-E1098F364D80}" type="slidenum">
              <a:rPr lang="ar-EG" smtClean="0"/>
              <a:pPr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170441820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 invX="1"/>
      </p:transition>
    </mc:Choice>
    <mc:Fallback xmlns="">
      <p:transition spd="slow" advClick="0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DC747-9FDF-4F7F-8E7E-ECA49A7F6649}" type="datetimeFigureOut">
              <a:rPr lang="ar-EG" smtClean="0"/>
              <a:pPr/>
              <a:t>06/08/1447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C367-E5D1-44C6-9CCA-E1098F364D80}" type="slidenum">
              <a:rPr lang="ar-EG" smtClean="0"/>
              <a:pPr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90550399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 invX="1"/>
      </p:transition>
    </mc:Choice>
    <mc:Fallback xmlns="">
      <p:transition spd="slow" advClick="0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DC747-9FDF-4F7F-8E7E-ECA49A7F6649}" type="datetimeFigureOut">
              <a:rPr lang="ar-EG" smtClean="0"/>
              <a:pPr/>
              <a:t>06/08/1447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C367-E5D1-44C6-9CCA-E1098F364D80}" type="slidenum">
              <a:rPr lang="ar-EG" smtClean="0"/>
              <a:pPr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42221160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 invX="1"/>
      </p:transition>
    </mc:Choice>
    <mc:Fallback xmlns="">
      <p:transition spd="slow" advClick="0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DC747-9FDF-4F7F-8E7E-ECA49A7F6649}" type="datetimeFigureOut">
              <a:rPr lang="ar-EG" smtClean="0"/>
              <a:pPr/>
              <a:t>06/08/1447</a:t>
            </a:fld>
            <a:endParaRPr 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C367-E5D1-44C6-9CCA-E1098F364D80}" type="slidenum">
              <a:rPr lang="ar-EG" smtClean="0"/>
              <a:pPr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8674052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DC747-9FDF-4F7F-8E7E-ECA49A7F6649}" type="datetimeFigureOut">
              <a:rPr lang="ar-EG" smtClean="0"/>
              <a:pPr/>
              <a:t>06/08/1447</a:t>
            </a:fld>
            <a:endParaRPr lang="ar-EG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C367-E5D1-44C6-9CCA-E1098F364D80}" type="slidenum">
              <a:rPr lang="ar-EG" smtClean="0"/>
              <a:pPr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63924401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 invX="1"/>
      </p:transition>
    </mc:Choice>
    <mc:Fallback xmlns="">
      <p:transition spd="slow" advClick="0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DC747-9FDF-4F7F-8E7E-ECA49A7F6649}" type="datetimeFigureOut">
              <a:rPr lang="ar-EG" smtClean="0"/>
              <a:pPr/>
              <a:t>06/08/1447</a:t>
            </a:fld>
            <a:endParaRPr lang="ar-E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C367-E5D1-44C6-9CCA-E1098F364D80}" type="slidenum">
              <a:rPr lang="ar-EG" smtClean="0"/>
              <a:pPr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84956151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 invX="1"/>
      </p:transition>
    </mc:Choice>
    <mc:Fallback xmlns="">
      <p:transition spd="slow" advClick="0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DC747-9FDF-4F7F-8E7E-ECA49A7F6649}" type="datetimeFigureOut">
              <a:rPr lang="ar-EG" smtClean="0"/>
              <a:pPr/>
              <a:t>06/08/1447</a:t>
            </a:fld>
            <a:endParaRPr lang="ar-EG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C367-E5D1-44C6-9CCA-E1098F364D80}" type="slidenum">
              <a:rPr lang="ar-EG" smtClean="0"/>
              <a:pPr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95468442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 invX="1"/>
      </p:transition>
    </mc:Choice>
    <mc:Fallback xmlns="">
      <p:transition spd="slow" advClick="0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DC747-9FDF-4F7F-8E7E-ECA49A7F6649}" type="datetimeFigureOut">
              <a:rPr lang="ar-EG" smtClean="0"/>
              <a:pPr/>
              <a:t>06/08/1447</a:t>
            </a:fld>
            <a:endParaRPr 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C367-E5D1-44C6-9CCA-E1098F364D80}" type="slidenum">
              <a:rPr lang="ar-EG" smtClean="0"/>
              <a:pPr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1123432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ar-SA" smtClean="0"/>
              <a:t>انقر فوق الأيقونة لإضافة صورة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DC747-9FDF-4F7F-8E7E-ECA49A7F6649}" type="datetimeFigureOut">
              <a:rPr lang="ar-EG" smtClean="0"/>
              <a:pPr/>
              <a:t>06/08/1447</a:t>
            </a:fld>
            <a:endParaRPr 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C367-E5D1-44C6-9CCA-E1098F364D80}" type="slidenum">
              <a:rPr lang="ar-EG" smtClean="0"/>
              <a:pPr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6958543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 invX="1"/>
      </p:transition>
    </mc:Choice>
    <mc:Fallback xmlns="">
      <p:transition spd="slow" advClick="0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447DC747-9FDF-4F7F-8E7E-ECA49A7F6649}" type="datetimeFigureOut">
              <a:rPr lang="ar-EG" smtClean="0"/>
              <a:pPr/>
              <a:t>06/08/1447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CFE4C367-E5D1-44C6-9CCA-E1098F364D80}" type="slidenum">
              <a:rPr lang="ar-EG" smtClean="0"/>
              <a:pPr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163370388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 invX="1"/>
      </p:transition>
    </mc:Choice>
    <mc:Fallback xmlns="">
      <p:transition spd="slow" advClick="0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l" defTabSz="457200" rtl="1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rtl="1" eaLnBrk="1" hangingPunct="1">
        <a:defRPr>
          <a:solidFill>
            <a:schemeClr val="tx2"/>
          </a:solidFill>
        </a:defRPr>
      </a:lvl2pPr>
      <a:lvl3pPr rtl="1" eaLnBrk="1" hangingPunct="1">
        <a:defRPr>
          <a:solidFill>
            <a:schemeClr val="tx2"/>
          </a:solidFill>
        </a:defRPr>
      </a:lvl3pPr>
      <a:lvl4pPr rtl="1" eaLnBrk="1" hangingPunct="1">
        <a:defRPr>
          <a:solidFill>
            <a:schemeClr val="tx2"/>
          </a:solidFill>
        </a:defRPr>
      </a:lvl4pPr>
      <a:lvl5pPr rtl="1" eaLnBrk="1" hangingPunct="1">
        <a:defRPr>
          <a:solidFill>
            <a:schemeClr val="tx2"/>
          </a:solidFill>
        </a:defRPr>
      </a:lvl5pPr>
      <a:lvl6pPr rtl="1" eaLnBrk="1" hangingPunct="1">
        <a:defRPr>
          <a:solidFill>
            <a:schemeClr val="tx2"/>
          </a:solidFill>
        </a:defRPr>
      </a:lvl6pPr>
      <a:lvl7pPr rtl="1" eaLnBrk="1" hangingPunct="1">
        <a:defRPr>
          <a:solidFill>
            <a:schemeClr val="tx2"/>
          </a:solidFill>
        </a:defRPr>
      </a:lvl7pPr>
      <a:lvl8pPr rtl="1" eaLnBrk="1" hangingPunct="1">
        <a:defRPr>
          <a:solidFill>
            <a:schemeClr val="tx2"/>
          </a:solidFill>
        </a:defRPr>
      </a:lvl8pPr>
      <a:lvl9pPr rtl="1" eaLnBrk="1" hangingPunct="1">
        <a:defRPr>
          <a:solidFill>
            <a:schemeClr val="tx2"/>
          </a:solidFill>
        </a:defRPr>
      </a:lvl9pPr>
    </p:titleStyle>
    <p:bodyStyle>
      <a:lvl1pPr marL="285750" indent="-285750" algn="r" defTabSz="457200" rtl="1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r" defTabSz="457200" rtl="1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r" defTabSz="457200" rtl="1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r" defTabSz="457200" rtl="1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r" defTabSz="457200" rtl="1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r" defTabSz="457200" rtl="1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r" defTabSz="457200" rtl="1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r" defTabSz="457200" rtl="1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r" defTabSz="457200" rtl="1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3"/>
          <a:srcRect l="12990" t="3142" r="12214" b="2347"/>
          <a:stretch>
            <a:fillRect/>
          </a:stretch>
        </p:blipFill>
        <p:spPr bwMode="auto">
          <a:xfrm rot="10800000">
            <a:off x="245544" y="191511"/>
            <a:ext cx="11732844" cy="6426287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graphicFrame>
        <p:nvGraphicFramePr>
          <p:cNvPr id="5" name="جدول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36384442"/>
              </p:ext>
            </p:extLst>
          </p:nvPr>
        </p:nvGraphicFramePr>
        <p:xfrm>
          <a:off x="4055611" y="2897208"/>
          <a:ext cx="7487631" cy="3474720"/>
        </p:xfrm>
        <a:graphic>
          <a:graphicData uri="http://schemas.openxmlformats.org/drawingml/2006/table">
            <a:tbl>
              <a:tblPr rtl="1" firstRow="1" bandRow="1">
                <a:tableStyleId>{073A0DAA-6AF3-43AB-8588-CEC1D06C72B9}</a:tableStyleId>
              </a:tblPr>
              <a:tblGrid>
                <a:gridCol w="2128309">
                  <a:extLst>
                    <a:ext uri="{9D8B030D-6E8A-4147-A177-3AD203B41FA5}">
                      <a16:colId xmlns:a16="http://schemas.microsoft.com/office/drawing/2014/main" val="3429144942"/>
                    </a:ext>
                  </a:extLst>
                </a:gridCol>
                <a:gridCol w="482600">
                  <a:extLst>
                    <a:ext uri="{9D8B030D-6E8A-4147-A177-3AD203B41FA5}">
                      <a16:colId xmlns:a16="http://schemas.microsoft.com/office/drawing/2014/main" val="215202769"/>
                    </a:ext>
                  </a:extLst>
                </a:gridCol>
                <a:gridCol w="4876722">
                  <a:extLst>
                    <a:ext uri="{9D8B030D-6E8A-4147-A177-3AD203B41FA5}">
                      <a16:colId xmlns:a16="http://schemas.microsoft.com/office/drawing/2014/main" val="3895854007"/>
                    </a:ext>
                  </a:extLst>
                </a:gridCol>
              </a:tblGrid>
              <a:tr h="412333">
                <a:tc>
                  <a:txBody>
                    <a:bodyPr/>
                    <a:lstStyle/>
                    <a:p>
                      <a:pPr algn="ctr" rtl="1"/>
                      <a:r>
                        <a:rPr lang="ar-SA" sz="2400" dirty="0" smtClean="0">
                          <a:solidFill>
                            <a:srgbClr val="006600"/>
                          </a:solidFill>
                          <a:latin typeface="itf shaheen pro" pitchFamily="50" charset="-78"/>
                          <a:cs typeface="itf shaheen pro" pitchFamily="50" charset="-78"/>
                        </a:rPr>
                        <a:t>نواتج التعلم</a:t>
                      </a:r>
                      <a:endParaRPr lang="ar-SA" sz="2400" dirty="0">
                        <a:solidFill>
                          <a:srgbClr val="006600"/>
                        </a:solidFill>
                        <a:latin typeface="itf shaheen pro" pitchFamily="50" charset="-78"/>
                        <a:cs typeface="itf shaheen pro" pitchFamily="50" charset="-78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rtl="1"/>
                      <a:r>
                        <a:rPr lang="ar-SA" sz="2400" dirty="0" smtClean="0">
                          <a:solidFill>
                            <a:srgbClr val="006600"/>
                          </a:solidFill>
                          <a:latin typeface="itf shaheen pro" pitchFamily="50" charset="-78"/>
                          <a:cs typeface="itf shaheen pro" pitchFamily="50" charset="-78"/>
                        </a:rPr>
                        <a:t>المؤشرات</a:t>
                      </a:r>
                      <a:endParaRPr lang="ar-SA" sz="2400" dirty="0">
                        <a:solidFill>
                          <a:srgbClr val="006600"/>
                        </a:solidFill>
                        <a:latin typeface="itf shaheen pro" pitchFamily="50" charset="-78"/>
                        <a:cs typeface="itf shaheen pro" pitchFamily="50" charset="-78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35841754"/>
                  </a:ext>
                </a:extLst>
              </a:tr>
              <a:tr h="539166">
                <a:tc rowSpan="5">
                  <a:txBody>
                    <a:bodyPr/>
                    <a:lstStyle/>
                    <a:p>
                      <a:pPr algn="r" rtl="1"/>
                      <a:r>
                        <a:rPr lang="ar-SA" sz="1800" kern="1200" dirty="0" smtClean="0">
                          <a:solidFill>
                            <a:schemeClr val="dk1"/>
                          </a:solidFill>
                          <a:effectLst/>
                          <a:latin typeface="itf shaheen pro Light" pitchFamily="50" charset="-78"/>
                          <a:ea typeface="+mn-ea"/>
                          <a:cs typeface="itf shaheen pro Light" pitchFamily="50" charset="-78"/>
                        </a:rPr>
                        <a:t>وصف الدراسة المسحية</a:t>
                      </a:r>
                      <a:endParaRPr lang="en-US" sz="1800" kern="1200" dirty="0" smtClean="0">
                        <a:solidFill>
                          <a:schemeClr val="dk1"/>
                        </a:solidFill>
                        <a:effectLst/>
                        <a:latin typeface="itf shaheen pro Light" pitchFamily="50" charset="-78"/>
                        <a:ea typeface="+mn-ea"/>
                        <a:cs typeface="itf shaheen pro Light" pitchFamily="50" charset="-78"/>
                      </a:endParaRPr>
                    </a:p>
                    <a:p>
                      <a:pPr algn="r"/>
                      <a:r>
                        <a:rPr lang="ar-SA" sz="1800" kern="1200" dirty="0" smtClean="0">
                          <a:solidFill>
                            <a:schemeClr val="dk1"/>
                          </a:solidFill>
                          <a:effectLst/>
                          <a:latin typeface="itf shaheen pro Light" pitchFamily="50" charset="-78"/>
                          <a:ea typeface="+mn-ea"/>
                          <a:cs typeface="itf shaheen pro Light" pitchFamily="50" charset="-78"/>
                        </a:rPr>
                        <a:t>واستخدامها في جمع البيانات وتنظيمها، وتمثيلها بطرق مختلفة وتحديد التمثيل الأنسب، وقراءة تلك التمثيلات وتفسيرها، واستخدامها في التنبؤ واتخاذ القرارات.</a:t>
                      </a: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itf shaheen pro Light" pitchFamily="50" charset="-78"/>
                        <a:ea typeface="+mn-ea"/>
                        <a:cs typeface="itf shaheen pro Light" pitchFamily="50" charset="-78"/>
                      </a:endParaRPr>
                    </a:p>
                  </a:txBody>
                  <a:tcPr marL="114300" marR="114300" marT="0" marB="0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2000" kern="1200" dirty="0" smtClean="0">
                          <a:solidFill>
                            <a:srgbClr val="C00000"/>
                          </a:solidFill>
                          <a:effectLst/>
                          <a:latin typeface="itf Simah pro Arabic" pitchFamily="50" charset="-78"/>
                          <a:ea typeface="+mn-ea"/>
                          <a:cs typeface="itf Simah pro Arabic" pitchFamily="50" charset="-78"/>
                          <a:sym typeface="CYCLIC NUMBERS-BLACK" panose="02000000000000000000" pitchFamily="2" charset="2"/>
                        </a:rPr>
                        <a:t>1</a:t>
                      </a:r>
                      <a:endParaRPr lang="en-US" sz="2000" kern="1200" dirty="0" smtClean="0">
                        <a:solidFill>
                          <a:srgbClr val="C00000"/>
                        </a:solidFill>
                        <a:effectLst/>
                        <a:latin typeface="itf Simah pro Arabic" pitchFamily="50" charset="-78"/>
                        <a:ea typeface="+mn-ea"/>
                        <a:cs typeface="itf Simah pro Arabic" pitchFamily="50" charset="-78"/>
                      </a:endParaRPr>
                    </a:p>
                  </a:txBody>
                  <a:tcP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r>
                        <a:rPr lang="ar-SA" sz="1400">
                          <a:effectLst/>
                          <a:latin typeface="itf Simah pro Arabic" pitchFamily="50" charset="-78"/>
                          <a:ea typeface="Times New Roman" panose="02020603050405020304" pitchFamily="18" charset="0"/>
                          <a:cs typeface="itf Simah pro Arabic" pitchFamily="50" charset="-78"/>
                        </a:rPr>
                        <a:t> يصف الدراسة المسحية، ويستخدمها في جمع البيانات، وتنظيمها : ويميز العينة العشوائية بأنواعها ، ويصنفها .</a:t>
                      </a:r>
                      <a:endParaRPr lang="en-US" sz="1400">
                        <a:effectLst/>
                        <a:latin typeface="itf Simah pro Arabic" pitchFamily="50" charset="-78"/>
                        <a:ea typeface="Times New Roman" panose="02020603050405020304" pitchFamily="18" charset="0"/>
                        <a:cs typeface="itf Simah pro Arabic" pitchFamily="50" charset="-78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49348044"/>
                  </a:ext>
                </a:extLst>
              </a:tr>
              <a:tr h="457200">
                <a:tc vMerge="1"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l-QuranAlKareem" panose="02000000000000000000" pitchFamily="2" charset="-78"/>
                      </a:endParaRPr>
                    </a:p>
                  </a:txBody>
                  <a:tcPr marL="114300" marR="114300" marT="0" marB="0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2000" dirty="0" smtClean="0">
                          <a:solidFill>
                            <a:srgbClr val="C00000"/>
                          </a:solidFill>
                          <a:latin typeface="itf Simah pro Arabic" pitchFamily="50" charset="-78"/>
                          <a:cs typeface="itf Simah pro Arabic" pitchFamily="50" charset="-78"/>
                        </a:rPr>
                        <a:t>2</a:t>
                      </a:r>
                      <a:endParaRPr lang="ar-SA" sz="2000" dirty="0">
                        <a:solidFill>
                          <a:srgbClr val="C00000"/>
                        </a:solidFill>
                        <a:latin typeface="itf Simah pro Arabic" pitchFamily="50" charset="-78"/>
                        <a:cs typeface="itf Simah pro Arabic" pitchFamily="50" charset="-78"/>
                      </a:endParaRPr>
                    </a:p>
                  </a:txBody>
                  <a:tcP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r>
                        <a:rPr lang="ar-SA" sz="1400" dirty="0">
                          <a:effectLst/>
                          <a:latin typeface="itf Simah pro Arabic" pitchFamily="50" charset="-78"/>
                          <a:ea typeface="Times New Roman" panose="02020603050405020304" pitchFamily="18" charset="0"/>
                          <a:cs typeface="itf Simah pro Arabic" pitchFamily="50" charset="-78"/>
                        </a:rPr>
                        <a:t>يقرأ شكل الانتشار، ويستخدمه في تحديد قوة العلاقة بين متغيرين. وفي التنبؤ بقيمة أحد المتغيرين بمعرفة قيمة الآخر.</a:t>
                      </a:r>
                      <a:endParaRPr lang="en-US" sz="1400" dirty="0">
                        <a:effectLst/>
                        <a:latin typeface="itf Simah pro Arabic" pitchFamily="50" charset="-78"/>
                        <a:ea typeface="Times New Roman" panose="02020603050405020304" pitchFamily="18" charset="0"/>
                        <a:cs typeface="itf Simah pro Arabic" pitchFamily="50" charset="-78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41839515"/>
                  </a:ext>
                </a:extLst>
              </a:tr>
              <a:tr h="469248">
                <a:tc vMerge="1"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l-QuranAlKareem" panose="02000000000000000000" pitchFamily="2" charset="-78"/>
                      </a:endParaRPr>
                    </a:p>
                  </a:txBody>
                  <a:tcPr marL="114300" marR="114300" marT="0" marB="0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2000" kern="1200" dirty="0" smtClean="0">
                          <a:solidFill>
                            <a:srgbClr val="C00000"/>
                          </a:solidFill>
                          <a:effectLst/>
                          <a:latin typeface="itf Simah pro Arabic" pitchFamily="50" charset="-78"/>
                          <a:ea typeface="+mn-ea"/>
                          <a:cs typeface="itf Simah pro Arabic" pitchFamily="50" charset="-78"/>
                          <a:sym typeface="CYCLIC NUMBERS-BLACK" panose="02000000000000000000" pitchFamily="2" charset="2"/>
                        </a:rPr>
                        <a:t>3</a:t>
                      </a:r>
                      <a:endParaRPr lang="ar-SA" sz="2000" dirty="0">
                        <a:solidFill>
                          <a:srgbClr val="C00000"/>
                        </a:solidFill>
                        <a:latin typeface="itf Simah pro Arabic" pitchFamily="50" charset="-78"/>
                        <a:cs typeface="itf Simah pro Arabic" pitchFamily="50" charset="-78"/>
                      </a:endParaRPr>
                    </a:p>
                  </a:txBody>
                  <a:tcP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r>
                        <a:rPr lang="ar-SA" sz="1400">
                          <a:effectLst/>
                          <a:latin typeface="itf Simah pro Arabic" pitchFamily="50" charset="-78"/>
                          <a:ea typeface="Times New Roman" panose="02020603050405020304" pitchFamily="18" charset="0"/>
                          <a:cs typeface="itf Simah pro Arabic" pitchFamily="50" charset="-78"/>
                        </a:rPr>
                        <a:t>يمثل البيانات بالساق والورقة والصندوق وطرفيه، والأعمدة. والأعمدة المزدوجة والمدرجات التكرارية والمدرجات التكرارية المزدوجة .</a:t>
                      </a:r>
                      <a:endParaRPr lang="en-US" sz="1400">
                        <a:effectLst/>
                        <a:latin typeface="itf Simah pro Arabic" pitchFamily="50" charset="-78"/>
                        <a:ea typeface="Times New Roman" panose="02020603050405020304" pitchFamily="18" charset="0"/>
                        <a:cs typeface="itf Simah pro Arabic" pitchFamily="50" charset="-78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45408639"/>
                  </a:ext>
                </a:extLst>
              </a:tr>
              <a:tr h="469248">
                <a:tc v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2000" dirty="0" smtClean="0">
                          <a:solidFill>
                            <a:srgbClr val="C00000"/>
                          </a:solidFill>
                          <a:latin typeface="itf Simah pro Arabic" pitchFamily="50" charset="-78"/>
                          <a:cs typeface="itf Simah pro Arabic" pitchFamily="50" charset="-78"/>
                        </a:rPr>
                        <a:t>4</a:t>
                      </a:r>
                      <a:endParaRPr lang="ar-SA" sz="2000" dirty="0">
                        <a:solidFill>
                          <a:srgbClr val="C00000"/>
                        </a:solidFill>
                        <a:latin typeface="itf Simah pro Arabic" pitchFamily="50" charset="-78"/>
                        <a:cs typeface="itf Simah pro Arabic" pitchFamily="50" charset="-78"/>
                      </a:endParaRPr>
                    </a:p>
                  </a:txBody>
                  <a:tcP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r>
                        <a:rPr lang="ar-SA" sz="1400">
                          <a:effectLst/>
                          <a:latin typeface="itf Simah pro Arabic" pitchFamily="50" charset="-78"/>
                          <a:ea typeface="Times New Roman" panose="02020603050405020304" pitchFamily="18" charset="0"/>
                          <a:cs typeface="itf Simah pro Arabic" pitchFamily="50" charset="-78"/>
                        </a:rPr>
                        <a:t>يقارن بين التمثيلات المختلفة للبيانات الأعمدة البيانية، الخطوط البيانية المدرجات التكرارية الساق والورقة الصندوق وطرفاه). ويختار التمثيل الأنسب لبيانات معطاة .</a:t>
                      </a:r>
                      <a:endParaRPr lang="en-US" sz="1400">
                        <a:effectLst/>
                        <a:latin typeface="itf Simah pro Arabic" pitchFamily="50" charset="-78"/>
                        <a:ea typeface="Times New Roman" panose="02020603050405020304" pitchFamily="18" charset="0"/>
                        <a:cs typeface="itf Simah pro Arabic" pitchFamily="50" charset="-78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24512793"/>
                  </a:ext>
                </a:extLst>
              </a:tr>
              <a:tr h="469248">
                <a:tc v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2000" dirty="0" smtClean="0">
                          <a:solidFill>
                            <a:srgbClr val="C00000"/>
                          </a:solidFill>
                          <a:latin typeface="itf Simah pro Arabic" pitchFamily="50" charset="-78"/>
                          <a:cs typeface="itf Simah pro Arabic" pitchFamily="50" charset="-78"/>
                        </a:rPr>
                        <a:t>5</a:t>
                      </a:r>
                      <a:endParaRPr lang="ar-SA" sz="2000" dirty="0">
                        <a:solidFill>
                          <a:srgbClr val="C00000"/>
                        </a:solidFill>
                        <a:latin typeface="itf Simah pro Arabic" pitchFamily="50" charset="-78"/>
                        <a:cs typeface="itf Simah pro Arabic" pitchFamily="50" charset="-78"/>
                      </a:endParaRPr>
                    </a:p>
                  </a:txBody>
                  <a:tcP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r>
                        <a:rPr lang="ar-SA" sz="1400" dirty="0">
                          <a:effectLst/>
                          <a:latin typeface="itf Simah pro Arabic" pitchFamily="50" charset="-78"/>
                          <a:ea typeface="Times New Roman" panose="02020603050405020304" pitchFamily="18" charset="0"/>
                          <a:cs typeface="itf Simah pro Arabic" pitchFamily="50" charset="-78"/>
                        </a:rPr>
                        <a:t>يقرأ البيانات من تمثيلاتها البيانية المختلفة (الأعمدة البيانية، الخطوط البيانية المدرجات التكرارية الساق والورقة الصندوق وطرفاه). ويفسرها، ويستخدمها في التنبؤ واتخاذ القرارات.</a:t>
                      </a:r>
                      <a:endParaRPr lang="en-US" sz="1400" dirty="0">
                        <a:effectLst/>
                        <a:latin typeface="itf Simah pro Arabic" pitchFamily="50" charset="-78"/>
                        <a:ea typeface="Times New Roman" panose="02020603050405020304" pitchFamily="18" charset="0"/>
                        <a:cs typeface="itf Simah pro Arabic" pitchFamily="50" charset="-78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24833043"/>
                  </a:ext>
                </a:extLst>
              </a:tr>
            </a:tbl>
          </a:graphicData>
        </a:graphic>
      </p:graphicFrame>
      <p:graphicFrame>
        <p:nvGraphicFramePr>
          <p:cNvPr id="3" name="جدول 2"/>
          <p:cNvGraphicFramePr>
            <a:graphicFrameLocks noGrp="1"/>
          </p:cNvGraphicFramePr>
          <p:nvPr>
            <p:extLst/>
          </p:nvPr>
        </p:nvGraphicFramePr>
        <p:xfrm>
          <a:off x="985308" y="447927"/>
          <a:ext cx="10430934" cy="79248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4568292">
                  <a:extLst>
                    <a:ext uri="{9D8B030D-6E8A-4147-A177-3AD203B41FA5}">
                      <a16:colId xmlns:a16="http://schemas.microsoft.com/office/drawing/2014/main" val="1125250278"/>
                    </a:ext>
                  </a:extLst>
                </a:gridCol>
                <a:gridCol w="5862642">
                  <a:extLst>
                    <a:ext uri="{9D8B030D-6E8A-4147-A177-3AD203B41FA5}">
                      <a16:colId xmlns:a16="http://schemas.microsoft.com/office/drawing/2014/main" val="216536082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rtl="1"/>
                      <a:r>
                        <a:rPr lang="ar-SA" sz="2000" b="1" i="0" dirty="0" smtClean="0">
                          <a:solidFill>
                            <a:schemeClr val="bg1"/>
                          </a:solidFill>
                          <a:cs typeface="AL-Mohanad" pitchFamily="2" charset="-78"/>
                        </a:rPr>
                        <a:t>المملكة العربية السعودية</a:t>
                      </a:r>
                      <a:endParaRPr lang="ar-SA" sz="2000" b="1" i="0" dirty="0">
                        <a:solidFill>
                          <a:schemeClr val="bg1"/>
                        </a:solidFill>
                        <a:cs typeface="AL-Mohanad" pitchFamily="2" charset="-78"/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2000" b="1" i="0" dirty="0" smtClean="0">
                          <a:solidFill>
                            <a:schemeClr val="bg1"/>
                          </a:solidFill>
                          <a:cs typeface="AL-Mohanad" pitchFamily="2" charset="-78"/>
                        </a:rPr>
                        <a:t>                                               الإدارة العامة للتعليم</a:t>
                      </a:r>
                      <a:endParaRPr lang="ar-SA" sz="2000" b="1" i="0" dirty="0">
                        <a:solidFill>
                          <a:schemeClr val="bg1"/>
                        </a:solidFill>
                        <a:cs typeface="AL-Mohanad" pitchFamily="2" charset="-78"/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4260816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rtl="1"/>
                      <a:r>
                        <a:rPr lang="ar-SA" sz="2000" b="1" i="0" dirty="0" smtClean="0">
                          <a:solidFill>
                            <a:schemeClr val="bg1"/>
                          </a:solidFill>
                          <a:cs typeface="AL-Mohanad" pitchFamily="2" charset="-78"/>
                        </a:rPr>
                        <a:t>       وزارة التعليم</a:t>
                      </a:r>
                      <a:endParaRPr lang="ar-SA" sz="2000" b="1" i="0" dirty="0">
                        <a:solidFill>
                          <a:schemeClr val="bg1"/>
                        </a:solidFill>
                        <a:cs typeface="AL-Mohanad" pitchFamily="2" charset="-78"/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2000" b="1" i="0" dirty="0" smtClean="0">
                          <a:solidFill>
                            <a:schemeClr val="bg1"/>
                          </a:solidFill>
                          <a:cs typeface="AL-Mohanad" pitchFamily="2" charset="-78"/>
                        </a:rPr>
                        <a:t>                                                     متوسطة</a:t>
                      </a:r>
                      <a:endParaRPr lang="ar-SA" sz="2000" b="1" i="0" dirty="0">
                        <a:solidFill>
                          <a:schemeClr val="bg1"/>
                        </a:solidFill>
                        <a:cs typeface="AL-Mohanad" pitchFamily="2" charset="-78"/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05431062"/>
                  </a:ext>
                </a:extLst>
              </a:tr>
            </a:tbl>
          </a:graphicData>
        </a:graphic>
      </p:graphicFrame>
      <p:graphicFrame>
        <p:nvGraphicFramePr>
          <p:cNvPr id="6" name="جدول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63003852"/>
              </p:ext>
            </p:extLst>
          </p:nvPr>
        </p:nvGraphicFramePr>
        <p:xfrm>
          <a:off x="1508034" y="1351056"/>
          <a:ext cx="9207863" cy="1491889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9207863">
                  <a:extLst>
                    <a:ext uri="{9D8B030D-6E8A-4147-A177-3AD203B41FA5}">
                      <a16:colId xmlns:a16="http://schemas.microsoft.com/office/drawing/2014/main" val="2832411921"/>
                    </a:ext>
                  </a:extLst>
                </a:gridCol>
              </a:tblGrid>
              <a:tr h="580270">
                <a:tc>
                  <a:txBody>
                    <a:bodyPr/>
                    <a:lstStyle/>
                    <a:p>
                      <a:pPr algn="ctr" rtl="1"/>
                      <a:r>
                        <a:rPr lang="ar-SA" sz="2800" b="0" dirty="0" smtClean="0">
                          <a:solidFill>
                            <a:srgbClr val="C00000"/>
                          </a:solidFill>
                          <a:latin typeface="itf shaheen pro" pitchFamily="50" charset="-78"/>
                          <a:cs typeface="itf shaheen pro" pitchFamily="50" charset="-78"/>
                        </a:rPr>
                        <a:t>تدريبات</a:t>
                      </a:r>
                      <a:r>
                        <a:rPr lang="ar-SA" sz="2800" b="0" baseline="0" dirty="0" smtClean="0">
                          <a:solidFill>
                            <a:srgbClr val="C00000"/>
                          </a:solidFill>
                          <a:latin typeface="itf shaheen pro" pitchFamily="50" charset="-78"/>
                          <a:cs typeface="itf shaheen pro" pitchFamily="50" charset="-78"/>
                        </a:rPr>
                        <a:t> نافس الفصل الثاني 1447 هـ (الأسبوع الثاني)</a:t>
                      </a:r>
                      <a:endParaRPr lang="ar-SA" sz="2800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73779070"/>
                  </a:ext>
                </a:extLst>
              </a:tr>
              <a:tr h="439341">
                <a:tc>
                  <a:txBody>
                    <a:bodyPr/>
                    <a:lstStyle/>
                    <a:p>
                      <a:pPr algn="r" rtl="1"/>
                      <a:r>
                        <a:rPr lang="ar-SA" sz="1800" b="0" kern="1200" dirty="0" smtClean="0">
                          <a:solidFill>
                            <a:srgbClr val="0000FF"/>
                          </a:solidFill>
                          <a:effectLst/>
                          <a:latin typeface="itf shaheen pro" pitchFamily="50" charset="-78"/>
                          <a:ea typeface="+mn-ea"/>
                          <a:cs typeface="itf shaheen pro" pitchFamily="50" charset="-78"/>
                        </a:rPr>
                        <a:t>المجال :  </a:t>
                      </a:r>
                      <a:r>
                        <a:rPr lang="ar-SA" sz="1800" b="1" kern="1200" dirty="0" smtClean="0">
                          <a:solidFill>
                            <a:schemeClr val="dk1"/>
                          </a:solidFill>
                          <a:effectLst/>
                          <a:latin typeface="itf shaheen pro Light" pitchFamily="50" charset="-78"/>
                          <a:ea typeface="+mn-ea"/>
                          <a:cs typeface="itf shaheen pro Light" pitchFamily="50" charset="-78"/>
                        </a:rPr>
                        <a:t>الهندسة والقياس</a:t>
                      </a:r>
                      <a:endParaRPr lang="ar-SA" sz="1800" b="1" kern="1200" dirty="0" smtClean="0">
                        <a:solidFill>
                          <a:schemeClr val="bg1"/>
                        </a:solidFill>
                        <a:effectLst/>
                        <a:latin typeface="itf shaheen pro Light" pitchFamily="50" charset="-78"/>
                        <a:ea typeface="+mn-ea"/>
                        <a:cs typeface="itf shaheen pro Light" pitchFamily="50" charset="-78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43766976"/>
                  </a:ext>
                </a:extLst>
              </a:tr>
              <a:tr h="472278">
                <a:tc>
                  <a:txBody>
                    <a:bodyPr/>
                    <a:lstStyle/>
                    <a:p>
                      <a:pPr marL="0" marR="0" indent="0" algn="r" defTabSz="4572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800" b="0" kern="1200" dirty="0" smtClean="0">
                          <a:solidFill>
                            <a:srgbClr val="0000FF"/>
                          </a:solidFill>
                          <a:effectLst/>
                          <a:latin typeface="itf shaheen pro" pitchFamily="50" charset="-78"/>
                          <a:ea typeface="+mn-ea"/>
                          <a:cs typeface="itf shaheen pro" pitchFamily="50" charset="-78"/>
                        </a:rPr>
                        <a:t>المجال الفرعي :  </a:t>
                      </a:r>
                      <a:r>
                        <a:rPr lang="ar-SA" sz="1800" b="1" kern="1200" dirty="0" smtClean="0">
                          <a:solidFill>
                            <a:schemeClr val="dk1"/>
                          </a:solidFill>
                          <a:effectLst/>
                          <a:latin typeface="itf shaheen pro Light" pitchFamily="50" charset="-78"/>
                          <a:ea typeface="+mn-ea"/>
                          <a:cs typeface="itf shaheen pro Light" pitchFamily="50" charset="-78"/>
                        </a:rPr>
                        <a:t>الإحداثيات والتحويلات الهندسية</a:t>
                      </a:r>
                      <a:endParaRPr lang="ar-SA" sz="1800" b="0" kern="1200" dirty="0" smtClean="0">
                        <a:solidFill>
                          <a:schemeClr val="bg1"/>
                        </a:solidFill>
                        <a:effectLst/>
                        <a:latin typeface="itf shaheen pro Light" pitchFamily="50" charset="-78"/>
                        <a:ea typeface="+mn-ea"/>
                        <a:cs typeface="itf shaheen pro Light" pitchFamily="50" charset="-78"/>
                      </a:endParaRP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34137899"/>
                  </a:ext>
                </a:extLst>
              </a:tr>
            </a:tbl>
          </a:graphicData>
        </a:graphic>
      </p:graphicFrame>
      <p:pic>
        <p:nvPicPr>
          <p:cNvPr id="8" name="صورة 7"/>
          <p:cNvPicPr>
            <a:picLocks noChangeAspect="1"/>
          </p:cNvPicPr>
          <p:nvPr/>
        </p:nvPicPr>
        <p:blipFill rotWithShape="1">
          <a:blip r:embed="rId4"/>
          <a:srcRect l="6405" r="4140" b="816"/>
          <a:stretch/>
        </p:blipFill>
        <p:spPr>
          <a:xfrm>
            <a:off x="478364" y="2897203"/>
            <a:ext cx="3577247" cy="32939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962810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 invX="1"/>
      </p:transition>
    </mc:Choice>
    <mc:Fallback xmlns="">
      <p:transition spd="slow" advClick="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/>
          <a:srcRect l="12990" t="3142" r="12214" b="2347"/>
          <a:stretch>
            <a:fillRect/>
          </a:stretch>
        </p:blipFill>
        <p:spPr bwMode="auto">
          <a:xfrm rot="10800000">
            <a:off x="215820" y="168725"/>
            <a:ext cx="11732844" cy="6426287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3" name="صورة 2"/>
          <p:cNvPicPr>
            <a:picLocks noChangeAspect="1"/>
          </p:cNvPicPr>
          <p:nvPr/>
        </p:nvPicPr>
        <p:blipFill rotWithShape="1">
          <a:blip r:embed="rId3"/>
          <a:srcRect r="1285"/>
          <a:stretch/>
        </p:blipFill>
        <p:spPr>
          <a:xfrm>
            <a:off x="897194" y="450594"/>
            <a:ext cx="10380406" cy="1571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213549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 invX="1"/>
      </p:transition>
    </mc:Choice>
    <mc:Fallback xmlns="">
      <p:transition spd="slow" advClick="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/>
          <a:srcRect l="12990" t="3142" r="12214" b="2347"/>
          <a:stretch>
            <a:fillRect/>
          </a:stretch>
        </p:blipFill>
        <p:spPr bwMode="auto">
          <a:xfrm rot="10800000">
            <a:off x="215820" y="168725"/>
            <a:ext cx="11732844" cy="6426287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4" name="صورة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93980" y="441683"/>
            <a:ext cx="10420350" cy="1628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155713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 invX="1"/>
      </p:transition>
    </mc:Choice>
    <mc:Fallback xmlns="">
      <p:transition spd="slow" advClick="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/>
          <a:srcRect l="12990" t="3142" r="12214" b="2347"/>
          <a:stretch>
            <a:fillRect/>
          </a:stretch>
        </p:blipFill>
        <p:spPr bwMode="auto">
          <a:xfrm rot="10800000">
            <a:off x="215820" y="168725"/>
            <a:ext cx="11732844" cy="6426287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4" name="صورة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77400" y="491766"/>
            <a:ext cx="10410825" cy="16859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783210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 invX="1"/>
      </p:transition>
    </mc:Choice>
    <mc:Fallback xmlns="">
      <p:transition spd="slow" advClick="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3"/>
          <a:srcRect l="12990" t="3142" r="12214" b="2347"/>
          <a:stretch>
            <a:fillRect/>
          </a:stretch>
        </p:blipFill>
        <p:spPr bwMode="auto">
          <a:xfrm rot="10800000">
            <a:off x="245544" y="191511"/>
            <a:ext cx="11732844" cy="6426287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graphicFrame>
        <p:nvGraphicFramePr>
          <p:cNvPr id="5" name="جدول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2015105"/>
              </p:ext>
            </p:extLst>
          </p:nvPr>
        </p:nvGraphicFramePr>
        <p:xfrm>
          <a:off x="4055611" y="2897208"/>
          <a:ext cx="7487631" cy="3428382"/>
        </p:xfrm>
        <a:graphic>
          <a:graphicData uri="http://schemas.openxmlformats.org/drawingml/2006/table">
            <a:tbl>
              <a:tblPr rtl="1" firstRow="1" bandRow="1">
                <a:tableStyleId>{073A0DAA-6AF3-43AB-8588-CEC1D06C72B9}</a:tableStyleId>
              </a:tblPr>
              <a:tblGrid>
                <a:gridCol w="2128309">
                  <a:extLst>
                    <a:ext uri="{9D8B030D-6E8A-4147-A177-3AD203B41FA5}">
                      <a16:colId xmlns:a16="http://schemas.microsoft.com/office/drawing/2014/main" val="3429144942"/>
                    </a:ext>
                  </a:extLst>
                </a:gridCol>
                <a:gridCol w="482600">
                  <a:extLst>
                    <a:ext uri="{9D8B030D-6E8A-4147-A177-3AD203B41FA5}">
                      <a16:colId xmlns:a16="http://schemas.microsoft.com/office/drawing/2014/main" val="215202769"/>
                    </a:ext>
                  </a:extLst>
                </a:gridCol>
                <a:gridCol w="4876722">
                  <a:extLst>
                    <a:ext uri="{9D8B030D-6E8A-4147-A177-3AD203B41FA5}">
                      <a16:colId xmlns:a16="http://schemas.microsoft.com/office/drawing/2014/main" val="3895854007"/>
                    </a:ext>
                  </a:extLst>
                </a:gridCol>
              </a:tblGrid>
              <a:tr h="412333">
                <a:tc>
                  <a:txBody>
                    <a:bodyPr/>
                    <a:lstStyle/>
                    <a:p>
                      <a:pPr algn="ctr" rtl="1"/>
                      <a:r>
                        <a:rPr lang="ar-SA" sz="2400" dirty="0" smtClean="0">
                          <a:solidFill>
                            <a:srgbClr val="006600"/>
                          </a:solidFill>
                          <a:latin typeface="itf shaheen pro" pitchFamily="50" charset="-78"/>
                          <a:cs typeface="itf shaheen pro" pitchFamily="50" charset="-78"/>
                        </a:rPr>
                        <a:t>نواتج التعلم</a:t>
                      </a:r>
                      <a:endParaRPr lang="ar-SA" sz="2400" dirty="0">
                        <a:solidFill>
                          <a:srgbClr val="006600"/>
                        </a:solidFill>
                        <a:latin typeface="itf shaheen pro" pitchFamily="50" charset="-78"/>
                        <a:cs typeface="itf shaheen pro" pitchFamily="50" charset="-78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rtl="1"/>
                      <a:r>
                        <a:rPr lang="ar-SA" sz="2400" dirty="0" smtClean="0">
                          <a:solidFill>
                            <a:srgbClr val="006600"/>
                          </a:solidFill>
                          <a:latin typeface="itf shaheen pro" pitchFamily="50" charset="-78"/>
                          <a:cs typeface="itf shaheen pro" pitchFamily="50" charset="-78"/>
                        </a:rPr>
                        <a:t>المؤشرات</a:t>
                      </a:r>
                      <a:endParaRPr lang="ar-SA" sz="2400" dirty="0">
                        <a:solidFill>
                          <a:srgbClr val="006600"/>
                        </a:solidFill>
                        <a:latin typeface="itf shaheen pro" pitchFamily="50" charset="-78"/>
                        <a:cs typeface="itf shaheen pro" pitchFamily="50" charset="-78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35841754"/>
                  </a:ext>
                </a:extLst>
              </a:tr>
              <a:tr h="539166">
                <a:tc rowSpan="5">
                  <a:txBody>
                    <a:bodyPr/>
                    <a:lstStyle/>
                    <a:p>
                      <a:pPr algn="r" rtl="1">
                        <a:lnSpc>
                          <a:spcPct val="150000"/>
                        </a:lnSpc>
                      </a:pPr>
                      <a:r>
                        <a:rPr lang="ar-SA" sz="1800" kern="1200" dirty="0" smtClean="0">
                          <a:solidFill>
                            <a:schemeClr val="dk1"/>
                          </a:solidFill>
                          <a:effectLst/>
                          <a:latin typeface="itf shaheen pro Light" pitchFamily="50" charset="-78"/>
                          <a:ea typeface="+mn-ea"/>
                          <a:cs typeface="itf shaheen pro Light" pitchFamily="50" charset="-78"/>
                        </a:rPr>
                        <a:t>كتابة فضاء العينة لتجربة : عشوائية، وإيجاد عدد النواتج الممكنة لحادثة، وتمييز أنواع الحوادث، وحساب : احتمالات وقوعها.</a:t>
                      </a:r>
                      <a:endParaRPr lang="en-US" sz="2000" kern="1200" dirty="0">
                        <a:solidFill>
                          <a:schemeClr val="dk1"/>
                        </a:solidFill>
                        <a:effectLst/>
                        <a:latin typeface="itf shaheen pro Light" pitchFamily="50" charset="-78"/>
                        <a:ea typeface="+mn-ea"/>
                        <a:cs typeface="itf shaheen pro Light" pitchFamily="50" charset="-78"/>
                      </a:endParaRPr>
                    </a:p>
                  </a:txBody>
                  <a:tcPr marL="114300" marR="114300" marT="0" marB="0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2000" kern="1200" dirty="0" smtClean="0">
                          <a:solidFill>
                            <a:srgbClr val="C00000"/>
                          </a:solidFill>
                          <a:effectLst/>
                          <a:latin typeface="itf Simah pro Arabic" pitchFamily="50" charset="-78"/>
                          <a:ea typeface="+mn-ea"/>
                          <a:cs typeface="itf Simah pro Arabic" pitchFamily="50" charset="-78"/>
                          <a:sym typeface="CYCLIC NUMBERS-BLACK" panose="02000000000000000000" pitchFamily="2" charset="2"/>
                        </a:rPr>
                        <a:t>1</a:t>
                      </a:r>
                      <a:endParaRPr lang="en-US" sz="2000" kern="1200" dirty="0" smtClean="0">
                        <a:solidFill>
                          <a:srgbClr val="C00000"/>
                        </a:solidFill>
                        <a:effectLst/>
                        <a:latin typeface="itf Simah pro Arabic" pitchFamily="50" charset="-78"/>
                        <a:ea typeface="+mn-ea"/>
                        <a:cs typeface="itf Simah pro Arabic" pitchFamily="50" charset="-78"/>
                      </a:endParaRPr>
                    </a:p>
                  </a:txBody>
                  <a:tcP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r>
                        <a:rPr lang="ar-SA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itf shaheen pro Light" pitchFamily="50" charset="-78"/>
                        </a:rPr>
                        <a:t>يكتب فضاء العينة لتجربة عشوائية باستخدام القائمة المنظمة. والجدول، والرسم الشجري.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l-QuranAlKareem" panose="02000000000000000000" pitchFamily="2" charset="-78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49348044"/>
                  </a:ext>
                </a:extLst>
              </a:tr>
              <a:tr h="457200">
                <a:tc vMerge="1"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l-QuranAlKareem" panose="02000000000000000000" pitchFamily="2" charset="-78"/>
                      </a:endParaRPr>
                    </a:p>
                  </a:txBody>
                  <a:tcPr marL="114300" marR="114300" marT="0" marB="0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2000" dirty="0" smtClean="0">
                          <a:solidFill>
                            <a:srgbClr val="C00000"/>
                          </a:solidFill>
                          <a:latin typeface="itf Simah pro Arabic" pitchFamily="50" charset="-78"/>
                          <a:cs typeface="itf Simah pro Arabic" pitchFamily="50" charset="-78"/>
                        </a:rPr>
                        <a:t>2</a:t>
                      </a:r>
                      <a:endParaRPr lang="ar-SA" sz="2000" dirty="0">
                        <a:solidFill>
                          <a:srgbClr val="C00000"/>
                        </a:solidFill>
                        <a:latin typeface="itf Simah pro Arabic" pitchFamily="50" charset="-78"/>
                        <a:cs typeface="itf Simah pro Arabic" pitchFamily="50" charset="-78"/>
                      </a:endParaRPr>
                    </a:p>
                  </a:txBody>
                  <a:tcP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r>
                        <a:rPr lang="ar-SA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itf shaheen pro Light" pitchFamily="50" charset="-78"/>
                        </a:rPr>
                        <a:t>يوجد عدد النواتج الممكنة لحادثة باستخدام مبدأ العد الأساسي.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l-QuranAlKareem" panose="02000000000000000000" pitchFamily="2" charset="-78"/>
                      </a:endParaRPr>
                    </a:p>
                    <a:p>
                      <a:pPr algn="r" rtl="1">
                        <a:spcAft>
                          <a:spcPts val="0"/>
                        </a:spcAft>
                      </a:pPr>
                      <a:r>
                        <a:rPr lang="ar-SA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itf shaheen pro Light" pitchFamily="50" charset="-78"/>
                        </a:rPr>
                        <a:t>وباستخدام التباديل والتوافيق ويحسب احتمال وقوعها، ويعبر عنه بطرق </a:t>
                      </a:r>
                      <a:r>
                        <a:rPr lang="ar-SA" sz="1400" dirty="0">
                          <a:effectLst/>
                          <a:latin typeface="itf shaheen pro Light" pitchFamily="50" charset="-78"/>
                          <a:ea typeface="Times New Roman" panose="02020603050405020304" pitchFamily="18" charset="0"/>
                          <a:cs typeface="itf shaheen pro Light" pitchFamily="50" charset="-78"/>
                        </a:rPr>
                        <a:t>متعددة</a:t>
                      </a:r>
                      <a:r>
                        <a:rPr lang="ar-SA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itf shaheen pro Light" pitchFamily="50" charset="-78"/>
                        </a:rPr>
                        <a:t> الكلمات، والكسور الاعتيادية والكسور العشرية. والنسب المئوية).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l-QuranAlKareem" panose="02000000000000000000" pitchFamily="2" charset="-78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41839515"/>
                  </a:ext>
                </a:extLst>
              </a:tr>
              <a:tr h="469248">
                <a:tc vMerge="1"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l-QuranAlKareem" panose="02000000000000000000" pitchFamily="2" charset="-78"/>
                      </a:endParaRPr>
                    </a:p>
                  </a:txBody>
                  <a:tcPr marL="114300" marR="114300" marT="0" marB="0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2000" kern="1200" dirty="0" smtClean="0">
                          <a:solidFill>
                            <a:srgbClr val="C00000"/>
                          </a:solidFill>
                          <a:effectLst/>
                          <a:latin typeface="itf Simah pro Arabic" pitchFamily="50" charset="-78"/>
                          <a:ea typeface="+mn-ea"/>
                          <a:cs typeface="itf Simah pro Arabic" pitchFamily="50" charset="-78"/>
                          <a:sym typeface="CYCLIC NUMBERS-BLACK" panose="02000000000000000000" pitchFamily="2" charset="2"/>
                        </a:rPr>
                        <a:t>3</a:t>
                      </a:r>
                      <a:endParaRPr lang="ar-SA" sz="2000" dirty="0">
                        <a:solidFill>
                          <a:srgbClr val="C00000"/>
                        </a:solidFill>
                        <a:latin typeface="itf Simah pro Arabic" pitchFamily="50" charset="-78"/>
                        <a:cs typeface="itf Simah pro Arabic" pitchFamily="50" charset="-78"/>
                      </a:endParaRPr>
                    </a:p>
                  </a:txBody>
                  <a:tcP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r>
                        <a:rPr lang="ar-SA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itf shaheen pro Light" pitchFamily="50" charset="-78"/>
                        </a:rPr>
                        <a:t>يميز أنواع الحوادث البسيطة والمركبة المتنافية وغير المتنافية.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l-QuranAlKareem" panose="02000000000000000000" pitchFamily="2" charset="-78"/>
                      </a:endParaRPr>
                    </a:p>
                    <a:p>
                      <a:pPr algn="r" rtl="1">
                        <a:spcAft>
                          <a:spcPts val="0"/>
                        </a:spcAft>
                      </a:pPr>
                      <a:r>
                        <a:rPr lang="ar-SA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itf shaheen pro Light" pitchFamily="50" charset="-78"/>
                        </a:rPr>
                        <a:t>المتممة المركبة المستقلة وغير المستقلة)، ويحسب احتمالات وقوعها.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l-QuranAlKareem" panose="02000000000000000000" pitchFamily="2" charset="-78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45408639"/>
                  </a:ext>
                </a:extLst>
              </a:tr>
              <a:tr h="469248">
                <a:tc v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2000" dirty="0" smtClean="0">
                          <a:solidFill>
                            <a:srgbClr val="C00000"/>
                          </a:solidFill>
                          <a:latin typeface="itf Simah pro Arabic" pitchFamily="50" charset="-78"/>
                          <a:cs typeface="itf Simah pro Arabic" pitchFamily="50" charset="-78"/>
                        </a:rPr>
                        <a:t>4</a:t>
                      </a:r>
                      <a:endParaRPr lang="ar-SA" sz="2000" dirty="0">
                        <a:solidFill>
                          <a:srgbClr val="C00000"/>
                        </a:solidFill>
                        <a:latin typeface="itf Simah pro Arabic" pitchFamily="50" charset="-78"/>
                        <a:cs typeface="itf Simah pro Arabic" pitchFamily="50" charset="-78"/>
                      </a:endParaRPr>
                    </a:p>
                  </a:txBody>
                  <a:tcP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r>
                        <a:rPr lang="ar-SA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itf shaheen pro Light" pitchFamily="50" charset="-78"/>
                        </a:rPr>
                        <a:t>يحسب الاحتمالين النظري، والتجريبي لوقوع حادثة، ويقارن بينهما.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l-QuranAlKareem" panose="02000000000000000000" pitchFamily="2" charset="-78"/>
                      </a:endParaRPr>
                    </a:p>
                    <a:p>
                      <a:pPr algn="r" rtl="1">
                        <a:spcAft>
                          <a:spcPts val="0"/>
                        </a:spcAft>
                      </a:pPr>
                      <a:r>
                        <a:rPr lang="ar-SA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itf shaheen pro Light" pitchFamily="50" charset="-78"/>
                        </a:rPr>
                        <a:t>ويستخدمهما في التنبؤ بحوادث مستقبلية.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l-QuranAlKareem" panose="02000000000000000000" pitchFamily="2" charset="-78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24512793"/>
                  </a:ext>
                </a:extLst>
              </a:tr>
              <a:tr h="469248">
                <a:tc v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2000" dirty="0" smtClean="0">
                          <a:solidFill>
                            <a:srgbClr val="C00000"/>
                          </a:solidFill>
                          <a:latin typeface="itf Simah pro Arabic" pitchFamily="50" charset="-78"/>
                          <a:cs typeface="itf Simah pro Arabic" pitchFamily="50" charset="-78"/>
                        </a:rPr>
                        <a:t>5</a:t>
                      </a:r>
                      <a:endParaRPr lang="ar-SA" sz="2000" dirty="0">
                        <a:solidFill>
                          <a:srgbClr val="C00000"/>
                        </a:solidFill>
                        <a:latin typeface="itf Simah pro Arabic" pitchFamily="50" charset="-78"/>
                        <a:cs typeface="itf Simah pro Arabic" pitchFamily="50" charset="-78"/>
                      </a:endParaRPr>
                    </a:p>
                  </a:txBody>
                  <a:tcP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r>
                        <a:rPr lang="ar-SA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itf shaheen pro Light" pitchFamily="50" charset="-78"/>
                        </a:rPr>
                        <a:t>يحل مسائل رياضية تتضمن تطبيقات حياتية على فضاء العينة، وأنواع الحوادث، واحتمالاتها، ويستخدمها للتنبؤ، ويفسر حلها.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l-QuranAlKareem" panose="02000000000000000000" pitchFamily="2" charset="-78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24833043"/>
                  </a:ext>
                </a:extLst>
              </a:tr>
            </a:tbl>
          </a:graphicData>
        </a:graphic>
      </p:graphicFrame>
      <p:graphicFrame>
        <p:nvGraphicFramePr>
          <p:cNvPr id="3" name="جدول 2"/>
          <p:cNvGraphicFramePr>
            <a:graphicFrameLocks noGrp="1"/>
          </p:cNvGraphicFramePr>
          <p:nvPr>
            <p:extLst/>
          </p:nvPr>
        </p:nvGraphicFramePr>
        <p:xfrm>
          <a:off x="985308" y="447927"/>
          <a:ext cx="10430934" cy="79248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4568292">
                  <a:extLst>
                    <a:ext uri="{9D8B030D-6E8A-4147-A177-3AD203B41FA5}">
                      <a16:colId xmlns:a16="http://schemas.microsoft.com/office/drawing/2014/main" val="1125250278"/>
                    </a:ext>
                  </a:extLst>
                </a:gridCol>
                <a:gridCol w="5862642">
                  <a:extLst>
                    <a:ext uri="{9D8B030D-6E8A-4147-A177-3AD203B41FA5}">
                      <a16:colId xmlns:a16="http://schemas.microsoft.com/office/drawing/2014/main" val="216536082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rtl="1"/>
                      <a:r>
                        <a:rPr lang="ar-SA" sz="2000" b="1" i="0" dirty="0" smtClean="0">
                          <a:solidFill>
                            <a:schemeClr val="bg1"/>
                          </a:solidFill>
                          <a:cs typeface="AL-Mohanad" pitchFamily="2" charset="-78"/>
                        </a:rPr>
                        <a:t>المملكة العربية السعودية</a:t>
                      </a:r>
                      <a:endParaRPr lang="ar-SA" sz="2000" b="1" i="0" dirty="0">
                        <a:solidFill>
                          <a:schemeClr val="bg1"/>
                        </a:solidFill>
                        <a:cs typeface="AL-Mohanad" pitchFamily="2" charset="-78"/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2000" b="1" i="0" dirty="0" smtClean="0">
                          <a:solidFill>
                            <a:schemeClr val="bg1"/>
                          </a:solidFill>
                          <a:cs typeface="AL-Mohanad" pitchFamily="2" charset="-78"/>
                        </a:rPr>
                        <a:t>                                               الإدارة العامة للتعليم</a:t>
                      </a:r>
                      <a:endParaRPr lang="ar-SA" sz="2000" b="1" i="0" dirty="0">
                        <a:solidFill>
                          <a:schemeClr val="bg1"/>
                        </a:solidFill>
                        <a:cs typeface="AL-Mohanad" pitchFamily="2" charset="-78"/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4260816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rtl="1"/>
                      <a:r>
                        <a:rPr lang="ar-SA" sz="2000" b="1" i="0" dirty="0" smtClean="0">
                          <a:solidFill>
                            <a:schemeClr val="bg1"/>
                          </a:solidFill>
                          <a:cs typeface="AL-Mohanad" pitchFamily="2" charset="-78"/>
                        </a:rPr>
                        <a:t>       وزارة التعليم</a:t>
                      </a:r>
                      <a:endParaRPr lang="ar-SA" sz="2000" b="1" i="0" dirty="0">
                        <a:solidFill>
                          <a:schemeClr val="bg1"/>
                        </a:solidFill>
                        <a:cs typeface="AL-Mohanad" pitchFamily="2" charset="-78"/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2000" b="1" i="0" dirty="0" smtClean="0">
                          <a:solidFill>
                            <a:schemeClr val="bg1"/>
                          </a:solidFill>
                          <a:cs typeface="AL-Mohanad" pitchFamily="2" charset="-78"/>
                        </a:rPr>
                        <a:t>                                                     متوسطة</a:t>
                      </a:r>
                      <a:endParaRPr lang="ar-SA" sz="2000" b="1" i="0" dirty="0">
                        <a:solidFill>
                          <a:schemeClr val="bg1"/>
                        </a:solidFill>
                        <a:cs typeface="AL-Mohanad" pitchFamily="2" charset="-78"/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05431062"/>
                  </a:ext>
                </a:extLst>
              </a:tr>
            </a:tbl>
          </a:graphicData>
        </a:graphic>
      </p:graphicFrame>
      <p:graphicFrame>
        <p:nvGraphicFramePr>
          <p:cNvPr id="6" name="جدول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38039670"/>
              </p:ext>
            </p:extLst>
          </p:nvPr>
        </p:nvGraphicFramePr>
        <p:xfrm>
          <a:off x="1596843" y="1240407"/>
          <a:ext cx="9207863" cy="1491889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9207863">
                  <a:extLst>
                    <a:ext uri="{9D8B030D-6E8A-4147-A177-3AD203B41FA5}">
                      <a16:colId xmlns:a16="http://schemas.microsoft.com/office/drawing/2014/main" val="2832411921"/>
                    </a:ext>
                  </a:extLst>
                </a:gridCol>
              </a:tblGrid>
              <a:tr h="580270">
                <a:tc>
                  <a:txBody>
                    <a:bodyPr/>
                    <a:lstStyle/>
                    <a:p>
                      <a:pPr algn="ctr" rtl="1"/>
                      <a:r>
                        <a:rPr lang="ar-SA" sz="2800" b="0" dirty="0" smtClean="0">
                          <a:solidFill>
                            <a:srgbClr val="C00000"/>
                          </a:solidFill>
                          <a:latin typeface="itf shaheen pro" pitchFamily="50" charset="-78"/>
                          <a:cs typeface="itf shaheen pro" pitchFamily="50" charset="-78"/>
                        </a:rPr>
                        <a:t>تدريبات</a:t>
                      </a:r>
                      <a:r>
                        <a:rPr lang="ar-SA" sz="2800" b="0" baseline="0" dirty="0" smtClean="0">
                          <a:solidFill>
                            <a:srgbClr val="C00000"/>
                          </a:solidFill>
                          <a:latin typeface="itf shaheen pro" pitchFamily="50" charset="-78"/>
                          <a:cs typeface="itf shaheen pro" pitchFamily="50" charset="-78"/>
                        </a:rPr>
                        <a:t> نافس الفصل الثاني 1447 هـ (الأسبوع الثاني)</a:t>
                      </a:r>
                      <a:endParaRPr lang="ar-SA" sz="2800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73779070"/>
                  </a:ext>
                </a:extLst>
              </a:tr>
              <a:tr h="439341">
                <a:tc>
                  <a:txBody>
                    <a:bodyPr/>
                    <a:lstStyle/>
                    <a:p>
                      <a:pPr algn="r" rtl="1"/>
                      <a:r>
                        <a:rPr lang="ar-SA" sz="1800" b="0" kern="1200" dirty="0" smtClean="0">
                          <a:solidFill>
                            <a:srgbClr val="0000FF"/>
                          </a:solidFill>
                          <a:effectLst/>
                          <a:latin typeface="itf shaheen pro" pitchFamily="50" charset="-78"/>
                          <a:ea typeface="+mn-ea"/>
                          <a:cs typeface="itf shaheen pro" pitchFamily="50" charset="-78"/>
                        </a:rPr>
                        <a:t>المجال :  </a:t>
                      </a:r>
                      <a:r>
                        <a:rPr lang="ar-SA" sz="1800" b="1" kern="1200" dirty="0" smtClean="0">
                          <a:solidFill>
                            <a:schemeClr val="dk1"/>
                          </a:solidFill>
                          <a:effectLst/>
                          <a:latin typeface="itf shaheen pro Light" pitchFamily="50" charset="-78"/>
                          <a:ea typeface="+mn-ea"/>
                          <a:cs typeface="itf shaheen pro Light" pitchFamily="50" charset="-78"/>
                        </a:rPr>
                        <a:t>الإحصاء والاحتمالات</a:t>
                      </a:r>
                      <a:endParaRPr lang="ar-SA" sz="1800" b="1" kern="1200" dirty="0" smtClean="0">
                        <a:solidFill>
                          <a:schemeClr val="bg1"/>
                        </a:solidFill>
                        <a:effectLst/>
                        <a:latin typeface="itf shaheen pro Light" pitchFamily="50" charset="-78"/>
                        <a:ea typeface="+mn-ea"/>
                        <a:cs typeface="itf shaheen pro Light" pitchFamily="50" charset="-78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43766976"/>
                  </a:ext>
                </a:extLst>
              </a:tr>
              <a:tr h="472278">
                <a:tc>
                  <a:txBody>
                    <a:bodyPr/>
                    <a:lstStyle/>
                    <a:p>
                      <a:pPr marL="0" marR="0" indent="0" algn="r" defTabSz="4572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800" b="0" kern="1200" dirty="0" smtClean="0">
                          <a:solidFill>
                            <a:srgbClr val="0000FF"/>
                          </a:solidFill>
                          <a:effectLst/>
                          <a:latin typeface="itf shaheen pro" pitchFamily="50" charset="-78"/>
                          <a:ea typeface="+mn-ea"/>
                          <a:cs typeface="itf shaheen pro" pitchFamily="50" charset="-78"/>
                        </a:rPr>
                        <a:t>المجال الفرعي :  </a:t>
                      </a:r>
                      <a:r>
                        <a:rPr lang="ar-SA" sz="1800" b="1" kern="1200" dirty="0" smtClean="0">
                          <a:solidFill>
                            <a:schemeClr val="dk1"/>
                          </a:solidFill>
                          <a:effectLst/>
                          <a:latin typeface="itf shaheen pro Light" pitchFamily="50" charset="-78"/>
                          <a:ea typeface="+mn-ea"/>
                          <a:cs typeface="itf shaheen pro Light" pitchFamily="50" charset="-78"/>
                        </a:rPr>
                        <a:t>حساب الاحتمالات</a:t>
                      </a:r>
                      <a:endParaRPr lang="ar-SA" sz="1800" b="0" kern="1200" dirty="0" smtClean="0">
                        <a:solidFill>
                          <a:schemeClr val="bg1"/>
                        </a:solidFill>
                        <a:effectLst/>
                        <a:latin typeface="itf shaheen pro Light" pitchFamily="50" charset="-78"/>
                        <a:ea typeface="+mn-ea"/>
                        <a:cs typeface="itf shaheen pro Light" pitchFamily="50" charset="-78"/>
                      </a:endParaRP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34137899"/>
                  </a:ext>
                </a:extLst>
              </a:tr>
            </a:tbl>
          </a:graphicData>
        </a:graphic>
      </p:graphicFrame>
      <p:pic>
        <p:nvPicPr>
          <p:cNvPr id="8" name="صورة 7"/>
          <p:cNvPicPr>
            <a:picLocks noChangeAspect="1"/>
          </p:cNvPicPr>
          <p:nvPr/>
        </p:nvPicPr>
        <p:blipFill rotWithShape="1">
          <a:blip r:embed="rId4"/>
          <a:srcRect l="6405" r="4140" b="816"/>
          <a:stretch/>
        </p:blipFill>
        <p:spPr>
          <a:xfrm>
            <a:off x="478364" y="2897203"/>
            <a:ext cx="3577247" cy="32939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992296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 invX="1"/>
      </p:transition>
    </mc:Choice>
    <mc:Fallback xmlns="">
      <p:transition spd="slow" advClick="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/>
          <a:srcRect l="12990" t="3142" r="12214" b="2347"/>
          <a:stretch>
            <a:fillRect/>
          </a:stretch>
        </p:blipFill>
        <p:spPr bwMode="auto">
          <a:xfrm rot="10800000">
            <a:off x="215820" y="168725"/>
            <a:ext cx="11732844" cy="6426287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4" name="صورة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55572" y="509434"/>
            <a:ext cx="10477500" cy="1866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609117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 invX="1"/>
      </p:transition>
    </mc:Choice>
    <mc:Fallback xmlns="">
      <p:transition spd="slow" advClick="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/>
          <a:srcRect l="12990" t="3142" r="12214" b="2347"/>
          <a:stretch>
            <a:fillRect/>
          </a:stretch>
        </p:blipFill>
        <p:spPr bwMode="auto">
          <a:xfrm rot="10800000">
            <a:off x="215820" y="168725"/>
            <a:ext cx="11732844" cy="6426287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3" name="صورة 2"/>
          <p:cNvPicPr>
            <a:picLocks noChangeAspect="1"/>
          </p:cNvPicPr>
          <p:nvPr/>
        </p:nvPicPr>
        <p:blipFill rotWithShape="1">
          <a:blip r:embed="rId3"/>
          <a:srcRect t="2118"/>
          <a:stretch/>
        </p:blipFill>
        <p:spPr>
          <a:xfrm>
            <a:off x="965405" y="599768"/>
            <a:ext cx="10477500" cy="18171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561646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 invX="1"/>
      </p:transition>
    </mc:Choice>
    <mc:Fallback xmlns="">
      <p:transition spd="slow" advClick="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/>
          <a:srcRect l="12990" t="3142" r="12214" b="2347"/>
          <a:stretch>
            <a:fillRect/>
          </a:stretch>
        </p:blipFill>
        <p:spPr bwMode="auto">
          <a:xfrm rot="10800000">
            <a:off x="215820" y="168725"/>
            <a:ext cx="11732844" cy="6426287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3" name="صورة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75544" y="392522"/>
            <a:ext cx="10496550" cy="22383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024081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 invX="1"/>
      </p:transition>
    </mc:Choice>
    <mc:Fallback xmlns="">
      <p:transition spd="slow" advClick="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/>
          <a:srcRect l="12990" t="3142" r="12214" b="2347"/>
          <a:stretch>
            <a:fillRect/>
          </a:stretch>
        </p:blipFill>
        <p:spPr bwMode="auto">
          <a:xfrm rot="10800000">
            <a:off x="215820" y="168725"/>
            <a:ext cx="11732844" cy="6426287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3" name="صورة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35908" y="488233"/>
            <a:ext cx="10477500" cy="2381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146486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 invX="1"/>
      </p:transition>
    </mc:Choice>
    <mc:Fallback xmlns="">
      <p:transition spd="slow" advClick="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/>
          <a:srcRect l="12990" t="3142" r="12214" b="2347"/>
          <a:stretch>
            <a:fillRect/>
          </a:stretch>
        </p:blipFill>
        <p:spPr bwMode="auto">
          <a:xfrm rot="10800000">
            <a:off x="215820" y="168725"/>
            <a:ext cx="11732844" cy="6426287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3" name="صورة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32079" y="398207"/>
            <a:ext cx="10344150" cy="228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634195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 invX="1"/>
      </p:transition>
    </mc:Choice>
    <mc:Fallback xmlns="">
      <p:transition spd="slow" advClick="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/>
          <a:srcRect l="12990" t="3142" r="12214" b="2347"/>
          <a:stretch>
            <a:fillRect/>
          </a:stretch>
        </p:blipFill>
        <p:spPr bwMode="auto">
          <a:xfrm rot="10800000">
            <a:off x="215820" y="168725"/>
            <a:ext cx="11732844" cy="6426287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3" name="صورة 2"/>
          <p:cNvPicPr>
            <a:picLocks noChangeAspect="1"/>
          </p:cNvPicPr>
          <p:nvPr/>
        </p:nvPicPr>
        <p:blipFill rotWithShape="1">
          <a:blip r:embed="rId3"/>
          <a:srcRect l="266"/>
          <a:stretch/>
        </p:blipFill>
        <p:spPr>
          <a:xfrm>
            <a:off x="462116" y="345358"/>
            <a:ext cx="11061290" cy="3276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044243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 invX="1"/>
      </p:transition>
    </mc:Choice>
    <mc:Fallback xmlns="">
      <p:transition spd="slow" advClick="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/>
          <a:srcRect l="12990" t="3142" r="12214" b="2347"/>
          <a:stretch>
            <a:fillRect/>
          </a:stretch>
        </p:blipFill>
        <p:spPr bwMode="auto">
          <a:xfrm rot="10800000">
            <a:off x="215820" y="168725"/>
            <a:ext cx="11732844" cy="6426287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4" name="صورة 3"/>
          <p:cNvPicPr>
            <a:picLocks noChangeAspect="1"/>
          </p:cNvPicPr>
          <p:nvPr/>
        </p:nvPicPr>
        <p:blipFill rotWithShape="1">
          <a:blip r:embed="rId3"/>
          <a:srcRect l="1765"/>
          <a:stretch/>
        </p:blipFill>
        <p:spPr>
          <a:xfrm>
            <a:off x="757084" y="441068"/>
            <a:ext cx="10844981" cy="15906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15995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 invX="1"/>
      </p:transition>
    </mc:Choice>
    <mc:Fallback xmlns="">
      <p:transition spd="slow" advClick="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/>
          <a:srcRect l="12990" t="3142" r="12214" b="2347"/>
          <a:stretch>
            <a:fillRect/>
          </a:stretch>
        </p:blipFill>
        <p:spPr bwMode="auto">
          <a:xfrm rot="10800000">
            <a:off x="215820" y="168725"/>
            <a:ext cx="11732844" cy="6426287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3" name="صورة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0271" y="402201"/>
            <a:ext cx="10953136" cy="1924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710915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 invX="1"/>
      </p:transition>
    </mc:Choice>
    <mc:Fallback xmlns="">
      <p:transition spd="slow" advClick="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/>
          <a:srcRect l="12990" t="3142" r="12214" b="2347"/>
          <a:stretch>
            <a:fillRect/>
          </a:stretch>
        </p:blipFill>
        <p:spPr bwMode="auto">
          <a:xfrm rot="10800000">
            <a:off x="215820" y="168725"/>
            <a:ext cx="11732844" cy="6426287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3" name="صورة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1276" y="443988"/>
            <a:ext cx="11102157" cy="1466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244726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 invX="1"/>
      </p:transition>
    </mc:Choice>
    <mc:Fallback xmlns="">
      <p:transition spd="slow" advClick="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/>
          <a:srcRect l="12990" t="3142" r="12214" b="2347"/>
          <a:stretch>
            <a:fillRect/>
          </a:stretch>
        </p:blipFill>
        <p:spPr bwMode="auto">
          <a:xfrm rot="10800000">
            <a:off x="215820" y="168725"/>
            <a:ext cx="11732844" cy="6426287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3" name="صورة 2"/>
          <p:cNvPicPr>
            <a:picLocks noChangeAspect="1"/>
          </p:cNvPicPr>
          <p:nvPr/>
        </p:nvPicPr>
        <p:blipFill rotWithShape="1">
          <a:blip r:embed="rId3"/>
          <a:srcRect l="5649"/>
          <a:stretch/>
        </p:blipFill>
        <p:spPr>
          <a:xfrm>
            <a:off x="690105" y="496837"/>
            <a:ext cx="10784274" cy="2305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724626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 invX="1"/>
      </p:transition>
    </mc:Choice>
    <mc:Fallback xmlns="">
      <p:transition spd="slow" advClick="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3"/>
          <a:srcRect l="12990" t="3142" r="12214" b="2347"/>
          <a:stretch>
            <a:fillRect/>
          </a:stretch>
        </p:blipFill>
        <p:spPr bwMode="auto">
          <a:xfrm rot="10800000">
            <a:off x="245544" y="191511"/>
            <a:ext cx="11732844" cy="6426287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graphicFrame>
        <p:nvGraphicFramePr>
          <p:cNvPr id="5" name="جدول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71254644"/>
              </p:ext>
            </p:extLst>
          </p:nvPr>
        </p:nvGraphicFramePr>
        <p:xfrm>
          <a:off x="4055611" y="2897208"/>
          <a:ext cx="7487631" cy="3200400"/>
        </p:xfrm>
        <a:graphic>
          <a:graphicData uri="http://schemas.openxmlformats.org/drawingml/2006/table">
            <a:tbl>
              <a:tblPr rtl="1" firstRow="1" bandRow="1">
                <a:tableStyleId>{073A0DAA-6AF3-43AB-8588-CEC1D06C72B9}</a:tableStyleId>
              </a:tblPr>
              <a:tblGrid>
                <a:gridCol w="2128309">
                  <a:extLst>
                    <a:ext uri="{9D8B030D-6E8A-4147-A177-3AD203B41FA5}">
                      <a16:colId xmlns:a16="http://schemas.microsoft.com/office/drawing/2014/main" val="3429144942"/>
                    </a:ext>
                  </a:extLst>
                </a:gridCol>
                <a:gridCol w="482600">
                  <a:extLst>
                    <a:ext uri="{9D8B030D-6E8A-4147-A177-3AD203B41FA5}">
                      <a16:colId xmlns:a16="http://schemas.microsoft.com/office/drawing/2014/main" val="215202769"/>
                    </a:ext>
                  </a:extLst>
                </a:gridCol>
                <a:gridCol w="4876722">
                  <a:extLst>
                    <a:ext uri="{9D8B030D-6E8A-4147-A177-3AD203B41FA5}">
                      <a16:colId xmlns:a16="http://schemas.microsoft.com/office/drawing/2014/main" val="3895854007"/>
                    </a:ext>
                  </a:extLst>
                </a:gridCol>
              </a:tblGrid>
              <a:tr h="412333">
                <a:tc>
                  <a:txBody>
                    <a:bodyPr/>
                    <a:lstStyle/>
                    <a:p>
                      <a:pPr algn="ctr" rtl="1"/>
                      <a:r>
                        <a:rPr lang="ar-SA" sz="2400" dirty="0" smtClean="0">
                          <a:solidFill>
                            <a:srgbClr val="006600"/>
                          </a:solidFill>
                          <a:latin typeface="itf shaheen pro" pitchFamily="50" charset="-78"/>
                          <a:cs typeface="itf shaheen pro" pitchFamily="50" charset="-78"/>
                        </a:rPr>
                        <a:t>نواتج التعلم</a:t>
                      </a:r>
                      <a:endParaRPr lang="ar-SA" sz="2400" dirty="0">
                        <a:solidFill>
                          <a:srgbClr val="006600"/>
                        </a:solidFill>
                        <a:latin typeface="itf shaheen pro" pitchFamily="50" charset="-78"/>
                        <a:cs typeface="itf shaheen pro" pitchFamily="50" charset="-78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rtl="1"/>
                      <a:r>
                        <a:rPr lang="ar-SA" sz="2400" dirty="0" smtClean="0">
                          <a:solidFill>
                            <a:srgbClr val="006600"/>
                          </a:solidFill>
                          <a:latin typeface="itf shaheen pro" pitchFamily="50" charset="-78"/>
                          <a:cs typeface="itf shaheen pro" pitchFamily="50" charset="-78"/>
                        </a:rPr>
                        <a:t>المؤشرات</a:t>
                      </a:r>
                      <a:endParaRPr lang="ar-SA" sz="2400" dirty="0">
                        <a:solidFill>
                          <a:srgbClr val="006600"/>
                        </a:solidFill>
                        <a:latin typeface="itf shaheen pro" pitchFamily="50" charset="-78"/>
                        <a:cs typeface="itf shaheen pro" pitchFamily="50" charset="-78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35841754"/>
                  </a:ext>
                </a:extLst>
              </a:tr>
              <a:tr h="539166">
                <a:tc rowSpan="5">
                  <a:txBody>
                    <a:bodyPr/>
                    <a:lstStyle/>
                    <a:p>
                      <a:pPr algn="r" rtl="1">
                        <a:lnSpc>
                          <a:spcPct val="150000"/>
                        </a:lnSpc>
                      </a:pPr>
                      <a:r>
                        <a:rPr lang="ar-SA" sz="2000" kern="1200" dirty="0" smtClean="0">
                          <a:solidFill>
                            <a:schemeClr val="dk1"/>
                          </a:solidFill>
                          <a:effectLst/>
                          <a:latin typeface="itf shaheen pro Light" pitchFamily="50" charset="-78"/>
                          <a:ea typeface="+mn-ea"/>
                          <a:cs typeface="itf shaheen pro Light" pitchFamily="50" charset="-78"/>
                        </a:rPr>
                        <a:t>تحليل البيانات باستخدام مقاييس النزعة المركزية، ومقاييس التشتت وتفسيرها، والمقارنة بينها.</a:t>
                      </a:r>
                      <a:endParaRPr lang="en-US" sz="2000" kern="1200" dirty="0">
                        <a:solidFill>
                          <a:schemeClr val="dk1"/>
                        </a:solidFill>
                        <a:effectLst/>
                        <a:latin typeface="itf shaheen pro Light" pitchFamily="50" charset="-78"/>
                        <a:ea typeface="+mn-ea"/>
                        <a:cs typeface="itf shaheen pro Light" pitchFamily="50" charset="-78"/>
                      </a:endParaRPr>
                    </a:p>
                  </a:txBody>
                  <a:tcPr marL="114300" marR="114300" marT="0" marB="0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2000" kern="1200" dirty="0" smtClean="0">
                          <a:solidFill>
                            <a:srgbClr val="C00000"/>
                          </a:solidFill>
                          <a:effectLst/>
                          <a:latin typeface="itf Simah pro Arabic" pitchFamily="50" charset="-78"/>
                          <a:ea typeface="+mn-ea"/>
                          <a:cs typeface="itf Simah pro Arabic" pitchFamily="50" charset="-78"/>
                          <a:sym typeface="CYCLIC NUMBERS-BLACK" panose="02000000000000000000" pitchFamily="2" charset="2"/>
                        </a:rPr>
                        <a:t>1</a:t>
                      </a:r>
                      <a:endParaRPr lang="en-US" sz="2000" kern="1200" dirty="0" smtClean="0">
                        <a:solidFill>
                          <a:srgbClr val="C00000"/>
                        </a:solidFill>
                        <a:effectLst/>
                        <a:latin typeface="itf Simah pro Arabic" pitchFamily="50" charset="-78"/>
                        <a:ea typeface="+mn-ea"/>
                        <a:cs typeface="itf Simah pro Arabic" pitchFamily="50" charset="-78"/>
                      </a:endParaRPr>
                    </a:p>
                  </a:txBody>
                  <a:tcP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r>
                        <a:rPr lang="ar-SA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itf shaheen pro Light" pitchFamily="50" charset="-78"/>
                        </a:rPr>
                        <a:t>يوجد مقاييس النزعة المركزية لمجموعة من القيم المفردة، أو المنظمة في جداول تكرارية بسيطة أو ذات فئات أو الممثلة بيانيا ويستخدمها في وصف البيانات وتفسيرها.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l-QuranAlKareem" panose="02000000000000000000" pitchFamily="2" charset="-78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49348044"/>
                  </a:ext>
                </a:extLst>
              </a:tr>
              <a:tr h="457200">
                <a:tc vMerge="1"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l-QuranAlKareem" panose="02000000000000000000" pitchFamily="2" charset="-78"/>
                      </a:endParaRPr>
                    </a:p>
                  </a:txBody>
                  <a:tcPr marL="114300" marR="114300" marT="0" marB="0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2000" dirty="0" smtClean="0">
                          <a:solidFill>
                            <a:srgbClr val="C00000"/>
                          </a:solidFill>
                          <a:latin typeface="itf Simah pro Arabic" pitchFamily="50" charset="-78"/>
                          <a:cs typeface="itf Simah pro Arabic" pitchFamily="50" charset="-78"/>
                        </a:rPr>
                        <a:t>2</a:t>
                      </a:r>
                      <a:endParaRPr lang="ar-SA" sz="2000" dirty="0">
                        <a:solidFill>
                          <a:srgbClr val="C00000"/>
                        </a:solidFill>
                        <a:latin typeface="itf Simah pro Arabic" pitchFamily="50" charset="-78"/>
                        <a:cs typeface="itf Simah pro Arabic" pitchFamily="50" charset="-78"/>
                      </a:endParaRPr>
                    </a:p>
                  </a:txBody>
                  <a:tcP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r>
                        <a:rPr lang="ar-SA" sz="16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itf shaheen pro Light" pitchFamily="50" charset="-78"/>
                        </a:rPr>
                        <a:t>يقارن بين مقاييس النزعة المركزية لمجموعة من القيم ، ويحدد المقياس الأنسب لتمثيل هذه القيم.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l-QuranAlKareem" panose="02000000000000000000" pitchFamily="2" charset="-78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41839515"/>
                  </a:ext>
                </a:extLst>
              </a:tr>
              <a:tr h="469248">
                <a:tc vMerge="1"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l-QuranAlKareem" panose="02000000000000000000" pitchFamily="2" charset="-78"/>
                      </a:endParaRPr>
                    </a:p>
                  </a:txBody>
                  <a:tcPr marL="114300" marR="114300" marT="0" marB="0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2000" kern="1200" dirty="0" smtClean="0">
                          <a:solidFill>
                            <a:srgbClr val="C00000"/>
                          </a:solidFill>
                          <a:effectLst/>
                          <a:latin typeface="itf Simah pro Arabic" pitchFamily="50" charset="-78"/>
                          <a:ea typeface="+mn-ea"/>
                          <a:cs typeface="itf Simah pro Arabic" pitchFamily="50" charset="-78"/>
                          <a:sym typeface="CYCLIC NUMBERS-BLACK" panose="02000000000000000000" pitchFamily="2" charset="2"/>
                        </a:rPr>
                        <a:t>3</a:t>
                      </a:r>
                      <a:endParaRPr lang="ar-SA" sz="2000" dirty="0">
                        <a:solidFill>
                          <a:srgbClr val="C00000"/>
                        </a:solidFill>
                        <a:latin typeface="itf Simah pro Arabic" pitchFamily="50" charset="-78"/>
                        <a:cs typeface="itf Simah pro Arabic" pitchFamily="50" charset="-78"/>
                      </a:endParaRPr>
                    </a:p>
                  </a:txBody>
                  <a:tcP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r>
                        <a:rPr lang="ar-SA" sz="16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itf shaheen pro Light" pitchFamily="50" charset="-78"/>
                        </a:rPr>
                        <a:t>يوجد مقاييس التشتت المدى، والمدى الربيعي)، والقيم المتطرفة ويستخدمها في وصف البيانات.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l-QuranAlKareem" panose="02000000000000000000" pitchFamily="2" charset="-78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45408639"/>
                  </a:ext>
                </a:extLst>
              </a:tr>
              <a:tr h="469248">
                <a:tc v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2000" dirty="0" smtClean="0">
                          <a:solidFill>
                            <a:srgbClr val="C00000"/>
                          </a:solidFill>
                          <a:latin typeface="itf Simah pro Arabic" pitchFamily="50" charset="-78"/>
                          <a:cs typeface="itf Simah pro Arabic" pitchFamily="50" charset="-78"/>
                        </a:rPr>
                        <a:t>4</a:t>
                      </a:r>
                      <a:endParaRPr lang="ar-SA" sz="2000" dirty="0">
                        <a:solidFill>
                          <a:srgbClr val="C00000"/>
                        </a:solidFill>
                        <a:latin typeface="itf Simah pro Arabic" pitchFamily="50" charset="-78"/>
                        <a:cs typeface="itf Simah pro Arabic" pitchFamily="50" charset="-78"/>
                      </a:endParaRPr>
                    </a:p>
                  </a:txBody>
                  <a:tcP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r>
                        <a:rPr lang="ar-SA" sz="16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itf shaheen pro Light" pitchFamily="50" charset="-78"/>
                        </a:rPr>
                        <a:t>يصف مقاييس التشتت الانحراف المتوسط، والانحراف المعياري والتباين)، ويوجدها لمجموعة من القيم المفردة.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l-QuranAlKareem" panose="02000000000000000000" pitchFamily="2" charset="-78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24512793"/>
                  </a:ext>
                </a:extLst>
              </a:tr>
              <a:tr h="469248">
                <a:tc v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2000" dirty="0" smtClean="0">
                          <a:solidFill>
                            <a:srgbClr val="C00000"/>
                          </a:solidFill>
                          <a:latin typeface="itf Simah pro Arabic" pitchFamily="50" charset="-78"/>
                          <a:cs typeface="itf Simah pro Arabic" pitchFamily="50" charset="-78"/>
                        </a:rPr>
                        <a:t>5</a:t>
                      </a:r>
                      <a:endParaRPr lang="ar-SA" sz="2000" dirty="0">
                        <a:solidFill>
                          <a:srgbClr val="C00000"/>
                        </a:solidFill>
                        <a:latin typeface="itf Simah pro Arabic" pitchFamily="50" charset="-78"/>
                        <a:cs typeface="itf Simah pro Arabic" pitchFamily="50" charset="-78"/>
                      </a:endParaRPr>
                    </a:p>
                  </a:txBody>
                  <a:tcP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r>
                        <a:rPr lang="ar-SA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itf shaheen pro Light" pitchFamily="50" charset="-78"/>
                        </a:rPr>
                        <a:t>يحل مسائل رياضية تتضمن تطبيقات حياتية على مقاييس النزعة المركزية، ومقاييس التشتت ويفسر حلها.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l-QuranAlKareem" panose="02000000000000000000" pitchFamily="2" charset="-78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24833043"/>
                  </a:ext>
                </a:extLst>
              </a:tr>
            </a:tbl>
          </a:graphicData>
        </a:graphic>
      </p:graphicFrame>
      <p:graphicFrame>
        <p:nvGraphicFramePr>
          <p:cNvPr id="3" name="جدول 2"/>
          <p:cNvGraphicFramePr>
            <a:graphicFrameLocks noGrp="1"/>
          </p:cNvGraphicFramePr>
          <p:nvPr>
            <p:extLst/>
          </p:nvPr>
        </p:nvGraphicFramePr>
        <p:xfrm>
          <a:off x="985308" y="447927"/>
          <a:ext cx="10430934" cy="79248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4568292">
                  <a:extLst>
                    <a:ext uri="{9D8B030D-6E8A-4147-A177-3AD203B41FA5}">
                      <a16:colId xmlns:a16="http://schemas.microsoft.com/office/drawing/2014/main" val="1125250278"/>
                    </a:ext>
                  </a:extLst>
                </a:gridCol>
                <a:gridCol w="5862642">
                  <a:extLst>
                    <a:ext uri="{9D8B030D-6E8A-4147-A177-3AD203B41FA5}">
                      <a16:colId xmlns:a16="http://schemas.microsoft.com/office/drawing/2014/main" val="216536082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rtl="1"/>
                      <a:r>
                        <a:rPr lang="ar-SA" sz="2000" b="1" i="0" dirty="0" smtClean="0">
                          <a:solidFill>
                            <a:schemeClr val="bg1"/>
                          </a:solidFill>
                          <a:cs typeface="AL-Mohanad" pitchFamily="2" charset="-78"/>
                        </a:rPr>
                        <a:t>المملكة العربية السعودية</a:t>
                      </a:r>
                      <a:endParaRPr lang="ar-SA" sz="2000" b="1" i="0" dirty="0">
                        <a:solidFill>
                          <a:schemeClr val="bg1"/>
                        </a:solidFill>
                        <a:cs typeface="AL-Mohanad" pitchFamily="2" charset="-78"/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2000" b="1" i="0" dirty="0" smtClean="0">
                          <a:solidFill>
                            <a:schemeClr val="bg1"/>
                          </a:solidFill>
                          <a:cs typeface="AL-Mohanad" pitchFamily="2" charset="-78"/>
                        </a:rPr>
                        <a:t>                                               الإدارة العامة للتعليم</a:t>
                      </a:r>
                      <a:endParaRPr lang="ar-SA" sz="2000" b="1" i="0" dirty="0">
                        <a:solidFill>
                          <a:schemeClr val="bg1"/>
                        </a:solidFill>
                        <a:cs typeface="AL-Mohanad" pitchFamily="2" charset="-78"/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4260816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rtl="1"/>
                      <a:r>
                        <a:rPr lang="ar-SA" sz="2000" b="1" i="0" dirty="0" smtClean="0">
                          <a:solidFill>
                            <a:schemeClr val="bg1"/>
                          </a:solidFill>
                          <a:cs typeface="AL-Mohanad" pitchFamily="2" charset="-78"/>
                        </a:rPr>
                        <a:t>       وزارة التعليم</a:t>
                      </a:r>
                      <a:endParaRPr lang="ar-SA" sz="2000" b="1" i="0" dirty="0">
                        <a:solidFill>
                          <a:schemeClr val="bg1"/>
                        </a:solidFill>
                        <a:cs typeface="AL-Mohanad" pitchFamily="2" charset="-78"/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2000" b="1" i="0" dirty="0" smtClean="0">
                          <a:solidFill>
                            <a:schemeClr val="bg1"/>
                          </a:solidFill>
                          <a:cs typeface="AL-Mohanad" pitchFamily="2" charset="-78"/>
                        </a:rPr>
                        <a:t>                                                     متوسطة</a:t>
                      </a:r>
                      <a:endParaRPr lang="ar-SA" sz="2000" b="1" i="0" dirty="0">
                        <a:solidFill>
                          <a:schemeClr val="bg1"/>
                        </a:solidFill>
                        <a:cs typeface="AL-Mohanad" pitchFamily="2" charset="-78"/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05431062"/>
                  </a:ext>
                </a:extLst>
              </a:tr>
            </a:tbl>
          </a:graphicData>
        </a:graphic>
      </p:graphicFrame>
      <p:graphicFrame>
        <p:nvGraphicFramePr>
          <p:cNvPr id="6" name="جدول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61253705"/>
              </p:ext>
            </p:extLst>
          </p:nvPr>
        </p:nvGraphicFramePr>
        <p:xfrm>
          <a:off x="1596843" y="1240407"/>
          <a:ext cx="9207863" cy="1491889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9207863">
                  <a:extLst>
                    <a:ext uri="{9D8B030D-6E8A-4147-A177-3AD203B41FA5}">
                      <a16:colId xmlns:a16="http://schemas.microsoft.com/office/drawing/2014/main" val="2832411921"/>
                    </a:ext>
                  </a:extLst>
                </a:gridCol>
              </a:tblGrid>
              <a:tr h="580270">
                <a:tc>
                  <a:txBody>
                    <a:bodyPr/>
                    <a:lstStyle/>
                    <a:p>
                      <a:pPr algn="ctr" rtl="1"/>
                      <a:r>
                        <a:rPr lang="ar-SA" sz="2800" b="0" dirty="0" smtClean="0">
                          <a:solidFill>
                            <a:srgbClr val="C00000"/>
                          </a:solidFill>
                          <a:latin typeface="itf shaheen pro" pitchFamily="50" charset="-78"/>
                          <a:cs typeface="itf shaheen pro" pitchFamily="50" charset="-78"/>
                        </a:rPr>
                        <a:t>تدريبات</a:t>
                      </a:r>
                      <a:r>
                        <a:rPr lang="ar-SA" sz="2800" b="0" baseline="0" dirty="0" smtClean="0">
                          <a:solidFill>
                            <a:srgbClr val="C00000"/>
                          </a:solidFill>
                          <a:latin typeface="itf shaheen pro" pitchFamily="50" charset="-78"/>
                          <a:cs typeface="itf shaheen pro" pitchFamily="50" charset="-78"/>
                        </a:rPr>
                        <a:t> نافس الفصل الثاني 1447 هـ (الأسبوع الثاني)</a:t>
                      </a:r>
                      <a:endParaRPr lang="ar-SA" sz="2800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73779070"/>
                  </a:ext>
                </a:extLst>
              </a:tr>
              <a:tr h="439341">
                <a:tc>
                  <a:txBody>
                    <a:bodyPr/>
                    <a:lstStyle/>
                    <a:p>
                      <a:pPr algn="r" rtl="1"/>
                      <a:r>
                        <a:rPr lang="ar-SA" sz="1800" b="0" kern="1200" dirty="0" smtClean="0">
                          <a:solidFill>
                            <a:srgbClr val="0000FF"/>
                          </a:solidFill>
                          <a:effectLst/>
                          <a:latin typeface="itf shaheen pro" pitchFamily="50" charset="-78"/>
                          <a:ea typeface="+mn-ea"/>
                          <a:cs typeface="itf shaheen pro" pitchFamily="50" charset="-78"/>
                        </a:rPr>
                        <a:t>المجال :  </a:t>
                      </a:r>
                      <a:r>
                        <a:rPr lang="ar-SA" sz="1800" b="1" kern="1200" dirty="0" smtClean="0">
                          <a:solidFill>
                            <a:schemeClr val="dk1"/>
                          </a:solidFill>
                          <a:effectLst/>
                          <a:latin typeface="itf shaheen pro Light" pitchFamily="50" charset="-78"/>
                          <a:ea typeface="+mn-ea"/>
                          <a:cs typeface="itf shaheen pro Light" pitchFamily="50" charset="-78"/>
                        </a:rPr>
                        <a:t>الهندسة والقياس</a:t>
                      </a:r>
                      <a:endParaRPr lang="ar-SA" sz="1800" b="1" kern="1200" dirty="0" smtClean="0">
                        <a:solidFill>
                          <a:schemeClr val="bg1"/>
                        </a:solidFill>
                        <a:effectLst/>
                        <a:latin typeface="itf shaheen pro Light" pitchFamily="50" charset="-78"/>
                        <a:ea typeface="+mn-ea"/>
                        <a:cs typeface="itf shaheen pro Light" pitchFamily="50" charset="-78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43766976"/>
                  </a:ext>
                </a:extLst>
              </a:tr>
              <a:tr h="472278">
                <a:tc>
                  <a:txBody>
                    <a:bodyPr/>
                    <a:lstStyle/>
                    <a:p>
                      <a:pPr marL="0" marR="0" indent="0" algn="r" defTabSz="4572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800" b="0" kern="1200" dirty="0" smtClean="0">
                          <a:solidFill>
                            <a:srgbClr val="0000FF"/>
                          </a:solidFill>
                          <a:effectLst/>
                          <a:latin typeface="itf shaheen pro" pitchFamily="50" charset="-78"/>
                          <a:ea typeface="+mn-ea"/>
                          <a:cs typeface="itf shaheen pro" pitchFamily="50" charset="-78"/>
                        </a:rPr>
                        <a:t>المجال الفرعي :  </a:t>
                      </a:r>
                      <a:r>
                        <a:rPr lang="ar-SA" sz="1800" b="1" kern="1200" dirty="0" smtClean="0">
                          <a:solidFill>
                            <a:schemeClr val="dk1"/>
                          </a:solidFill>
                          <a:effectLst/>
                          <a:latin typeface="itf shaheen pro Light" pitchFamily="50" charset="-78"/>
                          <a:ea typeface="+mn-ea"/>
                          <a:cs typeface="itf shaheen pro Light" pitchFamily="50" charset="-78"/>
                        </a:rPr>
                        <a:t>الإحداثيات والتحويلات الهندسية</a:t>
                      </a:r>
                      <a:endParaRPr lang="ar-SA" sz="1800" b="0" kern="1200" dirty="0" smtClean="0">
                        <a:solidFill>
                          <a:schemeClr val="bg1"/>
                        </a:solidFill>
                        <a:effectLst/>
                        <a:latin typeface="itf shaheen pro Light" pitchFamily="50" charset="-78"/>
                        <a:ea typeface="+mn-ea"/>
                        <a:cs typeface="itf shaheen pro Light" pitchFamily="50" charset="-78"/>
                      </a:endParaRP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34137899"/>
                  </a:ext>
                </a:extLst>
              </a:tr>
            </a:tbl>
          </a:graphicData>
        </a:graphic>
      </p:graphicFrame>
      <p:pic>
        <p:nvPicPr>
          <p:cNvPr id="8" name="صورة 7"/>
          <p:cNvPicPr>
            <a:picLocks noChangeAspect="1"/>
          </p:cNvPicPr>
          <p:nvPr/>
        </p:nvPicPr>
        <p:blipFill rotWithShape="1">
          <a:blip r:embed="rId4"/>
          <a:srcRect l="6405" r="4140" b="816"/>
          <a:stretch/>
        </p:blipFill>
        <p:spPr>
          <a:xfrm>
            <a:off x="478364" y="2897203"/>
            <a:ext cx="3577247" cy="32939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005146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 invX="1"/>
      </p:transition>
    </mc:Choice>
    <mc:Fallback xmlns="">
      <p:transition spd="slow" advClick="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/>
          <a:srcRect l="12990" t="3142" r="12214" b="2347"/>
          <a:stretch>
            <a:fillRect/>
          </a:stretch>
        </p:blipFill>
        <p:spPr bwMode="auto">
          <a:xfrm rot="10800000">
            <a:off x="215820" y="168725"/>
            <a:ext cx="11732844" cy="6426287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4" name="صورة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8594" y="480859"/>
            <a:ext cx="10894141" cy="2533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969180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 invX="1"/>
      </p:transition>
    </mc:Choice>
    <mc:Fallback xmlns="">
      <p:transition spd="slow" advClick="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/>
          <a:srcRect l="12990" t="3142" r="12214" b="2347"/>
          <a:stretch>
            <a:fillRect/>
          </a:stretch>
        </p:blipFill>
        <p:spPr bwMode="auto">
          <a:xfrm rot="10800000">
            <a:off x="215820" y="168725"/>
            <a:ext cx="11732844" cy="6426287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3" name="صورة 2"/>
          <p:cNvPicPr>
            <a:picLocks noChangeAspect="1"/>
          </p:cNvPicPr>
          <p:nvPr/>
        </p:nvPicPr>
        <p:blipFill rotWithShape="1">
          <a:blip r:embed="rId3"/>
          <a:srcRect r="858"/>
          <a:stretch/>
        </p:blipFill>
        <p:spPr>
          <a:xfrm>
            <a:off x="747253" y="526947"/>
            <a:ext cx="10667999" cy="1733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016664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 invX="1"/>
      </p:transition>
    </mc:Choice>
    <mc:Fallback xmlns="">
      <p:transition spd="slow" advClick="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شريحة">
  <a:themeElements>
    <a:clrScheme name="شريحة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شريحة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شريحة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ppt/theme/theme2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6621</TotalTime>
  <Words>484</Words>
  <Application>Microsoft Office PowerPoint</Application>
  <PresentationFormat>شاشة عريضة</PresentationFormat>
  <Paragraphs>67</Paragraphs>
  <Slides>18</Slides>
  <Notes>3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12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18</vt:i4>
      </vt:variant>
    </vt:vector>
  </HeadingPairs>
  <TitlesOfParts>
    <vt:vector size="31" baseType="lpstr">
      <vt:lpstr>AL-Mohanad</vt:lpstr>
      <vt:lpstr>Al-QuranAlKareem</vt:lpstr>
      <vt:lpstr>Arial</vt:lpstr>
      <vt:lpstr>Calibri</vt:lpstr>
      <vt:lpstr>Century Gothic</vt:lpstr>
      <vt:lpstr>CYCLIC NUMBERS-BLACK</vt:lpstr>
      <vt:lpstr>itf shaheen pro</vt:lpstr>
      <vt:lpstr>itf shaheen pro Light</vt:lpstr>
      <vt:lpstr>itf Simah pro Arabic</vt:lpstr>
      <vt:lpstr>Tahoma</vt:lpstr>
      <vt:lpstr>Times New Roman</vt:lpstr>
      <vt:lpstr>Wingdings 3</vt:lpstr>
      <vt:lpstr>شريحة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rere hss</dc:creator>
  <cp:lastModifiedBy>Maher</cp:lastModifiedBy>
  <cp:revision>192</cp:revision>
  <cp:lastPrinted>2021-04-05T13:38:13Z</cp:lastPrinted>
  <dcterms:created xsi:type="dcterms:W3CDTF">2021-01-01T21:21:29Z</dcterms:created>
  <dcterms:modified xsi:type="dcterms:W3CDTF">2026-01-24T09:09:33Z</dcterms:modified>
</cp:coreProperties>
</file>