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57" r:id="rId5"/>
    <p:sldId id="261" r:id="rId6"/>
    <p:sldId id="265" r:id="rId7"/>
    <p:sldId id="269" r:id="rId8"/>
    <p:sldId id="264" r:id="rId9"/>
    <p:sldId id="266" r:id="rId10"/>
    <p:sldId id="288" r:id="rId11"/>
    <p:sldId id="267" r:id="rId12"/>
    <p:sldId id="271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04684DA-1686-4D7F-A2AD-302D90DD382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E6E4682-86AE-40F7-B17F-1A8CCD1C179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575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ACC0C3-E84D-4187-BA20-A0AB33C2B3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 smtClean="0"/>
              <a:t>معيار </a:t>
            </a:r>
            <a:r>
              <a:rPr lang="ar-EG" b="1" dirty="0" smtClean="0"/>
              <a:t>معدل العائد الداخلي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جرب معدل خصم 16%  و  18%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494732"/>
              </p:ext>
            </p:extLst>
          </p:nvPr>
        </p:nvGraphicFramePr>
        <p:xfrm>
          <a:off x="3594100" y="3495135"/>
          <a:ext cx="2490068" cy="841248"/>
        </p:xfrm>
        <a:graphic>
          <a:graphicData uri="http://schemas.openxmlformats.org/drawingml/2006/table">
            <a:tbl>
              <a:tblPr rtl="1" firstRow="1" firstCol="1" bandRow="1"/>
              <a:tblGrid>
                <a:gridCol w="1186825"/>
                <a:gridCol w="1303243"/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سعر الخصم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معامل</a:t>
                      </a:r>
                      <a:r>
                        <a:rPr lang="ar-SA" sz="16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الخصم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r>
                        <a:rPr lang="ar-SA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2.798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18</a:t>
                      </a:r>
                      <a:r>
                        <a:rPr lang="ar-SA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2.69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641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A" b="1" dirty="0" smtClean="0"/>
              <a:t>اولا نجرب معدل خصم 16%  القيمة الحالية للتدفقات النقدية 2000 ريال تتحقق سنويا باستخدام الجدول</a:t>
            </a:r>
          </a:p>
          <a:p>
            <a:r>
              <a:rPr lang="ar-SA" b="1" dirty="0" smtClean="0"/>
              <a:t>  </a:t>
            </a:r>
            <a:r>
              <a:rPr lang="en-US" b="1" dirty="0" smtClean="0"/>
              <a:t>20000* 2.798 = 55960 </a:t>
            </a:r>
            <a:r>
              <a:rPr lang="ar-SA" b="1" dirty="0" smtClean="0"/>
              <a:t>ريال =  </a:t>
            </a:r>
            <a:r>
              <a:rPr lang="en-US" b="1" dirty="0" smtClean="0"/>
              <a:t>NPV</a:t>
            </a:r>
            <a:r>
              <a:rPr lang="en-US" sz="2000" b="1" dirty="0" smtClean="0"/>
              <a:t>1</a:t>
            </a:r>
            <a:endParaRPr lang="ar-SA" b="1" dirty="0" smtClean="0"/>
          </a:p>
          <a:p>
            <a:r>
              <a:rPr lang="ar-SA" b="1" dirty="0" smtClean="0"/>
              <a:t>ثانيا نجرب معدل خصم 18%  القيمة الحالية  20000 ريال تتحقق سنويا باستخدام الجدول</a:t>
            </a:r>
          </a:p>
          <a:p>
            <a:r>
              <a:rPr lang="ar-SA" b="1" dirty="0" smtClean="0"/>
              <a:t>  </a:t>
            </a:r>
            <a:r>
              <a:rPr lang="en-US" b="1" dirty="0" smtClean="0"/>
              <a:t>20000* 2.69 = 53800 </a:t>
            </a:r>
            <a:r>
              <a:rPr lang="ar-SA" b="1" dirty="0" smtClean="0"/>
              <a:t>ريال = </a:t>
            </a:r>
            <a:r>
              <a:rPr lang="en-US" b="1" dirty="0" smtClean="0"/>
              <a:t>NPV</a:t>
            </a:r>
            <a:r>
              <a:rPr lang="en-US" sz="2000" b="1" dirty="0" smtClean="0"/>
              <a:t>2</a:t>
            </a:r>
            <a:r>
              <a:rPr lang="ar-SA" sz="2000" b="1" dirty="0" smtClean="0"/>
              <a:t> </a:t>
            </a:r>
            <a:endParaRPr lang="ar-SA" b="1" dirty="0" smtClean="0"/>
          </a:p>
          <a:p>
            <a:r>
              <a:rPr lang="ar-SA" b="1" dirty="0" smtClean="0"/>
              <a:t>الخطوة التالية </a:t>
            </a:r>
          </a:p>
          <a:p>
            <a:r>
              <a:rPr lang="en-US" b="1" dirty="0" smtClean="0"/>
              <a:t>-1 </a:t>
            </a:r>
            <a:r>
              <a:rPr lang="ar-SA" b="1" dirty="0" smtClean="0"/>
              <a:t>الفرق بين المعدلين  </a:t>
            </a:r>
          </a:p>
          <a:p>
            <a:r>
              <a:rPr lang="en-US" sz="4000" b="1" dirty="0" smtClean="0"/>
              <a:t>r</a:t>
            </a:r>
            <a:r>
              <a:rPr lang="en-US" sz="2000" b="1" dirty="0" smtClean="0"/>
              <a:t>2</a:t>
            </a:r>
            <a:r>
              <a:rPr lang="en-US" b="1" dirty="0" smtClean="0"/>
              <a:t> – </a:t>
            </a:r>
            <a:r>
              <a:rPr lang="en-US" sz="4400" b="1" dirty="0" smtClean="0"/>
              <a:t>r</a:t>
            </a:r>
            <a:r>
              <a:rPr lang="en-US" sz="1800" b="1" dirty="0" smtClean="0"/>
              <a:t>1</a:t>
            </a:r>
            <a:r>
              <a:rPr lang="en-US" b="1" dirty="0" smtClean="0"/>
              <a:t> =0.18 - 0.16 = 0.02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4000" b="1" dirty="0" smtClean="0"/>
          </a:p>
          <a:p>
            <a:r>
              <a:rPr lang="ar-SA" b="1" dirty="0" smtClean="0"/>
              <a:t>2– الفرق بين </a:t>
            </a:r>
            <a:r>
              <a:rPr lang="en-US" b="1" dirty="0" smtClean="0"/>
              <a:t>NPV</a:t>
            </a:r>
            <a:r>
              <a:rPr lang="en-US" sz="2000" b="1" dirty="0" smtClean="0"/>
              <a:t>2</a:t>
            </a:r>
            <a:r>
              <a:rPr lang="en-US" b="1" dirty="0" smtClean="0"/>
              <a:t> - NPV</a:t>
            </a:r>
            <a:r>
              <a:rPr lang="en-US" sz="2000" b="1" dirty="0" smtClean="0"/>
              <a:t>1</a:t>
            </a:r>
            <a:r>
              <a:rPr lang="ar-SA" sz="2000" b="1" dirty="0" smtClean="0"/>
              <a:t> </a:t>
            </a:r>
            <a:endParaRPr lang="ar-SA" b="1" dirty="0" smtClean="0"/>
          </a:p>
          <a:p>
            <a:r>
              <a:rPr lang="en-US" b="1" dirty="0" smtClean="0"/>
              <a:t>=55960- 53800 =2160     NPV</a:t>
            </a:r>
            <a:r>
              <a:rPr lang="en-US" sz="2000" b="1" dirty="0" smtClean="0"/>
              <a:t>2</a:t>
            </a:r>
            <a:r>
              <a:rPr lang="en-US" b="1" dirty="0" smtClean="0"/>
              <a:t> - NPV</a:t>
            </a:r>
            <a:r>
              <a:rPr lang="en-US" sz="2000" b="1" dirty="0" smtClean="0"/>
              <a:t>1</a:t>
            </a:r>
            <a:r>
              <a:rPr lang="ar-SA" sz="2000" b="1" dirty="0" smtClean="0"/>
              <a:t> </a:t>
            </a:r>
            <a:endParaRPr lang="en-US" b="1" dirty="0" smtClean="0"/>
          </a:p>
          <a:p>
            <a:r>
              <a:rPr lang="ar-SA" b="1" dirty="0" smtClean="0"/>
              <a:t>3 – الفرق بين </a:t>
            </a:r>
            <a:r>
              <a:rPr lang="en-US" b="1" dirty="0" smtClean="0"/>
              <a:t>NPV</a:t>
            </a:r>
            <a:r>
              <a:rPr lang="en-US" sz="2400" b="1" dirty="0" smtClean="0"/>
              <a:t>1</a:t>
            </a:r>
            <a:r>
              <a:rPr lang="en-US" b="1" dirty="0" smtClean="0"/>
              <a:t> – D </a:t>
            </a:r>
          </a:p>
          <a:p>
            <a:r>
              <a:rPr lang="en-US" b="1" dirty="0" smtClean="0"/>
              <a:t>55960 – 55000  = 960</a:t>
            </a:r>
          </a:p>
          <a:p>
            <a:pPr>
              <a:buNone/>
            </a:pPr>
            <a:r>
              <a:rPr lang="ar-SA" b="1" dirty="0" smtClean="0"/>
              <a:t>معدل العائد </a:t>
            </a:r>
            <a:r>
              <a:rPr lang="ar-SA" b="1" dirty="0" err="1" smtClean="0"/>
              <a:t>الداخلى</a:t>
            </a:r>
            <a:endParaRPr lang="en-US" b="1" dirty="0" smtClean="0"/>
          </a:p>
          <a:p>
            <a:r>
              <a:rPr lang="en-US" b="1" dirty="0" smtClean="0"/>
              <a:t>0.16 + .02 * 960  =  0.1688 = </a:t>
            </a:r>
            <a:r>
              <a:rPr lang="en-US" dirty="0" smtClean="0"/>
              <a:t>16.88</a:t>
            </a:r>
            <a:endParaRPr lang="ar-SA" b="1" dirty="0" smtClean="0"/>
          </a:p>
          <a:p>
            <a:r>
              <a:rPr lang="en-US" b="1" dirty="0" smtClean="0"/>
              <a:t>2160                                </a:t>
            </a:r>
          </a:p>
          <a:p>
            <a:endParaRPr lang="en-US" b="1" dirty="0" smtClean="0"/>
          </a:p>
          <a:p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3786182" y="5429264"/>
            <a:ext cx="1500198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err="1" smtClean="0"/>
              <a:t>ماهو</a:t>
            </a:r>
            <a:r>
              <a:rPr lang="ar-SA" b="1" dirty="0" smtClean="0"/>
              <a:t> </a:t>
            </a:r>
            <a:r>
              <a:rPr lang="ar-EG" b="1" dirty="0" smtClean="0"/>
              <a:t>معدل العائد الداخلي</a:t>
            </a:r>
            <a:endParaRPr lang="ar-SA" dirty="0" smtClean="0"/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عبارة عن </a:t>
            </a:r>
            <a:r>
              <a:rPr lang="ar-EG" b="1" dirty="0" smtClean="0"/>
              <a:t>سعر الخصم الذي يجعل القيمة الحالية الصافية للمشروع مساوية للصفر </a:t>
            </a:r>
            <a:r>
              <a:rPr lang="en-US" b="1" dirty="0" smtClean="0"/>
              <a:t>NPV = 0</a:t>
            </a:r>
            <a:endParaRPr lang="ar-SA" b="1" dirty="0" smtClean="0"/>
          </a:p>
          <a:p>
            <a:r>
              <a:rPr lang="ar-SA" b="1" dirty="0" smtClean="0"/>
              <a:t>تستخدمه موسسات التمويل الدلية مثل البنك الدولي </a:t>
            </a:r>
          </a:p>
          <a:p>
            <a:endParaRPr lang="en-US" b="1" dirty="0" smtClean="0"/>
          </a:p>
          <a:p>
            <a:pPr algn="r" rt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b="1" dirty="0" smtClean="0"/>
              <a:t>وهو</a:t>
            </a:r>
            <a:r>
              <a:rPr lang="ar-EG" sz="3600" b="1" dirty="0" smtClean="0"/>
              <a:t>يعبر عن الحد الأدنى من العائد على رأس المال الذي يجعل القيمة الحالية الصافية للتدفقات </a:t>
            </a:r>
            <a:r>
              <a:rPr lang="ar-SA" sz="3600" b="1" dirty="0" smtClean="0"/>
              <a:t>النقدية السنوية </a:t>
            </a:r>
            <a:r>
              <a:rPr lang="ar-EG" sz="3600" b="1" dirty="0" smtClean="0"/>
              <a:t> مساوية لتكلفة المشروع الاستثمارية </a:t>
            </a:r>
            <a:endParaRPr lang="ar-SA" sz="3600" b="1" dirty="0" smtClean="0"/>
          </a:p>
          <a:p>
            <a:r>
              <a:rPr lang="ar-EG" sz="3600" b="1" dirty="0" smtClean="0"/>
              <a:t>وهو الحد الأدنى من العائد على رأس المال الذي تقبل </a:t>
            </a:r>
            <a:r>
              <a:rPr lang="ar-EG" sz="3600" b="1" dirty="0" err="1" smtClean="0"/>
              <a:t>به</a:t>
            </a:r>
            <a:r>
              <a:rPr lang="ar-EG" sz="3600" b="1" dirty="0" smtClean="0"/>
              <a:t> المنشأة من أجل القيام بالاستثمار.</a:t>
            </a:r>
            <a:endParaRPr lang="ar-SA" sz="3600" b="1" dirty="0" smtClean="0"/>
          </a:p>
          <a:p>
            <a:r>
              <a:rPr lang="ar-SA" sz="3600" b="1" dirty="0" smtClean="0"/>
              <a:t>وهو </a:t>
            </a:r>
            <a:r>
              <a:rPr lang="ar-SA" sz="3600" b="1" dirty="0" err="1" smtClean="0"/>
              <a:t>اعلى</a:t>
            </a:r>
            <a:r>
              <a:rPr lang="ar-SA" sz="3600" b="1" dirty="0" smtClean="0"/>
              <a:t> قيمة لسعر الفائدة يدفعه المستثمر </a:t>
            </a:r>
            <a:r>
              <a:rPr lang="ar-SA" sz="3600" b="1" dirty="0" err="1" smtClean="0"/>
              <a:t>فى</a:t>
            </a:r>
            <a:r>
              <a:rPr lang="ar-SA" sz="3600" b="1" dirty="0" smtClean="0"/>
              <a:t> حالة الاقتراض دون الوقوع </a:t>
            </a:r>
            <a:r>
              <a:rPr lang="ar-SA" sz="3600" b="1" dirty="0" err="1" smtClean="0"/>
              <a:t>فى</a:t>
            </a:r>
            <a:r>
              <a:rPr lang="ar-SA" sz="3600" b="1" dirty="0" smtClean="0"/>
              <a:t> خسارة </a:t>
            </a:r>
            <a:endParaRPr lang="en-US" sz="3600" b="1" dirty="0" smtClean="0"/>
          </a:p>
          <a:p>
            <a:pPr algn="r" rtl="1" eaLnBrk="1" hangingPunct="1"/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متى يكون المشروع مربحا </a:t>
            </a:r>
          </a:p>
          <a:p>
            <a:r>
              <a:rPr lang="ar-SA" b="1" dirty="0" smtClean="0"/>
              <a:t>اذا كان معدل العائد الداخلى اعلى من سعر الفائدة فى السوق يكون مربح واذا كان اقل خسارة </a:t>
            </a:r>
          </a:p>
          <a:p>
            <a:r>
              <a:rPr lang="ar-SA" b="1" dirty="0" smtClean="0"/>
              <a:t>اذا كان معدل الفائدة الداخلى = سعر الفائدة فى السوق </a:t>
            </a:r>
          </a:p>
          <a:p>
            <a:r>
              <a:rPr lang="ar-SA" b="1" dirty="0" smtClean="0"/>
              <a:t>يعتبر المشروع لا خسارة و لا ربح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EG" b="1" u="sng" dirty="0" smtClean="0"/>
              <a:t>كيفية حساب معدل العائد الداخلي 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ar-SA" sz="3900" b="1" dirty="0" err="1" smtClean="0"/>
              <a:t>ان</a:t>
            </a:r>
            <a:r>
              <a:rPr lang="ar-SA" sz="3900" b="1" dirty="0" smtClean="0"/>
              <a:t> احتساب معدل العائد </a:t>
            </a:r>
            <a:r>
              <a:rPr lang="ar-SA" sz="3900" b="1" dirty="0" err="1" smtClean="0"/>
              <a:t>الداخلى</a:t>
            </a:r>
            <a:r>
              <a:rPr lang="ar-SA" sz="3900" b="1" dirty="0" smtClean="0"/>
              <a:t> يتطلب </a:t>
            </a:r>
            <a:r>
              <a:rPr lang="ar-SA" sz="3900" b="1" dirty="0" err="1" smtClean="0"/>
              <a:t>ان</a:t>
            </a:r>
            <a:r>
              <a:rPr lang="ar-SA" sz="3900" b="1" dirty="0" smtClean="0"/>
              <a:t> </a:t>
            </a:r>
            <a:r>
              <a:rPr lang="ar-EG" sz="3900" b="1" dirty="0" smtClean="0"/>
              <a:t>ت</a:t>
            </a:r>
            <a:r>
              <a:rPr lang="ar-SA" sz="3900" b="1" dirty="0" smtClean="0"/>
              <a:t>ت</a:t>
            </a:r>
            <a:r>
              <a:rPr lang="ar-EG" sz="3900" b="1" dirty="0" smtClean="0"/>
              <a:t>ساوي </a:t>
            </a:r>
            <a:r>
              <a:rPr lang="ar-SA" sz="3900" b="1" dirty="0" smtClean="0"/>
              <a:t>القيمة الحالية </a:t>
            </a:r>
            <a:r>
              <a:rPr lang="ar-SA" sz="3900" b="1" dirty="0" err="1" smtClean="0"/>
              <a:t>ل</a:t>
            </a:r>
            <a:r>
              <a:rPr lang="ar-EG" sz="3900" b="1" dirty="0" smtClean="0"/>
              <a:t>صافي التدفقات النقدية السنوية </a:t>
            </a:r>
            <a:r>
              <a:rPr lang="ar-SA" sz="3900" b="1" dirty="0" smtClean="0"/>
              <a:t>مع القيم الحالية للتدفقات الاستثمارية </a:t>
            </a:r>
          </a:p>
          <a:p>
            <a:pPr>
              <a:buNone/>
              <a:defRPr/>
            </a:pPr>
            <a:r>
              <a:rPr lang="ar-SA" sz="3900" b="1" dirty="0" smtClean="0"/>
              <a:t>ومن اجل الوصول لذلك لابد من اعتماد </a:t>
            </a:r>
            <a:r>
              <a:rPr lang="ar-SA" sz="3900" b="1" dirty="0" err="1" smtClean="0"/>
              <a:t>اسلوب</a:t>
            </a:r>
            <a:r>
              <a:rPr lang="ar-SA" sz="3900" b="1" dirty="0" smtClean="0"/>
              <a:t> التجربة </a:t>
            </a:r>
            <a:r>
              <a:rPr lang="ar-SA" sz="3900" b="1" dirty="0" err="1" smtClean="0"/>
              <a:t>و</a:t>
            </a:r>
            <a:r>
              <a:rPr lang="ar-SA" sz="3900" b="1" dirty="0" smtClean="0"/>
              <a:t> </a:t>
            </a:r>
            <a:r>
              <a:rPr lang="ar-SA" sz="3900" b="1" dirty="0" err="1" smtClean="0"/>
              <a:t>الخطا</a:t>
            </a:r>
            <a:r>
              <a:rPr lang="ar-SA" sz="3900" b="1" dirty="0" smtClean="0"/>
              <a:t> وذلك باستخدام </a:t>
            </a:r>
            <a:r>
              <a:rPr lang="ar-SA" sz="3900" b="1" dirty="0" err="1" smtClean="0"/>
              <a:t>اكثر</a:t>
            </a:r>
            <a:r>
              <a:rPr lang="ar-SA" sz="3900" b="1" dirty="0" smtClean="0"/>
              <a:t> من معدل خصم </a:t>
            </a:r>
          </a:p>
          <a:p>
            <a:pPr>
              <a:buNone/>
              <a:defRPr/>
            </a:pPr>
            <a:endParaRPr lang="ar-SA" sz="3900" b="1" dirty="0" smtClean="0"/>
          </a:p>
          <a:p>
            <a:pPr>
              <a:buNone/>
              <a:defRPr/>
            </a:pPr>
            <a:endParaRPr lang="ar-SA" sz="3900" b="1" dirty="0" smtClean="0"/>
          </a:p>
          <a:p>
            <a:pPr>
              <a:buNone/>
              <a:defRPr/>
            </a:pPr>
            <a:endParaRPr lang="ar-SA" sz="3900" b="1" dirty="0" smtClean="0"/>
          </a:p>
          <a:p>
            <a:pPr>
              <a:buNone/>
              <a:defRPr/>
            </a:pPr>
            <a:endParaRPr lang="ar-SA" sz="39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حساب معدل العائد الداخلي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نقوم بتجربة اكثر من معدل خصم او معدلين خصم ادنى و اكبر باستخدام الصيغة التالية 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=     </a:t>
            </a:r>
            <a:r>
              <a:rPr lang="en-US" sz="6000" dirty="0" smtClean="0"/>
              <a:t>r</a:t>
            </a:r>
            <a:r>
              <a:rPr lang="en-US" sz="2000" dirty="0" smtClean="0"/>
              <a:t>1</a:t>
            </a:r>
            <a:r>
              <a:rPr lang="en-US" dirty="0" smtClean="0"/>
              <a:t> +  ( </a:t>
            </a:r>
            <a:r>
              <a:rPr lang="en-US" sz="5400" dirty="0" smtClean="0"/>
              <a:t>r</a:t>
            </a:r>
            <a:r>
              <a:rPr lang="en-US" sz="2000" dirty="0" smtClean="0"/>
              <a:t>2</a:t>
            </a:r>
            <a:r>
              <a:rPr lang="en-US" dirty="0" smtClean="0"/>
              <a:t>-</a:t>
            </a:r>
            <a:r>
              <a:rPr lang="en-US" sz="6000" dirty="0" smtClean="0"/>
              <a:t>r</a:t>
            </a:r>
            <a:r>
              <a:rPr lang="en-US" sz="2000" dirty="0" smtClean="0"/>
              <a:t>1</a:t>
            </a:r>
            <a:r>
              <a:rPr lang="en-US" sz="2800" dirty="0" smtClean="0"/>
              <a:t>)</a:t>
            </a:r>
            <a:r>
              <a:rPr lang="en-US" sz="4000" dirty="0" smtClean="0"/>
              <a:t> </a:t>
            </a:r>
            <a:r>
              <a:rPr lang="en-US" dirty="0" smtClean="0"/>
              <a:t>*NPV</a:t>
            </a:r>
            <a:r>
              <a:rPr lang="en-US" sz="2000" dirty="0" smtClean="0"/>
              <a:t>1</a:t>
            </a:r>
            <a:r>
              <a:rPr lang="en-US" dirty="0" smtClean="0"/>
              <a:t> - D                                            </a:t>
            </a:r>
            <a:r>
              <a:rPr lang="ar-SA" dirty="0" smtClean="0"/>
              <a:t>                </a:t>
            </a:r>
          </a:p>
          <a:p>
            <a:r>
              <a:rPr lang="en-US" dirty="0" smtClean="0"/>
              <a:t>NPV</a:t>
            </a:r>
            <a:r>
              <a:rPr lang="en-US" sz="2000" dirty="0" smtClean="0"/>
              <a:t>2 </a:t>
            </a:r>
            <a:r>
              <a:rPr lang="en-US" dirty="0" smtClean="0"/>
              <a:t>- NPV</a:t>
            </a:r>
            <a:r>
              <a:rPr lang="en-US" sz="2000" dirty="0" smtClean="0"/>
              <a:t>1</a:t>
            </a:r>
            <a:r>
              <a:rPr lang="en-US" dirty="0" smtClean="0"/>
              <a:t>                                       </a:t>
            </a:r>
            <a:r>
              <a:rPr lang="ar-SA" dirty="0" smtClean="0"/>
              <a:t>       </a:t>
            </a:r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2500298" y="2786058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8610600" cy="5592763"/>
          </a:xfrm>
        </p:spPr>
        <p:txBody>
          <a:bodyPr rtlCol="0">
            <a:normAutofit fontScale="70000" lnSpcReduction="20000"/>
          </a:bodyPr>
          <a:lstStyle/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sz="3600" b="1" dirty="0" smtClean="0"/>
              <a:t>حيث</a:t>
            </a:r>
            <a:r>
              <a:rPr lang="en-US" sz="3600" b="1" dirty="0" smtClean="0"/>
              <a:t>             </a:t>
            </a:r>
            <a:r>
              <a:rPr lang="ar-SA" sz="3600" b="1" dirty="0" smtClean="0"/>
              <a:t>هو سعر الخصم المنخفض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3600" b="1" dirty="0" smtClean="0"/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sz="3600" b="1" dirty="0" smtClean="0"/>
              <a:t>           </a:t>
            </a:r>
            <a:r>
              <a:rPr lang="en-US" sz="3600" b="1" dirty="0" smtClean="0"/>
              <a:t>  </a:t>
            </a:r>
            <a:r>
              <a:rPr lang="ar-SA" sz="3600" b="1" dirty="0" smtClean="0"/>
              <a:t>    هو سعر الخصم المرتفع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sz="3600" b="1" dirty="0" smtClean="0"/>
              <a:t>           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3600" b="1" dirty="0" smtClean="0"/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ar-SA" sz="3600" b="1" dirty="0" smtClean="0"/>
              <a:t>                  القيمة الحالية للتدفقات النقدية الصافية عند سعر الخصم المنخفض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3600" b="1" dirty="0" smtClean="0"/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3600" b="1" dirty="0" smtClean="0"/>
          </a:p>
          <a:p>
            <a:pPr>
              <a:buNone/>
              <a:defRPr/>
            </a:pPr>
            <a:r>
              <a:rPr lang="ar-SA" sz="3600" b="1" dirty="0" smtClean="0"/>
              <a:t>                   القيمة الحالية للتدفقات النقدية الصافية عند سعر الخصم المرتفع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3600" b="1" dirty="0" smtClean="0"/>
          </a:p>
          <a:p>
            <a:pPr>
              <a:defRPr/>
            </a:pPr>
            <a:r>
              <a:rPr lang="en-US" sz="5200" b="1" dirty="0" smtClean="0"/>
              <a:t>D</a:t>
            </a:r>
            <a:r>
              <a:rPr lang="en-US" sz="3600" b="1" dirty="0" smtClean="0"/>
              <a:t>    </a:t>
            </a:r>
            <a:r>
              <a:rPr lang="ar-SA" sz="3600" b="1" dirty="0" smtClean="0"/>
              <a:t>    =    القيمة الحالية للتدفقات </a:t>
            </a:r>
            <a:r>
              <a:rPr lang="ar-SA" sz="3600" b="1" dirty="0" smtClean="0"/>
              <a:t>الاستثمارية</a:t>
            </a:r>
            <a:endParaRPr lang="ar-SA" sz="3600" b="1" dirty="0" smtClean="0"/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200" b="1" dirty="0" smtClean="0"/>
              <a:t>R</a:t>
            </a:r>
            <a:r>
              <a:rPr lang="en-US" sz="3600" b="1" dirty="0" smtClean="0"/>
              <a:t>          </a:t>
            </a:r>
            <a:r>
              <a:rPr lang="ar-SA" sz="3600" b="1" dirty="0" smtClean="0"/>
              <a:t>  =     معدل العائد </a:t>
            </a:r>
            <a:r>
              <a:rPr lang="ar-SA" sz="3600" b="1" dirty="0" err="1" smtClean="0"/>
              <a:t>الداخلى</a:t>
            </a:r>
            <a:r>
              <a:rPr lang="ar-SA" sz="3600" b="1" dirty="0" smtClean="0"/>
              <a:t> </a:t>
            </a:r>
            <a:endParaRPr lang="en-US" sz="3600" b="1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086600" y="304800"/>
          <a:ext cx="762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4" name="Equation" r:id="rId4" imgW="152280" imgH="291960" progId="Equation.3">
                  <p:embed/>
                </p:oleObj>
              </mc:Choice>
              <mc:Fallback>
                <p:oleObj name="Equation" r:id="rId4" imgW="15228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800"/>
                        <a:ext cx="762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086600" y="1066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" name="Equation" r:id="rId6" imgW="164880" imgH="291960" progId="Equation.3">
                  <p:embed/>
                </p:oleObj>
              </mc:Choice>
              <mc:Fallback>
                <p:oleObj name="Equation" r:id="rId6" imgW="164880" imgH="291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0668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7086600" y="2362200"/>
          <a:ext cx="1524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6" name="Equation" r:id="rId8" imgW="520560" imgH="291960" progId="Equation.3">
                  <p:embed/>
                </p:oleObj>
              </mc:Choice>
              <mc:Fallback>
                <p:oleObj name="Equation" r:id="rId8" imgW="520560" imgH="291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362200"/>
                        <a:ext cx="1524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010400" y="3581400"/>
          <a:ext cx="1676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" name="Equation" r:id="rId10" imgW="533160" imgH="291960" progId="Equation.3">
                  <p:embed/>
                </p:oleObj>
              </mc:Choice>
              <mc:Fallback>
                <p:oleObj name="Equation" r:id="rId10" imgW="533160" imgH="2919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81400"/>
                        <a:ext cx="1676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 لتدفقات نقدية متساوية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err="1" smtClean="0"/>
              <a:t>اذا</a:t>
            </a:r>
            <a:r>
              <a:rPr lang="ar-SA" b="1" dirty="0" smtClean="0"/>
              <a:t> كان لدينا مشروع مقترح </a:t>
            </a:r>
            <a:r>
              <a:rPr lang="ar-SA" b="1" dirty="0" err="1" smtClean="0"/>
              <a:t>و</a:t>
            </a:r>
            <a:r>
              <a:rPr lang="ar-SA" b="1" dirty="0" smtClean="0"/>
              <a:t> كانت القيم الحالية للتدفقات النقدية الاستثمارية </a:t>
            </a:r>
            <a:r>
              <a:rPr lang="en-US" b="1" dirty="0" smtClean="0"/>
              <a:t>55000</a:t>
            </a:r>
            <a:r>
              <a:rPr lang="ar-SA" b="1" dirty="0" smtClean="0"/>
              <a:t>ريال وكانت التدفقات النقدية  السنوية الجارية الصافية </a:t>
            </a:r>
            <a:r>
              <a:rPr lang="ar-SA" b="1" dirty="0" err="1" smtClean="0"/>
              <a:t>هى</a:t>
            </a:r>
            <a:r>
              <a:rPr lang="ar-SA" b="1" dirty="0" smtClean="0"/>
              <a:t> </a:t>
            </a:r>
            <a:r>
              <a:rPr lang="en-US" b="1" dirty="0" smtClean="0"/>
              <a:t>20000</a:t>
            </a:r>
            <a:r>
              <a:rPr lang="ar-SA" b="1" dirty="0" smtClean="0"/>
              <a:t> ريال تتحقق سنويا  لمدة اربعة سنوات </a:t>
            </a:r>
          </a:p>
          <a:p>
            <a:r>
              <a:rPr lang="ar-SA" b="1" dirty="0" smtClean="0"/>
              <a:t>المطلوب احسب معدل العائد </a:t>
            </a:r>
            <a:r>
              <a:rPr lang="ar-SA" b="1" dirty="0" err="1" smtClean="0"/>
              <a:t>الداخلى</a:t>
            </a:r>
            <a:r>
              <a:rPr lang="ar-SA" b="1" dirty="0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402</Words>
  <Application>Microsoft Office PowerPoint</Application>
  <PresentationFormat>On-screen Show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سمة Office</vt:lpstr>
      <vt:lpstr>Equation</vt:lpstr>
      <vt:lpstr>معيار معدل العائد الداخلي</vt:lpstr>
      <vt:lpstr>ماهو معدل العائد الداخلي</vt:lpstr>
      <vt:lpstr>PowerPoint Presentation</vt:lpstr>
      <vt:lpstr>PowerPoint Presentation</vt:lpstr>
      <vt:lpstr>كيفية حساب معدل العائد الداخلي : </vt:lpstr>
      <vt:lpstr>حساب معدل العائد الداخلي</vt:lpstr>
      <vt:lpstr>PowerPoint Presentation</vt:lpstr>
      <vt:lpstr>PowerPoint Presentation</vt:lpstr>
      <vt:lpstr>مثال لتدفقات نقدية متساوية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</dc:creator>
  <cp:lastModifiedBy>user</cp:lastModifiedBy>
  <cp:revision>39</cp:revision>
  <dcterms:created xsi:type="dcterms:W3CDTF">2014-11-13T15:20:01Z</dcterms:created>
  <dcterms:modified xsi:type="dcterms:W3CDTF">2020-02-12T15:50:30Z</dcterms:modified>
</cp:coreProperties>
</file>