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359" r:id="rId2"/>
    <p:sldId id="361" r:id="rId3"/>
    <p:sldId id="325" r:id="rId4"/>
    <p:sldId id="362" r:id="rId5"/>
    <p:sldId id="384" r:id="rId6"/>
    <p:sldId id="389" r:id="rId7"/>
    <p:sldId id="263" r:id="rId8"/>
    <p:sldId id="267" r:id="rId9"/>
    <p:sldId id="266" r:id="rId10"/>
    <p:sldId id="270" r:id="rId11"/>
    <p:sldId id="268" r:id="rId12"/>
    <p:sldId id="402" r:id="rId13"/>
    <p:sldId id="295" r:id="rId14"/>
    <p:sldId id="269" r:id="rId15"/>
    <p:sldId id="403" r:id="rId16"/>
    <p:sldId id="278" r:id="rId17"/>
    <p:sldId id="405" r:id="rId18"/>
    <p:sldId id="404" r:id="rId19"/>
    <p:sldId id="406" r:id="rId20"/>
    <p:sldId id="304" r:id="rId21"/>
    <p:sldId id="381" r:id="rId22"/>
    <p:sldId id="285"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B8F"/>
    <a:srgbClr val="6D8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52" autoAdjust="0"/>
    <p:restoredTop sz="94660"/>
  </p:normalViewPr>
  <p:slideViewPr>
    <p:cSldViewPr>
      <p:cViewPr varScale="1">
        <p:scale>
          <a:sx n="65" d="100"/>
          <a:sy n="65" d="100"/>
        </p:scale>
        <p:origin x="868"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DC3398D-89CD-4DD2-9386-51710562E135}" type="datetimeFigureOut">
              <a:rPr lang="ar-SA" smtClean="0"/>
              <a:t>25/02/45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19B4FC9-3EA6-42CC-9F53-09700D0436F2}" type="slidenum">
              <a:rPr lang="ar-SA" smtClean="0"/>
              <a:t>‹#›</a:t>
            </a:fld>
            <a:endParaRPr lang="ar-SA"/>
          </a:p>
        </p:txBody>
      </p:sp>
    </p:spTree>
    <p:extLst>
      <p:ext uri="{BB962C8B-B14F-4D97-AF65-F5344CB8AC3E}">
        <p14:creationId xmlns:p14="http://schemas.microsoft.com/office/powerpoint/2010/main" val="5552318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A19B4FC9-3EA6-42CC-9F53-09700D0436F2}" type="slidenum">
              <a:rPr lang="ar-SA" smtClean="0"/>
              <a:t>3</a:t>
            </a:fld>
            <a:endParaRPr lang="ar-SA"/>
          </a:p>
        </p:txBody>
      </p:sp>
    </p:spTree>
    <p:extLst>
      <p:ext uri="{BB962C8B-B14F-4D97-AF65-F5344CB8AC3E}">
        <p14:creationId xmlns:p14="http://schemas.microsoft.com/office/powerpoint/2010/main" val="94926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C67643B-096E-4738-851D-802164F5DBB2}" type="datetimeFigureOut">
              <a:rPr lang="en-US"/>
              <a:pPr>
                <a:defRPr/>
              </a:pPr>
              <a:t>9/10/2023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8B9A63-7110-498B-B26B-2EB571997683}" type="slidenum">
              <a:rPr lang="en-US"/>
              <a:pPr>
                <a:defRPr/>
              </a:pPr>
              <a:t>‹#›</a:t>
            </a:fld>
            <a:endParaRPr lang="en-U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4B2C69-C342-4FD5-A098-C5B47A89C5BA}" type="datetimeFigureOut">
              <a:rPr lang="en-US"/>
              <a:pPr>
                <a:defRPr/>
              </a:pPr>
              <a:t>9/10/2023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8FE950-7110-4BB4-A5C7-6110C7D627FA}" type="slidenum">
              <a:rPr lang="en-US"/>
              <a:pPr>
                <a:defRPr/>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E0A0120-B9F0-4685-8697-508013853F3A}" type="datetimeFigureOut">
              <a:rPr lang="en-US"/>
              <a:pPr>
                <a:defRPr/>
              </a:pPr>
              <a:t>9/10/2023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A54669-7F68-489D-855A-805821532D75}" type="slidenum">
              <a:rPr lang="en-US"/>
              <a:pPr>
                <a:defRPr/>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BD1941-CB67-4978-9DDC-0A58AC51547B}" type="datetimeFigureOut">
              <a:rPr lang="en-US"/>
              <a:pPr>
                <a:defRPr/>
              </a:pPr>
              <a:t>9/10/2023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7B371B-AE48-4A8C-B939-62222EAE33D3}" type="slidenum">
              <a:rPr lang="en-US"/>
              <a:pPr>
                <a:defRPr/>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A5BCC7-F3C0-448B-BFFF-C27A476FC7D8}" type="datetimeFigureOut">
              <a:rPr lang="en-US"/>
              <a:pPr>
                <a:defRPr/>
              </a:pPr>
              <a:t>9/10/2023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7609EB-601E-4EBB-8CAE-904CED29591A}" type="slidenum">
              <a:rPr lang="en-US"/>
              <a:pPr>
                <a:defRPr/>
              </a:pPr>
              <a:t>‹#›</a:t>
            </a:fld>
            <a:endParaRPr lang="en-US"/>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2AB5CF-D2D8-40B2-A761-A6CA216B585A}" type="datetimeFigureOut">
              <a:rPr lang="en-US"/>
              <a:pPr>
                <a:defRPr/>
              </a:pPr>
              <a:t>9/10/2023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1757FD-530F-438E-832F-942C94D64EFD}" type="slidenum">
              <a:rPr lang="en-US"/>
              <a:pPr>
                <a:defRPr/>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246AF77-DE98-4016-BD3E-78EE28961B9F}" type="datetimeFigureOut">
              <a:rPr lang="en-US"/>
              <a:pPr>
                <a:defRPr/>
              </a:pPr>
              <a:t>9/10/2023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0C6736-60FA-4030-B6BA-EE312D1852B2}" type="slidenum">
              <a:rPr lang="en-US"/>
              <a:pPr>
                <a:defRPr/>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CB13BF0-0E04-4560-B9D9-9168891BE348}" type="datetimeFigureOut">
              <a:rPr lang="en-US"/>
              <a:pPr>
                <a:defRPr/>
              </a:pPr>
              <a:t>9/10/2023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400CB6-9CB8-4436-9DE5-1AFE705258FC}" type="slidenum">
              <a:rPr lang="en-US"/>
              <a:pPr>
                <a:defRPr/>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9A65FB-BFAE-435A-B3B8-8FD0A857FB54}" type="datetimeFigureOut">
              <a:rPr lang="en-US"/>
              <a:pPr>
                <a:defRPr/>
              </a:pPr>
              <a:t>9/10/2023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B1991C5-7017-4B33-832C-2A4D60A06325}" type="slidenum">
              <a:rPr lang="en-US"/>
              <a:pPr>
                <a:defRPr/>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A7CA22-86E7-4205-9A0B-3CD35D71A310}" type="datetimeFigureOut">
              <a:rPr lang="en-US"/>
              <a:pPr>
                <a:defRPr/>
              </a:pPr>
              <a:t>9/10/2023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B8A1CA-94C1-4932-B8C0-CBDDCF840E23}" type="slidenum">
              <a:rPr lang="en-US"/>
              <a:pPr>
                <a:defRPr/>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5EFB8E-DDC6-4A0E-BC52-17B86F7DE893}" type="datetimeFigureOut">
              <a:rPr lang="en-US"/>
              <a:pPr>
                <a:defRPr/>
              </a:pPr>
              <a:t>9/10/2023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90ABB2-80EA-47B1-86EC-F589E6FDA7F8}" type="slidenum">
              <a:rPr lang="en-US"/>
              <a:pPr>
                <a:defRPr/>
              </a:pPr>
              <a:t>‹#›</a:t>
            </a:fld>
            <a:endParaRPr lang="en-US"/>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670EBFB2-EB4B-4B62-848F-CBAACCE30D0B}" type="datetimeFigureOut">
              <a:rPr lang="en-US"/>
              <a:pPr>
                <a:defRPr/>
              </a:pPr>
              <a:t>9/10/2023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DF5BBC4F-579E-46A8-8B2C-6B5986EE7F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me/albayan_12" TargetMode="External"/><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11" Type="http://schemas.microsoft.com/office/2007/relationships/hdphoto" Target="../media/hdphoto5.wdp"/><Relationship Id="rId5" Type="http://schemas.microsoft.com/office/2007/relationships/hdphoto" Target="../media/hdphoto3.wdp"/><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6.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me/albayan_12" TargetMode="Externa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صورة 22" descr="صورة تحتوي على مبنى, مكان للعبادة, أسود, مسجد&#10;&#10;تم إنشاء الوصف تلقائياً">
            <a:extLst>
              <a:ext uri="{FF2B5EF4-FFF2-40B4-BE49-F238E27FC236}">
                <a16:creationId xmlns:a16="http://schemas.microsoft.com/office/drawing/2014/main" id="{87514AE0-031C-4E80-95B1-6A79D6BBFE5F}"/>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21920"/>
            <a:ext cx="12192000" cy="7051040"/>
          </a:xfrm>
          <a:prstGeom prst="rect">
            <a:avLst/>
          </a:prstGeom>
        </p:spPr>
      </p:pic>
      <p:sp>
        <p:nvSpPr>
          <p:cNvPr id="5" name="AutoShape 5"/>
          <p:cNvSpPr/>
          <p:nvPr/>
        </p:nvSpPr>
        <p:spPr>
          <a:xfrm>
            <a:off x="375846" y="2414207"/>
            <a:ext cx="3136337"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ar-SA"/>
          </a:p>
        </p:txBody>
      </p:sp>
      <p:sp>
        <p:nvSpPr>
          <p:cNvPr id="6" name="AutoShape 6"/>
          <p:cNvSpPr/>
          <p:nvPr/>
        </p:nvSpPr>
        <p:spPr>
          <a:xfrm>
            <a:off x="375846" y="3962400"/>
            <a:ext cx="3135621"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ar-SA"/>
          </a:p>
        </p:txBody>
      </p:sp>
      <p:grpSp>
        <p:nvGrpSpPr>
          <p:cNvPr id="17" name="مجموعة 11">
            <a:extLst>
              <a:ext uri="{FF2B5EF4-FFF2-40B4-BE49-F238E27FC236}">
                <a16:creationId xmlns:a16="http://schemas.microsoft.com/office/drawing/2014/main" id="{CA5E358F-6AE6-4AF4-9CC5-010225E1C3E2}"/>
              </a:ext>
            </a:extLst>
          </p:cNvPr>
          <p:cNvGrpSpPr/>
          <p:nvPr/>
        </p:nvGrpSpPr>
        <p:grpSpPr>
          <a:xfrm>
            <a:off x="-304800" y="5908487"/>
            <a:ext cx="12750800" cy="842674"/>
            <a:chOff x="-1172768" y="4745632"/>
            <a:chExt cx="28394828" cy="429601"/>
          </a:xfrm>
          <a:solidFill>
            <a:srgbClr val="6D82AC"/>
          </a:solidFill>
        </p:grpSpPr>
        <p:sp>
          <p:nvSpPr>
            <p:cNvPr id="18" name="Rectangle">
              <a:extLst>
                <a:ext uri="{FF2B5EF4-FFF2-40B4-BE49-F238E27FC236}">
                  <a16:creationId xmlns:a16="http://schemas.microsoft.com/office/drawing/2014/main" id="{7E1AC3DD-8951-4EAD-BEFC-89128BCC9BE4}"/>
                </a:ext>
              </a:extLst>
            </p:cNvPr>
            <p:cNvSpPr/>
            <p:nvPr/>
          </p:nvSpPr>
          <p:spPr>
            <a:xfrm>
              <a:off x="-1172768" y="4745632"/>
              <a:ext cx="28394828" cy="429601"/>
            </a:xfrm>
            <a:prstGeom prst="rect">
              <a:avLst/>
            </a:prstGeom>
            <a:grpFill/>
            <a:ln w="12700">
              <a:miter lim="400000"/>
            </a:ln>
          </p:spPr>
          <p:txBody>
            <a:bodyPr lIns="0" tIns="0" rIns="0" bIns="0" anchor="ctr"/>
            <a:lstStyle/>
            <a:p>
              <a:pPr>
                <a:defRPr sz="3200">
                  <a:solidFill>
                    <a:srgbClr val="FFFFFF"/>
                  </a:solidFill>
                </a:defRPr>
              </a:pPr>
              <a:endParaRPr sz="2133" dirty="0"/>
            </a:p>
          </p:txBody>
        </p:sp>
        <p:sp>
          <p:nvSpPr>
            <p:cNvPr id="19"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5A253F96-EEC8-40D4-9177-B437A51CEEAD}"/>
                </a:ext>
              </a:extLst>
            </p:cNvPr>
            <p:cNvSpPr txBox="1">
              <a:spLocks/>
            </p:cNvSpPr>
            <p:nvPr/>
          </p:nvSpPr>
          <p:spPr>
            <a:xfrm>
              <a:off x="2844481" y="4847941"/>
              <a:ext cx="10727439" cy="224983"/>
            </a:xfrm>
            <a:prstGeom prst="rect">
              <a:avLst/>
            </a:prstGeom>
            <a:noFill/>
            <a:ln w="12700">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nchor="ctr">
              <a:normAutofit/>
            </a:bodyPr>
            <a:lstStyle/>
            <a:p>
              <a:pPr algn="ctr" defTabSz="123424">
                <a:defRPr sz="3956" b="0" spc="0">
                  <a:solidFill>
                    <a:srgbClr val="FFFFFF"/>
                  </a:solidFill>
                  <a:latin typeface="Khalid Art bold"/>
                  <a:ea typeface="Khalid Art bold"/>
                  <a:cs typeface="Khalid Art bold"/>
                  <a:sym typeface="Khalid Art bold"/>
                </a:defRPr>
              </a:pPr>
              <a:r>
                <a:rPr lang="ar-SA" sz="2400" dirty="0">
                  <a:ln w="0"/>
                  <a:solidFill>
                    <a:schemeClr val="bg1"/>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قناة البيان للعروض والعلوم الشرعية  </a:t>
              </a:r>
            </a:p>
          </p:txBody>
        </p:sp>
      </p:grpSp>
      <p:sp>
        <p:nvSpPr>
          <p:cNvPr id="15" name="AutoShape 8">
            <a:extLst>
              <a:ext uri="{FF2B5EF4-FFF2-40B4-BE49-F238E27FC236}">
                <a16:creationId xmlns:a16="http://schemas.microsoft.com/office/drawing/2014/main" id="{5DA91BDD-65BC-4E12-8662-9F9D2561E8F4}"/>
              </a:ext>
            </a:extLst>
          </p:cNvPr>
          <p:cNvSpPr/>
          <p:nvPr/>
        </p:nvSpPr>
        <p:spPr>
          <a:xfrm rot="84843">
            <a:off x="-6631" y="4830640"/>
            <a:ext cx="3899861" cy="1225499"/>
          </a:xfrm>
          <a:prstGeom prst="rect">
            <a:avLst/>
          </a:prstGeom>
          <a:solidFill>
            <a:srgbClr val="6D82AC">
              <a:alpha val="29000"/>
            </a:srgbClr>
          </a:solidFill>
        </p:spPr>
        <p:txBody>
          <a:bodyPr/>
          <a:lstStyle/>
          <a:p>
            <a:endParaRPr lang="ar-SA" dirty="0"/>
          </a:p>
        </p:txBody>
      </p:sp>
      <p:sp>
        <p:nvSpPr>
          <p:cNvPr id="16" name="مربع نص 15">
            <a:extLst>
              <a:ext uri="{FF2B5EF4-FFF2-40B4-BE49-F238E27FC236}">
                <a16:creationId xmlns:a16="http://schemas.microsoft.com/office/drawing/2014/main" id="{B9FE434A-B19B-4807-A39E-4B12B0971CF0}"/>
              </a:ext>
            </a:extLst>
          </p:cNvPr>
          <p:cNvSpPr txBox="1"/>
          <p:nvPr/>
        </p:nvSpPr>
        <p:spPr>
          <a:xfrm>
            <a:off x="-17088" y="4923168"/>
            <a:ext cx="3356679" cy="913199"/>
          </a:xfrm>
          <a:prstGeom prst="rect">
            <a:avLst/>
          </a:prstGeom>
          <a:solidFill>
            <a:schemeClr val="bg1">
              <a:alpha val="54000"/>
            </a:schemeClr>
          </a:solidFill>
        </p:spPr>
        <p:txBody>
          <a:bodyPr wrap="square">
            <a:spAutoFit/>
          </a:bodyPr>
          <a:lstStyle/>
          <a:p>
            <a:pPr algn="ctr"/>
            <a:r>
              <a:rPr lang="ar-SA" sz="2667"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إعداد الأستاذة:</a:t>
            </a:r>
            <a:endParaRPr lang="ar-SA" sz="2667" dirty="0">
              <a:ln w="0"/>
              <a:solidFill>
                <a:schemeClr val="tx2">
                  <a:lumMod val="75000"/>
                </a:schemeClr>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endParaRPr>
          </a:p>
          <a:p>
            <a:pPr algn="ctr"/>
            <a:r>
              <a:rPr lang="ar-SA" sz="2667" dirty="0">
                <a:ln w="0"/>
                <a:solidFill>
                  <a:schemeClr val="tx2">
                    <a:lumMod val="75000"/>
                  </a:schemeClr>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 لؤلؤة عبد العزيز العتيق </a:t>
            </a:r>
          </a:p>
        </p:txBody>
      </p:sp>
      <p:pic>
        <p:nvPicPr>
          <p:cNvPr id="20" name="884AEA23-EA58-47EB-8C88-9CE646949802-L0-001.png" descr="884AEA23-EA58-47EB-8C88-9CE646949802-L0-001.png">
            <a:hlinkClick r:id="rId3"/>
            <a:extLst>
              <a:ext uri="{FF2B5EF4-FFF2-40B4-BE49-F238E27FC236}">
                <a16:creationId xmlns:a16="http://schemas.microsoft.com/office/drawing/2014/main" id="{A4C8F341-9498-438E-81C0-07C494A17A71}"/>
              </a:ext>
            </a:extLst>
          </p:cNvPr>
          <p:cNvPicPr>
            <a:picLocks noChangeAspect="1"/>
          </p:cNvPicPr>
          <p:nvPr/>
        </p:nvPicPr>
        <p:blipFill>
          <a:blip r:embed="rId4" cstate="print"/>
          <a:stretch>
            <a:fillRect/>
          </a:stretch>
        </p:blipFill>
        <p:spPr>
          <a:xfrm>
            <a:off x="1330407" y="5987714"/>
            <a:ext cx="708347" cy="708350"/>
          </a:xfrm>
          <a:prstGeom prst="rect">
            <a:avLst/>
          </a:prstGeom>
          <a:ln w="12700" cap="flat">
            <a:noFill/>
            <a:miter lim="400000"/>
          </a:ln>
          <a:effectLst/>
        </p:spPr>
      </p:pic>
      <p:sp>
        <p:nvSpPr>
          <p:cNvPr id="21" name="مربع نص 20">
            <a:extLst>
              <a:ext uri="{FF2B5EF4-FFF2-40B4-BE49-F238E27FC236}">
                <a16:creationId xmlns:a16="http://schemas.microsoft.com/office/drawing/2014/main" id="{20E7F73E-681D-4AE6-8F51-5D09CD241D09}"/>
              </a:ext>
            </a:extLst>
          </p:cNvPr>
          <p:cNvSpPr txBox="1"/>
          <p:nvPr/>
        </p:nvSpPr>
        <p:spPr>
          <a:xfrm>
            <a:off x="239766" y="2894627"/>
            <a:ext cx="3597977" cy="502766"/>
          </a:xfrm>
          <a:prstGeom prst="rect">
            <a:avLst/>
          </a:prstGeom>
          <a:noFill/>
        </p:spPr>
        <p:txBody>
          <a:bodyPr wrap="square">
            <a:spAutoFit/>
          </a:bodyPr>
          <a:lstStyle/>
          <a:p>
            <a:pPr algn="ctr"/>
            <a:r>
              <a:rPr lang="ar-SA" sz="2667" b="1"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سورة الكهف من الآية 9- 16</a:t>
            </a:r>
          </a:p>
        </p:txBody>
      </p:sp>
      <p:sp>
        <p:nvSpPr>
          <p:cNvPr id="22" name="AutoShape 9">
            <a:extLst>
              <a:ext uri="{FF2B5EF4-FFF2-40B4-BE49-F238E27FC236}">
                <a16:creationId xmlns:a16="http://schemas.microsoft.com/office/drawing/2014/main" id="{DA8BABE4-662A-4C95-A105-A4FA3C13E70D}"/>
              </a:ext>
            </a:extLst>
          </p:cNvPr>
          <p:cNvSpPr/>
          <p:nvPr/>
        </p:nvSpPr>
        <p:spPr>
          <a:xfrm rot="-90690">
            <a:off x="6947850" y="954925"/>
            <a:ext cx="3957334" cy="3897844"/>
          </a:xfrm>
          <a:custGeom>
            <a:avLst/>
            <a:gdLst>
              <a:gd name="connsiteX0" fmla="*/ 0 w 3957334"/>
              <a:gd name="connsiteY0" fmla="*/ 0 h 3897844"/>
              <a:gd name="connsiteX1" fmla="*/ 644480 w 3957334"/>
              <a:gd name="connsiteY1" fmla="*/ 0 h 3897844"/>
              <a:gd name="connsiteX2" fmla="*/ 1170240 w 3957334"/>
              <a:gd name="connsiteY2" fmla="*/ 0 h 3897844"/>
              <a:gd name="connsiteX3" fmla="*/ 1775147 w 3957334"/>
              <a:gd name="connsiteY3" fmla="*/ 0 h 3897844"/>
              <a:gd name="connsiteX4" fmla="*/ 2419627 w 3957334"/>
              <a:gd name="connsiteY4" fmla="*/ 0 h 3897844"/>
              <a:gd name="connsiteX5" fmla="*/ 2905814 w 3957334"/>
              <a:gd name="connsiteY5" fmla="*/ 0 h 3897844"/>
              <a:gd name="connsiteX6" fmla="*/ 3392001 w 3957334"/>
              <a:gd name="connsiteY6" fmla="*/ 0 h 3897844"/>
              <a:gd name="connsiteX7" fmla="*/ 3957334 w 3957334"/>
              <a:gd name="connsiteY7" fmla="*/ 0 h 3897844"/>
              <a:gd name="connsiteX8" fmla="*/ 3957334 w 3957334"/>
              <a:gd name="connsiteY8" fmla="*/ 556835 h 3897844"/>
              <a:gd name="connsiteX9" fmla="*/ 3957334 w 3957334"/>
              <a:gd name="connsiteY9" fmla="*/ 1035713 h 3897844"/>
              <a:gd name="connsiteX10" fmla="*/ 3957334 w 3957334"/>
              <a:gd name="connsiteY10" fmla="*/ 1670505 h 3897844"/>
              <a:gd name="connsiteX11" fmla="*/ 3957334 w 3957334"/>
              <a:gd name="connsiteY11" fmla="*/ 2188361 h 3897844"/>
              <a:gd name="connsiteX12" fmla="*/ 3957334 w 3957334"/>
              <a:gd name="connsiteY12" fmla="*/ 2823153 h 3897844"/>
              <a:gd name="connsiteX13" fmla="*/ 3957334 w 3957334"/>
              <a:gd name="connsiteY13" fmla="*/ 3418966 h 3897844"/>
              <a:gd name="connsiteX14" fmla="*/ 3957334 w 3957334"/>
              <a:gd name="connsiteY14" fmla="*/ 3897844 h 3897844"/>
              <a:gd name="connsiteX15" fmla="*/ 3392001 w 3957334"/>
              <a:gd name="connsiteY15" fmla="*/ 3897844 h 3897844"/>
              <a:gd name="connsiteX16" fmla="*/ 2826667 w 3957334"/>
              <a:gd name="connsiteY16" fmla="*/ 3897844 h 3897844"/>
              <a:gd name="connsiteX17" fmla="*/ 2182187 w 3957334"/>
              <a:gd name="connsiteY17" fmla="*/ 3897844 h 3897844"/>
              <a:gd name="connsiteX18" fmla="*/ 1616854 w 3957334"/>
              <a:gd name="connsiteY18" fmla="*/ 3897844 h 3897844"/>
              <a:gd name="connsiteX19" fmla="*/ 1130667 w 3957334"/>
              <a:gd name="connsiteY19" fmla="*/ 3897844 h 3897844"/>
              <a:gd name="connsiteX20" fmla="*/ 684053 w 3957334"/>
              <a:gd name="connsiteY20" fmla="*/ 3897844 h 3897844"/>
              <a:gd name="connsiteX21" fmla="*/ 0 w 3957334"/>
              <a:gd name="connsiteY21" fmla="*/ 3897844 h 3897844"/>
              <a:gd name="connsiteX22" fmla="*/ 0 w 3957334"/>
              <a:gd name="connsiteY22" fmla="*/ 3379988 h 3897844"/>
              <a:gd name="connsiteX23" fmla="*/ 0 w 3957334"/>
              <a:gd name="connsiteY23" fmla="*/ 2862131 h 3897844"/>
              <a:gd name="connsiteX24" fmla="*/ 0 w 3957334"/>
              <a:gd name="connsiteY24" fmla="*/ 2422232 h 3897844"/>
              <a:gd name="connsiteX25" fmla="*/ 0 w 3957334"/>
              <a:gd name="connsiteY25" fmla="*/ 1787440 h 3897844"/>
              <a:gd name="connsiteX26" fmla="*/ 0 w 3957334"/>
              <a:gd name="connsiteY26" fmla="*/ 1269583 h 3897844"/>
              <a:gd name="connsiteX27" fmla="*/ 0 w 3957334"/>
              <a:gd name="connsiteY27" fmla="*/ 712749 h 3897844"/>
              <a:gd name="connsiteX28" fmla="*/ 0 w 3957334"/>
              <a:gd name="connsiteY28" fmla="*/ 0 h 389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57334" h="3897844" extrusionOk="0">
                <a:moveTo>
                  <a:pt x="0" y="0"/>
                </a:moveTo>
                <a:cubicBezTo>
                  <a:pt x="297953" y="-40043"/>
                  <a:pt x="334697" y="63823"/>
                  <a:pt x="644480" y="0"/>
                </a:cubicBezTo>
                <a:cubicBezTo>
                  <a:pt x="954263" y="-63823"/>
                  <a:pt x="1005104" y="1079"/>
                  <a:pt x="1170240" y="0"/>
                </a:cubicBezTo>
                <a:cubicBezTo>
                  <a:pt x="1335376" y="-1079"/>
                  <a:pt x="1578775" y="42496"/>
                  <a:pt x="1775147" y="0"/>
                </a:cubicBezTo>
                <a:cubicBezTo>
                  <a:pt x="1971519" y="-42496"/>
                  <a:pt x="2191095" y="19525"/>
                  <a:pt x="2419627" y="0"/>
                </a:cubicBezTo>
                <a:cubicBezTo>
                  <a:pt x="2648159" y="-19525"/>
                  <a:pt x="2748828" y="8439"/>
                  <a:pt x="2905814" y="0"/>
                </a:cubicBezTo>
                <a:cubicBezTo>
                  <a:pt x="3062800" y="-8439"/>
                  <a:pt x="3273364" y="51785"/>
                  <a:pt x="3392001" y="0"/>
                </a:cubicBezTo>
                <a:cubicBezTo>
                  <a:pt x="3510638" y="-51785"/>
                  <a:pt x="3677739" y="19952"/>
                  <a:pt x="3957334" y="0"/>
                </a:cubicBezTo>
                <a:cubicBezTo>
                  <a:pt x="4014721" y="137370"/>
                  <a:pt x="3936837" y="345877"/>
                  <a:pt x="3957334" y="556835"/>
                </a:cubicBezTo>
                <a:cubicBezTo>
                  <a:pt x="3977831" y="767794"/>
                  <a:pt x="3909385" y="806114"/>
                  <a:pt x="3957334" y="1035713"/>
                </a:cubicBezTo>
                <a:cubicBezTo>
                  <a:pt x="4005283" y="1265312"/>
                  <a:pt x="3942981" y="1542652"/>
                  <a:pt x="3957334" y="1670505"/>
                </a:cubicBezTo>
                <a:cubicBezTo>
                  <a:pt x="3971687" y="1798358"/>
                  <a:pt x="3916960" y="1929676"/>
                  <a:pt x="3957334" y="2188361"/>
                </a:cubicBezTo>
                <a:cubicBezTo>
                  <a:pt x="3997708" y="2447046"/>
                  <a:pt x="3936608" y="2557825"/>
                  <a:pt x="3957334" y="2823153"/>
                </a:cubicBezTo>
                <a:cubicBezTo>
                  <a:pt x="3978060" y="3088481"/>
                  <a:pt x="3892338" y="3153852"/>
                  <a:pt x="3957334" y="3418966"/>
                </a:cubicBezTo>
                <a:cubicBezTo>
                  <a:pt x="4022330" y="3684080"/>
                  <a:pt x="3918879" y="3681185"/>
                  <a:pt x="3957334" y="3897844"/>
                </a:cubicBezTo>
                <a:cubicBezTo>
                  <a:pt x="3696659" y="3904980"/>
                  <a:pt x="3601475" y="3841623"/>
                  <a:pt x="3392001" y="3897844"/>
                </a:cubicBezTo>
                <a:cubicBezTo>
                  <a:pt x="3182527" y="3954065"/>
                  <a:pt x="2974320" y="3839043"/>
                  <a:pt x="2826667" y="3897844"/>
                </a:cubicBezTo>
                <a:cubicBezTo>
                  <a:pt x="2679014" y="3956645"/>
                  <a:pt x="2406297" y="3887427"/>
                  <a:pt x="2182187" y="3897844"/>
                </a:cubicBezTo>
                <a:cubicBezTo>
                  <a:pt x="1958077" y="3908261"/>
                  <a:pt x="1768383" y="3864994"/>
                  <a:pt x="1616854" y="3897844"/>
                </a:cubicBezTo>
                <a:cubicBezTo>
                  <a:pt x="1465325" y="3930694"/>
                  <a:pt x="1317867" y="3859451"/>
                  <a:pt x="1130667" y="3897844"/>
                </a:cubicBezTo>
                <a:cubicBezTo>
                  <a:pt x="943467" y="3936237"/>
                  <a:pt x="819123" y="3870881"/>
                  <a:pt x="684053" y="3897844"/>
                </a:cubicBezTo>
                <a:cubicBezTo>
                  <a:pt x="548983" y="3924807"/>
                  <a:pt x="147344" y="3833633"/>
                  <a:pt x="0" y="3897844"/>
                </a:cubicBezTo>
                <a:cubicBezTo>
                  <a:pt x="-55634" y="3793606"/>
                  <a:pt x="15608" y="3535187"/>
                  <a:pt x="0" y="3379988"/>
                </a:cubicBezTo>
                <a:cubicBezTo>
                  <a:pt x="-15608" y="3224789"/>
                  <a:pt x="29135" y="3104154"/>
                  <a:pt x="0" y="2862131"/>
                </a:cubicBezTo>
                <a:cubicBezTo>
                  <a:pt x="-29135" y="2620108"/>
                  <a:pt x="23210" y="2513716"/>
                  <a:pt x="0" y="2422232"/>
                </a:cubicBezTo>
                <a:cubicBezTo>
                  <a:pt x="-23210" y="2330748"/>
                  <a:pt x="12471" y="2001003"/>
                  <a:pt x="0" y="1787440"/>
                </a:cubicBezTo>
                <a:cubicBezTo>
                  <a:pt x="-12471" y="1573877"/>
                  <a:pt x="58879" y="1459204"/>
                  <a:pt x="0" y="1269583"/>
                </a:cubicBezTo>
                <a:cubicBezTo>
                  <a:pt x="-58879" y="1079962"/>
                  <a:pt x="52876" y="870407"/>
                  <a:pt x="0" y="712749"/>
                </a:cubicBezTo>
                <a:cubicBezTo>
                  <a:pt x="-52876" y="555091"/>
                  <a:pt x="52446" y="297235"/>
                  <a:pt x="0" y="0"/>
                </a:cubicBezTo>
                <a:close/>
              </a:path>
            </a:pathLst>
          </a:custGeom>
          <a:noFill/>
          <a:ln w="76200">
            <a:solidFill>
              <a:schemeClr val="accent1">
                <a:alpha val="34000"/>
              </a:schemeClr>
            </a:solidFill>
            <a:extLst>
              <a:ext uri="{C807C97D-BFC1-408E-A445-0C87EB9F89A2}">
                <ask:lineSketchStyleProps xmlns:ask="http://schemas.microsoft.com/office/drawing/2018/sketchyshapes" sd="1646652966">
                  <a:prstGeom prst="rect">
                    <a:avLst/>
                  </a:prstGeom>
                  <ask:type>
                    <ask:lineSketchScribble/>
                  </ask:type>
                </ask:lineSketchStyleProps>
              </a:ext>
            </a:extLst>
          </a:ln>
        </p:spPr>
        <p:txBody>
          <a:bodyPr/>
          <a:lstStyle/>
          <a:p>
            <a:endParaRPr lang="ar-SA"/>
          </a:p>
        </p:txBody>
      </p:sp>
      <p:grpSp>
        <p:nvGrpSpPr>
          <p:cNvPr id="24" name="Group 12">
            <a:extLst>
              <a:ext uri="{FF2B5EF4-FFF2-40B4-BE49-F238E27FC236}">
                <a16:creationId xmlns:a16="http://schemas.microsoft.com/office/drawing/2014/main" id="{B4222173-912C-406E-AA5F-7534C7F2A21E}"/>
              </a:ext>
            </a:extLst>
          </p:cNvPr>
          <p:cNvGrpSpPr/>
          <p:nvPr/>
        </p:nvGrpSpPr>
        <p:grpSpPr>
          <a:xfrm>
            <a:off x="10356410" y="3838231"/>
            <a:ext cx="904294" cy="1168420"/>
            <a:chOff x="0" y="0"/>
            <a:chExt cx="4208157" cy="5414459"/>
          </a:xfrm>
        </p:grpSpPr>
        <p:pic>
          <p:nvPicPr>
            <p:cNvPr id="25" name="Picture 13">
              <a:extLst>
                <a:ext uri="{FF2B5EF4-FFF2-40B4-BE49-F238E27FC236}">
                  <a16:creationId xmlns:a16="http://schemas.microsoft.com/office/drawing/2014/main" id="{AC5F6173-3456-4E23-A659-ACF74CE0F0A2}"/>
                </a:ext>
              </a:extLst>
            </p:cNvPr>
            <p:cNvPicPr>
              <a:picLocks noChangeAspect="1"/>
            </p:cNvPicPr>
            <p:nvPr/>
          </p:nvPicPr>
          <p:blipFill>
            <a:blip r:embed="rId5"/>
            <a:srcRect/>
            <a:stretch>
              <a:fillRect/>
            </a:stretch>
          </p:blipFill>
          <p:spPr>
            <a:xfrm>
              <a:off x="0" y="0"/>
              <a:ext cx="4208157" cy="5170022"/>
            </a:xfrm>
            <a:prstGeom prst="rect">
              <a:avLst/>
            </a:prstGeom>
          </p:spPr>
        </p:pic>
        <p:pic>
          <p:nvPicPr>
            <p:cNvPr id="26" name="Picture 14">
              <a:extLst>
                <a:ext uri="{FF2B5EF4-FFF2-40B4-BE49-F238E27FC236}">
                  <a16:creationId xmlns:a16="http://schemas.microsoft.com/office/drawing/2014/main" id="{47AC4D3B-ED65-4A2E-ADCE-B40EF641F2A2}"/>
                </a:ext>
              </a:extLst>
            </p:cNvPr>
            <p:cNvPicPr>
              <a:picLocks noChangeAspect="1"/>
            </p:cNvPicPr>
            <p:nvPr/>
          </p:nvPicPr>
          <p:blipFill>
            <a:blip r:embed="rId6"/>
            <a:srcRect/>
            <a:stretch>
              <a:fillRect/>
            </a:stretch>
          </p:blipFill>
          <p:spPr>
            <a:xfrm rot="10236637">
              <a:off x="302598" y="3899904"/>
              <a:ext cx="3832528" cy="1210035"/>
            </a:xfrm>
            <a:prstGeom prst="rect">
              <a:avLst/>
            </a:prstGeom>
          </p:spPr>
        </p:pic>
      </p:grpSp>
      <p:sp>
        <p:nvSpPr>
          <p:cNvPr id="27" name="مربع نص 26">
            <a:extLst>
              <a:ext uri="{FF2B5EF4-FFF2-40B4-BE49-F238E27FC236}">
                <a16:creationId xmlns:a16="http://schemas.microsoft.com/office/drawing/2014/main" id="{F7AEA78B-EF6E-469B-BF92-5519A51FE0A4}"/>
              </a:ext>
            </a:extLst>
          </p:cNvPr>
          <p:cNvSpPr txBox="1"/>
          <p:nvPr/>
        </p:nvSpPr>
        <p:spPr>
          <a:xfrm>
            <a:off x="7781423" y="1517947"/>
            <a:ext cx="2571786" cy="913199"/>
          </a:xfrm>
          <a:prstGeom prst="rect">
            <a:avLst/>
          </a:prstGeom>
          <a:noFill/>
        </p:spPr>
        <p:txBody>
          <a:bodyPr wrap="square">
            <a:spAutoFit/>
          </a:bodyPr>
          <a:lstStyle/>
          <a:p>
            <a:pPr algn="r"/>
            <a:r>
              <a:rPr lang="ar-SA" sz="2667"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تفسير ثالث  متوسط</a:t>
            </a:r>
          </a:p>
          <a:p>
            <a:pPr algn="r"/>
            <a:r>
              <a:rPr lang="ar-SA" sz="2667"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الدراسات الإسلامية  </a:t>
            </a:r>
          </a:p>
        </p:txBody>
      </p:sp>
      <p:sp>
        <p:nvSpPr>
          <p:cNvPr id="28" name="مربع نص 27">
            <a:extLst>
              <a:ext uri="{FF2B5EF4-FFF2-40B4-BE49-F238E27FC236}">
                <a16:creationId xmlns:a16="http://schemas.microsoft.com/office/drawing/2014/main" id="{04741A8C-CAAB-4B38-87DA-5DA262A34A28}"/>
              </a:ext>
            </a:extLst>
          </p:cNvPr>
          <p:cNvSpPr txBox="1"/>
          <p:nvPr/>
        </p:nvSpPr>
        <p:spPr>
          <a:xfrm>
            <a:off x="7796481" y="2643244"/>
            <a:ext cx="2571786" cy="502766"/>
          </a:xfrm>
          <a:prstGeom prst="rect">
            <a:avLst/>
          </a:prstGeom>
          <a:noFill/>
        </p:spPr>
        <p:txBody>
          <a:bodyPr wrap="square">
            <a:spAutoFit/>
          </a:bodyPr>
          <a:lstStyle/>
          <a:p>
            <a:pPr algn="r"/>
            <a:r>
              <a:rPr lang="ar-SA" sz="2667" dirty="0">
                <a:ln w="0"/>
                <a:solidFill>
                  <a:schemeClr val="accent2">
                    <a:lumMod val="75000"/>
                  </a:schemeClr>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الفصل </a:t>
            </a:r>
            <a:r>
              <a:rPr lang="ar-SA" sz="2667">
                <a:ln w="0"/>
                <a:solidFill>
                  <a:schemeClr val="accent2">
                    <a:lumMod val="75000"/>
                  </a:schemeClr>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الدراسي الأول  </a:t>
            </a:r>
            <a:endParaRPr lang="ar-SA" sz="2667" dirty="0">
              <a:ln w="0"/>
              <a:solidFill>
                <a:schemeClr val="accent2">
                  <a:lumMod val="75000"/>
                </a:schemeClr>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endParaRPr>
          </a:p>
        </p:txBody>
      </p:sp>
      <p:pic>
        <p:nvPicPr>
          <p:cNvPr id="3" name="صورة 2" descr="صورة تحتوي على نص, زهرة, نبات&#10;&#10;تم إنشاء الوصف تلقائياً">
            <a:extLst>
              <a:ext uri="{FF2B5EF4-FFF2-40B4-BE49-F238E27FC236}">
                <a16:creationId xmlns:a16="http://schemas.microsoft.com/office/drawing/2014/main" id="{C29AC8A6-F440-A4AD-284E-B32B10E996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4956" y="405252"/>
            <a:ext cx="4051846" cy="4938227"/>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7800" y="2286000"/>
            <a:ext cx="9525000" cy="1469633"/>
          </a:xfrm>
          <a:prstGeom prst="rect">
            <a:avLst/>
          </a:prstGeom>
          <a:noFill/>
        </p:spPr>
        <p:txBody>
          <a:bodyPr wrap="square" rtlCol="1">
            <a:spAutoFit/>
          </a:bodyPr>
          <a:lstStyle/>
          <a:p>
            <a:pPr algn="justLow" rtl="1" fontAlgn="auto">
              <a:spcBef>
                <a:spcPts val="0"/>
              </a:spcBef>
              <a:spcAft>
                <a:spcPts val="0"/>
              </a:spcAft>
              <a:defRPr/>
            </a:pPr>
            <a:r>
              <a:rPr lang="ar-EG"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من فوائد هذه الآيات:</a:t>
            </a:r>
          </a:p>
          <a:p>
            <a:pPr algn="r" rtl="1">
              <a:lnSpc>
                <a:spcPct val="150000"/>
              </a:lnSpc>
              <a:defRPr/>
            </a:pPr>
            <a:r>
              <a:rPr lang="ar-SA" sz="3600" dirty="0">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التضرع إلى الله تعالى بالدعاء لاستجلاب رحمته، وطلب هدايته.</a:t>
            </a:r>
            <a:endParaRPr lang="en-US" sz="3600" dirty="0">
              <a:effectLst>
                <a:outerShdw blurRad="38100" dist="38100" dir="2700000" algn="tl">
                  <a:srgbClr val="000000">
                    <a:alpha val="43137"/>
                  </a:srgbClr>
                </a:outerShdw>
              </a:effectLst>
              <a:latin typeface="29LT Azer" panose="00000500000000000000" pitchFamily="2" charset="-78"/>
              <a:cs typeface="29LT Azer" panose="00000500000000000000" pitchFamily="2" charset="-78"/>
            </a:endParaRPr>
          </a:p>
        </p:txBody>
      </p:sp>
      <p:sp>
        <p:nvSpPr>
          <p:cNvPr id="2" name="مستطيل 1">
            <a:extLst>
              <a:ext uri="{FF2B5EF4-FFF2-40B4-BE49-F238E27FC236}">
                <a16:creationId xmlns:a16="http://schemas.microsoft.com/office/drawing/2014/main" id="{82B6A54E-223A-A820-729A-ABBD882E2B0D}"/>
              </a:ext>
            </a:extLst>
          </p:cNvPr>
          <p:cNvSpPr>
            <a:spLocks/>
          </p:cNvSpPr>
          <p:nvPr/>
        </p:nvSpPr>
        <p:spPr>
          <a:xfrm>
            <a:off x="3429000" y="685800"/>
            <a:ext cx="7828875" cy="646331"/>
          </a:xfrm>
          <a:prstGeom prst="rect">
            <a:avLst/>
          </a:prstGeom>
        </p:spPr>
        <p:txBody>
          <a:bodyPr wrap="square">
            <a:spAutoFit/>
          </a:bodyPr>
          <a:lstStyle/>
          <a:p>
            <a:pPr algn="r" rtl="1"/>
            <a:r>
              <a:rPr lang="ar-SA" sz="3600" b="1" dirty="0">
                <a:solidFill>
                  <a:schemeClr val="accent2"/>
                </a:solidFill>
                <a:latin typeface="Calibri" panose="020F0502020204030204" pitchFamily="34" charset="0"/>
                <a:cs typeface="Calibri" panose="020F0502020204030204" pitchFamily="34" charset="0"/>
              </a:rPr>
              <a:t>طالبتي النجيبة بما يكون التضرع لله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a:extLst>
              <a:ext uri="{FF2B5EF4-FFF2-40B4-BE49-F238E27FC236}">
                <a16:creationId xmlns:a16="http://schemas.microsoft.com/office/drawing/2014/main" id="{49CB375C-0769-B3F6-A240-A13F930C0120}"/>
              </a:ext>
            </a:extLst>
          </p:cNvPr>
          <p:cNvSpPr>
            <a:spLocks/>
          </p:cNvSpPr>
          <p:nvPr/>
        </p:nvSpPr>
        <p:spPr>
          <a:xfrm rot="84843">
            <a:off x="14528" y="5419920"/>
            <a:ext cx="3899861" cy="1225499"/>
          </a:xfrm>
          <a:prstGeom prst="rect">
            <a:avLst/>
          </a:prstGeom>
          <a:solidFill>
            <a:schemeClr val="accent1">
              <a:lumMod val="20000"/>
              <a:lumOff val="80000"/>
              <a:alpha val="29000"/>
            </a:schemeClr>
          </a:solidFill>
        </p:spPr>
        <p:txBody>
          <a:bodyPr/>
          <a:lstStyle/>
          <a:p>
            <a:endParaRPr lang="ar-SA"/>
          </a:p>
        </p:txBody>
      </p:sp>
      <p:sp>
        <p:nvSpPr>
          <p:cNvPr id="9" name="مستطيل 8">
            <a:extLst>
              <a:ext uri="{FF2B5EF4-FFF2-40B4-BE49-F238E27FC236}">
                <a16:creationId xmlns:a16="http://schemas.microsoft.com/office/drawing/2014/main" id="{663F43D7-BDDB-C3EF-05F0-2E5F4502B2C4}"/>
              </a:ext>
            </a:extLst>
          </p:cNvPr>
          <p:cNvSpPr>
            <a:spLocks/>
          </p:cNvSpPr>
          <p:nvPr/>
        </p:nvSpPr>
        <p:spPr>
          <a:xfrm>
            <a:off x="626867" y="5709503"/>
            <a:ext cx="2297424" cy="646331"/>
          </a:xfrm>
          <a:prstGeom prst="rect">
            <a:avLst/>
          </a:prstGeom>
        </p:spPr>
        <p:txBody>
          <a:bodyPr wrap="none">
            <a:spAutoFit/>
          </a:bodyPr>
          <a:lstStyle/>
          <a:p>
            <a:r>
              <a:rPr lang="ar-SA" sz="3600" b="1" dirty="0">
                <a:solidFill>
                  <a:schemeClr val="accent2"/>
                </a:solidFill>
                <a:latin typeface="Calibri" panose="020F0502020204030204" pitchFamily="34" charset="0"/>
                <a:cs typeface="Calibri" panose="020F0502020204030204" pitchFamily="34" charset="0"/>
              </a:rPr>
              <a:t>تفسير الآيات </a:t>
            </a:r>
          </a:p>
        </p:txBody>
      </p:sp>
      <p:pic>
        <p:nvPicPr>
          <p:cNvPr id="3" name="Picture 7">
            <a:extLst>
              <a:ext uri="{FF2B5EF4-FFF2-40B4-BE49-F238E27FC236}">
                <a16:creationId xmlns:a16="http://schemas.microsoft.com/office/drawing/2014/main" id="{3EA1CA4A-200E-76EB-08FF-17A2F4EC2227}"/>
              </a:ext>
            </a:extLst>
          </p:cNvPr>
          <p:cNvPicPr>
            <a:picLocks noChangeAspect="1" noChangeArrowheads="1"/>
          </p:cNvPicPr>
          <p:nvPr/>
        </p:nvPicPr>
        <p:blipFill>
          <a:blip r:embed="rId2"/>
          <a:srcRect/>
          <a:stretch>
            <a:fillRect/>
          </a:stretch>
        </p:blipFill>
        <p:spPr bwMode="auto">
          <a:xfrm>
            <a:off x="5562600" y="1543398"/>
            <a:ext cx="5976937" cy="504825"/>
          </a:xfrm>
          <a:prstGeom prst="rect">
            <a:avLst/>
          </a:prstGeom>
          <a:noFill/>
          <a:ln w="9525">
            <a:noFill/>
            <a:miter lim="800000"/>
            <a:headEnd/>
            <a:tailEnd/>
          </a:ln>
        </p:spPr>
      </p:pic>
      <p:pic>
        <p:nvPicPr>
          <p:cNvPr id="4" name="Picture 8">
            <a:extLst>
              <a:ext uri="{FF2B5EF4-FFF2-40B4-BE49-F238E27FC236}">
                <a16:creationId xmlns:a16="http://schemas.microsoft.com/office/drawing/2014/main" id="{67B30F1D-7407-77F2-9F0A-658CD638DEDB}"/>
              </a:ext>
            </a:extLst>
          </p:cNvPr>
          <p:cNvPicPr>
            <a:picLocks noChangeAspect="1" noChangeArrowheads="1"/>
          </p:cNvPicPr>
          <p:nvPr/>
        </p:nvPicPr>
        <p:blipFill>
          <a:blip r:embed="rId3"/>
          <a:srcRect/>
          <a:stretch>
            <a:fillRect/>
          </a:stretch>
        </p:blipFill>
        <p:spPr bwMode="auto">
          <a:xfrm>
            <a:off x="8929687" y="2527300"/>
            <a:ext cx="1584325" cy="576262"/>
          </a:xfrm>
          <a:prstGeom prst="rect">
            <a:avLst/>
          </a:prstGeom>
          <a:noFill/>
          <a:ln w="9525">
            <a:noFill/>
            <a:miter lim="800000"/>
            <a:headEnd/>
            <a:tailEnd/>
          </a:ln>
        </p:spPr>
      </p:pic>
      <p:pic>
        <p:nvPicPr>
          <p:cNvPr id="5" name="Picture 9">
            <a:extLst>
              <a:ext uri="{FF2B5EF4-FFF2-40B4-BE49-F238E27FC236}">
                <a16:creationId xmlns:a16="http://schemas.microsoft.com/office/drawing/2014/main" id="{23F97859-BA7D-EBAA-5618-416810798852}"/>
              </a:ext>
            </a:extLst>
          </p:cNvPr>
          <p:cNvPicPr>
            <a:picLocks noChangeAspect="1" noChangeArrowheads="1"/>
          </p:cNvPicPr>
          <p:nvPr/>
        </p:nvPicPr>
        <p:blipFill>
          <a:blip r:embed="rId4"/>
          <a:srcRect/>
          <a:stretch>
            <a:fillRect/>
          </a:stretch>
        </p:blipFill>
        <p:spPr bwMode="auto">
          <a:xfrm>
            <a:off x="7561262" y="3032125"/>
            <a:ext cx="2514600" cy="503237"/>
          </a:xfrm>
          <a:prstGeom prst="rect">
            <a:avLst/>
          </a:prstGeom>
          <a:noFill/>
          <a:ln w="9525">
            <a:noFill/>
            <a:miter lim="800000"/>
            <a:headEnd/>
            <a:tailEnd/>
          </a:ln>
        </p:spPr>
      </p:pic>
      <p:pic>
        <p:nvPicPr>
          <p:cNvPr id="6" name="Picture 10">
            <a:extLst>
              <a:ext uri="{FF2B5EF4-FFF2-40B4-BE49-F238E27FC236}">
                <a16:creationId xmlns:a16="http://schemas.microsoft.com/office/drawing/2014/main" id="{549ABE79-28FF-83F9-1857-3319CC40DB48}"/>
              </a:ext>
            </a:extLst>
          </p:cNvPr>
          <p:cNvPicPr>
            <a:picLocks noChangeAspect="1" noChangeArrowheads="1"/>
          </p:cNvPicPr>
          <p:nvPr/>
        </p:nvPicPr>
        <p:blipFill>
          <a:blip r:embed="rId5"/>
          <a:srcRect/>
          <a:stretch>
            <a:fillRect/>
          </a:stretch>
        </p:blipFill>
        <p:spPr bwMode="auto">
          <a:xfrm>
            <a:off x="7850187" y="3535362"/>
            <a:ext cx="2592388" cy="504825"/>
          </a:xfrm>
          <a:prstGeom prst="rect">
            <a:avLst/>
          </a:prstGeom>
          <a:noFill/>
          <a:ln w="9525">
            <a:noFill/>
            <a:miter lim="800000"/>
            <a:headEnd/>
            <a:tailEnd/>
          </a:ln>
        </p:spPr>
      </p:pic>
      <p:sp>
        <p:nvSpPr>
          <p:cNvPr id="10" name="TextBox 3">
            <a:extLst>
              <a:ext uri="{FF2B5EF4-FFF2-40B4-BE49-F238E27FC236}">
                <a16:creationId xmlns:a16="http://schemas.microsoft.com/office/drawing/2014/main" id="{E259FEC1-A2B5-9BEA-69BE-C3E60EC28700}"/>
              </a:ext>
            </a:extLst>
          </p:cNvPr>
          <p:cNvSpPr txBox="1">
            <a:spLocks noChangeArrowheads="1"/>
          </p:cNvSpPr>
          <p:nvPr/>
        </p:nvSpPr>
        <p:spPr bwMode="auto">
          <a:xfrm>
            <a:off x="304801" y="1538158"/>
            <a:ext cx="9791622" cy="2554545"/>
          </a:xfrm>
          <a:prstGeom prst="rect">
            <a:avLst/>
          </a:prstGeom>
          <a:noFill/>
          <a:ln w="9525">
            <a:noFill/>
            <a:miter lim="800000"/>
            <a:headEnd/>
            <a:tailEnd/>
          </a:ln>
        </p:spPr>
        <p:txBody>
          <a:bodyPr wrap="square">
            <a:spAutoFit/>
          </a:bodyPr>
          <a:lstStyle/>
          <a:p>
            <a:pPr algn="r" rtl="1"/>
            <a:r>
              <a:rPr lang="ar-SA" sz="3200" b="1" dirty="0">
                <a:latin typeface="29LT Azer" panose="00000500000000000000" pitchFamily="2" charset="-78"/>
                <a:cs typeface="29LT Azer" panose="00000500000000000000" pitchFamily="2" charset="-78"/>
              </a:rPr>
              <a:t>                                                       أي: ألقينا عليهم النوم حين دخلوا إلى الكهف فناموا سنين كثيرة          </a:t>
            </a:r>
          </a:p>
          <a:p>
            <a:pPr algn="r" rtl="1"/>
            <a:r>
              <a:rPr lang="ar-SA" sz="3200" b="1" dirty="0">
                <a:latin typeface="29LT Azer" panose="00000500000000000000" pitchFamily="2" charset="-78"/>
                <a:cs typeface="29LT Azer" panose="00000500000000000000" pitchFamily="2" charset="-78"/>
              </a:rPr>
              <a:t>                  أي: من رقدتهم تلك  </a:t>
            </a:r>
          </a:p>
          <a:p>
            <a:pPr algn="r" rtl="1"/>
            <a:r>
              <a:rPr lang="ar-SA" sz="3200" b="1" dirty="0">
                <a:latin typeface="29LT Azer" panose="00000500000000000000" pitchFamily="2" charset="-78"/>
                <a:cs typeface="29LT Azer" panose="00000500000000000000" pitchFamily="2" charset="-78"/>
              </a:rPr>
              <a:t>                               أي: الفريقين المختلفين فيهم</a:t>
            </a:r>
          </a:p>
          <a:p>
            <a:pPr algn="r" rtl="1"/>
            <a:r>
              <a:rPr lang="ar-SA" sz="3200" b="1" dirty="0">
                <a:latin typeface="29LT Azer" panose="00000500000000000000" pitchFamily="2" charset="-78"/>
                <a:cs typeface="29LT Azer" panose="00000500000000000000" pitchFamily="2" charset="-78"/>
              </a:rPr>
              <a:t>                            أي: عدداً.</a:t>
            </a:r>
            <a:endParaRPr lang="en-US" sz="3200" dirty="0">
              <a:latin typeface="29LT Azer" panose="00000500000000000000" pitchFamily="2" charset="-78"/>
              <a:cs typeface="29LT Azer" panose="00000500000000000000" pitchFamily="2" charset="-78"/>
            </a:endParaRPr>
          </a:p>
        </p:txBody>
      </p:sp>
    </p:spTree>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a:extLst>
              <a:ext uri="{FF2B5EF4-FFF2-40B4-BE49-F238E27FC236}">
                <a16:creationId xmlns:a16="http://schemas.microsoft.com/office/drawing/2014/main" id="{ECA92418-F2B7-EAAE-9138-86D8D7AF2229}"/>
              </a:ext>
            </a:extLst>
          </p:cNvPr>
          <p:cNvSpPr txBox="1"/>
          <p:nvPr/>
        </p:nvSpPr>
        <p:spPr>
          <a:xfrm>
            <a:off x="1752600" y="2057400"/>
            <a:ext cx="9372600" cy="2300630"/>
          </a:xfrm>
          <a:prstGeom prst="rect">
            <a:avLst/>
          </a:prstGeom>
          <a:noFill/>
        </p:spPr>
        <p:txBody>
          <a:bodyPr wrap="square" rtlCol="1">
            <a:spAutoFit/>
          </a:bodyPr>
          <a:lstStyle/>
          <a:p>
            <a:pPr algn="justLow" rtl="1" fontAlgn="auto">
              <a:spcBef>
                <a:spcPts val="0"/>
              </a:spcBef>
              <a:spcAft>
                <a:spcPts val="0"/>
              </a:spcAft>
              <a:defRPr/>
            </a:pPr>
            <a:r>
              <a:rPr lang="ar-EG"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من فوائد هذه الآيات:</a:t>
            </a:r>
          </a:p>
          <a:p>
            <a:pPr algn="r" rtl="1">
              <a:lnSpc>
                <a:spcPct val="150000"/>
              </a:lnSpc>
              <a:defRPr/>
            </a:pPr>
            <a:r>
              <a:rPr lang="ar-SA" sz="3600" dirty="0">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بيان عظيم قدرة الله تعالى في إلقاء النوم على أهل الكهف هذه السنين الطويلة دون أن يتغير فيهم شيء.</a:t>
            </a:r>
          </a:p>
        </p:txBody>
      </p:sp>
      <p:sp>
        <p:nvSpPr>
          <p:cNvPr id="2" name="مستطيل 1">
            <a:extLst>
              <a:ext uri="{FF2B5EF4-FFF2-40B4-BE49-F238E27FC236}">
                <a16:creationId xmlns:a16="http://schemas.microsoft.com/office/drawing/2014/main" id="{B09A32E9-0861-DC00-A36F-BA3535ABFDEC}"/>
              </a:ext>
            </a:extLst>
          </p:cNvPr>
          <p:cNvSpPr>
            <a:spLocks/>
          </p:cNvSpPr>
          <p:nvPr/>
        </p:nvSpPr>
        <p:spPr>
          <a:xfrm>
            <a:off x="3429000" y="685800"/>
            <a:ext cx="7828875" cy="646331"/>
          </a:xfrm>
          <a:prstGeom prst="rect">
            <a:avLst/>
          </a:prstGeom>
        </p:spPr>
        <p:txBody>
          <a:bodyPr wrap="square">
            <a:spAutoFit/>
          </a:bodyPr>
          <a:lstStyle/>
          <a:p>
            <a:pPr algn="r" rtl="1"/>
            <a:r>
              <a:rPr lang="ar-SA" sz="3600" b="1" dirty="0">
                <a:solidFill>
                  <a:schemeClr val="accent2"/>
                </a:solidFill>
                <a:latin typeface="Calibri" panose="020F0502020204030204" pitchFamily="34" charset="0"/>
                <a:cs typeface="Calibri" panose="020F0502020204030204" pitchFamily="34" charset="0"/>
              </a:rPr>
              <a:t>طالبتي النجيبة استنبط فائدة مما سبق ..؟</a:t>
            </a:r>
          </a:p>
        </p:txBody>
      </p:sp>
    </p:spTree>
    <p:extLst>
      <p:ext uri="{BB962C8B-B14F-4D97-AF65-F5344CB8AC3E}">
        <p14:creationId xmlns:p14="http://schemas.microsoft.com/office/powerpoint/2010/main" val="271582025"/>
      </p:ext>
    </p:extLst>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3C84CE85-4FFF-A7FB-97BC-76D21D3B9E04}"/>
              </a:ext>
            </a:extLst>
          </p:cNvPr>
          <p:cNvSpPr txBox="1"/>
          <p:nvPr/>
        </p:nvSpPr>
        <p:spPr>
          <a:xfrm>
            <a:off x="594210" y="1180754"/>
            <a:ext cx="7635750" cy="5009064"/>
          </a:xfrm>
          <a:prstGeom prst="rect">
            <a:avLst/>
          </a:prstGeom>
          <a:noFill/>
        </p:spPr>
        <p:txBody>
          <a:bodyPr wrap="square">
            <a:spAutoFit/>
          </a:bodyPr>
          <a:lstStyle/>
          <a:p>
            <a:pPr algn="r" rtl="1">
              <a:lnSpc>
                <a:spcPct val="150000"/>
              </a:lnSpc>
              <a:defRPr/>
            </a:pPr>
            <a:r>
              <a:rPr lang="ar-EG" sz="3600" b="1" dirty="0">
                <a:latin typeface="29LT Azer" panose="00000500000000000000" pitchFamily="2" charset="-78"/>
                <a:ea typeface="Times New Roman" pitchFamily="18" charset="0"/>
                <a:cs typeface="29LT Azer" panose="00000500000000000000" pitchFamily="2" charset="-78"/>
              </a:rPr>
              <a:t>                </a:t>
            </a:r>
            <a:r>
              <a:rPr lang="ar-SA" sz="3600" b="1" dirty="0">
                <a:latin typeface="29LT Azer" panose="00000500000000000000" pitchFamily="2" charset="-78"/>
                <a:ea typeface="Times New Roman" pitchFamily="18" charset="0"/>
                <a:cs typeface="29LT Azer" panose="00000500000000000000" pitchFamily="2" charset="-78"/>
              </a:rPr>
              <a:t>أي: خبر أصحاب الكهف.</a:t>
            </a:r>
            <a:endParaRPr lang="en-US" sz="3600" b="1" dirty="0">
              <a:latin typeface="29LT Azer" panose="00000500000000000000" pitchFamily="2" charset="-78"/>
              <a:ea typeface="Times New Roman" pitchFamily="18" charset="0"/>
              <a:cs typeface="29LT Azer" panose="00000500000000000000" pitchFamily="2" charset="-78"/>
            </a:endParaRPr>
          </a:p>
          <a:p>
            <a:pPr algn="r" rtl="1">
              <a:lnSpc>
                <a:spcPct val="150000"/>
              </a:lnSpc>
              <a:defRPr/>
            </a:pPr>
            <a:r>
              <a:rPr lang="ar-SA" sz="3600" b="1" dirty="0">
                <a:latin typeface="29LT Azer" panose="00000500000000000000" pitchFamily="2" charset="-78"/>
                <a:cs typeface="29LT Azer" panose="00000500000000000000" pitchFamily="2" charset="-78"/>
              </a:rPr>
              <a:t>أي: بالصدق واليقين الذي لا شك فيه.</a:t>
            </a:r>
            <a:endParaRPr lang="en-US" sz="3600" dirty="0">
              <a:latin typeface="29LT Azer" panose="00000500000000000000" pitchFamily="2" charset="-78"/>
              <a:cs typeface="29LT Azer" panose="00000500000000000000" pitchFamily="2" charset="-78"/>
            </a:endParaRPr>
          </a:p>
          <a:p>
            <a:pPr algn="r" rtl="1">
              <a:lnSpc>
                <a:spcPct val="150000"/>
              </a:lnSpc>
              <a:defRPr/>
            </a:pPr>
            <a:r>
              <a:rPr lang="ar-SA" sz="3600" b="1" dirty="0">
                <a:latin typeface="29LT Azer" panose="00000500000000000000" pitchFamily="2" charset="-78"/>
                <a:cs typeface="29LT Azer" panose="00000500000000000000" pitchFamily="2" charset="-78"/>
              </a:rPr>
              <a:t>أي: في سن الشباب. </a:t>
            </a:r>
            <a:endParaRPr lang="en-US" sz="3600" b="1" dirty="0">
              <a:latin typeface="29LT Azer" panose="00000500000000000000" pitchFamily="2" charset="-78"/>
              <a:cs typeface="29LT Azer" panose="00000500000000000000" pitchFamily="2" charset="-78"/>
            </a:endParaRPr>
          </a:p>
          <a:p>
            <a:pPr algn="r" rtl="1">
              <a:lnSpc>
                <a:spcPct val="150000"/>
              </a:lnSpc>
              <a:defRPr/>
            </a:pPr>
            <a:r>
              <a:rPr lang="ar-SA" sz="3600" b="1" dirty="0">
                <a:latin typeface="29LT Azer" panose="00000500000000000000" pitchFamily="2" charset="-78"/>
                <a:cs typeface="29LT Azer" panose="00000500000000000000" pitchFamily="2" charset="-78"/>
              </a:rPr>
              <a:t>أي: اعترفوا له بالوحدانية</a:t>
            </a:r>
            <a:r>
              <a:rPr lang="ar-EG" sz="3600" b="1" dirty="0">
                <a:latin typeface="29LT Azer" panose="00000500000000000000" pitchFamily="2" charset="-78"/>
                <a:cs typeface="29LT Azer" panose="00000500000000000000" pitchFamily="2" charset="-78"/>
              </a:rPr>
              <a:t>،</a:t>
            </a:r>
            <a:r>
              <a:rPr lang="ar-SA" sz="3600" b="1" dirty="0">
                <a:latin typeface="29LT Azer" panose="00000500000000000000" pitchFamily="2" charset="-78"/>
                <a:cs typeface="29LT Azer" panose="00000500000000000000" pitchFamily="2" charset="-78"/>
              </a:rPr>
              <a:t> وشهدوا أنه لا إله إلا هو.</a:t>
            </a:r>
            <a:endParaRPr lang="en-US" sz="3600" b="1" dirty="0">
              <a:latin typeface="29LT Azer" panose="00000500000000000000" pitchFamily="2" charset="-78"/>
              <a:cs typeface="29LT Azer" panose="00000500000000000000" pitchFamily="2" charset="-78"/>
            </a:endParaRPr>
          </a:p>
          <a:p>
            <a:pPr algn="r" rtl="1">
              <a:lnSpc>
                <a:spcPct val="150000"/>
              </a:lnSpc>
              <a:defRPr/>
            </a:pPr>
            <a:r>
              <a:rPr lang="ar-SA" sz="3600" b="1" dirty="0">
                <a:latin typeface="29LT Azer" panose="00000500000000000000" pitchFamily="2" charset="-78"/>
                <a:cs typeface="29LT Azer" panose="00000500000000000000" pitchFamily="2" charset="-78"/>
              </a:rPr>
              <a:t>إيماناً وبصيرة بدينهم.</a:t>
            </a:r>
            <a:endParaRPr lang="en-US" sz="3600" dirty="0">
              <a:latin typeface="29LT Azer" panose="00000500000000000000" pitchFamily="2" charset="-78"/>
              <a:cs typeface="29LT Azer" panose="00000500000000000000" pitchFamily="2" charset="-78"/>
            </a:endParaRPr>
          </a:p>
        </p:txBody>
      </p:sp>
      <p:pic>
        <p:nvPicPr>
          <p:cNvPr id="6" name="Picture 8">
            <a:extLst>
              <a:ext uri="{FF2B5EF4-FFF2-40B4-BE49-F238E27FC236}">
                <a16:creationId xmlns:a16="http://schemas.microsoft.com/office/drawing/2014/main" id="{A2C1FDF0-FB4E-CC7E-5703-841C0A003BC4}"/>
              </a:ext>
            </a:extLst>
          </p:cNvPr>
          <p:cNvPicPr>
            <a:picLocks noChangeAspect="1" noChangeArrowheads="1"/>
          </p:cNvPicPr>
          <p:nvPr/>
        </p:nvPicPr>
        <p:blipFill>
          <a:blip r:embed="rId2">
            <a:lum contrast="30000"/>
          </a:blip>
          <a:srcRect/>
          <a:stretch>
            <a:fillRect/>
          </a:stretch>
        </p:blipFill>
        <p:spPr bwMode="auto">
          <a:xfrm>
            <a:off x="8240846" y="2112332"/>
            <a:ext cx="1524000" cy="723900"/>
          </a:xfrm>
          <a:prstGeom prst="rect">
            <a:avLst/>
          </a:prstGeom>
          <a:noFill/>
          <a:ln w="9525">
            <a:noFill/>
            <a:miter lim="800000"/>
            <a:headEnd/>
            <a:tailEnd/>
          </a:ln>
        </p:spPr>
      </p:pic>
      <p:sp>
        <p:nvSpPr>
          <p:cNvPr id="10" name="AutoShape 8">
            <a:extLst>
              <a:ext uri="{FF2B5EF4-FFF2-40B4-BE49-F238E27FC236}">
                <a16:creationId xmlns:a16="http://schemas.microsoft.com/office/drawing/2014/main" id="{79DA0D74-5547-EF5B-D602-C2B8391DA695}"/>
              </a:ext>
            </a:extLst>
          </p:cNvPr>
          <p:cNvSpPr>
            <a:spLocks/>
          </p:cNvSpPr>
          <p:nvPr/>
        </p:nvSpPr>
        <p:spPr>
          <a:xfrm rot="84843">
            <a:off x="14528" y="5419920"/>
            <a:ext cx="3899861" cy="1225499"/>
          </a:xfrm>
          <a:prstGeom prst="rect">
            <a:avLst/>
          </a:prstGeom>
          <a:solidFill>
            <a:schemeClr val="accent1">
              <a:lumMod val="20000"/>
              <a:lumOff val="80000"/>
              <a:alpha val="29000"/>
            </a:schemeClr>
          </a:solidFill>
        </p:spPr>
        <p:txBody>
          <a:bodyPr/>
          <a:lstStyle/>
          <a:p>
            <a:endParaRPr lang="ar-SA"/>
          </a:p>
        </p:txBody>
      </p:sp>
      <p:sp>
        <p:nvSpPr>
          <p:cNvPr id="11" name="مستطيل 10">
            <a:extLst>
              <a:ext uri="{FF2B5EF4-FFF2-40B4-BE49-F238E27FC236}">
                <a16:creationId xmlns:a16="http://schemas.microsoft.com/office/drawing/2014/main" id="{DCE3C5B9-6D32-5F53-B1B8-40FED1E3BAA7}"/>
              </a:ext>
            </a:extLst>
          </p:cNvPr>
          <p:cNvSpPr>
            <a:spLocks/>
          </p:cNvSpPr>
          <p:nvPr/>
        </p:nvSpPr>
        <p:spPr>
          <a:xfrm>
            <a:off x="626867" y="5709503"/>
            <a:ext cx="2297424" cy="646331"/>
          </a:xfrm>
          <a:prstGeom prst="rect">
            <a:avLst/>
          </a:prstGeom>
        </p:spPr>
        <p:txBody>
          <a:bodyPr wrap="none">
            <a:spAutoFit/>
          </a:bodyPr>
          <a:lstStyle/>
          <a:p>
            <a:r>
              <a:rPr lang="ar-SA" sz="3600" b="1" dirty="0">
                <a:solidFill>
                  <a:schemeClr val="accent2"/>
                </a:solidFill>
                <a:latin typeface="Calibri" panose="020F0502020204030204" pitchFamily="34" charset="0"/>
                <a:cs typeface="Calibri" panose="020F0502020204030204" pitchFamily="34" charset="0"/>
              </a:rPr>
              <a:t>تفسير الآيات </a:t>
            </a:r>
          </a:p>
        </p:txBody>
      </p:sp>
      <p:pic>
        <p:nvPicPr>
          <p:cNvPr id="5" name="Picture 7">
            <a:extLst>
              <a:ext uri="{FF2B5EF4-FFF2-40B4-BE49-F238E27FC236}">
                <a16:creationId xmlns:a16="http://schemas.microsoft.com/office/drawing/2014/main" id="{6622F8E5-1E43-634E-312D-1114CD8ABA11}"/>
              </a:ext>
            </a:extLst>
          </p:cNvPr>
          <p:cNvPicPr>
            <a:picLocks noChangeAspect="1" noChangeArrowheads="1"/>
          </p:cNvPicPr>
          <p:nvPr/>
        </p:nvPicPr>
        <p:blipFill>
          <a:blip r:embed="rId3">
            <a:lum contrast="30000"/>
          </a:blip>
          <a:srcRect/>
          <a:stretch>
            <a:fillRect/>
          </a:stretch>
        </p:blipFill>
        <p:spPr bwMode="auto">
          <a:xfrm>
            <a:off x="6925715" y="1400096"/>
            <a:ext cx="3657600" cy="619125"/>
          </a:xfrm>
          <a:prstGeom prst="rect">
            <a:avLst/>
          </a:prstGeom>
          <a:noFill/>
          <a:ln w="9525">
            <a:noFill/>
            <a:miter lim="800000"/>
            <a:headEnd/>
            <a:tailEnd/>
          </a:ln>
        </p:spPr>
      </p:pic>
      <p:pic>
        <p:nvPicPr>
          <p:cNvPr id="8" name="Picture 9">
            <a:extLst>
              <a:ext uri="{FF2B5EF4-FFF2-40B4-BE49-F238E27FC236}">
                <a16:creationId xmlns:a16="http://schemas.microsoft.com/office/drawing/2014/main" id="{25BBF7E6-0E1B-5D52-8B24-E7B58DBED14B}"/>
              </a:ext>
            </a:extLst>
          </p:cNvPr>
          <p:cNvPicPr>
            <a:picLocks noChangeAspect="1" noChangeArrowheads="1"/>
          </p:cNvPicPr>
          <p:nvPr/>
        </p:nvPicPr>
        <p:blipFill>
          <a:blip r:embed="rId4">
            <a:lum contrast="30000"/>
          </a:blip>
          <a:srcRect/>
          <a:stretch>
            <a:fillRect/>
          </a:stretch>
        </p:blipFill>
        <p:spPr bwMode="auto">
          <a:xfrm>
            <a:off x="8453437" y="3022454"/>
            <a:ext cx="2085975" cy="685800"/>
          </a:xfrm>
          <a:prstGeom prst="rect">
            <a:avLst/>
          </a:prstGeom>
          <a:noFill/>
          <a:ln w="9525">
            <a:noFill/>
            <a:miter lim="800000"/>
            <a:headEnd/>
            <a:tailEnd/>
          </a:ln>
        </p:spPr>
      </p:pic>
      <p:pic>
        <p:nvPicPr>
          <p:cNvPr id="9" name="Picture 10">
            <a:extLst>
              <a:ext uri="{FF2B5EF4-FFF2-40B4-BE49-F238E27FC236}">
                <a16:creationId xmlns:a16="http://schemas.microsoft.com/office/drawing/2014/main" id="{FD04F0DB-2AE6-15AB-CBDE-C0DF0ED46FE3}"/>
              </a:ext>
            </a:extLst>
          </p:cNvPr>
          <p:cNvPicPr>
            <a:picLocks noChangeAspect="1" noChangeArrowheads="1"/>
          </p:cNvPicPr>
          <p:nvPr/>
        </p:nvPicPr>
        <p:blipFill>
          <a:blip r:embed="rId5">
            <a:lum contrast="30000"/>
          </a:blip>
          <a:srcRect/>
          <a:stretch>
            <a:fillRect/>
          </a:stretch>
        </p:blipFill>
        <p:spPr bwMode="auto">
          <a:xfrm>
            <a:off x="8458200" y="3894475"/>
            <a:ext cx="2081212" cy="547687"/>
          </a:xfrm>
          <a:prstGeom prst="rect">
            <a:avLst/>
          </a:prstGeom>
          <a:noFill/>
          <a:ln w="9525">
            <a:noFill/>
            <a:miter lim="800000"/>
            <a:headEnd/>
            <a:tailEnd/>
          </a:ln>
        </p:spPr>
      </p:pic>
      <p:pic>
        <p:nvPicPr>
          <p:cNvPr id="12" name="Picture 11">
            <a:extLst>
              <a:ext uri="{FF2B5EF4-FFF2-40B4-BE49-F238E27FC236}">
                <a16:creationId xmlns:a16="http://schemas.microsoft.com/office/drawing/2014/main" id="{C1E9E4CD-F5A6-A882-AD3E-EE308A700DDC}"/>
              </a:ext>
            </a:extLst>
          </p:cNvPr>
          <p:cNvPicPr>
            <a:picLocks noChangeAspect="1" noChangeArrowheads="1"/>
          </p:cNvPicPr>
          <p:nvPr/>
        </p:nvPicPr>
        <p:blipFill>
          <a:blip r:embed="rId6">
            <a:lum contrast="30000"/>
          </a:blip>
          <a:srcRect/>
          <a:stretch>
            <a:fillRect/>
          </a:stretch>
        </p:blipFill>
        <p:spPr bwMode="auto">
          <a:xfrm>
            <a:off x="8458200" y="5500405"/>
            <a:ext cx="2303463" cy="500063"/>
          </a:xfrm>
          <a:prstGeom prst="rect">
            <a:avLst/>
          </a:prstGeom>
          <a:noFill/>
          <a:ln w="9525">
            <a:noFill/>
            <a:miter lim="800000"/>
            <a:headEnd/>
            <a:tailEnd/>
          </a:ln>
        </p:spPr>
      </p:pic>
    </p:spTree>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a:extLst>
              <a:ext uri="{FF2B5EF4-FFF2-40B4-BE49-F238E27FC236}">
                <a16:creationId xmlns:a16="http://schemas.microsoft.com/office/drawing/2014/main" id="{5FB07B5D-18D9-1FC3-7199-EB21CD0052C9}"/>
              </a:ext>
            </a:extLst>
          </p:cNvPr>
          <p:cNvSpPr>
            <a:spLocks/>
          </p:cNvSpPr>
          <p:nvPr/>
        </p:nvSpPr>
        <p:spPr>
          <a:xfrm rot="84843">
            <a:off x="14528" y="5419920"/>
            <a:ext cx="3899861" cy="1225499"/>
          </a:xfrm>
          <a:prstGeom prst="rect">
            <a:avLst/>
          </a:prstGeom>
          <a:solidFill>
            <a:schemeClr val="accent1">
              <a:lumMod val="20000"/>
              <a:lumOff val="80000"/>
              <a:alpha val="29000"/>
            </a:schemeClr>
          </a:solidFill>
        </p:spPr>
        <p:txBody>
          <a:bodyPr/>
          <a:lstStyle/>
          <a:p>
            <a:endParaRPr lang="ar-SA"/>
          </a:p>
        </p:txBody>
      </p:sp>
      <p:sp>
        <p:nvSpPr>
          <p:cNvPr id="9" name="مستطيل 8">
            <a:extLst>
              <a:ext uri="{FF2B5EF4-FFF2-40B4-BE49-F238E27FC236}">
                <a16:creationId xmlns:a16="http://schemas.microsoft.com/office/drawing/2014/main" id="{7FCC2640-A579-8BDC-AF3B-B8B3E45D7916}"/>
              </a:ext>
            </a:extLst>
          </p:cNvPr>
          <p:cNvSpPr>
            <a:spLocks/>
          </p:cNvSpPr>
          <p:nvPr/>
        </p:nvSpPr>
        <p:spPr>
          <a:xfrm>
            <a:off x="626867" y="5709503"/>
            <a:ext cx="2297424" cy="646331"/>
          </a:xfrm>
          <a:prstGeom prst="rect">
            <a:avLst/>
          </a:prstGeom>
        </p:spPr>
        <p:txBody>
          <a:bodyPr wrap="none">
            <a:spAutoFit/>
          </a:bodyPr>
          <a:lstStyle/>
          <a:p>
            <a:r>
              <a:rPr lang="ar-SA" sz="3600" b="1" dirty="0">
                <a:solidFill>
                  <a:schemeClr val="accent2"/>
                </a:solidFill>
                <a:latin typeface="Calibri" panose="020F0502020204030204" pitchFamily="34" charset="0"/>
                <a:cs typeface="Calibri" panose="020F0502020204030204" pitchFamily="34" charset="0"/>
              </a:rPr>
              <a:t>تفسير الآيات </a:t>
            </a:r>
          </a:p>
        </p:txBody>
      </p:sp>
      <p:sp>
        <p:nvSpPr>
          <p:cNvPr id="3" name="TextBox 3">
            <a:extLst>
              <a:ext uri="{FF2B5EF4-FFF2-40B4-BE49-F238E27FC236}">
                <a16:creationId xmlns:a16="http://schemas.microsoft.com/office/drawing/2014/main" id="{CE7214A2-5DC4-A279-4D8F-33DA33FFC068}"/>
              </a:ext>
            </a:extLst>
          </p:cNvPr>
          <p:cNvSpPr txBox="1"/>
          <p:nvPr/>
        </p:nvSpPr>
        <p:spPr>
          <a:xfrm>
            <a:off x="922771" y="164648"/>
            <a:ext cx="10346458" cy="2516073"/>
          </a:xfrm>
          <a:prstGeom prst="rect">
            <a:avLst/>
          </a:prstGeom>
          <a:noFill/>
        </p:spPr>
        <p:txBody>
          <a:bodyPr wrap="square">
            <a:spAutoFit/>
          </a:bodyPr>
          <a:lstStyle/>
          <a:p>
            <a:pPr algn="ctr" rtl="1">
              <a:lnSpc>
                <a:spcPct val="150000"/>
              </a:lnSpc>
              <a:defRPr/>
            </a:pPr>
            <a:r>
              <a:rPr lang="ar-EG" sz="3600" b="1" dirty="0">
                <a:latin typeface="29LT Azer" panose="00000500000000000000" pitchFamily="2" charset="-78"/>
                <a:ea typeface="Times New Roman" pitchFamily="18" charset="0"/>
                <a:cs typeface="29LT Azer" panose="00000500000000000000" pitchFamily="2" charset="-78"/>
              </a:rPr>
              <a:t>      </a:t>
            </a:r>
            <a:r>
              <a:rPr lang="ar-SA" sz="3600" b="1" dirty="0">
                <a:latin typeface="29LT Azer" panose="00000500000000000000" pitchFamily="2" charset="-78"/>
                <a:ea typeface="Times New Roman" pitchFamily="18" charset="0"/>
                <a:cs typeface="29LT Azer" panose="00000500000000000000" pitchFamily="2" charset="-78"/>
              </a:rPr>
              <a:t>أي: قويناها على قول الحق</a:t>
            </a:r>
            <a:endParaRPr lang="en-US" sz="3600" b="1" dirty="0">
              <a:latin typeface="29LT Azer" panose="00000500000000000000" pitchFamily="2" charset="-78"/>
              <a:ea typeface="Times New Roman" pitchFamily="18" charset="0"/>
              <a:cs typeface="29LT Azer" panose="00000500000000000000" pitchFamily="2" charset="-78"/>
            </a:endParaRPr>
          </a:p>
          <a:p>
            <a:pPr rtl="1">
              <a:lnSpc>
                <a:spcPct val="150000"/>
              </a:lnSpc>
              <a:defRPr/>
            </a:pPr>
            <a:r>
              <a:rPr lang="ar-SA" sz="3600" b="1" dirty="0">
                <a:latin typeface="29LT Azer" panose="00000500000000000000" pitchFamily="2" charset="-78"/>
                <a:cs typeface="29LT Azer" panose="00000500000000000000" pitchFamily="2" charset="-78"/>
              </a:rPr>
              <a:t>أي: بين يدي ملكهم الذي أراد صدهم عن الإيمان بالله تعالى.</a:t>
            </a:r>
            <a:endParaRPr lang="en-US" sz="3600" b="1" dirty="0">
              <a:latin typeface="29LT Azer" panose="00000500000000000000" pitchFamily="2" charset="-78"/>
              <a:cs typeface="29LT Azer" panose="00000500000000000000" pitchFamily="2" charset="-78"/>
            </a:endParaRPr>
          </a:p>
          <a:p>
            <a:pPr algn="ctr" rtl="1">
              <a:lnSpc>
                <a:spcPct val="150000"/>
              </a:lnSpc>
              <a:defRPr/>
            </a:pPr>
            <a:r>
              <a:rPr lang="ar-SA" sz="3600" b="1" dirty="0">
                <a:latin typeface="29LT Azer" panose="00000500000000000000" pitchFamily="2" charset="-78"/>
                <a:cs typeface="29LT Azer" panose="00000500000000000000" pitchFamily="2" charset="-78"/>
              </a:rPr>
              <a:t>أي: قالوا له لما عاتبهم على ترك عبادة الأصنام.</a:t>
            </a:r>
            <a:endParaRPr lang="en-US" sz="3600" dirty="0">
              <a:latin typeface="29LT Azer" panose="00000500000000000000" pitchFamily="2" charset="-78"/>
              <a:cs typeface="29LT Azer" panose="00000500000000000000" pitchFamily="2" charset="-78"/>
            </a:endParaRPr>
          </a:p>
        </p:txBody>
      </p:sp>
      <p:pic>
        <p:nvPicPr>
          <p:cNvPr id="4" name="Picture 7">
            <a:extLst>
              <a:ext uri="{FF2B5EF4-FFF2-40B4-BE49-F238E27FC236}">
                <a16:creationId xmlns:a16="http://schemas.microsoft.com/office/drawing/2014/main" id="{81DC4666-2590-B522-85D4-30ACFCDF1DB8}"/>
              </a:ext>
            </a:extLst>
          </p:cNvPr>
          <p:cNvPicPr>
            <a:picLocks noChangeAspect="1" noChangeArrowheads="1"/>
          </p:cNvPicPr>
          <p:nvPr/>
        </p:nvPicPr>
        <p:blipFill>
          <a:blip r:embed="rId2">
            <a:lum bright="-10000" contrast="30000"/>
          </a:blip>
          <a:srcRect/>
          <a:stretch>
            <a:fillRect/>
          </a:stretch>
        </p:blipFill>
        <p:spPr bwMode="auto">
          <a:xfrm>
            <a:off x="8063800" y="289501"/>
            <a:ext cx="3314700" cy="676275"/>
          </a:xfrm>
          <a:prstGeom prst="rect">
            <a:avLst/>
          </a:prstGeom>
          <a:noFill/>
          <a:ln w="9525">
            <a:noFill/>
            <a:miter lim="800000"/>
            <a:headEnd/>
            <a:tailEnd/>
          </a:ln>
        </p:spPr>
      </p:pic>
      <p:pic>
        <p:nvPicPr>
          <p:cNvPr id="5" name="Picture 8">
            <a:extLst>
              <a:ext uri="{FF2B5EF4-FFF2-40B4-BE49-F238E27FC236}">
                <a16:creationId xmlns:a16="http://schemas.microsoft.com/office/drawing/2014/main" id="{04B64F85-E12B-9C40-EB3C-F06C16728C11}"/>
              </a:ext>
            </a:extLst>
          </p:cNvPr>
          <p:cNvPicPr>
            <a:picLocks noChangeAspect="1" noChangeArrowheads="1"/>
          </p:cNvPicPr>
          <p:nvPr/>
        </p:nvPicPr>
        <p:blipFill>
          <a:blip r:embed="rId3">
            <a:lum bright="-10000" contrast="30000"/>
          </a:blip>
          <a:srcRect/>
          <a:stretch>
            <a:fillRect/>
          </a:stretch>
        </p:blipFill>
        <p:spPr bwMode="auto">
          <a:xfrm>
            <a:off x="10140250" y="1090628"/>
            <a:ext cx="1800225" cy="657225"/>
          </a:xfrm>
          <a:prstGeom prst="rect">
            <a:avLst/>
          </a:prstGeom>
          <a:noFill/>
          <a:ln w="9525">
            <a:noFill/>
            <a:miter lim="800000"/>
            <a:headEnd/>
            <a:tailEnd/>
          </a:ln>
        </p:spPr>
      </p:pic>
      <p:pic>
        <p:nvPicPr>
          <p:cNvPr id="6" name="Picture 9">
            <a:extLst>
              <a:ext uri="{FF2B5EF4-FFF2-40B4-BE49-F238E27FC236}">
                <a16:creationId xmlns:a16="http://schemas.microsoft.com/office/drawing/2014/main" id="{0EB270C8-6299-E952-B460-E2C7C2215F58}"/>
              </a:ext>
            </a:extLst>
          </p:cNvPr>
          <p:cNvPicPr>
            <a:picLocks noChangeAspect="1" noChangeArrowheads="1"/>
          </p:cNvPicPr>
          <p:nvPr/>
        </p:nvPicPr>
        <p:blipFill>
          <a:blip r:embed="rId4">
            <a:lum bright="-10000" contrast="30000"/>
          </a:blip>
          <a:srcRect/>
          <a:stretch>
            <a:fillRect/>
          </a:stretch>
        </p:blipFill>
        <p:spPr bwMode="auto">
          <a:xfrm>
            <a:off x="9990571" y="2047256"/>
            <a:ext cx="1409700" cy="590550"/>
          </a:xfrm>
          <a:prstGeom prst="rect">
            <a:avLst/>
          </a:prstGeom>
          <a:noFill/>
          <a:ln w="9525">
            <a:noFill/>
            <a:miter lim="800000"/>
            <a:headEnd/>
            <a:tailEnd/>
          </a:ln>
        </p:spPr>
      </p:pic>
      <p:sp>
        <p:nvSpPr>
          <p:cNvPr id="10" name="TextBox 3">
            <a:extLst>
              <a:ext uri="{FF2B5EF4-FFF2-40B4-BE49-F238E27FC236}">
                <a16:creationId xmlns:a16="http://schemas.microsoft.com/office/drawing/2014/main" id="{2A3630E9-3C1F-6BFD-8460-FACC7BBA4320}"/>
              </a:ext>
            </a:extLst>
          </p:cNvPr>
          <p:cNvSpPr txBox="1"/>
          <p:nvPr/>
        </p:nvSpPr>
        <p:spPr>
          <a:xfrm>
            <a:off x="381000" y="3029123"/>
            <a:ext cx="11559475" cy="1200329"/>
          </a:xfrm>
          <a:prstGeom prst="rect">
            <a:avLst/>
          </a:prstGeom>
          <a:noFill/>
        </p:spPr>
        <p:txBody>
          <a:bodyPr wrap="square">
            <a:spAutoFit/>
          </a:bodyPr>
          <a:lstStyle/>
          <a:p>
            <a:pPr algn="ctr" rtl="1">
              <a:defRPr/>
            </a:pPr>
            <a:r>
              <a:rPr lang="ar-EG" sz="3600" b="1" dirty="0">
                <a:latin typeface="29LT Azer" panose="00000500000000000000" pitchFamily="2" charset="-78"/>
                <a:cs typeface="29LT Azer" panose="00000500000000000000" pitchFamily="2" charset="-78"/>
              </a:rPr>
              <a:t>             </a:t>
            </a:r>
            <a:r>
              <a:rPr lang="ar-SA" sz="3600" b="1" dirty="0">
                <a:latin typeface="29LT Azer" panose="00000500000000000000" pitchFamily="2" charset="-78"/>
                <a:cs typeface="29LT Azer" panose="00000500000000000000" pitchFamily="2" charset="-78"/>
              </a:rPr>
              <a:t>                         أي: هو الذي يستحق أن يعبد ويوحد، </a:t>
            </a:r>
          </a:p>
          <a:p>
            <a:pPr algn="r" rtl="1">
              <a:defRPr/>
            </a:pPr>
            <a:r>
              <a:rPr lang="ar-SA" sz="3600" b="1" dirty="0">
                <a:latin typeface="29LT Azer" panose="00000500000000000000" pitchFamily="2" charset="-78"/>
                <a:cs typeface="29LT Azer" panose="00000500000000000000" pitchFamily="2" charset="-78"/>
              </a:rPr>
              <a:t>ولهذا قالوا:                                                    أي: لايقع منا هذا أبداً.</a:t>
            </a:r>
            <a:endParaRPr lang="en-US" sz="3600" b="1" dirty="0">
              <a:latin typeface="29LT Azer" panose="00000500000000000000" pitchFamily="2" charset="-78"/>
              <a:cs typeface="29LT Azer" panose="00000500000000000000" pitchFamily="2" charset="-78"/>
            </a:endParaRPr>
          </a:p>
        </p:txBody>
      </p:sp>
      <p:pic>
        <p:nvPicPr>
          <p:cNvPr id="11" name="Picture 2">
            <a:extLst>
              <a:ext uri="{FF2B5EF4-FFF2-40B4-BE49-F238E27FC236}">
                <a16:creationId xmlns:a16="http://schemas.microsoft.com/office/drawing/2014/main" id="{EB38439D-394F-C788-8F12-08FD77AB5249}"/>
              </a:ext>
            </a:extLst>
          </p:cNvPr>
          <p:cNvPicPr>
            <a:picLocks noChangeAspect="1" noChangeArrowheads="1"/>
          </p:cNvPicPr>
          <p:nvPr/>
        </p:nvPicPr>
        <p:blipFill>
          <a:blip r:embed="rId5">
            <a:lum bright="-10000" contrast="20000"/>
          </a:blip>
          <a:srcRect/>
          <a:stretch>
            <a:fillRect/>
          </a:stretch>
        </p:blipFill>
        <p:spPr bwMode="auto">
          <a:xfrm>
            <a:off x="7231042" y="2980124"/>
            <a:ext cx="4180115" cy="723900"/>
          </a:xfrm>
          <a:prstGeom prst="rect">
            <a:avLst/>
          </a:prstGeom>
          <a:noFill/>
          <a:ln w="9525">
            <a:noFill/>
            <a:miter lim="800000"/>
            <a:headEnd/>
            <a:tailEnd/>
          </a:ln>
        </p:spPr>
      </p:pic>
      <p:pic>
        <p:nvPicPr>
          <p:cNvPr id="12" name="Picture 3">
            <a:extLst>
              <a:ext uri="{FF2B5EF4-FFF2-40B4-BE49-F238E27FC236}">
                <a16:creationId xmlns:a16="http://schemas.microsoft.com/office/drawing/2014/main" id="{90F7D9F0-E847-EC23-DE39-6F0589D2EDB0}"/>
              </a:ext>
            </a:extLst>
          </p:cNvPr>
          <p:cNvPicPr>
            <a:picLocks noChangeAspect="1" noChangeArrowheads="1"/>
          </p:cNvPicPr>
          <p:nvPr/>
        </p:nvPicPr>
        <p:blipFill>
          <a:blip r:embed="rId6">
            <a:lum bright="-10000" contrast="20000"/>
          </a:blip>
          <a:srcRect/>
          <a:stretch>
            <a:fillRect/>
          </a:stretch>
        </p:blipFill>
        <p:spPr bwMode="auto">
          <a:xfrm>
            <a:off x="5449401" y="3593319"/>
            <a:ext cx="4496565" cy="685800"/>
          </a:xfrm>
          <a:prstGeom prst="rect">
            <a:avLst/>
          </a:prstGeom>
          <a:noFill/>
          <a:ln w="9525">
            <a:noFill/>
            <a:miter lim="800000"/>
            <a:headEnd/>
            <a:tailEnd/>
          </a:ln>
        </p:spPr>
      </p:pic>
      <p:sp>
        <p:nvSpPr>
          <p:cNvPr id="13" name="TextBox 4">
            <a:extLst>
              <a:ext uri="{FF2B5EF4-FFF2-40B4-BE49-F238E27FC236}">
                <a16:creationId xmlns:a16="http://schemas.microsoft.com/office/drawing/2014/main" id="{423A86C4-DF71-D6A4-6184-19C4BD10273F}"/>
              </a:ext>
            </a:extLst>
          </p:cNvPr>
          <p:cNvSpPr txBox="1"/>
          <p:nvPr/>
        </p:nvSpPr>
        <p:spPr>
          <a:xfrm>
            <a:off x="3748974" y="4452485"/>
            <a:ext cx="7909626" cy="1938338"/>
          </a:xfrm>
          <a:prstGeom prst="rect">
            <a:avLst/>
          </a:prstGeom>
          <a:noFill/>
        </p:spPr>
        <p:txBody>
          <a:bodyPr wrap="square" rtlCol="1">
            <a:spAutoFit/>
          </a:bodyPr>
          <a:lstStyle/>
          <a:p>
            <a:pPr algn="ctr" rtl="1" fontAlgn="auto">
              <a:spcBef>
                <a:spcPts val="0"/>
              </a:spcBef>
              <a:spcAft>
                <a:spcPts val="0"/>
              </a:spcAft>
              <a:defRPr/>
            </a:pPr>
            <a:r>
              <a:rPr lang="ar-SA" sz="4000" b="1" dirty="0">
                <a:solidFill>
                  <a:prstClr val="black"/>
                </a:solidFill>
                <a:latin typeface="29LT Azer" panose="00000500000000000000" pitchFamily="2" charset="-78"/>
                <a:ea typeface="Times New Roman"/>
                <a:cs typeface="29LT Azer" panose="00000500000000000000" pitchFamily="2" charset="-78"/>
              </a:rPr>
              <a:t>أي: إذا دعونا غيره.</a:t>
            </a:r>
            <a:endParaRPr lang="en-US" sz="4000" b="1" dirty="0">
              <a:solidFill>
                <a:prstClr val="black"/>
              </a:solidFill>
              <a:latin typeface="29LT Azer" panose="00000500000000000000" pitchFamily="2" charset="-78"/>
              <a:ea typeface="Times New Roman"/>
              <a:cs typeface="29LT Azer" panose="00000500000000000000" pitchFamily="2" charset="-78"/>
            </a:endParaRPr>
          </a:p>
          <a:p>
            <a:pPr algn="ctr" rtl="1" fontAlgn="auto">
              <a:spcBef>
                <a:spcPts val="0"/>
              </a:spcBef>
              <a:spcAft>
                <a:spcPts val="0"/>
              </a:spcAft>
              <a:defRPr/>
            </a:pPr>
            <a:r>
              <a:rPr lang="ar-SA" sz="4000" b="1" dirty="0">
                <a:solidFill>
                  <a:prstClr val="black"/>
                </a:solidFill>
                <a:latin typeface="29LT Azer" panose="00000500000000000000" pitchFamily="2" charset="-78"/>
                <a:ea typeface="Times New Roman"/>
                <a:cs typeface="29LT Azer" panose="00000500000000000000" pitchFamily="2" charset="-78"/>
              </a:rPr>
              <a:t>               أي: قولاً ذا شطط وهو الإفراط في الكذب ومجاوزة الحد فيه.</a:t>
            </a:r>
            <a:endParaRPr lang="ar-EG" sz="4000" b="1" dirty="0">
              <a:solidFill>
                <a:prstClr val="black"/>
              </a:solidFill>
              <a:latin typeface="29LT Azer" panose="00000500000000000000" pitchFamily="2" charset="-78"/>
              <a:ea typeface="Times New Roman"/>
              <a:cs typeface="29LT Azer" panose="00000500000000000000" pitchFamily="2" charset="-78"/>
            </a:endParaRPr>
          </a:p>
        </p:txBody>
      </p:sp>
      <p:pic>
        <p:nvPicPr>
          <p:cNvPr id="14" name="Picture 7">
            <a:extLst>
              <a:ext uri="{FF2B5EF4-FFF2-40B4-BE49-F238E27FC236}">
                <a16:creationId xmlns:a16="http://schemas.microsoft.com/office/drawing/2014/main" id="{EBBD71B5-C10F-E7FB-6FC2-BA648F1E22EC}"/>
              </a:ext>
            </a:extLst>
          </p:cNvPr>
          <p:cNvPicPr>
            <a:picLocks noChangeAspect="1" noChangeArrowheads="1"/>
          </p:cNvPicPr>
          <p:nvPr/>
        </p:nvPicPr>
        <p:blipFill>
          <a:blip r:embed="rId7">
            <a:lum bright="-10000" contrast="30000"/>
          </a:blip>
          <a:srcRect/>
          <a:stretch>
            <a:fillRect/>
          </a:stretch>
        </p:blipFill>
        <p:spPr bwMode="auto">
          <a:xfrm>
            <a:off x="9342870" y="4435757"/>
            <a:ext cx="2143125" cy="657225"/>
          </a:xfrm>
          <a:prstGeom prst="rect">
            <a:avLst/>
          </a:prstGeom>
          <a:noFill/>
          <a:ln w="9525">
            <a:noFill/>
            <a:miter lim="800000"/>
            <a:headEnd/>
            <a:tailEnd/>
          </a:ln>
        </p:spPr>
      </p:pic>
      <p:pic>
        <p:nvPicPr>
          <p:cNvPr id="15" name="Picture 8">
            <a:extLst>
              <a:ext uri="{FF2B5EF4-FFF2-40B4-BE49-F238E27FC236}">
                <a16:creationId xmlns:a16="http://schemas.microsoft.com/office/drawing/2014/main" id="{C10D36BD-C9BC-4241-817D-F4C7096E525A}"/>
              </a:ext>
            </a:extLst>
          </p:cNvPr>
          <p:cNvPicPr>
            <a:picLocks noChangeAspect="1" noChangeArrowheads="1"/>
          </p:cNvPicPr>
          <p:nvPr/>
        </p:nvPicPr>
        <p:blipFill>
          <a:blip r:embed="rId8">
            <a:lum bright="-10000" contrast="30000"/>
          </a:blip>
          <a:srcRect/>
          <a:stretch>
            <a:fillRect/>
          </a:stretch>
        </p:blipFill>
        <p:spPr bwMode="auto">
          <a:xfrm>
            <a:off x="9955399" y="5141827"/>
            <a:ext cx="1590675" cy="600075"/>
          </a:xfrm>
          <a:prstGeom prst="rect">
            <a:avLst/>
          </a:prstGeom>
          <a:noFill/>
          <a:ln w="9525">
            <a:noFill/>
            <a:miter lim="800000"/>
            <a:headEnd/>
            <a:tailEnd/>
          </a:ln>
        </p:spPr>
      </p:pic>
    </p:spTree>
  </p:cSld>
  <p:clrMapOvr>
    <a:masterClrMapping/>
  </p:clrMapOvr>
  <p:transition>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a:extLst>
              <a:ext uri="{FF2B5EF4-FFF2-40B4-BE49-F238E27FC236}">
                <a16:creationId xmlns:a16="http://schemas.microsoft.com/office/drawing/2014/main" id="{ECA92418-F2B7-EAAE-9138-86D8D7AF2229}"/>
              </a:ext>
            </a:extLst>
          </p:cNvPr>
          <p:cNvSpPr txBox="1"/>
          <p:nvPr/>
        </p:nvSpPr>
        <p:spPr>
          <a:xfrm>
            <a:off x="1752600" y="2057400"/>
            <a:ext cx="9372600" cy="2300630"/>
          </a:xfrm>
          <a:prstGeom prst="rect">
            <a:avLst/>
          </a:prstGeom>
          <a:noFill/>
        </p:spPr>
        <p:txBody>
          <a:bodyPr wrap="square" rtlCol="1">
            <a:spAutoFit/>
          </a:bodyPr>
          <a:lstStyle/>
          <a:p>
            <a:pPr algn="justLow" rtl="1" fontAlgn="auto">
              <a:spcBef>
                <a:spcPts val="0"/>
              </a:spcBef>
              <a:spcAft>
                <a:spcPts val="0"/>
              </a:spcAft>
              <a:defRPr/>
            </a:pPr>
            <a:r>
              <a:rPr lang="ar-EG"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من فوائد هذه الآيات</a:t>
            </a:r>
            <a:r>
              <a:rPr lang="ar-SA"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 :</a:t>
            </a:r>
            <a:endParaRPr lang="ar-SA" sz="3600" dirty="0">
              <a:effectLst>
                <a:outerShdw blurRad="38100" dist="38100" dir="2700000" algn="tl">
                  <a:srgbClr val="000000">
                    <a:alpha val="43137"/>
                  </a:srgbClr>
                </a:outerShdw>
              </a:effectLst>
              <a:latin typeface="29LT Azer" panose="00000500000000000000" pitchFamily="2" charset="-78"/>
              <a:cs typeface="29LT Azer" panose="00000500000000000000" pitchFamily="2" charset="-78"/>
            </a:endParaRPr>
          </a:p>
          <a:p>
            <a:pPr algn="r" rtl="1">
              <a:lnSpc>
                <a:spcPct val="150000"/>
              </a:lnSpc>
              <a:defRPr/>
            </a:pPr>
            <a:r>
              <a:rPr lang="ar-SA" sz="3600" dirty="0">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أن من صفات أهل الإيمان الثبات على الحق وتحمل الشدائد من أجله.</a:t>
            </a:r>
          </a:p>
        </p:txBody>
      </p:sp>
      <p:sp>
        <p:nvSpPr>
          <p:cNvPr id="2" name="مستطيل 1">
            <a:extLst>
              <a:ext uri="{FF2B5EF4-FFF2-40B4-BE49-F238E27FC236}">
                <a16:creationId xmlns:a16="http://schemas.microsoft.com/office/drawing/2014/main" id="{03FC2789-EF82-A761-7AA2-59898E71EEB2}"/>
              </a:ext>
            </a:extLst>
          </p:cNvPr>
          <p:cNvSpPr>
            <a:spLocks/>
          </p:cNvSpPr>
          <p:nvPr/>
        </p:nvSpPr>
        <p:spPr>
          <a:xfrm>
            <a:off x="3429000" y="685800"/>
            <a:ext cx="7828875" cy="646331"/>
          </a:xfrm>
          <a:prstGeom prst="rect">
            <a:avLst/>
          </a:prstGeom>
        </p:spPr>
        <p:txBody>
          <a:bodyPr wrap="square">
            <a:spAutoFit/>
          </a:bodyPr>
          <a:lstStyle/>
          <a:p>
            <a:pPr algn="r" rtl="1"/>
            <a:r>
              <a:rPr lang="ar-SA" sz="3600" b="1" dirty="0">
                <a:solidFill>
                  <a:schemeClr val="accent2"/>
                </a:solidFill>
                <a:latin typeface="Calibri" panose="020F0502020204030204" pitchFamily="34" charset="0"/>
                <a:cs typeface="Calibri" panose="020F0502020204030204" pitchFamily="34" charset="0"/>
              </a:rPr>
              <a:t>طالبتي النجيبة ما هي صفات أهل الإيمان ..؟</a:t>
            </a:r>
          </a:p>
        </p:txBody>
      </p:sp>
    </p:spTree>
    <p:extLst>
      <p:ext uri="{BB962C8B-B14F-4D97-AF65-F5344CB8AC3E}">
        <p14:creationId xmlns:p14="http://schemas.microsoft.com/office/powerpoint/2010/main" val="259994638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8">
            <a:extLst>
              <a:ext uri="{FF2B5EF4-FFF2-40B4-BE49-F238E27FC236}">
                <a16:creationId xmlns:a16="http://schemas.microsoft.com/office/drawing/2014/main" id="{970679D0-BF54-370A-3BD4-05AFF7952C6D}"/>
              </a:ext>
            </a:extLst>
          </p:cNvPr>
          <p:cNvSpPr>
            <a:spLocks/>
          </p:cNvSpPr>
          <p:nvPr/>
        </p:nvSpPr>
        <p:spPr>
          <a:xfrm rot="84843">
            <a:off x="14528" y="5419920"/>
            <a:ext cx="3899861" cy="1225499"/>
          </a:xfrm>
          <a:prstGeom prst="rect">
            <a:avLst/>
          </a:prstGeom>
          <a:solidFill>
            <a:schemeClr val="accent1">
              <a:lumMod val="20000"/>
              <a:lumOff val="80000"/>
              <a:alpha val="29000"/>
            </a:schemeClr>
          </a:solidFill>
        </p:spPr>
        <p:txBody>
          <a:bodyPr/>
          <a:lstStyle/>
          <a:p>
            <a:endParaRPr lang="ar-SA"/>
          </a:p>
        </p:txBody>
      </p:sp>
      <p:sp>
        <p:nvSpPr>
          <p:cNvPr id="10" name="مستطيل 9">
            <a:extLst>
              <a:ext uri="{FF2B5EF4-FFF2-40B4-BE49-F238E27FC236}">
                <a16:creationId xmlns:a16="http://schemas.microsoft.com/office/drawing/2014/main" id="{B18D1D02-55C1-6843-7CDD-0B5A24E0CEA1}"/>
              </a:ext>
            </a:extLst>
          </p:cNvPr>
          <p:cNvSpPr>
            <a:spLocks/>
          </p:cNvSpPr>
          <p:nvPr/>
        </p:nvSpPr>
        <p:spPr>
          <a:xfrm>
            <a:off x="626867" y="5709503"/>
            <a:ext cx="2297424" cy="646331"/>
          </a:xfrm>
          <a:prstGeom prst="rect">
            <a:avLst/>
          </a:prstGeom>
        </p:spPr>
        <p:txBody>
          <a:bodyPr wrap="none">
            <a:spAutoFit/>
          </a:bodyPr>
          <a:lstStyle/>
          <a:p>
            <a:r>
              <a:rPr lang="ar-SA" sz="3600" b="1" dirty="0">
                <a:solidFill>
                  <a:schemeClr val="accent2"/>
                </a:solidFill>
                <a:latin typeface="Calibri" panose="020F0502020204030204" pitchFamily="34" charset="0"/>
                <a:cs typeface="Calibri" panose="020F0502020204030204" pitchFamily="34" charset="0"/>
              </a:rPr>
              <a:t>تفسير الآيات </a:t>
            </a:r>
          </a:p>
        </p:txBody>
      </p:sp>
      <p:sp>
        <p:nvSpPr>
          <p:cNvPr id="2" name="TextBox 3">
            <a:extLst>
              <a:ext uri="{FF2B5EF4-FFF2-40B4-BE49-F238E27FC236}">
                <a16:creationId xmlns:a16="http://schemas.microsoft.com/office/drawing/2014/main" id="{91FE9DC6-8DC6-5EDD-48AD-83F87FA1AE75}"/>
              </a:ext>
            </a:extLst>
          </p:cNvPr>
          <p:cNvSpPr txBox="1"/>
          <p:nvPr/>
        </p:nvSpPr>
        <p:spPr>
          <a:xfrm>
            <a:off x="228600" y="1399771"/>
            <a:ext cx="10013156" cy="1754326"/>
          </a:xfrm>
          <a:prstGeom prst="rect">
            <a:avLst/>
          </a:prstGeom>
          <a:noFill/>
        </p:spPr>
        <p:txBody>
          <a:bodyPr wrap="square">
            <a:spAutoFit/>
          </a:bodyPr>
          <a:lstStyle/>
          <a:p>
            <a:pPr algn="r" rtl="1">
              <a:defRPr/>
            </a:pPr>
            <a:r>
              <a:rPr lang="ar-EG" sz="3600" b="1" dirty="0">
                <a:solidFill>
                  <a:srgbClr val="0000FF"/>
                </a:solidFill>
                <a:effectLst>
                  <a:outerShdw blurRad="38100" dist="38100" dir="2700000" algn="tl">
                    <a:srgbClr val="C0C0C0"/>
                  </a:outerShdw>
                </a:effectLst>
                <a:latin typeface="29LT Azer" panose="00000500000000000000" pitchFamily="2" charset="-78"/>
                <a:cs typeface="29LT Azer" panose="00000500000000000000" pitchFamily="2" charset="-78"/>
                <a:sym typeface="AGA Arabesque" pitchFamily="2" charset="2"/>
              </a:rPr>
              <a:t>                                                     </a:t>
            </a:r>
            <a:r>
              <a:rPr lang="ar-SA" sz="3600" b="1" dirty="0">
                <a:latin typeface="29LT Azer" panose="00000500000000000000" pitchFamily="2" charset="-78"/>
                <a:cs typeface="29LT Azer" panose="00000500000000000000" pitchFamily="2" charset="-78"/>
              </a:rPr>
              <a:t>يعبدونها من دون الله</a:t>
            </a:r>
            <a:endParaRPr lang="ar-EG" sz="3600" b="1" dirty="0">
              <a:latin typeface="29LT Azer" panose="00000500000000000000" pitchFamily="2" charset="-78"/>
              <a:cs typeface="29LT Azer" panose="00000500000000000000" pitchFamily="2" charset="-78"/>
            </a:endParaRPr>
          </a:p>
          <a:p>
            <a:pPr algn="r" rtl="1">
              <a:defRPr/>
            </a:pPr>
            <a:r>
              <a:rPr lang="ar-EG" sz="3600" b="1" dirty="0">
                <a:latin typeface="29LT Azer" panose="00000500000000000000" pitchFamily="2" charset="-78"/>
                <a:cs typeface="29LT Azer" panose="00000500000000000000" pitchFamily="2" charset="-78"/>
              </a:rPr>
              <a:t>               </a:t>
            </a:r>
            <a:r>
              <a:rPr lang="ar-SA" sz="3600" b="1" dirty="0">
                <a:latin typeface="29LT Azer" panose="00000500000000000000" pitchFamily="2" charset="-78"/>
                <a:cs typeface="29LT Azer" panose="00000500000000000000" pitchFamily="2" charset="-78"/>
              </a:rPr>
              <a:t>أي: هلا</a:t>
            </a:r>
            <a:r>
              <a:rPr lang="ar-SA" sz="3600" dirty="0">
                <a:latin typeface="29LT Azer" panose="00000500000000000000" pitchFamily="2" charset="-78"/>
                <a:cs typeface="29LT Azer" panose="00000500000000000000" pitchFamily="2" charset="-78"/>
              </a:rPr>
              <a:t>                                 </a:t>
            </a:r>
            <a:r>
              <a:rPr lang="ar-EG" sz="3600" b="1" dirty="0">
                <a:solidFill>
                  <a:srgbClr val="0000FF"/>
                </a:solidFill>
                <a:effectLst>
                  <a:outerShdw blurRad="38100" dist="38100" dir="2700000" algn="tl">
                    <a:srgbClr val="C0C0C0"/>
                  </a:outerShdw>
                </a:effectLst>
                <a:latin typeface="29LT Azer" panose="00000500000000000000" pitchFamily="2" charset="-78"/>
                <a:cs typeface="29LT Azer" panose="00000500000000000000" pitchFamily="2" charset="-78"/>
                <a:sym typeface="AGA Arabesque" pitchFamily="2" charset="2"/>
              </a:rPr>
              <a:t> </a:t>
            </a:r>
            <a:r>
              <a:rPr lang="ar-SA" sz="3600" b="1" dirty="0">
                <a:latin typeface="29LT Azer" panose="00000500000000000000" pitchFamily="2" charset="-78"/>
                <a:cs typeface="29LT Azer" panose="00000500000000000000" pitchFamily="2" charset="-78"/>
              </a:rPr>
              <a:t>أي</a:t>
            </a:r>
            <a:r>
              <a:rPr lang="ar-EG" sz="3600" b="1" dirty="0">
                <a:latin typeface="29LT Azer" panose="00000500000000000000" pitchFamily="2" charset="-78"/>
                <a:cs typeface="29LT Azer" panose="00000500000000000000" pitchFamily="2" charset="-78"/>
              </a:rPr>
              <a:t>: على صحة عبادتهم</a:t>
            </a:r>
            <a:endParaRPr lang="en-US" sz="3600" b="1" dirty="0">
              <a:latin typeface="29LT Azer" panose="00000500000000000000" pitchFamily="2" charset="-78"/>
              <a:cs typeface="29LT Azer" panose="00000500000000000000" pitchFamily="2" charset="-78"/>
            </a:endParaRPr>
          </a:p>
          <a:p>
            <a:pPr algn="r" rtl="1">
              <a:defRPr/>
            </a:pPr>
            <a:endParaRPr lang="en-US" sz="3600" dirty="0">
              <a:latin typeface="29LT Azer" panose="00000500000000000000" pitchFamily="2" charset="-78"/>
              <a:cs typeface="29LT Azer" panose="00000500000000000000" pitchFamily="2" charset="-78"/>
            </a:endParaRPr>
          </a:p>
        </p:txBody>
      </p:sp>
      <p:pic>
        <p:nvPicPr>
          <p:cNvPr id="3" name="Picture 9">
            <a:extLst>
              <a:ext uri="{FF2B5EF4-FFF2-40B4-BE49-F238E27FC236}">
                <a16:creationId xmlns:a16="http://schemas.microsoft.com/office/drawing/2014/main" id="{8D5BA13B-9C62-49A9-7130-DD4D8A99626B}"/>
              </a:ext>
            </a:extLst>
          </p:cNvPr>
          <p:cNvPicPr>
            <a:picLocks noChangeAspect="1" noChangeArrowheads="1"/>
          </p:cNvPicPr>
          <p:nvPr/>
        </p:nvPicPr>
        <p:blipFill>
          <a:blip r:embed="rId2">
            <a:lum bright="-10000" contrast="30000"/>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5296527" y="1333975"/>
            <a:ext cx="6057900" cy="723900"/>
          </a:xfrm>
          <a:prstGeom prst="rect">
            <a:avLst/>
          </a:prstGeom>
          <a:noFill/>
          <a:ln w="9525">
            <a:noFill/>
            <a:miter lim="800000"/>
            <a:headEnd/>
            <a:tailEnd/>
          </a:ln>
        </p:spPr>
      </p:pic>
      <p:pic>
        <p:nvPicPr>
          <p:cNvPr id="4" name="Picture 11">
            <a:extLst>
              <a:ext uri="{FF2B5EF4-FFF2-40B4-BE49-F238E27FC236}">
                <a16:creationId xmlns:a16="http://schemas.microsoft.com/office/drawing/2014/main" id="{BEB2ABFB-D62A-E8AC-DEC4-02CF9A6ABBEB}"/>
              </a:ext>
            </a:extLst>
          </p:cNvPr>
          <p:cNvPicPr>
            <a:picLocks noChangeAspect="1" noChangeArrowheads="1"/>
          </p:cNvPicPr>
          <p:nvPr/>
        </p:nvPicPr>
        <p:blipFill>
          <a:blip r:embed="rId4">
            <a:lum bright="-10000" contrast="30000"/>
            <a:extLst>
              <a:ext uri="{BEBA8EAE-BF5A-486C-A8C5-ECC9F3942E4B}">
                <a14:imgProps xmlns:a14="http://schemas.microsoft.com/office/drawing/2010/main">
                  <a14:imgLayer r:embed="rId5">
                    <a14:imgEffect>
                      <a14:saturation sat="33000"/>
                    </a14:imgEffect>
                  </a14:imgLayer>
                </a14:imgProps>
              </a:ext>
            </a:extLst>
          </a:blip>
          <a:srcRect/>
          <a:stretch>
            <a:fillRect/>
          </a:stretch>
        </p:blipFill>
        <p:spPr bwMode="auto">
          <a:xfrm>
            <a:off x="9144000" y="1865037"/>
            <a:ext cx="1276350" cy="533400"/>
          </a:xfrm>
          <a:prstGeom prst="rect">
            <a:avLst/>
          </a:prstGeom>
          <a:noFill/>
          <a:ln w="9525">
            <a:noFill/>
            <a:miter lim="800000"/>
            <a:headEnd/>
            <a:tailEnd/>
          </a:ln>
        </p:spPr>
      </p:pic>
      <p:pic>
        <p:nvPicPr>
          <p:cNvPr id="5" name="Picture 12">
            <a:extLst>
              <a:ext uri="{FF2B5EF4-FFF2-40B4-BE49-F238E27FC236}">
                <a16:creationId xmlns:a16="http://schemas.microsoft.com/office/drawing/2014/main" id="{BE8FF2A9-9E3C-6995-4AFB-8E383A1C6BEC}"/>
              </a:ext>
            </a:extLst>
          </p:cNvPr>
          <p:cNvPicPr>
            <a:picLocks noChangeAspect="1" noChangeArrowheads="1"/>
          </p:cNvPicPr>
          <p:nvPr/>
        </p:nvPicPr>
        <p:blipFill>
          <a:blip r:embed="rId6">
            <a:lum bright="-10000" contrast="30000"/>
            <a:extLst>
              <a:ext uri="{BEBA8EAE-BF5A-486C-A8C5-ECC9F3942E4B}">
                <a14:imgProps xmlns:a14="http://schemas.microsoft.com/office/drawing/2010/main">
                  <a14:imgLayer r:embed="rId7">
                    <a14:imgEffect>
                      <a14:saturation sat="33000"/>
                    </a14:imgEffect>
                  </a14:imgLayer>
                </a14:imgProps>
              </a:ext>
            </a:extLst>
          </a:blip>
          <a:srcRect/>
          <a:stretch>
            <a:fillRect/>
          </a:stretch>
        </p:blipFill>
        <p:spPr bwMode="auto">
          <a:xfrm>
            <a:off x="4724400" y="1954297"/>
            <a:ext cx="2714625" cy="619125"/>
          </a:xfrm>
          <a:prstGeom prst="rect">
            <a:avLst/>
          </a:prstGeom>
          <a:noFill/>
          <a:ln w="9525">
            <a:noFill/>
            <a:miter lim="800000"/>
            <a:headEnd/>
            <a:tailEnd/>
          </a:ln>
        </p:spPr>
      </p:pic>
      <p:sp>
        <p:nvSpPr>
          <p:cNvPr id="6" name="TextBox 3">
            <a:extLst>
              <a:ext uri="{FF2B5EF4-FFF2-40B4-BE49-F238E27FC236}">
                <a16:creationId xmlns:a16="http://schemas.microsoft.com/office/drawing/2014/main" id="{E13A9EF5-196A-DE5B-0570-33450AC9997C}"/>
              </a:ext>
            </a:extLst>
          </p:cNvPr>
          <p:cNvSpPr txBox="1"/>
          <p:nvPr/>
        </p:nvSpPr>
        <p:spPr>
          <a:xfrm>
            <a:off x="76200" y="2667000"/>
            <a:ext cx="10379075" cy="1754326"/>
          </a:xfrm>
          <a:prstGeom prst="rect">
            <a:avLst/>
          </a:prstGeom>
          <a:noFill/>
        </p:spPr>
        <p:txBody>
          <a:bodyPr wrap="square">
            <a:spAutoFit/>
          </a:bodyPr>
          <a:lstStyle/>
          <a:p>
            <a:pPr algn="r" rtl="1">
              <a:defRPr/>
            </a:pPr>
            <a:r>
              <a:rPr lang="ar-EG" sz="3600" b="1" dirty="0">
                <a:latin typeface="29LT Azer" panose="00000500000000000000" pitchFamily="2" charset="-78"/>
                <a:cs typeface="29LT Azer" panose="00000500000000000000" pitchFamily="2" charset="-78"/>
              </a:rPr>
              <a:t>                    أي: بحجة ظاهرة</a:t>
            </a:r>
          </a:p>
          <a:p>
            <a:pPr algn="r" rtl="1">
              <a:defRPr/>
            </a:pPr>
            <a:r>
              <a:rPr lang="ar-EG" sz="3600" b="1" dirty="0">
                <a:latin typeface="29LT Azer" panose="00000500000000000000" pitchFamily="2" charset="-78"/>
                <a:cs typeface="29LT Azer" panose="00000500000000000000" pitchFamily="2" charset="-78"/>
              </a:rPr>
              <a:t>                  أي: لا أحد أشد ظلما</a:t>
            </a:r>
          </a:p>
          <a:p>
            <a:pPr algn="r" rtl="1">
              <a:defRPr/>
            </a:pPr>
            <a:r>
              <a:rPr lang="ar-EG" sz="3600" b="1" dirty="0">
                <a:solidFill>
                  <a:srgbClr val="0000FF"/>
                </a:solidFill>
                <a:effectLst>
                  <a:outerShdw blurRad="38100" dist="38100" dir="2700000" algn="tl">
                    <a:srgbClr val="C0C0C0"/>
                  </a:outerShdw>
                </a:effectLst>
                <a:latin typeface="29LT Azer" panose="00000500000000000000" pitchFamily="2" charset="-78"/>
                <a:cs typeface="29LT Azer" panose="00000500000000000000" pitchFamily="2" charset="-78"/>
              </a:rPr>
              <a:t>                                    </a:t>
            </a:r>
            <a:r>
              <a:rPr lang="ar-SA" sz="3600" b="1" dirty="0">
                <a:latin typeface="29LT Azer" panose="00000500000000000000" pitchFamily="2" charset="-78"/>
                <a:cs typeface="29LT Azer" panose="00000500000000000000" pitchFamily="2" charset="-78"/>
              </a:rPr>
              <a:t>بزعمه أن له شريكاً في العبادة.</a:t>
            </a:r>
            <a:endParaRPr lang="en-US" sz="3600" dirty="0">
              <a:latin typeface="29LT Azer" panose="00000500000000000000" pitchFamily="2" charset="-78"/>
              <a:cs typeface="29LT Azer" panose="00000500000000000000" pitchFamily="2" charset="-78"/>
            </a:endParaRPr>
          </a:p>
        </p:txBody>
      </p:sp>
      <p:pic>
        <p:nvPicPr>
          <p:cNvPr id="7" name="Picture 7">
            <a:extLst>
              <a:ext uri="{FF2B5EF4-FFF2-40B4-BE49-F238E27FC236}">
                <a16:creationId xmlns:a16="http://schemas.microsoft.com/office/drawing/2014/main" id="{FF97D715-E63B-B569-5961-644E150231E8}"/>
              </a:ext>
            </a:extLst>
          </p:cNvPr>
          <p:cNvPicPr>
            <a:picLocks noChangeAspect="1" noChangeArrowheads="1"/>
          </p:cNvPicPr>
          <p:nvPr/>
        </p:nvPicPr>
        <p:blipFill>
          <a:blip r:embed="rId8">
            <a:lum bright="-10000" contrast="30000"/>
          </a:blip>
          <a:srcRect/>
          <a:stretch>
            <a:fillRect/>
          </a:stretch>
        </p:blipFill>
        <p:spPr bwMode="auto">
          <a:xfrm>
            <a:off x="8853487" y="2573422"/>
            <a:ext cx="1857375" cy="579438"/>
          </a:xfrm>
          <a:prstGeom prst="rect">
            <a:avLst/>
          </a:prstGeom>
          <a:noFill/>
          <a:ln w="9525">
            <a:noFill/>
            <a:miter lim="800000"/>
            <a:headEnd/>
            <a:tailEnd/>
          </a:ln>
        </p:spPr>
      </p:pic>
      <p:pic>
        <p:nvPicPr>
          <p:cNvPr id="11" name="Picture 8">
            <a:extLst>
              <a:ext uri="{FF2B5EF4-FFF2-40B4-BE49-F238E27FC236}">
                <a16:creationId xmlns:a16="http://schemas.microsoft.com/office/drawing/2014/main" id="{5C3C52B3-9957-7552-9FC9-A5753A3A12E5}"/>
              </a:ext>
            </a:extLst>
          </p:cNvPr>
          <p:cNvPicPr>
            <a:picLocks noChangeAspect="1" noChangeArrowheads="1"/>
          </p:cNvPicPr>
          <p:nvPr/>
        </p:nvPicPr>
        <p:blipFill>
          <a:blip r:embed="rId9">
            <a:lum bright="-10000" contrast="30000"/>
          </a:blip>
          <a:srcRect/>
          <a:stretch>
            <a:fillRect/>
          </a:stretch>
        </p:blipFill>
        <p:spPr bwMode="auto">
          <a:xfrm>
            <a:off x="8945789" y="3219893"/>
            <a:ext cx="1863725" cy="603250"/>
          </a:xfrm>
          <a:prstGeom prst="rect">
            <a:avLst/>
          </a:prstGeom>
          <a:noFill/>
          <a:ln w="9525">
            <a:noFill/>
            <a:miter lim="800000"/>
            <a:headEnd/>
            <a:tailEnd/>
          </a:ln>
        </p:spPr>
      </p:pic>
      <p:pic>
        <p:nvPicPr>
          <p:cNvPr id="12" name="Picture 2">
            <a:extLst>
              <a:ext uri="{FF2B5EF4-FFF2-40B4-BE49-F238E27FC236}">
                <a16:creationId xmlns:a16="http://schemas.microsoft.com/office/drawing/2014/main" id="{A6AE5243-3B9F-2A61-4871-C31DC96FD7D6}"/>
              </a:ext>
            </a:extLst>
          </p:cNvPr>
          <p:cNvPicPr>
            <a:picLocks noChangeAspect="1" noChangeArrowheads="1"/>
          </p:cNvPicPr>
          <p:nvPr/>
        </p:nvPicPr>
        <p:blipFill>
          <a:blip r:embed="rId10">
            <a:lum bright="-10000" contrast="30000"/>
            <a:extLst>
              <a:ext uri="{BEBA8EAE-BF5A-486C-A8C5-ECC9F3942E4B}">
                <a14:imgProps xmlns:a14="http://schemas.microsoft.com/office/drawing/2010/main">
                  <a14:imgLayer r:embed="rId11">
                    <a14:imgEffect>
                      <a14:saturation sat="33000"/>
                    </a14:imgEffect>
                  </a14:imgLayer>
                </a14:imgProps>
              </a:ext>
            </a:extLst>
          </a:blip>
          <a:srcRect/>
          <a:stretch>
            <a:fillRect/>
          </a:stretch>
        </p:blipFill>
        <p:spPr bwMode="auto">
          <a:xfrm>
            <a:off x="7262812" y="3857486"/>
            <a:ext cx="3676650" cy="619125"/>
          </a:xfrm>
          <a:prstGeom prst="rect">
            <a:avLst/>
          </a:prstGeom>
          <a:noFill/>
          <a:ln w="9525">
            <a:noFill/>
            <a:miter lim="800000"/>
            <a:headEnd/>
            <a:tailEnd/>
          </a:ln>
        </p:spPr>
      </p:pic>
    </p:spTree>
  </p:cSld>
  <p:clrMapOvr>
    <a:masterClrMapping/>
  </p:clrMapOvr>
  <p:transition>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a:extLst>
              <a:ext uri="{FF2B5EF4-FFF2-40B4-BE49-F238E27FC236}">
                <a16:creationId xmlns:a16="http://schemas.microsoft.com/office/drawing/2014/main" id="{ECA92418-F2B7-EAAE-9138-86D8D7AF2229}"/>
              </a:ext>
            </a:extLst>
          </p:cNvPr>
          <p:cNvSpPr txBox="1"/>
          <p:nvPr/>
        </p:nvSpPr>
        <p:spPr>
          <a:xfrm>
            <a:off x="1752600" y="2057400"/>
            <a:ext cx="9372600" cy="2300630"/>
          </a:xfrm>
          <a:prstGeom prst="rect">
            <a:avLst/>
          </a:prstGeom>
          <a:noFill/>
        </p:spPr>
        <p:txBody>
          <a:bodyPr wrap="square" rtlCol="1">
            <a:spAutoFit/>
          </a:bodyPr>
          <a:lstStyle/>
          <a:p>
            <a:pPr algn="justLow" rtl="1" fontAlgn="auto">
              <a:spcBef>
                <a:spcPts val="0"/>
              </a:spcBef>
              <a:spcAft>
                <a:spcPts val="0"/>
              </a:spcAft>
              <a:defRPr/>
            </a:pPr>
            <a:r>
              <a:rPr lang="ar-EG"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من فوائد هذه الآيات</a:t>
            </a:r>
            <a:r>
              <a:rPr lang="ar-SA"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 :</a:t>
            </a:r>
            <a:endParaRPr lang="ar-SA" sz="3600" dirty="0">
              <a:effectLst>
                <a:outerShdw blurRad="38100" dist="38100" dir="2700000" algn="tl">
                  <a:srgbClr val="000000">
                    <a:alpha val="43137"/>
                  </a:srgbClr>
                </a:outerShdw>
              </a:effectLst>
              <a:latin typeface="29LT Azer" panose="00000500000000000000" pitchFamily="2" charset="-78"/>
              <a:cs typeface="29LT Azer" panose="00000500000000000000" pitchFamily="2" charset="-78"/>
            </a:endParaRPr>
          </a:p>
          <a:p>
            <a:pPr algn="r" rtl="1">
              <a:lnSpc>
                <a:spcPct val="150000"/>
              </a:lnSpc>
              <a:defRPr/>
            </a:pPr>
            <a:r>
              <a:rPr lang="ar-SA" sz="3600" dirty="0">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وجوب اتباع الدين الحق ، ولا ينفع الإنسان ولا يعذره التقليد الأعمى . </a:t>
            </a:r>
          </a:p>
        </p:txBody>
      </p:sp>
      <p:sp>
        <p:nvSpPr>
          <p:cNvPr id="2" name="مستطيل 1">
            <a:extLst>
              <a:ext uri="{FF2B5EF4-FFF2-40B4-BE49-F238E27FC236}">
                <a16:creationId xmlns:a16="http://schemas.microsoft.com/office/drawing/2014/main" id="{C23C003B-9417-A6E2-EBF7-C8DCE7B37EAB}"/>
              </a:ext>
            </a:extLst>
          </p:cNvPr>
          <p:cNvSpPr>
            <a:spLocks/>
          </p:cNvSpPr>
          <p:nvPr/>
        </p:nvSpPr>
        <p:spPr>
          <a:xfrm>
            <a:off x="1219200" y="685800"/>
            <a:ext cx="10038675" cy="646331"/>
          </a:xfrm>
          <a:prstGeom prst="rect">
            <a:avLst/>
          </a:prstGeom>
        </p:spPr>
        <p:txBody>
          <a:bodyPr wrap="square">
            <a:spAutoFit/>
          </a:bodyPr>
          <a:lstStyle/>
          <a:p>
            <a:pPr algn="r" rtl="1"/>
            <a:r>
              <a:rPr lang="ar-SA" sz="3600" b="1" dirty="0">
                <a:solidFill>
                  <a:schemeClr val="accent2"/>
                </a:solidFill>
                <a:latin typeface="Calibri" panose="020F0502020204030204" pitchFamily="34" charset="0"/>
                <a:cs typeface="Calibri" panose="020F0502020204030204" pitchFamily="34" charset="0"/>
              </a:rPr>
              <a:t>طالبتي النجيبة هل يعذر الإنسان بالتقليد وعدم اتباع الحق ؟</a:t>
            </a:r>
          </a:p>
        </p:txBody>
      </p:sp>
    </p:spTree>
    <p:extLst>
      <p:ext uri="{BB962C8B-B14F-4D97-AF65-F5344CB8AC3E}">
        <p14:creationId xmlns:p14="http://schemas.microsoft.com/office/powerpoint/2010/main" val="135072553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a:extLst>
              <a:ext uri="{FF2B5EF4-FFF2-40B4-BE49-F238E27FC236}">
                <a16:creationId xmlns:a16="http://schemas.microsoft.com/office/drawing/2014/main" id="{B18D1D02-55C1-6843-7CDD-0B5A24E0CEA1}"/>
              </a:ext>
            </a:extLst>
          </p:cNvPr>
          <p:cNvSpPr>
            <a:spLocks/>
          </p:cNvSpPr>
          <p:nvPr/>
        </p:nvSpPr>
        <p:spPr>
          <a:xfrm>
            <a:off x="626867" y="5709503"/>
            <a:ext cx="2297424" cy="646331"/>
          </a:xfrm>
          <a:prstGeom prst="rect">
            <a:avLst/>
          </a:prstGeom>
        </p:spPr>
        <p:txBody>
          <a:bodyPr wrap="none">
            <a:spAutoFit/>
          </a:bodyPr>
          <a:lstStyle/>
          <a:p>
            <a:r>
              <a:rPr lang="ar-SA" sz="3600" b="1" dirty="0">
                <a:solidFill>
                  <a:schemeClr val="bg1"/>
                </a:solidFill>
                <a:latin typeface="Calibri" panose="020F0502020204030204" pitchFamily="34" charset="0"/>
                <a:cs typeface="Calibri" panose="020F0502020204030204" pitchFamily="34" charset="0"/>
              </a:rPr>
              <a:t>تفسير الآيات </a:t>
            </a:r>
          </a:p>
        </p:txBody>
      </p:sp>
      <p:sp>
        <p:nvSpPr>
          <p:cNvPr id="2" name="TextBox 3">
            <a:extLst>
              <a:ext uri="{FF2B5EF4-FFF2-40B4-BE49-F238E27FC236}">
                <a16:creationId xmlns:a16="http://schemas.microsoft.com/office/drawing/2014/main" id="{30849529-6272-EFAD-B87A-BE771A1218B8}"/>
              </a:ext>
            </a:extLst>
          </p:cNvPr>
          <p:cNvSpPr txBox="1"/>
          <p:nvPr/>
        </p:nvSpPr>
        <p:spPr>
          <a:xfrm>
            <a:off x="228601" y="664708"/>
            <a:ext cx="10744200" cy="1754326"/>
          </a:xfrm>
          <a:prstGeom prst="rect">
            <a:avLst/>
          </a:prstGeom>
          <a:noFill/>
        </p:spPr>
        <p:txBody>
          <a:bodyPr wrap="square">
            <a:spAutoFit/>
          </a:bodyPr>
          <a:lstStyle/>
          <a:p>
            <a:pPr algn="ctr" rtl="1">
              <a:defRPr/>
            </a:pPr>
            <a:r>
              <a:rPr lang="ar-EG" sz="3600" b="1" dirty="0">
                <a:solidFill>
                  <a:srgbClr val="0000FF"/>
                </a:solidFill>
                <a:effectLst>
                  <a:outerShdw blurRad="38100" dist="38100" dir="2700000" algn="tl">
                    <a:srgbClr val="C0C0C0"/>
                  </a:outerShdw>
                </a:effectLst>
                <a:latin typeface="29LT Azer" panose="00000500000000000000" pitchFamily="2" charset="-78"/>
                <a:ea typeface="Times New Roman" pitchFamily="18" charset="0"/>
                <a:cs typeface="29LT Azer" panose="00000500000000000000" pitchFamily="2" charset="-78"/>
                <a:sym typeface="AGA Arabesque" pitchFamily="2" charset="2"/>
              </a:rPr>
              <a:t>                       </a:t>
            </a:r>
            <a:r>
              <a:rPr lang="ar-SA" sz="3600" b="1" dirty="0">
                <a:latin typeface="29LT Azer" panose="00000500000000000000" pitchFamily="2" charset="-78"/>
                <a:ea typeface="Times New Roman" pitchFamily="18" charset="0"/>
                <a:cs typeface="29LT Azer" panose="00000500000000000000" pitchFamily="2" charset="-78"/>
              </a:rPr>
              <a:t>أي: فارقتم قومكم الذين يعبدون الآلهة من دون الله.</a:t>
            </a:r>
            <a:endParaRPr lang="en-US" sz="3600" b="1" dirty="0">
              <a:latin typeface="29LT Azer" panose="00000500000000000000" pitchFamily="2" charset="-78"/>
              <a:ea typeface="Times New Roman" pitchFamily="18" charset="0"/>
              <a:cs typeface="29LT Azer" panose="00000500000000000000" pitchFamily="2" charset="-78"/>
            </a:endParaRPr>
          </a:p>
          <a:p>
            <a:pPr algn="r" rtl="1">
              <a:defRPr/>
            </a:pPr>
            <a:r>
              <a:rPr lang="ar-EG" sz="3600" b="1" dirty="0">
                <a:latin typeface="29LT Azer" panose="00000500000000000000" pitchFamily="2" charset="-78"/>
                <a:cs typeface="29LT Azer" panose="00000500000000000000" pitchFamily="2" charset="-78"/>
              </a:rPr>
              <a:t>                          </a:t>
            </a:r>
            <a:r>
              <a:rPr lang="ar-SA" sz="3600" b="1" dirty="0">
                <a:latin typeface="29LT Azer" panose="00000500000000000000" pitchFamily="2" charset="-78"/>
                <a:cs typeface="29LT Azer" panose="00000500000000000000" pitchFamily="2" charset="-78"/>
              </a:rPr>
              <a:t>أي: وفارقتم </a:t>
            </a:r>
            <a:r>
              <a:rPr lang="ar-SA" sz="3600" b="1" dirty="0" err="1">
                <a:latin typeface="29LT Azer" panose="00000500000000000000" pitchFamily="2" charset="-78"/>
                <a:cs typeface="29LT Azer" panose="00000500000000000000" pitchFamily="2" charset="-78"/>
              </a:rPr>
              <a:t>معبوداتهم</a:t>
            </a:r>
            <a:r>
              <a:rPr lang="ar-SA" sz="3600" b="1" dirty="0">
                <a:latin typeface="29LT Azer" panose="00000500000000000000" pitchFamily="2" charset="-78"/>
                <a:cs typeface="29LT Azer" panose="00000500000000000000" pitchFamily="2" charset="-78"/>
              </a:rPr>
              <a:t> </a:t>
            </a:r>
            <a:endParaRPr lang="en-US" sz="3600" b="1" dirty="0">
              <a:latin typeface="29LT Azer" panose="00000500000000000000" pitchFamily="2" charset="-78"/>
              <a:cs typeface="29LT Azer" panose="00000500000000000000" pitchFamily="2" charset="-78"/>
            </a:endParaRPr>
          </a:p>
          <a:p>
            <a:pPr algn="r" rtl="1">
              <a:defRPr/>
            </a:pPr>
            <a:r>
              <a:rPr lang="ar-EG" sz="3600" b="1" dirty="0">
                <a:solidFill>
                  <a:srgbClr val="0000FF"/>
                </a:solidFill>
                <a:effectLst>
                  <a:outerShdw blurRad="38100" dist="38100" dir="2700000" algn="tl">
                    <a:srgbClr val="C0C0C0"/>
                  </a:outerShdw>
                </a:effectLst>
                <a:latin typeface="29LT Azer" panose="00000500000000000000" pitchFamily="2" charset="-78"/>
                <a:cs typeface="29LT Azer" panose="00000500000000000000" pitchFamily="2" charset="-78"/>
                <a:sym typeface="AGA Arabesque" pitchFamily="2" charset="2"/>
              </a:rPr>
              <a:t>                   </a:t>
            </a:r>
            <a:r>
              <a:rPr lang="ar-SA" sz="3600" b="1" dirty="0">
                <a:solidFill>
                  <a:srgbClr val="0000FF"/>
                </a:solidFill>
                <a:effectLst>
                  <a:outerShdw blurRad="38100" dist="38100" dir="2700000" algn="tl">
                    <a:srgbClr val="C0C0C0"/>
                  </a:outerShdw>
                </a:effectLst>
                <a:latin typeface="29LT Azer" panose="00000500000000000000" pitchFamily="2" charset="-78"/>
                <a:cs typeface="29LT Azer" panose="00000500000000000000" pitchFamily="2" charset="-78"/>
                <a:sym typeface="AGA Arabesque" pitchFamily="2" charset="2"/>
              </a:rPr>
              <a:t>        </a:t>
            </a:r>
            <a:r>
              <a:rPr lang="ar-SA" sz="3600" b="1" dirty="0">
                <a:latin typeface="29LT Azer" panose="00000500000000000000" pitchFamily="2" charset="-78"/>
                <a:cs typeface="29LT Azer" panose="00000500000000000000" pitchFamily="2" charset="-78"/>
              </a:rPr>
              <a:t>فلم تعتزلوا عبادته.</a:t>
            </a:r>
            <a:endParaRPr lang="en-US" sz="3600" b="1" dirty="0">
              <a:latin typeface="29LT Azer" panose="00000500000000000000" pitchFamily="2" charset="-78"/>
              <a:cs typeface="29LT Azer" panose="00000500000000000000" pitchFamily="2" charset="-78"/>
            </a:endParaRPr>
          </a:p>
        </p:txBody>
      </p:sp>
      <p:pic>
        <p:nvPicPr>
          <p:cNvPr id="3" name="Picture 7">
            <a:extLst>
              <a:ext uri="{FF2B5EF4-FFF2-40B4-BE49-F238E27FC236}">
                <a16:creationId xmlns:a16="http://schemas.microsoft.com/office/drawing/2014/main" id="{031B1925-B170-E2C6-9B01-323D067B2845}"/>
              </a:ext>
            </a:extLst>
          </p:cNvPr>
          <p:cNvPicPr>
            <a:picLocks noChangeAspect="1" noChangeArrowheads="1"/>
          </p:cNvPicPr>
          <p:nvPr/>
        </p:nvPicPr>
        <p:blipFill>
          <a:blip r:embed="rId2">
            <a:lum bright="-10000" contrast="30000"/>
          </a:blip>
          <a:srcRect/>
          <a:stretch>
            <a:fillRect/>
          </a:stretch>
        </p:blipFill>
        <p:spPr bwMode="auto">
          <a:xfrm>
            <a:off x="8604250" y="552450"/>
            <a:ext cx="2647950" cy="590550"/>
          </a:xfrm>
          <a:prstGeom prst="rect">
            <a:avLst/>
          </a:prstGeom>
          <a:noFill/>
          <a:ln w="9525">
            <a:noFill/>
            <a:miter lim="800000"/>
            <a:headEnd/>
            <a:tailEnd/>
          </a:ln>
        </p:spPr>
      </p:pic>
      <p:grpSp>
        <p:nvGrpSpPr>
          <p:cNvPr id="4" name="مجموعة 9">
            <a:extLst>
              <a:ext uri="{FF2B5EF4-FFF2-40B4-BE49-F238E27FC236}">
                <a16:creationId xmlns:a16="http://schemas.microsoft.com/office/drawing/2014/main" id="{1BFE5EE1-F33F-F859-12A8-960190EEA071}"/>
              </a:ext>
            </a:extLst>
          </p:cNvPr>
          <p:cNvGrpSpPr>
            <a:grpSpLocks/>
          </p:cNvGrpSpPr>
          <p:nvPr/>
        </p:nvGrpSpPr>
        <p:grpSpPr bwMode="auto">
          <a:xfrm>
            <a:off x="8686800" y="1219200"/>
            <a:ext cx="2652712" cy="561975"/>
            <a:chOff x="3071802" y="1428736"/>
            <a:chExt cx="2652725" cy="561975"/>
          </a:xfrm>
        </p:grpSpPr>
        <p:pic>
          <p:nvPicPr>
            <p:cNvPr id="5" name="Picture 8">
              <a:extLst>
                <a:ext uri="{FF2B5EF4-FFF2-40B4-BE49-F238E27FC236}">
                  <a16:creationId xmlns:a16="http://schemas.microsoft.com/office/drawing/2014/main" id="{23E0B176-F526-97FD-E971-C937728C2CE6}"/>
                </a:ext>
              </a:extLst>
            </p:cNvPr>
            <p:cNvPicPr>
              <a:picLocks noChangeAspect="1" noChangeArrowheads="1"/>
            </p:cNvPicPr>
            <p:nvPr/>
          </p:nvPicPr>
          <p:blipFill>
            <a:blip r:embed="rId3">
              <a:lum bright="-10000" contrast="30000"/>
            </a:blip>
            <a:srcRect/>
            <a:stretch>
              <a:fillRect/>
            </a:stretch>
          </p:blipFill>
          <p:spPr bwMode="auto">
            <a:xfrm>
              <a:off x="3071802" y="1428736"/>
              <a:ext cx="1800225" cy="561975"/>
            </a:xfrm>
            <a:prstGeom prst="rect">
              <a:avLst/>
            </a:prstGeom>
            <a:noFill/>
            <a:ln w="9525">
              <a:noFill/>
              <a:miter lim="800000"/>
              <a:headEnd/>
              <a:tailEnd/>
            </a:ln>
          </p:spPr>
        </p:pic>
        <p:pic>
          <p:nvPicPr>
            <p:cNvPr id="6" name="Picture 9">
              <a:extLst>
                <a:ext uri="{FF2B5EF4-FFF2-40B4-BE49-F238E27FC236}">
                  <a16:creationId xmlns:a16="http://schemas.microsoft.com/office/drawing/2014/main" id="{620D2A82-38A2-E817-A805-AE25A8043F7E}"/>
                </a:ext>
              </a:extLst>
            </p:cNvPr>
            <p:cNvPicPr>
              <a:picLocks noChangeAspect="1" noChangeArrowheads="1"/>
            </p:cNvPicPr>
            <p:nvPr/>
          </p:nvPicPr>
          <p:blipFill>
            <a:blip r:embed="rId4">
              <a:lum bright="-10000" contrast="30000"/>
            </a:blip>
            <a:srcRect/>
            <a:stretch>
              <a:fillRect/>
            </a:stretch>
          </p:blipFill>
          <p:spPr bwMode="auto">
            <a:xfrm>
              <a:off x="4857752" y="1428736"/>
              <a:ext cx="866775" cy="552450"/>
            </a:xfrm>
            <a:prstGeom prst="rect">
              <a:avLst/>
            </a:prstGeom>
            <a:noFill/>
            <a:ln w="9525">
              <a:noFill/>
              <a:miter lim="800000"/>
              <a:headEnd/>
              <a:tailEnd/>
            </a:ln>
          </p:spPr>
        </p:pic>
      </p:grpSp>
      <p:sp>
        <p:nvSpPr>
          <p:cNvPr id="27" name="TextBox 4">
            <a:extLst>
              <a:ext uri="{FF2B5EF4-FFF2-40B4-BE49-F238E27FC236}">
                <a16:creationId xmlns:a16="http://schemas.microsoft.com/office/drawing/2014/main" id="{002E672E-7E84-3B31-FD6F-BA3F8664CDC5}"/>
              </a:ext>
            </a:extLst>
          </p:cNvPr>
          <p:cNvSpPr txBox="1"/>
          <p:nvPr/>
        </p:nvSpPr>
        <p:spPr>
          <a:xfrm>
            <a:off x="443166" y="4061770"/>
            <a:ext cx="9944747" cy="2308324"/>
          </a:xfrm>
          <a:prstGeom prst="rect">
            <a:avLst/>
          </a:prstGeom>
          <a:noFill/>
        </p:spPr>
        <p:txBody>
          <a:bodyPr wrap="square">
            <a:spAutoFit/>
          </a:bodyPr>
          <a:lstStyle/>
          <a:p>
            <a:pPr algn="r" rtl="1">
              <a:defRPr/>
            </a:pPr>
            <a:r>
              <a:rPr lang="ar-EG" sz="3600" b="1" dirty="0">
                <a:solidFill>
                  <a:srgbClr val="0000FF"/>
                </a:solidFill>
                <a:effectLst>
                  <a:outerShdw blurRad="38100" dist="38100" dir="2700000" algn="tl">
                    <a:srgbClr val="C0C0C0"/>
                  </a:outerShdw>
                </a:effectLst>
                <a:latin typeface="29LT Azer" panose="00000500000000000000" pitchFamily="2" charset="-78"/>
                <a:ea typeface="Times New Roman" pitchFamily="18" charset="0"/>
                <a:cs typeface="29LT Azer" panose="00000500000000000000" pitchFamily="2" charset="-78"/>
                <a:sym typeface="AGA Arabesque" pitchFamily="2" charset="2"/>
              </a:rPr>
              <a:t>                       </a:t>
            </a:r>
            <a:r>
              <a:rPr lang="ar-SA" sz="3600" b="1" dirty="0">
                <a:solidFill>
                  <a:srgbClr val="000000"/>
                </a:solidFill>
                <a:latin typeface="29LT Azer" panose="00000500000000000000" pitchFamily="2" charset="-78"/>
                <a:ea typeface="Times New Roman" pitchFamily="18" charset="0"/>
                <a:cs typeface="29LT Azer" panose="00000500000000000000" pitchFamily="2" charset="-78"/>
              </a:rPr>
              <a:t>أي: وييسر لكم.</a:t>
            </a:r>
            <a:endParaRPr lang="en-US" sz="3600" b="1" dirty="0">
              <a:solidFill>
                <a:srgbClr val="000000"/>
              </a:solidFill>
              <a:latin typeface="29LT Azer" panose="00000500000000000000" pitchFamily="2" charset="-78"/>
              <a:ea typeface="Times New Roman" pitchFamily="18" charset="0"/>
              <a:cs typeface="29LT Azer" panose="00000500000000000000" pitchFamily="2" charset="-78"/>
            </a:endParaRPr>
          </a:p>
          <a:p>
            <a:pPr algn="r" rtl="1">
              <a:defRPr/>
            </a:pPr>
            <a:r>
              <a:rPr lang="ar-EG" sz="3600" b="1" dirty="0">
                <a:solidFill>
                  <a:srgbClr val="0000FF"/>
                </a:solidFill>
                <a:effectLst>
                  <a:outerShdw blurRad="38100" dist="38100" dir="2700000" algn="tl">
                    <a:srgbClr val="C0C0C0"/>
                  </a:outerShdw>
                </a:effectLst>
                <a:latin typeface="29LT Azer" panose="00000500000000000000" pitchFamily="2" charset="-78"/>
                <a:cs typeface="29LT Azer" panose="00000500000000000000" pitchFamily="2" charset="-78"/>
              </a:rPr>
              <a:t>                     </a:t>
            </a:r>
            <a:r>
              <a:rPr lang="ar-SA" sz="3600" b="1" dirty="0">
                <a:solidFill>
                  <a:srgbClr val="000000"/>
                </a:solidFill>
                <a:latin typeface="29LT Azer" panose="00000500000000000000" pitchFamily="2" charset="-78"/>
                <a:cs typeface="29LT Azer" panose="00000500000000000000" pitchFamily="2" charset="-78"/>
              </a:rPr>
              <a:t>أي: الذي أنتم فيه من الغم والكرب خوفاً على أنفسكم وعلى دينكم.</a:t>
            </a:r>
            <a:endParaRPr lang="en-US" sz="3600" b="1" dirty="0">
              <a:solidFill>
                <a:srgbClr val="000000"/>
              </a:solidFill>
              <a:latin typeface="29LT Azer" panose="00000500000000000000" pitchFamily="2" charset="-78"/>
              <a:cs typeface="29LT Azer" panose="00000500000000000000" pitchFamily="2" charset="-78"/>
            </a:endParaRPr>
          </a:p>
          <a:p>
            <a:pPr algn="r" rtl="1">
              <a:defRPr/>
            </a:pPr>
            <a:r>
              <a:rPr lang="ar-EG" sz="3600" b="1" dirty="0">
                <a:solidFill>
                  <a:srgbClr val="0000FF"/>
                </a:solidFill>
                <a:effectLst>
                  <a:outerShdw blurRad="38100" dist="38100" dir="2700000" algn="tl">
                    <a:srgbClr val="C0C0C0"/>
                  </a:outerShdw>
                </a:effectLst>
                <a:latin typeface="29LT Azer" panose="00000500000000000000" pitchFamily="2" charset="-78"/>
                <a:cs typeface="29LT Azer" panose="00000500000000000000" pitchFamily="2" charset="-78"/>
              </a:rPr>
              <a:t>             </a:t>
            </a:r>
            <a:r>
              <a:rPr lang="ar-SA" sz="3600" b="1" dirty="0">
                <a:solidFill>
                  <a:srgbClr val="000000"/>
                </a:solidFill>
                <a:latin typeface="29LT Azer" panose="00000500000000000000" pitchFamily="2" charset="-78"/>
                <a:cs typeface="29LT Azer" panose="00000500000000000000" pitchFamily="2" charset="-78"/>
              </a:rPr>
              <a:t>أي: أمراً ترتفقون وتنتفعون </a:t>
            </a:r>
            <a:r>
              <a:rPr lang="ar-SA" sz="3600" b="1" dirty="0" err="1">
                <a:solidFill>
                  <a:srgbClr val="000000"/>
                </a:solidFill>
                <a:latin typeface="29LT Azer" panose="00000500000000000000" pitchFamily="2" charset="-78"/>
                <a:cs typeface="29LT Azer" panose="00000500000000000000" pitchFamily="2" charset="-78"/>
              </a:rPr>
              <a:t>به</a:t>
            </a:r>
            <a:r>
              <a:rPr lang="ar-SA" sz="3600" b="1" dirty="0">
                <a:solidFill>
                  <a:srgbClr val="000000"/>
                </a:solidFill>
                <a:latin typeface="29LT Azer" panose="00000500000000000000" pitchFamily="2" charset="-78"/>
                <a:cs typeface="29LT Azer" panose="00000500000000000000" pitchFamily="2" charset="-78"/>
              </a:rPr>
              <a:t>.</a:t>
            </a:r>
            <a:endParaRPr lang="en-US" sz="3600" dirty="0">
              <a:solidFill>
                <a:srgbClr val="000000"/>
              </a:solidFill>
              <a:latin typeface="29LT Azer" panose="00000500000000000000" pitchFamily="2" charset="-78"/>
              <a:cs typeface="29LT Azer" panose="00000500000000000000" pitchFamily="2" charset="-78"/>
            </a:endParaRPr>
          </a:p>
        </p:txBody>
      </p:sp>
      <p:pic>
        <p:nvPicPr>
          <p:cNvPr id="7" name="Picture 10">
            <a:extLst>
              <a:ext uri="{FF2B5EF4-FFF2-40B4-BE49-F238E27FC236}">
                <a16:creationId xmlns:a16="http://schemas.microsoft.com/office/drawing/2014/main" id="{14C6543C-45B2-860E-F947-30A17DA3220F}"/>
              </a:ext>
            </a:extLst>
          </p:cNvPr>
          <p:cNvPicPr>
            <a:picLocks noChangeAspect="1" noChangeArrowheads="1"/>
          </p:cNvPicPr>
          <p:nvPr/>
        </p:nvPicPr>
        <p:blipFill>
          <a:blip r:embed="rId5">
            <a:lum bright="-10000" contrast="30000"/>
          </a:blip>
          <a:srcRect/>
          <a:stretch>
            <a:fillRect/>
          </a:stretch>
        </p:blipFill>
        <p:spPr bwMode="auto">
          <a:xfrm>
            <a:off x="8734425" y="1752600"/>
            <a:ext cx="1781175" cy="619125"/>
          </a:xfrm>
          <a:prstGeom prst="rect">
            <a:avLst/>
          </a:prstGeom>
          <a:noFill/>
          <a:ln w="9525">
            <a:noFill/>
            <a:miter lim="800000"/>
            <a:headEnd/>
            <a:tailEnd/>
          </a:ln>
        </p:spPr>
      </p:pic>
      <p:sp>
        <p:nvSpPr>
          <p:cNvPr id="19" name="TextBox 3">
            <a:extLst>
              <a:ext uri="{FF2B5EF4-FFF2-40B4-BE49-F238E27FC236}">
                <a16:creationId xmlns:a16="http://schemas.microsoft.com/office/drawing/2014/main" id="{36DA64BC-A267-E345-2FAF-AA0CF8C99DD1}"/>
              </a:ext>
            </a:extLst>
          </p:cNvPr>
          <p:cNvSpPr txBox="1"/>
          <p:nvPr/>
        </p:nvSpPr>
        <p:spPr>
          <a:xfrm>
            <a:off x="-381000" y="2626432"/>
            <a:ext cx="11057611" cy="1200329"/>
          </a:xfrm>
          <a:prstGeom prst="rect">
            <a:avLst/>
          </a:prstGeom>
          <a:noFill/>
        </p:spPr>
        <p:txBody>
          <a:bodyPr wrap="square">
            <a:spAutoFit/>
          </a:bodyPr>
          <a:lstStyle/>
          <a:p>
            <a:pPr algn="r" rtl="1">
              <a:defRPr/>
            </a:pPr>
            <a:r>
              <a:rPr lang="ar-EG" sz="3600" b="1" dirty="0">
                <a:latin typeface="29LT Azer" panose="00000500000000000000" pitchFamily="2" charset="-78"/>
                <a:cs typeface="29LT Azer" panose="00000500000000000000" pitchFamily="2" charset="-78"/>
              </a:rPr>
              <a:t>                        </a:t>
            </a:r>
            <a:r>
              <a:rPr lang="ar-SA" sz="3600" b="1" dirty="0">
                <a:latin typeface="29LT Azer" panose="00000500000000000000" pitchFamily="2" charset="-78"/>
                <a:cs typeface="29LT Azer" panose="00000500000000000000" pitchFamily="2" charset="-78"/>
              </a:rPr>
              <a:t>أي: ففارقوهم أيضاً بأبدانكم وصيروا إلى الكهف</a:t>
            </a:r>
            <a:r>
              <a:rPr lang="ar-EG" sz="3600" b="1" dirty="0">
                <a:latin typeface="29LT Azer" panose="00000500000000000000" pitchFamily="2" charset="-78"/>
                <a:cs typeface="29LT Azer" panose="00000500000000000000" pitchFamily="2" charset="-78"/>
              </a:rPr>
              <a:t>.</a:t>
            </a:r>
            <a:r>
              <a:rPr lang="ar-SA" sz="3600" b="1" dirty="0">
                <a:latin typeface="29LT Azer" panose="00000500000000000000" pitchFamily="2" charset="-78"/>
                <a:cs typeface="29LT Azer" panose="00000500000000000000" pitchFamily="2" charset="-78"/>
              </a:rPr>
              <a:t>  </a:t>
            </a:r>
            <a:endParaRPr lang="en-US" sz="3600" b="1" dirty="0">
              <a:latin typeface="29LT Azer" panose="00000500000000000000" pitchFamily="2" charset="-78"/>
              <a:cs typeface="29LT Azer" panose="00000500000000000000" pitchFamily="2" charset="-78"/>
            </a:endParaRPr>
          </a:p>
          <a:p>
            <a:pPr algn="r" rtl="1">
              <a:defRPr/>
            </a:pPr>
            <a:r>
              <a:rPr lang="ar-EG" sz="3600" b="1" dirty="0">
                <a:effectLst>
                  <a:outerShdw blurRad="38100" dist="38100" dir="2700000" algn="tl">
                    <a:srgbClr val="C0C0C0"/>
                  </a:outerShdw>
                </a:effectLst>
                <a:latin typeface="29LT Azer" panose="00000500000000000000" pitchFamily="2" charset="-78"/>
                <a:cs typeface="29LT Azer" panose="00000500000000000000" pitchFamily="2" charset="-78"/>
                <a:sym typeface="AGA Arabesque" pitchFamily="2" charset="2"/>
              </a:rPr>
              <a:t>                                   أ</a:t>
            </a:r>
            <a:r>
              <a:rPr lang="ar-SA" sz="3600" b="1" dirty="0">
                <a:latin typeface="29LT Azer" panose="00000500000000000000" pitchFamily="2" charset="-78"/>
                <a:cs typeface="29LT Azer" panose="00000500000000000000" pitchFamily="2" charset="-78"/>
              </a:rPr>
              <a:t>ي: يبسط عليكم رحمة يستركم </a:t>
            </a:r>
            <a:r>
              <a:rPr lang="ar-SA" sz="3600" b="1" dirty="0" err="1">
                <a:latin typeface="29LT Azer" panose="00000500000000000000" pitchFamily="2" charset="-78"/>
                <a:cs typeface="29LT Azer" panose="00000500000000000000" pitchFamily="2" charset="-78"/>
              </a:rPr>
              <a:t>بها</a:t>
            </a:r>
            <a:r>
              <a:rPr lang="ar-SA" sz="3600" b="1" dirty="0">
                <a:latin typeface="29LT Azer" panose="00000500000000000000" pitchFamily="2" charset="-78"/>
                <a:cs typeface="29LT Azer" panose="00000500000000000000" pitchFamily="2" charset="-78"/>
              </a:rPr>
              <a:t> من قومكم.</a:t>
            </a:r>
            <a:endParaRPr lang="en-US" sz="3600" dirty="0">
              <a:latin typeface="29LT Azer" panose="00000500000000000000" pitchFamily="2" charset="-78"/>
              <a:cs typeface="29LT Azer" panose="00000500000000000000" pitchFamily="2" charset="-78"/>
            </a:endParaRPr>
          </a:p>
        </p:txBody>
      </p:sp>
      <p:grpSp>
        <p:nvGrpSpPr>
          <p:cNvPr id="20" name="مجموعة 8">
            <a:extLst>
              <a:ext uri="{FF2B5EF4-FFF2-40B4-BE49-F238E27FC236}">
                <a16:creationId xmlns:a16="http://schemas.microsoft.com/office/drawing/2014/main" id="{2063AAA5-31B6-0163-9D64-CF6AEA1B5B83}"/>
              </a:ext>
            </a:extLst>
          </p:cNvPr>
          <p:cNvGrpSpPr>
            <a:grpSpLocks/>
          </p:cNvGrpSpPr>
          <p:nvPr/>
        </p:nvGrpSpPr>
        <p:grpSpPr bwMode="auto">
          <a:xfrm>
            <a:off x="8485634" y="2421439"/>
            <a:ext cx="2786063" cy="647700"/>
            <a:chOff x="3000364" y="1643050"/>
            <a:chExt cx="2786082" cy="647700"/>
          </a:xfrm>
        </p:grpSpPr>
        <p:pic>
          <p:nvPicPr>
            <p:cNvPr id="21" name="Picture 2">
              <a:extLst>
                <a:ext uri="{FF2B5EF4-FFF2-40B4-BE49-F238E27FC236}">
                  <a16:creationId xmlns:a16="http://schemas.microsoft.com/office/drawing/2014/main" id="{BE784278-8C0A-4329-D420-843D3944A43A}"/>
                </a:ext>
              </a:extLst>
            </p:cNvPr>
            <p:cNvPicPr>
              <a:picLocks noChangeAspect="1" noChangeArrowheads="1"/>
            </p:cNvPicPr>
            <p:nvPr/>
          </p:nvPicPr>
          <p:blipFill>
            <a:blip r:embed="rId6">
              <a:lum bright="-10000" contrast="30000"/>
            </a:blip>
            <a:srcRect/>
            <a:stretch>
              <a:fillRect/>
            </a:stretch>
          </p:blipFill>
          <p:spPr bwMode="auto">
            <a:xfrm>
              <a:off x="4386271" y="1643050"/>
              <a:ext cx="1400175" cy="642942"/>
            </a:xfrm>
            <a:prstGeom prst="rect">
              <a:avLst/>
            </a:prstGeom>
            <a:noFill/>
            <a:ln w="9525">
              <a:noFill/>
              <a:miter lim="800000"/>
              <a:headEnd/>
              <a:tailEnd/>
            </a:ln>
          </p:spPr>
        </p:pic>
        <p:pic>
          <p:nvPicPr>
            <p:cNvPr id="22" name="Picture 3">
              <a:extLst>
                <a:ext uri="{FF2B5EF4-FFF2-40B4-BE49-F238E27FC236}">
                  <a16:creationId xmlns:a16="http://schemas.microsoft.com/office/drawing/2014/main" id="{79B48785-41D9-7AEE-279C-DFFB919E8E2F}"/>
                </a:ext>
              </a:extLst>
            </p:cNvPr>
            <p:cNvPicPr>
              <a:picLocks noChangeAspect="1" noChangeArrowheads="1"/>
            </p:cNvPicPr>
            <p:nvPr/>
          </p:nvPicPr>
          <p:blipFill>
            <a:blip r:embed="rId7">
              <a:lum bright="-10000" contrast="30000"/>
            </a:blip>
            <a:srcRect/>
            <a:stretch>
              <a:fillRect/>
            </a:stretch>
          </p:blipFill>
          <p:spPr bwMode="auto">
            <a:xfrm>
              <a:off x="3000364" y="1643050"/>
              <a:ext cx="1409700" cy="647700"/>
            </a:xfrm>
            <a:prstGeom prst="rect">
              <a:avLst/>
            </a:prstGeom>
            <a:noFill/>
            <a:ln w="9525">
              <a:noFill/>
              <a:miter lim="800000"/>
              <a:headEnd/>
              <a:tailEnd/>
            </a:ln>
          </p:spPr>
        </p:pic>
      </p:grpSp>
      <p:grpSp>
        <p:nvGrpSpPr>
          <p:cNvPr id="23" name="مجموعة 11">
            <a:extLst>
              <a:ext uri="{FF2B5EF4-FFF2-40B4-BE49-F238E27FC236}">
                <a16:creationId xmlns:a16="http://schemas.microsoft.com/office/drawing/2014/main" id="{07AE5B4D-0967-1F2A-2063-1AE0A0F51C6C}"/>
              </a:ext>
            </a:extLst>
          </p:cNvPr>
          <p:cNvGrpSpPr>
            <a:grpSpLocks/>
          </p:cNvGrpSpPr>
          <p:nvPr/>
        </p:nvGrpSpPr>
        <p:grpSpPr bwMode="auto">
          <a:xfrm>
            <a:off x="7479502" y="3174557"/>
            <a:ext cx="4214812" cy="628650"/>
            <a:chOff x="1766878" y="3114675"/>
            <a:chExt cx="4214822" cy="628650"/>
          </a:xfrm>
        </p:grpSpPr>
        <p:pic>
          <p:nvPicPr>
            <p:cNvPr id="24" name="Picture 4">
              <a:extLst>
                <a:ext uri="{FF2B5EF4-FFF2-40B4-BE49-F238E27FC236}">
                  <a16:creationId xmlns:a16="http://schemas.microsoft.com/office/drawing/2014/main" id="{F99CF6A1-342A-4C83-1B8E-D08B6AA31A9E}"/>
                </a:ext>
              </a:extLst>
            </p:cNvPr>
            <p:cNvPicPr>
              <a:picLocks noChangeAspect="1" noChangeArrowheads="1"/>
            </p:cNvPicPr>
            <p:nvPr/>
          </p:nvPicPr>
          <p:blipFill>
            <a:blip r:embed="rId8">
              <a:lum bright="-10000" contrast="30000"/>
            </a:blip>
            <a:srcRect/>
            <a:stretch>
              <a:fillRect/>
            </a:stretch>
          </p:blipFill>
          <p:spPr bwMode="auto">
            <a:xfrm>
              <a:off x="3162300" y="3114675"/>
              <a:ext cx="2819400" cy="628650"/>
            </a:xfrm>
            <a:prstGeom prst="rect">
              <a:avLst/>
            </a:prstGeom>
            <a:noFill/>
            <a:ln w="9525">
              <a:noFill/>
              <a:miter lim="800000"/>
              <a:headEnd/>
              <a:tailEnd/>
            </a:ln>
          </p:spPr>
        </p:pic>
        <p:pic>
          <p:nvPicPr>
            <p:cNvPr id="25" name="Picture 5">
              <a:extLst>
                <a:ext uri="{FF2B5EF4-FFF2-40B4-BE49-F238E27FC236}">
                  <a16:creationId xmlns:a16="http://schemas.microsoft.com/office/drawing/2014/main" id="{DFC62F82-D086-35D5-17CB-55954DC5F887}"/>
                </a:ext>
              </a:extLst>
            </p:cNvPr>
            <p:cNvPicPr>
              <a:picLocks noChangeAspect="1" noChangeArrowheads="1"/>
            </p:cNvPicPr>
            <p:nvPr/>
          </p:nvPicPr>
          <p:blipFill>
            <a:blip r:embed="rId9">
              <a:lum bright="-10000" contrast="30000"/>
            </a:blip>
            <a:srcRect/>
            <a:stretch>
              <a:fillRect/>
            </a:stretch>
          </p:blipFill>
          <p:spPr bwMode="auto">
            <a:xfrm>
              <a:off x="1766878" y="3143248"/>
              <a:ext cx="1447800" cy="581025"/>
            </a:xfrm>
            <a:prstGeom prst="rect">
              <a:avLst/>
            </a:prstGeom>
            <a:noFill/>
            <a:ln w="9525">
              <a:noFill/>
              <a:miter lim="800000"/>
              <a:headEnd/>
              <a:tailEnd/>
            </a:ln>
          </p:spPr>
        </p:pic>
      </p:grpSp>
      <p:pic>
        <p:nvPicPr>
          <p:cNvPr id="29" name="Picture 7">
            <a:extLst>
              <a:ext uri="{FF2B5EF4-FFF2-40B4-BE49-F238E27FC236}">
                <a16:creationId xmlns:a16="http://schemas.microsoft.com/office/drawing/2014/main" id="{54E7F067-4620-3184-DE9F-15B465DFCD75}"/>
              </a:ext>
            </a:extLst>
          </p:cNvPr>
          <p:cNvPicPr>
            <a:picLocks noChangeAspect="1" noChangeArrowheads="1"/>
          </p:cNvPicPr>
          <p:nvPr/>
        </p:nvPicPr>
        <p:blipFill>
          <a:blip r:embed="rId10">
            <a:lum bright="-10000" contrast="30000"/>
          </a:blip>
          <a:srcRect/>
          <a:stretch>
            <a:fillRect/>
          </a:stretch>
        </p:blipFill>
        <p:spPr bwMode="auto">
          <a:xfrm>
            <a:off x="8485634" y="4403459"/>
            <a:ext cx="1924050" cy="638175"/>
          </a:xfrm>
          <a:prstGeom prst="rect">
            <a:avLst/>
          </a:prstGeom>
          <a:noFill/>
          <a:ln w="9525">
            <a:noFill/>
            <a:miter lim="800000"/>
            <a:headEnd/>
            <a:tailEnd/>
          </a:ln>
        </p:spPr>
      </p:pic>
      <p:pic>
        <p:nvPicPr>
          <p:cNvPr id="28" name="Picture 6">
            <a:extLst>
              <a:ext uri="{FF2B5EF4-FFF2-40B4-BE49-F238E27FC236}">
                <a16:creationId xmlns:a16="http://schemas.microsoft.com/office/drawing/2014/main" id="{3ED341E2-108A-236B-D04B-C04FFE939EF2}"/>
              </a:ext>
            </a:extLst>
          </p:cNvPr>
          <p:cNvPicPr>
            <a:picLocks noChangeAspect="1" noChangeArrowheads="1"/>
          </p:cNvPicPr>
          <p:nvPr/>
        </p:nvPicPr>
        <p:blipFill>
          <a:blip r:embed="rId11">
            <a:lum bright="-10000" contrast="30000"/>
          </a:blip>
          <a:srcRect/>
          <a:stretch>
            <a:fillRect/>
          </a:stretch>
        </p:blipFill>
        <p:spPr bwMode="auto">
          <a:xfrm>
            <a:off x="8320091" y="3776863"/>
            <a:ext cx="2152650" cy="704850"/>
          </a:xfrm>
          <a:prstGeom prst="rect">
            <a:avLst/>
          </a:prstGeom>
          <a:noFill/>
          <a:ln w="9525">
            <a:noFill/>
            <a:miter lim="800000"/>
            <a:headEnd/>
            <a:tailEnd/>
          </a:ln>
        </p:spPr>
      </p:pic>
      <p:pic>
        <p:nvPicPr>
          <p:cNvPr id="30" name="Picture 8">
            <a:extLst>
              <a:ext uri="{FF2B5EF4-FFF2-40B4-BE49-F238E27FC236}">
                <a16:creationId xmlns:a16="http://schemas.microsoft.com/office/drawing/2014/main" id="{C43E3C34-7BB2-E619-A83E-04E5624C5248}"/>
              </a:ext>
            </a:extLst>
          </p:cNvPr>
          <p:cNvPicPr>
            <a:picLocks noChangeAspect="1" noChangeArrowheads="1"/>
          </p:cNvPicPr>
          <p:nvPr/>
        </p:nvPicPr>
        <p:blipFill>
          <a:blip r:embed="rId12">
            <a:lum bright="-10000" contrast="30000"/>
          </a:blip>
          <a:srcRect/>
          <a:stretch>
            <a:fillRect/>
          </a:stretch>
        </p:blipFill>
        <p:spPr bwMode="auto">
          <a:xfrm>
            <a:off x="9412727" y="5534615"/>
            <a:ext cx="1457325" cy="571500"/>
          </a:xfrm>
          <a:prstGeom prst="rect">
            <a:avLst/>
          </a:prstGeom>
          <a:noFill/>
          <a:ln w="9525">
            <a:noFill/>
            <a:miter lim="800000"/>
            <a:headEnd/>
            <a:tailEnd/>
          </a:ln>
        </p:spPr>
      </p:pic>
      <p:pic>
        <p:nvPicPr>
          <p:cNvPr id="31" name="Picture 7">
            <a:extLst>
              <a:ext uri="{FF2B5EF4-FFF2-40B4-BE49-F238E27FC236}">
                <a16:creationId xmlns:a16="http://schemas.microsoft.com/office/drawing/2014/main" id="{0D69FA91-34BB-D11F-3319-FC1909902508}"/>
              </a:ext>
            </a:extLst>
          </p:cNvPr>
          <p:cNvPicPr>
            <a:picLocks noChangeAspect="1" noChangeArrowheads="1"/>
          </p:cNvPicPr>
          <p:nvPr/>
        </p:nvPicPr>
        <p:blipFill>
          <a:blip r:embed="rId2">
            <a:lum bright="-10000" contrast="30000"/>
          </a:blip>
          <a:srcRect/>
          <a:stretch>
            <a:fillRect/>
          </a:stretch>
        </p:blipFill>
        <p:spPr bwMode="auto">
          <a:xfrm>
            <a:off x="8604250" y="487135"/>
            <a:ext cx="2647950" cy="590550"/>
          </a:xfrm>
          <a:prstGeom prst="rect">
            <a:avLst/>
          </a:prstGeom>
          <a:noFill/>
          <a:ln w="9525">
            <a:noFill/>
            <a:miter lim="800000"/>
            <a:headEnd/>
            <a:tailEnd/>
          </a:ln>
        </p:spPr>
      </p:pic>
      <p:grpSp>
        <p:nvGrpSpPr>
          <p:cNvPr id="32" name="مجموعة 9">
            <a:extLst>
              <a:ext uri="{FF2B5EF4-FFF2-40B4-BE49-F238E27FC236}">
                <a16:creationId xmlns:a16="http://schemas.microsoft.com/office/drawing/2014/main" id="{7855443D-E01B-0049-6D22-110402882D1C}"/>
              </a:ext>
            </a:extLst>
          </p:cNvPr>
          <p:cNvGrpSpPr>
            <a:grpSpLocks/>
          </p:cNvGrpSpPr>
          <p:nvPr/>
        </p:nvGrpSpPr>
        <p:grpSpPr bwMode="auto">
          <a:xfrm>
            <a:off x="8686800" y="1153885"/>
            <a:ext cx="2652712" cy="561975"/>
            <a:chOff x="3071802" y="1428736"/>
            <a:chExt cx="2652725" cy="561975"/>
          </a:xfrm>
        </p:grpSpPr>
        <p:pic>
          <p:nvPicPr>
            <p:cNvPr id="33" name="Picture 8">
              <a:extLst>
                <a:ext uri="{FF2B5EF4-FFF2-40B4-BE49-F238E27FC236}">
                  <a16:creationId xmlns:a16="http://schemas.microsoft.com/office/drawing/2014/main" id="{F59C832A-C87E-2304-0766-5FFA806EAB1A}"/>
                </a:ext>
              </a:extLst>
            </p:cNvPr>
            <p:cNvPicPr>
              <a:picLocks noChangeAspect="1" noChangeArrowheads="1"/>
            </p:cNvPicPr>
            <p:nvPr/>
          </p:nvPicPr>
          <p:blipFill>
            <a:blip r:embed="rId3">
              <a:lum bright="-10000" contrast="30000"/>
            </a:blip>
            <a:srcRect/>
            <a:stretch>
              <a:fillRect/>
            </a:stretch>
          </p:blipFill>
          <p:spPr bwMode="auto">
            <a:xfrm>
              <a:off x="3071802" y="1428736"/>
              <a:ext cx="1800225" cy="561975"/>
            </a:xfrm>
            <a:prstGeom prst="rect">
              <a:avLst/>
            </a:prstGeom>
            <a:noFill/>
            <a:ln w="9525">
              <a:noFill/>
              <a:miter lim="800000"/>
              <a:headEnd/>
              <a:tailEnd/>
            </a:ln>
          </p:spPr>
        </p:pic>
        <p:pic>
          <p:nvPicPr>
            <p:cNvPr id="34" name="Picture 9">
              <a:extLst>
                <a:ext uri="{FF2B5EF4-FFF2-40B4-BE49-F238E27FC236}">
                  <a16:creationId xmlns:a16="http://schemas.microsoft.com/office/drawing/2014/main" id="{9F9BC909-1C39-9ABB-8735-7AD20A275D22}"/>
                </a:ext>
              </a:extLst>
            </p:cNvPr>
            <p:cNvPicPr>
              <a:picLocks noChangeAspect="1" noChangeArrowheads="1"/>
            </p:cNvPicPr>
            <p:nvPr/>
          </p:nvPicPr>
          <p:blipFill>
            <a:blip r:embed="rId4">
              <a:lum bright="-10000" contrast="30000"/>
            </a:blip>
            <a:srcRect/>
            <a:stretch>
              <a:fillRect/>
            </a:stretch>
          </p:blipFill>
          <p:spPr bwMode="auto">
            <a:xfrm>
              <a:off x="4857752" y="1428736"/>
              <a:ext cx="866775" cy="552450"/>
            </a:xfrm>
            <a:prstGeom prst="rect">
              <a:avLst/>
            </a:prstGeom>
            <a:noFill/>
            <a:ln w="9525">
              <a:noFill/>
              <a:miter lim="800000"/>
              <a:headEnd/>
              <a:tailEnd/>
            </a:ln>
          </p:spPr>
        </p:pic>
      </p:grpSp>
      <p:pic>
        <p:nvPicPr>
          <p:cNvPr id="35" name="Picture 10">
            <a:extLst>
              <a:ext uri="{FF2B5EF4-FFF2-40B4-BE49-F238E27FC236}">
                <a16:creationId xmlns:a16="http://schemas.microsoft.com/office/drawing/2014/main" id="{A6586D3E-073F-6F5D-25C5-6C570FB75D71}"/>
              </a:ext>
            </a:extLst>
          </p:cNvPr>
          <p:cNvPicPr>
            <a:picLocks noChangeAspect="1" noChangeArrowheads="1"/>
          </p:cNvPicPr>
          <p:nvPr/>
        </p:nvPicPr>
        <p:blipFill>
          <a:blip r:embed="rId5">
            <a:lum bright="-10000" contrast="30000"/>
          </a:blip>
          <a:srcRect/>
          <a:stretch>
            <a:fillRect/>
          </a:stretch>
        </p:blipFill>
        <p:spPr bwMode="auto">
          <a:xfrm>
            <a:off x="8734425" y="1687285"/>
            <a:ext cx="1781175" cy="619125"/>
          </a:xfrm>
          <a:prstGeom prst="rect">
            <a:avLst/>
          </a:prstGeom>
          <a:noFill/>
          <a:ln w="9525">
            <a:noFill/>
            <a:miter lim="800000"/>
            <a:headEnd/>
            <a:tailEnd/>
          </a:ln>
        </p:spPr>
      </p:pic>
      <p:grpSp>
        <p:nvGrpSpPr>
          <p:cNvPr id="36" name="مجموعة 8">
            <a:extLst>
              <a:ext uri="{FF2B5EF4-FFF2-40B4-BE49-F238E27FC236}">
                <a16:creationId xmlns:a16="http://schemas.microsoft.com/office/drawing/2014/main" id="{B293CA5D-C2CD-A973-1994-69957186A80D}"/>
              </a:ext>
            </a:extLst>
          </p:cNvPr>
          <p:cNvGrpSpPr>
            <a:grpSpLocks/>
          </p:cNvGrpSpPr>
          <p:nvPr/>
        </p:nvGrpSpPr>
        <p:grpSpPr bwMode="auto">
          <a:xfrm>
            <a:off x="8485634" y="2356124"/>
            <a:ext cx="2786063" cy="647700"/>
            <a:chOff x="3000364" y="1643050"/>
            <a:chExt cx="2786082" cy="647700"/>
          </a:xfrm>
        </p:grpSpPr>
        <p:pic>
          <p:nvPicPr>
            <p:cNvPr id="37" name="Picture 2">
              <a:extLst>
                <a:ext uri="{FF2B5EF4-FFF2-40B4-BE49-F238E27FC236}">
                  <a16:creationId xmlns:a16="http://schemas.microsoft.com/office/drawing/2014/main" id="{220094D0-62BC-D1EF-C652-C8E249337DC8}"/>
                </a:ext>
              </a:extLst>
            </p:cNvPr>
            <p:cNvPicPr>
              <a:picLocks noChangeAspect="1" noChangeArrowheads="1"/>
            </p:cNvPicPr>
            <p:nvPr/>
          </p:nvPicPr>
          <p:blipFill>
            <a:blip r:embed="rId6">
              <a:lum bright="-10000" contrast="30000"/>
            </a:blip>
            <a:srcRect/>
            <a:stretch>
              <a:fillRect/>
            </a:stretch>
          </p:blipFill>
          <p:spPr bwMode="auto">
            <a:xfrm>
              <a:off x="4386271" y="1643050"/>
              <a:ext cx="1400175" cy="642942"/>
            </a:xfrm>
            <a:prstGeom prst="rect">
              <a:avLst/>
            </a:prstGeom>
            <a:noFill/>
            <a:ln w="9525">
              <a:noFill/>
              <a:miter lim="800000"/>
              <a:headEnd/>
              <a:tailEnd/>
            </a:ln>
          </p:spPr>
        </p:pic>
        <p:pic>
          <p:nvPicPr>
            <p:cNvPr id="38" name="Picture 3">
              <a:extLst>
                <a:ext uri="{FF2B5EF4-FFF2-40B4-BE49-F238E27FC236}">
                  <a16:creationId xmlns:a16="http://schemas.microsoft.com/office/drawing/2014/main" id="{D4620439-F6CE-C13F-DBAD-EBCF9025A6E5}"/>
                </a:ext>
              </a:extLst>
            </p:cNvPr>
            <p:cNvPicPr>
              <a:picLocks noChangeAspect="1" noChangeArrowheads="1"/>
            </p:cNvPicPr>
            <p:nvPr/>
          </p:nvPicPr>
          <p:blipFill>
            <a:blip r:embed="rId7">
              <a:lum bright="-10000" contrast="30000"/>
            </a:blip>
            <a:srcRect/>
            <a:stretch>
              <a:fillRect/>
            </a:stretch>
          </p:blipFill>
          <p:spPr bwMode="auto">
            <a:xfrm>
              <a:off x="3000364" y="1643050"/>
              <a:ext cx="1409700" cy="647700"/>
            </a:xfrm>
            <a:prstGeom prst="rect">
              <a:avLst/>
            </a:prstGeom>
            <a:noFill/>
            <a:ln w="9525">
              <a:noFill/>
              <a:miter lim="800000"/>
              <a:headEnd/>
              <a:tailEnd/>
            </a:ln>
          </p:spPr>
        </p:pic>
      </p:grpSp>
      <p:grpSp>
        <p:nvGrpSpPr>
          <p:cNvPr id="39" name="مجموعة 11">
            <a:extLst>
              <a:ext uri="{FF2B5EF4-FFF2-40B4-BE49-F238E27FC236}">
                <a16:creationId xmlns:a16="http://schemas.microsoft.com/office/drawing/2014/main" id="{F4541B55-1A87-351F-E1CE-8E1AC8B48F6E}"/>
              </a:ext>
            </a:extLst>
          </p:cNvPr>
          <p:cNvGrpSpPr>
            <a:grpSpLocks/>
          </p:cNvGrpSpPr>
          <p:nvPr/>
        </p:nvGrpSpPr>
        <p:grpSpPr bwMode="auto">
          <a:xfrm>
            <a:off x="7479502" y="3109242"/>
            <a:ext cx="4214812" cy="628650"/>
            <a:chOff x="1766878" y="3114675"/>
            <a:chExt cx="4214822" cy="628650"/>
          </a:xfrm>
        </p:grpSpPr>
        <p:pic>
          <p:nvPicPr>
            <p:cNvPr id="40" name="Picture 4">
              <a:extLst>
                <a:ext uri="{FF2B5EF4-FFF2-40B4-BE49-F238E27FC236}">
                  <a16:creationId xmlns:a16="http://schemas.microsoft.com/office/drawing/2014/main" id="{A906CA67-430B-889D-07E0-848F6EA38555}"/>
                </a:ext>
              </a:extLst>
            </p:cNvPr>
            <p:cNvPicPr>
              <a:picLocks noChangeAspect="1" noChangeArrowheads="1"/>
            </p:cNvPicPr>
            <p:nvPr/>
          </p:nvPicPr>
          <p:blipFill>
            <a:blip r:embed="rId8">
              <a:lum bright="-10000" contrast="30000"/>
            </a:blip>
            <a:srcRect/>
            <a:stretch>
              <a:fillRect/>
            </a:stretch>
          </p:blipFill>
          <p:spPr bwMode="auto">
            <a:xfrm>
              <a:off x="3162300" y="3114675"/>
              <a:ext cx="2819400" cy="628650"/>
            </a:xfrm>
            <a:prstGeom prst="rect">
              <a:avLst/>
            </a:prstGeom>
            <a:noFill/>
            <a:ln w="9525">
              <a:noFill/>
              <a:miter lim="800000"/>
              <a:headEnd/>
              <a:tailEnd/>
            </a:ln>
          </p:spPr>
        </p:pic>
        <p:pic>
          <p:nvPicPr>
            <p:cNvPr id="41" name="Picture 5">
              <a:extLst>
                <a:ext uri="{FF2B5EF4-FFF2-40B4-BE49-F238E27FC236}">
                  <a16:creationId xmlns:a16="http://schemas.microsoft.com/office/drawing/2014/main" id="{297B68C2-1034-64EF-7503-2BC501062AE6}"/>
                </a:ext>
              </a:extLst>
            </p:cNvPr>
            <p:cNvPicPr>
              <a:picLocks noChangeAspect="1" noChangeArrowheads="1"/>
            </p:cNvPicPr>
            <p:nvPr/>
          </p:nvPicPr>
          <p:blipFill>
            <a:blip r:embed="rId9">
              <a:lum bright="-10000" contrast="30000"/>
            </a:blip>
            <a:srcRect/>
            <a:stretch>
              <a:fillRect/>
            </a:stretch>
          </p:blipFill>
          <p:spPr bwMode="auto">
            <a:xfrm>
              <a:off x="1766878" y="3143248"/>
              <a:ext cx="1447800" cy="581025"/>
            </a:xfrm>
            <a:prstGeom prst="rect">
              <a:avLst/>
            </a:prstGeom>
            <a:noFill/>
            <a:ln w="9525">
              <a:noFill/>
              <a:miter lim="800000"/>
              <a:headEnd/>
              <a:tailEnd/>
            </a:ln>
          </p:spPr>
        </p:pic>
      </p:grpSp>
      <p:sp>
        <p:nvSpPr>
          <p:cNvPr id="42" name="AutoShape 8">
            <a:extLst>
              <a:ext uri="{FF2B5EF4-FFF2-40B4-BE49-F238E27FC236}">
                <a16:creationId xmlns:a16="http://schemas.microsoft.com/office/drawing/2014/main" id="{86BCA6A9-CBF9-2D88-5C75-31489066DE9F}"/>
              </a:ext>
            </a:extLst>
          </p:cNvPr>
          <p:cNvSpPr>
            <a:spLocks/>
          </p:cNvSpPr>
          <p:nvPr/>
        </p:nvSpPr>
        <p:spPr>
          <a:xfrm rot="84843">
            <a:off x="166928" y="5572320"/>
            <a:ext cx="3899861" cy="1225499"/>
          </a:xfrm>
          <a:prstGeom prst="rect">
            <a:avLst/>
          </a:prstGeom>
          <a:solidFill>
            <a:schemeClr val="accent1">
              <a:lumMod val="20000"/>
              <a:lumOff val="80000"/>
              <a:alpha val="29000"/>
            </a:schemeClr>
          </a:solidFill>
        </p:spPr>
        <p:txBody>
          <a:bodyPr/>
          <a:lstStyle/>
          <a:p>
            <a:endParaRPr lang="ar-SA"/>
          </a:p>
        </p:txBody>
      </p:sp>
      <p:sp>
        <p:nvSpPr>
          <p:cNvPr id="43" name="مستطيل 42">
            <a:extLst>
              <a:ext uri="{FF2B5EF4-FFF2-40B4-BE49-F238E27FC236}">
                <a16:creationId xmlns:a16="http://schemas.microsoft.com/office/drawing/2014/main" id="{BF1E8698-CE97-4A5D-60F2-4DC0EC3434F9}"/>
              </a:ext>
            </a:extLst>
          </p:cNvPr>
          <p:cNvSpPr>
            <a:spLocks/>
          </p:cNvSpPr>
          <p:nvPr/>
        </p:nvSpPr>
        <p:spPr>
          <a:xfrm>
            <a:off x="779267" y="5861903"/>
            <a:ext cx="2297424" cy="646331"/>
          </a:xfrm>
          <a:prstGeom prst="rect">
            <a:avLst/>
          </a:prstGeom>
        </p:spPr>
        <p:txBody>
          <a:bodyPr wrap="none">
            <a:spAutoFit/>
          </a:bodyPr>
          <a:lstStyle/>
          <a:p>
            <a:r>
              <a:rPr lang="ar-SA" sz="3600" b="1" dirty="0">
                <a:solidFill>
                  <a:schemeClr val="accent2"/>
                </a:solidFill>
                <a:latin typeface="Calibri" panose="020F0502020204030204" pitchFamily="34" charset="0"/>
                <a:cs typeface="Calibri" panose="020F0502020204030204" pitchFamily="34" charset="0"/>
              </a:rPr>
              <a:t>تفسير الآيات </a:t>
            </a:r>
          </a:p>
        </p:txBody>
      </p:sp>
    </p:spTree>
    <p:extLst>
      <p:ext uri="{BB962C8B-B14F-4D97-AF65-F5344CB8AC3E}">
        <p14:creationId xmlns:p14="http://schemas.microsoft.com/office/powerpoint/2010/main" val="2223863407"/>
      </p:ext>
    </p:extLst>
  </p:cSld>
  <p:clrMapOvr>
    <a:masterClrMapping/>
  </p:clrMapOvr>
  <p:transition>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a:extLst>
              <a:ext uri="{FF2B5EF4-FFF2-40B4-BE49-F238E27FC236}">
                <a16:creationId xmlns:a16="http://schemas.microsoft.com/office/drawing/2014/main" id="{ECA92418-F2B7-EAAE-9138-86D8D7AF2229}"/>
              </a:ext>
            </a:extLst>
          </p:cNvPr>
          <p:cNvSpPr txBox="1"/>
          <p:nvPr/>
        </p:nvSpPr>
        <p:spPr>
          <a:xfrm>
            <a:off x="1752600" y="2057400"/>
            <a:ext cx="9372600" cy="1815882"/>
          </a:xfrm>
          <a:prstGeom prst="rect">
            <a:avLst/>
          </a:prstGeom>
          <a:noFill/>
        </p:spPr>
        <p:txBody>
          <a:bodyPr wrap="square" rtlCol="1">
            <a:spAutoFit/>
          </a:bodyPr>
          <a:lstStyle/>
          <a:p>
            <a:pPr algn="justLow" rtl="1" fontAlgn="auto">
              <a:spcBef>
                <a:spcPts val="0"/>
              </a:spcBef>
              <a:spcAft>
                <a:spcPts val="0"/>
              </a:spcAft>
              <a:defRPr/>
            </a:pPr>
            <a:r>
              <a:rPr lang="ar-EG"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من فوائد هذه الآيات</a:t>
            </a:r>
            <a:r>
              <a:rPr lang="ar-SA"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 :</a:t>
            </a:r>
            <a:endParaRPr lang="ar-SA" sz="3600" dirty="0">
              <a:effectLst>
                <a:outerShdw blurRad="38100" dist="38100" dir="2700000" algn="tl">
                  <a:srgbClr val="000000">
                    <a:alpha val="43137"/>
                  </a:srgbClr>
                </a:outerShdw>
              </a:effectLst>
              <a:latin typeface="29LT Azer" panose="00000500000000000000" pitchFamily="2" charset="-78"/>
              <a:cs typeface="29LT Azer" panose="00000500000000000000" pitchFamily="2" charset="-78"/>
            </a:endParaRPr>
          </a:p>
          <a:p>
            <a:pPr algn="r" rtl="1">
              <a:buSzPts val="1600"/>
              <a:buFont typeface="Wingdings" pitchFamily="2" charset="2"/>
              <a:buChar char="Ø"/>
              <a:defRPr/>
            </a:pPr>
            <a:r>
              <a:rPr lang="ar-SA" sz="3600" b="1" dirty="0">
                <a:solidFill>
                  <a:srgbClr val="000000"/>
                </a:solidFill>
                <a:latin typeface="29LT Azer" panose="00000500000000000000" pitchFamily="2" charset="-78"/>
                <a:cs typeface="29LT Azer" panose="00000500000000000000" pitchFamily="2" charset="-78"/>
              </a:rPr>
              <a:t>بيان ثقة هؤلاء الفتية بفضل الله وقوة رجائهم وتوكلهم عليه.</a:t>
            </a:r>
            <a:endParaRPr lang="en-US" sz="3600" dirty="0">
              <a:solidFill>
                <a:srgbClr val="000000"/>
              </a:solidFill>
              <a:latin typeface="29LT Azer" panose="00000500000000000000" pitchFamily="2" charset="-78"/>
              <a:cs typeface="29LT Azer" panose="00000500000000000000" pitchFamily="2" charset="-78"/>
            </a:endParaRPr>
          </a:p>
        </p:txBody>
      </p:sp>
      <p:sp>
        <p:nvSpPr>
          <p:cNvPr id="2" name="مستطيل 1">
            <a:extLst>
              <a:ext uri="{FF2B5EF4-FFF2-40B4-BE49-F238E27FC236}">
                <a16:creationId xmlns:a16="http://schemas.microsoft.com/office/drawing/2014/main" id="{F967F894-028E-5EA3-1D73-B8F1E9F498A8}"/>
              </a:ext>
            </a:extLst>
          </p:cNvPr>
          <p:cNvSpPr>
            <a:spLocks/>
          </p:cNvSpPr>
          <p:nvPr/>
        </p:nvSpPr>
        <p:spPr>
          <a:xfrm>
            <a:off x="3429000" y="685800"/>
            <a:ext cx="7828875" cy="646331"/>
          </a:xfrm>
          <a:prstGeom prst="rect">
            <a:avLst/>
          </a:prstGeom>
        </p:spPr>
        <p:txBody>
          <a:bodyPr wrap="square">
            <a:spAutoFit/>
          </a:bodyPr>
          <a:lstStyle/>
          <a:p>
            <a:pPr algn="r" rtl="1"/>
            <a:r>
              <a:rPr lang="ar-SA" sz="3600" b="1" dirty="0">
                <a:solidFill>
                  <a:schemeClr val="accent2"/>
                </a:solidFill>
                <a:latin typeface="Calibri" panose="020F0502020204030204" pitchFamily="34" charset="0"/>
                <a:cs typeface="Calibri" panose="020F0502020204030204" pitchFamily="34" charset="0"/>
              </a:rPr>
              <a:t>طالبتي النجيبة استنبط فائدة مما سبق ..؟</a:t>
            </a:r>
          </a:p>
        </p:txBody>
      </p:sp>
    </p:spTree>
    <p:extLst>
      <p:ext uri="{BB962C8B-B14F-4D97-AF65-F5344CB8AC3E}">
        <p14:creationId xmlns:p14="http://schemas.microsoft.com/office/powerpoint/2010/main" val="190026290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pngegg (36).png">
            <a:extLst>
              <a:ext uri="{FF2B5EF4-FFF2-40B4-BE49-F238E27FC236}">
                <a16:creationId xmlns:a16="http://schemas.microsoft.com/office/drawing/2014/main" id="{32C40E59-C00E-43F5-957E-D113CA4DD514}"/>
              </a:ext>
            </a:extLst>
          </p:cNvPr>
          <p:cNvPicPr>
            <a:picLocks noChangeAspect="1"/>
          </p:cNvPicPr>
          <p:nvPr/>
        </p:nvPicPr>
        <p:blipFill>
          <a:blip r:embed="rId2">
            <a:duotone>
              <a:schemeClr val="bg2">
                <a:shade val="45000"/>
                <a:satMod val="135000"/>
              </a:schemeClr>
              <a:prstClr val="white"/>
            </a:duotone>
          </a:blip>
          <a:stretch>
            <a:fillRect/>
          </a:stretch>
        </p:blipFill>
        <p:spPr>
          <a:xfrm>
            <a:off x="4191000" y="785711"/>
            <a:ext cx="4292600" cy="924019"/>
          </a:xfrm>
          <a:prstGeom prst="rect">
            <a:avLst/>
          </a:prstGeom>
        </p:spPr>
      </p:pic>
      <p:pic>
        <p:nvPicPr>
          <p:cNvPr id="12" name="صورة 11" descr="pngegg (9).png">
            <a:extLst>
              <a:ext uri="{FF2B5EF4-FFF2-40B4-BE49-F238E27FC236}">
                <a16:creationId xmlns:a16="http://schemas.microsoft.com/office/drawing/2014/main" id="{0AD4859F-B86C-476F-BB7B-B41499F7DEC4}"/>
              </a:ext>
            </a:extLst>
          </p:cNvPr>
          <p:cNvPicPr>
            <a:picLocks noChangeAspect="1"/>
          </p:cNvPicPr>
          <p:nvPr/>
        </p:nvPicPr>
        <p:blipFill>
          <a:blip r:embed="rId3">
            <a:duotone>
              <a:schemeClr val="accent2">
                <a:shade val="45000"/>
                <a:satMod val="135000"/>
              </a:schemeClr>
              <a:prstClr val="white"/>
            </a:duotone>
          </a:blip>
          <a:stretch>
            <a:fillRect/>
          </a:stretch>
        </p:blipFill>
        <p:spPr>
          <a:xfrm>
            <a:off x="4771165" y="2113573"/>
            <a:ext cx="2928325" cy="431928"/>
          </a:xfrm>
          <a:prstGeom prst="rect">
            <a:avLst/>
          </a:prstGeom>
        </p:spPr>
      </p:pic>
      <p:sp>
        <p:nvSpPr>
          <p:cNvPr id="15" name="مستطيل 14">
            <a:extLst>
              <a:ext uri="{FF2B5EF4-FFF2-40B4-BE49-F238E27FC236}">
                <a16:creationId xmlns:a16="http://schemas.microsoft.com/office/drawing/2014/main" id="{5BF5C983-25A5-4C28-A5D4-04F9580AB6DE}"/>
              </a:ext>
            </a:extLst>
          </p:cNvPr>
          <p:cNvSpPr/>
          <p:nvPr/>
        </p:nvSpPr>
        <p:spPr>
          <a:xfrm>
            <a:off x="4139374" y="3007355"/>
            <a:ext cx="3913251" cy="461665"/>
          </a:xfrm>
          <a:prstGeom prst="rect">
            <a:avLst/>
          </a:prstGeom>
        </p:spPr>
        <p:txBody>
          <a:bodyPr wrap="none">
            <a:spAutoFit/>
          </a:bodyPr>
          <a:lstStyle/>
          <a:p>
            <a:r>
              <a:rPr lang="ar-SA" sz="2400" b="1" dirty="0">
                <a:latin typeface="Calibri" pitchFamily="34" charset="0"/>
                <a:cs typeface="Calibri" pitchFamily="34" charset="0"/>
              </a:rPr>
              <a:t>اسعد الله صباحكن طالباتي الغاليات </a:t>
            </a:r>
            <a:endParaRPr lang="ar-SA" sz="2400" dirty="0"/>
          </a:p>
        </p:txBody>
      </p:sp>
      <p:sp>
        <p:nvSpPr>
          <p:cNvPr id="17" name="مربع نص 16">
            <a:extLst>
              <a:ext uri="{FF2B5EF4-FFF2-40B4-BE49-F238E27FC236}">
                <a16:creationId xmlns:a16="http://schemas.microsoft.com/office/drawing/2014/main" id="{3CF1DE50-CEDB-453F-A584-AD1CB65398C1}"/>
              </a:ext>
            </a:extLst>
          </p:cNvPr>
          <p:cNvSpPr txBox="1"/>
          <p:nvPr/>
        </p:nvSpPr>
        <p:spPr>
          <a:xfrm>
            <a:off x="5214312" y="4415597"/>
            <a:ext cx="3526987" cy="461665"/>
          </a:xfrm>
          <a:prstGeom prst="rect">
            <a:avLst/>
          </a:prstGeom>
          <a:noFill/>
        </p:spPr>
        <p:txBody>
          <a:bodyPr wrap="square">
            <a:spAutoFit/>
          </a:bodyPr>
          <a:lstStyle/>
          <a:p>
            <a:pPr algn="ctr"/>
            <a:r>
              <a:rPr lang="ar-SA" sz="2400" b="1" dirty="0">
                <a:solidFill>
                  <a:schemeClr val="bg1"/>
                </a:solidFill>
                <a:latin typeface="29LT Azer" panose="00000500000000000000" pitchFamily="2" charset="-78"/>
                <a:cs typeface="29LT Azer" panose="00000500000000000000" pitchFamily="2" charset="-78"/>
              </a:rPr>
              <a:t>إعداد الأستاذة : لؤلؤة العتيق </a:t>
            </a:r>
          </a:p>
        </p:txBody>
      </p:sp>
      <p:pic>
        <p:nvPicPr>
          <p:cNvPr id="20" name="Picture 3">
            <a:extLst>
              <a:ext uri="{FF2B5EF4-FFF2-40B4-BE49-F238E27FC236}">
                <a16:creationId xmlns:a16="http://schemas.microsoft.com/office/drawing/2014/main" id="{F47E7305-731F-4631-A47C-880CB48D80FA}"/>
              </a:ext>
            </a:extLst>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4421006" y="3646715"/>
            <a:ext cx="3349986" cy="282662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1CAA216C-674F-414E-8EDE-9F77AE173CCC}"/>
              </a:ext>
            </a:extLst>
          </p:cNvPr>
          <p:cNvSpPr/>
          <p:nvPr/>
        </p:nvSpPr>
        <p:spPr>
          <a:xfrm rot="84843">
            <a:off x="14528" y="268707"/>
            <a:ext cx="3899861" cy="1225499"/>
          </a:xfrm>
          <a:prstGeom prst="rect">
            <a:avLst/>
          </a:prstGeom>
          <a:solidFill>
            <a:schemeClr val="tx2">
              <a:alpha val="29000"/>
            </a:schemeClr>
          </a:solidFill>
        </p:spPr>
        <p:txBody>
          <a:bodyPr/>
          <a:lstStyle/>
          <a:p>
            <a:endParaRPr lang="ar-SA"/>
          </a:p>
        </p:txBody>
      </p:sp>
      <p:pic>
        <p:nvPicPr>
          <p:cNvPr id="4" name="صورة 3">
            <a:extLst>
              <a:ext uri="{FF2B5EF4-FFF2-40B4-BE49-F238E27FC236}">
                <a16:creationId xmlns:a16="http://schemas.microsoft.com/office/drawing/2014/main" id="{DCB7C664-89FA-4B39-B842-774BAE1038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55" r="-1"/>
          <a:stretch/>
        </p:blipFill>
        <p:spPr>
          <a:xfrm>
            <a:off x="6553200" y="1752600"/>
            <a:ext cx="3952240" cy="3674597"/>
          </a:xfrm>
          <a:prstGeom prst="rect">
            <a:avLst/>
          </a:prstGeom>
        </p:spPr>
      </p:pic>
      <p:sp>
        <p:nvSpPr>
          <p:cNvPr id="5" name="TextBox 2">
            <a:extLst>
              <a:ext uri="{FF2B5EF4-FFF2-40B4-BE49-F238E27FC236}">
                <a16:creationId xmlns:a16="http://schemas.microsoft.com/office/drawing/2014/main" id="{CC5346FB-7854-4C6C-96BF-55B9C0028E21}"/>
              </a:ext>
            </a:extLst>
          </p:cNvPr>
          <p:cNvSpPr txBox="1"/>
          <p:nvPr/>
        </p:nvSpPr>
        <p:spPr>
          <a:xfrm>
            <a:off x="310633" y="343474"/>
            <a:ext cx="3618284" cy="1017240"/>
          </a:xfrm>
          <a:prstGeom prst="rect">
            <a:avLst/>
          </a:prstGeom>
          <a:solidFill>
            <a:schemeClr val="tx2">
              <a:alpha val="57000"/>
            </a:schemeClr>
          </a:solidFill>
        </p:spPr>
        <p:txBody>
          <a:bodyPr vert="horz" lIns="91440" tIns="45720" rIns="91440" bIns="45720" rtlCol="0" anchor="ctr">
            <a:normAutofit/>
          </a:bodyPr>
          <a:lstStyle/>
          <a:p>
            <a:pPr algn="ctr" rtl="0">
              <a:lnSpc>
                <a:spcPct val="90000"/>
              </a:lnSpc>
              <a:spcBef>
                <a:spcPct val="0"/>
              </a:spcBef>
              <a:spcAft>
                <a:spcPts val="600"/>
              </a:spcAft>
            </a:pPr>
            <a:r>
              <a:rPr lang="en-US" sz="4400" kern="1200" dirty="0" err="1">
                <a:solidFill>
                  <a:schemeClr val="bg1"/>
                </a:solidFill>
                <a:latin typeface="+mj-lt"/>
                <a:ea typeface="+mj-ea"/>
                <a:cs typeface="mohammad bold art 1" pitchFamily="2" charset="-78"/>
              </a:rPr>
              <a:t>التقويم</a:t>
            </a:r>
            <a:r>
              <a:rPr lang="en-US" sz="4400" kern="1200" dirty="0">
                <a:solidFill>
                  <a:schemeClr val="bg1"/>
                </a:solidFill>
                <a:latin typeface="+mj-lt"/>
                <a:ea typeface="+mj-ea"/>
                <a:cs typeface="mohammad bold art 1" pitchFamily="2" charset="-78"/>
              </a:rPr>
              <a:t> </a:t>
            </a:r>
          </a:p>
        </p:txBody>
      </p:sp>
      <p:pic>
        <p:nvPicPr>
          <p:cNvPr id="6" name="صورة 5" descr="صورة تحتوي على نص, لقطة شاشة, التصميم, الخط&#10;&#10;تم إنشاء الوصف تلقائياً">
            <a:extLst>
              <a:ext uri="{FF2B5EF4-FFF2-40B4-BE49-F238E27FC236}">
                <a16:creationId xmlns:a16="http://schemas.microsoft.com/office/drawing/2014/main" id="{8015871E-A5D1-E30E-AE50-A6D4C4D2B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180198"/>
            <a:ext cx="2819400" cy="2819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صورة تحتوي على مبنى, مكان للعبادة, أسود, مسجد&#10;&#10;تم إنشاء الوصف تلقائياً">
            <a:extLst>
              <a:ext uri="{FF2B5EF4-FFF2-40B4-BE49-F238E27FC236}">
                <a16:creationId xmlns:a16="http://schemas.microsoft.com/office/drawing/2014/main" id="{DC1F82BA-DE99-47FC-A40E-7208108B708F}"/>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21920"/>
            <a:ext cx="12192000" cy="7051040"/>
          </a:xfrm>
          <a:prstGeom prst="rect">
            <a:avLst/>
          </a:prstGeom>
        </p:spPr>
      </p:pic>
      <p:sp>
        <p:nvSpPr>
          <p:cNvPr id="18" name="Rectangle">
            <a:extLst>
              <a:ext uri="{FF2B5EF4-FFF2-40B4-BE49-F238E27FC236}">
                <a16:creationId xmlns:a16="http://schemas.microsoft.com/office/drawing/2014/main" id="{7E1AC3DD-8951-4EAD-BEFC-89128BCC9BE4}"/>
              </a:ext>
            </a:extLst>
          </p:cNvPr>
          <p:cNvSpPr/>
          <p:nvPr/>
        </p:nvSpPr>
        <p:spPr>
          <a:xfrm>
            <a:off x="-34567" y="6172927"/>
            <a:ext cx="12378967" cy="578235"/>
          </a:xfrm>
          <a:prstGeom prst="rect">
            <a:avLst/>
          </a:prstGeom>
          <a:solidFill>
            <a:schemeClr val="tx2">
              <a:alpha val="19000"/>
            </a:schemeClr>
          </a:solidFill>
          <a:ln w="12700">
            <a:noFill/>
            <a:miter lim="400000"/>
          </a:ln>
        </p:spPr>
        <p:txBody>
          <a:bodyPr lIns="0" tIns="0" rIns="0" bIns="0" anchor="ctr"/>
          <a:lstStyle/>
          <a:p>
            <a:pPr>
              <a:defRPr sz="3200">
                <a:solidFill>
                  <a:srgbClr val="FFFFFF"/>
                </a:solidFill>
              </a:defRPr>
            </a:pPr>
            <a:endParaRPr sz="2133" dirty="0"/>
          </a:p>
        </p:txBody>
      </p:sp>
      <p:pic>
        <p:nvPicPr>
          <p:cNvPr id="20" name="884AEA23-EA58-47EB-8C88-9CE646949802-L0-001.png" descr="884AEA23-EA58-47EB-8C88-9CE646949802-L0-001.png">
            <a:hlinkClick r:id="rId3"/>
            <a:extLst>
              <a:ext uri="{FF2B5EF4-FFF2-40B4-BE49-F238E27FC236}">
                <a16:creationId xmlns:a16="http://schemas.microsoft.com/office/drawing/2014/main" id="{A4C8F341-9498-438E-81C0-07C494A17A71}"/>
              </a:ext>
            </a:extLst>
          </p:cNvPr>
          <p:cNvPicPr>
            <a:picLocks noChangeAspect="1"/>
          </p:cNvPicPr>
          <p:nvPr/>
        </p:nvPicPr>
        <p:blipFill>
          <a:blip r:embed="rId4" cstate="print"/>
          <a:stretch>
            <a:fillRect/>
          </a:stretch>
        </p:blipFill>
        <p:spPr>
          <a:xfrm>
            <a:off x="838200" y="6217584"/>
            <a:ext cx="466434" cy="466436"/>
          </a:xfrm>
          <a:prstGeom prst="rect">
            <a:avLst/>
          </a:prstGeom>
          <a:ln w="12700" cap="flat">
            <a:noFill/>
            <a:miter lim="400000"/>
          </a:ln>
          <a:effectLst/>
        </p:spPr>
      </p:pic>
      <p:pic>
        <p:nvPicPr>
          <p:cNvPr id="14" name="صورة 13">
            <a:extLst>
              <a:ext uri="{FF2B5EF4-FFF2-40B4-BE49-F238E27FC236}">
                <a16:creationId xmlns:a16="http://schemas.microsoft.com/office/drawing/2014/main" id="{58F3718D-74D9-47BC-A0C8-D66FD783DF60}"/>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b="7469"/>
          <a:stretch/>
        </p:blipFill>
        <p:spPr>
          <a:xfrm>
            <a:off x="3733853" y="498488"/>
            <a:ext cx="5165003" cy="53664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AED70962-99DF-4880-9329-C0CC0412D471}"/>
              </a:ext>
            </a:extLst>
          </p:cNvPr>
          <p:cNvSpPr txBox="1">
            <a:spLocks/>
          </p:cNvSpPr>
          <p:nvPr/>
        </p:nvSpPr>
        <p:spPr>
          <a:xfrm>
            <a:off x="1499160" y="6310631"/>
            <a:ext cx="4817195" cy="302823"/>
          </a:xfrm>
          <a:prstGeom prst="rect">
            <a:avLst/>
          </a:prstGeom>
          <a:noFill/>
          <a:ln w="12700">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nchor="ctr">
            <a:normAutofit lnSpcReduction="10000"/>
          </a:bodyPr>
          <a:lstStyle/>
          <a:p>
            <a:pPr defTabSz="123424">
              <a:defRPr sz="3956" b="0" spc="0">
                <a:solidFill>
                  <a:srgbClr val="FFFFFF"/>
                </a:solidFill>
                <a:latin typeface="Khalid Art bold"/>
                <a:ea typeface="Khalid Art bold"/>
                <a:cs typeface="Khalid Art bold"/>
                <a:sym typeface="Khalid Art bold"/>
              </a:defRPr>
            </a:pPr>
            <a:r>
              <a:rPr lang="ar-SA" sz="1867" dirty="0">
                <a:ln w="0"/>
                <a:solidFill>
                  <a:sysClr val="windowText" lastClr="000000"/>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قناة البيان للعروض والعلوم الشرعية  </a:t>
            </a:r>
          </a:p>
        </p:txBody>
      </p:sp>
    </p:spTree>
    <p:extLst>
      <p:ext uri="{BB962C8B-B14F-4D97-AF65-F5344CB8AC3E}">
        <p14:creationId xmlns:p14="http://schemas.microsoft.com/office/powerpoint/2010/main" val="229749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11">
            <a:extLst>
              <a:ext uri="{FF2B5EF4-FFF2-40B4-BE49-F238E27FC236}">
                <a16:creationId xmlns:a16="http://schemas.microsoft.com/office/drawing/2014/main" id="{613B653F-D473-416B-B09A-4C21CD51B781}"/>
              </a:ext>
            </a:extLst>
          </p:cNvPr>
          <p:cNvGrpSpPr/>
          <p:nvPr/>
        </p:nvGrpSpPr>
        <p:grpSpPr>
          <a:xfrm>
            <a:off x="-341048" y="5702961"/>
            <a:ext cx="13154831" cy="1015633"/>
            <a:chOff x="-520184" y="4727552"/>
            <a:chExt cx="12966183" cy="429601"/>
          </a:xfrm>
          <a:solidFill>
            <a:schemeClr val="tx2">
              <a:alpha val="46000"/>
            </a:schemeClr>
          </a:solidFill>
        </p:grpSpPr>
        <p:sp>
          <p:nvSpPr>
            <p:cNvPr id="6" name="Rectangle">
              <a:extLst>
                <a:ext uri="{FF2B5EF4-FFF2-40B4-BE49-F238E27FC236}">
                  <a16:creationId xmlns:a16="http://schemas.microsoft.com/office/drawing/2014/main" id="{0B4739DF-BFCF-4B63-BE78-ACB5596C625A}"/>
                </a:ext>
              </a:extLst>
            </p:cNvPr>
            <p:cNvSpPr/>
            <p:nvPr/>
          </p:nvSpPr>
          <p:spPr>
            <a:xfrm>
              <a:off x="-520184" y="4727552"/>
              <a:ext cx="12966183" cy="429601"/>
            </a:xfrm>
            <a:prstGeom prst="rect">
              <a:avLst/>
            </a:prstGeom>
            <a:grpFill/>
            <a:ln w="12700">
              <a:miter lim="400000"/>
            </a:ln>
          </p:spPr>
          <p:txBody>
            <a:bodyPr lIns="0" tIns="0" rIns="0" bIns="0" anchor="ctr"/>
            <a:lstStyle/>
            <a:p>
              <a:pPr>
                <a:defRPr sz="3200">
                  <a:solidFill>
                    <a:srgbClr val="FFFFFF"/>
                  </a:solidFill>
                </a:defRPr>
              </a:pPr>
              <a:endParaRPr sz="2133"/>
            </a:p>
          </p:txBody>
        </p:sp>
        <p:sp>
          <p:nvSpPr>
            <p:cNvPr id="7"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C0ADED21-515B-40F4-BEC3-DBBAEDA51BA9}"/>
                </a:ext>
              </a:extLst>
            </p:cNvPr>
            <p:cNvSpPr txBox="1">
              <a:spLocks/>
            </p:cNvSpPr>
            <p:nvPr/>
          </p:nvSpPr>
          <p:spPr>
            <a:xfrm>
              <a:off x="937683" y="4752108"/>
              <a:ext cx="4390824" cy="405045"/>
            </a:xfrm>
            <a:prstGeom prst="rect">
              <a:avLst/>
            </a:prstGeom>
            <a:noFill/>
            <a:ln w="12700">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nchor="ctr">
              <a:normAutofit/>
            </a:bodyPr>
            <a:lstStyle/>
            <a:p>
              <a:pPr defTabSz="123418">
                <a:defRPr sz="3956" b="0" spc="0">
                  <a:solidFill>
                    <a:srgbClr val="FFFFFF"/>
                  </a:solidFill>
                  <a:latin typeface="Khalid Art bold"/>
                  <a:ea typeface="Khalid Art bold"/>
                  <a:cs typeface="Khalid Art bold"/>
                  <a:sym typeface="Khalid Art bold"/>
                </a:defRPr>
              </a:pPr>
              <a:r>
                <a:rPr lang="ar-SA" sz="2400" dirty="0">
                  <a:ln w="0"/>
                  <a:solidFill>
                    <a:schemeClr val="bg1"/>
                  </a:solidFill>
                  <a:effectLst>
                    <a:outerShdw blurRad="38100" dist="25400" dir="5400000" algn="ctr" rotWithShape="0">
                      <a:srgbClr val="6E747A">
                        <a:alpha val="43000"/>
                      </a:srgbClr>
                    </a:outerShdw>
                  </a:effectLst>
                  <a:latin typeface="Khalid Art bold"/>
                  <a:ea typeface="Khalid Art bold"/>
                  <a:cs typeface="Khalid Art bold"/>
                  <a:sym typeface="Khalid Art bold"/>
                </a:rPr>
                <a:t>قناة البيان للعروض والعلوم الشرعية  </a:t>
              </a:r>
            </a:p>
          </p:txBody>
        </p:sp>
      </p:grpSp>
      <p:pic>
        <p:nvPicPr>
          <p:cNvPr id="8" name="884AEA23-EA58-47EB-8C88-9CE646949802-L0-001.png" descr="884AEA23-EA58-47EB-8C88-9CE646949802-L0-001.png">
            <a:hlinkClick r:id="rId2"/>
            <a:extLst>
              <a:ext uri="{FF2B5EF4-FFF2-40B4-BE49-F238E27FC236}">
                <a16:creationId xmlns:a16="http://schemas.microsoft.com/office/drawing/2014/main" id="{3055568A-7471-49BF-B453-95BE5CF930DB}"/>
              </a:ext>
            </a:extLst>
          </p:cNvPr>
          <p:cNvPicPr>
            <a:picLocks noChangeAspect="1"/>
          </p:cNvPicPr>
          <p:nvPr/>
        </p:nvPicPr>
        <p:blipFill>
          <a:blip r:embed="rId3" cstate="print"/>
          <a:stretch>
            <a:fillRect/>
          </a:stretch>
        </p:blipFill>
        <p:spPr>
          <a:xfrm>
            <a:off x="191376" y="5763951"/>
            <a:ext cx="795214" cy="795217"/>
          </a:xfrm>
          <a:prstGeom prst="rect">
            <a:avLst/>
          </a:prstGeom>
          <a:ln w="12700" cap="flat">
            <a:noFill/>
            <a:miter lim="400000"/>
          </a:ln>
          <a:effectLst/>
        </p:spPr>
      </p:pic>
      <p:pic>
        <p:nvPicPr>
          <p:cNvPr id="9" name="صورة 8" descr="photo_2021-01-20_12-38-27.jpg">
            <a:extLst>
              <a:ext uri="{FF2B5EF4-FFF2-40B4-BE49-F238E27FC236}">
                <a16:creationId xmlns:a16="http://schemas.microsoft.com/office/drawing/2014/main" id="{B29F56C2-D74E-4F39-ACF7-E5ABCE91AA0D}"/>
              </a:ext>
            </a:extLst>
          </p:cNvPr>
          <p:cNvPicPr>
            <a:picLocks noChangeAspect="1"/>
          </p:cNvPicPr>
          <p:nvPr/>
        </p:nvPicPr>
        <p:blipFill>
          <a:blip r:embed="rId4"/>
          <a:stretch>
            <a:fillRect/>
          </a:stretch>
        </p:blipFill>
        <p:spPr>
          <a:xfrm>
            <a:off x="4397352" y="364565"/>
            <a:ext cx="2990037" cy="29900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مستطيل 9">
            <a:extLst>
              <a:ext uri="{FF2B5EF4-FFF2-40B4-BE49-F238E27FC236}">
                <a16:creationId xmlns:a16="http://schemas.microsoft.com/office/drawing/2014/main" id="{8038772D-28C1-4F15-B3E9-D559E1A4B121}"/>
              </a:ext>
            </a:extLst>
          </p:cNvPr>
          <p:cNvSpPr/>
          <p:nvPr/>
        </p:nvSpPr>
        <p:spPr>
          <a:xfrm>
            <a:off x="2964263" y="3862746"/>
            <a:ext cx="5300490" cy="387798"/>
          </a:xfrm>
          <a:prstGeom prst="rect">
            <a:avLst/>
          </a:prstGeom>
          <a:noFill/>
        </p:spPr>
        <p:txBody>
          <a:bodyPr wrap="none" lIns="45720" tIns="22860" rIns="45720" bIns="22860">
            <a:spAutoFit/>
          </a:bodyPr>
          <a:lstStyle/>
          <a:p>
            <a:pPr algn="ctr" defTabSz="457223">
              <a:lnSpc>
                <a:spcPct val="90000"/>
              </a:lnSpc>
              <a:spcBef>
                <a:spcPct val="0"/>
              </a:spcBef>
              <a:spcAft>
                <a:spcPts val="300"/>
              </a:spcAft>
            </a:pPr>
            <a:r>
              <a:rPr lang="ar-SA" sz="2400"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”الحمد لله الذ هدانا لهذا وما كنا لنهتدي لولا أن هدانا الله  ”</a:t>
            </a:r>
            <a:endParaRPr lang="en-US" sz="2400"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endParaRPr>
          </a:p>
        </p:txBody>
      </p:sp>
      <p:sp>
        <p:nvSpPr>
          <p:cNvPr id="11" name="مستطيل 10">
            <a:extLst>
              <a:ext uri="{FF2B5EF4-FFF2-40B4-BE49-F238E27FC236}">
                <a16:creationId xmlns:a16="http://schemas.microsoft.com/office/drawing/2014/main" id="{55E996A3-06F3-4D6B-86D6-2D03B84AC130}"/>
              </a:ext>
            </a:extLst>
          </p:cNvPr>
          <p:cNvSpPr/>
          <p:nvPr/>
        </p:nvSpPr>
        <p:spPr>
          <a:xfrm>
            <a:off x="3243186" y="4294102"/>
            <a:ext cx="4992712" cy="1241558"/>
          </a:xfrm>
          <a:prstGeom prst="rect">
            <a:avLst/>
          </a:prstGeom>
          <a:noFill/>
        </p:spPr>
        <p:txBody>
          <a:bodyPr wrap="none" lIns="45720" tIns="22860" rIns="45720" bIns="22860">
            <a:spAutoFit/>
          </a:bodyPr>
          <a:lstStyle/>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لا تنسوني ووالدي ولجميع المسلمين من دعواتكم</a:t>
            </a:r>
          </a:p>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أختكم في الله صاحبة قناة البيان</a:t>
            </a:r>
          </a:p>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لؤلؤة العتيق    </a:t>
            </a:r>
          </a:p>
        </p:txBody>
      </p:sp>
    </p:spTree>
    <p:extLst>
      <p:ext uri="{BB962C8B-B14F-4D97-AF65-F5344CB8AC3E}">
        <p14:creationId xmlns:p14="http://schemas.microsoft.com/office/powerpoint/2010/main" val="3521191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5A027410-B2AF-4F8A-B706-33EDE68D6727}"/>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32021" y="1241350"/>
            <a:ext cx="3810887" cy="3810887"/>
          </a:xfrm>
          <a:prstGeom prst="rect">
            <a:avLst/>
          </a:prstGeom>
        </p:spPr>
      </p:pic>
      <p:sp>
        <p:nvSpPr>
          <p:cNvPr id="6" name="TextBox 4">
            <a:extLst>
              <a:ext uri="{FF2B5EF4-FFF2-40B4-BE49-F238E27FC236}">
                <a16:creationId xmlns:a16="http://schemas.microsoft.com/office/drawing/2014/main" id="{C93DE315-C736-4CEE-AF23-46D1700CF0E3}"/>
              </a:ext>
            </a:extLst>
          </p:cNvPr>
          <p:cNvSpPr txBox="1">
            <a:spLocks noChangeArrowheads="1"/>
          </p:cNvSpPr>
          <p:nvPr/>
        </p:nvSpPr>
        <p:spPr bwMode="auto">
          <a:xfrm>
            <a:off x="3962400" y="1259175"/>
            <a:ext cx="7279986" cy="3046988"/>
          </a:xfrm>
          <a:prstGeom prst="rect">
            <a:avLst/>
          </a:prstGeom>
          <a:noFill/>
          <a:ln w="9525">
            <a:noFill/>
            <a:miter lim="800000"/>
            <a:headEnd/>
            <a:tailEnd/>
          </a:ln>
        </p:spPr>
        <p:txBody>
          <a:bodyPr wrap="square">
            <a:spAutoFit/>
          </a:bodyPr>
          <a:lstStyle/>
          <a:p>
            <a:pPr algn="ctr"/>
            <a:r>
              <a:rPr lang="ar-EG" sz="3200" b="1" dirty="0">
                <a:solidFill>
                  <a:schemeClr val="accent1">
                    <a:lumMod val="75000"/>
                  </a:schemeClr>
                </a:solidFill>
                <a:latin typeface="29LT Zarid Serif Rg" panose="00000100000000000000" pitchFamily="2" charset="-78"/>
                <a:ea typeface="splart-h-faraj" panose="020A0503020102020204" pitchFamily="18" charset="-78"/>
                <a:cs typeface="29LT Zarid Serif Rg" panose="00000100000000000000" pitchFamily="2" charset="-78"/>
              </a:rPr>
              <a:t>كان النبي صلى الله عليه وسلم حريصَاً على هداية قومه، شديد الأسى والحزن على عدم إيمانهم بالله تعالى وتكذيبهم له، ولذلك حزن لما تأخر نزول الوحي بخبر أصحاب الكهف الذي سأله عنه المشركون، ونهيه عن إهلاك نفسه حزناً على عدم إيمان من لم يؤمن منهم، ثم شرع في بسط القصة وتفصيلها، فقال سبحانه:</a:t>
            </a:r>
            <a:endParaRPr lang="ar-SA" sz="3200" b="1" dirty="0">
              <a:solidFill>
                <a:schemeClr val="accent1">
                  <a:lumMod val="75000"/>
                </a:schemeClr>
              </a:solidFill>
              <a:latin typeface="29LT Zarid Serif Rg" panose="00000100000000000000" pitchFamily="2" charset="-78"/>
              <a:ea typeface="splart-h-faraj" panose="020A0503020102020204" pitchFamily="18" charset="-78"/>
              <a:cs typeface="29LT Zarid Serif Rg" panose="00000100000000000000" pitchFamily="2" charset="-78"/>
            </a:endParaRPr>
          </a:p>
        </p:txBody>
      </p:sp>
      <p:sp>
        <p:nvSpPr>
          <p:cNvPr id="12" name="مستطيل 11">
            <a:extLst>
              <a:ext uri="{FF2B5EF4-FFF2-40B4-BE49-F238E27FC236}">
                <a16:creationId xmlns:a16="http://schemas.microsoft.com/office/drawing/2014/main" id="{B96ACF7D-F601-425F-80A4-AD11018783EF}"/>
              </a:ext>
            </a:extLst>
          </p:cNvPr>
          <p:cNvSpPr/>
          <p:nvPr/>
        </p:nvSpPr>
        <p:spPr>
          <a:xfrm>
            <a:off x="1104921" y="2782669"/>
            <a:ext cx="1188146" cy="646331"/>
          </a:xfrm>
          <a:prstGeom prst="rect">
            <a:avLst/>
          </a:prstGeom>
        </p:spPr>
        <p:txBody>
          <a:bodyPr wrap="none">
            <a:spAutoFit/>
          </a:bodyPr>
          <a:lstStyle/>
          <a:p>
            <a:r>
              <a:rPr lang="ar-SA" sz="3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تمهيد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DD8782E2-B619-465B-9558-1C3D6F7E9ABC}"/>
              </a:ext>
            </a:extLst>
          </p:cNvPr>
          <p:cNvSpPr/>
          <p:nvPr/>
        </p:nvSpPr>
        <p:spPr>
          <a:xfrm>
            <a:off x="8456958" y="2057400"/>
            <a:ext cx="3339337" cy="1569660"/>
          </a:xfrm>
          <a:prstGeom prst="rect">
            <a:avLst/>
          </a:prstGeom>
          <a:noFill/>
          <a:ln>
            <a:noFill/>
            <a:prstDash val="lgDashDot"/>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rtl="1"/>
            <a:r>
              <a:rPr lang="ar-EG" sz="3200" b="1" dirty="0">
                <a:ln w="0"/>
                <a:solidFill>
                  <a:srgbClr val="C00000"/>
                </a:solidFill>
                <a:effectLst>
                  <a:outerShdw blurRad="38100" dist="19050" dir="2700000" algn="tl" rotWithShape="0">
                    <a:schemeClr val="dk1">
                      <a:alpha val="40000"/>
                    </a:schemeClr>
                  </a:outerShdw>
                </a:effectLst>
                <a:latin typeface="29LT Zarid Serif Rg" panose="00000100000000000000" pitchFamily="2" charset="-78"/>
                <a:ea typeface="splart-h-faraj" panose="020A0503020102020204" pitchFamily="18" charset="-78"/>
                <a:cs typeface="29LT Zarid Serif Rg" panose="00000100000000000000" pitchFamily="2" charset="-78"/>
              </a:rPr>
              <a:t>استمعي إلى الآيات التالية</a:t>
            </a:r>
          </a:p>
          <a:p>
            <a:pPr algn="ctr" rtl="1"/>
            <a:r>
              <a:rPr lang="ar-EG" sz="3200" b="1" dirty="0">
                <a:ln w="0"/>
                <a:solidFill>
                  <a:srgbClr val="C00000"/>
                </a:solidFill>
                <a:effectLst>
                  <a:outerShdw blurRad="38100" dist="19050" dir="2700000" algn="tl" rotWithShape="0">
                    <a:schemeClr val="dk1">
                      <a:alpha val="40000"/>
                    </a:schemeClr>
                  </a:outerShdw>
                </a:effectLst>
                <a:latin typeface="29LT Zarid Serif Rg" panose="00000100000000000000" pitchFamily="2" charset="-78"/>
                <a:ea typeface="splart-h-faraj" panose="020A0503020102020204" pitchFamily="18" charset="-78"/>
                <a:cs typeface="29LT Zarid Serif Rg" panose="00000100000000000000" pitchFamily="2" charset="-78"/>
              </a:rPr>
              <a:t>ثم استخرجي منها موضوع مناسب ؟</a:t>
            </a:r>
          </a:p>
        </p:txBody>
      </p:sp>
      <p:sp>
        <p:nvSpPr>
          <p:cNvPr id="4" name="مستطيل 3">
            <a:extLst>
              <a:ext uri="{FF2B5EF4-FFF2-40B4-BE49-F238E27FC236}">
                <a16:creationId xmlns:a16="http://schemas.microsoft.com/office/drawing/2014/main" id="{D47EA9C2-B5A6-4B48-A4B5-CFAFA3B41598}"/>
              </a:ext>
            </a:extLst>
          </p:cNvPr>
          <p:cNvSpPr/>
          <p:nvPr/>
        </p:nvSpPr>
        <p:spPr>
          <a:xfrm>
            <a:off x="8456958" y="4246771"/>
            <a:ext cx="2913609" cy="646331"/>
          </a:xfrm>
          <a:prstGeom prst="rect">
            <a:avLst/>
          </a:prstGeom>
          <a:noFill/>
        </p:spPr>
        <p:txBody>
          <a:bodyPr wrap="square" lIns="91440" tIns="45720" rIns="91440" bIns="45720">
            <a:spAutoFit/>
          </a:bodyPr>
          <a:lstStyle/>
          <a:p>
            <a:pPr algn="ctr"/>
            <a:r>
              <a:rPr lang="ar-SA" sz="3600" b="1" dirty="0">
                <a:ln w="0"/>
                <a:solidFill>
                  <a:schemeClr val="tx2"/>
                </a:solidFill>
                <a:effectLst>
                  <a:outerShdw blurRad="38100" dist="19050" dir="2700000" algn="tl" rotWithShape="0">
                    <a:schemeClr val="dk1">
                      <a:alpha val="40000"/>
                    </a:schemeClr>
                  </a:outerShdw>
                </a:effectLst>
                <a:latin typeface="29LT Zarid Serif Rg" panose="00000100000000000000" pitchFamily="2" charset="-78"/>
                <a:ea typeface="Tahoma" panose="020B0604030504040204" pitchFamily="34" charset="0"/>
                <a:cs typeface="29LT Zarid Serif Rg" panose="00000100000000000000" pitchFamily="2" charset="-78"/>
              </a:rPr>
              <a:t>قصة أهل الكهف </a:t>
            </a:r>
          </a:p>
        </p:txBody>
      </p:sp>
      <p:grpSp>
        <p:nvGrpSpPr>
          <p:cNvPr id="14" name="مجموعة 13">
            <a:extLst>
              <a:ext uri="{FF2B5EF4-FFF2-40B4-BE49-F238E27FC236}">
                <a16:creationId xmlns:a16="http://schemas.microsoft.com/office/drawing/2014/main" id="{4EE863E1-58BB-5468-E993-9F1A6F6FBAFF}"/>
              </a:ext>
            </a:extLst>
          </p:cNvPr>
          <p:cNvGrpSpPr/>
          <p:nvPr/>
        </p:nvGrpSpPr>
        <p:grpSpPr>
          <a:xfrm>
            <a:off x="304800" y="0"/>
            <a:ext cx="8153400" cy="6858000"/>
            <a:chOff x="304800" y="0"/>
            <a:chExt cx="6831163" cy="6858000"/>
          </a:xfrm>
        </p:grpSpPr>
        <p:pic>
          <p:nvPicPr>
            <p:cNvPr id="12" name="صورة 11" descr="صورة تحتوي على نص, سبورة بيضاء&#10;&#10;تم إنشاء الوصف تلقائياً">
              <a:extLst>
                <a:ext uri="{FF2B5EF4-FFF2-40B4-BE49-F238E27FC236}">
                  <a16:creationId xmlns:a16="http://schemas.microsoft.com/office/drawing/2014/main" id="{F8978EE6-BADB-24A8-250A-CC737C17EA2F}"/>
                </a:ext>
              </a:extLst>
            </p:cNvPr>
            <p:cNvPicPr>
              <a:picLocks noChangeAspect="1"/>
            </p:cNvPicPr>
            <p:nvPr/>
          </p:nvPicPr>
          <p:blipFill>
            <a:blip r:embed="rId4">
              <a:alphaModFix amt="85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841" y="0"/>
              <a:ext cx="6830122" cy="6858000"/>
            </a:xfrm>
            <a:prstGeom prst="rect">
              <a:avLst/>
            </a:prstGeom>
          </p:spPr>
        </p:pic>
        <p:pic>
          <p:nvPicPr>
            <p:cNvPr id="13" name="صورة 12" descr="صورة تحتوي على نص, سبورة بيضاء&#10;&#10;تم إنشاء الوصف تلقائياً">
              <a:extLst>
                <a:ext uri="{FF2B5EF4-FFF2-40B4-BE49-F238E27FC236}">
                  <a16:creationId xmlns:a16="http://schemas.microsoft.com/office/drawing/2014/main" id="{94ED1ECD-DF18-C501-27E3-4F03880EA9D7}"/>
                </a:ext>
              </a:extLst>
            </p:cNvPr>
            <p:cNvPicPr>
              <a:picLocks noChangeAspect="1"/>
            </p:cNvPicPr>
            <p:nvPr/>
          </p:nvPicPr>
          <p:blipFill rotWithShape="1">
            <a:blip r:embed="rId4">
              <a:duotone>
                <a:schemeClr val="accent1">
                  <a:shade val="45000"/>
                  <a:satMod val="135000"/>
                </a:schemeClr>
                <a:prstClr val="white"/>
              </a:duotone>
              <a:alphaModFix/>
              <a:extLst>
                <a:ext uri="{28A0092B-C50C-407E-A947-70E740481C1C}">
                  <a14:useLocalDpi xmlns:a14="http://schemas.microsoft.com/office/drawing/2010/main" val="0"/>
                </a:ext>
              </a:extLst>
            </a:blip>
            <a:srcRect b="82404"/>
            <a:stretch/>
          </p:blipFill>
          <p:spPr>
            <a:xfrm>
              <a:off x="304800" y="76200"/>
              <a:ext cx="6830122" cy="1206758"/>
            </a:xfrm>
            <a:prstGeom prst="rect">
              <a:avLst/>
            </a:prstGeom>
          </p:spPr>
        </p:pic>
      </p:grpSp>
      <p:sp>
        <p:nvSpPr>
          <p:cNvPr id="9" name="مربع نص 8">
            <a:extLst>
              <a:ext uri="{FF2B5EF4-FFF2-40B4-BE49-F238E27FC236}">
                <a16:creationId xmlns:a16="http://schemas.microsoft.com/office/drawing/2014/main" id="{745761E3-DEF9-D30E-B100-0C3E16A6967B}"/>
              </a:ext>
            </a:extLst>
          </p:cNvPr>
          <p:cNvSpPr txBox="1"/>
          <p:nvPr/>
        </p:nvSpPr>
        <p:spPr>
          <a:xfrm>
            <a:off x="720525" y="1524000"/>
            <a:ext cx="7356675" cy="5078313"/>
          </a:xfrm>
          <a:prstGeom prst="rect">
            <a:avLst/>
          </a:prstGeom>
          <a:noFill/>
        </p:spPr>
        <p:txBody>
          <a:bodyPr wrap="square">
            <a:spAutoFit/>
          </a:bodyPr>
          <a:lstStyle/>
          <a:p>
            <a:pPr algn="ctr"/>
            <a:r>
              <a:rPr lang="ar-SA" sz="3600" b="1" dirty="0">
                <a:solidFill>
                  <a:schemeClr val="tx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أَمْ حَسِبْتَ أَنَّ أَصْحَابَ الْكَهْفِ وَالرَّقِيمِ كَانُوا مِنْ آيَاتِنَا عَجَبًا (9) إِذْ أَوَى الْفِتْيَةُ إِلَى الْكَهْفِ فَقَالُوا رَبَّنَا آتِنَا مِنْ لَدُنْكَ رَحْمَةً وَهَيِّئْ لَنَا مِنْ أَمْرِنَا رَشَدًا (10) فَضَرَبْنَا عَلَى آذَانِهِمْ فِي الْكَهْفِ سِنِينَ عَدَدًا (11) ثُمَّ بَعَثْنَاهُمْ لِنَعْلَمَ أَيُّ الْحِزْبَيْنِ أَحْصَى لِمَا لَبِثُوا أَمَدًا (12) نَحْنُ نَقُصُّ عَلَيْكَ نَبَأَهُمْ بِالْحَقِّ إِنَّهُمْ فِتْيَةٌ آمَنُوا بِرَبِّهِمْ وَزِدْنَاهُمْ هُدًى (13) وَرَبَطْنَا عَلَى قُلُوبِهِمْ إِذْ قَامُوا فَقَالُوا رَبُّنَا رَبُّ السَّمَاوَاتِ وَالْأَرْضِ لَنْ نَدْعُوَ مِنْ دُونِهِ إِلَهًا لَقَدْ قُلْنَا إِذًا شَطَطًا (14) هَؤُلَاءِ قَوْمُنَا اتَّخَذُوا مِنْ دُونِهِ آلِهَةً لَوْلَا يَأْتُونَ عَلَيْهِمْ بِسُلْطَانٍ بَيِّنٍ فَمَنْ أَظْلَمُ مِمَّنِ افْتَرَى عَلَى اللَّهِ كَذِبًا (15) وَإِذِ اعْتَزَلْتُمُوهُمْ وَمَا يَعْبُدُونَ إِلَّا اللَّهَ فَأْوُوا إِلَى الْكَهْفِ يَنْشُرْ لَكُمْ رَبُّكُمْ مِنْ رَحْمَتِهِ وَيُهَيِّئْ لَكُمْ مِنْ أَمْرِكُمْ مِرْفَقًا (16)</a:t>
            </a:r>
          </a:p>
        </p:txBody>
      </p:sp>
      <p:pic>
        <p:nvPicPr>
          <p:cNvPr id="5" name="الكهف">
            <a:hlinkClick r:id="" action="ppaction://media"/>
            <a:extLst>
              <a:ext uri="{FF2B5EF4-FFF2-40B4-BE49-F238E27FC236}">
                <a16:creationId xmlns:a16="http://schemas.microsoft.com/office/drawing/2014/main" id="{D133C06E-F05D-229E-8B28-D34EBF1F2949}"/>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9413576" y="294148"/>
            <a:ext cx="1498600" cy="1498600"/>
          </a:xfrm>
          <a:prstGeom prst="rect">
            <a:avLst/>
          </a:prstGeom>
        </p:spPr>
      </p:pic>
      <p:sp>
        <p:nvSpPr>
          <p:cNvPr id="6" name="مستطيل 5">
            <a:extLst>
              <a:ext uri="{FF2B5EF4-FFF2-40B4-BE49-F238E27FC236}">
                <a16:creationId xmlns:a16="http://schemas.microsoft.com/office/drawing/2014/main" id="{5A5BFA3C-1C38-E8C3-4905-0CB86AD22B58}"/>
              </a:ext>
            </a:extLst>
          </p:cNvPr>
          <p:cNvSpPr/>
          <p:nvPr/>
        </p:nvSpPr>
        <p:spPr>
          <a:xfrm>
            <a:off x="7696200" y="6424523"/>
            <a:ext cx="2913609" cy="369332"/>
          </a:xfrm>
          <a:prstGeom prst="rect">
            <a:avLst/>
          </a:prstGeom>
          <a:noFill/>
        </p:spPr>
        <p:txBody>
          <a:bodyPr wrap="square" lIns="91440" tIns="45720" rIns="91440" bIns="45720">
            <a:spAutoFit/>
          </a:bodyPr>
          <a:lstStyle/>
          <a:p>
            <a:pPr algn="ctr"/>
            <a:r>
              <a:rPr lang="ar-SA" b="1" dirty="0">
                <a:ln w="0"/>
                <a:solidFill>
                  <a:schemeClr val="bg1">
                    <a:lumMod val="65000"/>
                  </a:schemeClr>
                </a:solidFill>
                <a:effectLst>
                  <a:outerShdw blurRad="38100" dist="19050" dir="2700000" algn="tl" rotWithShape="0">
                    <a:schemeClr val="dk1">
                      <a:alpha val="40000"/>
                    </a:schemeClr>
                  </a:outerShdw>
                </a:effectLst>
                <a:latin typeface="29LT Zarid Serif Rg" panose="00000100000000000000" pitchFamily="2" charset="-78"/>
                <a:ea typeface="Tahoma" panose="020B0604030504040204" pitchFamily="34" charset="0"/>
                <a:cs typeface="29LT Zarid Serif Rg" panose="00000100000000000000" pitchFamily="2" charset="-78"/>
              </a:rPr>
              <a:t>القارئ هيثم الدخين</a:t>
            </a:r>
          </a:p>
        </p:txBody>
      </p:sp>
    </p:spTree>
    <p:extLst>
      <p:ext uri="{BB962C8B-B14F-4D97-AF65-F5344CB8AC3E}">
        <p14:creationId xmlns:p14="http://schemas.microsoft.com/office/powerpoint/2010/main" val="632756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97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5485;p51">
            <a:extLst>
              <a:ext uri="{FF2B5EF4-FFF2-40B4-BE49-F238E27FC236}">
                <a16:creationId xmlns:a16="http://schemas.microsoft.com/office/drawing/2014/main" id="{C886FAF0-078C-49D9-8AF1-E989211E0A4A}"/>
              </a:ext>
            </a:extLst>
          </p:cNvPr>
          <p:cNvGrpSpPr/>
          <p:nvPr/>
        </p:nvGrpSpPr>
        <p:grpSpPr>
          <a:xfrm>
            <a:off x="445352" y="1036786"/>
            <a:ext cx="3145673" cy="5435968"/>
            <a:chOff x="4319387" y="3361302"/>
            <a:chExt cx="442967" cy="597060"/>
          </a:xfrm>
          <a:noFill/>
        </p:grpSpPr>
        <p:sp>
          <p:nvSpPr>
            <p:cNvPr id="24" name="Google Shape;5486;p51">
              <a:extLst>
                <a:ext uri="{FF2B5EF4-FFF2-40B4-BE49-F238E27FC236}">
                  <a16:creationId xmlns:a16="http://schemas.microsoft.com/office/drawing/2014/main" id="{D278FD38-13A0-4D1C-991C-BE9BDAB6A18B}"/>
                </a:ext>
              </a:extLst>
            </p:cNvPr>
            <p:cNvSpPr/>
            <p:nvPr/>
          </p:nvSpPr>
          <p:spPr>
            <a:xfrm>
              <a:off x="4319387" y="3361302"/>
              <a:ext cx="441300" cy="136500"/>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ctr" rtl="0"/>
              <a:r>
                <a:rPr lang="ar-SA" sz="3600" b="1" dirty="0">
                  <a:solidFill>
                    <a:srgbClr val="C00000"/>
                  </a:solidFill>
                  <a:latin typeface="Tahoma" panose="020B0604030504040204" pitchFamily="34" charset="0"/>
                  <a:ea typeface="Tahoma" panose="020B0604030504040204" pitchFamily="34" charset="0"/>
                </a:rPr>
                <a:t>ماذا تعلمت؟</a:t>
              </a:r>
              <a:endParaRPr sz="3600" b="1" dirty="0">
                <a:solidFill>
                  <a:srgbClr val="C00000"/>
                </a:solidFill>
                <a:latin typeface="Tahoma" panose="020B0604030504040204" pitchFamily="34" charset="0"/>
                <a:ea typeface="Tahoma" panose="020B0604030504040204" pitchFamily="34" charset="0"/>
              </a:endParaRPr>
            </a:p>
          </p:txBody>
        </p:sp>
        <p:sp>
          <p:nvSpPr>
            <p:cNvPr id="25" name="Google Shape;5487;p51">
              <a:extLst>
                <a:ext uri="{FF2B5EF4-FFF2-40B4-BE49-F238E27FC236}">
                  <a16:creationId xmlns:a16="http://schemas.microsoft.com/office/drawing/2014/main" id="{91CD960D-13E0-43AC-9F97-677E9FC44F73}"/>
                </a:ext>
              </a:extLst>
            </p:cNvPr>
            <p:cNvSpPr/>
            <p:nvPr/>
          </p:nvSpPr>
          <p:spPr>
            <a:xfrm>
              <a:off x="4319387" y="3538947"/>
              <a:ext cx="442967" cy="419415"/>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l" rtl="0"/>
              <a:endParaRPr sz="3600" b="1">
                <a:solidFill>
                  <a:schemeClr val="accent3">
                    <a:lumMod val="75000"/>
                  </a:schemeClr>
                </a:solidFill>
              </a:endParaRPr>
            </a:p>
          </p:txBody>
        </p:sp>
      </p:grpSp>
      <p:grpSp>
        <p:nvGrpSpPr>
          <p:cNvPr id="18" name="Google Shape;5492;p51">
            <a:extLst>
              <a:ext uri="{FF2B5EF4-FFF2-40B4-BE49-F238E27FC236}">
                <a16:creationId xmlns:a16="http://schemas.microsoft.com/office/drawing/2014/main" id="{C9161E61-8532-45E5-A7AC-4B93EC22A5DF}"/>
              </a:ext>
            </a:extLst>
          </p:cNvPr>
          <p:cNvGrpSpPr/>
          <p:nvPr/>
        </p:nvGrpSpPr>
        <p:grpSpPr>
          <a:xfrm>
            <a:off x="4076692" y="1036786"/>
            <a:ext cx="4803148" cy="5435968"/>
            <a:chOff x="4799873" y="3361302"/>
            <a:chExt cx="442967" cy="597060"/>
          </a:xfrm>
          <a:noFill/>
        </p:grpSpPr>
        <p:sp>
          <p:nvSpPr>
            <p:cNvPr id="22" name="Google Shape;5493;p51">
              <a:extLst>
                <a:ext uri="{FF2B5EF4-FFF2-40B4-BE49-F238E27FC236}">
                  <a16:creationId xmlns:a16="http://schemas.microsoft.com/office/drawing/2014/main" id="{D50D3B4A-3BEF-4560-B557-0570F6897CEA}"/>
                </a:ext>
              </a:extLst>
            </p:cNvPr>
            <p:cNvSpPr/>
            <p:nvPr/>
          </p:nvSpPr>
          <p:spPr>
            <a:xfrm>
              <a:off x="4799873" y="3361302"/>
              <a:ext cx="441300" cy="136500"/>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ctr" rtl="0"/>
              <a:r>
                <a:rPr lang="ar-SA" sz="3600" b="1" dirty="0">
                  <a:solidFill>
                    <a:srgbClr val="C00000"/>
                  </a:solidFill>
                  <a:latin typeface="Tahoma" panose="020B0604030504040204" pitchFamily="34" charset="0"/>
                  <a:ea typeface="Tahoma" panose="020B0604030504040204" pitchFamily="34" charset="0"/>
                </a:rPr>
                <a:t>ماذا أريد أن أتعلم؟</a:t>
              </a:r>
              <a:endParaRPr sz="3600" b="1" dirty="0">
                <a:solidFill>
                  <a:srgbClr val="C00000"/>
                </a:solidFill>
                <a:latin typeface="Tahoma" panose="020B0604030504040204" pitchFamily="34" charset="0"/>
                <a:ea typeface="Tahoma" panose="020B0604030504040204" pitchFamily="34" charset="0"/>
              </a:endParaRPr>
            </a:p>
          </p:txBody>
        </p:sp>
        <p:sp>
          <p:nvSpPr>
            <p:cNvPr id="23" name="Google Shape;5494;p51">
              <a:extLst>
                <a:ext uri="{FF2B5EF4-FFF2-40B4-BE49-F238E27FC236}">
                  <a16:creationId xmlns:a16="http://schemas.microsoft.com/office/drawing/2014/main" id="{93E2E724-1FB5-4F3D-AC98-7216F519BF6F}"/>
                </a:ext>
              </a:extLst>
            </p:cNvPr>
            <p:cNvSpPr/>
            <p:nvPr/>
          </p:nvSpPr>
          <p:spPr>
            <a:xfrm>
              <a:off x="4799873" y="3538947"/>
              <a:ext cx="442967" cy="419415"/>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l" rtl="0"/>
              <a:endParaRPr sz="3600" b="1">
                <a:solidFill>
                  <a:schemeClr val="accent3">
                    <a:lumMod val="75000"/>
                  </a:schemeClr>
                </a:solidFill>
              </a:endParaRPr>
            </a:p>
          </p:txBody>
        </p:sp>
      </p:grpSp>
      <p:grpSp>
        <p:nvGrpSpPr>
          <p:cNvPr id="19" name="Google Shape;5499;p51">
            <a:extLst>
              <a:ext uri="{FF2B5EF4-FFF2-40B4-BE49-F238E27FC236}">
                <a16:creationId xmlns:a16="http://schemas.microsoft.com/office/drawing/2014/main" id="{4805F663-6863-476B-99FD-A8343D04AF56}"/>
              </a:ext>
            </a:extLst>
          </p:cNvPr>
          <p:cNvGrpSpPr/>
          <p:nvPr/>
        </p:nvGrpSpPr>
        <p:grpSpPr>
          <a:xfrm>
            <a:off x="9100988" y="1067488"/>
            <a:ext cx="2791534" cy="5435968"/>
            <a:chOff x="5280360" y="3361302"/>
            <a:chExt cx="441300" cy="597060"/>
          </a:xfrm>
          <a:noFill/>
        </p:grpSpPr>
        <p:sp>
          <p:nvSpPr>
            <p:cNvPr id="20" name="Google Shape;5500;p51">
              <a:extLst>
                <a:ext uri="{FF2B5EF4-FFF2-40B4-BE49-F238E27FC236}">
                  <a16:creationId xmlns:a16="http://schemas.microsoft.com/office/drawing/2014/main" id="{9DE7448A-9649-441D-9AE7-611A6BD6372B}"/>
                </a:ext>
              </a:extLst>
            </p:cNvPr>
            <p:cNvSpPr/>
            <p:nvPr/>
          </p:nvSpPr>
          <p:spPr>
            <a:xfrm>
              <a:off x="5280360" y="3361302"/>
              <a:ext cx="441300" cy="136500"/>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ctr" rtl="0"/>
              <a:r>
                <a:rPr lang="ar-SA" sz="3200" b="1" dirty="0">
                  <a:ln w="0"/>
                  <a:solidFill>
                    <a:srgbClr val="C0000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rPr>
                <a:t>ماذا أعرف؟</a:t>
              </a:r>
              <a:endParaRPr sz="3200" b="1" dirty="0">
                <a:ln w="0"/>
                <a:solidFill>
                  <a:srgbClr val="C0000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endParaRPr>
            </a:p>
          </p:txBody>
        </p:sp>
        <p:sp>
          <p:nvSpPr>
            <p:cNvPr id="21" name="Google Shape;5501;p51">
              <a:extLst>
                <a:ext uri="{FF2B5EF4-FFF2-40B4-BE49-F238E27FC236}">
                  <a16:creationId xmlns:a16="http://schemas.microsoft.com/office/drawing/2014/main" id="{7E22F8D5-464F-49C0-923C-6B8E27767EB7}"/>
                </a:ext>
              </a:extLst>
            </p:cNvPr>
            <p:cNvSpPr/>
            <p:nvPr/>
          </p:nvSpPr>
          <p:spPr>
            <a:xfrm>
              <a:off x="5280360" y="3538947"/>
              <a:ext cx="441300" cy="419415"/>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l" rtl="0"/>
              <a:endParaRPr sz="3600" b="1">
                <a:solidFill>
                  <a:schemeClr val="accent3">
                    <a:lumMod val="75000"/>
                  </a:schemeClr>
                </a:solidFill>
              </a:endParaRPr>
            </a:p>
          </p:txBody>
        </p:sp>
      </p:grpSp>
      <p:grpSp>
        <p:nvGrpSpPr>
          <p:cNvPr id="7" name="مجموعة 6"/>
          <p:cNvGrpSpPr/>
          <p:nvPr/>
        </p:nvGrpSpPr>
        <p:grpSpPr>
          <a:xfrm>
            <a:off x="-441960" y="111254"/>
            <a:ext cx="3429000" cy="609600"/>
            <a:chOff x="-422292" y="4401063"/>
            <a:chExt cx="2690036" cy="576064"/>
          </a:xfrm>
        </p:grpSpPr>
        <p:pic>
          <p:nvPicPr>
            <p:cNvPr id="8" name="Google Shape;182;p29"/>
            <p:cNvPicPr preferRelativeResize="0"/>
            <p:nvPr/>
          </p:nvPicPr>
          <p:blipFill rotWithShape="1">
            <a:blip r:embed="rId2" cstate="print">
              <a:alphaModFix/>
              <a:duotone>
                <a:prstClr val="black"/>
                <a:schemeClr val="tx2">
                  <a:tint val="45000"/>
                  <a:satMod val="400000"/>
                </a:schemeClr>
              </a:duotone>
            </a:blip>
            <a:srcRect t="22454" r="8892" b="33311"/>
            <a:stretch/>
          </p:blipFill>
          <p:spPr>
            <a:xfrm>
              <a:off x="-422292" y="4401063"/>
              <a:ext cx="2690036" cy="576064"/>
            </a:xfrm>
            <a:prstGeom prst="rect">
              <a:avLst/>
            </a:prstGeom>
            <a:noFill/>
            <a:ln>
              <a:noFill/>
            </a:ln>
          </p:spPr>
        </p:pic>
        <p:sp>
          <p:nvSpPr>
            <p:cNvPr id="9" name="مستطيل 8"/>
            <p:cNvSpPr/>
            <p:nvPr/>
          </p:nvSpPr>
          <p:spPr>
            <a:xfrm>
              <a:off x="-31283" y="4519947"/>
              <a:ext cx="2299027" cy="369331"/>
            </a:xfrm>
            <a:prstGeom prst="rect">
              <a:avLst/>
            </a:prstGeom>
          </p:spPr>
          <p:txBody>
            <a:bodyPr wrap="none">
              <a:spAutoFit/>
            </a:bodyPr>
            <a:lstStyle/>
            <a:p>
              <a:r>
                <a:rPr lang="ar-SA" b="1" dirty="0">
                  <a:latin typeface="Calibri" pitchFamily="34" charset="0"/>
                  <a:cs typeface="Calibri" pitchFamily="34" charset="0"/>
                </a:rPr>
                <a:t>استراتيجية العصف الذهني </a:t>
              </a:r>
            </a:p>
          </p:txBody>
        </p:sp>
      </p:grpSp>
      <p:sp>
        <p:nvSpPr>
          <p:cNvPr id="14" name="مستطيل 13"/>
          <p:cNvSpPr/>
          <p:nvPr/>
        </p:nvSpPr>
        <p:spPr>
          <a:xfrm>
            <a:off x="5040178" y="3396727"/>
            <a:ext cx="3995936" cy="692497"/>
          </a:xfrm>
          <a:prstGeom prst="rect">
            <a:avLst/>
          </a:prstGeom>
        </p:spPr>
        <p:txBody>
          <a:bodyPr wrap="square">
            <a:spAutoFit/>
          </a:bodyPr>
          <a:lstStyle/>
          <a:p>
            <a:pPr algn="ctr">
              <a:defRPr sz="3900" b="1">
                <a:latin typeface="+mn-lt"/>
                <a:ea typeface="+mn-ea"/>
                <a:cs typeface="+mn-cs"/>
                <a:sym typeface="Helvetica Neue"/>
              </a:defRPr>
            </a:pPr>
            <a:endParaRPr lang="ar-SA" sz="3900" b="1" dirty="0">
              <a:sym typeface="Helvetica Neue"/>
            </a:endParaRPr>
          </a:p>
        </p:txBody>
      </p:sp>
      <p:sp>
        <p:nvSpPr>
          <p:cNvPr id="30" name="مستطيل 29"/>
          <p:cNvSpPr/>
          <p:nvPr/>
        </p:nvSpPr>
        <p:spPr>
          <a:xfrm>
            <a:off x="8879840" y="187379"/>
            <a:ext cx="2818400" cy="646331"/>
          </a:xfrm>
          <a:prstGeom prst="rect">
            <a:avLst/>
          </a:prstGeom>
        </p:spPr>
        <p:txBody>
          <a:bodyPr wrap="none">
            <a:spAutoFit/>
          </a:bodyPr>
          <a:lstStyle/>
          <a:p>
            <a:r>
              <a:rPr lang="ar-SA" sz="3600" b="1" dirty="0">
                <a:solidFill>
                  <a:srgbClr val="C00000"/>
                </a:solidFill>
                <a:latin typeface="Calibri" panose="020F0502020204030204" pitchFamily="34" charset="0"/>
                <a:cs typeface="Calibri" panose="020F0502020204030204" pitchFamily="34" charset="0"/>
              </a:rPr>
              <a:t>جدول التعلم      </a:t>
            </a:r>
          </a:p>
        </p:txBody>
      </p:sp>
      <p:pic>
        <p:nvPicPr>
          <p:cNvPr id="31" name="صورة 30" descr="pngegg (74).png"/>
          <p:cNvPicPr>
            <a:picLocks noChangeAspect="1"/>
          </p:cNvPicPr>
          <p:nvPr/>
        </p:nvPicPr>
        <p:blipFill>
          <a:blip r:embed="rId3"/>
          <a:stretch>
            <a:fillRect/>
          </a:stretch>
        </p:blipFill>
        <p:spPr>
          <a:xfrm>
            <a:off x="9474042" y="3330511"/>
            <a:ext cx="1967018" cy="1825713"/>
          </a:xfrm>
          <a:prstGeom prst="rect">
            <a:avLst/>
          </a:prstGeom>
        </p:spPr>
      </p:pic>
      <p:sp>
        <p:nvSpPr>
          <p:cNvPr id="27" name="عنصر نائب للمحتوى 2">
            <a:extLst>
              <a:ext uri="{FF2B5EF4-FFF2-40B4-BE49-F238E27FC236}">
                <a16:creationId xmlns:a16="http://schemas.microsoft.com/office/drawing/2014/main" id="{03A51C19-437A-44E9-B063-E54453E84E13}"/>
              </a:ext>
            </a:extLst>
          </p:cNvPr>
          <p:cNvSpPr txBox="1">
            <a:spLocks/>
          </p:cNvSpPr>
          <p:nvPr/>
        </p:nvSpPr>
        <p:spPr bwMode="auto">
          <a:xfrm>
            <a:off x="4554511" y="2984262"/>
            <a:ext cx="4038600" cy="692497"/>
          </a:xfrm>
          <a:prstGeom prst="rect">
            <a:avLst/>
          </a:prstGeom>
          <a:noFill/>
          <a:ln w="9525">
            <a:noFill/>
            <a:miter lim="800000"/>
            <a:headEnd/>
            <a:tailEnd/>
          </a:ln>
        </p:spPr>
        <p:txBody>
          <a:bodyPr/>
          <a:lstStyle/>
          <a:p>
            <a:pPr algn="ctr" rtl="1"/>
            <a:r>
              <a:rPr lang="ar-EG" sz="20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1- أوضّح معاني الكلمات الغريبة في الآيات</a:t>
            </a:r>
            <a:endParaRPr lang="ar-SA" sz="20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algn="ctr" rtl="1"/>
            <a:r>
              <a:rPr lang="ar-EG" sz="20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(من </a:t>
            </a:r>
            <a:r>
              <a:rPr lang="ar-SA" sz="20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الآية 9  -  16  </a:t>
            </a:r>
            <a:r>
              <a:rPr lang="ar-EG" sz="20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من سورة</a:t>
            </a:r>
            <a:r>
              <a:rPr lang="ar-SA" sz="20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الكهف </a:t>
            </a:r>
            <a:endParaRPr lang="en-US" sz="20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32" name="عنصر نائب للمحتوى 2">
            <a:extLst>
              <a:ext uri="{FF2B5EF4-FFF2-40B4-BE49-F238E27FC236}">
                <a16:creationId xmlns:a16="http://schemas.microsoft.com/office/drawing/2014/main" id="{DD4B6477-04A0-400E-8371-7AE32599796F}"/>
              </a:ext>
            </a:extLst>
          </p:cNvPr>
          <p:cNvSpPr txBox="1">
            <a:spLocks/>
          </p:cNvSpPr>
          <p:nvPr/>
        </p:nvSpPr>
        <p:spPr bwMode="auto">
          <a:xfrm>
            <a:off x="4419628" y="3803601"/>
            <a:ext cx="4330194" cy="420223"/>
          </a:xfrm>
          <a:prstGeom prst="rect">
            <a:avLst/>
          </a:prstGeom>
          <a:noFill/>
          <a:ln w="9525">
            <a:noFill/>
            <a:miter lim="800000"/>
            <a:headEnd/>
            <a:tailEnd/>
          </a:ln>
        </p:spPr>
        <p:txBody>
          <a:bodyPr/>
          <a:lstStyle/>
          <a:p>
            <a:pPr algn="ctr" rtl="1"/>
            <a:r>
              <a:rPr lang="ar-EG"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2- أفسّر الآيات تفسيرًا سليمًا</a:t>
            </a:r>
            <a:r>
              <a:rPr lang="ar-SA"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a:t>
            </a:r>
          </a:p>
          <a:p>
            <a:pPr algn="ctr" rtl="1"/>
            <a:endParaRPr lang="en-US"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26" name="مستطيل 25">
            <a:extLst>
              <a:ext uri="{FF2B5EF4-FFF2-40B4-BE49-F238E27FC236}">
                <a16:creationId xmlns:a16="http://schemas.microsoft.com/office/drawing/2014/main" id="{95D7931D-A8B4-47C4-944F-6EB345368357}"/>
              </a:ext>
            </a:extLst>
          </p:cNvPr>
          <p:cNvSpPr/>
          <p:nvPr/>
        </p:nvSpPr>
        <p:spPr>
          <a:xfrm>
            <a:off x="4059590" y="4340019"/>
            <a:ext cx="4572834" cy="1938992"/>
          </a:xfrm>
          <a:prstGeom prst="rect">
            <a:avLst/>
          </a:prstGeom>
          <a:noFill/>
        </p:spPr>
        <p:txBody>
          <a:bodyPr wrap="square" lIns="91440" tIns="45720" rIns="91440" bIns="45720">
            <a:spAutoFit/>
          </a:bodyPr>
          <a:lstStyle/>
          <a:p>
            <a:pPr algn="ctr"/>
            <a:r>
              <a:rPr lang="ar-SA" sz="2400" b="1" dirty="0">
                <a:ln w="0"/>
                <a:effectLst>
                  <a:outerShdw blurRad="38100" dist="38100" dir="2700000" algn="tl">
                    <a:srgbClr val="000000">
                      <a:alpha val="43137"/>
                    </a:srgbClr>
                  </a:outerShdw>
                </a:effectLst>
                <a:latin typeface="29LT Zarid Serif Rg" panose="00000100000000000000" pitchFamily="2" charset="-78"/>
                <a:ea typeface="Tahoma" panose="020B0604030504040204" pitchFamily="34" charset="0"/>
                <a:cs typeface="29LT Zarid Serif Rg" panose="00000100000000000000" pitchFamily="2" charset="-78"/>
              </a:rPr>
              <a:t>3- تستنتج الطالبة الفوائد والعبر من قصة أهل الكهف </a:t>
            </a:r>
          </a:p>
          <a:p>
            <a:pPr algn="ctr"/>
            <a:r>
              <a:rPr lang="ar-SA" sz="2400" b="1" dirty="0">
                <a:ln w="0"/>
                <a:effectLst>
                  <a:outerShdw blurRad="38100" dist="38100" dir="2700000" algn="tl">
                    <a:srgbClr val="000000">
                      <a:alpha val="43137"/>
                    </a:srgbClr>
                  </a:outerShdw>
                </a:effectLst>
                <a:latin typeface="29LT Zarid Serif Rg" panose="00000100000000000000" pitchFamily="2" charset="-78"/>
                <a:ea typeface="Tahoma" panose="020B0604030504040204" pitchFamily="34" charset="0"/>
                <a:cs typeface="29LT Zarid Serif Rg" panose="00000100000000000000" pitchFamily="2" charset="-78"/>
              </a:rPr>
              <a:t>4- تستشعر الطالبة  حفظ الله تعالى ومعيته الخاصة بأهل الكهف .</a:t>
            </a:r>
          </a:p>
          <a:p>
            <a:pPr algn="ctr"/>
            <a:r>
              <a:rPr lang="ar-SA" sz="2400" b="1" dirty="0">
                <a:ln w="0"/>
                <a:effectLst>
                  <a:outerShdw blurRad="38100" dist="38100" dir="2700000" algn="tl">
                    <a:srgbClr val="000000">
                      <a:alpha val="43137"/>
                    </a:srgbClr>
                  </a:outerShdw>
                </a:effectLst>
                <a:latin typeface="29LT Zarid Serif Rg" panose="00000100000000000000" pitchFamily="2" charset="-78"/>
                <a:ea typeface="Tahoma" panose="020B0604030504040204" pitchFamily="34" charset="0"/>
                <a:cs typeface="29LT Zarid Serif Rg" panose="00000100000000000000" pitchFamily="2" charset="-78"/>
              </a:rPr>
              <a:t>5- أن تبين  قدرة الله سبحانه وتعالى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5AA3D5-1DBB-47F4-89F7-24832EF0C9CC}"/>
              </a:ext>
            </a:extLst>
          </p:cNvPr>
          <p:cNvGraphicFramePr>
            <a:graphicFrameLocks noGrp="1"/>
          </p:cNvGraphicFramePr>
          <p:nvPr>
            <p:extLst>
              <p:ext uri="{D42A27DB-BD31-4B8C-83A1-F6EECF244321}">
                <p14:modId xmlns:p14="http://schemas.microsoft.com/office/powerpoint/2010/main" val="885543580"/>
              </p:ext>
            </p:extLst>
          </p:nvPr>
        </p:nvGraphicFramePr>
        <p:xfrm>
          <a:off x="914400" y="2316480"/>
          <a:ext cx="9438640" cy="3375660"/>
        </p:xfrm>
        <a:graphic>
          <a:graphicData uri="http://schemas.openxmlformats.org/drawingml/2006/table">
            <a:tbl>
              <a:tblPr firstRow="1" bandRow="1">
                <a:tableStyleId>{22838BEF-8BB2-4498-84A7-C5851F593DF1}</a:tableStyleId>
              </a:tblPr>
              <a:tblGrid>
                <a:gridCol w="6130251">
                  <a:extLst>
                    <a:ext uri="{9D8B030D-6E8A-4147-A177-3AD203B41FA5}">
                      <a16:colId xmlns:a16="http://schemas.microsoft.com/office/drawing/2014/main" val="20000"/>
                    </a:ext>
                  </a:extLst>
                </a:gridCol>
                <a:gridCol w="3308389">
                  <a:extLst>
                    <a:ext uri="{9D8B030D-6E8A-4147-A177-3AD203B41FA5}">
                      <a16:colId xmlns:a16="http://schemas.microsoft.com/office/drawing/2014/main" val="20001"/>
                    </a:ext>
                  </a:extLst>
                </a:gridCol>
              </a:tblGrid>
              <a:tr h="6985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6985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1"/>
                      <a:endParaRPr lang="ar-SA" dirty="0"/>
                    </a:p>
                    <a:p>
                      <a:pPr algn="r" rtl="1"/>
                      <a:endParaRPr lang="ar-SA" dirty="0"/>
                    </a:p>
                    <a:p>
                      <a:pPr algn="r" rtl="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98500">
                <a:tc>
                  <a:txBody>
                    <a:bodyPr/>
                    <a:lstStyle/>
                    <a:p>
                      <a:pPr algn="r" rtl="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6985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60020">
                <a:tc gridSpan="2">
                  <a:txBody>
                    <a:bodyPr/>
                    <a:lstStyle/>
                    <a:p>
                      <a:pPr algn="r" rtl="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r" rtl="1"/>
                      <a:endParaRPr lang="en-US" dirty="0"/>
                    </a:p>
                  </a:txBody>
                  <a:tcPr>
                    <a:noFill/>
                  </a:tcPr>
                </a:tc>
                <a:extLst>
                  <a:ext uri="{0D108BD9-81ED-4DB2-BD59-A6C34878D82A}">
                    <a16:rowId xmlns:a16="http://schemas.microsoft.com/office/drawing/2014/main" val="10004"/>
                  </a:ext>
                </a:extLst>
              </a:tr>
            </a:tbl>
          </a:graphicData>
        </a:graphic>
      </p:graphicFrame>
      <p:sp>
        <p:nvSpPr>
          <p:cNvPr id="4" name="TextBox 10">
            <a:extLst>
              <a:ext uri="{FF2B5EF4-FFF2-40B4-BE49-F238E27FC236}">
                <a16:creationId xmlns:a16="http://schemas.microsoft.com/office/drawing/2014/main" id="{5112E2C4-FAD0-4A59-BF4F-96CC315C0B72}"/>
              </a:ext>
            </a:extLst>
          </p:cNvPr>
          <p:cNvSpPr txBox="1"/>
          <p:nvPr/>
        </p:nvSpPr>
        <p:spPr>
          <a:xfrm>
            <a:off x="8542873" y="2406287"/>
            <a:ext cx="1128835" cy="584775"/>
          </a:xfrm>
          <a:prstGeom prst="rect">
            <a:avLst/>
          </a:prstGeom>
          <a:noFill/>
        </p:spPr>
        <p:txBody>
          <a:bodyPr wrap="none">
            <a:spAutoFit/>
          </a:bodyPr>
          <a:lstStyle/>
          <a:p>
            <a:pPr fontAlgn="auto">
              <a:spcBef>
                <a:spcPts val="0"/>
              </a:spcBef>
              <a:spcAft>
                <a:spcPts val="0"/>
              </a:spcAft>
              <a:defRPr/>
            </a:pPr>
            <a:r>
              <a:rPr lang="ar-SA" sz="3200" b="1" dirty="0">
                <a:solidFill>
                  <a:schemeClr val="accent6">
                    <a:lumMod val="50000"/>
                  </a:schemeClr>
                </a:solidFill>
                <a:latin typeface="+mn-lt"/>
                <a:cs typeface="+mn-cs"/>
              </a:rPr>
              <a:t>الكهف </a:t>
            </a:r>
            <a:endParaRPr lang="ar-EG" sz="3200" b="1" dirty="0">
              <a:solidFill>
                <a:schemeClr val="accent6">
                  <a:lumMod val="50000"/>
                </a:schemeClr>
              </a:solidFill>
              <a:latin typeface="+mn-lt"/>
              <a:cs typeface="+mn-cs"/>
            </a:endParaRPr>
          </a:p>
        </p:txBody>
      </p:sp>
      <p:sp>
        <p:nvSpPr>
          <p:cNvPr id="6" name="TextBox 12">
            <a:extLst>
              <a:ext uri="{FF2B5EF4-FFF2-40B4-BE49-F238E27FC236}">
                <a16:creationId xmlns:a16="http://schemas.microsoft.com/office/drawing/2014/main" id="{18F89AEA-6901-4E8F-B5EA-C3F94479CADC}"/>
              </a:ext>
            </a:extLst>
          </p:cNvPr>
          <p:cNvSpPr txBox="1"/>
          <p:nvPr/>
        </p:nvSpPr>
        <p:spPr>
          <a:xfrm>
            <a:off x="8542873" y="4677537"/>
            <a:ext cx="1000595" cy="584775"/>
          </a:xfrm>
          <a:prstGeom prst="rect">
            <a:avLst/>
          </a:prstGeom>
          <a:noFill/>
        </p:spPr>
        <p:txBody>
          <a:bodyPr wrap="none">
            <a:spAutoFit/>
          </a:bodyPr>
          <a:lstStyle/>
          <a:p>
            <a:pPr fontAlgn="auto">
              <a:spcBef>
                <a:spcPts val="0"/>
              </a:spcBef>
              <a:spcAft>
                <a:spcPts val="0"/>
              </a:spcAft>
              <a:defRPr/>
            </a:pPr>
            <a:r>
              <a:rPr lang="ar-SA" sz="3200" b="1" dirty="0">
                <a:solidFill>
                  <a:schemeClr val="accent6">
                    <a:lumMod val="50000"/>
                  </a:schemeClr>
                </a:solidFill>
                <a:latin typeface="+mn-lt"/>
                <a:cs typeface="+mn-cs"/>
              </a:rPr>
              <a:t>مرفقا </a:t>
            </a:r>
            <a:endParaRPr lang="en-US" sz="3200" b="1" dirty="0">
              <a:solidFill>
                <a:schemeClr val="accent6">
                  <a:lumMod val="50000"/>
                </a:schemeClr>
              </a:solidFill>
              <a:latin typeface="+mn-lt"/>
              <a:cs typeface="+mn-cs"/>
            </a:endParaRPr>
          </a:p>
        </p:txBody>
      </p:sp>
      <p:sp>
        <p:nvSpPr>
          <p:cNvPr id="12" name="TextBox 19">
            <a:extLst>
              <a:ext uri="{FF2B5EF4-FFF2-40B4-BE49-F238E27FC236}">
                <a16:creationId xmlns:a16="http://schemas.microsoft.com/office/drawing/2014/main" id="{B602C76C-01CF-48F7-A683-96FDE021A109}"/>
              </a:ext>
            </a:extLst>
          </p:cNvPr>
          <p:cNvSpPr txBox="1"/>
          <p:nvPr/>
        </p:nvSpPr>
        <p:spPr>
          <a:xfrm>
            <a:off x="8593096" y="3985786"/>
            <a:ext cx="1074333" cy="584775"/>
          </a:xfrm>
          <a:prstGeom prst="rect">
            <a:avLst/>
          </a:prstGeom>
          <a:noFill/>
        </p:spPr>
        <p:txBody>
          <a:bodyPr wrap="none">
            <a:spAutoFit/>
          </a:bodyPr>
          <a:lstStyle/>
          <a:p>
            <a:pPr fontAlgn="auto">
              <a:spcBef>
                <a:spcPts val="0"/>
              </a:spcBef>
              <a:spcAft>
                <a:spcPts val="0"/>
              </a:spcAft>
              <a:defRPr/>
            </a:pPr>
            <a:r>
              <a:rPr lang="ar-SA" sz="3200" b="1" dirty="0">
                <a:solidFill>
                  <a:schemeClr val="accent6">
                    <a:lumMod val="50000"/>
                  </a:schemeClr>
                </a:solidFill>
                <a:latin typeface="+mn-lt"/>
                <a:cs typeface="+mn-cs"/>
              </a:rPr>
              <a:t>شططا </a:t>
            </a:r>
            <a:endParaRPr lang="en-US" sz="3200" b="1" dirty="0">
              <a:solidFill>
                <a:schemeClr val="accent6">
                  <a:lumMod val="50000"/>
                </a:schemeClr>
              </a:solidFill>
              <a:latin typeface="+mn-lt"/>
              <a:cs typeface="+mn-cs"/>
            </a:endParaRPr>
          </a:p>
        </p:txBody>
      </p:sp>
      <p:sp>
        <p:nvSpPr>
          <p:cNvPr id="16" name="TextBox 16">
            <a:extLst>
              <a:ext uri="{FF2B5EF4-FFF2-40B4-BE49-F238E27FC236}">
                <a16:creationId xmlns:a16="http://schemas.microsoft.com/office/drawing/2014/main" id="{42BAD770-5D91-4465-B221-BAC277EB52BB}"/>
              </a:ext>
            </a:extLst>
          </p:cNvPr>
          <p:cNvSpPr txBox="1"/>
          <p:nvPr/>
        </p:nvSpPr>
        <p:spPr>
          <a:xfrm>
            <a:off x="8513748" y="3091074"/>
            <a:ext cx="1233030" cy="584775"/>
          </a:xfrm>
          <a:prstGeom prst="rect">
            <a:avLst/>
          </a:prstGeom>
          <a:noFill/>
        </p:spPr>
        <p:txBody>
          <a:bodyPr wrap="none">
            <a:spAutoFit/>
          </a:bodyPr>
          <a:lstStyle/>
          <a:p>
            <a:pPr fontAlgn="auto">
              <a:spcBef>
                <a:spcPts val="0"/>
              </a:spcBef>
              <a:spcAft>
                <a:spcPts val="0"/>
              </a:spcAft>
              <a:defRPr/>
            </a:pPr>
            <a:r>
              <a:rPr lang="ar-SA" sz="3200" b="1" dirty="0">
                <a:solidFill>
                  <a:schemeClr val="accent6">
                    <a:lumMod val="50000"/>
                  </a:schemeClr>
                </a:solidFill>
                <a:latin typeface="+mn-lt"/>
                <a:cs typeface="+mn-cs"/>
              </a:rPr>
              <a:t>والرقيم </a:t>
            </a:r>
            <a:endParaRPr lang="en-US" sz="3200" b="1" dirty="0">
              <a:solidFill>
                <a:schemeClr val="accent6">
                  <a:lumMod val="50000"/>
                </a:schemeClr>
              </a:solidFill>
              <a:latin typeface="+mn-lt"/>
              <a:cs typeface="+mn-cs"/>
            </a:endParaRPr>
          </a:p>
        </p:txBody>
      </p:sp>
      <p:sp>
        <p:nvSpPr>
          <p:cNvPr id="20" name="AutoShape 8">
            <a:extLst>
              <a:ext uri="{FF2B5EF4-FFF2-40B4-BE49-F238E27FC236}">
                <a16:creationId xmlns:a16="http://schemas.microsoft.com/office/drawing/2014/main" id="{35550238-A9C8-4E1B-A5FB-AD564ACF690A}"/>
              </a:ext>
            </a:extLst>
          </p:cNvPr>
          <p:cNvSpPr/>
          <p:nvPr/>
        </p:nvSpPr>
        <p:spPr>
          <a:xfrm rot="84843">
            <a:off x="-11778" y="6004466"/>
            <a:ext cx="3899861" cy="710786"/>
          </a:xfrm>
          <a:prstGeom prst="rect">
            <a:avLst/>
          </a:prstGeom>
          <a:solidFill>
            <a:schemeClr val="accent1">
              <a:lumMod val="20000"/>
              <a:lumOff val="80000"/>
              <a:alpha val="29000"/>
            </a:schemeClr>
          </a:solidFill>
        </p:spPr>
        <p:txBody>
          <a:bodyPr/>
          <a:lstStyle/>
          <a:p>
            <a:endParaRPr lang="ar-SA"/>
          </a:p>
        </p:txBody>
      </p:sp>
      <p:sp>
        <p:nvSpPr>
          <p:cNvPr id="21" name="مستطيل 20">
            <a:extLst>
              <a:ext uri="{FF2B5EF4-FFF2-40B4-BE49-F238E27FC236}">
                <a16:creationId xmlns:a16="http://schemas.microsoft.com/office/drawing/2014/main" id="{F656C854-F0E3-4F34-8B93-84C7E404FBA4}"/>
              </a:ext>
            </a:extLst>
          </p:cNvPr>
          <p:cNvSpPr/>
          <p:nvPr/>
        </p:nvSpPr>
        <p:spPr>
          <a:xfrm>
            <a:off x="553608" y="6000899"/>
            <a:ext cx="2408032" cy="400110"/>
          </a:xfrm>
          <a:prstGeom prst="rect">
            <a:avLst/>
          </a:prstGeom>
        </p:spPr>
        <p:txBody>
          <a:bodyPr wrap="none">
            <a:spAutoFit/>
          </a:bodyPr>
          <a:lstStyle/>
          <a:p>
            <a:r>
              <a:rPr lang="ar-SA" sz="2000" b="1" dirty="0">
                <a:solidFill>
                  <a:schemeClr val="accent2"/>
                </a:solidFill>
                <a:latin typeface="Calibri" panose="020F0502020204030204" pitchFamily="34" charset="0"/>
                <a:cs typeface="Calibri" panose="020F0502020204030204" pitchFamily="34" charset="0"/>
              </a:rPr>
              <a:t>استراتيجية معاني الكلمات </a:t>
            </a:r>
          </a:p>
        </p:txBody>
      </p:sp>
      <p:sp>
        <p:nvSpPr>
          <p:cNvPr id="23" name="مربع نص 22">
            <a:extLst>
              <a:ext uri="{FF2B5EF4-FFF2-40B4-BE49-F238E27FC236}">
                <a16:creationId xmlns:a16="http://schemas.microsoft.com/office/drawing/2014/main" id="{CEF5D8EF-8F21-4817-8ABC-0F59D36214C7}"/>
              </a:ext>
            </a:extLst>
          </p:cNvPr>
          <p:cNvSpPr txBox="1"/>
          <p:nvPr/>
        </p:nvSpPr>
        <p:spPr>
          <a:xfrm>
            <a:off x="3195636" y="206989"/>
            <a:ext cx="6096000" cy="461665"/>
          </a:xfrm>
          <a:prstGeom prst="rect">
            <a:avLst/>
          </a:prstGeom>
          <a:noFill/>
        </p:spPr>
        <p:txBody>
          <a:bodyPr wrap="square">
            <a:spAutoFit/>
          </a:bodyPr>
          <a:lstStyle/>
          <a:p>
            <a:r>
              <a:rPr lang="ar-SA" sz="2400" dirty="0">
                <a:ln w="0"/>
                <a:solidFill>
                  <a:srgbClr val="C00000"/>
                </a:solidFill>
                <a:effectLst>
                  <a:outerShdw blurRad="38100" dist="19050" dir="2700000" algn="tl" rotWithShape="0">
                    <a:schemeClr val="dk1">
                      <a:alpha val="40000"/>
                    </a:schemeClr>
                  </a:outerShdw>
                </a:effectLst>
              </a:rPr>
              <a:t>طالبتي الغالية بيني الكلمات التالية حسب ما يناسبها من معنى</a:t>
            </a:r>
            <a:endParaRPr lang="ar-SA" sz="2400" dirty="0"/>
          </a:p>
        </p:txBody>
      </p:sp>
      <p:sp>
        <p:nvSpPr>
          <p:cNvPr id="7" name="مربع نص 6">
            <a:extLst>
              <a:ext uri="{FF2B5EF4-FFF2-40B4-BE49-F238E27FC236}">
                <a16:creationId xmlns:a16="http://schemas.microsoft.com/office/drawing/2014/main" id="{6320F099-0687-0EC7-120D-C6627697F840}"/>
              </a:ext>
            </a:extLst>
          </p:cNvPr>
          <p:cNvSpPr txBox="1"/>
          <p:nvPr/>
        </p:nvSpPr>
        <p:spPr>
          <a:xfrm>
            <a:off x="2704257" y="2471886"/>
            <a:ext cx="3772743" cy="400110"/>
          </a:xfrm>
          <a:prstGeom prst="rect">
            <a:avLst/>
          </a:prstGeom>
          <a:noFill/>
        </p:spPr>
        <p:txBody>
          <a:bodyPr wrap="square">
            <a:spAutoFit/>
          </a:bodyPr>
          <a:lstStyle/>
          <a:p>
            <a:pPr algn="ctr"/>
            <a:r>
              <a:rPr lang="ar-EG" sz="2000" b="1" dirty="0">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الغار في الجبل.</a:t>
            </a:r>
          </a:p>
        </p:txBody>
      </p:sp>
      <p:sp>
        <p:nvSpPr>
          <p:cNvPr id="9" name="مربع نص 8">
            <a:extLst>
              <a:ext uri="{FF2B5EF4-FFF2-40B4-BE49-F238E27FC236}">
                <a16:creationId xmlns:a16="http://schemas.microsoft.com/office/drawing/2014/main" id="{62DF83D0-A3D8-A91C-8B8E-DA10715EA3A5}"/>
              </a:ext>
            </a:extLst>
          </p:cNvPr>
          <p:cNvSpPr txBox="1"/>
          <p:nvPr/>
        </p:nvSpPr>
        <p:spPr>
          <a:xfrm>
            <a:off x="880916" y="3087519"/>
            <a:ext cx="6096000" cy="707886"/>
          </a:xfrm>
          <a:prstGeom prst="rect">
            <a:avLst/>
          </a:prstGeom>
          <a:noFill/>
        </p:spPr>
        <p:txBody>
          <a:bodyPr wrap="square">
            <a:spAutoFit/>
          </a:bodyPr>
          <a:lstStyle/>
          <a:p>
            <a:pPr algn="ctr" rtl="1"/>
            <a:r>
              <a:rPr lang="ar-SA" sz="2000" b="1" dirty="0">
                <a:solidFill>
                  <a:srgbClr val="000000"/>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اسم الوادي أو الجبل الذي فيه الكهف، وقيل: هو لوح من حجارة كتبوا فيه قصة أصحاب الكهف، ثم وضعوه على باب الكهف</a:t>
            </a:r>
            <a:r>
              <a:rPr lang="ar-EG" sz="2000" b="1" dirty="0">
                <a:solidFill>
                  <a:srgbClr val="000000"/>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rPr>
              <a:t>.</a:t>
            </a:r>
            <a:endParaRPr lang="ar-EG" sz="2000" b="1" dirty="0">
              <a:solidFill>
                <a:srgbClr val="0000FF"/>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endParaRPr>
          </a:p>
        </p:txBody>
      </p:sp>
      <p:sp>
        <p:nvSpPr>
          <p:cNvPr id="11" name="مربع نص 10">
            <a:extLst>
              <a:ext uri="{FF2B5EF4-FFF2-40B4-BE49-F238E27FC236}">
                <a16:creationId xmlns:a16="http://schemas.microsoft.com/office/drawing/2014/main" id="{1110BE3D-0507-0928-EE9D-9CE0C12D5AF4}"/>
              </a:ext>
            </a:extLst>
          </p:cNvPr>
          <p:cNvSpPr txBox="1"/>
          <p:nvPr/>
        </p:nvSpPr>
        <p:spPr>
          <a:xfrm>
            <a:off x="1447800" y="4078118"/>
            <a:ext cx="6096000" cy="400110"/>
          </a:xfrm>
          <a:prstGeom prst="rect">
            <a:avLst/>
          </a:prstGeom>
          <a:noFill/>
        </p:spPr>
        <p:txBody>
          <a:bodyPr wrap="square">
            <a:spAutoFit/>
          </a:bodyPr>
          <a:lstStyle/>
          <a:p>
            <a:pPr algn="ctr" fontAlgn="auto">
              <a:spcBef>
                <a:spcPts val="0"/>
              </a:spcBef>
              <a:spcAft>
                <a:spcPts val="0"/>
              </a:spcAft>
              <a:defRPr/>
            </a:pPr>
            <a:r>
              <a:rPr lang="ar-SA" sz="2000" b="1" dirty="0">
                <a:solidFill>
                  <a:prstClr val="black"/>
                </a:solidFill>
                <a:effectLst>
                  <a:outerShdw blurRad="38100" dist="38100" dir="2700000" algn="tl">
                    <a:srgbClr val="000000">
                      <a:alpha val="43137"/>
                    </a:srgbClr>
                  </a:outerShdw>
                </a:effectLst>
                <a:latin typeface="29LT Azer" panose="00000500000000000000" pitchFamily="2" charset="-78"/>
                <a:ea typeface="Times New Roman"/>
                <a:cs typeface="29LT Azer" panose="00000500000000000000" pitchFamily="2" charset="-78"/>
              </a:rPr>
              <a:t>مفرطاً في الكذب</a:t>
            </a:r>
            <a:endParaRPr lang="ar-EG" sz="2000" b="1" dirty="0">
              <a:solidFill>
                <a:srgbClr val="0000FF"/>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endParaRPr>
          </a:p>
        </p:txBody>
      </p:sp>
      <p:sp>
        <p:nvSpPr>
          <p:cNvPr id="15" name="مربع نص 14">
            <a:extLst>
              <a:ext uri="{FF2B5EF4-FFF2-40B4-BE49-F238E27FC236}">
                <a16:creationId xmlns:a16="http://schemas.microsoft.com/office/drawing/2014/main" id="{4D4807CC-AE9C-AB01-DD19-58B46D59407A}"/>
              </a:ext>
            </a:extLst>
          </p:cNvPr>
          <p:cNvSpPr txBox="1"/>
          <p:nvPr/>
        </p:nvSpPr>
        <p:spPr>
          <a:xfrm>
            <a:off x="1447800" y="4840261"/>
            <a:ext cx="6096000" cy="400110"/>
          </a:xfrm>
          <a:prstGeom prst="rect">
            <a:avLst/>
          </a:prstGeom>
          <a:noFill/>
        </p:spPr>
        <p:txBody>
          <a:bodyPr wrap="square">
            <a:spAutoFit/>
          </a:bodyPr>
          <a:lstStyle/>
          <a:p>
            <a:pPr algn="ctr" fontAlgn="auto">
              <a:spcBef>
                <a:spcPts val="0"/>
              </a:spcBef>
              <a:spcAft>
                <a:spcPts val="0"/>
              </a:spcAft>
              <a:defRPr/>
            </a:pPr>
            <a:r>
              <a:rPr lang="ar-SA" sz="2000" b="1" dirty="0">
                <a:solidFill>
                  <a:prstClr val="black"/>
                </a:solidFill>
                <a:effectLst>
                  <a:outerShdw blurRad="38100" dist="38100" dir="2700000" algn="tl">
                    <a:srgbClr val="000000">
                      <a:alpha val="43137"/>
                    </a:srgbClr>
                  </a:outerShdw>
                </a:effectLst>
                <a:latin typeface="29LT Azer" panose="00000500000000000000" pitchFamily="2" charset="-78"/>
                <a:ea typeface="Times New Roman"/>
                <a:cs typeface="29LT Azer" panose="00000500000000000000" pitchFamily="2" charset="-78"/>
              </a:rPr>
              <a:t>ما يرتفق وينتفع به</a:t>
            </a:r>
            <a:endParaRPr lang="ar-EG" sz="2000" b="1" dirty="0">
              <a:solidFill>
                <a:srgbClr val="0000FF"/>
              </a:solidFill>
              <a:effectLst>
                <a:outerShdw blurRad="38100" dist="38100" dir="2700000" algn="tl">
                  <a:srgbClr val="000000">
                    <a:alpha val="43137"/>
                  </a:srgbClr>
                </a:outerShdw>
              </a:effectLst>
              <a:latin typeface="29LT Azer" panose="00000500000000000000" pitchFamily="2" charset="-78"/>
              <a:cs typeface="29LT Azer" panose="00000500000000000000" pitchFamily="2" charset="-78"/>
            </a:endParaRPr>
          </a:p>
        </p:txBody>
      </p:sp>
    </p:spTree>
    <p:extLst>
      <p:ext uri="{BB962C8B-B14F-4D97-AF65-F5344CB8AC3E}">
        <p14:creationId xmlns:p14="http://schemas.microsoft.com/office/powerpoint/2010/main" val="2579086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8">
            <a:extLst>
              <a:ext uri="{FF2B5EF4-FFF2-40B4-BE49-F238E27FC236}">
                <a16:creationId xmlns:a16="http://schemas.microsoft.com/office/drawing/2014/main" id="{E5368C2C-2067-4BBF-7F94-2438334B8DEF}"/>
              </a:ext>
            </a:extLst>
          </p:cNvPr>
          <p:cNvSpPr>
            <a:spLocks/>
          </p:cNvSpPr>
          <p:nvPr/>
        </p:nvSpPr>
        <p:spPr>
          <a:xfrm rot="84843">
            <a:off x="14528" y="5419920"/>
            <a:ext cx="3899861" cy="1225499"/>
          </a:xfrm>
          <a:prstGeom prst="rect">
            <a:avLst/>
          </a:prstGeom>
          <a:solidFill>
            <a:schemeClr val="accent1">
              <a:lumMod val="20000"/>
              <a:lumOff val="80000"/>
              <a:alpha val="29000"/>
            </a:schemeClr>
          </a:solidFill>
        </p:spPr>
        <p:txBody>
          <a:bodyPr/>
          <a:lstStyle/>
          <a:p>
            <a:endParaRPr lang="ar-SA"/>
          </a:p>
        </p:txBody>
      </p:sp>
      <p:sp>
        <p:nvSpPr>
          <p:cNvPr id="10" name="مستطيل 9">
            <a:extLst>
              <a:ext uri="{FF2B5EF4-FFF2-40B4-BE49-F238E27FC236}">
                <a16:creationId xmlns:a16="http://schemas.microsoft.com/office/drawing/2014/main" id="{DC3C045A-1034-D564-2F2D-14A0BB7B295D}"/>
              </a:ext>
            </a:extLst>
          </p:cNvPr>
          <p:cNvSpPr>
            <a:spLocks/>
          </p:cNvSpPr>
          <p:nvPr/>
        </p:nvSpPr>
        <p:spPr>
          <a:xfrm>
            <a:off x="626867" y="5709503"/>
            <a:ext cx="2297424" cy="646331"/>
          </a:xfrm>
          <a:prstGeom prst="rect">
            <a:avLst/>
          </a:prstGeom>
        </p:spPr>
        <p:txBody>
          <a:bodyPr wrap="none">
            <a:spAutoFit/>
          </a:bodyPr>
          <a:lstStyle/>
          <a:p>
            <a:r>
              <a:rPr lang="ar-SA" sz="3600" b="1" dirty="0">
                <a:solidFill>
                  <a:schemeClr val="accent2"/>
                </a:solidFill>
                <a:latin typeface="Calibri" panose="020F0502020204030204" pitchFamily="34" charset="0"/>
                <a:cs typeface="Calibri" panose="020F0502020204030204" pitchFamily="34" charset="0"/>
              </a:rPr>
              <a:t>تفسير الآيات </a:t>
            </a:r>
          </a:p>
        </p:txBody>
      </p:sp>
      <p:sp>
        <p:nvSpPr>
          <p:cNvPr id="14" name="TextBox 3">
            <a:extLst>
              <a:ext uri="{FF2B5EF4-FFF2-40B4-BE49-F238E27FC236}">
                <a16:creationId xmlns:a16="http://schemas.microsoft.com/office/drawing/2014/main" id="{36256BE7-CFEB-86A0-E921-D22C17011F91}"/>
              </a:ext>
            </a:extLst>
          </p:cNvPr>
          <p:cNvSpPr txBox="1"/>
          <p:nvPr/>
        </p:nvSpPr>
        <p:spPr>
          <a:xfrm>
            <a:off x="2057400" y="2328352"/>
            <a:ext cx="9168266" cy="2554545"/>
          </a:xfrm>
          <a:prstGeom prst="rect">
            <a:avLst/>
          </a:prstGeom>
          <a:noFill/>
        </p:spPr>
        <p:txBody>
          <a:bodyPr wrap="square">
            <a:spAutoFit/>
          </a:bodyPr>
          <a:lstStyle/>
          <a:p>
            <a:pPr algn="r" rtl="1">
              <a:defRPr/>
            </a:pPr>
            <a:r>
              <a:rPr lang="en-US" sz="3200" b="1" dirty="0">
                <a:latin typeface="29LT Azer" panose="00000500000000000000" pitchFamily="2" charset="-78"/>
                <a:cs typeface="29LT Azer" panose="00000500000000000000" pitchFamily="2" charset="-78"/>
              </a:rPr>
              <a:t>                                  </a:t>
            </a:r>
            <a:r>
              <a:rPr lang="ar-SA" sz="3200" b="1" dirty="0">
                <a:latin typeface="29LT Azer" panose="00000500000000000000" pitchFamily="2" charset="-78"/>
                <a:cs typeface="29LT Azer" panose="00000500000000000000" pitchFamily="2" charset="-78"/>
              </a:rPr>
              <a:t>يا محمد </a:t>
            </a:r>
            <a:endParaRPr lang="en-US" sz="3200" b="1" dirty="0">
              <a:latin typeface="29LT Azer" panose="00000500000000000000" pitchFamily="2" charset="-78"/>
              <a:cs typeface="29LT Azer" panose="00000500000000000000" pitchFamily="2" charset="-78"/>
            </a:endParaRPr>
          </a:p>
          <a:p>
            <a:pPr algn="r" rtl="1">
              <a:defRPr/>
            </a:pPr>
            <a:r>
              <a:rPr lang="en-US" sz="3200" b="1" dirty="0">
                <a:latin typeface="29LT Azer" panose="00000500000000000000" pitchFamily="2" charset="-78"/>
                <a:cs typeface="29LT Azer" panose="00000500000000000000" pitchFamily="2" charset="-78"/>
              </a:rPr>
              <a:t>  </a:t>
            </a:r>
            <a:r>
              <a:rPr lang="ar-SA" sz="3200" b="1" dirty="0">
                <a:latin typeface="29LT Azer" panose="00000500000000000000" pitchFamily="2" charset="-78"/>
                <a:cs typeface="29LT Azer" panose="00000500000000000000" pitchFamily="2" charset="-78"/>
              </a:rPr>
              <a:t>   </a:t>
            </a:r>
            <a:r>
              <a:rPr lang="en-US" sz="3200" b="1" dirty="0">
                <a:latin typeface="29LT Azer" panose="00000500000000000000" pitchFamily="2" charset="-78"/>
                <a:cs typeface="29LT Azer" panose="00000500000000000000" pitchFamily="2" charset="-78"/>
              </a:rPr>
              <a:t> </a:t>
            </a:r>
          </a:p>
          <a:p>
            <a:pPr algn="r" rtl="1">
              <a:defRPr/>
            </a:pPr>
            <a:r>
              <a:rPr lang="en-US" sz="3200" b="1" dirty="0">
                <a:latin typeface="29LT Azer" panose="00000500000000000000" pitchFamily="2" charset="-78"/>
                <a:cs typeface="29LT Azer" panose="00000500000000000000" pitchFamily="2" charset="-78"/>
              </a:rPr>
              <a:t>                                                </a:t>
            </a:r>
            <a:r>
              <a:rPr lang="ar-SA" sz="3200" b="1" dirty="0">
                <a:latin typeface="29LT Azer" panose="00000500000000000000" pitchFamily="2" charset="-78"/>
                <a:cs typeface="29LT Azer" panose="00000500000000000000" pitchFamily="2" charset="-78"/>
              </a:rPr>
              <a:t>    </a:t>
            </a:r>
          </a:p>
          <a:p>
            <a:pPr algn="r" rtl="1">
              <a:defRPr/>
            </a:pPr>
            <a:r>
              <a:rPr lang="ar-SA" sz="3200" b="1" dirty="0">
                <a:latin typeface="29LT Azer" panose="00000500000000000000" pitchFamily="2" charset="-78"/>
                <a:cs typeface="29LT Azer" panose="00000500000000000000" pitchFamily="2" charset="-78"/>
              </a:rPr>
              <a:t>                                        أي: قد كان من آياتنا ما هو أعجب من ذلك.</a:t>
            </a:r>
          </a:p>
          <a:p>
            <a:pPr algn="r" rtl="1">
              <a:defRPr/>
            </a:pPr>
            <a:endParaRPr lang="ar-SA" sz="3200" b="1" dirty="0">
              <a:latin typeface="29LT Azer" panose="00000500000000000000" pitchFamily="2" charset="-78"/>
              <a:cs typeface="29LT Azer" panose="00000500000000000000" pitchFamily="2" charset="-78"/>
            </a:endParaRPr>
          </a:p>
        </p:txBody>
      </p:sp>
      <p:pic>
        <p:nvPicPr>
          <p:cNvPr id="20" name="Picture 6">
            <a:extLst>
              <a:ext uri="{FF2B5EF4-FFF2-40B4-BE49-F238E27FC236}">
                <a16:creationId xmlns:a16="http://schemas.microsoft.com/office/drawing/2014/main" id="{DD733873-1AC9-383F-E7D2-0BAB99AF9EBC}"/>
              </a:ext>
            </a:extLst>
          </p:cNvPr>
          <p:cNvPicPr>
            <a:picLocks noChangeAspect="1" noChangeArrowheads="1"/>
          </p:cNvPicPr>
          <p:nvPr/>
        </p:nvPicPr>
        <p:blipFill>
          <a:blip r:embed="rId2">
            <a:lum bright="-16000" contrast="24000"/>
          </a:blip>
          <a:srcRect/>
          <a:stretch>
            <a:fillRect/>
          </a:stretch>
        </p:blipFill>
        <p:spPr bwMode="auto">
          <a:xfrm>
            <a:off x="8610600" y="2339238"/>
            <a:ext cx="1871663" cy="487363"/>
          </a:xfrm>
          <a:prstGeom prst="rect">
            <a:avLst/>
          </a:prstGeom>
          <a:noFill/>
          <a:ln w="9525">
            <a:noFill/>
            <a:miter lim="800000"/>
            <a:headEnd/>
            <a:tailEnd/>
          </a:ln>
        </p:spPr>
      </p:pic>
      <p:pic>
        <p:nvPicPr>
          <p:cNvPr id="21" name="Picture 7">
            <a:extLst>
              <a:ext uri="{FF2B5EF4-FFF2-40B4-BE49-F238E27FC236}">
                <a16:creationId xmlns:a16="http://schemas.microsoft.com/office/drawing/2014/main" id="{9A28C1A8-44F1-9B6D-A5ED-5A1FB28CAB92}"/>
              </a:ext>
            </a:extLst>
          </p:cNvPr>
          <p:cNvPicPr>
            <a:picLocks noChangeAspect="1" noChangeArrowheads="1"/>
          </p:cNvPicPr>
          <p:nvPr/>
        </p:nvPicPr>
        <p:blipFill>
          <a:blip r:embed="rId3">
            <a:lum bright="-16000" contrast="24000"/>
          </a:blip>
          <a:srcRect/>
          <a:stretch>
            <a:fillRect/>
          </a:stretch>
        </p:blipFill>
        <p:spPr bwMode="auto">
          <a:xfrm>
            <a:off x="5486400" y="3105150"/>
            <a:ext cx="5183188" cy="647700"/>
          </a:xfrm>
          <a:prstGeom prst="rect">
            <a:avLst/>
          </a:prstGeom>
          <a:noFill/>
          <a:ln w="9525">
            <a:noFill/>
            <a:miter lim="800000"/>
            <a:headEnd/>
            <a:tailEnd/>
          </a:ln>
        </p:spPr>
      </p:pic>
      <p:sp>
        <p:nvSpPr>
          <p:cNvPr id="2" name="مستطيل 1">
            <a:extLst>
              <a:ext uri="{FF2B5EF4-FFF2-40B4-BE49-F238E27FC236}">
                <a16:creationId xmlns:a16="http://schemas.microsoft.com/office/drawing/2014/main" id="{63F291A3-018F-C056-431C-EE41320E3AED}"/>
              </a:ext>
            </a:extLst>
          </p:cNvPr>
          <p:cNvSpPr>
            <a:spLocks/>
          </p:cNvSpPr>
          <p:nvPr/>
        </p:nvSpPr>
        <p:spPr>
          <a:xfrm>
            <a:off x="5888933" y="1010840"/>
            <a:ext cx="4947188" cy="646331"/>
          </a:xfrm>
          <a:prstGeom prst="rect">
            <a:avLst/>
          </a:prstGeom>
        </p:spPr>
        <p:txBody>
          <a:bodyPr wrap="none">
            <a:spAutoFit/>
          </a:bodyPr>
          <a:lstStyle/>
          <a:p>
            <a:r>
              <a:rPr lang="ar-SA" sz="3600" b="1" dirty="0">
                <a:solidFill>
                  <a:schemeClr val="accent2"/>
                </a:solidFill>
                <a:latin typeface="Calibri" panose="020F0502020204030204" pitchFamily="34" charset="0"/>
                <a:cs typeface="Calibri" panose="020F0502020204030204" pitchFamily="34" charset="0"/>
              </a:rPr>
              <a:t>لمن الخطاب في أول الآيات ..؟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descr="http://n4hr.com/up/uploads/3591ebb9fb.jpg"/>
          <p:cNvSpPr>
            <a:spLocks noChangeAspect="1" noChangeArrowheads="1"/>
          </p:cNvSpPr>
          <p:nvPr/>
        </p:nvSpPr>
        <p:spPr bwMode="auto">
          <a:xfrm>
            <a:off x="9879013" y="-1371600"/>
            <a:ext cx="3810000" cy="2857500"/>
          </a:xfrm>
          <a:prstGeom prst="rect">
            <a:avLst/>
          </a:prstGeom>
          <a:noFill/>
          <a:ln w="9525">
            <a:noFill/>
            <a:miter lim="800000"/>
            <a:headEnd/>
            <a:tailEnd/>
          </a:ln>
        </p:spPr>
        <p:txBody>
          <a:bodyPr/>
          <a:lstStyle/>
          <a:p>
            <a:endParaRPr lang="ar-EG">
              <a:latin typeface="Calibri" pitchFamily="34" charset="0"/>
            </a:endParaRPr>
          </a:p>
        </p:txBody>
      </p:sp>
      <p:sp>
        <p:nvSpPr>
          <p:cNvPr id="9" name="TextBox 8"/>
          <p:cNvSpPr txBox="1"/>
          <p:nvPr/>
        </p:nvSpPr>
        <p:spPr>
          <a:xfrm>
            <a:off x="1752600" y="2057400"/>
            <a:ext cx="8964613" cy="2554545"/>
          </a:xfrm>
          <a:prstGeom prst="rect">
            <a:avLst/>
          </a:prstGeom>
          <a:noFill/>
        </p:spPr>
        <p:txBody>
          <a:bodyPr wrap="square" rtlCol="1">
            <a:spAutoFit/>
          </a:bodyPr>
          <a:lstStyle/>
          <a:p>
            <a:pPr algn="justLow" rtl="1" fontAlgn="auto">
              <a:spcBef>
                <a:spcPts val="0"/>
              </a:spcBef>
              <a:spcAft>
                <a:spcPts val="0"/>
              </a:spcAft>
              <a:defRPr/>
            </a:pPr>
            <a:r>
              <a:rPr lang="ar-EG"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Azer" panose="00000500000000000000" pitchFamily="2" charset="-78"/>
                <a:cs typeface="+mn-cs"/>
              </a:rPr>
              <a:t>من فوائد هذه الآيات:</a:t>
            </a:r>
          </a:p>
          <a:p>
            <a:pPr algn="r" rtl="1">
              <a:defRPr/>
            </a:pPr>
            <a:r>
              <a:rPr lang="ar-SA" sz="3200" b="1" dirty="0">
                <a:effectLst>
                  <a:outerShdw blurRad="38100" dist="38100" dir="2700000" algn="tl">
                    <a:srgbClr val="000000">
                      <a:alpha val="43137"/>
                    </a:srgbClr>
                  </a:outerShdw>
                </a:effectLst>
                <a:latin typeface="29LT Azer" panose="00000500000000000000" pitchFamily="2" charset="-78"/>
                <a:cs typeface="+mn-cs"/>
              </a:rPr>
              <a:t>لفت الأنظار إلى أن في هذا الكون من آيات الله العجيبة، </a:t>
            </a:r>
          </a:p>
          <a:p>
            <a:pPr algn="r" rtl="1">
              <a:defRPr/>
            </a:pPr>
            <a:r>
              <a:rPr lang="ar-SA" sz="3200" b="1" dirty="0">
                <a:effectLst>
                  <a:outerShdw blurRad="38100" dist="38100" dir="2700000" algn="tl">
                    <a:srgbClr val="000000">
                      <a:alpha val="43137"/>
                    </a:srgbClr>
                  </a:outerShdw>
                </a:effectLst>
                <a:latin typeface="29LT Azer" panose="00000500000000000000" pitchFamily="2" charset="-78"/>
                <a:cs typeface="+mn-cs"/>
              </a:rPr>
              <a:t> غير قصة أصحاب الكهف، ما يدعو إلى التفكر فيها، والاستدلال بها على الخالق سبحانه.</a:t>
            </a:r>
            <a:endParaRPr lang="en-US" sz="3200" dirty="0">
              <a:effectLst>
                <a:outerShdw blurRad="38100" dist="38100" dir="2700000" algn="tl">
                  <a:srgbClr val="000000">
                    <a:alpha val="43137"/>
                  </a:srgbClr>
                </a:outerShdw>
              </a:effectLst>
              <a:latin typeface="29LT Azer" panose="00000500000000000000" pitchFamily="2" charset="-78"/>
              <a:cs typeface="+mn-cs"/>
            </a:endParaRPr>
          </a:p>
          <a:p>
            <a:pPr algn="justLow" rtl="1" fontAlgn="auto">
              <a:spcBef>
                <a:spcPts val="0"/>
              </a:spcBef>
              <a:spcAft>
                <a:spcPts val="0"/>
              </a:spcAft>
              <a:defRPr/>
            </a:pPr>
            <a:r>
              <a:rPr lang="ar-EG" sz="3200" dirty="0">
                <a:ln w="0"/>
                <a:solidFill>
                  <a:schemeClr val="accent1"/>
                </a:solidFill>
                <a:effectLst>
                  <a:outerShdw blurRad="38100" dist="38100" dir="2700000" algn="tl" rotWithShape="0">
                    <a:srgbClr val="000000">
                      <a:alpha val="43137"/>
                    </a:srgbClr>
                  </a:outerShdw>
                </a:effectLst>
                <a:latin typeface="29LT Azer" panose="00000500000000000000" pitchFamily="2" charset="-78"/>
                <a:cs typeface="+mn-cs"/>
              </a:rPr>
              <a:t>.</a:t>
            </a:r>
          </a:p>
        </p:txBody>
      </p:sp>
      <p:sp>
        <p:nvSpPr>
          <p:cNvPr id="2" name="مستطيل 1">
            <a:extLst>
              <a:ext uri="{FF2B5EF4-FFF2-40B4-BE49-F238E27FC236}">
                <a16:creationId xmlns:a16="http://schemas.microsoft.com/office/drawing/2014/main" id="{FA4AE45B-AD49-3659-CD46-74264880D2C2}"/>
              </a:ext>
            </a:extLst>
          </p:cNvPr>
          <p:cNvSpPr>
            <a:spLocks/>
          </p:cNvSpPr>
          <p:nvPr/>
        </p:nvSpPr>
        <p:spPr>
          <a:xfrm>
            <a:off x="3429000" y="685800"/>
            <a:ext cx="7828875" cy="646331"/>
          </a:xfrm>
          <a:prstGeom prst="rect">
            <a:avLst/>
          </a:prstGeom>
        </p:spPr>
        <p:txBody>
          <a:bodyPr wrap="square">
            <a:spAutoFit/>
          </a:bodyPr>
          <a:lstStyle/>
          <a:p>
            <a:pPr algn="r" rtl="1"/>
            <a:r>
              <a:rPr lang="ar-SA" sz="3600" b="1" dirty="0">
                <a:solidFill>
                  <a:schemeClr val="accent2"/>
                </a:solidFill>
                <a:latin typeface="Calibri" panose="020F0502020204030204" pitchFamily="34" charset="0"/>
                <a:cs typeface="Calibri" panose="020F0502020204030204" pitchFamily="34" charset="0"/>
              </a:rPr>
              <a:t>طالبتي النجيبة استنبط فائدة مما سبق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8">
            <a:extLst>
              <a:ext uri="{FF2B5EF4-FFF2-40B4-BE49-F238E27FC236}">
                <a16:creationId xmlns:a16="http://schemas.microsoft.com/office/drawing/2014/main" id="{892DD585-4496-B734-8497-0009C7F50FD1}"/>
              </a:ext>
            </a:extLst>
          </p:cNvPr>
          <p:cNvSpPr>
            <a:spLocks/>
          </p:cNvSpPr>
          <p:nvPr/>
        </p:nvSpPr>
        <p:spPr>
          <a:xfrm rot="84843">
            <a:off x="14528" y="5419920"/>
            <a:ext cx="3899861" cy="1225499"/>
          </a:xfrm>
          <a:prstGeom prst="rect">
            <a:avLst/>
          </a:prstGeom>
          <a:solidFill>
            <a:schemeClr val="accent1">
              <a:lumMod val="20000"/>
              <a:lumOff val="80000"/>
              <a:alpha val="29000"/>
            </a:schemeClr>
          </a:solidFill>
        </p:spPr>
        <p:txBody>
          <a:bodyPr/>
          <a:lstStyle/>
          <a:p>
            <a:endParaRPr lang="ar-SA"/>
          </a:p>
        </p:txBody>
      </p:sp>
      <p:pic>
        <p:nvPicPr>
          <p:cNvPr id="9" name="Picture 7">
            <a:extLst>
              <a:ext uri="{FF2B5EF4-FFF2-40B4-BE49-F238E27FC236}">
                <a16:creationId xmlns:a16="http://schemas.microsoft.com/office/drawing/2014/main" id="{DA3594E1-7368-B51C-FF87-6DDB3C662136}"/>
              </a:ext>
            </a:extLst>
          </p:cNvPr>
          <p:cNvPicPr>
            <a:picLocks noChangeAspect="1" noChangeArrowheads="1"/>
          </p:cNvPicPr>
          <p:nvPr/>
        </p:nvPicPr>
        <p:blipFill>
          <a:blip r:embed="rId2">
            <a:lum bright="-16000" contrast="24000"/>
          </a:blip>
          <a:srcRect/>
          <a:stretch>
            <a:fillRect/>
          </a:stretch>
        </p:blipFill>
        <p:spPr bwMode="auto">
          <a:xfrm>
            <a:off x="4343400" y="1161667"/>
            <a:ext cx="6911975" cy="576263"/>
          </a:xfrm>
          <a:prstGeom prst="rect">
            <a:avLst/>
          </a:prstGeom>
          <a:noFill/>
          <a:ln w="9525">
            <a:noFill/>
            <a:miter lim="800000"/>
            <a:headEnd/>
            <a:tailEnd/>
          </a:ln>
        </p:spPr>
      </p:pic>
      <p:sp>
        <p:nvSpPr>
          <p:cNvPr id="16" name="TextBox 3">
            <a:extLst>
              <a:ext uri="{FF2B5EF4-FFF2-40B4-BE49-F238E27FC236}">
                <a16:creationId xmlns:a16="http://schemas.microsoft.com/office/drawing/2014/main" id="{69F8DA8C-424E-2EE9-F8FA-872D30E643AC}"/>
              </a:ext>
            </a:extLst>
          </p:cNvPr>
          <p:cNvSpPr txBox="1">
            <a:spLocks noGrp="1" noRot="1" noMove="1" noResize="1" noEditPoints="1" noAdjustHandles="1" noChangeArrowheads="1" noChangeShapeType="1"/>
          </p:cNvSpPr>
          <p:nvPr/>
        </p:nvSpPr>
        <p:spPr>
          <a:xfrm>
            <a:off x="1828800" y="1231620"/>
            <a:ext cx="7921625" cy="3046988"/>
          </a:xfrm>
          <a:prstGeom prst="rect">
            <a:avLst/>
          </a:prstGeom>
          <a:noFill/>
        </p:spPr>
        <p:txBody>
          <a:bodyPr>
            <a:spAutoFit/>
          </a:bodyPr>
          <a:lstStyle/>
          <a:p>
            <a:pPr algn="r" rtl="1">
              <a:defRPr/>
            </a:pPr>
            <a:r>
              <a:rPr lang="en-US" sz="3200" b="1" dirty="0">
                <a:latin typeface="29LT Azer" panose="00000500000000000000" pitchFamily="2" charset="-78"/>
                <a:ea typeface="Times New Roman" pitchFamily="18" charset="0"/>
                <a:cs typeface="29LT Azer" panose="00000500000000000000" pitchFamily="2" charset="-78"/>
              </a:rPr>
              <a:t>                                                                  </a:t>
            </a:r>
            <a:r>
              <a:rPr lang="ar-SA" sz="3200" b="1" dirty="0">
                <a:latin typeface="29LT Azer" panose="00000500000000000000" pitchFamily="2" charset="-78"/>
                <a:ea typeface="Times New Roman" pitchFamily="18" charset="0"/>
                <a:cs typeface="29LT Azer" panose="00000500000000000000" pitchFamily="2" charset="-78"/>
              </a:rPr>
              <a:t>أي: هب لنا من عندك رحمة ترحمنا </a:t>
            </a:r>
            <a:r>
              <a:rPr lang="ar-SA" sz="3200" b="1" dirty="0" err="1">
                <a:latin typeface="29LT Azer" panose="00000500000000000000" pitchFamily="2" charset="-78"/>
                <a:ea typeface="Times New Roman" pitchFamily="18" charset="0"/>
                <a:cs typeface="29LT Azer" panose="00000500000000000000" pitchFamily="2" charset="-78"/>
              </a:rPr>
              <a:t>بها</a:t>
            </a:r>
            <a:r>
              <a:rPr lang="ar-SA" sz="3200" b="1" dirty="0">
                <a:latin typeface="29LT Azer" panose="00000500000000000000" pitchFamily="2" charset="-78"/>
                <a:ea typeface="Times New Roman" pitchFamily="18" charset="0"/>
                <a:cs typeface="29LT Azer" panose="00000500000000000000" pitchFamily="2" charset="-78"/>
              </a:rPr>
              <a:t> وتسترنا عن قومنا </a:t>
            </a:r>
            <a:endParaRPr lang="en-US" sz="3200" b="1" dirty="0">
              <a:latin typeface="29LT Azer" panose="00000500000000000000" pitchFamily="2" charset="-78"/>
              <a:ea typeface="Times New Roman" pitchFamily="18" charset="0"/>
              <a:cs typeface="29LT Azer" panose="00000500000000000000" pitchFamily="2" charset="-78"/>
            </a:endParaRPr>
          </a:p>
          <a:p>
            <a:pPr algn="r" rtl="1">
              <a:defRPr/>
            </a:pPr>
            <a:r>
              <a:rPr lang="en-US" sz="3200" b="1" dirty="0">
                <a:latin typeface="29LT Azer" panose="00000500000000000000" pitchFamily="2" charset="-78"/>
                <a:cs typeface="29LT Azer" panose="00000500000000000000" pitchFamily="2" charset="-78"/>
              </a:rPr>
              <a:t>                  </a:t>
            </a:r>
            <a:r>
              <a:rPr lang="ar-SA" sz="3200" b="1" dirty="0">
                <a:latin typeface="29LT Azer" panose="00000500000000000000" pitchFamily="2" charset="-78"/>
                <a:cs typeface="29LT Azer" panose="00000500000000000000" pitchFamily="2" charset="-78"/>
              </a:rPr>
              <a:t>أي: ويسر لنا</a:t>
            </a:r>
            <a:endParaRPr lang="en-US" sz="3200" b="1" dirty="0">
              <a:latin typeface="29LT Azer" panose="00000500000000000000" pitchFamily="2" charset="-78"/>
              <a:cs typeface="29LT Azer" panose="00000500000000000000" pitchFamily="2" charset="-78"/>
            </a:endParaRPr>
          </a:p>
          <a:p>
            <a:pPr algn="r" rtl="1">
              <a:defRPr/>
            </a:pPr>
            <a:r>
              <a:rPr lang="en-US" sz="3200" b="1" dirty="0">
                <a:latin typeface="29LT Azer" panose="00000500000000000000" pitchFamily="2" charset="-78"/>
                <a:cs typeface="29LT Azer" panose="00000500000000000000" pitchFamily="2" charset="-78"/>
              </a:rPr>
              <a:t>                           </a:t>
            </a:r>
            <a:r>
              <a:rPr lang="ar-SA" sz="3200" b="1" dirty="0">
                <a:latin typeface="29LT Azer" panose="00000500000000000000" pitchFamily="2" charset="-78"/>
                <a:cs typeface="29LT Azer" panose="00000500000000000000" pitchFamily="2" charset="-78"/>
              </a:rPr>
              <a:t>أي: الذي نحن فيه من مفارقة الكفار </a:t>
            </a:r>
            <a:endParaRPr lang="en-US" sz="3200" dirty="0">
              <a:latin typeface="29LT Azer" panose="00000500000000000000" pitchFamily="2" charset="-78"/>
              <a:cs typeface="29LT Azer" panose="00000500000000000000" pitchFamily="2" charset="-78"/>
            </a:endParaRPr>
          </a:p>
          <a:p>
            <a:pPr algn="r" rtl="1">
              <a:defRPr/>
            </a:pPr>
            <a:endParaRPr lang="en-US" sz="3200" b="1" dirty="0">
              <a:latin typeface="29LT Azer" panose="00000500000000000000" pitchFamily="2" charset="-78"/>
              <a:cs typeface="29LT Azer" panose="00000500000000000000" pitchFamily="2" charset="-78"/>
            </a:endParaRPr>
          </a:p>
          <a:p>
            <a:pPr algn="r" rtl="1">
              <a:defRPr/>
            </a:pPr>
            <a:r>
              <a:rPr lang="en-US" sz="3200" b="1" dirty="0">
                <a:latin typeface="29LT Azer" panose="00000500000000000000" pitchFamily="2" charset="-78"/>
                <a:cs typeface="29LT Azer" panose="00000500000000000000" pitchFamily="2" charset="-78"/>
              </a:rPr>
              <a:t>               </a:t>
            </a:r>
            <a:r>
              <a:rPr lang="ar-SA" sz="3200" b="1" dirty="0">
                <a:latin typeface="29LT Azer" panose="00000500000000000000" pitchFamily="2" charset="-78"/>
                <a:cs typeface="29LT Azer" panose="00000500000000000000" pitchFamily="2" charset="-78"/>
              </a:rPr>
              <a:t>سداداً وصواباً.</a:t>
            </a:r>
            <a:endParaRPr lang="en-US" sz="3200" dirty="0">
              <a:latin typeface="29LT Azer" panose="00000500000000000000" pitchFamily="2" charset="-78"/>
              <a:cs typeface="29LT Azer" panose="00000500000000000000" pitchFamily="2" charset="-78"/>
            </a:endParaRPr>
          </a:p>
        </p:txBody>
      </p:sp>
      <p:pic>
        <p:nvPicPr>
          <p:cNvPr id="10" name="Picture 8">
            <a:extLst>
              <a:ext uri="{FF2B5EF4-FFF2-40B4-BE49-F238E27FC236}">
                <a16:creationId xmlns:a16="http://schemas.microsoft.com/office/drawing/2014/main" id="{EF62DDD5-491F-C9FC-3804-15F242EBD016}"/>
              </a:ext>
            </a:extLst>
          </p:cNvPr>
          <p:cNvPicPr>
            <a:picLocks noChangeAspect="1" noChangeArrowheads="1"/>
          </p:cNvPicPr>
          <p:nvPr/>
        </p:nvPicPr>
        <p:blipFill>
          <a:blip r:embed="rId3">
            <a:lum bright="-16000" contrast="24000"/>
          </a:blip>
          <a:srcRect/>
          <a:stretch>
            <a:fillRect/>
          </a:stretch>
        </p:blipFill>
        <p:spPr bwMode="auto">
          <a:xfrm>
            <a:off x="8391401" y="2244240"/>
            <a:ext cx="1689100" cy="534987"/>
          </a:xfrm>
          <a:prstGeom prst="rect">
            <a:avLst/>
          </a:prstGeom>
          <a:noFill/>
          <a:ln w="9525">
            <a:noFill/>
            <a:miter lim="800000"/>
            <a:headEnd/>
            <a:tailEnd/>
          </a:ln>
        </p:spPr>
      </p:pic>
      <p:pic>
        <p:nvPicPr>
          <p:cNvPr id="14" name="Picture 9">
            <a:extLst>
              <a:ext uri="{FF2B5EF4-FFF2-40B4-BE49-F238E27FC236}">
                <a16:creationId xmlns:a16="http://schemas.microsoft.com/office/drawing/2014/main" id="{39F926BE-51FF-6873-E8EC-CADE1D96CF36}"/>
              </a:ext>
            </a:extLst>
          </p:cNvPr>
          <p:cNvPicPr>
            <a:picLocks noChangeAspect="1" noChangeArrowheads="1"/>
          </p:cNvPicPr>
          <p:nvPr/>
        </p:nvPicPr>
        <p:blipFill>
          <a:blip r:embed="rId4">
            <a:lum bright="-16000" contrast="24000"/>
          </a:blip>
          <a:srcRect/>
          <a:stretch>
            <a:fillRect/>
          </a:stretch>
        </p:blipFill>
        <p:spPr bwMode="auto">
          <a:xfrm>
            <a:off x="7702550" y="2855719"/>
            <a:ext cx="1943100" cy="504825"/>
          </a:xfrm>
          <a:prstGeom prst="rect">
            <a:avLst/>
          </a:prstGeom>
          <a:noFill/>
          <a:ln w="9525">
            <a:noFill/>
            <a:miter lim="800000"/>
            <a:headEnd/>
            <a:tailEnd/>
          </a:ln>
        </p:spPr>
      </p:pic>
      <p:pic>
        <p:nvPicPr>
          <p:cNvPr id="15" name="Picture 10">
            <a:extLst>
              <a:ext uri="{FF2B5EF4-FFF2-40B4-BE49-F238E27FC236}">
                <a16:creationId xmlns:a16="http://schemas.microsoft.com/office/drawing/2014/main" id="{B45E2C1B-B90A-8843-DC4A-2B484A5C79B8}"/>
              </a:ext>
            </a:extLst>
          </p:cNvPr>
          <p:cNvPicPr>
            <a:picLocks noChangeAspect="1" noChangeArrowheads="1"/>
          </p:cNvPicPr>
          <p:nvPr/>
        </p:nvPicPr>
        <p:blipFill>
          <a:blip r:embed="rId5">
            <a:lum bright="-16000" contrast="24000"/>
          </a:blip>
          <a:srcRect/>
          <a:stretch>
            <a:fillRect/>
          </a:stretch>
        </p:blipFill>
        <p:spPr bwMode="auto">
          <a:xfrm>
            <a:off x="8578788" y="3653125"/>
            <a:ext cx="1336675" cy="523875"/>
          </a:xfrm>
          <a:prstGeom prst="rect">
            <a:avLst/>
          </a:prstGeom>
          <a:noFill/>
          <a:ln w="9525">
            <a:noFill/>
            <a:miter lim="800000"/>
            <a:headEnd/>
            <a:tailEnd/>
          </a:ln>
        </p:spPr>
      </p:pic>
      <p:sp>
        <p:nvSpPr>
          <p:cNvPr id="18" name="مربع نص 17">
            <a:extLst>
              <a:ext uri="{FF2B5EF4-FFF2-40B4-BE49-F238E27FC236}">
                <a16:creationId xmlns:a16="http://schemas.microsoft.com/office/drawing/2014/main" id="{BC1FBC7D-245A-07D6-0285-DF699FF1D45D}"/>
              </a:ext>
            </a:extLst>
          </p:cNvPr>
          <p:cNvSpPr txBox="1"/>
          <p:nvPr/>
        </p:nvSpPr>
        <p:spPr>
          <a:xfrm>
            <a:off x="1295400" y="5848003"/>
            <a:ext cx="6096000" cy="523220"/>
          </a:xfrm>
          <a:prstGeom prst="rect">
            <a:avLst/>
          </a:prstGeom>
          <a:noFill/>
        </p:spPr>
        <p:txBody>
          <a:bodyPr wrap="square">
            <a:spAutoFit/>
          </a:bodyPr>
          <a:lstStyle/>
          <a:p>
            <a:r>
              <a:rPr lang="ar-SA" sz="2800" b="1" dirty="0">
                <a:solidFill>
                  <a:schemeClr val="accent2"/>
                </a:solidFill>
                <a:latin typeface="Calibri" panose="020F0502020204030204" pitchFamily="34" charset="0"/>
                <a:cs typeface="Calibri" panose="020F0502020204030204" pitchFamily="34" charset="0"/>
              </a:rPr>
              <a:t>تفسير الآيات </a:t>
            </a:r>
          </a:p>
        </p:txBody>
      </p:sp>
    </p:spTree>
  </p:cSld>
  <p:clrMapOvr>
    <a:masterClrMapping/>
  </p:clrMapOvr>
  <p:transition>
    <p:pull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901</Words>
  <Application>Microsoft Office PowerPoint</Application>
  <PresentationFormat>شاشة عريضة</PresentationFormat>
  <Paragraphs>113</Paragraphs>
  <Slides>22</Slides>
  <Notes>1</Notes>
  <HiddenSlides>0</HiddenSlides>
  <MMClips>1</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22</vt:i4>
      </vt:variant>
    </vt:vector>
  </HeadingPairs>
  <TitlesOfParts>
    <vt:vector size="31" baseType="lpstr">
      <vt:lpstr>29LT Azer</vt:lpstr>
      <vt:lpstr>29LT Zarid Serif Rg</vt:lpstr>
      <vt:lpstr>Arabic Typesetting</vt:lpstr>
      <vt:lpstr>Arial</vt:lpstr>
      <vt:lpstr>Calibri</vt:lpstr>
      <vt:lpstr>Khalid Art bold</vt:lpstr>
      <vt:lpstr>Tahoma</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تفسير 3م فــ1 لؤلؤة العتيق</dc:title>
  <dc:subject>47- دعوة إبراهيم عليه السلام للتوحيد</dc:subject>
  <dc:creator>أ/لؤلؤة العتيق</dc:creator>
  <cp:keywords>قناة البيان للعروض والعلوم الشرعية</cp:keywords>
  <cp:lastModifiedBy>لؤلؤة العتيق</cp:lastModifiedBy>
  <cp:revision>119</cp:revision>
  <dcterms:created xsi:type="dcterms:W3CDTF">2006-08-16T00:00:00Z</dcterms:created>
  <dcterms:modified xsi:type="dcterms:W3CDTF">2023-09-10T14:59:16Z</dcterms:modified>
</cp:coreProperties>
</file>