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4" r:id="rId3"/>
    <p:sldId id="296" r:id="rId4"/>
    <p:sldId id="297" r:id="rId5"/>
    <p:sldId id="321" r:id="rId6"/>
    <p:sldId id="298" r:id="rId7"/>
    <p:sldId id="318" r:id="rId8"/>
    <p:sldId id="319" r:id="rId9"/>
    <p:sldId id="320" r:id="rId10"/>
    <p:sldId id="299" r:id="rId11"/>
    <p:sldId id="322" r:id="rId12"/>
    <p:sldId id="300" r:id="rId13"/>
    <p:sldId id="312" r:id="rId14"/>
    <p:sldId id="324" r:id="rId15"/>
    <p:sldId id="313" r:id="rId16"/>
    <p:sldId id="303" r:id="rId17"/>
    <p:sldId id="304" r:id="rId18"/>
    <p:sldId id="315" r:id="rId19"/>
    <p:sldId id="316" r:id="rId20"/>
    <p:sldId id="309" r:id="rId21"/>
    <p:sldId id="317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1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3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7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4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4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net.bh/e_content/level_1/stage_4/subject_ID_1/Part_2/e_books/Arabic-G4-2015(2)/Arabic%20G4%202015/files/assets/basic-html/page-120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64" y="3419458"/>
            <a:ext cx="7766936" cy="1577340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رائِداتٌ مِنْ بَلَدِي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564" y="5232551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الرّابع الابتدائي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16506" y="1911372"/>
            <a:ext cx="10358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 في ماد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اللّغة العربيّة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القراءة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1214846"/>
            <a:ext cx="10900610" cy="5251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أُعَدِّدُ المَجَالاتِ التِي خَاضَتْها المَرْأةُ البَحْرينيَّةُ وَسَاهَمَتْ فِيهَا كَمَا وَرَدَتْ فِي النَّصِّ.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أَذْكُرُ الصُّعُوبَاتِ التِي لاقَتْها السَّيدَةُ لَطِيفةُ يُوسُف الزَّيانِي خِلالَ مَسِيرتِها لِلْنُهوضِ بِالحَركةِ العِلميَّةِ فِي البِلادِ.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5" y="1928366"/>
            <a:ext cx="10900610" cy="375681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ضَرَبَتْ السَّيِّدَةُ فَاطِمَةُ عَلِي الزَّياني مَثَلاً يُحْتذَى بِه فِي حُبِّ العَمَلِ الجَادِّ. أُدلِّلُ عَلى ذَلِكَ مِنَ النَّصِّ.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7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79" y="1538514"/>
            <a:ext cx="10974773" cy="347895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 أستخرِجُ من النّصِّ العباراتِ الدّالةَ على: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مشاركةِ المَرأَةِ البَحْرينيّةِ الرّجُلَ مَسِيرَةَ التَّطوُّرِ فِي الوَطَنِ.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قضاءِ النساءِ الرّائِدات حَياتَهنَّ في سبيلِ النُّهُوضِ بِالوَطَنِ، وَرفْعِ مَنزِلةِ المَرْأةِ البَحرينيَّةِ.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366DB91-81B2-484A-86A8-738F3A935340}"/>
              </a:ext>
            </a:extLst>
          </p:cNvPr>
          <p:cNvSpPr txBox="1">
            <a:spLocks/>
          </p:cNvSpPr>
          <p:nvPr/>
        </p:nvSpPr>
        <p:spPr>
          <a:xfrm>
            <a:off x="10247086" y="11294"/>
            <a:ext cx="1661212" cy="7868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73" y="1451302"/>
            <a:ext cx="11363653" cy="4525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أُعَدِّدُ المَجَالاتِ التِي خَاضَتْها المَرْأةُ البَحْرينيَّةُ وَسَاهَمَتْ فِيهَا كَمَا وَرَدَتْ فِي النَّصِّ.</a:t>
            </a:r>
          </a:p>
          <a:p>
            <a:pPr marL="457200" lvl="1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التّربيةُ والتّعليمُ- الصحةُ والطّبُّ- الإعلامُ- القانونُ.</a:t>
            </a:r>
          </a:p>
          <a:p>
            <a:pPr marL="0" indent="0" algn="r" rtl="1">
              <a:buNone/>
            </a:pPr>
            <a:endParaRPr lang="ar-BH" sz="3600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أَذكرُ الصعوباتِ التِي لاقَتْها السَّيدةُ لطيفةُ يوسف الزَّياني خلالَ مَسِيرتِها لِلنُهوضِ بِالحَركةِ العِلميَّةِ فِي البِلادِ.</a:t>
            </a:r>
          </a:p>
          <a:p>
            <a:pPr marL="457200" lvl="1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العاداتُ والتقاليدُ التِي لا تُشجِّعُ على تعليم المرأة. </a:t>
            </a:r>
          </a:p>
          <a:p>
            <a:pPr marL="457200" lvl="1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مُمَارسةُ العملِ خارجَ المنزلِ.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533236" cy="7851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5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5" y="2040834"/>
            <a:ext cx="10395635" cy="390267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ضَربتْ السَّيِّدةُ فَاطِمَةُ عَلِي الزَّيَّانِي مَثلَاً يُحْتذَى بِه فِي حُبِّ العَمَلِ الجَادِّ. أُدلِّلُ عَلَى ذَلكَ مِنَ النَّصِّ.</a:t>
            </a:r>
          </a:p>
          <a:p>
            <a:pPr marL="457200" lvl="1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كَانتْ تنتقلُ بينَ المدنِ والقُرَى لِعلاج ِالفقراء ِتَطوُّعًا.</a:t>
            </a:r>
          </a:p>
          <a:p>
            <a:pPr marL="0" indent="0" algn="r" rtl="1">
              <a:buNone/>
            </a:pPr>
            <a:endParaRPr lang="ar-BH" sz="4000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55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02" y="1464553"/>
            <a:ext cx="10974773" cy="4326647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أستخرجُ من النَّصِّ العِباراتِ الدَّالةَ على: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مشاركةِ المَرأَةِ البَحْرينيّةِ الرّجُلَ مَسِيرَةَ التَّطوُّرِ فِي الوَطَنِ.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انْطَلقَتْ تَسيرُ إِلى جَانبِ أَخِيها الرَّجلِ فِي طَريقِ النَّهْضةِ والتّقدمِ.</a:t>
            </a:r>
            <a:endParaRPr lang="ar-SA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قضاءِ النساءِ الرّائِدات حَياتَهنَّ في سبيلِ النُّهُوضِ بِالوَطَنِ، وَرفْعِ مَنزِلةِ المَرْأةِ البَحرينيَّةِ.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نَذَرَتْ هَؤُلاءِ الرَائِدَاتُ حَياتَهُنَّ لِخِدْمةِ البَحْرَيْنِ.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GB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366DB91-81B2-484A-86A8-738F3A935340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4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1219199"/>
            <a:ext cx="11556995" cy="504601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</a:t>
            </a:r>
            <a:r>
              <a:rPr lang="ar-BH" sz="2000" dirty="0">
                <a:solidFill>
                  <a:prstClr val="black"/>
                </a:solidFill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كَسَرَتْ قُيودَ الجَهْلِ)، بِمَ شَبَّهَ الكاتِبُ (الجَهْلَ) في العِبَارَةِ السَّابقةِ؟</a:t>
            </a:r>
          </a:p>
          <a:p>
            <a:pPr marL="0" indent="0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أُميِّزُ الحَقيقةَ مِنَ الخَيالِ فِيمَا يَلِي:</a:t>
            </a:r>
          </a:p>
          <a:p>
            <a:pPr lvl="1">
              <a:lnSpc>
                <a:spcPct val="150000"/>
              </a:lnSpc>
            </a:pPr>
            <a:r>
              <a:rPr lang="ar-BH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خُضْنَ المَعرَكةَ الأُولَى بِنجاحٍ.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كَانَتْ السَّيدةُ لطيفةُ يوسُف الزَّيَّانِي أَوَّلَ مُدَرِّسَةٍ وَأَوَّلَ مُدِيرةٍ بَحْرينيَّةٍ.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819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8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7838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3702" y="795130"/>
            <a:ext cx="11389894" cy="560567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أُعَلِّلُ ما يأتي اعتمادًا على النصّ : 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صُعوبة حصرِ الكاتبِ لِجَميعِ أَسْماءِ النّساءِ البَحرينيَّاتِ فِي مَسِيرةِ التَّنْميةِ.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رفض العاَداتِ والتّقاليدِ لتعلِيمِ المَرأةِ ومُمَارسةِ العَملِ خارجَ المَنْزلِ.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أُبيِّنُ الدَّعْوَةَ التِي وجَّهَها الكَاتِبُ فِي نهايةِ النَّصِّ إلى القارئِ.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7222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1336599"/>
            <a:ext cx="11556995" cy="421606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( كَسَرَتْ قُيودَ الجَهْلِ)، بِمَ شَبَّهَ الكاتِبُ (الجَهْلَ) في العِبَارَةِ السَّابِقَةِ.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شَبَّهَ الكاتِبُ الجَهْلَ بِالقيودِ.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أُميِّزُ الحَقيقةَ مِنَ الخَيالِ فِيمَا يَلِي:</a:t>
            </a:r>
          </a:p>
          <a:p>
            <a:pPr lvl="1">
              <a:lnSpc>
                <a:spcPct val="150000"/>
              </a:lnSpc>
            </a:pPr>
            <a:r>
              <a:rPr lang="ar-BH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خُضْنَ المَعرَكةَ الأُولَى بِنجاحٍ.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كَانَتْ السَّيّدةُ لطيفةُ يوسُف الزَّيَّانِي أَوَّلَ مُدَرِّسَةٍ وَأَوَّلَ مُدِيرةٍ بَحْرينيَّةٍ. </a:t>
            </a: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819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9257" y="3969412"/>
            <a:ext cx="114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خ 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17784" y="4690812"/>
            <a:ext cx="114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ح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65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789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641000A-1134-4B88-9FEC-F5BB98FE786C}"/>
              </a:ext>
            </a:extLst>
          </p:cNvPr>
          <p:cNvSpPr txBox="1">
            <a:spLocks/>
          </p:cNvSpPr>
          <p:nvPr/>
        </p:nvSpPr>
        <p:spPr>
          <a:xfrm>
            <a:off x="714636" y="801209"/>
            <a:ext cx="10762728" cy="5559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أُعَلِّلُ ما يأتي اعتمادًا على النصّ : </a:t>
            </a: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صُعوبةَ حصرِ الكاتبِ لِجَميعِ أَسْماءِ النساءِ البَحرينيَّاتِ فِي مَسِيرةِ التَّنْميةِ.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دليلٌ عَلَى كَثْرَةِ النِّسَاءِ البحرينيَّاتِ المشَارِكاتِ فِي نهْضَةِ الوطَنِ . 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>
              <a:lnSpc>
                <a:spcPct val="150000"/>
              </a:lnSpc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رفضَ العاَداتِ والتّقاليدِ لتعلِيمِ المَرأةِ ومُمَارسةِ العَملِ خارجَ المَنْزلِ.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الاعتقاد سَابقًا بِأنَّ مَكانَ المَرأةِ هُوَ المَنزلُ، وأنّ تَعْليم المَرأةِ وعَملَها خَارجَ المَنزلِ من الأمور المرفوضة.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</a:t>
            </a: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أُبيِّنُ الدَّعْوةَ التِي وجَّهَها الكَاتِبُ فِي نهايةِ النَّصِّ إلى القارئِ.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تَقْديمُ الشُّكْرِ والتَّقدِيرِ للنّساء الرّائدات، ودَعوةُ الأَجْيالِ الصَّاعدَةِ إِلى الاقْتِداءِ بِهنَّ.</a:t>
            </a:r>
          </a:p>
          <a:p>
            <a:pPr marL="0" indent="0">
              <a:buNone/>
            </a:pPr>
            <a:endPara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1" indent="0">
              <a:buNone/>
            </a:pP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3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365590" y="32583"/>
            <a:ext cx="1714115" cy="7529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8C992E9F-2330-422E-9933-32070DCF2213}"/>
              </a:ext>
            </a:extLst>
          </p:cNvPr>
          <p:cNvSpPr txBox="1"/>
          <p:nvPr/>
        </p:nvSpPr>
        <p:spPr>
          <a:xfrm>
            <a:off x="3976248" y="162559"/>
            <a:ext cx="293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رائِداتٌ من بَلَدِي</a:t>
            </a:r>
            <a:endParaRPr lang="en-US" sz="40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59" t="12946" r="40328" b="6698"/>
          <a:stretch/>
        </p:blipFill>
        <p:spPr>
          <a:xfrm>
            <a:off x="4274929" y="162559"/>
            <a:ext cx="3897868" cy="6154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159" t="12054" r="41834" b="7053"/>
          <a:stretch/>
        </p:blipFill>
        <p:spPr>
          <a:xfrm>
            <a:off x="1042835" y="162559"/>
            <a:ext cx="3674034" cy="61871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2835" y="146259"/>
            <a:ext cx="7129962" cy="61871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2439" y="4146339"/>
            <a:ext cx="300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cs typeface="Sakkal Majalla" panose="02000000000000000000"/>
                <a:hlinkClick r:id="rId4"/>
              </a:rPr>
              <a:t>اضغط هنا لقراءة النصّ من الكتاب المدرسي</a:t>
            </a:r>
            <a:endParaRPr lang="en-US" sz="2800" dirty="0">
              <a:cs typeface="Sakkal Majalla" panose="02000000000000000000"/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=""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830" y="628853"/>
            <a:ext cx="3237676" cy="4203546"/>
          </a:xfrm>
        </p:spPr>
        <p:txBody>
          <a:bodyPr>
            <a:noAutofit/>
          </a:bodyPr>
          <a:lstStyle/>
          <a:p>
            <a:pPr algn="ctr"/>
            <a:r>
              <a:rPr lang="ar-BH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أَقرأُ النَّصَّ بِتَمَعُّنٍ، وأجيبُ عمّا يليهِ من أسئلةٍ</a:t>
            </a:r>
            <a:endParaRPr lang="en-US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014" y="244868"/>
            <a:ext cx="333706" cy="3709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6577" y="1387511"/>
            <a:ext cx="10515600" cy="502458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أَثْبَتت المَرْأةُ البَحْرينيَّةُ جَدَارَتَها فِي العَمَلِ إلى جانبِ الرَّجلِ خَارجَ المَنزلِ. أدعمُ هذا الرّأيَ.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ar-BH" sz="36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endParaRPr lang="ar-BH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5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52380"/>
            <a:ext cx="10515600" cy="5024583"/>
          </a:xfrm>
        </p:spPr>
        <p:txBody>
          <a:bodyPr/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أَثْبَتتْ المَرْأةُ البَحْرينيَّةُ جَدَارَتَها فِي العَمَلِ إلى جانبِ الرَّجلِ خَارجَ المَنزلِ. أدعمُ هذا الرّأيَ.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نرى المرأةَ البحرينيّة متألّقةً في مختلفِ المجالاتِ، فإلى جانب </a:t>
            </a:r>
            <a:r>
              <a:rPr lang="ar-BH" sz="3600" b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الصحّة </a:t>
            </a:r>
            <a:r>
              <a:rPr lang="ar-BH" sz="3600" b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والتّعليم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نراها ناجحةً في مجالات هامّةٍ مثل </a:t>
            </a:r>
            <a:r>
              <a:rPr lang="ar-BH" sz="3600" b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الإعلام </a:t>
            </a:r>
            <a:r>
              <a:rPr lang="ar-BH" sz="3600" b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والقانون 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والأعمال وغيرِها.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B14C3C-2E0E-4EE2-AB7A-DA21096C8427}"/>
              </a:ext>
            </a:extLst>
          </p:cNvPr>
          <p:cNvSpPr/>
          <p:nvPr/>
        </p:nvSpPr>
        <p:spPr>
          <a:xfrm>
            <a:off x="18803" y="11294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1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3269673" y="2291530"/>
            <a:ext cx="4182162" cy="1209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انتَهَى الدَّرْسُ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41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871987" y="274883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مَعَانِي المُفرَداتِ</a:t>
            </a:r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=""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42071"/>
              </p:ext>
            </p:extLst>
          </p:nvPr>
        </p:nvGraphicFramePr>
        <p:xfrm>
          <a:off x="1881504" y="921214"/>
          <a:ext cx="7963631" cy="552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="" xmlns:a16="http://schemas.microsoft.com/office/drawing/2014/main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="" xmlns:a16="http://schemas.microsoft.com/office/drawing/2014/main" val="2651125887"/>
                    </a:ext>
                  </a:extLst>
                </a:gridCol>
              </a:tblGrid>
              <a:tr h="616159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المعنى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الكلمة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0562839"/>
                  </a:ext>
                </a:extLst>
              </a:tr>
              <a:tr h="498795"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تَطلّعُها 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طُمُوحُها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6677987"/>
                  </a:ext>
                </a:extLst>
              </a:tr>
              <a:tr h="631559"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السَّبَّاقاتُ، المتقدّماتُ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الرَّائِداتُ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542323"/>
                  </a:ext>
                </a:extLst>
              </a:tr>
              <a:tr h="498795"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دخلتْ بقوّةٍ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اقْتَحمتْ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290676"/>
                  </a:ext>
                </a:extLst>
              </a:tr>
              <a:tr h="498795"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حُمِّلَتْ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كُلِّفتْ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6450284"/>
                  </a:ext>
                </a:extLst>
              </a:tr>
              <a:tr h="498795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طريق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مَسِيرة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9957892"/>
                  </a:ext>
                </a:extLst>
              </a:tr>
              <a:tr h="498795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شارَكْنَ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خُضْنَ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3682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مُزاوَلة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مُمَارسَة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3682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امتلأَ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حَفَل َ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682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العملُ</a:t>
                      </a:r>
                      <a:r>
                        <a:rPr lang="ar-BH" sz="2800" b="1" kern="1200" baseline="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برغبةِ الشّخصِ دونَ مقابلٍ.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تَطَوُّع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-147543" y="5823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dirty="0"/>
          </a:p>
        </p:txBody>
      </p:sp>
      <p:sp>
        <p:nvSpPr>
          <p:cNvPr id="8" name="مربع نص 3">
            <a:extLst>
              <a:ext uri="{FF2B5EF4-FFF2-40B4-BE49-F238E27FC236}">
                <a16:creationId xmlns=""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2525652" y="1777739"/>
            <a:ext cx="877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أَقرأُ شرحَ النَّصِّ بتمعُّنٍ، 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ثُمّ</a:t>
            </a:r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أُجيبُ عم</a:t>
            </a: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َا يَلِيهِ مِن أَسئلةٍ: </a:t>
            </a:r>
            <a:endParaRPr lang="en-US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2591" y="296524"/>
            <a:ext cx="3381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7030A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رائِداتٌ مِنْ بَلَدي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125" y="3129629"/>
            <a:ext cx="2847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BH" sz="4800" b="1" dirty="0">
                <a:latin typeface="Traditional Arabic" panose="02020603050405020304" pitchFamily="18" charset="-78"/>
                <a:ea typeface="Arial Unicode MS" panose="020B0604020202020204" pitchFamily="34" charset="-128"/>
                <a:cs typeface="Traditional Arabic" panose="02020603050405020304" pitchFamily="18" charset="-78"/>
              </a:rPr>
              <a:t>الفِكرَةُ العامّة:</a:t>
            </a:r>
            <a:endParaRPr lang="ar-BH" sz="3200" b="1" dirty="0">
              <a:latin typeface="Traditional Arabic" panose="02020603050405020304" pitchFamily="18" charset="-78"/>
              <a:ea typeface="Arial Unicode MS" panose="020B0604020202020204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95" y="3960626"/>
            <a:ext cx="975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تَارِيخُ المرأةِ البَحْرَينيَّةِ وَمَسِيرتُها فِي الرِّيَادةِ بِكافَّةِ المجَالاتِ.</a:t>
            </a:r>
            <a:endParaRPr lang="ar-BH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="" xmlns:a16="http://schemas.microsoft.com/office/drawing/2014/main" id="{D69E3742-0981-4926-AAC4-891AF67D4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90524"/>
              </p:ext>
            </p:extLst>
          </p:nvPr>
        </p:nvGraphicFramePr>
        <p:xfrm>
          <a:off x="323371" y="1621696"/>
          <a:ext cx="11730790" cy="414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392">
                  <a:extLst>
                    <a:ext uri="{9D8B030D-6E8A-4147-A177-3AD203B41FA5}">
                      <a16:colId xmlns="" xmlns:a16="http://schemas.microsoft.com/office/drawing/2014/main" val="1981376207"/>
                    </a:ext>
                  </a:extLst>
                </a:gridCol>
                <a:gridCol w="4018398">
                  <a:extLst>
                    <a:ext uri="{9D8B030D-6E8A-4147-A177-3AD203B41FA5}">
                      <a16:colId xmlns="" xmlns:a16="http://schemas.microsoft.com/office/drawing/2014/main" val="3221285144"/>
                    </a:ext>
                  </a:extLst>
                </a:gridCol>
              </a:tblGrid>
              <a:tr h="1107868">
                <a:tc>
                  <a:txBody>
                    <a:bodyPr/>
                    <a:lstStyle/>
                    <a:p>
                      <a:pPr algn="ctr"/>
                      <a:r>
                        <a:rPr lang="ar-BH" sz="40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الشَّرحُ</a:t>
                      </a:r>
                      <a:endParaRPr lang="en-US" sz="40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الفِكرَةُ</a:t>
                      </a:r>
                      <a:endParaRPr lang="ar-BH" sz="24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Arial Unicode MS" panose="020B0604020202020204" pitchFamily="34" charset="-128"/>
                        <a:cs typeface="Traditional Arabic" panose="02020603050405020304" pitchFamily="18" charset="-78"/>
                      </a:endParaRPr>
                    </a:p>
                    <a:p>
                      <a:pPr algn="ctr"/>
                      <a:endParaRPr lang="en-US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8805684"/>
                  </a:ext>
                </a:extLst>
              </a:tr>
              <a:tr h="30410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0612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31679" y="2859074"/>
            <a:ext cx="41250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مميّزات المرأة البحرينيّة.</a:t>
            </a:r>
            <a:endParaRPr lang="en-US" sz="36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>
              <a:defRPr/>
            </a:pPr>
            <a:r>
              <a:rPr lang="ar-BH" sz="4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</a:t>
            </a:r>
            <a:r>
              <a:rPr lang="ar-BH" sz="2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(عُرِفَتْ المرأةُ البحرينيّةُ ... وتفانيها في خدمتِهِ)</a:t>
            </a:r>
            <a:endParaRPr lang="ar-BH" sz="4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577" y="2795661"/>
            <a:ext cx="7276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تميّزت المرأةُ البحرينيّةُ منذُ القِدمِ بعدّةِ خصالٍ، أهمُّها:</a:t>
            </a:r>
          </a:p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الطُّموحُ وحُبُّ العِلمِ والمعرفةِ.</a:t>
            </a:r>
          </a:p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حُبُّ الوطنِ والتّفاني في خدمتِه.</a:t>
            </a:r>
          </a:p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مِنَ الصّفاتِ التي هيّأت المرأةَ البحرينيّةَ لتكونَ رائدةً في عديدِ المجالاتِ.</a:t>
            </a:r>
          </a:p>
        </p:txBody>
      </p:sp>
    </p:spTree>
    <p:extLst>
      <p:ext uri="{BB962C8B-B14F-4D97-AF65-F5344CB8AC3E}">
        <p14:creationId xmlns:p14="http://schemas.microsoft.com/office/powerpoint/2010/main" val="24386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جدول 3">
            <a:extLst>
              <a:ext uri="{FF2B5EF4-FFF2-40B4-BE49-F238E27FC236}">
                <a16:creationId xmlns="" xmlns:a16="http://schemas.microsoft.com/office/drawing/2014/main" id="{0B90AFD1-E85A-4070-85E7-63354FC6C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06808"/>
              </p:ext>
            </p:extLst>
          </p:nvPr>
        </p:nvGraphicFramePr>
        <p:xfrm>
          <a:off x="170012" y="1621696"/>
          <a:ext cx="11878101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9570">
                  <a:extLst>
                    <a:ext uri="{9D8B030D-6E8A-4147-A177-3AD203B41FA5}">
                      <a16:colId xmlns="" xmlns:a16="http://schemas.microsoft.com/office/drawing/2014/main" val="1981376207"/>
                    </a:ext>
                  </a:extLst>
                </a:gridCol>
                <a:gridCol w="4228531">
                  <a:extLst>
                    <a:ext uri="{9D8B030D-6E8A-4147-A177-3AD203B41FA5}">
                      <a16:colId xmlns="" xmlns:a16="http://schemas.microsoft.com/office/drawing/2014/main" val="3221285144"/>
                    </a:ext>
                  </a:extLst>
                </a:gridCol>
              </a:tblGrid>
              <a:tr h="74334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الشَّرحُ</a:t>
                      </a:r>
                      <a:endParaRPr lang="en-US" sz="36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الفِكرَةُ</a:t>
                      </a:r>
                      <a:endParaRPr lang="ar-BH" sz="20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Arial Unicode MS" panose="020B0604020202020204" pitchFamily="34" charset="-128"/>
                        <a:cs typeface="Traditional Arabic" panose="02020603050405020304" pitchFamily="18" charset="-78"/>
                      </a:endParaRPr>
                    </a:p>
                    <a:p>
                      <a:pPr algn="ctr"/>
                      <a:endParaRPr lang="en-US" sz="20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8805684"/>
                  </a:ext>
                </a:extLst>
              </a:tr>
              <a:tr h="2273536">
                <a:tc>
                  <a:txBody>
                    <a:bodyPr/>
                    <a:lstStyle/>
                    <a:p>
                      <a:pPr algn="just" rtl="1"/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just" rtl="1"/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just" rtl="1"/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just" rtl="1"/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just" rtl="1"/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just" rtl="1"/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0612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994469" y="2679918"/>
            <a:ext cx="3926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كَفاءَةُ المَرأةِ البحرينيّةِ في كافّةِ المَيادين.</a:t>
            </a:r>
          </a:p>
          <a:p>
            <a:pPr lvl="0" algn="r" rtl="1"/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(فقد أدّتْ دورًا ... بواجِبِهَا المُقَدَّسِ)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634" y="2679918"/>
            <a:ext cx="75280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اسْتغلَّتْ المَرأةُ البحرينيّةُ عِلْمَها فِي كافّةِ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المَيادينِ،</a:t>
            </a:r>
            <a:r>
              <a:rPr lang="en-US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وعمِلت 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بِكفاءَةٍ وجوْدةٍ خدمةً للوَطنِ.</a:t>
            </a:r>
          </a:p>
          <a:p>
            <a:pPr lvl="0" algn="just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أبرز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الصّفات</a:t>
            </a:r>
            <a:r>
              <a:rPr lang="en-US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التي 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تحلّت بها المرأة في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البحرين:</a:t>
            </a:r>
            <a:r>
              <a:rPr lang="en-US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الكفاءة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والثّباتُ،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والإصرارُ،</a:t>
            </a:r>
            <a:r>
              <a:rPr lang="en-US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وقوّةُ 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العزيمةِ، والإيمانُ بأنَّ المشاركة في مسيرة التّنمية واجبٌ وطنيّ مقدّسٌ.</a:t>
            </a: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جدول 3">
            <a:extLst>
              <a:ext uri="{FF2B5EF4-FFF2-40B4-BE49-F238E27FC236}">
                <a16:creationId xmlns="" xmlns:a16="http://schemas.microsoft.com/office/drawing/2014/main" id="{B93460A2-BED1-4BE5-B3B9-7057DFC80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26344"/>
              </p:ext>
            </p:extLst>
          </p:nvPr>
        </p:nvGraphicFramePr>
        <p:xfrm>
          <a:off x="692330" y="1621696"/>
          <a:ext cx="11058391" cy="376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7493">
                  <a:extLst>
                    <a:ext uri="{9D8B030D-6E8A-4147-A177-3AD203B41FA5}">
                      <a16:colId xmlns="" xmlns:a16="http://schemas.microsoft.com/office/drawing/2014/main" val="1981376207"/>
                    </a:ext>
                  </a:extLst>
                </a:gridCol>
                <a:gridCol w="4310898">
                  <a:extLst>
                    <a:ext uri="{9D8B030D-6E8A-4147-A177-3AD203B41FA5}">
                      <a16:colId xmlns="" xmlns:a16="http://schemas.microsoft.com/office/drawing/2014/main" val="3221285144"/>
                    </a:ext>
                  </a:extLst>
                </a:gridCol>
              </a:tblGrid>
              <a:tr h="74334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الشَّرحُ</a:t>
                      </a:r>
                      <a:endParaRPr lang="en-US" sz="36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الفِكرَةُ</a:t>
                      </a:r>
                      <a:endParaRPr lang="ar-BH" sz="20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Arial Unicode MS" panose="020B0604020202020204" pitchFamily="34" charset="-12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8805684"/>
                  </a:ext>
                </a:extLst>
              </a:tr>
              <a:tr h="2273536">
                <a:tc>
                  <a:txBody>
                    <a:bodyPr/>
                    <a:lstStyle/>
                    <a:p>
                      <a:pPr rtl="1"/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</a:p>
                    <a:p>
                      <a:pPr rtl="1"/>
                      <a:endParaRPr lang="ar-BH" sz="3200" b="1" baseline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/>
                      <a:endParaRPr lang="ar-BH" sz="3200" b="1" baseline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/>
                      <a:endParaRPr lang="ar-BH" sz="3200" b="1" baseline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/>
                      <a:endParaRPr lang="ar-BH" sz="3200" b="1" baseline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rtl="1"/>
                      <a:endParaRPr lang="ar-BH" sz="3200" b="1" baseline="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0612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471954" y="2447334"/>
            <a:ext cx="4180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بُروزُ أسماءٍ نسائيّةٍ لامِعَةٍ في مَسيرةِ التّنميةِ.</a:t>
            </a:r>
          </a:p>
          <a:p>
            <a:pPr lvl="0" algn="r" rtl="1"/>
            <a:r>
              <a:rPr lang="ar-BH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(وإذا كانَ من الصّعبِ ... المعرَكَةَ الأولى بنجاحٍ)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469" y="2487301"/>
            <a:ext cx="6113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يُشيرُ الكاتبُ إلى كثرةِ النّساءِ البحرينيّاتِ الرّائداتِ في مختلِفِ المجالاتِ، مؤكِّدًا بروزَ أسماءٍ عديدةٍ صارتْ علاماتٍ مضيئةً في تاريخِ البحرينِ ونهضتِها. </a:t>
            </a:r>
          </a:p>
        </p:txBody>
      </p:sp>
    </p:spTree>
    <p:extLst>
      <p:ext uri="{BB962C8B-B14F-4D97-AF65-F5344CB8AC3E}">
        <p14:creationId xmlns:p14="http://schemas.microsoft.com/office/powerpoint/2010/main" val="29140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جدول 3">
            <a:extLst>
              <a:ext uri="{FF2B5EF4-FFF2-40B4-BE49-F238E27FC236}">
                <a16:creationId xmlns="" xmlns:a16="http://schemas.microsoft.com/office/drawing/2014/main" id="{AEAA1EF6-E88A-4047-9FBD-2F2E4446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32224"/>
              </p:ext>
            </p:extLst>
          </p:nvPr>
        </p:nvGraphicFramePr>
        <p:xfrm>
          <a:off x="383374" y="1066015"/>
          <a:ext cx="11273050" cy="536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385">
                  <a:extLst>
                    <a:ext uri="{9D8B030D-6E8A-4147-A177-3AD203B41FA5}">
                      <a16:colId xmlns="" xmlns:a16="http://schemas.microsoft.com/office/drawing/2014/main" val="1981376207"/>
                    </a:ext>
                  </a:extLst>
                </a:gridCol>
                <a:gridCol w="4159665">
                  <a:extLst>
                    <a:ext uri="{9D8B030D-6E8A-4147-A177-3AD203B41FA5}">
                      <a16:colId xmlns="" xmlns:a16="http://schemas.microsoft.com/office/drawing/2014/main" val="3221285144"/>
                    </a:ext>
                  </a:extLst>
                </a:gridCol>
              </a:tblGrid>
              <a:tr h="852218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الشَّرحُ</a:t>
                      </a:r>
                      <a:endParaRPr lang="en-US" sz="36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الفِكرَةُ</a:t>
                      </a:r>
                      <a:endParaRPr lang="ar-BH" sz="20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Arial Unicode MS" panose="020B0604020202020204" pitchFamily="34" charset="-12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8805684"/>
                  </a:ext>
                </a:extLst>
              </a:tr>
              <a:tr h="4507801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0612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11143" y="2210644"/>
            <a:ext cx="3905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الرّيادةُ النّسائيّةٌ البحرينيّةُ في مَجالِ التّرْبيَةِ وَالتَّعليمِ.</a:t>
            </a:r>
          </a:p>
          <a:p>
            <a:pPr lvl="0" algn="r" rtl="1"/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(ففي مجالِ التّربيةِ ... عقودٍ منَ الزّمنِ)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576" y="1901719"/>
            <a:ext cx="6760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يوضِّحُ الكاتِبُ دورَ المرأةِ البحرينيّة في نشر التعليم والنّهوضِ به منذ بداياتِ القرنِ العشرين (1928).</a:t>
            </a:r>
          </a:p>
          <a:p>
            <a:pPr lvl="0" algn="just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اعتبر المرأةَ مساهمةً في تحرير المجتمع من آفةِ الجهل (كَسَرَتْ قُيودَ الجَهْلِ). وقد عاضدت جهودُها جهودَ الرّجُلِ في هذا المجال. </a:t>
            </a:r>
          </a:p>
          <a:p>
            <a:pPr lvl="0" algn="just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عدّدَ أسماءَ نساءٍ رائداتٍ في مجال التّربية والتّعليم، مثلَ لطيفة يوسف الزيّاني، والأختَيْن سكينة وموزة القحطاني. </a:t>
            </a:r>
          </a:p>
        </p:txBody>
      </p:sp>
    </p:spTree>
    <p:extLst>
      <p:ext uri="{BB962C8B-B14F-4D97-AF65-F5344CB8AC3E}">
        <p14:creationId xmlns:p14="http://schemas.microsoft.com/office/powerpoint/2010/main" val="38683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3912" y="79333"/>
            <a:ext cx="3220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dirty="0">
                <a:solidFill>
                  <a:srgbClr val="7030A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رائِداتٌ مِنْ بَلَدي</a:t>
            </a:r>
          </a:p>
        </p:txBody>
      </p:sp>
      <p:graphicFrame>
        <p:nvGraphicFramePr>
          <p:cNvPr id="6" name="جدول 3">
            <a:extLst>
              <a:ext uri="{FF2B5EF4-FFF2-40B4-BE49-F238E27FC236}">
                <a16:creationId xmlns="" xmlns:a16="http://schemas.microsoft.com/office/drawing/2014/main" id="{8EFC3106-D9C1-4047-9303-39AD7B0A9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72182"/>
              </p:ext>
            </p:extLst>
          </p:nvPr>
        </p:nvGraphicFramePr>
        <p:xfrm>
          <a:off x="281394" y="1434850"/>
          <a:ext cx="1162690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5166">
                  <a:extLst>
                    <a:ext uri="{9D8B030D-6E8A-4147-A177-3AD203B41FA5}">
                      <a16:colId xmlns="" xmlns:a16="http://schemas.microsoft.com/office/drawing/2014/main" val="1981376207"/>
                    </a:ext>
                  </a:extLst>
                </a:gridCol>
                <a:gridCol w="5141737">
                  <a:extLst>
                    <a:ext uri="{9D8B030D-6E8A-4147-A177-3AD203B41FA5}">
                      <a16:colId xmlns="" xmlns:a16="http://schemas.microsoft.com/office/drawing/2014/main" val="3221285144"/>
                    </a:ext>
                  </a:extLst>
                </a:gridCol>
              </a:tblGrid>
              <a:tr h="74334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الشَّرحُ</a:t>
                      </a:r>
                      <a:endParaRPr lang="en-US" sz="40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Arial Unicode MS" panose="020B0604020202020204" pitchFamily="34" charset="-12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Arial Unicode MS" panose="020B0604020202020204" pitchFamily="34" charset="-128"/>
                          <a:cs typeface="Traditional Arabic" panose="02020603050405020304" pitchFamily="18" charset="-78"/>
                        </a:rPr>
                        <a:t>الفِكرَةُ</a:t>
                      </a:r>
                      <a:endParaRPr lang="ar-BH" sz="24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Arial Unicode MS" panose="020B0604020202020204" pitchFamily="34" charset="-128"/>
                        <a:cs typeface="Traditional Arabic" panose="02020603050405020304" pitchFamily="18" charset="-78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8805684"/>
                  </a:ext>
                </a:extLst>
              </a:tr>
              <a:tr h="2273536">
                <a:tc>
                  <a:txBody>
                    <a:bodyPr/>
                    <a:lstStyle/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  <a:p>
                      <a:pPr algn="r" rtl="1"/>
                      <a:endParaRPr lang="ar-B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0612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82784" y="2589363"/>
            <a:ext cx="50161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الرِّيادةُ النّسائيّةُ البَحرينيّةُ في سائِر قِطاعاتِ التَّنميَةِ.</a:t>
            </a:r>
          </a:p>
          <a:p>
            <a:pPr lvl="0" algn="ctr" rtl="1">
              <a:defRPr/>
            </a:pPr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(أمّا في مجال الصّحَّةِ ... إلى الاقْتِدَاءِ بِهِنَّ)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394" y="2458734"/>
            <a:ext cx="63920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يَستعرِضُ الكاتبُ مَيادينَ أُخرَى نَشطتْ فِيها المرْأةُ البحرينيَّةُ كالصّحَّةِ والقانونِ والإعلامِ. فكانت حياتُهنَّ حافِلةً بمظاهِرِ الإخلاصِ في خدمةِ الوطن، والتّضحيةِ في سبيل الآخرين، ممّا يدعو الأجيال الحاضرة إلى الاقتداء بمسيراتهنّ.  </a:t>
            </a:r>
          </a:p>
        </p:txBody>
      </p:sp>
    </p:spTree>
    <p:extLst>
      <p:ext uri="{BB962C8B-B14F-4D97-AF65-F5344CB8AC3E}">
        <p14:creationId xmlns:p14="http://schemas.microsoft.com/office/powerpoint/2010/main" val="23614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1744</TotalTime>
  <Words>1072</Words>
  <Application>Microsoft Office PowerPoint</Application>
  <PresentationFormat>Widescreen</PresentationFormat>
  <Paragraphs>197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Sakkal Majalla</vt:lpstr>
      <vt:lpstr>Times New Roman</vt:lpstr>
      <vt:lpstr>Traditional Arabic</vt:lpstr>
      <vt:lpstr>قالب الدروس</vt:lpstr>
      <vt:lpstr>رائِداتٌ مِنْ بَلَدِي</vt:lpstr>
      <vt:lpstr>أَقرأُ النَّصَّ بِتَمَعُّنٍ، وأجيبُ عمّا يليهِ من أسئلةٍ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user</cp:lastModifiedBy>
  <cp:revision>206</cp:revision>
  <dcterms:created xsi:type="dcterms:W3CDTF">2020-03-04T09:54:10Z</dcterms:created>
  <dcterms:modified xsi:type="dcterms:W3CDTF">2020-04-09T07:52:15Z</dcterms:modified>
</cp:coreProperties>
</file>