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94" r:id="rId3"/>
    <p:sldId id="296" r:id="rId4"/>
    <p:sldId id="297" r:id="rId5"/>
    <p:sldId id="321" r:id="rId6"/>
    <p:sldId id="298" r:id="rId7"/>
    <p:sldId id="318" r:id="rId8"/>
    <p:sldId id="319" r:id="rId9"/>
    <p:sldId id="320" r:id="rId10"/>
    <p:sldId id="299" r:id="rId11"/>
    <p:sldId id="322" r:id="rId12"/>
    <p:sldId id="300" r:id="rId13"/>
    <p:sldId id="312" r:id="rId14"/>
    <p:sldId id="324" r:id="rId15"/>
    <p:sldId id="313" r:id="rId16"/>
    <p:sldId id="303" r:id="rId17"/>
    <p:sldId id="304" r:id="rId18"/>
    <p:sldId id="315" r:id="rId19"/>
    <p:sldId id="316" r:id="rId20"/>
    <p:sldId id="309" r:id="rId21"/>
    <p:sldId id="317" r:id="rId22"/>
    <p:sldId id="31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53" autoAdjust="0"/>
    <p:restoredTop sz="94660"/>
  </p:normalViewPr>
  <p:slideViewPr>
    <p:cSldViewPr snapToGrid="0">
      <p:cViewPr varScale="1">
        <p:scale>
          <a:sx n="67" d="100"/>
          <a:sy n="67" d="100"/>
        </p:scale>
        <p:origin x="84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DF867A2C-93C7-458C-8EDB-94CB365715D2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95E7EEB7-7186-499B-A38B-1AAFFAA2C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59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75124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606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99310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675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534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42493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0660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5649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7010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2771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4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96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833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995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985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887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39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88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46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465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861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01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91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dunet.bh/e_content/level_1/stage_4/subject_ID_1/Part_2/e_books/Arabic-G4-2015(2)/Arabic%20G4%202015/files/assets/basic-html/page-120.html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306445"/>
            <a:ext cx="7162800" cy="1182210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="" xmlns:a16="http://schemas.microsoft.com/office/drawing/2014/main" id="{C92AB2D9-8460-49FE-A3B3-E886CB62FA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0464" y="3419458"/>
            <a:ext cx="7766936" cy="1577340"/>
          </a:xfrm>
        </p:spPr>
        <p:txBody>
          <a:bodyPr>
            <a:normAutofit/>
          </a:bodyPr>
          <a:lstStyle/>
          <a:p>
            <a:pPr algn="ctr"/>
            <a:r>
              <a:rPr lang="ar-BH" sz="6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رائِداتٌ مِنْ بَلَدِي</a:t>
            </a:r>
          </a:p>
        </p:txBody>
      </p:sp>
      <p:sp>
        <p:nvSpPr>
          <p:cNvPr id="7" name="Subtitle 4">
            <a:extLst>
              <a:ext uri="{FF2B5EF4-FFF2-40B4-BE49-F238E27FC236}">
                <a16:creationId xmlns="" xmlns:a16="http://schemas.microsoft.com/office/drawing/2014/main" id="{48024BBA-7773-4B10-B6BC-A451E95D5C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98564" y="5232551"/>
            <a:ext cx="6990735" cy="2080259"/>
          </a:xfrm>
        </p:spPr>
        <p:txBody>
          <a:bodyPr>
            <a:normAutofit/>
          </a:bodyPr>
          <a:lstStyle/>
          <a:p>
            <a:pPr algn="ctr" rtl="1"/>
            <a:r>
              <a:rPr lang="ar-BH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الص</a:t>
            </a:r>
            <a:r>
              <a:rPr lang="ar-SA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</a:t>
            </a:r>
            <a:r>
              <a:rPr lang="ar-SA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الرّابع الابتدائي</a:t>
            </a:r>
            <a:r>
              <a:rPr lang="ar-SA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endParaRPr lang="ar-BH" sz="40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="" xmlns:a16="http://schemas.microsoft.com/office/drawing/2014/main" id="{5BA305D1-C304-46EB-B4B1-426C2825E1C4}"/>
              </a:ext>
            </a:extLst>
          </p:cNvPr>
          <p:cNvSpPr txBox="1"/>
          <p:nvPr/>
        </p:nvSpPr>
        <p:spPr>
          <a:xfrm>
            <a:off x="916506" y="1911372"/>
            <a:ext cx="1035898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درس في ماد</a:t>
            </a:r>
            <a:r>
              <a:rPr lang="ar-SA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ة اللّغة العربيّة</a:t>
            </a:r>
            <a:br>
              <a:rPr lang="ar-BH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000" b="1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القراءة</a:t>
            </a:r>
            <a:endParaRPr lang="en-US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921" y="1214846"/>
            <a:ext cx="10900610" cy="52518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1. أُعَدِّدُ المَجَالاتِ التِي خَاضَتْها المَرْأةُ البَحْرينيَّةُ وَسَاهَمَتْ فِيهَا كَمَا وَرَدَتْ فِي النَّصِّ.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..............................................................................................................................................................................................</a:t>
            </a:r>
          </a:p>
          <a:p>
            <a:pPr marL="0" indent="0" algn="r" rtl="1">
              <a:buNone/>
            </a:pP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2. أَذْكُرُ الصُّعُوبَاتِ التِي لاقَتْها السَّيدَةُ لَطِيفةُ يُوسُف الزَّيانِي خِلالَ مَسِيرتِها لِلْنُهوضِ بِالحَركةِ العِلميَّةِ فِي البِلادِ.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..............................................................................................................................................................................................</a:t>
            </a: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C3DEA09E-20B8-48EB-890C-A2BA6480C4B8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301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5695" y="1928366"/>
            <a:ext cx="10900610" cy="3756817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3. ضَرَبَتْ السَّيِّدَةُ فَاطِمَةُ عَلِي الزَّياني مَثَلاً يُحْتذَى بِه فِي حُبِّ العَمَلِ الجَادِّ. أُدلِّلُ عَلى ذَلِكَ مِنَ النَّصِّ.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ar-BH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........................................................................................................................................................................</a:t>
            </a: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C3DEA09E-20B8-48EB-890C-A2BA6480C4B8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6276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6679" y="1538514"/>
            <a:ext cx="10974773" cy="3478950"/>
          </a:xfrm>
        </p:spPr>
        <p:txBody>
          <a:bodyPr>
            <a:no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4.  أستخرِجُ من النّصِّ العباراتِ الدّالةَ على:</a:t>
            </a:r>
          </a:p>
          <a:p>
            <a:pPr lvl="1">
              <a:lnSpc>
                <a:spcPct val="150000"/>
              </a:lnSpc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مشاركةِ المَرأَةِ البَحْرينيّةِ الرّجُلَ مَسِيرَةَ التَّطوُّرِ فِي الوَطَنِ.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..................................................................................</a:t>
            </a:r>
            <a:r>
              <a:rPr lang="ar-SA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</a:t>
            </a:r>
            <a:endParaRPr lang="ar-SA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1">
              <a:lnSpc>
                <a:spcPct val="150000"/>
              </a:lnSpc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قضاءِ النساءِ الرّائِدات حَياتَهنَّ في سبيلِ النُّهُوضِ بِالوَطَنِ، وَرفْعِ مَنزِلةِ المَرْأةِ البَحرينيَّةِ.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ar-SA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...........................................................................................</a:t>
            </a: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en-GB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E366DB91-81B2-484A-86A8-738F3A935340}"/>
              </a:ext>
            </a:extLst>
          </p:cNvPr>
          <p:cNvSpPr txBox="1">
            <a:spLocks/>
          </p:cNvSpPr>
          <p:nvPr/>
        </p:nvSpPr>
        <p:spPr>
          <a:xfrm>
            <a:off x="10247086" y="11294"/>
            <a:ext cx="1661212" cy="78685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4173" y="1451302"/>
            <a:ext cx="11363653" cy="45254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1. أُعَدِّدُ المَجَالاتِ التِي خَاضَتْها المَرْأةُ البَحْرينيَّةُ وَسَاهَمَتْ فِيهَا كَمَا وَرَدَتْ فِي النَّصِّ.</a:t>
            </a:r>
          </a:p>
          <a:p>
            <a:pPr marL="457200" lvl="1" indent="0">
              <a:buNone/>
            </a:pPr>
            <a:r>
              <a:rPr lang="ar-BH" sz="36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التّربيةُ والتّعليمُ- الصحةُ والطّبُّ- الإعلامُ- القانونُ.</a:t>
            </a:r>
          </a:p>
          <a:p>
            <a:pPr marL="0" indent="0" algn="r" rtl="1">
              <a:buNone/>
            </a:pPr>
            <a:endParaRPr lang="ar-BH" sz="3600" dirty="0">
              <a:solidFill>
                <a:srgbClr val="00B05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2. أَذكرُ الصعوباتِ التِي لاقَتْها السَّيدةُ لطيفةُ يوسف الزَّياني خلالَ مَسِيرتِها لِلنُهوضِ بِالحَركةِ العِلميَّةِ فِي البِلادِ.</a:t>
            </a:r>
          </a:p>
          <a:p>
            <a:pPr marL="457200" lvl="1" indent="0">
              <a:buNone/>
            </a:pPr>
            <a:r>
              <a:rPr lang="ar-BH" sz="36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العاداتُ والتقاليدُ التِي لا تُشجِّعُ على تعليم المرأة. </a:t>
            </a:r>
          </a:p>
          <a:p>
            <a:pPr marL="457200" lvl="1" indent="0">
              <a:buNone/>
            </a:pPr>
            <a:r>
              <a:rPr lang="ar-BH" sz="36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- مُمَارسةُ العملِ خارجَ المنزلِ.</a:t>
            </a:r>
          </a:p>
          <a:p>
            <a:pPr marL="0" indent="0" algn="r" rtl="1">
              <a:buNone/>
            </a:pPr>
            <a:endParaRPr lang="ar-BH" sz="3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en-GB" sz="3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C3DEA09E-20B8-48EB-890C-A2BA6480C4B8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533236" cy="78516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CB13034-CA81-48B9-B50A-5626F3897F1F}"/>
              </a:ext>
            </a:extLst>
          </p:cNvPr>
          <p:cNvSpPr/>
          <p:nvPr/>
        </p:nvSpPr>
        <p:spPr>
          <a:xfrm>
            <a:off x="0" y="0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51536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7895" y="2040834"/>
            <a:ext cx="10395635" cy="3902672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BH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3. ضَربتْ السَّيِّدةُ فَاطِمَةُ عَلِي الزَّيَّانِي مَثلَاً يُحْتذَى بِه فِي حُبِّ العَمَلِ الجَادِّ. أُدلِّلُ عَلَى ذَلكَ مِنَ النَّصِّ.</a:t>
            </a:r>
          </a:p>
          <a:p>
            <a:pPr marL="457200" lvl="1" indent="0">
              <a:buNone/>
            </a:pPr>
            <a:r>
              <a:rPr lang="ar-BH" sz="36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كَانتْ تنتقلُ بينَ المدنِ والقُرَى لِعلاج ِالفقراء ِتَطوُّعًا.</a:t>
            </a:r>
          </a:p>
          <a:p>
            <a:pPr marL="0" indent="0" algn="r" rtl="1">
              <a:buNone/>
            </a:pPr>
            <a:endParaRPr lang="ar-BH" sz="4000" dirty="0">
              <a:solidFill>
                <a:srgbClr val="00B05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ar-BH" sz="40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en-GB" sz="40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C3DEA09E-20B8-48EB-890C-A2BA6480C4B8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CB13034-CA81-48B9-B50A-5626F3897F1F}"/>
              </a:ext>
            </a:extLst>
          </p:cNvPr>
          <p:cNvSpPr/>
          <p:nvPr/>
        </p:nvSpPr>
        <p:spPr>
          <a:xfrm>
            <a:off x="0" y="0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05521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702" y="1464553"/>
            <a:ext cx="10974773" cy="4326647"/>
          </a:xfrm>
        </p:spPr>
        <p:txBody>
          <a:bodyPr>
            <a:no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4. أستخرجُ من النَّصِّ العِباراتِ الدَّالةَ على:</a:t>
            </a:r>
          </a:p>
          <a:p>
            <a:pPr lvl="1">
              <a:lnSpc>
                <a:spcPct val="150000"/>
              </a:lnSpc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مشاركةِ المَرأَةِ البَحْرينيّةِ الرّجُلَ مَسِيرَةَ التَّطوُّرِ فِي الوَطَنِ.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انْطَلقَتْ تَسيرُ إِلى جَانبِ أَخِيها الرَّجلِ فِي طَريقِ النَّهْضةِ والتّقدمِ.</a:t>
            </a:r>
            <a:endParaRPr lang="ar-SA" sz="3200" b="1" dirty="0">
              <a:solidFill>
                <a:srgbClr val="00B05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1">
              <a:lnSpc>
                <a:spcPct val="150000"/>
              </a:lnSpc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قضاءِ النساءِ الرّائِدات حَياتَهنَّ في سبيلِ النُّهُوضِ بِالوَطَنِ، وَرفْعِ مَنزِلةِ المَرْأةِ البَحرينيَّةِ.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نَذَرَتْ هَؤُلاءِ الرَائِدَاتُ حَياتَهُنَّ لِخِدْمةِ البَحْرَيْنِ.</a:t>
            </a:r>
          </a:p>
          <a:p>
            <a:pPr marL="0" indent="0" algn="r" rtl="1">
              <a:lnSpc>
                <a:spcPct val="150000"/>
              </a:lnSpc>
              <a:buNone/>
            </a:pP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lnSpc>
                <a:spcPct val="150000"/>
              </a:lnSpc>
              <a:buNone/>
            </a:pPr>
            <a:endParaRPr lang="en-GB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E366DB91-81B2-484A-86A8-738F3A935340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FCB13034-CA81-48B9-B50A-5626F3897F1F}"/>
              </a:ext>
            </a:extLst>
          </p:cNvPr>
          <p:cNvSpPr/>
          <p:nvPr/>
        </p:nvSpPr>
        <p:spPr>
          <a:xfrm>
            <a:off x="0" y="0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04496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881" y="1219199"/>
            <a:ext cx="11556995" cy="5046013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1.</a:t>
            </a:r>
            <a:r>
              <a:rPr lang="ar-BH" sz="2000" dirty="0">
                <a:solidFill>
                  <a:prstClr val="black"/>
                </a:solidFill>
              </a:rPr>
              <a:t> 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( كَسَرَتْ قُيودَ الجَهْلِ)، بِمَ شَبَّهَ الكاتِبُ (الجَهْلَ) في العِبَارَةِ السَّابقةِ؟</a:t>
            </a:r>
          </a:p>
          <a:p>
            <a:pPr marL="0" indent="0">
              <a:buNone/>
            </a:pPr>
            <a:r>
              <a:rPr lang="ar-BH" sz="3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.................................................................................</a:t>
            </a:r>
            <a:endParaRPr lang="ar-SA" sz="3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r>
              <a:rPr lang="ar-BH" sz="3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.................................................................................</a:t>
            </a:r>
          </a:p>
          <a:p>
            <a:pPr marL="0" indent="0" algn="r" rtl="1">
              <a:buNone/>
            </a:pPr>
            <a:endParaRPr lang="ar-BH" sz="3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2. أُميِّزُ الحَقيقةَ مِنَ الخَيالِ فِيمَا يَلِي:</a:t>
            </a:r>
          </a:p>
          <a:p>
            <a:pPr lvl="1">
              <a:lnSpc>
                <a:spcPct val="150000"/>
              </a:lnSpc>
            </a:pPr>
            <a:r>
              <a:rPr lang="ar-BH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خُضْنَ المَعرَكةَ الأُولَى بِنجاحٍ.</a:t>
            </a:r>
          </a:p>
          <a:p>
            <a:pPr lvl="1">
              <a:lnSpc>
                <a:spcPct val="150000"/>
              </a:lnSpc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كَانَتْ السَّيدةُ لطيفةُ يوسُف الزَّيَّانِي أَوَّلَ مُدَرِّسَةٍ وَأَوَّلَ مُدِيرةٍ بَحْرينيَّةٍ.</a:t>
            </a:r>
          </a:p>
          <a:p>
            <a:pPr marL="0" indent="0" algn="r" rtl="1">
              <a:buNone/>
            </a:pPr>
            <a:endParaRPr lang="ar-BH" sz="3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en-GB" sz="3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5DAB3F16-0962-46C5-91D7-3E045B66C3C5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819979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أحلّل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3782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="" xmlns:a16="http://schemas.microsoft.com/office/drawing/2014/main" id="{F131A70B-0B40-454F-BEEC-97CF1C38C916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78383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أحلّل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83702" y="795130"/>
            <a:ext cx="11389894" cy="5605670"/>
          </a:xfrm>
        </p:spPr>
        <p:txBody>
          <a:bodyPr>
            <a:norm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3. أُعَلِّلُ ما يأتي اعتمادًا على النصّ : </a:t>
            </a:r>
          </a:p>
          <a:p>
            <a:pPr lvl="1">
              <a:lnSpc>
                <a:spcPct val="150000"/>
              </a:lnSpc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صُعوبة حصرِ الكاتبِ لِجَميعِ أَسْماءِ النّساءِ البَحرينيَّاتِ فِي مَسِيرةِ التَّنْميةِ.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............................................................................................</a:t>
            </a:r>
          </a:p>
          <a:p>
            <a:pPr lvl="1">
              <a:lnSpc>
                <a:spcPct val="150000"/>
              </a:lnSpc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رفض العاَداتِ والتّقاليدِ لتعلِيمِ المَرأةِ ومُمَارسةِ العَملِ خارجَ المَنْزلِ.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...........................................................................................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4. أُبيِّنُ الدَّعْوَةَ التِي وجَّهَها الكَاتِبُ فِي نهايةِ النَّصِّ إلى القارئِ.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72220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881" y="1336599"/>
            <a:ext cx="11556995" cy="4216062"/>
          </a:xfrm>
        </p:spPr>
        <p:txBody>
          <a:bodyPr>
            <a:no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1. ( كَسَرَتْ قُيودَ الجَهْلِ)، بِمَ شَبَّهَ الكاتِبُ (الجَهْلَ) في العِبَارَةِ السَّابِقَةِ.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شَبَّهَ الكاتِبُ الجَهْلَ بِالقيودِ.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2. أُميِّزُ الحَقيقةَ مِنَ الخَيالِ فِيمَا يَلِي:</a:t>
            </a:r>
          </a:p>
          <a:p>
            <a:pPr lvl="1">
              <a:lnSpc>
                <a:spcPct val="150000"/>
              </a:lnSpc>
            </a:pPr>
            <a:r>
              <a:rPr lang="ar-BH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خُضْنَ المَعرَكةَ الأُولَى بِنجاحٍ.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</a:p>
          <a:p>
            <a:pPr lvl="1">
              <a:lnSpc>
                <a:spcPct val="150000"/>
              </a:lnSpc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كَانَتْ السَّيّدةُ لطيفةُ يوسُف الزَّيَّانِي أَوَّلَ مُدَرِّسَةٍ وَأَوَّلَ مُدِيرةٍ بَحْرينيَّةٍ. </a:t>
            </a:r>
            <a:endParaRPr lang="ar-BH" sz="3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en-GB" sz="3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5DAB3F16-0962-46C5-91D7-3E045B66C3C5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819979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أحلّل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CB13034-CA81-48B9-B50A-5626F3897F1F}"/>
              </a:ext>
            </a:extLst>
          </p:cNvPr>
          <p:cNvSpPr/>
          <p:nvPr/>
        </p:nvSpPr>
        <p:spPr>
          <a:xfrm>
            <a:off x="0" y="0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19257" y="3969412"/>
            <a:ext cx="11495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 خ )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3017784" y="4690812"/>
            <a:ext cx="11495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 ح 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86561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="" xmlns:a16="http://schemas.microsoft.com/office/drawing/2014/main" id="{F131A70B-0B40-454F-BEEC-97CF1C38C916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78991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أحلّل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FCB13034-CA81-48B9-B50A-5626F3897F1F}"/>
              </a:ext>
            </a:extLst>
          </p:cNvPr>
          <p:cNvSpPr/>
          <p:nvPr/>
        </p:nvSpPr>
        <p:spPr>
          <a:xfrm>
            <a:off x="0" y="0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Content Placeholder 3">
            <a:extLst>
              <a:ext uri="{FF2B5EF4-FFF2-40B4-BE49-F238E27FC236}">
                <a16:creationId xmlns="" xmlns:a16="http://schemas.microsoft.com/office/drawing/2014/main" id="{4641000A-1134-4B88-9FEC-F5BB98FE786C}"/>
              </a:ext>
            </a:extLst>
          </p:cNvPr>
          <p:cNvSpPr txBox="1">
            <a:spLocks/>
          </p:cNvSpPr>
          <p:nvPr/>
        </p:nvSpPr>
        <p:spPr>
          <a:xfrm>
            <a:off x="714636" y="801209"/>
            <a:ext cx="10762728" cy="555983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3. أُعَلِّلُ ما يأتي اعتمادًا على النصّ : </a:t>
            </a:r>
          </a:p>
          <a:p>
            <a:pPr lvl="1">
              <a:lnSpc>
                <a:spcPct val="150000"/>
              </a:lnSpc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صُعوبةَ حصرِ الكاتبِ لِجَميعِ أَسْماءِ النساءِ البَحرينيَّاتِ فِي مَسِيرةِ التَّنْميةِ.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دليلٌ عَلَى كَثْرَةِ النِّسَاءِ البحرينيَّاتِ المشَارِكاتِ فِي نهْضَةِ الوطَنِ . </a:t>
            </a: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1">
              <a:lnSpc>
                <a:spcPct val="150000"/>
              </a:lnSpc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رفضَ العاَداتِ والتّقاليدِ لتعلِيمِ المَرأةِ ومُمَارسةِ العَملِ خارجَ المَنْزلِ.</a:t>
            </a:r>
          </a:p>
          <a:p>
            <a:pPr marL="457200" lvl="1" indent="0">
              <a:buNone/>
            </a:pP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الاعتقاد سَابقًا بِأنَّ مَكانَ المَرأةِ هُوَ المَنزلُ، وأنّ تَعْليم المَرأةِ وعَملَها خَارجَ المَنزلِ من الأمور المرفوضة.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BH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4. </a:t>
            </a:r>
            <a:r>
              <a:rPr lang="ar-BH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أُبيِّنُ الدَّعْوةَ التِي وجَّهَها الكَاتِبُ فِي نهايةِ النَّصِّ إلى القارئِ.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ar-BH" sz="36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تَقْديمُ الشُّكْرِ والتَّقدِيرِ للنّساء الرّائدات، ودَعوةُ الأَجْيالِ الصَّاعدَةِ إِلى الاقْتِداءِ بِهنَّ.</a:t>
            </a:r>
          </a:p>
          <a:p>
            <a:pPr marL="0" indent="0">
              <a:buNone/>
            </a:pPr>
            <a:endParaRPr lang="ar-BH" sz="36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457200" lvl="1" indent="0">
              <a:buNone/>
            </a:pPr>
            <a:endParaRPr lang="ar-BH" sz="3200" b="1" dirty="0">
              <a:solidFill>
                <a:srgbClr val="00B05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14389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="" xmlns:a16="http://schemas.microsoft.com/office/drawing/2014/main" id="{A569A42E-2F99-476D-90FA-C289343FCA5A}"/>
              </a:ext>
            </a:extLst>
          </p:cNvPr>
          <p:cNvSpPr txBox="1">
            <a:spLocks/>
          </p:cNvSpPr>
          <p:nvPr/>
        </p:nvSpPr>
        <p:spPr>
          <a:xfrm>
            <a:off x="10365590" y="32583"/>
            <a:ext cx="1714115" cy="75298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="" xmlns:a16="http://schemas.microsoft.com/office/drawing/2014/main" id="{8C992E9F-2330-422E-9933-32070DCF2213}"/>
              </a:ext>
            </a:extLst>
          </p:cNvPr>
          <p:cNvSpPr txBox="1"/>
          <p:nvPr/>
        </p:nvSpPr>
        <p:spPr>
          <a:xfrm>
            <a:off x="3976248" y="162559"/>
            <a:ext cx="29374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رائِداتٌ من بَلَدِي</a:t>
            </a:r>
            <a:endParaRPr lang="en-US" sz="4000" b="1" dirty="0">
              <a:solidFill>
                <a:srgbClr val="7030A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1059" t="12946" r="40328" b="6698"/>
          <a:stretch/>
        </p:blipFill>
        <p:spPr>
          <a:xfrm>
            <a:off x="4274929" y="162559"/>
            <a:ext cx="3897868" cy="61545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1159" t="12054" r="41834" b="7053"/>
          <a:stretch/>
        </p:blipFill>
        <p:spPr>
          <a:xfrm>
            <a:off x="1042835" y="162559"/>
            <a:ext cx="3674034" cy="618712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42835" y="146259"/>
            <a:ext cx="7129962" cy="618712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82439" y="4146339"/>
            <a:ext cx="30044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800" dirty="0">
                <a:cs typeface="Sakkal Majalla" panose="02000000000000000000"/>
                <a:hlinkClick r:id="rId4"/>
              </a:rPr>
              <a:t>اضغط هنا لقراءة النصّ من الكتاب المدرسي</a:t>
            </a:r>
            <a:endParaRPr lang="en-US" sz="2800" dirty="0">
              <a:cs typeface="Sakkal Majalla" panose="02000000000000000000"/>
            </a:endParaRPr>
          </a:p>
        </p:txBody>
      </p:sp>
      <p:sp>
        <p:nvSpPr>
          <p:cNvPr id="11" name="عنوان 1">
            <a:extLst>
              <a:ext uri="{FF2B5EF4-FFF2-40B4-BE49-F238E27FC236}">
                <a16:creationId xmlns="" xmlns:a16="http://schemas.microsoft.com/office/drawing/2014/main" id="{C8317E62-BDBF-43B7-ACCF-D5BC9BDDB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5830" y="628853"/>
            <a:ext cx="3237676" cy="4203546"/>
          </a:xfrm>
        </p:spPr>
        <p:txBody>
          <a:bodyPr>
            <a:noAutofit/>
          </a:bodyPr>
          <a:lstStyle/>
          <a:p>
            <a:pPr algn="ctr"/>
            <a:r>
              <a:rPr lang="ar-BH" sz="4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أَقرأُ النَّصَّ بِتَمَعُّنٍ، وأجيبُ عمّا يليهِ من أسئلةٍ</a:t>
            </a:r>
            <a:endParaRPr lang="en-US" sz="4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713014" y="244868"/>
            <a:ext cx="333706" cy="37092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42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="" xmlns:a16="http://schemas.microsoft.com/office/drawing/2014/main" id="{615C50B1-15EF-422A-9288-3702986DC999}"/>
              </a:ext>
            </a:extLst>
          </p:cNvPr>
          <p:cNvSpPr txBox="1">
            <a:spLocks/>
          </p:cNvSpPr>
          <p:nvPr/>
        </p:nvSpPr>
        <p:spPr>
          <a:xfrm>
            <a:off x="10769600" y="11294"/>
            <a:ext cx="1138698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أُقيِّمُ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6577" y="1387511"/>
            <a:ext cx="10515600" cy="5024583"/>
          </a:xfrm>
        </p:spPr>
        <p:txBody>
          <a:bodyPr>
            <a:no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ar-BH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أَثْبَتت المَرْأةُ البَحْرينيَّةُ جَدَارَتَها فِي العَمَلِ إلى جانبِ الرَّجلِ خَارجَ المَنزلِ. أدعمُ هذا الرّأيَ.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ar-BH" sz="3600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</a:t>
            </a:r>
          </a:p>
          <a:p>
            <a:pPr>
              <a:lnSpc>
                <a:spcPct val="150000"/>
              </a:lnSpc>
            </a:pPr>
            <a:endParaRPr lang="ar-BH" sz="36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9659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="" xmlns:a16="http://schemas.microsoft.com/office/drawing/2014/main" id="{615C50B1-15EF-422A-9288-3702986DC999}"/>
              </a:ext>
            </a:extLst>
          </p:cNvPr>
          <p:cNvSpPr txBox="1">
            <a:spLocks/>
          </p:cNvSpPr>
          <p:nvPr/>
        </p:nvSpPr>
        <p:spPr>
          <a:xfrm>
            <a:off x="10769600" y="11294"/>
            <a:ext cx="1138698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أُقيِّمُ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152380"/>
            <a:ext cx="10515600" cy="5024583"/>
          </a:xfrm>
        </p:spPr>
        <p:txBody>
          <a:bodyPr/>
          <a:lstStyle/>
          <a:p>
            <a:pPr marL="0" lvl="0" indent="0">
              <a:buNone/>
            </a:pP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ar-BH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أَثْبَتتْ المَرْأةُ البَحْرينيَّةُ جَدَارَتَها فِي العَمَلِ إلى جانبِ الرَّجلِ خَارجَ المَنزلِ. أدعمُ هذا الرّأيَ.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ar-BH" sz="36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نرى المرأةَ البحرينيّة متألّقةً في مختلفِ المجالاتِ، فإلى جانب </a:t>
            </a:r>
            <a:r>
              <a:rPr lang="ar-BH" sz="3600" b="1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الصحّة </a:t>
            </a:r>
            <a:r>
              <a:rPr lang="ar-BH" sz="3600" b="1" smtClean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والتّعليم</a:t>
            </a:r>
            <a:r>
              <a:rPr lang="ar-BH" sz="36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نراها ناجحةً في مجالات هامّةٍ مثل </a:t>
            </a:r>
            <a:r>
              <a:rPr lang="ar-BH" sz="3600" b="1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الإعلام </a:t>
            </a:r>
            <a:r>
              <a:rPr lang="ar-BH" sz="3600" b="1" smtClean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والقانون </a:t>
            </a:r>
            <a:r>
              <a:rPr lang="ar-BH" sz="36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والأعمال وغيرِها.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EB14C3C-2E0E-4EE2-AB7A-DA21096C8427}"/>
              </a:ext>
            </a:extLst>
          </p:cNvPr>
          <p:cNvSpPr/>
          <p:nvPr/>
        </p:nvSpPr>
        <p:spPr>
          <a:xfrm>
            <a:off x="18803" y="11294"/>
            <a:ext cx="1960793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أقيّم إجابتي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2124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وان 1">
            <a:extLst>
              <a:ext uri="{FF2B5EF4-FFF2-40B4-BE49-F238E27FC236}">
                <a16:creationId xmlns="" xmlns:a16="http://schemas.microsoft.com/office/drawing/2014/main" id="{BD7A6C7D-D329-4BB4-AFA2-890EBD6B61A7}"/>
              </a:ext>
            </a:extLst>
          </p:cNvPr>
          <p:cNvSpPr txBox="1">
            <a:spLocks/>
          </p:cNvSpPr>
          <p:nvPr/>
        </p:nvSpPr>
        <p:spPr>
          <a:xfrm>
            <a:off x="3269673" y="2291530"/>
            <a:ext cx="4182162" cy="120905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انتَهَى الدَّرْسُ</a:t>
            </a:r>
            <a:endParaRPr kumimoji="0" lang="ar-SA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24177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1713828" y="13423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6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="" xmlns:a16="http://schemas.microsoft.com/office/drawing/2014/main" id="{A73D69AF-4C52-4910-8A39-AF20FFF67942}"/>
              </a:ext>
            </a:extLst>
          </p:cNvPr>
          <p:cNvSpPr txBox="1"/>
          <p:nvPr/>
        </p:nvSpPr>
        <p:spPr>
          <a:xfrm>
            <a:off x="3871987" y="274883"/>
            <a:ext cx="4164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مَعَانِي المُفرَداتِ</a:t>
            </a:r>
            <a:endParaRPr lang="en-US" sz="36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5" name="جدول 7">
            <a:extLst>
              <a:ext uri="{FF2B5EF4-FFF2-40B4-BE49-F238E27FC236}">
                <a16:creationId xmlns="" xmlns:a16="http://schemas.microsoft.com/office/drawing/2014/main" id="{10A6DA25-2237-401E-8FBF-ABA4578DE8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442071"/>
              </p:ext>
            </p:extLst>
          </p:nvPr>
        </p:nvGraphicFramePr>
        <p:xfrm>
          <a:off x="1881504" y="921214"/>
          <a:ext cx="7963631" cy="55234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472">
                  <a:extLst>
                    <a:ext uri="{9D8B030D-6E8A-4147-A177-3AD203B41FA5}">
                      <a16:colId xmlns="" xmlns:a16="http://schemas.microsoft.com/office/drawing/2014/main" val="1147244517"/>
                    </a:ext>
                  </a:extLst>
                </a:gridCol>
                <a:gridCol w="2189159">
                  <a:extLst>
                    <a:ext uri="{9D8B030D-6E8A-4147-A177-3AD203B41FA5}">
                      <a16:colId xmlns="" xmlns:a16="http://schemas.microsoft.com/office/drawing/2014/main" val="2651125887"/>
                    </a:ext>
                  </a:extLst>
                </a:gridCol>
              </a:tblGrid>
              <a:tr h="616159"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المعنى</a:t>
                      </a:r>
                      <a:endParaRPr lang="en-US" sz="36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الكلمة</a:t>
                      </a:r>
                      <a:endParaRPr lang="en-US" sz="36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00562839"/>
                  </a:ext>
                </a:extLst>
              </a:tr>
              <a:tr h="498795"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تَطلّعُها </a:t>
                      </a:r>
                      <a:endParaRPr lang="en-US" sz="2800" b="1" kern="1200" dirty="0">
                        <a:solidFill>
                          <a:srgbClr val="00B050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طُمُوحُها</a:t>
                      </a:r>
                      <a:endParaRPr lang="en-US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56677987"/>
                  </a:ext>
                </a:extLst>
              </a:tr>
              <a:tr h="631559"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السَّبَّاقاتُ، المتقدّماتُ</a:t>
                      </a:r>
                      <a:endParaRPr lang="en-US" sz="2800" b="1" kern="1200" dirty="0">
                        <a:solidFill>
                          <a:srgbClr val="00B050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الرَّائِداتُ</a:t>
                      </a:r>
                      <a:endParaRPr lang="en-US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36542323"/>
                  </a:ext>
                </a:extLst>
              </a:tr>
              <a:tr h="498795"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دخلتْ بقوّةٍ</a:t>
                      </a:r>
                      <a:endParaRPr lang="en-US" sz="2800" b="1" kern="1200" dirty="0">
                        <a:solidFill>
                          <a:srgbClr val="00B050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اقْتَحمتْ</a:t>
                      </a:r>
                      <a:endParaRPr lang="en-US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4290676"/>
                  </a:ext>
                </a:extLst>
              </a:tr>
              <a:tr h="498795"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حُمِّلَتْ</a:t>
                      </a:r>
                      <a:endParaRPr lang="en-US" sz="2800" b="1" kern="1200" dirty="0">
                        <a:solidFill>
                          <a:srgbClr val="00B050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كُلِّفتْ</a:t>
                      </a:r>
                      <a:endParaRPr lang="en-US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16450284"/>
                  </a:ext>
                </a:extLst>
              </a:tr>
              <a:tr h="498795">
                <a:tc>
                  <a:txBody>
                    <a:bodyPr/>
                    <a:lstStyle/>
                    <a:p>
                      <a:pPr algn="ctr" rtl="1"/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طريق</a:t>
                      </a:r>
                      <a:endParaRPr lang="en-US" sz="2800" b="1" kern="1200" dirty="0">
                        <a:solidFill>
                          <a:srgbClr val="00B050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مَسِيرة</a:t>
                      </a:r>
                      <a:endParaRPr lang="en-US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29957892"/>
                  </a:ext>
                </a:extLst>
              </a:tr>
              <a:tr h="498795">
                <a:tc>
                  <a:txBody>
                    <a:bodyPr/>
                    <a:lstStyle/>
                    <a:p>
                      <a:pPr algn="ctr" rtl="1"/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شارَكْنَ</a:t>
                      </a:r>
                      <a:endParaRPr lang="en-US" sz="2800" b="1" kern="1200" dirty="0">
                        <a:solidFill>
                          <a:srgbClr val="00B050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خُضْنَ</a:t>
                      </a:r>
                      <a:endParaRPr lang="en-US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53682">
                <a:tc>
                  <a:txBody>
                    <a:bodyPr/>
                    <a:lstStyle/>
                    <a:p>
                      <a:pPr algn="ctr" rtl="1"/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مُزاوَلة</a:t>
                      </a:r>
                      <a:endParaRPr lang="en-US" sz="2800" b="1" kern="1200" dirty="0">
                        <a:solidFill>
                          <a:srgbClr val="00B050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مُمَارسَة</a:t>
                      </a:r>
                      <a:endParaRPr lang="en-US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53682">
                <a:tc>
                  <a:txBody>
                    <a:bodyPr/>
                    <a:lstStyle/>
                    <a:p>
                      <a:pPr algn="ctr" rtl="1"/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امتلأَ</a:t>
                      </a:r>
                      <a:endParaRPr lang="en-US" sz="2800" b="1" kern="1200" dirty="0">
                        <a:solidFill>
                          <a:srgbClr val="00B050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حَفَل َ</a:t>
                      </a:r>
                      <a:endParaRPr lang="en-US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53682">
                <a:tc>
                  <a:txBody>
                    <a:bodyPr/>
                    <a:lstStyle/>
                    <a:p>
                      <a:pPr algn="ctr" rtl="1"/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العملُ</a:t>
                      </a:r>
                      <a:r>
                        <a:rPr lang="ar-BH" sz="2800" b="1" kern="1200" baseline="0" dirty="0">
                          <a:solidFill>
                            <a:srgbClr val="00B050"/>
                          </a:solidFill>
                          <a:latin typeface="Traditional Arabic" panose="02020603050405020304" pitchFamily="18" charset="-78"/>
                          <a:ea typeface="+mn-ea"/>
                          <a:cs typeface="Traditional Arabic" panose="02020603050405020304" pitchFamily="18" charset="-78"/>
                        </a:rPr>
                        <a:t> برغبةِ الشّخصِ دونَ مقابلٍ.</a:t>
                      </a:r>
                      <a:endParaRPr lang="en-US" sz="2800" b="1" kern="1200" dirty="0">
                        <a:solidFill>
                          <a:srgbClr val="00B050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تَطَوُّع</a:t>
                      </a:r>
                      <a:endParaRPr lang="en-US" sz="28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="" xmlns:a16="http://schemas.microsoft.com/office/drawing/2014/main" id="{C3DBFD17-A38A-4577-AF4B-BCE2EAF6FC04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523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-147543" y="58237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5400" dirty="0"/>
          </a:p>
        </p:txBody>
      </p:sp>
      <p:sp>
        <p:nvSpPr>
          <p:cNvPr id="8" name="مربع نص 3">
            <a:extLst>
              <a:ext uri="{FF2B5EF4-FFF2-40B4-BE49-F238E27FC236}">
                <a16:creationId xmlns=""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2525652" y="1777739"/>
            <a:ext cx="8771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أَقرأُ شرحَ النَّصِّ بتمعُّنٍ، </a:t>
            </a:r>
            <a:r>
              <a:rPr lang="ar-SA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ثُمّ</a:t>
            </a:r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SA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أُجيبُ عم</a:t>
            </a:r>
            <a:r>
              <a:rPr lang="ar-SA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َا يَلِيهِ مِن أَسئلةٍ: </a:t>
            </a:r>
            <a:endParaRPr lang="en-US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EE7F7013-B270-4148-AA92-3434DE2191A8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112591" y="296524"/>
            <a:ext cx="338105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5400" b="1" dirty="0">
                <a:solidFill>
                  <a:srgbClr val="7030A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رائِداتٌ مِنْ بَلَدي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49125" y="3129629"/>
            <a:ext cx="28477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BH" sz="4800" b="1" dirty="0">
                <a:latin typeface="Traditional Arabic" panose="02020603050405020304" pitchFamily="18" charset="-78"/>
                <a:ea typeface="Arial Unicode MS" panose="020B0604020202020204" pitchFamily="34" charset="-128"/>
                <a:cs typeface="Traditional Arabic" panose="02020603050405020304" pitchFamily="18" charset="-78"/>
              </a:rPr>
              <a:t>الفِكرَةُ العامّة:</a:t>
            </a:r>
            <a:endParaRPr lang="ar-BH" sz="3200" b="1" dirty="0">
              <a:latin typeface="Traditional Arabic" panose="02020603050405020304" pitchFamily="18" charset="-78"/>
              <a:ea typeface="Arial Unicode MS" panose="020B0604020202020204" pitchFamily="34" charset="-128"/>
              <a:cs typeface="Traditional Arabic" panose="02020603050405020304" pitchFamily="18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95495" y="3960626"/>
            <a:ext cx="97557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8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تَارِيخُ المرأةِ البَحْرَينيَّةِ وَمَسِيرتُها فِي الرِّيَادةِ بِكافَّةِ المجَالاتِ.</a:t>
            </a:r>
            <a:endParaRPr lang="ar-BH" sz="4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/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589403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2375099" y="15609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3" name="جدول 3">
            <a:extLst>
              <a:ext uri="{FF2B5EF4-FFF2-40B4-BE49-F238E27FC236}">
                <a16:creationId xmlns="" xmlns:a16="http://schemas.microsoft.com/office/drawing/2014/main" id="{D69E3742-0981-4926-AAC4-891AF67D4D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4690524"/>
              </p:ext>
            </p:extLst>
          </p:nvPr>
        </p:nvGraphicFramePr>
        <p:xfrm>
          <a:off x="323371" y="1621696"/>
          <a:ext cx="11730790" cy="41489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12392">
                  <a:extLst>
                    <a:ext uri="{9D8B030D-6E8A-4147-A177-3AD203B41FA5}">
                      <a16:colId xmlns="" xmlns:a16="http://schemas.microsoft.com/office/drawing/2014/main" val="1981376207"/>
                    </a:ext>
                  </a:extLst>
                </a:gridCol>
                <a:gridCol w="4018398">
                  <a:extLst>
                    <a:ext uri="{9D8B030D-6E8A-4147-A177-3AD203B41FA5}">
                      <a16:colId xmlns="" xmlns:a16="http://schemas.microsoft.com/office/drawing/2014/main" val="3221285144"/>
                    </a:ext>
                  </a:extLst>
                </a:gridCol>
              </a:tblGrid>
              <a:tr h="1107868">
                <a:tc>
                  <a:txBody>
                    <a:bodyPr/>
                    <a:lstStyle/>
                    <a:p>
                      <a:pPr algn="ctr"/>
                      <a:r>
                        <a:rPr lang="ar-BH" sz="4000" dirty="0">
                          <a:solidFill>
                            <a:schemeClr val="bg1"/>
                          </a:solidFill>
                          <a:latin typeface="Traditional Arabic" panose="02020603050405020304" pitchFamily="18" charset="-78"/>
                          <a:ea typeface="Arial Unicode MS" panose="020B0604020202020204" pitchFamily="34" charset="-128"/>
                          <a:cs typeface="Traditional Arabic" panose="02020603050405020304" pitchFamily="18" charset="-78"/>
                        </a:rPr>
                        <a:t>الشَّرحُ</a:t>
                      </a:r>
                      <a:endParaRPr lang="en-US" sz="4000" dirty="0">
                        <a:solidFill>
                          <a:schemeClr val="bg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4000" dirty="0">
                          <a:solidFill>
                            <a:schemeClr val="bg1"/>
                          </a:solidFill>
                          <a:latin typeface="Traditional Arabic" panose="02020603050405020304" pitchFamily="18" charset="-78"/>
                          <a:ea typeface="Arial Unicode MS" panose="020B0604020202020204" pitchFamily="34" charset="-128"/>
                          <a:cs typeface="Traditional Arabic" panose="02020603050405020304" pitchFamily="18" charset="-78"/>
                        </a:rPr>
                        <a:t>الفِكرَةُ</a:t>
                      </a:r>
                      <a:endParaRPr lang="ar-BH" sz="2400" dirty="0">
                        <a:solidFill>
                          <a:schemeClr val="bg1"/>
                        </a:solidFill>
                        <a:latin typeface="Traditional Arabic" panose="02020603050405020304" pitchFamily="18" charset="-78"/>
                        <a:ea typeface="Arial Unicode MS" panose="020B0604020202020204" pitchFamily="34" charset="-128"/>
                        <a:cs typeface="Traditional Arabic" panose="02020603050405020304" pitchFamily="18" charset="-78"/>
                      </a:endParaRPr>
                    </a:p>
                    <a:p>
                      <a:pPr algn="ctr"/>
                      <a:endParaRPr lang="en-US" sz="24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58805684"/>
                  </a:ext>
                </a:extLst>
              </a:tr>
              <a:tr h="3041051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3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32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52906126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8131679" y="2859074"/>
            <a:ext cx="4125007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>
              <a:defRPr/>
            </a:pPr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1- مميّزات المرأة البحرينيّة.</a:t>
            </a:r>
            <a:endParaRPr lang="en-US" sz="36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0" algn="ctr" rtl="1">
              <a:defRPr/>
            </a:pPr>
            <a:r>
              <a:rPr lang="ar-BH" sz="40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</a:t>
            </a:r>
            <a:r>
              <a:rPr lang="ar-BH" sz="20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(عُرِفَتْ المرأةُ البحرينيّةُ ... وتفانيها في خدمتِهِ)</a:t>
            </a:r>
            <a:endParaRPr lang="ar-BH" sz="4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5577" y="2795661"/>
            <a:ext cx="727601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defRPr/>
            </a:pPr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تميّزت المرأةُ البحرينيّةُ منذُ القِدمِ بعدّةِ خصالٍ، أهمُّها:</a:t>
            </a:r>
          </a:p>
          <a:p>
            <a:pPr lvl="0" algn="r" rtl="1">
              <a:defRPr/>
            </a:pPr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الطُّموحُ وحُبُّ العِلمِ والمعرفةِ.</a:t>
            </a:r>
          </a:p>
          <a:p>
            <a:pPr lvl="0" algn="r" rtl="1">
              <a:defRPr/>
            </a:pPr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حُبُّ الوطنِ والتّفاني في خدمتِه.</a:t>
            </a:r>
          </a:p>
          <a:p>
            <a:pPr lvl="0" algn="r" rtl="1">
              <a:defRPr/>
            </a:pPr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وهي مِنَ الصّفاتِ التي هيّأت المرأةَ البحرينيّةَ لتكونَ رائدةً في عديدِ المجالاتِ.</a:t>
            </a:r>
          </a:p>
        </p:txBody>
      </p:sp>
    </p:spTree>
    <p:extLst>
      <p:ext uri="{BB962C8B-B14F-4D97-AF65-F5344CB8AC3E}">
        <p14:creationId xmlns:p14="http://schemas.microsoft.com/office/powerpoint/2010/main" val="2438620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2375099" y="15609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10" name="جدول 3">
            <a:extLst>
              <a:ext uri="{FF2B5EF4-FFF2-40B4-BE49-F238E27FC236}">
                <a16:creationId xmlns="" xmlns:a16="http://schemas.microsoft.com/office/drawing/2014/main" id="{0B90AFD1-E85A-4070-85E7-63354FC6C5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0206808"/>
              </p:ext>
            </p:extLst>
          </p:nvPr>
        </p:nvGraphicFramePr>
        <p:xfrm>
          <a:off x="170012" y="1621696"/>
          <a:ext cx="11878101" cy="432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49570">
                  <a:extLst>
                    <a:ext uri="{9D8B030D-6E8A-4147-A177-3AD203B41FA5}">
                      <a16:colId xmlns="" xmlns:a16="http://schemas.microsoft.com/office/drawing/2014/main" val="1981376207"/>
                    </a:ext>
                  </a:extLst>
                </a:gridCol>
                <a:gridCol w="4228531">
                  <a:extLst>
                    <a:ext uri="{9D8B030D-6E8A-4147-A177-3AD203B41FA5}">
                      <a16:colId xmlns="" xmlns:a16="http://schemas.microsoft.com/office/drawing/2014/main" val="3221285144"/>
                    </a:ext>
                  </a:extLst>
                </a:gridCol>
              </a:tblGrid>
              <a:tr h="743345"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solidFill>
                            <a:schemeClr val="bg1"/>
                          </a:solidFill>
                          <a:latin typeface="Traditional Arabic" panose="02020603050405020304" pitchFamily="18" charset="-78"/>
                          <a:ea typeface="Arial Unicode MS" panose="020B0604020202020204" pitchFamily="34" charset="-128"/>
                          <a:cs typeface="Traditional Arabic" panose="02020603050405020304" pitchFamily="18" charset="-78"/>
                        </a:rPr>
                        <a:t>الشَّرحُ</a:t>
                      </a:r>
                      <a:endParaRPr lang="en-US" sz="3600" dirty="0">
                        <a:solidFill>
                          <a:schemeClr val="bg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dirty="0">
                          <a:solidFill>
                            <a:schemeClr val="bg1"/>
                          </a:solidFill>
                          <a:latin typeface="Traditional Arabic" panose="02020603050405020304" pitchFamily="18" charset="-78"/>
                          <a:ea typeface="Arial Unicode MS" panose="020B0604020202020204" pitchFamily="34" charset="-128"/>
                          <a:cs typeface="Traditional Arabic" panose="02020603050405020304" pitchFamily="18" charset="-78"/>
                        </a:rPr>
                        <a:t>الفِكرَةُ</a:t>
                      </a:r>
                      <a:endParaRPr lang="ar-BH" sz="2000" dirty="0">
                        <a:solidFill>
                          <a:schemeClr val="bg1"/>
                        </a:solidFill>
                        <a:latin typeface="Traditional Arabic" panose="02020603050405020304" pitchFamily="18" charset="-78"/>
                        <a:ea typeface="Arial Unicode MS" panose="020B0604020202020204" pitchFamily="34" charset="-128"/>
                        <a:cs typeface="Traditional Arabic" panose="02020603050405020304" pitchFamily="18" charset="-78"/>
                      </a:endParaRPr>
                    </a:p>
                    <a:p>
                      <a:pPr algn="ctr"/>
                      <a:endParaRPr lang="en-US" sz="20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58805684"/>
                  </a:ext>
                </a:extLst>
              </a:tr>
              <a:tr h="2273536">
                <a:tc>
                  <a:txBody>
                    <a:bodyPr/>
                    <a:lstStyle/>
                    <a:p>
                      <a:pPr algn="just" rtl="1"/>
                      <a:endParaRPr lang="ar-BH" sz="3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  <a:p>
                      <a:pPr algn="just" rtl="1"/>
                      <a:endParaRPr lang="ar-BH" sz="3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  <a:p>
                      <a:pPr algn="just" rtl="1"/>
                      <a:endParaRPr lang="ar-BH" sz="3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  <a:p>
                      <a:pPr algn="just" rtl="1"/>
                      <a:endParaRPr lang="ar-BH" sz="3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  <a:p>
                      <a:pPr algn="just" rtl="1"/>
                      <a:endParaRPr lang="ar-BH" sz="3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  <a:p>
                      <a:pPr algn="just" rtl="1"/>
                      <a:endParaRPr lang="ar-BH" sz="3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52906126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7994469" y="2679918"/>
            <a:ext cx="392689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/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2- كَفاءَةُ المَرأةِ البحرينيّةِ في كافّةِ المَيادين.</a:t>
            </a:r>
          </a:p>
          <a:p>
            <a:pPr lvl="0" algn="r" rtl="1"/>
            <a:r>
              <a:rPr lang="ar-BH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(فقد أدّتْ دورًا ... بواجِبِهَا المُقَدَّسِ)</a:t>
            </a:r>
          </a:p>
        </p:txBody>
      </p:sp>
      <p:sp>
        <p:nvSpPr>
          <p:cNvPr id="3" name="Rectangle 2"/>
          <p:cNvSpPr/>
          <p:nvPr/>
        </p:nvSpPr>
        <p:spPr>
          <a:xfrm>
            <a:off x="339634" y="2679918"/>
            <a:ext cx="752808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1"/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اسْتغلَّتْ المَرأةُ البحرينيّةُ عِلْمَها فِي كافّةِ </a:t>
            </a:r>
            <a:r>
              <a:rPr lang="ar-BH" sz="36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المَيادينِ،</a:t>
            </a:r>
            <a:r>
              <a:rPr lang="en-US" sz="36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BH" sz="36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وعمِلت </a:t>
            </a:r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بِكفاءَةٍ وجوْدةٍ خدمةً للوَطنِ.</a:t>
            </a:r>
          </a:p>
          <a:p>
            <a:pPr lvl="0" algn="just" rtl="1"/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 أبرز </a:t>
            </a:r>
            <a:r>
              <a:rPr lang="ar-BH" sz="36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الصّفات</a:t>
            </a:r>
            <a:r>
              <a:rPr lang="en-US" sz="36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BH" sz="36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التي </a:t>
            </a:r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تحلّت بها المرأة في </a:t>
            </a:r>
            <a:r>
              <a:rPr lang="ar-BH" sz="36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البحرين:</a:t>
            </a:r>
            <a:r>
              <a:rPr lang="en-US" sz="36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BH" sz="36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الكفاءة</a:t>
            </a:r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والثّباتُ، </a:t>
            </a:r>
            <a:r>
              <a:rPr lang="ar-BH" sz="36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والإصرارُ،</a:t>
            </a:r>
            <a:r>
              <a:rPr lang="en-US" sz="36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BH" sz="3600" b="1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وقوّةُ </a:t>
            </a:r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العزيمةِ، والإيمانُ بأنَّ المشاركة في مسيرة التّنمية واجبٌ وطنيّ مقدّسٌ.</a:t>
            </a:r>
          </a:p>
        </p:txBody>
      </p:sp>
    </p:spTree>
    <p:extLst>
      <p:ext uri="{BB962C8B-B14F-4D97-AF65-F5344CB8AC3E}">
        <p14:creationId xmlns:p14="http://schemas.microsoft.com/office/powerpoint/2010/main" val="3227818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2375099" y="15609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6" name="جدول 3">
            <a:extLst>
              <a:ext uri="{FF2B5EF4-FFF2-40B4-BE49-F238E27FC236}">
                <a16:creationId xmlns="" xmlns:a16="http://schemas.microsoft.com/office/drawing/2014/main" id="{B93460A2-BED1-4BE5-B3B9-7057DFC800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9026344"/>
              </p:ext>
            </p:extLst>
          </p:nvPr>
        </p:nvGraphicFramePr>
        <p:xfrm>
          <a:off x="692330" y="1621696"/>
          <a:ext cx="11058391" cy="3760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47493">
                  <a:extLst>
                    <a:ext uri="{9D8B030D-6E8A-4147-A177-3AD203B41FA5}">
                      <a16:colId xmlns="" xmlns:a16="http://schemas.microsoft.com/office/drawing/2014/main" val="1981376207"/>
                    </a:ext>
                  </a:extLst>
                </a:gridCol>
                <a:gridCol w="4310898">
                  <a:extLst>
                    <a:ext uri="{9D8B030D-6E8A-4147-A177-3AD203B41FA5}">
                      <a16:colId xmlns="" xmlns:a16="http://schemas.microsoft.com/office/drawing/2014/main" val="3221285144"/>
                    </a:ext>
                  </a:extLst>
                </a:gridCol>
              </a:tblGrid>
              <a:tr h="743345"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solidFill>
                            <a:schemeClr val="bg1"/>
                          </a:solidFill>
                          <a:latin typeface="Traditional Arabic" panose="02020603050405020304" pitchFamily="18" charset="-78"/>
                          <a:ea typeface="Arial Unicode MS" panose="020B0604020202020204" pitchFamily="34" charset="-128"/>
                          <a:cs typeface="Traditional Arabic" panose="02020603050405020304" pitchFamily="18" charset="-78"/>
                        </a:rPr>
                        <a:t>الشَّرحُ</a:t>
                      </a:r>
                      <a:endParaRPr lang="en-US" sz="3600" dirty="0">
                        <a:solidFill>
                          <a:schemeClr val="bg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dirty="0">
                          <a:solidFill>
                            <a:schemeClr val="bg1"/>
                          </a:solidFill>
                          <a:latin typeface="Traditional Arabic" panose="02020603050405020304" pitchFamily="18" charset="-78"/>
                          <a:ea typeface="Arial Unicode MS" panose="020B0604020202020204" pitchFamily="34" charset="-128"/>
                          <a:cs typeface="Traditional Arabic" panose="02020603050405020304" pitchFamily="18" charset="-78"/>
                        </a:rPr>
                        <a:t>الفِكرَةُ</a:t>
                      </a:r>
                      <a:endParaRPr lang="ar-BH" sz="2000" dirty="0">
                        <a:solidFill>
                          <a:schemeClr val="bg1"/>
                        </a:solidFill>
                        <a:latin typeface="Traditional Arabic" panose="02020603050405020304" pitchFamily="18" charset="-78"/>
                        <a:ea typeface="Arial Unicode MS" panose="020B0604020202020204" pitchFamily="34" charset="-12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58805684"/>
                  </a:ext>
                </a:extLst>
              </a:tr>
              <a:tr h="2273536">
                <a:tc>
                  <a:txBody>
                    <a:bodyPr/>
                    <a:lstStyle/>
                    <a:p>
                      <a:pPr rtl="1"/>
                      <a:r>
                        <a:rPr lang="ar-BH" sz="3200" b="1" baseline="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</a:t>
                      </a:r>
                    </a:p>
                    <a:p>
                      <a:pPr rtl="1"/>
                      <a:endParaRPr lang="ar-BH" sz="3200" b="1" baseline="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  <a:p>
                      <a:pPr rtl="1"/>
                      <a:endParaRPr lang="ar-BH" sz="3200" b="1" baseline="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  <a:p>
                      <a:pPr rtl="1"/>
                      <a:endParaRPr lang="ar-BH" sz="3200" b="1" baseline="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  <a:p>
                      <a:pPr rtl="1"/>
                      <a:endParaRPr lang="ar-BH" sz="3200" b="1" baseline="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  <a:p>
                      <a:pPr rtl="1"/>
                      <a:endParaRPr lang="ar-BH" sz="3200" b="1" baseline="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52906126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7471954" y="2447334"/>
            <a:ext cx="41801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/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3- بُروزُ أسماءٍ نسائيّةٍ لامِعَةٍ في مَسيرةِ التّنميةِ.</a:t>
            </a:r>
          </a:p>
          <a:p>
            <a:pPr lvl="0" algn="r" rtl="1"/>
            <a:r>
              <a:rPr lang="ar-BH" sz="24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(وإذا كانَ من الصّعبِ ... المعرَكَةَ الأولى بنجاحٍ)</a:t>
            </a:r>
          </a:p>
        </p:txBody>
      </p:sp>
      <p:sp>
        <p:nvSpPr>
          <p:cNvPr id="3" name="Rectangle 2"/>
          <p:cNvSpPr/>
          <p:nvPr/>
        </p:nvSpPr>
        <p:spPr>
          <a:xfrm>
            <a:off x="1136469" y="2487301"/>
            <a:ext cx="61134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1"/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يُشيرُ الكاتبُ إلى كثرةِ النّساءِ البحرينيّاتِ الرّائداتِ في مختلِفِ المجالاتِ، مؤكِّدًا بروزَ أسماءٍ عديدةٍ صارتْ علاماتٍ مضيئةً في تاريخِ البحرينِ ونهضتِها. </a:t>
            </a:r>
          </a:p>
        </p:txBody>
      </p:sp>
    </p:spTree>
    <p:extLst>
      <p:ext uri="{BB962C8B-B14F-4D97-AF65-F5344CB8AC3E}">
        <p14:creationId xmlns:p14="http://schemas.microsoft.com/office/powerpoint/2010/main" val="2914073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2375099" y="15609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6" name="جدول 3">
            <a:extLst>
              <a:ext uri="{FF2B5EF4-FFF2-40B4-BE49-F238E27FC236}">
                <a16:creationId xmlns="" xmlns:a16="http://schemas.microsoft.com/office/drawing/2014/main" id="{AEAA1EF6-E88A-4047-9FBD-2F2E444643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8132224"/>
              </p:ext>
            </p:extLst>
          </p:nvPr>
        </p:nvGraphicFramePr>
        <p:xfrm>
          <a:off x="383374" y="1066015"/>
          <a:ext cx="11273050" cy="53600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13385">
                  <a:extLst>
                    <a:ext uri="{9D8B030D-6E8A-4147-A177-3AD203B41FA5}">
                      <a16:colId xmlns="" xmlns:a16="http://schemas.microsoft.com/office/drawing/2014/main" val="1981376207"/>
                    </a:ext>
                  </a:extLst>
                </a:gridCol>
                <a:gridCol w="4159665">
                  <a:extLst>
                    <a:ext uri="{9D8B030D-6E8A-4147-A177-3AD203B41FA5}">
                      <a16:colId xmlns="" xmlns:a16="http://schemas.microsoft.com/office/drawing/2014/main" val="3221285144"/>
                    </a:ext>
                  </a:extLst>
                </a:gridCol>
              </a:tblGrid>
              <a:tr h="852218"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solidFill>
                            <a:schemeClr val="bg1"/>
                          </a:solidFill>
                          <a:latin typeface="Traditional Arabic" panose="02020603050405020304" pitchFamily="18" charset="-78"/>
                          <a:ea typeface="Arial Unicode MS" panose="020B0604020202020204" pitchFamily="34" charset="-128"/>
                          <a:cs typeface="Traditional Arabic" panose="02020603050405020304" pitchFamily="18" charset="-78"/>
                        </a:rPr>
                        <a:t>الشَّرحُ</a:t>
                      </a:r>
                      <a:endParaRPr lang="en-US" sz="3600" dirty="0">
                        <a:solidFill>
                          <a:schemeClr val="bg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dirty="0">
                          <a:solidFill>
                            <a:schemeClr val="bg1"/>
                          </a:solidFill>
                          <a:latin typeface="Traditional Arabic" panose="02020603050405020304" pitchFamily="18" charset="-78"/>
                          <a:ea typeface="Arial Unicode MS" panose="020B0604020202020204" pitchFamily="34" charset="-128"/>
                          <a:cs typeface="Traditional Arabic" panose="02020603050405020304" pitchFamily="18" charset="-78"/>
                        </a:rPr>
                        <a:t>الفِكرَةُ</a:t>
                      </a:r>
                      <a:endParaRPr lang="ar-BH" sz="2000" dirty="0">
                        <a:solidFill>
                          <a:schemeClr val="bg1"/>
                        </a:solidFill>
                        <a:latin typeface="Traditional Arabic" panose="02020603050405020304" pitchFamily="18" charset="-78"/>
                        <a:ea typeface="Arial Unicode MS" panose="020B0604020202020204" pitchFamily="34" charset="-12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58805684"/>
                  </a:ext>
                </a:extLst>
              </a:tr>
              <a:tr h="4507801">
                <a:tc>
                  <a:txBody>
                    <a:bodyPr/>
                    <a:lstStyle/>
                    <a:p>
                      <a:pPr marL="0" marR="0" lvl="0" indent="0" algn="just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3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  <a:p>
                      <a:pPr marL="0" marR="0" lvl="0" indent="0" algn="just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3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  <a:p>
                      <a:pPr marL="0" marR="0" lvl="0" indent="0" algn="just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3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  <a:p>
                      <a:pPr marL="0" marR="0" lvl="0" indent="0" algn="just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3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  <a:p>
                      <a:pPr marL="0" marR="0" lvl="0" indent="0" algn="just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3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  <a:p>
                      <a:pPr marL="0" marR="0" lvl="0" indent="0" algn="just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3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  <a:p>
                      <a:pPr marL="0" marR="0" lvl="0" indent="0" algn="just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36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52906126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7511143" y="2210644"/>
            <a:ext cx="390579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/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4- الرّيادةُ النّسائيّةٌ البحرينيّةُ في مَجالِ التّرْبيَةِ وَالتَّعليمِ.</a:t>
            </a:r>
          </a:p>
          <a:p>
            <a:pPr lvl="0" algn="r" rtl="1"/>
            <a:r>
              <a:rPr lang="ar-BH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(ففي مجالِ التّربيةِ ... عقودٍ منَ الزّمنِ)</a:t>
            </a:r>
          </a:p>
        </p:txBody>
      </p:sp>
      <p:sp>
        <p:nvSpPr>
          <p:cNvPr id="3" name="Rectangle 2"/>
          <p:cNvSpPr/>
          <p:nvPr/>
        </p:nvSpPr>
        <p:spPr>
          <a:xfrm>
            <a:off x="535576" y="1901719"/>
            <a:ext cx="676012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1">
              <a:defRPr/>
            </a:pPr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- يوضِّحُ الكاتِبُ دورَ المرأةِ البحرينيّة في نشر التعليم والنّهوضِ به منذ بداياتِ القرنِ العشرين (1928).</a:t>
            </a:r>
          </a:p>
          <a:p>
            <a:pPr lvl="0" algn="just" rtl="1">
              <a:defRPr/>
            </a:pPr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اعتبر المرأةَ مساهمةً في تحرير المجتمع من آفةِ الجهل (كَسَرَتْ قُيودَ الجَهْلِ). وقد عاضدت جهودُها جهودَ الرّجُلِ في هذا المجال. </a:t>
            </a:r>
          </a:p>
          <a:p>
            <a:pPr lvl="0" algn="just" rtl="1">
              <a:defRPr/>
            </a:pPr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عدّدَ أسماءَ نساءٍ رائداتٍ في مجال التّربية والتّعليم، مثلَ لطيفة يوسف الزيّاني، والأختَيْن سكينة وموزة القحطاني. </a:t>
            </a:r>
          </a:p>
        </p:txBody>
      </p:sp>
    </p:spTree>
    <p:extLst>
      <p:ext uri="{BB962C8B-B14F-4D97-AF65-F5344CB8AC3E}">
        <p14:creationId xmlns:p14="http://schemas.microsoft.com/office/powerpoint/2010/main" val="3868309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2375099" y="15609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93912" y="79333"/>
            <a:ext cx="322075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5400" dirty="0">
                <a:solidFill>
                  <a:srgbClr val="7030A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رائِداتٌ مِنْ بَلَدي</a:t>
            </a:r>
          </a:p>
        </p:txBody>
      </p:sp>
      <p:graphicFrame>
        <p:nvGraphicFramePr>
          <p:cNvPr id="6" name="جدول 3">
            <a:extLst>
              <a:ext uri="{FF2B5EF4-FFF2-40B4-BE49-F238E27FC236}">
                <a16:creationId xmlns="" xmlns:a16="http://schemas.microsoft.com/office/drawing/2014/main" id="{8EFC3106-D9C1-4047-9303-39AD7B0A94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972182"/>
              </p:ext>
            </p:extLst>
          </p:nvPr>
        </p:nvGraphicFramePr>
        <p:xfrm>
          <a:off x="281394" y="1434850"/>
          <a:ext cx="11626903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5166">
                  <a:extLst>
                    <a:ext uri="{9D8B030D-6E8A-4147-A177-3AD203B41FA5}">
                      <a16:colId xmlns="" xmlns:a16="http://schemas.microsoft.com/office/drawing/2014/main" val="1981376207"/>
                    </a:ext>
                  </a:extLst>
                </a:gridCol>
                <a:gridCol w="5141737">
                  <a:extLst>
                    <a:ext uri="{9D8B030D-6E8A-4147-A177-3AD203B41FA5}">
                      <a16:colId xmlns="" xmlns:a16="http://schemas.microsoft.com/office/drawing/2014/main" val="3221285144"/>
                    </a:ext>
                  </a:extLst>
                </a:gridCol>
              </a:tblGrid>
              <a:tr h="743345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4000" b="1" kern="1200" dirty="0">
                          <a:solidFill>
                            <a:schemeClr val="bg1"/>
                          </a:solidFill>
                          <a:latin typeface="Traditional Arabic" panose="02020603050405020304" pitchFamily="18" charset="-78"/>
                          <a:ea typeface="Arial Unicode MS" panose="020B0604020202020204" pitchFamily="34" charset="-128"/>
                          <a:cs typeface="Traditional Arabic" panose="02020603050405020304" pitchFamily="18" charset="-78"/>
                        </a:rPr>
                        <a:t>الشَّرحُ</a:t>
                      </a:r>
                      <a:endParaRPr lang="en-US" sz="4000" b="1" kern="1200" dirty="0">
                        <a:solidFill>
                          <a:schemeClr val="bg1"/>
                        </a:solidFill>
                        <a:latin typeface="Traditional Arabic" panose="02020603050405020304" pitchFamily="18" charset="-78"/>
                        <a:ea typeface="Arial Unicode MS" panose="020B0604020202020204" pitchFamily="34" charset="-12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4000" dirty="0">
                          <a:solidFill>
                            <a:schemeClr val="bg1"/>
                          </a:solidFill>
                          <a:latin typeface="Traditional Arabic" panose="02020603050405020304" pitchFamily="18" charset="-78"/>
                          <a:ea typeface="Arial Unicode MS" panose="020B0604020202020204" pitchFamily="34" charset="-128"/>
                          <a:cs typeface="Traditional Arabic" panose="02020603050405020304" pitchFamily="18" charset="-78"/>
                        </a:rPr>
                        <a:t>الفِكرَةُ</a:t>
                      </a:r>
                      <a:endParaRPr lang="ar-BH" sz="2400" dirty="0">
                        <a:solidFill>
                          <a:schemeClr val="bg1"/>
                        </a:solidFill>
                        <a:latin typeface="Traditional Arabic" panose="02020603050405020304" pitchFamily="18" charset="-78"/>
                        <a:ea typeface="Arial Unicode MS" panose="020B0604020202020204" pitchFamily="34" charset="-128"/>
                        <a:cs typeface="Traditional Arabic" panose="02020603050405020304" pitchFamily="18" charset="-78"/>
                      </a:endParaRP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58805684"/>
                  </a:ext>
                </a:extLst>
              </a:tr>
              <a:tr h="2273536">
                <a:tc>
                  <a:txBody>
                    <a:bodyPr/>
                    <a:lstStyle/>
                    <a:p>
                      <a:pPr algn="r" rtl="1"/>
                      <a:endParaRPr lang="ar-BH" b="1" dirty="0"/>
                    </a:p>
                    <a:p>
                      <a:pPr algn="r" rtl="1"/>
                      <a:endParaRPr lang="ar-BH" b="1" dirty="0"/>
                    </a:p>
                    <a:p>
                      <a:pPr algn="r" rtl="1"/>
                      <a:endParaRPr lang="ar-BH" b="1" dirty="0"/>
                    </a:p>
                    <a:p>
                      <a:pPr algn="r" rtl="1"/>
                      <a:endParaRPr lang="ar-BH" b="1" dirty="0"/>
                    </a:p>
                    <a:p>
                      <a:pPr algn="r" rtl="1"/>
                      <a:endParaRPr lang="ar-BH" b="1" dirty="0"/>
                    </a:p>
                    <a:p>
                      <a:pPr algn="r" rtl="1"/>
                      <a:endParaRPr lang="ar-BH" b="1" dirty="0"/>
                    </a:p>
                    <a:p>
                      <a:pPr algn="r" rtl="1"/>
                      <a:endParaRPr lang="ar-BH" b="1" dirty="0"/>
                    </a:p>
                    <a:p>
                      <a:pPr algn="r" rtl="1"/>
                      <a:endParaRPr lang="ar-BH" b="1" dirty="0"/>
                    </a:p>
                    <a:p>
                      <a:pPr algn="r" rtl="1"/>
                      <a:endParaRPr lang="ar-BH" b="1" dirty="0"/>
                    </a:p>
                    <a:p>
                      <a:pPr algn="r" rtl="1"/>
                      <a:endParaRPr lang="ar-BH" b="1" dirty="0"/>
                    </a:p>
                    <a:p>
                      <a:pPr algn="r" rtl="1"/>
                      <a:endParaRPr lang="ar-BH" b="1" dirty="0"/>
                    </a:p>
                    <a:p>
                      <a:pPr algn="r" rtl="1"/>
                      <a:endParaRPr lang="ar-BH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52906126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6782784" y="2589363"/>
            <a:ext cx="501616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defRPr/>
            </a:pPr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5- الرِّيادةُ النّسائيّةُ البَحرينيّةُ في سائِر قِطاعاتِ التَّنميَةِ.</a:t>
            </a:r>
          </a:p>
          <a:p>
            <a:pPr lvl="0" algn="ctr" rtl="1">
              <a:defRPr/>
            </a:pPr>
            <a:r>
              <a:rPr lang="ar-BH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(أمّا في مجال الصّحَّةِ ... إلى الاقْتِدَاءِ بِهِنَّ)</a:t>
            </a:r>
          </a:p>
        </p:txBody>
      </p:sp>
      <p:sp>
        <p:nvSpPr>
          <p:cNvPr id="3" name="Rectangle 2"/>
          <p:cNvSpPr/>
          <p:nvPr/>
        </p:nvSpPr>
        <p:spPr>
          <a:xfrm>
            <a:off x="281394" y="2458734"/>
            <a:ext cx="639203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defRPr/>
            </a:pPr>
            <a:r>
              <a:rPr lang="ar-BH" sz="36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يَستعرِضُ الكاتبُ مَيادينَ أُخرَى نَشطتْ فِيها المرْأةُ البحرينيَّةُ كالصّحَّةِ والقانونِ والإعلامِ. فكانت حياتُهنَّ حافِلةً بمظاهِرِ الإخلاصِ في خدمةِ الوطن، والتّضحيةِ في سبيل الآخرين، ممّا يدعو الأجيال الحاضرة إلى الاقتداء بمسيراتهنّ.  </a:t>
            </a:r>
          </a:p>
        </p:txBody>
      </p:sp>
    </p:spTree>
    <p:extLst>
      <p:ext uri="{BB962C8B-B14F-4D97-AF65-F5344CB8AC3E}">
        <p14:creationId xmlns:p14="http://schemas.microsoft.com/office/powerpoint/2010/main" val="2361404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1744</TotalTime>
  <Words>1072</Words>
  <Application>Microsoft Office PowerPoint</Application>
  <PresentationFormat>Widescreen</PresentationFormat>
  <Paragraphs>197</Paragraphs>
  <Slides>22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 Unicode MS</vt:lpstr>
      <vt:lpstr>Arial</vt:lpstr>
      <vt:lpstr>Calibri</vt:lpstr>
      <vt:lpstr>Calibri Light</vt:lpstr>
      <vt:lpstr>Sakkal Majalla</vt:lpstr>
      <vt:lpstr>Times New Roman</vt:lpstr>
      <vt:lpstr>Traditional Arabic</vt:lpstr>
      <vt:lpstr>قالب الدروس</vt:lpstr>
      <vt:lpstr>رائِداتٌ مِنْ بَلَدِي</vt:lpstr>
      <vt:lpstr>أَقرأُ النَّصَّ بِتَمَعُّنٍ، وأجيبُ عمّا يليهِ من أسئلةٍ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بِيئتُنَا...حَيَاتُنَا (للحفظ 1-6)</dc:title>
  <dc:creator>Hatem bin Saleh Darwish</dc:creator>
  <cp:lastModifiedBy>user</cp:lastModifiedBy>
  <cp:revision>206</cp:revision>
  <dcterms:created xsi:type="dcterms:W3CDTF">2020-03-04T09:54:10Z</dcterms:created>
  <dcterms:modified xsi:type="dcterms:W3CDTF">2020-04-09T07:52:15Z</dcterms:modified>
</cp:coreProperties>
</file>