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4" r:id="rId1"/>
  </p:sldMasterIdLst>
  <p:sldIdLst>
    <p:sldId id="258" r:id="rId2"/>
    <p:sldId id="268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</p:sldIdLst>
  <p:sldSz cx="8027988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BBC"/>
    <a:srgbClr val="222A35"/>
    <a:srgbClr val="4E2555"/>
    <a:srgbClr val="35204C"/>
    <a:srgbClr val="2E1E4E"/>
    <a:srgbClr val="D5F4FF"/>
    <a:srgbClr val="BDEEFF"/>
    <a:srgbClr val="FFD1D1"/>
    <a:srgbClr val="E2E2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نمط فاتح 2 - تمييز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31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2099" y="1995312"/>
            <a:ext cx="6823790" cy="4244622"/>
          </a:xfrm>
        </p:spPr>
        <p:txBody>
          <a:bodyPr anchor="b"/>
          <a:lstStyle>
            <a:lvl1pPr algn="ctr">
              <a:defRPr sz="5268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3499" y="6403623"/>
            <a:ext cx="6020991" cy="2943577"/>
          </a:xfrm>
        </p:spPr>
        <p:txBody>
          <a:bodyPr/>
          <a:lstStyle>
            <a:lvl1pPr marL="0" indent="0" algn="ctr">
              <a:buNone/>
              <a:defRPr sz="2107"/>
            </a:lvl1pPr>
            <a:lvl2pPr marL="401422" indent="0" algn="ctr">
              <a:buNone/>
              <a:defRPr sz="1756"/>
            </a:lvl2pPr>
            <a:lvl3pPr marL="802843" indent="0" algn="ctr">
              <a:buNone/>
              <a:defRPr sz="1580"/>
            </a:lvl3pPr>
            <a:lvl4pPr marL="1204265" indent="0" algn="ctr">
              <a:buNone/>
              <a:defRPr sz="1405"/>
            </a:lvl4pPr>
            <a:lvl5pPr marL="1605686" indent="0" algn="ctr">
              <a:buNone/>
              <a:defRPr sz="1405"/>
            </a:lvl5pPr>
            <a:lvl6pPr marL="2007108" indent="0" algn="ctr">
              <a:buNone/>
              <a:defRPr sz="1405"/>
            </a:lvl6pPr>
            <a:lvl7pPr marL="2408530" indent="0" algn="ctr">
              <a:buNone/>
              <a:defRPr sz="1405"/>
            </a:lvl7pPr>
            <a:lvl8pPr marL="2809951" indent="0" algn="ctr">
              <a:buNone/>
              <a:defRPr sz="1405"/>
            </a:lvl8pPr>
            <a:lvl9pPr marL="3211373" indent="0" algn="ctr">
              <a:buNone/>
              <a:defRPr sz="1405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32856-6B05-48C1-BFF0-FF50C7EC0C4B}" type="datetimeFigureOut">
              <a:rPr lang="ar-SA" smtClean="0"/>
              <a:t>12/07/45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3E59B-9ECB-429D-842D-F0CC08B8A41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9082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32856-6B05-48C1-BFF0-FF50C7EC0C4B}" type="datetimeFigureOut">
              <a:rPr lang="ar-SA" smtClean="0"/>
              <a:t>12/07/45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3E59B-9ECB-429D-842D-F0CC08B8A41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42419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745029" y="649111"/>
            <a:ext cx="1731035" cy="10332156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1925" y="649111"/>
            <a:ext cx="5092755" cy="10332156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32856-6B05-48C1-BFF0-FF50C7EC0C4B}" type="datetimeFigureOut">
              <a:rPr lang="ar-SA" smtClean="0"/>
              <a:t>12/07/45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3E59B-9ECB-429D-842D-F0CC08B8A41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90603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32856-6B05-48C1-BFF0-FF50C7EC0C4B}" type="datetimeFigureOut">
              <a:rPr lang="ar-SA" smtClean="0"/>
              <a:t>12/07/45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3E59B-9ECB-429D-842D-F0CC08B8A41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23165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7743" y="3039537"/>
            <a:ext cx="6924140" cy="5071532"/>
          </a:xfrm>
        </p:spPr>
        <p:txBody>
          <a:bodyPr anchor="b"/>
          <a:lstStyle>
            <a:lvl1pPr>
              <a:defRPr sz="5268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7743" y="8159048"/>
            <a:ext cx="6924140" cy="2666999"/>
          </a:xfrm>
        </p:spPr>
        <p:txBody>
          <a:bodyPr/>
          <a:lstStyle>
            <a:lvl1pPr marL="0" indent="0">
              <a:buNone/>
              <a:defRPr sz="2107">
                <a:solidFill>
                  <a:schemeClr val="tx1"/>
                </a:solidFill>
              </a:defRPr>
            </a:lvl1pPr>
            <a:lvl2pPr marL="401422" indent="0">
              <a:buNone/>
              <a:defRPr sz="1756">
                <a:solidFill>
                  <a:schemeClr val="tx1">
                    <a:tint val="75000"/>
                  </a:schemeClr>
                </a:solidFill>
              </a:defRPr>
            </a:lvl2pPr>
            <a:lvl3pPr marL="802843" indent="0">
              <a:buNone/>
              <a:defRPr sz="1580">
                <a:solidFill>
                  <a:schemeClr val="tx1">
                    <a:tint val="75000"/>
                  </a:schemeClr>
                </a:solidFill>
              </a:defRPr>
            </a:lvl3pPr>
            <a:lvl4pPr marL="1204265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4pPr>
            <a:lvl5pPr marL="1605686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5pPr>
            <a:lvl6pPr marL="2007108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6pPr>
            <a:lvl7pPr marL="2408530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7pPr>
            <a:lvl8pPr marL="2809951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8pPr>
            <a:lvl9pPr marL="3211373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32856-6B05-48C1-BFF0-FF50C7EC0C4B}" type="datetimeFigureOut">
              <a:rPr lang="ar-SA" smtClean="0"/>
              <a:t>12/07/45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3E59B-9ECB-429D-842D-F0CC08B8A41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93661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1924" y="3245556"/>
            <a:ext cx="3411895" cy="773571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64169" y="3245556"/>
            <a:ext cx="3411895" cy="773571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32856-6B05-48C1-BFF0-FF50C7EC0C4B}" type="datetimeFigureOut">
              <a:rPr lang="ar-SA" smtClean="0"/>
              <a:t>12/07/45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3E59B-9ECB-429D-842D-F0CC08B8A41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25019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970" y="649114"/>
            <a:ext cx="6924140" cy="2356556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2971" y="2988734"/>
            <a:ext cx="3396215" cy="1464732"/>
          </a:xfrm>
        </p:spPr>
        <p:txBody>
          <a:bodyPr anchor="b"/>
          <a:lstStyle>
            <a:lvl1pPr marL="0" indent="0">
              <a:buNone/>
              <a:defRPr sz="2107" b="1"/>
            </a:lvl1pPr>
            <a:lvl2pPr marL="401422" indent="0">
              <a:buNone/>
              <a:defRPr sz="1756" b="1"/>
            </a:lvl2pPr>
            <a:lvl3pPr marL="802843" indent="0">
              <a:buNone/>
              <a:defRPr sz="1580" b="1"/>
            </a:lvl3pPr>
            <a:lvl4pPr marL="1204265" indent="0">
              <a:buNone/>
              <a:defRPr sz="1405" b="1"/>
            </a:lvl4pPr>
            <a:lvl5pPr marL="1605686" indent="0">
              <a:buNone/>
              <a:defRPr sz="1405" b="1"/>
            </a:lvl5pPr>
            <a:lvl6pPr marL="2007108" indent="0">
              <a:buNone/>
              <a:defRPr sz="1405" b="1"/>
            </a:lvl6pPr>
            <a:lvl7pPr marL="2408530" indent="0">
              <a:buNone/>
              <a:defRPr sz="1405" b="1"/>
            </a:lvl7pPr>
            <a:lvl8pPr marL="2809951" indent="0">
              <a:buNone/>
              <a:defRPr sz="1405" b="1"/>
            </a:lvl8pPr>
            <a:lvl9pPr marL="3211373" indent="0">
              <a:buNone/>
              <a:defRPr sz="1405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971" y="4453467"/>
            <a:ext cx="3396215" cy="6550379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064169" y="2988734"/>
            <a:ext cx="3412941" cy="1464732"/>
          </a:xfrm>
        </p:spPr>
        <p:txBody>
          <a:bodyPr anchor="b"/>
          <a:lstStyle>
            <a:lvl1pPr marL="0" indent="0">
              <a:buNone/>
              <a:defRPr sz="2107" b="1"/>
            </a:lvl1pPr>
            <a:lvl2pPr marL="401422" indent="0">
              <a:buNone/>
              <a:defRPr sz="1756" b="1"/>
            </a:lvl2pPr>
            <a:lvl3pPr marL="802843" indent="0">
              <a:buNone/>
              <a:defRPr sz="1580" b="1"/>
            </a:lvl3pPr>
            <a:lvl4pPr marL="1204265" indent="0">
              <a:buNone/>
              <a:defRPr sz="1405" b="1"/>
            </a:lvl4pPr>
            <a:lvl5pPr marL="1605686" indent="0">
              <a:buNone/>
              <a:defRPr sz="1405" b="1"/>
            </a:lvl5pPr>
            <a:lvl6pPr marL="2007108" indent="0">
              <a:buNone/>
              <a:defRPr sz="1405" b="1"/>
            </a:lvl6pPr>
            <a:lvl7pPr marL="2408530" indent="0">
              <a:buNone/>
              <a:defRPr sz="1405" b="1"/>
            </a:lvl7pPr>
            <a:lvl8pPr marL="2809951" indent="0">
              <a:buNone/>
              <a:defRPr sz="1405" b="1"/>
            </a:lvl8pPr>
            <a:lvl9pPr marL="3211373" indent="0">
              <a:buNone/>
              <a:defRPr sz="1405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64169" y="4453467"/>
            <a:ext cx="3412941" cy="6550379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32856-6B05-48C1-BFF0-FF50C7EC0C4B}" type="datetimeFigureOut">
              <a:rPr lang="ar-SA" smtClean="0"/>
              <a:t>12/07/45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3E59B-9ECB-429D-842D-F0CC08B8A41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41703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32856-6B05-48C1-BFF0-FF50C7EC0C4B}" type="datetimeFigureOut">
              <a:rPr lang="ar-SA" smtClean="0"/>
              <a:t>12/07/45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3E59B-9ECB-429D-842D-F0CC08B8A41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10118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32856-6B05-48C1-BFF0-FF50C7EC0C4B}" type="datetimeFigureOut">
              <a:rPr lang="ar-SA" smtClean="0"/>
              <a:t>12/07/45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3E59B-9ECB-429D-842D-F0CC08B8A41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08075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970" y="812800"/>
            <a:ext cx="2589235" cy="2844800"/>
          </a:xfrm>
        </p:spPr>
        <p:txBody>
          <a:bodyPr anchor="b"/>
          <a:lstStyle>
            <a:lvl1pPr>
              <a:defRPr sz="281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2941" y="1755425"/>
            <a:ext cx="4064169" cy="8664222"/>
          </a:xfrm>
        </p:spPr>
        <p:txBody>
          <a:bodyPr/>
          <a:lstStyle>
            <a:lvl1pPr>
              <a:defRPr sz="2810"/>
            </a:lvl1pPr>
            <a:lvl2pPr>
              <a:defRPr sz="2458"/>
            </a:lvl2pPr>
            <a:lvl3pPr>
              <a:defRPr sz="2107"/>
            </a:lvl3pPr>
            <a:lvl4pPr>
              <a:defRPr sz="1756"/>
            </a:lvl4pPr>
            <a:lvl5pPr>
              <a:defRPr sz="1756"/>
            </a:lvl5pPr>
            <a:lvl6pPr>
              <a:defRPr sz="1756"/>
            </a:lvl6pPr>
            <a:lvl7pPr>
              <a:defRPr sz="1756"/>
            </a:lvl7pPr>
            <a:lvl8pPr>
              <a:defRPr sz="1756"/>
            </a:lvl8pPr>
            <a:lvl9pPr>
              <a:defRPr sz="1756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2970" y="3657600"/>
            <a:ext cx="2589235" cy="6776156"/>
          </a:xfrm>
        </p:spPr>
        <p:txBody>
          <a:bodyPr/>
          <a:lstStyle>
            <a:lvl1pPr marL="0" indent="0">
              <a:buNone/>
              <a:defRPr sz="1405"/>
            </a:lvl1pPr>
            <a:lvl2pPr marL="401422" indent="0">
              <a:buNone/>
              <a:defRPr sz="1229"/>
            </a:lvl2pPr>
            <a:lvl3pPr marL="802843" indent="0">
              <a:buNone/>
              <a:defRPr sz="1054"/>
            </a:lvl3pPr>
            <a:lvl4pPr marL="1204265" indent="0">
              <a:buNone/>
              <a:defRPr sz="878"/>
            </a:lvl4pPr>
            <a:lvl5pPr marL="1605686" indent="0">
              <a:buNone/>
              <a:defRPr sz="878"/>
            </a:lvl5pPr>
            <a:lvl6pPr marL="2007108" indent="0">
              <a:buNone/>
              <a:defRPr sz="878"/>
            </a:lvl6pPr>
            <a:lvl7pPr marL="2408530" indent="0">
              <a:buNone/>
              <a:defRPr sz="878"/>
            </a:lvl7pPr>
            <a:lvl8pPr marL="2809951" indent="0">
              <a:buNone/>
              <a:defRPr sz="878"/>
            </a:lvl8pPr>
            <a:lvl9pPr marL="3211373" indent="0">
              <a:buNone/>
              <a:defRPr sz="878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32856-6B05-48C1-BFF0-FF50C7EC0C4B}" type="datetimeFigureOut">
              <a:rPr lang="ar-SA" smtClean="0"/>
              <a:t>12/07/45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3E59B-9ECB-429D-842D-F0CC08B8A41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47860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970" y="812800"/>
            <a:ext cx="2589235" cy="2844800"/>
          </a:xfrm>
        </p:spPr>
        <p:txBody>
          <a:bodyPr anchor="b"/>
          <a:lstStyle>
            <a:lvl1pPr>
              <a:defRPr sz="281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412941" y="1755425"/>
            <a:ext cx="4064169" cy="8664222"/>
          </a:xfrm>
        </p:spPr>
        <p:txBody>
          <a:bodyPr anchor="t"/>
          <a:lstStyle>
            <a:lvl1pPr marL="0" indent="0">
              <a:buNone/>
              <a:defRPr sz="2810"/>
            </a:lvl1pPr>
            <a:lvl2pPr marL="401422" indent="0">
              <a:buNone/>
              <a:defRPr sz="2458"/>
            </a:lvl2pPr>
            <a:lvl3pPr marL="802843" indent="0">
              <a:buNone/>
              <a:defRPr sz="2107"/>
            </a:lvl3pPr>
            <a:lvl4pPr marL="1204265" indent="0">
              <a:buNone/>
              <a:defRPr sz="1756"/>
            </a:lvl4pPr>
            <a:lvl5pPr marL="1605686" indent="0">
              <a:buNone/>
              <a:defRPr sz="1756"/>
            </a:lvl5pPr>
            <a:lvl6pPr marL="2007108" indent="0">
              <a:buNone/>
              <a:defRPr sz="1756"/>
            </a:lvl6pPr>
            <a:lvl7pPr marL="2408530" indent="0">
              <a:buNone/>
              <a:defRPr sz="1756"/>
            </a:lvl7pPr>
            <a:lvl8pPr marL="2809951" indent="0">
              <a:buNone/>
              <a:defRPr sz="1756"/>
            </a:lvl8pPr>
            <a:lvl9pPr marL="3211373" indent="0">
              <a:buNone/>
              <a:defRPr sz="1756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2970" y="3657600"/>
            <a:ext cx="2589235" cy="6776156"/>
          </a:xfrm>
        </p:spPr>
        <p:txBody>
          <a:bodyPr/>
          <a:lstStyle>
            <a:lvl1pPr marL="0" indent="0">
              <a:buNone/>
              <a:defRPr sz="1405"/>
            </a:lvl1pPr>
            <a:lvl2pPr marL="401422" indent="0">
              <a:buNone/>
              <a:defRPr sz="1229"/>
            </a:lvl2pPr>
            <a:lvl3pPr marL="802843" indent="0">
              <a:buNone/>
              <a:defRPr sz="1054"/>
            </a:lvl3pPr>
            <a:lvl4pPr marL="1204265" indent="0">
              <a:buNone/>
              <a:defRPr sz="878"/>
            </a:lvl4pPr>
            <a:lvl5pPr marL="1605686" indent="0">
              <a:buNone/>
              <a:defRPr sz="878"/>
            </a:lvl5pPr>
            <a:lvl6pPr marL="2007108" indent="0">
              <a:buNone/>
              <a:defRPr sz="878"/>
            </a:lvl6pPr>
            <a:lvl7pPr marL="2408530" indent="0">
              <a:buNone/>
              <a:defRPr sz="878"/>
            </a:lvl7pPr>
            <a:lvl8pPr marL="2809951" indent="0">
              <a:buNone/>
              <a:defRPr sz="878"/>
            </a:lvl8pPr>
            <a:lvl9pPr marL="3211373" indent="0">
              <a:buNone/>
              <a:defRPr sz="878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32856-6B05-48C1-BFF0-FF50C7EC0C4B}" type="datetimeFigureOut">
              <a:rPr lang="ar-SA" smtClean="0"/>
              <a:t>12/07/45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3E59B-9ECB-429D-842D-F0CC08B8A41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24886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1924" y="649114"/>
            <a:ext cx="6924140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1924" y="3245556"/>
            <a:ext cx="6924140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1924" y="11300181"/>
            <a:ext cx="1806297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A32856-6B05-48C1-BFF0-FF50C7EC0C4B}" type="datetimeFigureOut">
              <a:rPr lang="ar-SA" smtClean="0"/>
              <a:t>12/07/45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9271" y="11300181"/>
            <a:ext cx="2709446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669767" y="11300181"/>
            <a:ext cx="1806297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53E59B-9ECB-429D-842D-F0CC08B8A41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22318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802843" rtl="1" eaLnBrk="1" latinLnBrk="0" hangingPunct="1">
        <a:lnSpc>
          <a:spcPct val="90000"/>
        </a:lnSpc>
        <a:spcBef>
          <a:spcPct val="0"/>
        </a:spcBef>
        <a:buNone/>
        <a:defRPr sz="38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0711" indent="-200711" algn="r" defTabSz="802843" rtl="1" eaLnBrk="1" latinLnBrk="0" hangingPunct="1">
        <a:lnSpc>
          <a:spcPct val="90000"/>
        </a:lnSpc>
        <a:spcBef>
          <a:spcPts val="878"/>
        </a:spcBef>
        <a:buFont typeface="Arial" panose="020B0604020202020204" pitchFamily="34" charset="0"/>
        <a:buChar char="•"/>
        <a:defRPr sz="2458" kern="1200">
          <a:solidFill>
            <a:schemeClr val="tx1"/>
          </a:solidFill>
          <a:latin typeface="+mn-lt"/>
          <a:ea typeface="+mn-ea"/>
          <a:cs typeface="+mn-cs"/>
        </a:defRPr>
      </a:lvl1pPr>
      <a:lvl2pPr marL="602132" indent="-200711" algn="r" defTabSz="802843" rtl="1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2107" kern="1200">
          <a:solidFill>
            <a:schemeClr val="tx1"/>
          </a:solidFill>
          <a:latin typeface="+mn-lt"/>
          <a:ea typeface="+mn-ea"/>
          <a:cs typeface="+mn-cs"/>
        </a:defRPr>
      </a:lvl2pPr>
      <a:lvl3pPr marL="1003554" indent="-200711" algn="r" defTabSz="802843" rtl="1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756" kern="1200">
          <a:solidFill>
            <a:schemeClr val="tx1"/>
          </a:solidFill>
          <a:latin typeface="+mn-lt"/>
          <a:ea typeface="+mn-ea"/>
          <a:cs typeface="+mn-cs"/>
        </a:defRPr>
      </a:lvl3pPr>
      <a:lvl4pPr marL="1404976" indent="-200711" algn="r" defTabSz="802843" rtl="1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4pPr>
      <a:lvl5pPr marL="1806397" indent="-200711" algn="r" defTabSz="802843" rtl="1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5pPr>
      <a:lvl6pPr marL="2207819" indent="-200711" algn="r" defTabSz="802843" rtl="1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6pPr>
      <a:lvl7pPr marL="2609240" indent="-200711" algn="r" defTabSz="802843" rtl="1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7pPr>
      <a:lvl8pPr marL="3010662" indent="-200711" algn="r" defTabSz="802843" rtl="1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8pPr>
      <a:lvl9pPr marL="3412084" indent="-200711" algn="r" defTabSz="802843" rtl="1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802843" rtl="1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1pPr>
      <a:lvl2pPr marL="401422" algn="r" defTabSz="802843" rtl="1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2pPr>
      <a:lvl3pPr marL="802843" algn="r" defTabSz="802843" rtl="1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3pPr>
      <a:lvl4pPr marL="1204265" algn="r" defTabSz="802843" rtl="1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4pPr>
      <a:lvl5pPr marL="1605686" algn="r" defTabSz="802843" rtl="1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5pPr>
      <a:lvl6pPr marL="2007108" algn="r" defTabSz="802843" rtl="1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6pPr>
      <a:lvl7pPr marL="2408530" algn="r" defTabSz="802843" rtl="1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7pPr>
      <a:lvl8pPr marL="2809951" algn="r" defTabSz="802843" rtl="1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8pPr>
      <a:lvl9pPr marL="3211373" algn="r" defTabSz="802843" rtl="1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C0F96F1E-06EA-4EC6-A869-6C69A4BCD23F}"/>
              </a:ext>
            </a:extLst>
          </p:cNvPr>
          <p:cNvSpPr/>
          <p:nvPr/>
        </p:nvSpPr>
        <p:spPr>
          <a:xfrm>
            <a:off x="0" y="0"/>
            <a:ext cx="8027988" cy="12192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13D82730-CAAC-4D2C-AEAD-649808A7B791}"/>
              </a:ext>
            </a:extLst>
          </p:cNvPr>
          <p:cNvSpPr/>
          <p:nvPr/>
        </p:nvSpPr>
        <p:spPr>
          <a:xfrm>
            <a:off x="398994" y="9703329"/>
            <a:ext cx="5259904" cy="16102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SA" sz="3200" dirty="0">
                <a:solidFill>
                  <a:schemeClr val="tx1"/>
                </a:solidFill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لعام 1445هـ</a:t>
            </a: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A1E0044F-0A46-453A-967D-839D193C0199}"/>
              </a:ext>
            </a:extLst>
          </p:cNvPr>
          <p:cNvSpPr/>
          <p:nvPr/>
        </p:nvSpPr>
        <p:spPr>
          <a:xfrm>
            <a:off x="298509" y="8703425"/>
            <a:ext cx="5259904" cy="16102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ملف التقويم الذاتي</a:t>
            </a:r>
          </a:p>
          <a:p>
            <a:pPr algn="ctr">
              <a:lnSpc>
                <a:spcPct val="150000"/>
              </a:lnSpc>
            </a:pPr>
            <a:r>
              <a:rPr lang="ar-SA" sz="3600" dirty="0">
                <a:solidFill>
                  <a:schemeClr val="tx1"/>
                </a:solidFill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مقابلة الموجه الطلابي</a:t>
            </a:r>
          </a:p>
        </p:txBody>
      </p:sp>
    </p:spTree>
    <p:extLst>
      <p:ext uri="{BB962C8B-B14F-4D97-AF65-F5344CB8AC3E}">
        <p14:creationId xmlns:p14="http://schemas.microsoft.com/office/powerpoint/2010/main" val="33552692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C0F96F1E-06EA-4EC6-A869-6C69A4BCD23F}"/>
              </a:ext>
            </a:extLst>
          </p:cNvPr>
          <p:cNvSpPr/>
          <p:nvPr/>
        </p:nvSpPr>
        <p:spPr>
          <a:xfrm>
            <a:off x="0" y="3"/>
            <a:ext cx="8081966" cy="18288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CDF43204-D547-4CD8-B102-32338DD5A4AF}"/>
              </a:ext>
            </a:extLst>
          </p:cNvPr>
          <p:cNvSpPr/>
          <p:nvPr/>
        </p:nvSpPr>
        <p:spPr>
          <a:xfrm>
            <a:off x="0" y="11649310"/>
            <a:ext cx="8027988" cy="542693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9" name="جدول 9">
            <a:extLst>
              <a:ext uri="{FF2B5EF4-FFF2-40B4-BE49-F238E27FC236}">
                <a16:creationId xmlns:a16="http://schemas.microsoft.com/office/drawing/2014/main" id="{75096E55-4A8C-48F6-BBEC-EA630E0FFE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0289369"/>
              </p:ext>
            </p:extLst>
          </p:nvPr>
        </p:nvGraphicFramePr>
        <p:xfrm>
          <a:off x="89312" y="2733113"/>
          <a:ext cx="7814512" cy="7421997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767109">
                  <a:extLst>
                    <a:ext uri="{9D8B030D-6E8A-4147-A177-3AD203B41FA5}">
                      <a16:colId xmlns:a16="http://schemas.microsoft.com/office/drawing/2014/main" val="2191263268"/>
                    </a:ext>
                  </a:extLst>
                </a:gridCol>
                <a:gridCol w="943194">
                  <a:extLst>
                    <a:ext uri="{9D8B030D-6E8A-4147-A177-3AD203B41FA5}">
                      <a16:colId xmlns:a16="http://schemas.microsoft.com/office/drawing/2014/main" val="2596549328"/>
                    </a:ext>
                  </a:extLst>
                </a:gridCol>
                <a:gridCol w="688988">
                  <a:extLst>
                    <a:ext uri="{9D8B030D-6E8A-4147-A177-3AD203B41FA5}">
                      <a16:colId xmlns:a16="http://schemas.microsoft.com/office/drawing/2014/main" val="773817246"/>
                    </a:ext>
                  </a:extLst>
                </a:gridCol>
                <a:gridCol w="1809863">
                  <a:extLst>
                    <a:ext uri="{9D8B030D-6E8A-4147-A177-3AD203B41FA5}">
                      <a16:colId xmlns:a16="http://schemas.microsoft.com/office/drawing/2014/main" val="2415701900"/>
                    </a:ext>
                  </a:extLst>
                </a:gridCol>
                <a:gridCol w="1767016">
                  <a:extLst>
                    <a:ext uri="{9D8B030D-6E8A-4147-A177-3AD203B41FA5}">
                      <a16:colId xmlns:a16="http://schemas.microsoft.com/office/drawing/2014/main" val="4194076014"/>
                    </a:ext>
                  </a:extLst>
                </a:gridCol>
                <a:gridCol w="398342">
                  <a:extLst>
                    <a:ext uri="{9D8B030D-6E8A-4147-A177-3AD203B41FA5}">
                      <a16:colId xmlns:a16="http://schemas.microsoft.com/office/drawing/2014/main" val="1712180739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46820437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112819903"/>
                    </a:ext>
                  </a:extLst>
                </a:gridCol>
              </a:tblGrid>
              <a:tr h="540000">
                <a:tc gridSpan="8">
                  <a:txBody>
                    <a:bodyPr/>
                    <a:lstStyle/>
                    <a:p>
                      <a:pPr rtl="1"/>
                      <a:r>
                        <a:rPr lang="ar-SA" sz="1600" dirty="0">
                          <a:solidFill>
                            <a:schemeClr val="tx1"/>
                          </a:solidFill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المؤشر ( 3-2-1-7 )  يظهر المتعلمون اعتزازا بثقافتهم واحتراما للتنوع الثقافي في المجتمع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950422"/>
                  </a:ext>
                </a:extLst>
              </a:tr>
              <a:tr h="432000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tx1"/>
                          </a:solidFill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الفقرة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يظهر المتعلمون احترام التنوع الثقافي في المجتمع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9890069"/>
                  </a:ext>
                </a:extLst>
              </a:tr>
              <a:tr h="432000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tx1"/>
                          </a:solidFill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الأسئلة 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كيف يظهر المتعلمون احترام التنوع الثقافي في المجتمع 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0008158"/>
                  </a:ext>
                </a:extLst>
              </a:tr>
              <a:tr h="558911">
                <a:tc gridSpan="6">
                  <a:txBody>
                    <a:bodyPr/>
                    <a:lstStyle/>
                    <a:p>
                      <a:pPr algn="ctr" rtl="1"/>
                      <a:r>
                        <a:rPr lang="ar-SA" sz="15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الإجابات المتوقعة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نفذ</a:t>
                      </a:r>
                      <a:endParaRPr lang="ar-SA" sz="120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لم ينفذ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0418424"/>
                  </a:ext>
                </a:extLst>
              </a:tr>
              <a:tr h="648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المبادرة إلى المشاركة في الأنشطة الثقافية المختلفة </a:t>
                      </a:r>
                    </a:p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(مثل: الاحتفالات والمهرجانات والمعارض التي تعزز التنوع الثقافي)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i="0">
                          <a:solidFill>
                            <a:srgbClr val="4D5156"/>
                          </a:solidFill>
                          <a:effectLst/>
                          <a:latin typeface="Helvetica Neue"/>
                        </a:rPr>
                        <a:t>✓</a:t>
                      </a:r>
                      <a:endParaRPr lang="ar-SA" sz="16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6890348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يظهرون الاعتزاز بهويتهم وثقافتهم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i="0">
                          <a:solidFill>
                            <a:srgbClr val="4D5156"/>
                          </a:solidFill>
                          <a:effectLst/>
                          <a:latin typeface="Helvetica Neue"/>
                        </a:rPr>
                        <a:t>✓</a:t>
                      </a:r>
                      <a:endParaRPr lang="ar-SA" sz="16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41326788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يعبرون عن اعتزازهم وفخرهم بدينهم ولغتهم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i="0">
                          <a:solidFill>
                            <a:srgbClr val="4D5156"/>
                          </a:solidFill>
                          <a:effectLst/>
                          <a:latin typeface="Helvetica Neue"/>
                        </a:rPr>
                        <a:t>✓</a:t>
                      </a:r>
                      <a:endParaRPr lang="ar-SA" sz="16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9922536"/>
                  </a:ext>
                </a:extLst>
              </a:tr>
              <a:tr h="612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المشاركة في برامج الحوار والتواصل مع الآخرين لفهم ثقافاتهم، ومعارفهم، </a:t>
                      </a:r>
                    </a:p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وتبادل الخبرات والآراء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i="0">
                          <a:solidFill>
                            <a:srgbClr val="4D5156"/>
                          </a:solidFill>
                          <a:effectLst/>
                          <a:latin typeface="Helvetica Neue"/>
                        </a:rPr>
                        <a:t>✓</a:t>
                      </a:r>
                      <a:endParaRPr lang="ar-SA" sz="16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264377288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يظهرون الاحترام المتبادل في المجتمع المدرسي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i="0">
                          <a:solidFill>
                            <a:srgbClr val="4D5156"/>
                          </a:solidFill>
                          <a:effectLst/>
                          <a:latin typeface="Helvetica Neue"/>
                        </a:rPr>
                        <a:t>✓</a:t>
                      </a:r>
                      <a:endParaRPr lang="ar-SA" sz="16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730851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يسود التعاطف وتقبل التنوع في المجتمع المدرسي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i="0">
                          <a:solidFill>
                            <a:srgbClr val="4D5156"/>
                          </a:solidFill>
                          <a:effectLst/>
                          <a:latin typeface="Helvetica Neue"/>
                        </a:rPr>
                        <a:t>✓</a:t>
                      </a:r>
                      <a:endParaRPr lang="ar-SA" sz="16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68870760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تقبل الرأي الآخر تعاون المتعلمين مع بعضهم في الأنشطة المختلفة 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i="0">
                          <a:solidFill>
                            <a:srgbClr val="4D5156"/>
                          </a:solidFill>
                          <a:effectLst/>
                          <a:latin typeface="Helvetica Neue"/>
                        </a:rPr>
                        <a:t>✓</a:t>
                      </a:r>
                      <a:endParaRPr lang="ar-SA" sz="16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398881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تعاون المتعلمين مع بعضهم في الأنشطة المختلفة 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i="0">
                          <a:solidFill>
                            <a:srgbClr val="4D5156"/>
                          </a:solidFill>
                          <a:effectLst/>
                          <a:latin typeface="Helvetica Neue"/>
                        </a:rPr>
                        <a:t>✓</a:t>
                      </a:r>
                      <a:endParaRPr lang="ar-SA" sz="16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288826"/>
                  </a:ext>
                </a:extLst>
              </a:tr>
              <a:tr h="400175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التواصل البناء 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i="0">
                          <a:solidFill>
                            <a:srgbClr val="4D5156"/>
                          </a:solidFill>
                          <a:effectLst/>
                          <a:latin typeface="Helvetica Neue"/>
                        </a:rPr>
                        <a:t>✓</a:t>
                      </a:r>
                      <a:endParaRPr lang="ar-SA" sz="16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6568440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جوانب أخرى لم تذكر (جوانب الإبداع والابتكار )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i="0" dirty="0">
                          <a:solidFill>
                            <a:srgbClr val="4D5156"/>
                          </a:solidFill>
                          <a:effectLst/>
                          <a:latin typeface="Helvetica Neue"/>
                        </a:rPr>
                        <a:t>✓</a:t>
                      </a:r>
                      <a:endParaRPr lang="ar-SA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0939960"/>
                  </a:ext>
                </a:extLst>
              </a:tr>
              <a:tr h="558911">
                <a:tc rowSpan="2">
                  <a:txBody>
                    <a:bodyPr/>
                    <a:lstStyle/>
                    <a:p>
                      <a:pPr rtl="1"/>
                      <a:r>
                        <a:rPr lang="ar-SA" sz="1500" dirty="0">
                          <a:solidFill>
                            <a:schemeClr val="tx1"/>
                          </a:solidFill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التقييم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2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متحقق بدرجة منخفضة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متحقق بدرجة متوسطة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متحقق بدرجة مرتفعة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12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متحقق بدرجة مرتفعة جدا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1618428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3"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45956666"/>
                  </a:ext>
                </a:extLst>
              </a:tr>
            </a:tbl>
          </a:graphicData>
        </a:graphic>
      </p:graphicFrame>
      <p:sp>
        <p:nvSpPr>
          <p:cNvPr id="7" name="مستطيل 6">
            <a:extLst>
              <a:ext uri="{FF2B5EF4-FFF2-40B4-BE49-F238E27FC236}">
                <a16:creationId xmlns:a16="http://schemas.microsoft.com/office/drawing/2014/main" id="{53768B22-CBA8-45B4-86F1-5FABE21FFDA1}"/>
              </a:ext>
            </a:extLst>
          </p:cNvPr>
          <p:cNvSpPr/>
          <p:nvPr/>
        </p:nvSpPr>
        <p:spPr>
          <a:xfrm>
            <a:off x="1194160" y="370622"/>
            <a:ext cx="2473007" cy="31680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/>
            <a:r>
              <a:rPr lang="ar-SA" sz="1102" dirty="0">
                <a:solidFill>
                  <a:schemeClr val="bg1"/>
                </a:solidFill>
                <a:latin typeface="Al-Mohanad Extra Bold" panose="02060603050605020204" pitchFamily="18" charset="-78"/>
                <a:ea typeface="Times New Roman"/>
                <a:cs typeface="Al-Mohanad Extra Bold" panose="02060603050605020204" pitchFamily="18" charset="-78"/>
              </a:rPr>
              <a:t>الإدارة العامة للتعليم بمنطقة مكة المكرمة</a:t>
            </a:r>
            <a:endParaRPr lang="ar-SA" sz="1400" dirty="0">
              <a:solidFill>
                <a:schemeClr val="bg1"/>
              </a:solidFill>
              <a:latin typeface="Al-Mohanad Extra Bold" panose="02060603050605020204" pitchFamily="18" charset="-78"/>
              <a:cs typeface="Al-Mohanad Extra Bold" panose="02060603050605020204" pitchFamily="18" charset="-78"/>
            </a:endParaRPr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839DD732-30C5-4931-A8EF-B98D4E326BFB}"/>
              </a:ext>
            </a:extLst>
          </p:cNvPr>
          <p:cNvSpPr/>
          <p:nvPr/>
        </p:nvSpPr>
        <p:spPr>
          <a:xfrm>
            <a:off x="2439371" y="2075652"/>
            <a:ext cx="3373290" cy="48409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مقابلة </a:t>
            </a:r>
            <a:r>
              <a:rPr lang="ar-SA" dirty="0">
                <a:solidFill>
                  <a:schemeClr val="tx1">
                    <a:lumMod val="95000"/>
                    <a:lumOff val="5000"/>
                  </a:schemeClr>
                </a:solidFill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الموجه الطلابي</a:t>
            </a:r>
          </a:p>
        </p:txBody>
      </p:sp>
    </p:spTree>
    <p:extLst>
      <p:ext uri="{BB962C8B-B14F-4D97-AF65-F5344CB8AC3E}">
        <p14:creationId xmlns:p14="http://schemas.microsoft.com/office/powerpoint/2010/main" val="1506914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C0F96F1E-06EA-4EC6-A869-6C69A4BCD23F}"/>
              </a:ext>
            </a:extLst>
          </p:cNvPr>
          <p:cNvSpPr/>
          <p:nvPr/>
        </p:nvSpPr>
        <p:spPr>
          <a:xfrm>
            <a:off x="0" y="3"/>
            <a:ext cx="8027988" cy="18288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CDF43204-D547-4CD8-B102-32338DD5A4AF}"/>
              </a:ext>
            </a:extLst>
          </p:cNvPr>
          <p:cNvSpPr/>
          <p:nvPr/>
        </p:nvSpPr>
        <p:spPr>
          <a:xfrm>
            <a:off x="0" y="11649310"/>
            <a:ext cx="8027988" cy="542693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9" name="جدول 9">
            <a:extLst>
              <a:ext uri="{FF2B5EF4-FFF2-40B4-BE49-F238E27FC236}">
                <a16:creationId xmlns:a16="http://schemas.microsoft.com/office/drawing/2014/main" id="{75096E55-4A8C-48F6-BBEC-EA630E0FFE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774214"/>
              </p:ext>
            </p:extLst>
          </p:nvPr>
        </p:nvGraphicFramePr>
        <p:xfrm>
          <a:off x="79060" y="2682467"/>
          <a:ext cx="7894954" cy="8247501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767109">
                  <a:extLst>
                    <a:ext uri="{9D8B030D-6E8A-4147-A177-3AD203B41FA5}">
                      <a16:colId xmlns:a16="http://schemas.microsoft.com/office/drawing/2014/main" val="2191263268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2596549328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773817246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415701900"/>
                    </a:ext>
                  </a:extLst>
                </a:gridCol>
                <a:gridCol w="1877543">
                  <a:extLst>
                    <a:ext uri="{9D8B030D-6E8A-4147-A177-3AD203B41FA5}">
                      <a16:colId xmlns:a16="http://schemas.microsoft.com/office/drawing/2014/main" val="4194076014"/>
                    </a:ext>
                  </a:extLst>
                </a:gridCol>
                <a:gridCol w="606302">
                  <a:extLst>
                    <a:ext uri="{9D8B030D-6E8A-4147-A177-3AD203B41FA5}">
                      <a16:colId xmlns:a16="http://schemas.microsoft.com/office/drawing/2014/main" val="1712180739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146820437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112819903"/>
                    </a:ext>
                  </a:extLst>
                </a:gridCol>
              </a:tblGrid>
              <a:tr h="467999">
                <a:tc gridSpan="8"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مجال الإدارة المدرسية : معيار قيادة العملية التعليمية 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950422"/>
                  </a:ext>
                </a:extLst>
              </a:tr>
              <a:tr h="540000">
                <a:tc gridSpan="8">
                  <a:txBody>
                    <a:bodyPr/>
                    <a:lstStyle/>
                    <a:p>
                      <a:pPr rtl="1"/>
                      <a:r>
                        <a:rPr lang="ar-SA" sz="1600" dirty="0">
                          <a:solidFill>
                            <a:schemeClr val="bg1"/>
                          </a:solidFill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المؤشر ( 1-1-2-1 ) تعزز المدرسة القيم الإسلامية والهوية الوطنية</a:t>
                      </a:r>
                    </a:p>
                  </a:txBody>
                  <a:tcPr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6357305"/>
                  </a:ext>
                </a:extLst>
              </a:tr>
              <a:tr h="432000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bg1"/>
                          </a:solidFill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الفقرة</a:t>
                      </a:r>
                    </a:p>
                  </a:txBody>
                  <a:tcPr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تعزز القيم الإسلامية والهوية الوطنية في الممارسات والإجراءات المدرسية 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9890069"/>
                  </a:ext>
                </a:extLst>
              </a:tr>
              <a:tr h="558911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bg1"/>
                          </a:solidFill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الأسئلة </a:t>
                      </a:r>
                    </a:p>
                  </a:txBody>
                  <a:tcPr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كيف تعزز القيم الإسلامية والهوية الوطنية في الممارسات والإجراءات المدرسية ؟ 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0008158"/>
                  </a:ext>
                </a:extLst>
              </a:tr>
              <a:tr h="558911">
                <a:tc gridSpan="6">
                  <a:txBody>
                    <a:bodyPr/>
                    <a:lstStyle/>
                    <a:p>
                      <a:pPr algn="ctr" rtl="1"/>
                      <a:r>
                        <a:rPr lang="ar-SA" sz="15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الإجابات المتوقعة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نفذ</a:t>
                      </a:r>
                      <a:endParaRPr lang="ar-SA" sz="12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لم ينفذ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0418424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تستهدف المدرسة تعزيز القيم الإسلامية والهوية الوطنية في خططها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✓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6890348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توافر برامج وأنشطة تعزز القيم الإسلامية لدى المتعلمين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✓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41326788"/>
                  </a:ext>
                </a:extLst>
              </a:tr>
              <a:tr h="612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توافر برامج وأنشطة تعزز الهوية الوطنية وقيم الانتماء للوطن والولاء للقيادة الرشيدة </a:t>
                      </a:r>
                    </a:p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  لدى المتعلمين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✓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9922536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توافر برامج توعوية للمجتمع المحلي تعزز القيم الإسلامية والهوية الوطنية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✓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264377288"/>
                  </a:ext>
                </a:extLst>
              </a:tr>
              <a:tr h="648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توافر برامج تدريبية للمعلمين حول كيفية تعزيز القيم الإسلامية والهوية الوطنية</a:t>
                      </a:r>
                    </a:p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 في الفصول الدراسية وخارجها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✓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730851"/>
                  </a:ext>
                </a:extLst>
              </a:tr>
              <a:tr h="648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الاحتفاء بالمناسبات الوطنية مثل: </a:t>
                      </a:r>
                    </a:p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(اليوم الوطني، يوم التأسيس، يوم العلم لتعزيز الهوية الوطنية في المجتمع المدرسي 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✓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68870760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تفعل المناسبات لتعزيز القيم الإسلامية والهوية الوطنية في البرامج المدرسية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✓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398881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تفعل المناسبات التعزيز القيم الإسلامية والهوية الوطنية في الأنشطة غير الصفية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✓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56288826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تنفيذ البرامج والأنشطة بأساليب متنوعة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✓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3447229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جوانب أخرى لم تذكر (جوانب الإبداع والابتكار )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990939960"/>
                  </a:ext>
                </a:extLst>
              </a:tr>
              <a:tr h="540000">
                <a:tc rowSpan="2">
                  <a:txBody>
                    <a:bodyPr/>
                    <a:lstStyle/>
                    <a:p>
                      <a:pPr rtl="1"/>
                      <a:r>
                        <a:rPr lang="ar-SA" sz="1500" dirty="0">
                          <a:solidFill>
                            <a:schemeClr val="bg1"/>
                          </a:solidFill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التقييم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2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متحقق بدرجة منخفضة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متحقق بدرجة متوسطة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متحقق بدرجة مرتفعة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12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متحقق بدرجة مرتفعة جدا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1618428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45956666"/>
                  </a:ext>
                </a:extLst>
              </a:tr>
            </a:tbl>
          </a:graphicData>
        </a:graphic>
      </p:graphicFrame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C53B7DDB-8600-452E-ABCE-F1FCEC50EE14}"/>
              </a:ext>
            </a:extLst>
          </p:cNvPr>
          <p:cNvSpPr/>
          <p:nvPr/>
        </p:nvSpPr>
        <p:spPr>
          <a:xfrm>
            <a:off x="2643494" y="1999205"/>
            <a:ext cx="3373290" cy="484094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مقابلة الموجه الطلابي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24C8D30F-6BB7-4E71-B448-00D9621F3E80}"/>
              </a:ext>
            </a:extLst>
          </p:cNvPr>
          <p:cNvSpPr/>
          <p:nvPr/>
        </p:nvSpPr>
        <p:spPr>
          <a:xfrm>
            <a:off x="1094269" y="376606"/>
            <a:ext cx="2473007" cy="31680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/>
            <a:r>
              <a:rPr lang="ar-SA" sz="1102" dirty="0">
                <a:solidFill>
                  <a:schemeClr val="bg1"/>
                </a:solidFill>
                <a:latin typeface="Al-Mohanad Extra Bold" panose="02060603050605020204" pitchFamily="18" charset="-78"/>
                <a:ea typeface="Times New Roman"/>
                <a:cs typeface="Al-Mohanad Extra Bold" panose="02060603050605020204" pitchFamily="18" charset="-78"/>
              </a:rPr>
              <a:t>الإدارة العامة للتعليم بمنطقة مكة المكرمة</a:t>
            </a:r>
            <a:endParaRPr lang="ar-SA" sz="1400" dirty="0">
              <a:solidFill>
                <a:schemeClr val="bg1"/>
              </a:solidFill>
              <a:latin typeface="Al-Mohanad Extra Bold" panose="02060603050605020204" pitchFamily="18" charset="-78"/>
              <a:cs typeface="Al-Mohanad Extra Bold" panose="02060603050605020204" pitchFamily="18" charset="-78"/>
            </a:endParaRP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3C233D8F-E537-41E8-B8A6-7DA2EF15B084}"/>
              </a:ext>
            </a:extLst>
          </p:cNvPr>
          <p:cNvSpPr/>
          <p:nvPr/>
        </p:nvSpPr>
        <p:spPr>
          <a:xfrm>
            <a:off x="295843" y="11726698"/>
            <a:ext cx="396000" cy="387915"/>
          </a:xfrm>
          <a:prstGeom prst="ellipse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316"/>
          </a:p>
        </p:txBody>
      </p:sp>
    </p:spTree>
    <p:extLst>
      <p:ext uri="{BB962C8B-B14F-4D97-AF65-F5344CB8AC3E}">
        <p14:creationId xmlns:p14="http://schemas.microsoft.com/office/powerpoint/2010/main" val="585689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C0F96F1E-06EA-4EC6-A869-6C69A4BCD23F}"/>
              </a:ext>
            </a:extLst>
          </p:cNvPr>
          <p:cNvSpPr/>
          <p:nvPr/>
        </p:nvSpPr>
        <p:spPr>
          <a:xfrm>
            <a:off x="0" y="3"/>
            <a:ext cx="8027988" cy="18288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CDF43204-D547-4CD8-B102-32338DD5A4AF}"/>
              </a:ext>
            </a:extLst>
          </p:cNvPr>
          <p:cNvSpPr/>
          <p:nvPr/>
        </p:nvSpPr>
        <p:spPr>
          <a:xfrm>
            <a:off x="0" y="11649310"/>
            <a:ext cx="8027988" cy="542693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9" name="جدول 9">
            <a:extLst>
              <a:ext uri="{FF2B5EF4-FFF2-40B4-BE49-F238E27FC236}">
                <a16:creationId xmlns:a16="http://schemas.microsoft.com/office/drawing/2014/main" id="{75096E55-4A8C-48F6-BBEC-EA630E0FFE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5637392"/>
              </p:ext>
            </p:extLst>
          </p:nvPr>
        </p:nvGraphicFramePr>
        <p:xfrm>
          <a:off x="118806" y="2856000"/>
          <a:ext cx="7741828" cy="6157822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767109">
                  <a:extLst>
                    <a:ext uri="{9D8B030D-6E8A-4147-A177-3AD203B41FA5}">
                      <a16:colId xmlns:a16="http://schemas.microsoft.com/office/drawing/2014/main" val="2191263268"/>
                    </a:ext>
                  </a:extLst>
                </a:gridCol>
                <a:gridCol w="1175426">
                  <a:extLst>
                    <a:ext uri="{9D8B030D-6E8A-4147-A177-3AD203B41FA5}">
                      <a16:colId xmlns:a16="http://schemas.microsoft.com/office/drawing/2014/main" val="2596549328"/>
                    </a:ext>
                  </a:extLst>
                </a:gridCol>
                <a:gridCol w="456756">
                  <a:extLst>
                    <a:ext uri="{9D8B030D-6E8A-4147-A177-3AD203B41FA5}">
                      <a16:colId xmlns:a16="http://schemas.microsoft.com/office/drawing/2014/main" val="773817246"/>
                    </a:ext>
                  </a:extLst>
                </a:gridCol>
                <a:gridCol w="1717246">
                  <a:extLst>
                    <a:ext uri="{9D8B030D-6E8A-4147-A177-3AD203B41FA5}">
                      <a16:colId xmlns:a16="http://schemas.microsoft.com/office/drawing/2014/main" val="24157019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4194076014"/>
                    </a:ext>
                  </a:extLst>
                </a:gridCol>
                <a:gridCol w="493291">
                  <a:extLst>
                    <a:ext uri="{9D8B030D-6E8A-4147-A177-3AD203B41FA5}">
                      <a16:colId xmlns:a16="http://schemas.microsoft.com/office/drawing/2014/main" val="1712180739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46820437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112819903"/>
                    </a:ext>
                  </a:extLst>
                </a:gridCol>
              </a:tblGrid>
              <a:tr h="540000">
                <a:tc gridSpan="8">
                  <a:txBody>
                    <a:bodyPr/>
                    <a:lstStyle/>
                    <a:p>
                      <a:pPr rtl="1"/>
                      <a:r>
                        <a:rPr lang="ar-SA" sz="1600" dirty="0">
                          <a:solidFill>
                            <a:schemeClr val="bg1"/>
                          </a:solidFill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المؤشر (1-2-1-3) توفر المدرسة مناخا أمنا للتعلم، والنمو نفسيا واجتماعيا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950422"/>
                  </a:ext>
                </a:extLst>
              </a:tr>
              <a:tr h="432000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bg1"/>
                          </a:solidFill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الفقرة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توفر المدرسة برامج وأنشطة لمعالجة مشكلات التنمر والوقاية منها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9890069"/>
                  </a:ext>
                </a:extLst>
              </a:tr>
              <a:tr h="432000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bg1"/>
                          </a:solidFill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الأسئلة 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كيف توفر برامج وأنشطة لمعالجة مشكلات التنمر، والوقاية منها 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0008158"/>
                  </a:ext>
                </a:extLst>
              </a:tr>
              <a:tr h="558911">
                <a:tc gridSpan="6">
                  <a:txBody>
                    <a:bodyPr/>
                    <a:lstStyle/>
                    <a:p>
                      <a:pPr algn="ctr" rtl="1"/>
                      <a:r>
                        <a:rPr lang="ar-SA" sz="15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الإجابات المتوقعة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نفذ</a:t>
                      </a:r>
                      <a:endParaRPr lang="ar-SA" sz="120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لم ينفذ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0418424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توافر برامج وأنشطة توعوية وقائية للحد من مشكلات التنمر متنوعة و مستمرة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/>
                        <a:t>✓</a:t>
                      </a:r>
                      <a:endParaRPr lang="ar-SA" sz="18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6890348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تستخدم أساليب استباقية للكشف عن حالات التنمر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/>
                        <a:t>✓</a:t>
                      </a:r>
                      <a:endParaRPr lang="ar-SA" sz="18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264377288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 توافر برامج المعالجة حالات التنمر إن وجدت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/>
                        <a:t>✓</a:t>
                      </a:r>
                      <a:endParaRPr lang="ar-SA" sz="18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730851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توافر إجراءات سهلة وآمنة للإبلاغ عن حالات التنمر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/>
                        <a:t>✓</a:t>
                      </a:r>
                      <a:endParaRPr lang="ar-SA" sz="18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68870760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 نادرا ما تظهر حالات التنمر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/>
                        <a:t>✓</a:t>
                      </a:r>
                      <a:endParaRPr lang="ar-SA" sz="18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398881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تتابع نتائج وأعمال مجالس الحوار الطلابية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/>
                        <a:t>✓</a:t>
                      </a:r>
                      <a:endParaRPr lang="ar-SA" sz="18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56288826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توافر الاستشارات والدعم النفسي والاجتماعي للمتعلمين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/>
                        <a:t>✓</a:t>
                      </a:r>
                      <a:endParaRPr lang="ar-SA" sz="18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3447229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جوانب أخرى لم تذكر (جوانب الإبداع والابتكار )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990939960"/>
                  </a:ext>
                </a:extLst>
              </a:tr>
              <a:tr h="558911">
                <a:tc rowSpan="2">
                  <a:txBody>
                    <a:bodyPr/>
                    <a:lstStyle/>
                    <a:p>
                      <a:pPr rtl="1"/>
                      <a:r>
                        <a:rPr lang="ar-SA" sz="1500" dirty="0">
                          <a:solidFill>
                            <a:schemeClr val="bg1"/>
                          </a:solidFill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التقييم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206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2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متحقق بدرجة منخفضة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متحقق بدرجة متوسطة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متحقق بدرجة مرتفعة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12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متحقق بدرجة مرتفعة جدا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1618428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45956666"/>
                  </a:ext>
                </a:extLst>
              </a:tr>
            </a:tbl>
          </a:graphicData>
        </a:graphic>
      </p:graphicFrame>
      <p:sp>
        <p:nvSpPr>
          <p:cNvPr id="8" name="مستطيل 7">
            <a:extLst>
              <a:ext uri="{FF2B5EF4-FFF2-40B4-BE49-F238E27FC236}">
                <a16:creationId xmlns:a16="http://schemas.microsoft.com/office/drawing/2014/main" id="{11CEF2ED-26BD-41BD-873C-1174EA946B32}"/>
              </a:ext>
            </a:extLst>
          </p:cNvPr>
          <p:cNvSpPr/>
          <p:nvPr/>
        </p:nvSpPr>
        <p:spPr>
          <a:xfrm>
            <a:off x="1125004" y="378307"/>
            <a:ext cx="2473007" cy="31680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/>
            <a:r>
              <a:rPr lang="ar-SA" sz="1102" dirty="0">
                <a:solidFill>
                  <a:schemeClr val="bg1"/>
                </a:solidFill>
                <a:latin typeface="Al-Mohanad Extra Bold" panose="02060603050605020204" pitchFamily="18" charset="-78"/>
                <a:ea typeface="Times New Roman"/>
                <a:cs typeface="Al-Mohanad Extra Bold" panose="02060603050605020204" pitchFamily="18" charset="-78"/>
              </a:rPr>
              <a:t>الإدارة العامة للتعليم بمنطقة مكة المكرمة</a:t>
            </a:r>
            <a:endParaRPr lang="ar-SA" sz="1400" dirty="0">
              <a:solidFill>
                <a:schemeClr val="bg1"/>
              </a:solidFill>
              <a:latin typeface="Al-Mohanad Extra Bold" panose="02060603050605020204" pitchFamily="18" charset="-78"/>
              <a:cs typeface="Al-Mohanad Extra Bold" panose="02060603050605020204" pitchFamily="18" charset="-78"/>
            </a:endParaRPr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ED90A429-75E6-4740-82DC-C9B90478EC5D}"/>
              </a:ext>
            </a:extLst>
          </p:cNvPr>
          <p:cNvSpPr/>
          <p:nvPr/>
        </p:nvSpPr>
        <p:spPr>
          <a:xfrm>
            <a:off x="295843" y="11726698"/>
            <a:ext cx="396000" cy="387915"/>
          </a:xfrm>
          <a:prstGeom prst="ellipse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316"/>
          </a:p>
        </p:txBody>
      </p:sp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7C9B81BE-346C-4B88-A28C-594BA7FA5F17}"/>
              </a:ext>
            </a:extLst>
          </p:cNvPr>
          <p:cNvSpPr/>
          <p:nvPr/>
        </p:nvSpPr>
        <p:spPr>
          <a:xfrm>
            <a:off x="2439371" y="2075652"/>
            <a:ext cx="3373290" cy="48409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مقابلة </a:t>
            </a:r>
            <a:r>
              <a:rPr lang="ar-SA" dirty="0"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الموجه الطلابي</a:t>
            </a:r>
          </a:p>
        </p:txBody>
      </p:sp>
    </p:spTree>
    <p:extLst>
      <p:ext uri="{BB962C8B-B14F-4D97-AF65-F5344CB8AC3E}">
        <p14:creationId xmlns:p14="http://schemas.microsoft.com/office/powerpoint/2010/main" val="3984638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C0F96F1E-06EA-4EC6-A869-6C69A4BCD23F}"/>
              </a:ext>
            </a:extLst>
          </p:cNvPr>
          <p:cNvSpPr/>
          <p:nvPr/>
        </p:nvSpPr>
        <p:spPr>
          <a:xfrm>
            <a:off x="0" y="3"/>
            <a:ext cx="8027988" cy="18288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CDF43204-D547-4CD8-B102-32338DD5A4AF}"/>
              </a:ext>
            </a:extLst>
          </p:cNvPr>
          <p:cNvSpPr/>
          <p:nvPr/>
        </p:nvSpPr>
        <p:spPr>
          <a:xfrm>
            <a:off x="0" y="11649310"/>
            <a:ext cx="8027988" cy="542693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9" name="جدول 9">
            <a:extLst>
              <a:ext uri="{FF2B5EF4-FFF2-40B4-BE49-F238E27FC236}">
                <a16:creationId xmlns:a16="http://schemas.microsoft.com/office/drawing/2014/main" id="{75096E55-4A8C-48F6-BBEC-EA630E0FFE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9470138"/>
              </p:ext>
            </p:extLst>
          </p:nvPr>
        </p:nvGraphicFramePr>
        <p:xfrm>
          <a:off x="167358" y="2856003"/>
          <a:ext cx="7693276" cy="7345822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767109">
                  <a:extLst>
                    <a:ext uri="{9D8B030D-6E8A-4147-A177-3AD203B41FA5}">
                      <a16:colId xmlns:a16="http://schemas.microsoft.com/office/drawing/2014/main" val="2191263268"/>
                    </a:ext>
                  </a:extLst>
                </a:gridCol>
                <a:gridCol w="1175426">
                  <a:extLst>
                    <a:ext uri="{9D8B030D-6E8A-4147-A177-3AD203B41FA5}">
                      <a16:colId xmlns:a16="http://schemas.microsoft.com/office/drawing/2014/main" val="2596549328"/>
                    </a:ext>
                  </a:extLst>
                </a:gridCol>
                <a:gridCol w="456756">
                  <a:extLst>
                    <a:ext uri="{9D8B030D-6E8A-4147-A177-3AD203B41FA5}">
                      <a16:colId xmlns:a16="http://schemas.microsoft.com/office/drawing/2014/main" val="773817246"/>
                    </a:ext>
                  </a:extLst>
                </a:gridCol>
                <a:gridCol w="1606114">
                  <a:extLst>
                    <a:ext uri="{9D8B030D-6E8A-4147-A177-3AD203B41FA5}">
                      <a16:colId xmlns:a16="http://schemas.microsoft.com/office/drawing/2014/main" val="2415701900"/>
                    </a:ext>
                  </a:extLst>
                </a:gridCol>
                <a:gridCol w="1646667">
                  <a:extLst>
                    <a:ext uri="{9D8B030D-6E8A-4147-A177-3AD203B41FA5}">
                      <a16:colId xmlns:a16="http://schemas.microsoft.com/office/drawing/2014/main" val="4194076014"/>
                    </a:ext>
                  </a:extLst>
                </a:gridCol>
                <a:gridCol w="601204">
                  <a:extLst>
                    <a:ext uri="{9D8B030D-6E8A-4147-A177-3AD203B41FA5}">
                      <a16:colId xmlns:a16="http://schemas.microsoft.com/office/drawing/2014/main" val="1712180739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46820437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112819903"/>
                    </a:ext>
                  </a:extLst>
                </a:gridCol>
              </a:tblGrid>
              <a:tr h="540000">
                <a:tc gridSpan="8">
                  <a:txBody>
                    <a:bodyPr/>
                    <a:lstStyle/>
                    <a:p>
                      <a:pPr rtl="1"/>
                      <a:r>
                        <a:rPr lang="ar-SA" sz="1600" dirty="0">
                          <a:solidFill>
                            <a:schemeClr val="bg1"/>
                          </a:solidFill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المؤشر ( 1-2-1-4 ) تنشر المدرسة قواعد السلوك والمواظبة، وتتابع تطبيقها</a:t>
                      </a:r>
                    </a:p>
                  </a:txBody>
                  <a:tcPr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950422"/>
                  </a:ext>
                </a:extLst>
              </a:tr>
              <a:tr h="432000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bg1"/>
                          </a:solidFill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الفقرة</a:t>
                      </a:r>
                    </a:p>
                  </a:txBody>
                  <a:tcPr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تطبق المدرسة إجراءات محددة لمتابعة الالتزام بقواعد السلوك والمواظبة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9890069"/>
                  </a:ext>
                </a:extLst>
              </a:tr>
              <a:tr h="432000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700" dirty="0">
                          <a:solidFill>
                            <a:schemeClr val="bg1"/>
                          </a:solidFill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الأسئلة </a:t>
                      </a:r>
                    </a:p>
                  </a:txBody>
                  <a:tcPr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كيف تطبق إجراءات متابعة الالتزام بقواعد السلوك والمواظبة؟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0008158"/>
                  </a:ext>
                </a:extLst>
              </a:tr>
              <a:tr h="558911">
                <a:tc gridSpan="6">
                  <a:txBody>
                    <a:bodyPr/>
                    <a:lstStyle/>
                    <a:p>
                      <a:pPr algn="ctr" rtl="1"/>
                      <a:r>
                        <a:rPr lang="ar-SA" sz="15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الإجابات المتوقعة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40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نفذ</a:t>
                      </a:r>
                      <a:endParaRPr lang="ar-SA" sz="120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لم ينفذ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0418424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تنشر المدرسة قواعد السلوك والمواظبة في المجتمع المدرسي بطرق متنوعة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i="0">
                          <a:solidFill>
                            <a:srgbClr val="4D5156"/>
                          </a:solidFill>
                          <a:effectLst/>
                          <a:latin typeface="Helvetica Neue"/>
                        </a:rPr>
                        <a:t>✓</a:t>
                      </a:r>
                      <a:endParaRPr lang="ar-SA" sz="16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6890348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تقدم برامج توعوية متنوعة بقواعد السلوك والمواظبة في المجتمع المدرسي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i="0">
                          <a:solidFill>
                            <a:srgbClr val="4D5156"/>
                          </a:solidFill>
                          <a:effectLst/>
                          <a:latin typeface="Helvetica Neue"/>
                        </a:rPr>
                        <a:t>✓</a:t>
                      </a:r>
                      <a:endParaRPr lang="ar-SA" sz="16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41326788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 حصر الحضور والغياب للمتعلمين وتوثيقه بشكل مستمر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i="0">
                          <a:solidFill>
                            <a:srgbClr val="4D5156"/>
                          </a:solidFill>
                          <a:effectLst/>
                          <a:latin typeface="Helvetica Neue"/>
                        </a:rPr>
                        <a:t>✓</a:t>
                      </a:r>
                      <a:endParaRPr lang="ar-SA" sz="16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9922536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 تحليل ودراسة أسباب الغياب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i="0">
                          <a:solidFill>
                            <a:srgbClr val="4D5156"/>
                          </a:solidFill>
                          <a:effectLst/>
                          <a:latin typeface="Helvetica Neue"/>
                        </a:rPr>
                        <a:t>✓</a:t>
                      </a:r>
                      <a:endParaRPr lang="ar-SA" sz="16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264377288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وضع خطط المعالجة الغياب بالشراكة مع الأسرة 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i="0">
                          <a:solidFill>
                            <a:srgbClr val="4D5156"/>
                          </a:solidFill>
                          <a:effectLst/>
                          <a:latin typeface="Helvetica Neue"/>
                        </a:rPr>
                        <a:t>✓</a:t>
                      </a:r>
                      <a:endParaRPr lang="ar-SA" sz="16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730851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متابعة تنفيذ خطط المعالجة 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i="0">
                          <a:solidFill>
                            <a:srgbClr val="4D5156"/>
                          </a:solidFill>
                          <a:effectLst/>
                          <a:latin typeface="Helvetica Neue"/>
                        </a:rPr>
                        <a:t>✓</a:t>
                      </a:r>
                      <a:endParaRPr lang="ar-SA" sz="16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68870760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تقديم حوافز معلنة للانضباط المدرسي للمتعلمين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i="0">
                          <a:solidFill>
                            <a:srgbClr val="4D5156"/>
                          </a:solidFill>
                          <a:effectLst/>
                          <a:latin typeface="Helvetica Neue"/>
                        </a:rPr>
                        <a:t>✓</a:t>
                      </a:r>
                      <a:endParaRPr lang="ar-SA" sz="16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398881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تطبيق إجراءات واضحة ومعلنة للمساءلة عن الغياب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i="0">
                          <a:solidFill>
                            <a:srgbClr val="4D5156"/>
                          </a:solidFill>
                          <a:effectLst/>
                          <a:latin typeface="Helvetica Neue"/>
                        </a:rPr>
                        <a:t>✓</a:t>
                      </a:r>
                      <a:endParaRPr lang="ar-SA" sz="16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56288826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 تطبيق إجراءات واضحة للحد من المخالفات السلوكية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i="0">
                          <a:solidFill>
                            <a:srgbClr val="4D5156"/>
                          </a:solidFill>
                          <a:effectLst/>
                          <a:latin typeface="Helvetica Neue"/>
                        </a:rPr>
                        <a:t>✓</a:t>
                      </a:r>
                      <a:endParaRPr lang="ar-SA" sz="16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3447229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تقديم الحوافز التشجيعية 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i="0">
                          <a:solidFill>
                            <a:srgbClr val="4D5156"/>
                          </a:solidFill>
                          <a:effectLst/>
                          <a:latin typeface="Helvetica Neue"/>
                        </a:rPr>
                        <a:t>✓</a:t>
                      </a:r>
                      <a:endParaRPr lang="ar-SA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39960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جوانب أخرى لم تذكر (جوانب الإبداع والابتكار )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i="0" dirty="0">
                          <a:solidFill>
                            <a:srgbClr val="4D5156"/>
                          </a:solidFill>
                          <a:effectLst/>
                          <a:latin typeface="Helvetica Neue"/>
                        </a:rPr>
                        <a:t>✓</a:t>
                      </a:r>
                      <a:endParaRPr lang="ar-SA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6343363"/>
                  </a:ext>
                </a:extLst>
              </a:tr>
              <a:tr h="558911">
                <a:tc rowSpan="2">
                  <a:txBody>
                    <a:bodyPr/>
                    <a:lstStyle/>
                    <a:p>
                      <a:pPr rtl="1"/>
                      <a:r>
                        <a:rPr lang="ar-SA" sz="1500" dirty="0">
                          <a:solidFill>
                            <a:schemeClr val="bg1"/>
                          </a:solidFill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التقييم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2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متحقق بدرجة منخفضة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متحقق بدرجة متوسطة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متحقق بدرجة مرتفعة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12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متحقق بدرجة مرتفعة جدا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1618428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3"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45956666"/>
                  </a:ext>
                </a:extLst>
              </a:tr>
            </a:tbl>
          </a:graphicData>
        </a:graphic>
      </p:graphicFrame>
      <p:sp>
        <p:nvSpPr>
          <p:cNvPr id="8" name="مستطيل 7">
            <a:extLst>
              <a:ext uri="{FF2B5EF4-FFF2-40B4-BE49-F238E27FC236}">
                <a16:creationId xmlns:a16="http://schemas.microsoft.com/office/drawing/2014/main" id="{36163C96-05B6-4993-AE0B-E70A5D129440}"/>
              </a:ext>
            </a:extLst>
          </p:cNvPr>
          <p:cNvSpPr/>
          <p:nvPr/>
        </p:nvSpPr>
        <p:spPr>
          <a:xfrm>
            <a:off x="1132690" y="378307"/>
            <a:ext cx="2473007" cy="31680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/>
            <a:r>
              <a:rPr lang="ar-SA" sz="1102" dirty="0">
                <a:solidFill>
                  <a:schemeClr val="bg1"/>
                </a:solidFill>
                <a:latin typeface="Al-Mohanad Extra Bold" panose="02060603050605020204" pitchFamily="18" charset="-78"/>
                <a:ea typeface="Times New Roman"/>
                <a:cs typeface="Al-Mohanad Extra Bold" panose="02060603050605020204" pitchFamily="18" charset="-78"/>
              </a:rPr>
              <a:t>الإدارة العامة للتعليم بمنطقة مكة المكرمة</a:t>
            </a:r>
            <a:endParaRPr lang="ar-SA" sz="1400" dirty="0">
              <a:solidFill>
                <a:schemeClr val="bg1"/>
              </a:solidFill>
              <a:latin typeface="Al-Mohanad Extra Bold" panose="02060603050605020204" pitchFamily="18" charset="-78"/>
              <a:cs typeface="Al-Mohanad Extra Bold" panose="02060603050605020204" pitchFamily="18" charset="-78"/>
            </a:endParaRPr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BA689169-1482-41D3-B2AE-1CCBA0D6B02D}"/>
              </a:ext>
            </a:extLst>
          </p:cNvPr>
          <p:cNvSpPr/>
          <p:nvPr/>
        </p:nvSpPr>
        <p:spPr>
          <a:xfrm>
            <a:off x="295843" y="11726698"/>
            <a:ext cx="396000" cy="387915"/>
          </a:xfrm>
          <a:prstGeom prst="ellipse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316"/>
          </a:p>
        </p:txBody>
      </p:sp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9119D8F6-D3CB-4ABE-A033-C5A91153E797}"/>
              </a:ext>
            </a:extLst>
          </p:cNvPr>
          <p:cNvSpPr/>
          <p:nvPr/>
        </p:nvSpPr>
        <p:spPr>
          <a:xfrm>
            <a:off x="2439371" y="2075652"/>
            <a:ext cx="3373290" cy="484094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مقابلة </a:t>
            </a:r>
            <a:r>
              <a:rPr lang="ar-SA" dirty="0"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الموجه الطلابي</a:t>
            </a:r>
          </a:p>
        </p:txBody>
      </p:sp>
    </p:spTree>
    <p:extLst>
      <p:ext uri="{BB962C8B-B14F-4D97-AF65-F5344CB8AC3E}">
        <p14:creationId xmlns:p14="http://schemas.microsoft.com/office/powerpoint/2010/main" val="2035902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C0F96F1E-06EA-4EC6-A869-6C69A4BCD23F}"/>
              </a:ext>
            </a:extLst>
          </p:cNvPr>
          <p:cNvSpPr/>
          <p:nvPr/>
        </p:nvSpPr>
        <p:spPr>
          <a:xfrm>
            <a:off x="0" y="3"/>
            <a:ext cx="8027988" cy="18288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CDF43204-D547-4CD8-B102-32338DD5A4AF}"/>
              </a:ext>
            </a:extLst>
          </p:cNvPr>
          <p:cNvSpPr/>
          <p:nvPr/>
        </p:nvSpPr>
        <p:spPr>
          <a:xfrm>
            <a:off x="53978" y="11649310"/>
            <a:ext cx="7920038" cy="542693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9" name="جدول 9">
            <a:extLst>
              <a:ext uri="{FF2B5EF4-FFF2-40B4-BE49-F238E27FC236}">
                <a16:creationId xmlns:a16="http://schemas.microsoft.com/office/drawing/2014/main" id="{75096E55-4A8C-48F6-BBEC-EA630E0FFE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4439921"/>
              </p:ext>
            </p:extLst>
          </p:nvPr>
        </p:nvGraphicFramePr>
        <p:xfrm>
          <a:off x="146193" y="2856003"/>
          <a:ext cx="7714441" cy="7292733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767109">
                  <a:extLst>
                    <a:ext uri="{9D8B030D-6E8A-4147-A177-3AD203B41FA5}">
                      <a16:colId xmlns:a16="http://schemas.microsoft.com/office/drawing/2014/main" val="2191263268"/>
                    </a:ext>
                  </a:extLst>
                </a:gridCol>
                <a:gridCol w="1175426">
                  <a:extLst>
                    <a:ext uri="{9D8B030D-6E8A-4147-A177-3AD203B41FA5}">
                      <a16:colId xmlns:a16="http://schemas.microsoft.com/office/drawing/2014/main" val="2596549328"/>
                    </a:ext>
                  </a:extLst>
                </a:gridCol>
                <a:gridCol w="456756">
                  <a:extLst>
                    <a:ext uri="{9D8B030D-6E8A-4147-A177-3AD203B41FA5}">
                      <a16:colId xmlns:a16="http://schemas.microsoft.com/office/drawing/2014/main" val="773817246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4157019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4194076014"/>
                    </a:ext>
                  </a:extLst>
                </a:gridCol>
                <a:gridCol w="419150">
                  <a:extLst>
                    <a:ext uri="{9D8B030D-6E8A-4147-A177-3AD203B41FA5}">
                      <a16:colId xmlns:a16="http://schemas.microsoft.com/office/drawing/2014/main" val="1712180739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46820437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112819903"/>
                    </a:ext>
                  </a:extLst>
                </a:gridCol>
              </a:tblGrid>
              <a:tr h="540000">
                <a:tc gridSpan="8">
                  <a:txBody>
                    <a:bodyPr/>
                    <a:lstStyle/>
                    <a:p>
                      <a:pPr rtl="1"/>
                      <a:r>
                        <a:rPr lang="ar-SA" sz="1600" dirty="0">
                          <a:solidFill>
                            <a:schemeClr val="bg1"/>
                          </a:solidFill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المؤشر (1-2-1-5 ) توفر المدرسة برامج وأنشطة تربوية داعمة للسلوك الإيجابي</a:t>
                      </a:r>
                    </a:p>
                  </a:txBody>
                  <a:tcPr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950422"/>
                  </a:ext>
                </a:extLst>
              </a:tr>
              <a:tr h="432000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bg1"/>
                          </a:solidFill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الفقرة</a:t>
                      </a:r>
                    </a:p>
                  </a:txBody>
                  <a:tcPr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تطبق إجراءات محددة للكشف عن المشكلات السلوكية، ومعالجتها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9890069"/>
                  </a:ext>
                </a:extLst>
              </a:tr>
              <a:tr h="558911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bg1"/>
                          </a:solidFill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الأسئلة </a:t>
                      </a:r>
                    </a:p>
                  </a:txBody>
                  <a:tcPr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كيف تطبق المدرسة إجراءات محددة للكشف عن المشكلات السلوكية، ومعالجتها؟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0008158"/>
                  </a:ext>
                </a:extLst>
              </a:tr>
              <a:tr h="558911">
                <a:tc gridSpan="6">
                  <a:txBody>
                    <a:bodyPr/>
                    <a:lstStyle/>
                    <a:p>
                      <a:pPr algn="ctr" rtl="1"/>
                      <a:r>
                        <a:rPr lang="ar-SA" sz="15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الإجابات المتوقعة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نفذ</a:t>
                      </a:r>
                      <a:endParaRPr lang="ar-SA" sz="12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لم ينفذ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0418424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توفير برامج وأنشطة وقائية لتعزيز السلوك الإيجابي لدى المتعلمين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2E2E2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/>
                        <a:t>✓</a:t>
                      </a:r>
                      <a:endParaRPr lang="ar-SA" sz="18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2E2E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2E2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6890348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البرامج والأنشطة متنوعة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/>
                        <a:t>✓</a:t>
                      </a:r>
                      <a:endParaRPr lang="ar-SA" sz="18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41326788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تطبيق أدوات للكشف عن المشكلات السلوكية ورصدها</a:t>
                      </a:r>
                    </a:p>
                  </a:txBody>
                  <a:tcPr anchor="ctr">
                    <a:solidFill>
                      <a:srgbClr val="E2E2E2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/>
                        <a:t>✓</a:t>
                      </a:r>
                      <a:endParaRPr lang="ar-SA" sz="18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2E2E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2E2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9922536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الأدوات متنوعة استبانات أو مقابلات ( متعلم، معلم، أولياء أمور 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/>
                        <a:t>✓</a:t>
                      </a:r>
                      <a:endParaRPr lang="ar-SA" sz="18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264377288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ملاحظة ومتابعة سلوك المتعلمين وتسجيل المشكلات السلوكية</a:t>
                      </a:r>
                    </a:p>
                  </a:txBody>
                  <a:tcPr anchor="ctr">
                    <a:solidFill>
                      <a:srgbClr val="E2E2E2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/>
                        <a:t>✓</a:t>
                      </a:r>
                      <a:endParaRPr lang="ar-SA" sz="18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2E2E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2E2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730851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تطبيق نماذج لتقويم السلوك الطلابي وتحديد المشكلات السلوكية وتحليلها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/>
                        <a:t>✓</a:t>
                      </a:r>
                      <a:endParaRPr lang="ar-SA" sz="18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68870760"/>
                  </a:ext>
                </a:extLst>
              </a:tr>
              <a:tr h="612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تطبيق برامج وأساليب المعالجة المشكلات السلوكية تطبيق فنيات الإرشاد النفسي</a:t>
                      </a:r>
                    </a:p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 وأساليب تعديل السلوك لدى المتعلمين</a:t>
                      </a:r>
                    </a:p>
                  </a:txBody>
                  <a:tcPr anchor="ctr">
                    <a:solidFill>
                      <a:srgbClr val="E2E2E2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/>
                        <a:t>✓</a:t>
                      </a:r>
                      <a:endParaRPr lang="ar-SA" sz="18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2E2E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2E2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398881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عقد اجتماعات فردية وجمعية مع المتعلمين لمناقشة ومعالجة المشكلات السلوكية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/>
                        <a:t>✓</a:t>
                      </a:r>
                      <a:endParaRPr lang="ar-SA" sz="18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56288826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 التواصل مع الأسرة المناقشة المشكلات السلوكية وتقديم الحلول لمعالجتها</a:t>
                      </a:r>
                    </a:p>
                  </a:txBody>
                  <a:tcPr anchor="ctr">
                    <a:solidFill>
                      <a:srgbClr val="E2E2E2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/>
                        <a:t>✓</a:t>
                      </a:r>
                      <a:endParaRPr lang="ar-SA" sz="18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2E2E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2E2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3447229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جوانب أخرى لم تذكر (جوانب الإبداع والابتكار )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6343363"/>
                  </a:ext>
                </a:extLst>
              </a:tr>
              <a:tr h="558911">
                <a:tc rowSpan="2">
                  <a:txBody>
                    <a:bodyPr/>
                    <a:lstStyle/>
                    <a:p>
                      <a:pPr rtl="1"/>
                      <a:r>
                        <a:rPr lang="ar-SA" sz="1500" dirty="0">
                          <a:solidFill>
                            <a:schemeClr val="bg1"/>
                          </a:solidFill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التقييم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2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متحقق بدرجة منخفضة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متحقق بدرجة متوسطة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2E2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متحقق بدرجة مرتفعة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12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متحقق بدرجة مرتفعة جدا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2E2E2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1618428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2E2E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3"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2E2E2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45956666"/>
                  </a:ext>
                </a:extLst>
              </a:tr>
            </a:tbl>
          </a:graphicData>
        </a:graphic>
      </p:graphicFrame>
      <p:sp>
        <p:nvSpPr>
          <p:cNvPr id="7" name="مستطيل 6">
            <a:extLst>
              <a:ext uri="{FF2B5EF4-FFF2-40B4-BE49-F238E27FC236}">
                <a16:creationId xmlns:a16="http://schemas.microsoft.com/office/drawing/2014/main" id="{1301CD4A-D511-47CD-AE0C-478F993D4DF4}"/>
              </a:ext>
            </a:extLst>
          </p:cNvPr>
          <p:cNvSpPr/>
          <p:nvPr/>
        </p:nvSpPr>
        <p:spPr>
          <a:xfrm>
            <a:off x="1163425" y="355256"/>
            <a:ext cx="2473007" cy="31680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/>
            <a:r>
              <a:rPr lang="ar-SA" sz="1102" dirty="0">
                <a:solidFill>
                  <a:schemeClr val="bg1"/>
                </a:solidFill>
                <a:latin typeface="Al-Mohanad Extra Bold" panose="02060603050605020204" pitchFamily="18" charset="-78"/>
                <a:ea typeface="Times New Roman"/>
                <a:cs typeface="Al-Mohanad Extra Bold" panose="02060603050605020204" pitchFamily="18" charset="-78"/>
              </a:rPr>
              <a:t>الإدارة العامة للتعليم بمنطقة مكة المكرمة</a:t>
            </a:r>
            <a:endParaRPr lang="ar-SA" sz="1400" dirty="0">
              <a:solidFill>
                <a:schemeClr val="bg1"/>
              </a:solidFill>
              <a:latin typeface="Al-Mohanad Extra Bold" panose="02060603050605020204" pitchFamily="18" charset="-78"/>
              <a:cs typeface="Al-Mohanad Extra Bold" panose="02060603050605020204" pitchFamily="18" charset="-78"/>
            </a:endParaRPr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70E976CA-33B5-40F9-8BE3-23BC84E1D591}"/>
              </a:ext>
            </a:extLst>
          </p:cNvPr>
          <p:cNvSpPr/>
          <p:nvPr/>
        </p:nvSpPr>
        <p:spPr>
          <a:xfrm>
            <a:off x="295843" y="11726698"/>
            <a:ext cx="396000" cy="387915"/>
          </a:xfrm>
          <a:prstGeom prst="ellipse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316"/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017CAEFE-C4A0-414E-9AF5-B92EF6EFFE79}"/>
              </a:ext>
            </a:extLst>
          </p:cNvPr>
          <p:cNvSpPr/>
          <p:nvPr/>
        </p:nvSpPr>
        <p:spPr>
          <a:xfrm>
            <a:off x="2439371" y="2075652"/>
            <a:ext cx="3148629" cy="484094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مقابلة </a:t>
            </a:r>
            <a:r>
              <a:rPr lang="ar-SA" dirty="0"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الموجه الطلابي</a:t>
            </a:r>
          </a:p>
        </p:txBody>
      </p:sp>
    </p:spTree>
    <p:extLst>
      <p:ext uri="{BB962C8B-B14F-4D97-AF65-F5344CB8AC3E}">
        <p14:creationId xmlns:p14="http://schemas.microsoft.com/office/powerpoint/2010/main" val="2817503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C0F96F1E-06EA-4EC6-A869-6C69A4BCD23F}"/>
              </a:ext>
            </a:extLst>
          </p:cNvPr>
          <p:cNvSpPr/>
          <p:nvPr/>
        </p:nvSpPr>
        <p:spPr>
          <a:xfrm>
            <a:off x="0" y="3"/>
            <a:ext cx="8027988" cy="18288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CDF43204-D547-4CD8-B102-32338DD5A4AF}"/>
              </a:ext>
            </a:extLst>
          </p:cNvPr>
          <p:cNvSpPr/>
          <p:nvPr/>
        </p:nvSpPr>
        <p:spPr>
          <a:xfrm>
            <a:off x="0" y="11649310"/>
            <a:ext cx="8027988" cy="542693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9" name="جدول 9">
            <a:extLst>
              <a:ext uri="{FF2B5EF4-FFF2-40B4-BE49-F238E27FC236}">
                <a16:creationId xmlns:a16="http://schemas.microsoft.com/office/drawing/2014/main" id="{75096E55-4A8C-48F6-BBEC-EA630E0FFE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9469491"/>
              </p:ext>
            </p:extLst>
          </p:nvPr>
        </p:nvGraphicFramePr>
        <p:xfrm>
          <a:off x="89312" y="2733111"/>
          <a:ext cx="7814512" cy="7743643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767109">
                  <a:extLst>
                    <a:ext uri="{9D8B030D-6E8A-4147-A177-3AD203B41FA5}">
                      <a16:colId xmlns:a16="http://schemas.microsoft.com/office/drawing/2014/main" val="2191263268"/>
                    </a:ext>
                  </a:extLst>
                </a:gridCol>
                <a:gridCol w="943194">
                  <a:extLst>
                    <a:ext uri="{9D8B030D-6E8A-4147-A177-3AD203B41FA5}">
                      <a16:colId xmlns:a16="http://schemas.microsoft.com/office/drawing/2014/main" val="2596549328"/>
                    </a:ext>
                  </a:extLst>
                </a:gridCol>
                <a:gridCol w="688988">
                  <a:extLst>
                    <a:ext uri="{9D8B030D-6E8A-4147-A177-3AD203B41FA5}">
                      <a16:colId xmlns:a16="http://schemas.microsoft.com/office/drawing/2014/main" val="773817246"/>
                    </a:ext>
                  </a:extLst>
                </a:gridCol>
                <a:gridCol w="1606114">
                  <a:extLst>
                    <a:ext uri="{9D8B030D-6E8A-4147-A177-3AD203B41FA5}">
                      <a16:colId xmlns:a16="http://schemas.microsoft.com/office/drawing/2014/main" val="2415701900"/>
                    </a:ext>
                  </a:extLst>
                </a:gridCol>
                <a:gridCol w="1773057">
                  <a:extLst>
                    <a:ext uri="{9D8B030D-6E8A-4147-A177-3AD203B41FA5}">
                      <a16:colId xmlns:a16="http://schemas.microsoft.com/office/drawing/2014/main" val="4194076014"/>
                    </a:ext>
                  </a:extLst>
                </a:gridCol>
                <a:gridCol w="596050">
                  <a:extLst>
                    <a:ext uri="{9D8B030D-6E8A-4147-A177-3AD203B41FA5}">
                      <a16:colId xmlns:a16="http://schemas.microsoft.com/office/drawing/2014/main" val="1712180739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46820437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112819903"/>
                    </a:ext>
                  </a:extLst>
                </a:gridCol>
              </a:tblGrid>
              <a:tr h="467999">
                <a:tc gridSpan="8">
                  <a:txBody>
                    <a:bodyPr/>
                    <a:lstStyle/>
                    <a:p>
                      <a:pPr algn="ctr" rtl="1"/>
                      <a:r>
                        <a:rPr lang="ar-SA" sz="17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مجال الإدارة المدرسية : معيار المجتمع المدرسي 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950422"/>
                  </a:ext>
                </a:extLst>
              </a:tr>
              <a:tr h="540000">
                <a:tc gridSpan="8">
                  <a:txBody>
                    <a:bodyPr/>
                    <a:lstStyle/>
                    <a:p>
                      <a:pPr rtl="1"/>
                      <a:r>
                        <a:rPr lang="ar-SA" sz="1600" dirty="0">
                          <a:solidFill>
                            <a:schemeClr val="bg1"/>
                          </a:solidFill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المؤشر (1-3-1-2) تعزز المدرسة مشاركة الأسرة في تعلم أبنائهم. والتحضير لمستقبلهم</a:t>
                      </a:r>
                    </a:p>
                  </a:txBody>
                  <a:tcPr anchor="ctr">
                    <a:solidFill>
                      <a:schemeClr val="accent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6357305"/>
                  </a:ext>
                </a:extLst>
              </a:tr>
              <a:tr h="558911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bg1"/>
                          </a:solidFill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الفقرة</a:t>
                      </a:r>
                    </a:p>
                  </a:txBody>
                  <a:tcPr anchor="ctr">
                    <a:solidFill>
                      <a:schemeClr val="accent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توفر المدرسة فرصا لمشاركة الأسرة في الأنشطة غير الصفية والفعاليات التي تنفذها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9890069"/>
                  </a:ext>
                </a:extLst>
              </a:tr>
              <a:tr h="558911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bg1"/>
                          </a:solidFill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الأسئلة </a:t>
                      </a:r>
                    </a:p>
                  </a:txBody>
                  <a:tcPr anchor="ctr">
                    <a:solidFill>
                      <a:schemeClr val="accent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كيف توفر فرصا لمشاركة الأسرة في الأنشطة غير الصفية والفعاليات التي تنفذها 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0008158"/>
                  </a:ext>
                </a:extLst>
              </a:tr>
              <a:tr h="558911">
                <a:tc gridSpan="6">
                  <a:txBody>
                    <a:bodyPr/>
                    <a:lstStyle/>
                    <a:p>
                      <a:pPr algn="ctr" rtl="1"/>
                      <a:r>
                        <a:rPr lang="ar-SA" sz="15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الإجابات المتوقعة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نفذ</a:t>
                      </a:r>
                      <a:endParaRPr lang="ar-SA" sz="120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لم ينفذ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0418424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تضع المدرسة خطة للأنشطة غير الصفية والفعاليات بمشاركة الأسرة 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i="0">
                          <a:solidFill>
                            <a:srgbClr val="4D5156"/>
                          </a:solidFill>
                          <a:effectLst/>
                          <a:latin typeface="Helvetica Neue"/>
                        </a:rPr>
                        <a:t>✓</a:t>
                      </a:r>
                      <a:endParaRPr lang="ar-SA" sz="16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6890348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تنظم اجتماعات أو ورش عمل مع الأسرة لمناقشة الأنشطة غير الصفية والفعاليات المقترحة 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i="0">
                          <a:solidFill>
                            <a:srgbClr val="4D5156"/>
                          </a:solidFill>
                          <a:effectLst/>
                          <a:latin typeface="Helvetica Neue"/>
                        </a:rPr>
                        <a:t>✓</a:t>
                      </a:r>
                      <a:endParaRPr lang="ar-SA" sz="16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41326788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توافر أساليب متنوعة للتواصل مع الأسرة 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i="0">
                          <a:solidFill>
                            <a:srgbClr val="4D5156"/>
                          </a:solidFill>
                          <a:effectLst/>
                          <a:latin typeface="Helvetica Neue"/>
                        </a:rPr>
                        <a:t>✓</a:t>
                      </a:r>
                      <a:endParaRPr lang="ar-SA" sz="16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9922536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الإعلان عن أنشطة المدرسة غير الصفية وفعالياتها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i="0">
                          <a:solidFill>
                            <a:srgbClr val="4D5156"/>
                          </a:solidFill>
                          <a:effectLst/>
                          <a:latin typeface="Helvetica Neue"/>
                        </a:rPr>
                        <a:t>✓</a:t>
                      </a:r>
                      <a:endParaRPr lang="ar-SA" sz="16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264377288"/>
                  </a:ext>
                </a:extLst>
              </a:tr>
              <a:tr h="648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دعوة الأسرة للمشاركة في الأنشطة غير الصفية والفعاليات التي تنفذها</a:t>
                      </a:r>
                    </a:p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  (مثل الرحلات المدرسية، المسابقات، والأعمال التطوعية .... )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i="0">
                          <a:solidFill>
                            <a:srgbClr val="4D5156"/>
                          </a:solidFill>
                          <a:effectLst/>
                          <a:latin typeface="Helvetica Neue"/>
                        </a:rPr>
                        <a:t>✓</a:t>
                      </a:r>
                      <a:endParaRPr lang="ar-SA" sz="16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730851"/>
                  </a:ext>
                </a:extLst>
              </a:tr>
              <a:tr h="612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توافر أنشطة وبرامج التوعية المجتمع المدرسي بأهمية مشاركة الأسرة ودورها </a:t>
                      </a:r>
                    </a:p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  في دعم تعلم أبنائهم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i="0">
                          <a:solidFill>
                            <a:srgbClr val="4D5156"/>
                          </a:solidFill>
                          <a:effectLst/>
                          <a:latin typeface="Helvetica Neue"/>
                        </a:rPr>
                        <a:t>✓</a:t>
                      </a:r>
                      <a:endParaRPr lang="ar-SA" sz="16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68870760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توفير حوافز تشجع الأسرة على المشاركة في الأنشطة غير الصفية والفعاليات التي تنفذها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i="0">
                          <a:solidFill>
                            <a:srgbClr val="4D5156"/>
                          </a:solidFill>
                          <a:effectLst/>
                          <a:latin typeface="Helvetica Neue"/>
                        </a:rPr>
                        <a:t>✓</a:t>
                      </a:r>
                      <a:endParaRPr lang="ar-SA" sz="16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398881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تتابع وتوثق مشاركة الأسرة في الأنشطة غير الصفية والفعاليات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i="0">
                          <a:solidFill>
                            <a:srgbClr val="4D5156"/>
                          </a:solidFill>
                          <a:effectLst/>
                          <a:latin typeface="Helvetica Neue"/>
                        </a:rPr>
                        <a:t>✓</a:t>
                      </a:r>
                      <a:endParaRPr lang="ar-SA" sz="16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56288826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جوانب أخرى لم تذكر (جوانب الإبداع والابتكار )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i="0" dirty="0">
                          <a:solidFill>
                            <a:srgbClr val="4D5156"/>
                          </a:solidFill>
                          <a:effectLst/>
                          <a:latin typeface="Helvetica Neue"/>
                        </a:rPr>
                        <a:t>✓</a:t>
                      </a:r>
                      <a:endParaRPr lang="ar-SA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0939960"/>
                  </a:ext>
                </a:extLst>
              </a:tr>
              <a:tr h="558911">
                <a:tc rowSpan="2">
                  <a:txBody>
                    <a:bodyPr/>
                    <a:lstStyle/>
                    <a:p>
                      <a:pPr rtl="1"/>
                      <a:r>
                        <a:rPr lang="ar-SA" sz="1500" dirty="0">
                          <a:solidFill>
                            <a:schemeClr val="bg1"/>
                          </a:solidFill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التقييم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2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متحقق بدرجة منخفضة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متحقق بدرجة متوسطة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متحقق بدرجة مرتفعة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12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متحقق بدرجة مرتفعة جدا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1618428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3"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45956666"/>
                  </a:ext>
                </a:extLst>
              </a:tr>
            </a:tbl>
          </a:graphicData>
        </a:graphic>
      </p:graphicFrame>
      <p:sp>
        <p:nvSpPr>
          <p:cNvPr id="7" name="مستطيل 6">
            <a:extLst>
              <a:ext uri="{FF2B5EF4-FFF2-40B4-BE49-F238E27FC236}">
                <a16:creationId xmlns:a16="http://schemas.microsoft.com/office/drawing/2014/main" id="{0CAE6FDE-F020-4B08-86BD-0EEFFB5D03E3}"/>
              </a:ext>
            </a:extLst>
          </p:cNvPr>
          <p:cNvSpPr/>
          <p:nvPr/>
        </p:nvSpPr>
        <p:spPr>
          <a:xfrm>
            <a:off x="1140373" y="370622"/>
            <a:ext cx="2473007" cy="31680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/>
            <a:r>
              <a:rPr lang="ar-SA" sz="1102" dirty="0">
                <a:solidFill>
                  <a:schemeClr val="bg1"/>
                </a:solidFill>
                <a:latin typeface="Al-Mohanad Extra Bold" panose="02060603050605020204" pitchFamily="18" charset="-78"/>
                <a:ea typeface="Times New Roman"/>
                <a:cs typeface="Al-Mohanad Extra Bold" panose="02060603050605020204" pitchFamily="18" charset="-78"/>
              </a:rPr>
              <a:t>الإدارة العامة للتعليم بمنطقة مكة المكرمة</a:t>
            </a:r>
            <a:endParaRPr lang="ar-SA" sz="1400" dirty="0">
              <a:solidFill>
                <a:schemeClr val="bg1"/>
              </a:solidFill>
              <a:latin typeface="Al-Mohanad Extra Bold" panose="02060603050605020204" pitchFamily="18" charset="-78"/>
              <a:cs typeface="Al-Mohanad Extra Bold" panose="02060603050605020204" pitchFamily="18" charset="-78"/>
            </a:endParaRPr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EE7D4346-9569-4643-9F17-AFC90D2A4312}"/>
              </a:ext>
            </a:extLst>
          </p:cNvPr>
          <p:cNvSpPr/>
          <p:nvPr/>
        </p:nvSpPr>
        <p:spPr>
          <a:xfrm>
            <a:off x="295843" y="11726698"/>
            <a:ext cx="396000" cy="387915"/>
          </a:xfrm>
          <a:prstGeom prst="ellipse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316"/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CCDDDB47-2174-4837-8684-F3FFFCE21C52}"/>
              </a:ext>
            </a:extLst>
          </p:cNvPr>
          <p:cNvSpPr/>
          <p:nvPr/>
        </p:nvSpPr>
        <p:spPr>
          <a:xfrm>
            <a:off x="2439371" y="2075652"/>
            <a:ext cx="3373290" cy="484094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مقابلة </a:t>
            </a:r>
            <a:r>
              <a:rPr lang="ar-SA" dirty="0"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الموجه الطلابي</a:t>
            </a:r>
          </a:p>
        </p:txBody>
      </p:sp>
    </p:spTree>
    <p:extLst>
      <p:ext uri="{BB962C8B-B14F-4D97-AF65-F5344CB8AC3E}">
        <p14:creationId xmlns:p14="http://schemas.microsoft.com/office/powerpoint/2010/main" val="214121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C0F96F1E-06EA-4EC6-A869-6C69A4BCD23F}"/>
              </a:ext>
            </a:extLst>
          </p:cNvPr>
          <p:cNvSpPr/>
          <p:nvPr/>
        </p:nvSpPr>
        <p:spPr>
          <a:xfrm>
            <a:off x="0" y="3"/>
            <a:ext cx="8027988" cy="18288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CDF43204-D547-4CD8-B102-32338DD5A4AF}"/>
              </a:ext>
            </a:extLst>
          </p:cNvPr>
          <p:cNvSpPr/>
          <p:nvPr/>
        </p:nvSpPr>
        <p:spPr>
          <a:xfrm>
            <a:off x="0" y="11649310"/>
            <a:ext cx="8027988" cy="542693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9" name="جدول 9">
            <a:extLst>
              <a:ext uri="{FF2B5EF4-FFF2-40B4-BE49-F238E27FC236}">
                <a16:creationId xmlns:a16="http://schemas.microsoft.com/office/drawing/2014/main" id="{75096E55-4A8C-48F6-BBEC-EA630E0FFE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6345815"/>
              </p:ext>
            </p:extLst>
          </p:nvPr>
        </p:nvGraphicFramePr>
        <p:xfrm>
          <a:off x="89312" y="2733112"/>
          <a:ext cx="7814512" cy="7633821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767109">
                  <a:extLst>
                    <a:ext uri="{9D8B030D-6E8A-4147-A177-3AD203B41FA5}">
                      <a16:colId xmlns:a16="http://schemas.microsoft.com/office/drawing/2014/main" val="2191263268"/>
                    </a:ext>
                  </a:extLst>
                </a:gridCol>
                <a:gridCol w="943194">
                  <a:extLst>
                    <a:ext uri="{9D8B030D-6E8A-4147-A177-3AD203B41FA5}">
                      <a16:colId xmlns:a16="http://schemas.microsoft.com/office/drawing/2014/main" val="2596549328"/>
                    </a:ext>
                  </a:extLst>
                </a:gridCol>
                <a:gridCol w="688988">
                  <a:extLst>
                    <a:ext uri="{9D8B030D-6E8A-4147-A177-3AD203B41FA5}">
                      <a16:colId xmlns:a16="http://schemas.microsoft.com/office/drawing/2014/main" val="773817246"/>
                    </a:ext>
                  </a:extLst>
                </a:gridCol>
                <a:gridCol w="1723365">
                  <a:extLst>
                    <a:ext uri="{9D8B030D-6E8A-4147-A177-3AD203B41FA5}">
                      <a16:colId xmlns:a16="http://schemas.microsoft.com/office/drawing/2014/main" val="2415701900"/>
                    </a:ext>
                  </a:extLst>
                </a:gridCol>
                <a:gridCol w="1767017">
                  <a:extLst>
                    <a:ext uri="{9D8B030D-6E8A-4147-A177-3AD203B41FA5}">
                      <a16:colId xmlns:a16="http://schemas.microsoft.com/office/drawing/2014/main" val="4194076014"/>
                    </a:ext>
                  </a:extLst>
                </a:gridCol>
                <a:gridCol w="484839">
                  <a:extLst>
                    <a:ext uri="{9D8B030D-6E8A-4147-A177-3AD203B41FA5}">
                      <a16:colId xmlns:a16="http://schemas.microsoft.com/office/drawing/2014/main" val="1712180739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46820437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112819903"/>
                    </a:ext>
                  </a:extLst>
                </a:gridCol>
              </a:tblGrid>
              <a:tr h="467999">
                <a:tc gridSpan="8">
                  <a:txBody>
                    <a:bodyPr/>
                    <a:lstStyle/>
                    <a:p>
                      <a:pPr algn="ctr" rtl="1"/>
                      <a:r>
                        <a:rPr lang="ar-SA" sz="17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مجال نواتج التعلم: معيار التطور الشخصي والصحي والاجتماعي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950422"/>
                  </a:ext>
                </a:extLst>
              </a:tr>
              <a:tr h="540000">
                <a:tc gridSpan="8">
                  <a:txBody>
                    <a:bodyPr/>
                    <a:lstStyle/>
                    <a:p>
                      <a:pPr rtl="1"/>
                      <a:r>
                        <a:rPr lang="ar-SA" sz="1600" dirty="0">
                          <a:solidFill>
                            <a:schemeClr val="bg1"/>
                          </a:solidFill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المؤشر (3-2-1-1): يظهر المتعلمون الاعتزاز بالقيم والهوية الوطنية</a:t>
                      </a:r>
                    </a:p>
                  </a:txBody>
                  <a:tcPr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6357305"/>
                  </a:ext>
                </a:extLst>
              </a:tr>
              <a:tr h="432000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bg1"/>
                          </a:solidFill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الفقرة</a:t>
                      </a:r>
                    </a:p>
                  </a:txBody>
                  <a:tcPr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يظهر المتعلمون الاعتزاز بالقيم والهوية الوطنية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9890069"/>
                  </a:ext>
                </a:extLst>
              </a:tr>
              <a:tr h="432000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bg1"/>
                          </a:solidFill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الأسئلة </a:t>
                      </a:r>
                    </a:p>
                  </a:txBody>
                  <a:tcPr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كيف يظهر المتعلمون الاعتزاز بالقيم والهوية الوطنية؟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0008158"/>
                  </a:ext>
                </a:extLst>
              </a:tr>
              <a:tr h="558911">
                <a:tc gridSpan="6">
                  <a:txBody>
                    <a:bodyPr/>
                    <a:lstStyle/>
                    <a:p>
                      <a:pPr algn="ctr" rtl="1"/>
                      <a:r>
                        <a:rPr lang="ar-SA" sz="15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الإجابات المتوقعة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نفذ</a:t>
                      </a:r>
                      <a:endParaRPr lang="ar-SA" sz="120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لم ينفذ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0418424"/>
                  </a:ext>
                </a:extLst>
              </a:tr>
              <a:tr h="612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المبادرة إلى المشاركة في أنشطة الفعاليات الوطنية مثل اليوم الوطني، ويوم التأسيس،</a:t>
                      </a:r>
                    </a:p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 ويوم العلم، وغيرها. 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/>
                        <a:t>✓</a:t>
                      </a:r>
                      <a:endParaRPr lang="ar-SA" sz="18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6890348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التعبير الإيجابي عن حب الوطن والانتماء له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/>
                        <a:t>✓</a:t>
                      </a:r>
                      <a:endParaRPr lang="ar-SA" sz="18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41326788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إظهار الإجابات الاعتزاز بالوطن ومنجزاته، والولاء لقيادته الرشيدة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/>
                        <a:t>✓</a:t>
                      </a:r>
                      <a:endParaRPr lang="ar-SA" sz="18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9922536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 الاعتزاز باللغة العربية والهوية الثقافية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/>
                        <a:t>✓</a:t>
                      </a:r>
                      <a:endParaRPr lang="ar-SA" sz="18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264377288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المحافظة على البيئة والمرافق العامة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/>
                        <a:t>✓</a:t>
                      </a:r>
                      <a:endParaRPr lang="ar-SA" sz="18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730851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الالتزام بالأنظمة والقوانين الوطنية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/>
                        <a:t>✓</a:t>
                      </a:r>
                      <a:endParaRPr lang="ar-SA" sz="18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68870760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المشاركة في الأنشطة المدرسية المتعلقة بالثقافة والتراث الوطني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/>
                        <a:t>✓</a:t>
                      </a:r>
                      <a:endParaRPr lang="ar-SA" sz="18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398881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 المشاركة في أنشطة التوعية بالثقافة والتراث الوطني في المجتمع المحلي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/>
                        <a:t>✓</a:t>
                      </a:r>
                      <a:endParaRPr lang="ar-SA" sz="18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288826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تمثل القيم المتوقعة الأخلاقية والإنسانية والوطنية في التعامل مع الآخرين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/>
                        <a:t>✓</a:t>
                      </a:r>
                      <a:endParaRPr lang="ar-SA" sz="18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185024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جوانب أخرى لم تذكر (جوانب الإبداع والابتكار )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0939960"/>
                  </a:ext>
                </a:extLst>
              </a:tr>
              <a:tr h="558911">
                <a:tc rowSpan="2">
                  <a:txBody>
                    <a:bodyPr/>
                    <a:lstStyle/>
                    <a:p>
                      <a:pPr rtl="1"/>
                      <a:r>
                        <a:rPr lang="ar-SA" sz="1500" dirty="0">
                          <a:solidFill>
                            <a:schemeClr val="bg1"/>
                          </a:solidFill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التقييم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2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متحقق بدرجة منخفضة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متحقق بدرجة متوسطة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متحقق بدرجة مرتفعة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12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متحقق بدرجة مرتفعة جدا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1618428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3"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45956666"/>
                  </a:ext>
                </a:extLst>
              </a:tr>
            </a:tbl>
          </a:graphicData>
        </a:graphic>
      </p:graphicFrame>
      <p:sp>
        <p:nvSpPr>
          <p:cNvPr id="7" name="مستطيل 6">
            <a:extLst>
              <a:ext uri="{FF2B5EF4-FFF2-40B4-BE49-F238E27FC236}">
                <a16:creationId xmlns:a16="http://schemas.microsoft.com/office/drawing/2014/main" id="{BCC44D16-D5EC-4B2D-8A19-4A32E36AA403}"/>
              </a:ext>
            </a:extLst>
          </p:cNvPr>
          <p:cNvSpPr/>
          <p:nvPr/>
        </p:nvSpPr>
        <p:spPr>
          <a:xfrm>
            <a:off x="1163424" y="378307"/>
            <a:ext cx="2473007" cy="31680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/>
            <a:r>
              <a:rPr lang="ar-SA" sz="1102" dirty="0">
                <a:solidFill>
                  <a:schemeClr val="bg1"/>
                </a:solidFill>
                <a:latin typeface="Al-Mohanad Extra Bold" panose="02060603050605020204" pitchFamily="18" charset="-78"/>
                <a:ea typeface="Times New Roman"/>
                <a:cs typeface="Al-Mohanad Extra Bold" panose="02060603050605020204" pitchFamily="18" charset="-78"/>
              </a:rPr>
              <a:t>الإدارة العامة للتعليم بمنطقة مكة المكرمة</a:t>
            </a:r>
            <a:endParaRPr lang="ar-SA" sz="1400" dirty="0">
              <a:solidFill>
                <a:schemeClr val="bg1"/>
              </a:solidFill>
              <a:latin typeface="Al-Mohanad Extra Bold" panose="02060603050605020204" pitchFamily="18" charset="-78"/>
              <a:cs typeface="Al-Mohanad Extra Bold" panose="02060603050605020204" pitchFamily="18" charset="-78"/>
            </a:endParaRPr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BFEF12D1-E934-4A99-B4A6-53F12005302A}"/>
              </a:ext>
            </a:extLst>
          </p:cNvPr>
          <p:cNvSpPr/>
          <p:nvPr/>
        </p:nvSpPr>
        <p:spPr>
          <a:xfrm>
            <a:off x="295843" y="11726698"/>
            <a:ext cx="396000" cy="387915"/>
          </a:xfrm>
          <a:prstGeom prst="ellipse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316"/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ED1B19FF-7E6F-4F5C-BCDE-D210E0CDF963}"/>
              </a:ext>
            </a:extLst>
          </p:cNvPr>
          <p:cNvSpPr/>
          <p:nvPr/>
        </p:nvSpPr>
        <p:spPr>
          <a:xfrm>
            <a:off x="2439371" y="2075652"/>
            <a:ext cx="3373290" cy="484094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تابع مقابلة الموجه الطلابي</a:t>
            </a:r>
          </a:p>
        </p:txBody>
      </p:sp>
    </p:spTree>
    <p:extLst>
      <p:ext uri="{BB962C8B-B14F-4D97-AF65-F5344CB8AC3E}">
        <p14:creationId xmlns:p14="http://schemas.microsoft.com/office/powerpoint/2010/main" val="33289263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C0F96F1E-06EA-4EC6-A869-6C69A4BCD23F}"/>
              </a:ext>
            </a:extLst>
          </p:cNvPr>
          <p:cNvSpPr/>
          <p:nvPr/>
        </p:nvSpPr>
        <p:spPr>
          <a:xfrm>
            <a:off x="0" y="3"/>
            <a:ext cx="8027988" cy="18288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CDF43204-D547-4CD8-B102-32338DD5A4AF}"/>
              </a:ext>
            </a:extLst>
          </p:cNvPr>
          <p:cNvSpPr/>
          <p:nvPr/>
        </p:nvSpPr>
        <p:spPr>
          <a:xfrm>
            <a:off x="0" y="11649310"/>
            <a:ext cx="8027988" cy="542693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9" name="جدول 9">
            <a:extLst>
              <a:ext uri="{FF2B5EF4-FFF2-40B4-BE49-F238E27FC236}">
                <a16:creationId xmlns:a16="http://schemas.microsoft.com/office/drawing/2014/main" id="{75096E55-4A8C-48F6-BBEC-EA630E0FFE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8571419"/>
              </p:ext>
            </p:extLst>
          </p:nvPr>
        </p:nvGraphicFramePr>
        <p:xfrm>
          <a:off x="89312" y="2733112"/>
          <a:ext cx="7814512" cy="6553822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767109">
                  <a:extLst>
                    <a:ext uri="{9D8B030D-6E8A-4147-A177-3AD203B41FA5}">
                      <a16:colId xmlns:a16="http://schemas.microsoft.com/office/drawing/2014/main" val="2191263268"/>
                    </a:ext>
                  </a:extLst>
                </a:gridCol>
                <a:gridCol w="943194">
                  <a:extLst>
                    <a:ext uri="{9D8B030D-6E8A-4147-A177-3AD203B41FA5}">
                      <a16:colId xmlns:a16="http://schemas.microsoft.com/office/drawing/2014/main" val="2596549328"/>
                    </a:ext>
                  </a:extLst>
                </a:gridCol>
                <a:gridCol w="688988">
                  <a:extLst>
                    <a:ext uri="{9D8B030D-6E8A-4147-A177-3AD203B41FA5}">
                      <a16:colId xmlns:a16="http://schemas.microsoft.com/office/drawing/2014/main" val="773817246"/>
                    </a:ext>
                  </a:extLst>
                </a:gridCol>
                <a:gridCol w="1772792">
                  <a:extLst>
                    <a:ext uri="{9D8B030D-6E8A-4147-A177-3AD203B41FA5}">
                      <a16:colId xmlns:a16="http://schemas.microsoft.com/office/drawing/2014/main" val="2415701900"/>
                    </a:ext>
                  </a:extLst>
                </a:gridCol>
                <a:gridCol w="1717590">
                  <a:extLst>
                    <a:ext uri="{9D8B030D-6E8A-4147-A177-3AD203B41FA5}">
                      <a16:colId xmlns:a16="http://schemas.microsoft.com/office/drawing/2014/main" val="4194076014"/>
                    </a:ext>
                  </a:extLst>
                </a:gridCol>
                <a:gridCol w="484839">
                  <a:extLst>
                    <a:ext uri="{9D8B030D-6E8A-4147-A177-3AD203B41FA5}">
                      <a16:colId xmlns:a16="http://schemas.microsoft.com/office/drawing/2014/main" val="1712180739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46820437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112819903"/>
                    </a:ext>
                  </a:extLst>
                </a:gridCol>
              </a:tblGrid>
              <a:tr h="540000">
                <a:tc gridSpan="8">
                  <a:txBody>
                    <a:bodyPr/>
                    <a:lstStyle/>
                    <a:p>
                      <a:pPr rtl="1"/>
                      <a:r>
                        <a:rPr lang="ar-SA" sz="1600" dirty="0">
                          <a:solidFill>
                            <a:schemeClr val="bg1"/>
                          </a:solidFill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المؤشر( 3-2-1- 3 ) يظهر المتعلمون التزاما بالممارسات الصحية السليمة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950422"/>
                  </a:ext>
                </a:extLst>
              </a:tr>
              <a:tr h="432000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bg1"/>
                          </a:solidFill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الفقرة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يظهر المتعلمون التزاما بالممارسات الصحية السليمة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9890069"/>
                  </a:ext>
                </a:extLst>
              </a:tr>
              <a:tr h="432000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bg1"/>
                          </a:solidFill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الأسئلة 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كيف يظهر المتعلمون التزاما بالممارسات الصحية السليمة؟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0008158"/>
                  </a:ext>
                </a:extLst>
              </a:tr>
              <a:tr h="558911">
                <a:tc gridSpan="6">
                  <a:txBody>
                    <a:bodyPr/>
                    <a:lstStyle/>
                    <a:p>
                      <a:pPr algn="ctr" rtl="1"/>
                      <a:r>
                        <a:rPr lang="ar-SA" sz="15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الإجابات المتوقعة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نفذ</a:t>
                      </a:r>
                      <a:endParaRPr lang="ar-SA" sz="120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لم ينفذ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0418424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الالتزام بالنظافة الشخصية بشكل مستمر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D1D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/>
                        <a:t>✓</a:t>
                      </a:r>
                      <a:endParaRPr lang="ar-SA" sz="18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D1D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D1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6890348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تطبيق إجراءات الأمن والسلامة عند الدخول والخروج من المدرسة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/>
                        <a:t>✓</a:t>
                      </a:r>
                      <a:endParaRPr lang="ar-SA" sz="18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41326788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الالتزام بالإجراءات الاحترازية للوقاية من الأمراض</a:t>
                      </a:r>
                    </a:p>
                  </a:txBody>
                  <a:tcPr anchor="ctr">
                    <a:solidFill>
                      <a:srgbClr val="FFD1D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/>
                        <a:t>✓</a:t>
                      </a:r>
                      <a:endParaRPr lang="ar-SA" sz="18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D1D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D1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9922536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 الالتزام بتناول الطعام الصحي والمتوازن 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/>
                        <a:t>✓</a:t>
                      </a:r>
                      <a:endParaRPr lang="ar-SA" sz="18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264377288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الحرص على شرب الماء بشكل منتظم</a:t>
                      </a:r>
                    </a:p>
                  </a:txBody>
                  <a:tcPr anchor="ctr">
                    <a:solidFill>
                      <a:srgbClr val="FFD1D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/>
                        <a:t>✓</a:t>
                      </a:r>
                      <a:endParaRPr lang="ar-SA" sz="18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D1D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D1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730851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الإبلاغ عن أي أعراض مرضية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/>
                        <a:t>✓</a:t>
                      </a:r>
                      <a:endParaRPr lang="ar-SA" sz="18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68870760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المشاركة في برامج تعزيز الممارسات الصحية السليمة التي تنفذها المدرسة</a:t>
                      </a:r>
                    </a:p>
                  </a:txBody>
                  <a:tcPr anchor="ctr">
                    <a:solidFill>
                      <a:srgbClr val="FFD1D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/>
                        <a:t>✓</a:t>
                      </a:r>
                      <a:endParaRPr lang="ar-SA" sz="18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D1D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D1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398881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الحرص على ممارسة النشاط البدني نقل الأمراض في المدرسة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/>
                        <a:t>✓</a:t>
                      </a:r>
                      <a:endParaRPr lang="ar-SA" sz="18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288826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جوانب أخرى لم تذكر (جوانب الإبداع والابتكار )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D1D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D1D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D1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0939960"/>
                  </a:ext>
                </a:extLst>
              </a:tr>
              <a:tr h="558911">
                <a:tc rowSpan="2">
                  <a:txBody>
                    <a:bodyPr/>
                    <a:lstStyle/>
                    <a:p>
                      <a:pPr rtl="1"/>
                      <a:r>
                        <a:rPr lang="ar-SA" sz="1500" dirty="0">
                          <a:solidFill>
                            <a:schemeClr val="bg1"/>
                          </a:solidFill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التقييم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2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متحقق بدرجة منخفضة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متحقق بدرجة متوسطة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D1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متحقق بدرجة مرتفعة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12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متحقق بدرجة مرتفعة جدا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D1D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1618428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D1D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3"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D1D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45956666"/>
                  </a:ext>
                </a:extLst>
              </a:tr>
            </a:tbl>
          </a:graphicData>
        </a:graphic>
      </p:graphicFrame>
      <p:sp>
        <p:nvSpPr>
          <p:cNvPr id="7" name="مستطيل 6">
            <a:extLst>
              <a:ext uri="{FF2B5EF4-FFF2-40B4-BE49-F238E27FC236}">
                <a16:creationId xmlns:a16="http://schemas.microsoft.com/office/drawing/2014/main" id="{D93D168C-8D46-4D74-8217-4DD67F903D2A}"/>
              </a:ext>
            </a:extLst>
          </p:cNvPr>
          <p:cNvSpPr/>
          <p:nvPr/>
        </p:nvSpPr>
        <p:spPr>
          <a:xfrm>
            <a:off x="1178794" y="370622"/>
            <a:ext cx="2473007" cy="31680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/>
            <a:r>
              <a:rPr lang="ar-SA" sz="1102" dirty="0">
                <a:solidFill>
                  <a:schemeClr val="bg1"/>
                </a:solidFill>
                <a:latin typeface="Al-Mohanad Extra Bold" panose="02060603050605020204" pitchFamily="18" charset="-78"/>
                <a:ea typeface="Times New Roman"/>
                <a:cs typeface="Al-Mohanad Extra Bold" panose="02060603050605020204" pitchFamily="18" charset="-78"/>
              </a:rPr>
              <a:t>الإدارة العامة للتعليم بمنطقة مكة المكرمة</a:t>
            </a:r>
            <a:endParaRPr lang="ar-SA" sz="1400" dirty="0">
              <a:solidFill>
                <a:schemeClr val="bg1"/>
              </a:solidFill>
              <a:latin typeface="Al-Mohanad Extra Bold" panose="02060603050605020204" pitchFamily="18" charset="-78"/>
              <a:cs typeface="Al-Mohanad Extra Bold" panose="02060603050605020204" pitchFamily="18" charset="-78"/>
            </a:endParaRPr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F7DB1A23-A122-4602-9FF7-2D1CF14B45B4}"/>
              </a:ext>
            </a:extLst>
          </p:cNvPr>
          <p:cNvSpPr/>
          <p:nvPr/>
        </p:nvSpPr>
        <p:spPr>
          <a:xfrm>
            <a:off x="295843" y="11726698"/>
            <a:ext cx="396000" cy="387915"/>
          </a:xfrm>
          <a:prstGeom prst="ellipse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316"/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668A97FA-D20E-4A45-8556-BB5648FF9DC9}"/>
              </a:ext>
            </a:extLst>
          </p:cNvPr>
          <p:cNvSpPr/>
          <p:nvPr/>
        </p:nvSpPr>
        <p:spPr>
          <a:xfrm>
            <a:off x="2439371" y="2075652"/>
            <a:ext cx="3373290" cy="484094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 </a:t>
            </a:r>
            <a:r>
              <a:rPr lang="ar-SA" dirty="0"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مقابلة الموجه الطلابي</a:t>
            </a:r>
          </a:p>
        </p:txBody>
      </p:sp>
    </p:spTree>
    <p:extLst>
      <p:ext uri="{BB962C8B-B14F-4D97-AF65-F5344CB8AC3E}">
        <p14:creationId xmlns:p14="http://schemas.microsoft.com/office/powerpoint/2010/main" val="2193250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C0F96F1E-06EA-4EC6-A869-6C69A4BCD23F}"/>
              </a:ext>
            </a:extLst>
          </p:cNvPr>
          <p:cNvSpPr/>
          <p:nvPr/>
        </p:nvSpPr>
        <p:spPr>
          <a:xfrm>
            <a:off x="0" y="3"/>
            <a:ext cx="8027988" cy="18288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CDF43204-D547-4CD8-B102-32338DD5A4AF}"/>
              </a:ext>
            </a:extLst>
          </p:cNvPr>
          <p:cNvSpPr/>
          <p:nvPr/>
        </p:nvSpPr>
        <p:spPr>
          <a:xfrm>
            <a:off x="0" y="11649310"/>
            <a:ext cx="8027988" cy="542693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9" name="جدول 9">
            <a:extLst>
              <a:ext uri="{FF2B5EF4-FFF2-40B4-BE49-F238E27FC236}">
                <a16:creationId xmlns:a16="http://schemas.microsoft.com/office/drawing/2014/main" id="{75096E55-4A8C-48F6-BBEC-EA630E0FFE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9344678"/>
              </p:ext>
            </p:extLst>
          </p:nvPr>
        </p:nvGraphicFramePr>
        <p:xfrm>
          <a:off x="89312" y="2733112"/>
          <a:ext cx="7814512" cy="7205997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767109">
                  <a:extLst>
                    <a:ext uri="{9D8B030D-6E8A-4147-A177-3AD203B41FA5}">
                      <a16:colId xmlns:a16="http://schemas.microsoft.com/office/drawing/2014/main" val="2191263268"/>
                    </a:ext>
                  </a:extLst>
                </a:gridCol>
                <a:gridCol w="943194">
                  <a:extLst>
                    <a:ext uri="{9D8B030D-6E8A-4147-A177-3AD203B41FA5}">
                      <a16:colId xmlns:a16="http://schemas.microsoft.com/office/drawing/2014/main" val="2596549328"/>
                    </a:ext>
                  </a:extLst>
                </a:gridCol>
                <a:gridCol w="688988">
                  <a:extLst>
                    <a:ext uri="{9D8B030D-6E8A-4147-A177-3AD203B41FA5}">
                      <a16:colId xmlns:a16="http://schemas.microsoft.com/office/drawing/2014/main" val="773817246"/>
                    </a:ext>
                  </a:extLst>
                </a:gridCol>
                <a:gridCol w="1797506">
                  <a:extLst>
                    <a:ext uri="{9D8B030D-6E8A-4147-A177-3AD203B41FA5}">
                      <a16:colId xmlns:a16="http://schemas.microsoft.com/office/drawing/2014/main" val="2415701900"/>
                    </a:ext>
                  </a:extLst>
                </a:gridCol>
                <a:gridCol w="1729946">
                  <a:extLst>
                    <a:ext uri="{9D8B030D-6E8A-4147-A177-3AD203B41FA5}">
                      <a16:colId xmlns:a16="http://schemas.microsoft.com/office/drawing/2014/main" val="4194076014"/>
                    </a:ext>
                  </a:extLst>
                </a:gridCol>
                <a:gridCol w="447769">
                  <a:extLst>
                    <a:ext uri="{9D8B030D-6E8A-4147-A177-3AD203B41FA5}">
                      <a16:colId xmlns:a16="http://schemas.microsoft.com/office/drawing/2014/main" val="1712180739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46820437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112819903"/>
                    </a:ext>
                  </a:extLst>
                </a:gridCol>
              </a:tblGrid>
              <a:tr h="540000">
                <a:tc gridSpan="8">
                  <a:txBody>
                    <a:bodyPr/>
                    <a:lstStyle/>
                    <a:p>
                      <a:pPr rtl="1"/>
                      <a:r>
                        <a:rPr lang="ar-SA" sz="1600" dirty="0">
                          <a:solidFill>
                            <a:schemeClr val="bg1"/>
                          </a:solidFill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المؤشر ( 3-2-1-5) يلتزم المتعلمون بقواعد السلوك والانضباط المدرسي</a:t>
                      </a:r>
                    </a:p>
                  </a:txBody>
                  <a:tcPr anchor="ctr">
                    <a:solidFill>
                      <a:srgbClr val="008BBC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950422"/>
                  </a:ext>
                </a:extLst>
              </a:tr>
              <a:tr h="432000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bg1"/>
                          </a:solidFill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الفقرة</a:t>
                      </a:r>
                    </a:p>
                  </a:txBody>
                  <a:tcPr anchor="ctr">
                    <a:solidFill>
                      <a:srgbClr val="008BBC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يظهر المتعلمون التزاما بقواعد السلوك والانضباط المدرسي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9890069"/>
                  </a:ext>
                </a:extLst>
              </a:tr>
              <a:tr h="432000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bg1"/>
                          </a:solidFill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الأسئلة </a:t>
                      </a:r>
                    </a:p>
                  </a:txBody>
                  <a:tcPr anchor="ctr">
                    <a:solidFill>
                      <a:srgbClr val="008BBC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كيف يظهر المتعلمون التزاما بقواعد السلوك والانضباط المدرسي 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0008158"/>
                  </a:ext>
                </a:extLst>
              </a:tr>
              <a:tr h="558911">
                <a:tc gridSpan="6">
                  <a:txBody>
                    <a:bodyPr/>
                    <a:lstStyle/>
                    <a:p>
                      <a:pPr algn="ctr" rtl="1"/>
                      <a:r>
                        <a:rPr lang="ar-SA" sz="15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الإجابات المتوقعة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نفذ</a:t>
                      </a:r>
                      <a:endParaRPr lang="ar-SA" sz="120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لم ينفذ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0418424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التزام الحضور إلى المدرسة في الوقت المحدد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5F4FF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i="0">
                          <a:solidFill>
                            <a:srgbClr val="4D5156"/>
                          </a:solidFill>
                          <a:effectLst/>
                          <a:latin typeface="Helvetica Neue"/>
                        </a:rPr>
                        <a:t>✓</a:t>
                      </a:r>
                      <a:endParaRPr lang="ar-SA" sz="24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5F4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5F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6890348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الالتزام بارتداء الزي المدرسي المحدد 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i="0">
                          <a:solidFill>
                            <a:srgbClr val="4D5156"/>
                          </a:solidFill>
                          <a:effectLst/>
                          <a:latin typeface="Helvetica Neue"/>
                        </a:rPr>
                        <a:t>✓</a:t>
                      </a:r>
                      <a:endParaRPr lang="ar-SA" sz="24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41326788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الحرص على المظهر اللائق والنظافة الشخصية</a:t>
                      </a:r>
                    </a:p>
                  </a:txBody>
                  <a:tcPr anchor="ctr">
                    <a:solidFill>
                      <a:srgbClr val="D5F4FF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i="0">
                          <a:solidFill>
                            <a:srgbClr val="4D5156"/>
                          </a:solidFill>
                          <a:effectLst/>
                          <a:latin typeface="Helvetica Neue"/>
                        </a:rPr>
                        <a:t>✓</a:t>
                      </a:r>
                      <a:endParaRPr lang="ar-SA" sz="24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5F4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5F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9922536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الالتزام بالقواعد الأخلاقية والسلوكية المعمول بها في المدرسة 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i="0">
                          <a:solidFill>
                            <a:srgbClr val="4D5156"/>
                          </a:solidFill>
                          <a:effectLst/>
                          <a:latin typeface="Helvetica Neue"/>
                        </a:rPr>
                        <a:t>✓</a:t>
                      </a:r>
                      <a:endParaRPr lang="ar-SA" sz="24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264377288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الالتزام بالانضباط الصفي</a:t>
                      </a:r>
                    </a:p>
                  </a:txBody>
                  <a:tcPr anchor="ctr">
                    <a:solidFill>
                      <a:srgbClr val="D5F4FF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i="0">
                          <a:solidFill>
                            <a:srgbClr val="4D5156"/>
                          </a:solidFill>
                          <a:effectLst/>
                          <a:latin typeface="Helvetica Neue"/>
                        </a:rPr>
                        <a:t>✓</a:t>
                      </a:r>
                      <a:endParaRPr lang="ar-SA" sz="24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5F4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5F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730851"/>
                  </a:ext>
                </a:extLst>
              </a:tr>
              <a:tr h="612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يسود الهدوء والتركيز أثناء الدراسة والتحضير للامتحانات المشاركة في جميع الأنشطة المدرسية المختلفة، مثل الرياضة والفنون والمسابقات الثقافية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i="0">
                          <a:solidFill>
                            <a:srgbClr val="4D5156"/>
                          </a:solidFill>
                          <a:effectLst/>
                          <a:latin typeface="Helvetica Neue"/>
                        </a:rPr>
                        <a:t>✓</a:t>
                      </a:r>
                      <a:endParaRPr lang="ar-SA" sz="24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68870760"/>
                  </a:ext>
                </a:extLst>
              </a:tr>
              <a:tr h="432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 الالتزام بالجدول الزمني والتحضير للدروس وإجراء الواجبات المدرسية في الوقت المحدد</a:t>
                      </a:r>
                    </a:p>
                  </a:txBody>
                  <a:tcPr anchor="ctr">
                    <a:solidFill>
                      <a:srgbClr val="D5F4FF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i="0">
                          <a:solidFill>
                            <a:srgbClr val="4D5156"/>
                          </a:solidFill>
                          <a:effectLst/>
                          <a:latin typeface="Helvetica Neue"/>
                        </a:rPr>
                        <a:t>✓</a:t>
                      </a:r>
                      <a:endParaRPr lang="ar-SA" sz="24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5F4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5F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398881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 الالتزام بالنظافة والنظام في المدرسة والحفاظ على نظافة الصفوف والممرات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i="0">
                          <a:solidFill>
                            <a:srgbClr val="4D5156"/>
                          </a:solidFill>
                          <a:effectLst/>
                          <a:latin typeface="Helvetica Neue"/>
                        </a:rPr>
                        <a:t>✓</a:t>
                      </a:r>
                      <a:endParaRPr lang="ar-SA" sz="24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288826"/>
                  </a:ext>
                </a:extLst>
              </a:tr>
              <a:tr h="400175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 الالتزام بالانضباط والروح الرياضية في الأنشطة الرياضية والمسابقات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4FF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i="0">
                          <a:solidFill>
                            <a:srgbClr val="4D5156"/>
                          </a:solidFill>
                          <a:effectLst/>
                          <a:latin typeface="Helvetica Neue"/>
                        </a:rPr>
                        <a:t>✓</a:t>
                      </a:r>
                      <a:endParaRPr lang="ar-SA" sz="24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4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6568440"/>
                  </a:ext>
                </a:extLst>
              </a:tr>
              <a:tr h="396000">
                <a:tc gridSpan="6"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جوانب أخرى لم تذكر (جوانب الإبداع والابتكار )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i="0" dirty="0">
                          <a:solidFill>
                            <a:srgbClr val="4D5156"/>
                          </a:solidFill>
                          <a:effectLst/>
                          <a:latin typeface="Helvetica Neue"/>
                        </a:rPr>
                        <a:t>✓</a:t>
                      </a:r>
                      <a:endParaRPr lang="ar-SA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0939960"/>
                  </a:ext>
                </a:extLst>
              </a:tr>
              <a:tr h="558911">
                <a:tc rowSpan="2">
                  <a:txBody>
                    <a:bodyPr/>
                    <a:lstStyle/>
                    <a:p>
                      <a:pPr rtl="1"/>
                      <a:r>
                        <a:rPr lang="ar-SA" sz="1500" dirty="0">
                          <a:solidFill>
                            <a:schemeClr val="bg1"/>
                          </a:solidFill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التقييم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8BB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2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متحقق بدرجة منخفضة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متحقق بدرجة متوسطة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5F4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متحقق بدرجة مرتفعة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1200" dirty="0">
                          <a:latin typeface="Al-Mohanad Extra Bold" panose="02060603050605020204" pitchFamily="18" charset="-78"/>
                          <a:cs typeface="Al-Mohanad Extra Bold" panose="02060603050605020204" pitchFamily="18" charset="-78"/>
                        </a:rPr>
                        <a:t>متحقق بدرجة مرتفعة جدا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5F4FF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1618428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5F4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3">
                  <a:txBody>
                    <a:bodyPr/>
                    <a:lstStyle/>
                    <a:p>
                      <a:pPr rtl="1"/>
                      <a:endParaRPr lang="ar-SA" sz="15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5F4FF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400" dirty="0">
                        <a:latin typeface="Al-Mohanad Extra Bold" panose="02060603050605020204" pitchFamily="18" charset="-78"/>
                        <a:cs typeface="Al-Mohanad Extra Bold" panose="02060603050605020204" pitchFamily="18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45956666"/>
                  </a:ext>
                </a:extLst>
              </a:tr>
            </a:tbl>
          </a:graphicData>
        </a:graphic>
      </p:graphicFrame>
      <p:sp>
        <p:nvSpPr>
          <p:cNvPr id="7" name="مستطيل 6">
            <a:extLst>
              <a:ext uri="{FF2B5EF4-FFF2-40B4-BE49-F238E27FC236}">
                <a16:creationId xmlns:a16="http://schemas.microsoft.com/office/drawing/2014/main" id="{4D2DCD01-680C-4558-A7CA-1BCBA3D6796B}"/>
              </a:ext>
            </a:extLst>
          </p:cNvPr>
          <p:cNvSpPr/>
          <p:nvPr/>
        </p:nvSpPr>
        <p:spPr>
          <a:xfrm>
            <a:off x="1140373" y="381741"/>
            <a:ext cx="2473007" cy="31680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/>
            <a:r>
              <a:rPr lang="ar-SA" sz="1102" dirty="0">
                <a:solidFill>
                  <a:schemeClr val="bg1"/>
                </a:solidFill>
                <a:latin typeface="Al-Mohanad Extra Bold" panose="02060603050605020204" pitchFamily="18" charset="-78"/>
                <a:ea typeface="Times New Roman"/>
                <a:cs typeface="Al-Mohanad Extra Bold" panose="02060603050605020204" pitchFamily="18" charset="-78"/>
              </a:rPr>
              <a:t>الإدارة العامة للتعليم بمنطقة مكة المكرمة</a:t>
            </a:r>
            <a:endParaRPr lang="ar-SA" sz="1400" dirty="0">
              <a:solidFill>
                <a:schemeClr val="bg1"/>
              </a:solidFill>
              <a:latin typeface="Al-Mohanad Extra Bold" panose="02060603050605020204" pitchFamily="18" charset="-78"/>
              <a:cs typeface="Al-Mohanad Extra Bold" panose="02060603050605020204" pitchFamily="18" charset="-78"/>
            </a:endParaRPr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EE44DDBE-1F10-452F-B70D-47DC637948B5}"/>
              </a:ext>
            </a:extLst>
          </p:cNvPr>
          <p:cNvSpPr/>
          <p:nvPr/>
        </p:nvSpPr>
        <p:spPr>
          <a:xfrm>
            <a:off x="295843" y="11726698"/>
            <a:ext cx="396000" cy="387915"/>
          </a:xfrm>
          <a:prstGeom prst="ellipse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316"/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B9E49AEB-2674-4F7C-9449-62575E0BDA57}"/>
              </a:ext>
            </a:extLst>
          </p:cNvPr>
          <p:cNvSpPr/>
          <p:nvPr/>
        </p:nvSpPr>
        <p:spPr>
          <a:xfrm>
            <a:off x="2439371" y="2075652"/>
            <a:ext cx="3373290" cy="484094"/>
          </a:xfrm>
          <a:prstGeom prst="roundRect">
            <a:avLst/>
          </a:prstGeom>
          <a:solidFill>
            <a:srgbClr val="008B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مقابلة </a:t>
            </a:r>
            <a:r>
              <a:rPr lang="ar-SA" dirty="0"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الموجه الطلابي</a:t>
            </a:r>
          </a:p>
        </p:txBody>
      </p:sp>
    </p:spTree>
    <p:extLst>
      <p:ext uri="{BB962C8B-B14F-4D97-AF65-F5344CB8AC3E}">
        <p14:creationId xmlns:p14="http://schemas.microsoft.com/office/powerpoint/2010/main" val="3164307739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1432</TotalTime>
  <Words>1436</Words>
  <Application>Microsoft Office PowerPoint</Application>
  <PresentationFormat>مخصص</PresentationFormat>
  <Paragraphs>324</Paragraphs>
  <Slides>10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7" baseType="lpstr">
      <vt:lpstr>Al-Mohanad Extra Bold</vt:lpstr>
      <vt:lpstr>Arial</vt:lpstr>
      <vt:lpstr>Calibri</vt:lpstr>
      <vt:lpstr>Calibri Light</vt:lpstr>
      <vt:lpstr>Helvetica Neue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ياليت حزني مجرد دمعة وابكيه</dc:creator>
  <cp:lastModifiedBy>hp</cp:lastModifiedBy>
  <cp:revision>106</cp:revision>
  <dcterms:created xsi:type="dcterms:W3CDTF">2023-10-20T14:52:32Z</dcterms:created>
  <dcterms:modified xsi:type="dcterms:W3CDTF">2024-01-22T09:37:24Z</dcterms:modified>
</cp:coreProperties>
</file>