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8" r:id="rId2"/>
    <p:sldId id="26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802798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  <a:srgbClr val="222A35"/>
    <a:srgbClr val="4E2555"/>
    <a:srgbClr val="35204C"/>
    <a:srgbClr val="2E1E4E"/>
    <a:srgbClr val="D5F4FF"/>
    <a:srgbClr val="BDEEFF"/>
    <a:srgbClr val="FFD1D1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099" y="1995312"/>
            <a:ext cx="6823790" cy="4244622"/>
          </a:xfrm>
        </p:spPr>
        <p:txBody>
          <a:bodyPr anchor="b"/>
          <a:lstStyle>
            <a:lvl1pPr algn="ctr">
              <a:defRPr sz="5268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499" y="6403623"/>
            <a:ext cx="6020991" cy="2943577"/>
          </a:xfrm>
        </p:spPr>
        <p:txBody>
          <a:bodyPr/>
          <a:lstStyle>
            <a:lvl1pPr marL="0" indent="0" algn="ctr">
              <a:buNone/>
              <a:defRPr sz="2107"/>
            </a:lvl1pPr>
            <a:lvl2pPr marL="401422" indent="0" algn="ctr">
              <a:buNone/>
              <a:defRPr sz="1756"/>
            </a:lvl2pPr>
            <a:lvl3pPr marL="802843" indent="0" algn="ctr">
              <a:buNone/>
              <a:defRPr sz="1580"/>
            </a:lvl3pPr>
            <a:lvl4pPr marL="1204265" indent="0" algn="ctr">
              <a:buNone/>
              <a:defRPr sz="1405"/>
            </a:lvl4pPr>
            <a:lvl5pPr marL="1605686" indent="0" algn="ctr">
              <a:buNone/>
              <a:defRPr sz="1405"/>
            </a:lvl5pPr>
            <a:lvl6pPr marL="2007108" indent="0" algn="ctr">
              <a:buNone/>
              <a:defRPr sz="1405"/>
            </a:lvl6pPr>
            <a:lvl7pPr marL="2408530" indent="0" algn="ctr">
              <a:buNone/>
              <a:defRPr sz="1405"/>
            </a:lvl7pPr>
            <a:lvl8pPr marL="2809951" indent="0" algn="ctr">
              <a:buNone/>
              <a:defRPr sz="1405"/>
            </a:lvl8pPr>
            <a:lvl9pPr marL="3211373" indent="0" algn="ctr">
              <a:buNone/>
              <a:defRPr sz="1405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41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45029" y="649111"/>
            <a:ext cx="1731035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925" y="649111"/>
            <a:ext cx="5092755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60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316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43" y="3039537"/>
            <a:ext cx="6924140" cy="5071532"/>
          </a:xfrm>
        </p:spPr>
        <p:txBody>
          <a:bodyPr anchor="b"/>
          <a:lstStyle>
            <a:lvl1pPr>
              <a:defRPr sz="5268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743" y="8159048"/>
            <a:ext cx="6924140" cy="2666999"/>
          </a:xfrm>
        </p:spPr>
        <p:txBody>
          <a:bodyPr/>
          <a:lstStyle>
            <a:lvl1pPr marL="0" indent="0">
              <a:buNone/>
              <a:defRPr sz="2107">
                <a:solidFill>
                  <a:schemeClr val="tx1"/>
                </a:solidFill>
              </a:defRPr>
            </a:lvl1pPr>
            <a:lvl2pPr marL="401422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2pPr>
            <a:lvl3pPr marL="802843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426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4pPr>
            <a:lvl5pPr marL="1605686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5pPr>
            <a:lvl6pPr marL="2007108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6pPr>
            <a:lvl7pPr marL="240853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7pPr>
            <a:lvl8pPr marL="2809951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8pPr>
            <a:lvl9pPr marL="3211373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66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924" y="3245556"/>
            <a:ext cx="3411895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169" y="3245556"/>
            <a:ext cx="3411895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0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70" y="649114"/>
            <a:ext cx="6924140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971" y="2988734"/>
            <a:ext cx="3396215" cy="1464732"/>
          </a:xfrm>
        </p:spPr>
        <p:txBody>
          <a:bodyPr anchor="b"/>
          <a:lstStyle>
            <a:lvl1pPr marL="0" indent="0">
              <a:buNone/>
              <a:defRPr sz="2107" b="1"/>
            </a:lvl1pPr>
            <a:lvl2pPr marL="401422" indent="0">
              <a:buNone/>
              <a:defRPr sz="1756" b="1"/>
            </a:lvl2pPr>
            <a:lvl3pPr marL="802843" indent="0">
              <a:buNone/>
              <a:defRPr sz="1580" b="1"/>
            </a:lvl3pPr>
            <a:lvl4pPr marL="1204265" indent="0">
              <a:buNone/>
              <a:defRPr sz="1405" b="1"/>
            </a:lvl4pPr>
            <a:lvl5pPr marL="1605686" indent="0">
              <a:buNone/>
              <a:defRPr sz="1405" b="1"/>
            </a:lvl5pPr>
            <a:lvl6pPr marL="2007108" indent="0">
              <a:buNone/>
              <a:defRPr sz="1405" b="1"/>
            </a:lvl6pPr>
            <a:lvl7pPr marL="2408530" indent="0">
              <a:buNone/>
              <a:defRPr sz="1405" b="1"/>
            </a:lvl7pPr>
            <a:lvl8pPr marL="2809951" indent="0">
              <a:buNone/>
              <a:defRPr sz="1405" b="1"/>
            </a:lvl8pPr>
            <a:lvl9pPr marL="3211373" indent="0">
              <a:buNone/>
              <a:defRPr sz="140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71" y="4453467"/>
            <a:ext cx="339621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64169" y="2988734"/>
            <a:ext cx="3412941" cy="1464732"/>
          </a:xfrm>
        </p:spPr>
        <p:txBody>
          <a:bodyPr anchor="b"/>
          <a:lstStyle>
            <a:lvl1pPr marL="0" indent="0">
              <a:buNone/>
              <a:defRPr sz="2107" b="1"/>
            </a:lvl1pPr>
            <a:lvl2pPr marL="401422" indent="0">
              <a:buNone/>
              <a:defRPr sz="1756" b="1"/>
            </a:lvl2pPr>
            <a:lvl3pPr marL="802843" indent="0">
              <a:buNone/>
              <a:defRPr sz="1580" b="1"/>
            </a:lvl3pPr>
            <a:lvl4pPr marL="1204265" indent="0">
              <a:buNone/>
              <a:defRPr sz="1405" b="1"/>
            </a:lvl4pPr>
            <a:lvl5pPr marL="1605686" indent="0">
              <a:buNone/>
              <a:defRPr sz="1405" b="1"/>
            </a:lvl5pPr>
            <a:lvl6pPr marL="2007108" indent="0">
              <a:buNone/>
              <a:defRPr sz="1405" b="1"/>
            </a:lvl6pPr>
            <a:lvl7pPr marL="2408530" indent="0">
              <a:buNone/>
              <a:defRPr sz="1405" b="1"/>
            </a:lvl7pPr>
            <a:lvl8pPr marL="2809951" indent="0">
              <a:buNone/>
              <a:defRPr sz="1405" b="1"/>
            </a:lvl8pPr>
            <a:lvl9pPr marL="3211373" indent="0">
              <a:buNone/>
              <a:defRPr sz="140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4169" y="4453467"/>
            <a:ext cx="3412941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7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11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07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70" y="812800"/>
            <a:ext cx="2589235" cy="2844800"/>
          </a:xfrm>
        </p:spPr>
        <p:txBody>
          <a:bodyPr anchor="b"/>
          <a:lstStyle>
            <a:lvl1pPr>
              <a:defRPr sz="281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941" y="1755425"/>
            <a:ext cx="4064169" cy="8664222"/>
          </a:xfrm>
        </p:spPr>
        <p:txBody>
          <a:bodyPr/>
          <a:lstStyle>
            <a:lvl1pPr>
              <a:defRPr sz="2810"/>
            </a:lvl1pPr>
            <a:lvl2pPr>
              <a:defRPr sz="2458"/>
            </a:lvl2pPr>
            <a:lvl3pPr>
              <a:defRPr sz="2107"/>
            </a:lvl3pPr>
            <a:lvl4pPr>
              <a:defRPr sz="1756"/>
            </a:lvl4pPr>
            <a:lvl5pPr>
              <a:defRPr sz="1756"/>
            </a:lvl5pPr>
            <a:lvl6pPr>
              <a:defRPr sz="1756"/>
            </a:lvl6pPr>
            <a:lvl7pPr>
              <a:defRPr sz="1756"/>
            </a:lvl7pPr>
            <a:lvl8pPr>
              <a:defRPr sz="1756"/>
            </a:lvl8pPr>
            <a:lvl9pPr>
              <a:defRPr sz="175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970" y="3657600"/>
            <a:ext cx="2589235" cy="6776156"/>
          </a:xfrm>
        </p:spPr>
        <p:txBody>
          <a:bodyPr/>
          <a:lstStyle>
            <a:lvl1pPr marL="0" indent="0">
              <a:buNone/>
              <a:defRPr sz="1405"/>
            </a:lvl1pPr>
            <a:lvl2pPr marL="401422" indent="0">
              <a:buNone/>
              <a:defRPr sz="1229"/>
            </a:lvl2pPr>
            <a:lvl3pPr marL="802843" indent="0">
              <a:buNone/>
              <a:defRPr sz="1054"/>
            </a:lvl3pPr>
            <a:lvl4pPr marL="1204265" indent="0">
              <a:buNone/>
              <a:defRPr sz="878"/>
            </a:lvl4pPr>
            <a:lvl5pPr marL="1605686" indent="0">
              <a:buNone/>
              <a:defRPr sz="878"/>
            </a:lvl5pPr>
            <a:lvl6pPr marL="2007108" indent="0">
              <a:buNone/>
              <a:defRPr sz="878"/>
            </a:lvl6pPr>
            <a:lvl7pPr marL="2408530" indent="0">
              <a:buNone/>
              <a:defRPr sz="878"/>
            </a:lvl7pPr>
            <a:lvl8pPr marL="2809951" indent="0">
              <a:buNone/>
              <a:defRPr sz="878"/>
            </a:lvl8pPr>
            <a:lvl9pPr marL="3211373" indent="0">
              <a:buNone/>
              <a:defRPr sz="8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8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70" y="812800"/>
            <a:ext cx="2589235" cy="2844800"/>
          </a:xfrm>
        </p:spPr>
        <p:txBody>
          <a:bodyPr anchor="b"/>
          <a:lstStyle>
            <a:lvl1pPr>
              <a:defRPr sz="281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12941" y="1755425"/>
            <a:ext cx="4064169" cy="8664222"/>
          </a:xfrm>
        </p:spPr>
        <p:txBody>
          <a:bodyPr anchor="t"/>
          <a:lstStyle>
            <a:lvl1pPr marL="0" indent="0">
              <a:buNone/>
              <a:defRPr sz="2810"/>
            </a:lvl1pPr>
            <a:lvl2pPr marL="401422" indent="0">
              <a:buNone/>
              <a:defRPr sz="2458"/>
            </a:lvl2pPr>
            <a:lvl3pPr marL="802843" indent="0">
              <a:buNone/>
              <a:defRPr sz="2107"/>
            </a:lvl3pPr>
            <a:lvl4pPr marL="1204265" indent="0">
              <a:buNone/>
              <a:defRPr sz="1756"/>
            </a:lvl4pPr>
            <a:lvl5pPr marL="1605686" indent="0">
              <a:buNone/>
              <a:defRPr sz="1756"/>
            </a:lvl5pPr>
            <a:lvl6pPr marL="2007108" indent="0">
              <a:buNone/>
              <a:defRPr sz="1756"/>
            </a:lvl6pPr>
            <a:lvl7pPr marL="2408530" indent="0">
              <a:buNone/>
              <a:defRPr sz="1756"/>
            </a:lvl7pPr>
            <a:lvl8pPr marL="2809951" indent="0">
              <a:buNone/>
              <a:defRPr sz="1756"/>
            </a:lvl8pPr>
            <a:lvl9pPr marL="3211373" indent="0">
              <a:buNone/>
              <a:defRPr sz="1756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970" y="3657600"/>
            <a:ext cx="2589235" cy="6776156"/>
          </a:xfrm>
        </p:spPr>
        <p:txBody>
          <a:bodyPr/>
          <a:lstStyle>
            <a:lvl1pPr marL="0" indent="0">
              <a:buNone/>
              <a:defRPr sz="1405"/>
            </a:lvl1pPr>
            <a:lvl2pPr marL="401422" indent="0">
              <a:buNone/>
              <a:defRPr sz="1229"/>
            </a:lvl2pPr>
            <a:lvl3pPr marL="802843" indent="0">
              <a:buNone/>
              <a:defRPr sz="1054"/>
            </a:lvl3pPr>
            <a:lvl4pPr marL="1204265" indent="0">
              <a:buNone/>
              <a:defRPr sz="878"/>
            </a:lvl4pPr>
            <a:lvl5pPr marL="1605686" indent="0">
              <a:buNone/>
              <a:defRPr sz="878"/>
            </a:lvl5pPr>
            <a:lvl6pPr marL="2007108" indent="0">
              <a:buNone/>
              <a:defRPr sz="878"/>
            </a:lvl6pPr>
            <a:lvl7pPr marL="2408530" indent="0">
              <a:buNone/>
              <a:defRPr sz="878"/>
            </a:lvl7pPr>
            <a:lvl8pPr marL="2809951" indent="0">
              <a:buNone/>
              <a:defRPr sz="878"/>
            </a:lvl8pPr>
            <a:lvl9pPr marL="3211373" indent="0">
              <a:buNone/>
              <a:defRPr sz="8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924" y="649114"/>
            <a:ext cx="692414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24" y="3245556"/>
            <a:ext cx="692414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24" y="11300181"/>
            <a:ext cx="180629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2856-6B05-48C1-BFF0-FF50C7EC0C4B}" type="datetimeFigureOut">
              <a:rPr lang="ar-SA" smtClean="0"/>
              <a:t>12/07/45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9271" y="11300181"/>
            <a:ext cx="270944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69767" y="11300181"/>
            <a:ext cx="180629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E59B-9ECB-429D-842D-F0CC08B8A4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2843" rtl="1" eaLnBrk="1" latinLnBrk="0" hangingPunct="1">
        <a:lnSpc>
          <a:spcPct val="90000"/>
        </a:lnSpc>
        <a:spcBef>
          <a:spcPct val="0"/>
        </a:spcBef>
        <a:buNone/>
        <a:defRPr sz="38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711" indent="-200711" algn="r" defTabSz="802843" rtl="1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2458" kern="1200">
          <a:solidFill>
            <a:schemeClr val="tx1"/>
          </a:solidFill>
          <a:latin typeface="+mn-lt"/>
          <a:ea typeface="+mn-ea"/>
          <a:cs typeface="+mn-cs"/>
        </a:defRPr>
      </a:lvl1pPr>
      <a:lvl2pPr marL="602132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7" kern="1200">
          <a:solidFill>
            <a:schemeClr val="tx1"/>
          </a:solidFill>
          <a:latin typeface="+mn-lt"/>
          <a:ea typeface="+mn-ea"/>
          <a:cs typeface="+mn-cs"/>
        </a:defRPr>
      </a:lvl2pPr>
      <a:lvl3pPr marL="1003554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6" kern="1200">
          <a:solidFill>
            <a:schemeClr val="tx1"/>
          </a:solidFill>
          <a:latin typeface="+mn-lt"/>
          <a:ea typeface="+mn-ea"/>
          <a:cs typeface="+mn-cs"/>
        </a:defRPr>
      </a:lvl3pPr>
      <a:lvl4pPr marL="1404976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7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207819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9240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10662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12084" indent="-200711" algn="r" defTabSz="802843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422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843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4265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5686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7108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8530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9951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11373" algn="r" defTabSz="802843" rtl="1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0"/>
            <a:ext cx="8027988" cy="1219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3D82730-CAAC-4D2C-AEAD-649808A7B791}"/>
              </a:ext>
            </a:extLst>
          </p:cNvPr>
          <p:cNvSpPr/>
          <p:nvPr/>
        </p:nvSpPr>
        <p:spPr>
          <a:xfrm>
            <a:off x="398994" y="9703329"/>
            <a:ext cx="5259904" cy="16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لعام 1445هـ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1E0044F-0A46-453A-967D-839D193C0199}"/>
              </a:ext>
            </a:extLst>
          </p:cNvPr>
          <p:cNvSpPr/>
          <p:nvPr/>
        </p:nvSpPr>
        <p:spPr>
          <a:xfrm>
            <a:off x="298509" y="8703425"/>
            <a:ext cx="5259904" cy="16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ملف التقويم الذاتي</a:t>
            </a:r>
          </a:p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chemeClr val="tx1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335526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81966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89369"/>
              </p:ext>
            </p:extLst>
          </p:nvPr>
        </p:nvGraphicFramePr>
        <p:xfrm>
          <a:off x="89312" y="2733113"/>
          <a:ext cx="7814512" cy="74219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943194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688988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809863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398342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( 3-2-1-7 )  يظهر المتعلمون اعتزازا بثقافتهم واحتراما للتنوع الثقافي في المجتمع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 المتعلمون احترام التنوع الثقافي في المجتمع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يظهر المتعلمون احترام التنوع الثقافي في المجتمع 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648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المبادرة إلى المشاركة في الأنشطة الثقافية المختلفة 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(مثل: الاحتفالات والمهرجانات والمعارض التي تعزز التنوع الثقافي)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يظهرون الاعتزاز بهويتهم وثقافتهم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يعبرون عن اعتزازهم وفخرهم بدينهم ولغتهم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المشاركة في برامج الحوار والتواصل مع الآخرين لفهم ثقافاتهم، ومعارفهم، 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وتبادل الخبرات والآراء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يظهرون الاحترام المتبادل في المجتمع المدرسي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يسود التعاطف وتقبل التنوع في المجتمع المدرسي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تقبل الرأي الآخر تعاون المتعلمين مع بعضهم في الأنشطة المختلفة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تعاون المتعلمين مع بعضهم في الأنشطة المختلفة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400175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التواصل البناء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6844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dirty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tx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53768B22-CBA8-45B4-86F1-5FABE21FFDA1}"/>
              </a:ext>
            </a:extLst>
          </p:cNvPr>
          <p:cNvSpPr/>
          <p:nvPr/>
        </p:nvSpPr>
        <p:spPr>
          <a:xfrm>
            <a:off x="1194160" y="370622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39DD732-30C5-4931-A8EF-B98D4E326BFB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150691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74214"/>
              </p:ext>
            </p:extLst>
          </p:nvPr>
        </p:nvGraphicFramePr>
        <p:xfrm>
          <a:off x="79060" y="2682467"/>
          <a:ext cx="7894954" cy="824750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877543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606302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467999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مجال الإدارة المدرسية : معيار قيادة العملية التعليمية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( 1-1-2-1 ) تعزز المدرسة القيم الإسلامية والهوية الوطنية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57305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تعزز القيم الإسلامية والهوية الوطنية في الممارسات والإجراءات المدرسية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55891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تعزز القيم الإسلامية والهوية الوطنية في الممارسات والإجراءات المدرسية ؟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تستهدف المدرسة تعزيز القيم الإسلامية والهوية الوطنية في خططها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برامج وأنشطة تعزز القيم الإسلامية لدى المتعلمين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برامج وأنشطة تعزز الهوية الوطنية وقيم الانتماء للوطن والولاء للقيادة الرشيدة 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 لدى المتعلمين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برامج توعوية للمجتمع المحلي تعزز القيم الإسلامية والهوية الوطنية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648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برامج تدريبية للمعلمين حول كيفية تعزيز القيم الإسلامية والهوية الوطنية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في الفصول الدراسية وخارجها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648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الاحتفاء بالمناسبات الوطنية مثل: 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(اليوم الوطني، يوم التأسيس، يوم العلم لتعزيز الهوية الوطنية في المجتمع المدرسي 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تفعل المناسبات لتعزيز القيم الإسلامية والهوية الوطنية في البرامج المدرسية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تفعل المناسبات التعزيز القيم الإسلامية والهوية الوطنية في الأنشطة غير الصفية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تنفيذ البرامج والأنشطة بأساليب متنوعة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7229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53B7DDB-8600-452E-ABCE-F1FCEC50EE14}"/>
              </a:ext>
            </a:extLst>
          </p:cNvPr>
          <p:cNvSpPr/>
          <p:nvPr/>
        </p:nvSpPr>
        <p:spPr>
          <a:xfrm>
            <a:off x="2643494" y="1999205"/>
            <a:ext cx="3373290" cy="4840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الموجه الطلابي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4C8D30F-6BB7-4E71-B448-00D9621F3E80}"/>
              </a:ext>
            </a:extLst>
          </p:cNvPr>
          <p:cNvSpPr/>
          <p:nvPr/>
        </p:nvSpPr>
        <p:spPr>
          <a:xfrm>
            <a:off x="1094269" y="376606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C233D8F-E537-41E8-B8A6-7DA2EF15B084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</p:spTree>
    <p:extLst>
      <p:ext uri="{BB962C8B-B14F-4D97-AF65-F5344CB8AC3E}">
        <p14:creationId xmlns:p14="http://schemas.microsoft.com/office/powerpoint/2010/main" val="58568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37392"/>
              </p:ext>
            </p:extLst>
          </p:nvPr>
        </p:nvGraphicFramePr>
        <p:xfrm>
          <a:off x="118806" y="2856000"/>
          <a:ext cx="7741828" cy="61578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1175426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456756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717246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493291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(1-2-1-3) توفر المدرسة مناخا أمنا للتعلم، والنمو نفسيا واجتماعيا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توفر المدرسة برامج وأنشطة لمعالجة مشكلات التنمر والوقاية منها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توفر برامج وأنشطة لمعالجة مشكلات التنمر، والوقاية منها 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برامج وأنشطة توعوية وقائية للحد من مشكلات التنمر متنوعة و مستمرة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تستخدم أساليب استباقية للكشف عن حالات التنمر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توافر برامج المعالجة حالات التنمر إن وجدت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إجراءات سهلة وآمنة للإبلاغ عن حالات التنمر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نادرا ما تظهر حالات التنمر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تتابع نتائج وأعمال مجالس الحوار الطلابية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الاستشارات والدعم النفسي والاجتماعي للمتعلمين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7229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11CEF2ED-26BD-41BD-873C-1174EA946B32}"/>
              </a:ext>
            </a:extLst>
          </p:cNvPr>
          <p:cNvSpPr/>
          <p:nvPr/>
        </p:nvSpPr>
        <p:spPr>
          <a:xfrm>
            <a:off x="1125004" y="378307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D90A429-75E6-4740-82DC-C9B90478EC5D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9B81BE-346C-4B88-A28C-594BA7FA5F17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39846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70138"/>
              </p:ext>
            </p:extLst>
          </p:nvPr>
        </p:nvGraphicFramePr>
        <p:xfrm>
          <a:off x="167358" y="2856003"/>
          <a:ext cx="7693276" cy="73458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1175426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456756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606114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646667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601204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( 1-2-1-4 ) تنشر المدرسة قواعد السلوك والمواظبة، وتتابع تطبيقها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تطبق المدرسة إجراءات محددة لمتابعة الالتزام بقواعد السلوك والمواظبة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7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تطبق إجراءات متابعة الالتزام بقواعد السلوك والمواظبة؟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تنشر المدرسة قواعد السلوك والمواظبة في المجتمع المدرسي بطرق متنوعة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تقدم برامج توعوية متنوعة بقواعد السلوك والمواظبة في المجتمع المدرسي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حصر الحضور والغياب للمتعلمين وتوثيقه بشكل مستمر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تحليل ودراسة أسباب الغياب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وضع خطط المعالجة الغياب بالشراكة مع الأسرة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متابعة تنفيذ خطط المعالجة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تقديم حوافز معلنة للانضباط المدرسي للمتعلمين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تطبيق إجراءات واضحة ومعلنة للمساءلة عن الغياب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تطبيق إجراءات واضحة للحد من المخالفات السلوكية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7229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تقديم الحوافز التشجيعية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dirty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43363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36163C96-05B6-4993-AE0B-E70A5D129440}"/>
              </a:ext>
            </a:extLst>
          </p:cNvPr>
          <p:cNvSpPr/>
          <p:nvPr/>
        </p:nvSpPr>
        <p:spPr>
          <a:xfrm>
            <a:off x="1132690" y="378307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A689169-1482-41D3-B2AE-1CCBA0D6B02D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119D8F6-D3CB-4ABE-A033-C5A91153E797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203590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53978" y="11649310"/>
            <a:ext cx="792003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39921"/>
              </p:ext>
            </p:extLst>
          </p:nvPr>
        </p:nvGraphicFramePr>
        <p:xfrm>
          <a:off x="146193" y="2856003"/>
          <a:ext cx="7714441" cy="72927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1175426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456756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419150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(1-2-1-5 ) توفر المدرسة برامج وأنشطة تربوية داعمة للسلوك الإيجابي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تطبق إجراءات محددة للكشف عن المشكلات السلوكية، ومعالجتها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55891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تطبق المدرسة إجراءات محددة للكشف عن المشكلات السلوكية، ومعالجتها؟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توفير برامج وأنشطة وقائية لتعزيز السلوك الإيجابي لدى المتعلمين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البرامج والأنشطة متنوعة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تطبيق أدوات للكشف عن المشكلات السلوكية ورصدها</a:t>
                      </a:r>
                    </a:p>
                  </a:txBody>
                  <a:tcPr anchor="ctr"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الأدوات متنوعة استبانات أو مقابلات ( متعلم، معلم، أولياء أمور 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ملاحظة ومتابعة سلوك المتعلمين وتسجيل المشكلات السلوكية</a:t>
                      </a:r>
                    </a:p>
                  </a:txBody>
                  <a:tcPr anchor="ctr"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تطبيق نماذج لتقويم السلوك الطلابي وتحديد المشكلات السلوكية وتحليلها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تطبيق برامج وأساليب المعالجة المشكلات السلوكية تطبيق فنيات الإرشاد النفسي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وأساليب تعديل السلوك لدى المتعلمين</a:t>
                      </a:r>
                    </a:p>
                  </a:txBody>
                  <a:tcPr anchor="ctr"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عقد اجتماعات فردية وجمعية مع المتعلمين لمناقشة ومعالجة المشكلات السلوكية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التواصل مع الأسرة المناقشة المشكلات السلوكية وتقديم الحلول لمعالجتها</a:t>
                      </a:r>
                    </a:p>
                  </a:txBody>
                  <a:tcPr anchor="ctr"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7229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343363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1301CD4A-D511-47CD-AE0C-478F993D4DF4}"/>
              </a:ext>
            </a:extLst>
          </p:cNvPr>
          <p:cNvSpPr/>
          <p:nvPr/>
        </p:nvSpPr>
        <p:spPr>
          <a:xfrm>
            <a:off x="1163425" y="355256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0E976CA-33B5-40F9-8BE3-23BC84E1D591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17CAEFE-C4A0-414E-9AF5-B92EF6EFFE79}"/>
              </a:ext>
            </a:extLst>
          </p:cNvPr>
          <p:cNvSpPr/>
          <p:nvPr/>
        </p:nvSpPr>
        <p:spPr>
          <a:xfrm>
            <a:off x="2439371" y="2075652"/>
            <a:ext cx="3148629" cy="4840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281750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69491"/>
              </p:ext>
            </p:extLst>
          </p:nvPr>
        </p:nvGraphicFramePr>
        <p:xfrm>
          <a:off x="89312" y="2733111"/>
          <a:ext cx="7814512" cy="774364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943194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688988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606114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73057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596050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467999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17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مجال الإدارة المدرسية : معيار المجتمع المدرسي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(1-3-1-2) تعزز المدرسة مشاركة الأسرة في تعلم أبنائهم. والتحضير لمستقبلهم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57305"/>
                  </a:ext>
                </a:extLst>
              </a:tr>
              <a:tr h="55891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توفر المدرسة فرصا لمشاركة الأسرة في الأنشطة غير الصفية والفعاليات التي تنفذها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55891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توفر فرصا لمشاركة الأسرة في الأنشطة غير الصفية والفعاليات التي تنفذها 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تضع المدرسة خطة للأنشطة غير الصفية والفعاليات بمشاركة الأسرة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تنظم اجتماعات أو ورش عمل مع الأسرة لمناقشة الأنشطة غير الصفية والفعاليات المقترحة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أساليب متنوعة للتواصل مع الأسرة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الإعلان عن أنشطة المدرسة غير الصفية وفعالياتها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648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دعوة الأسرة للمشاركة في الأنشطة غير الصفية والفعاليات التي تنفذها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 (مثل الرحلات المدرسية، المسابقات، والأعمال التطوعية .... 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توافر أنشطة وبرامج التوعية المجتمع المدرسي بأهمية مشاركة الأسرة ودورها 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 في دعم تعلم أبنائهم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توفير حوافز تشجع الأسرة على المشاركة في الأنشطة غير الصفية والفعاليات التي تنفذها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تتابع وتوثق مشاركة الأسرة في الأنشطة غير الصفية والفعاليات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dirty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0CAE6FDE-F020-4B08-86BD-0EEFFB5D03E3}"/>
              </a:ext>
            </a:extLst>
          </p:cNvPr>
          <p:cNvSpPr/>
          <p:nvPr/>
        </p:nvSpPr>
        <p:spPr>
          <a:xfrm>
            <a:off x="1140373" y="370622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E7D4346-9569-4643-9F17-AFC90D2A4312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CDDDB47-2174-4837-8684-F3FFFCE21C52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21412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45815"/>
              </p:ext>
            </p:extLst>
          </p:nvPr>
        </p:nvGraphicFramePr>
        <p:xfrm>
          <a:off x="89312" y="2733112"/>
          <a:ext cx="7814512" cy="763382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943194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688988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723365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484839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467999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17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مجال نواتج التعلم: معيار التطور الشخصي والصحي والاجتماعي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(3-2-1-1): يظهر المتعلمون الاعتزاز بالقيم والهوية الوطنية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57305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 المتعلمون الاعتزاز بالقيم والهوية الوطنية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يظهر المتعلمون الاعتزاز بالقيم والهوية الوطنية؟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المبادرة إلى المشاركة في أنشطة الفعاليات الوطنية مثل اليوم الوطني، ويوم التأسيس،</a:t>
                      </a:r>
                    </a:p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ويوم العلم، وغيرها.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التعبير الإيجابي عن حب الوطن والانتماء له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إظهار الإجابات الاعتزاز بالوطن ومنجزاته، والولاء لقيادته الرشيدة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الاعتزاز باللغة العربية والهوية الثقافية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المحافظة على البيئة والمرافق العامة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بالأنظمة والقوانين الوطنية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المشاركة في الأنشطة المدرسية المتعلقة بالثقافة والتراث الوطني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المشاركة في أنشطة التوعية بالثقافة والتراث الوطني في المجتمع المحلي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تمثل القيم المتوقعة الأخلاقية والإنسانية والوطنية في التعامل مع الآخرين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50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BCC44D16-D5EC-4B2D-8A19-4A32E36AA403}"/>
              </a:ext>
            </a:extLst>
          </p:cNvPr>
          <p:cNvSpPr/>
          <p:nvPr/>
        </p:nvSpPr>
        <p:spPr>
          <a:xfrm>
            <a:off x="1163424" y="378307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FEF12D1-E934-4A99-B4A6-53F12005302A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D1B19FF-7E6F-4F5C-BCDE-D210E0CDF963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تابع مقابلة 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332892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71419"/>
              </p:ext>
            </p:extLst>
          </p:nvPr>
        </p:nvGraphicFramePr>
        <p:xfrm>
          <a:off x="89312" y="2733112"/>
          <a:ext cx="7814512" cy="65538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943194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688988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772792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17590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484839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المؤشر( 3-2-1- 3 ) يظهر المتعلمون التزاما بالممارسات الصحية السليمة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 المتعلمون التزاما بالممارسات الصحية السليمة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يظهر المتعلمون التزاما بالممارسات الصحية السليمة؟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بالنظافة الشخصية بشكل مستمر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تطبيق إجراءات الأمن والسلامة عند الدخول والخروج من المدرسة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بالإجراءات الاحترازية للوقاية من الأمراض</a:t>
                      </a:r>
                    </a:p>
                  </a:txBody>
                  <a:tcPr anchor="ctr"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الالتزام بتناول الطعام الصحي والمتوازن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الحرص على شرب الماء بشكل منتظم</a:t>
                      </a:r>
                    </a:p>
                  </a:txBody>
                  <a:tcPr anchor="ctr"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الإبلاغ عن أي أعراض مرضية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المشاركة في برامج تعزيز الممارسات الصحية السليمة التي تنفذها المدرسة</a:t>
                      </a:r>
                    </a:p>
                  </a:txBody>
                  <a:tcPr anchor="ctr"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الحرص على ممارسة النشاط البدني نقل الأمراض في المدرسة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/>
                        <a:t>✓</a:t>
                      </a:r>
                      <a:endParaRPr lang="ar-SA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D93D168C-8D46-4D74-8217-4DD67F903D2A}"/>
              </a:ext>
            </a:extLst>
          </p:cNvPr>
          <p:cNvSpPr/>
          <p:nvPr/>
        </p:nvSpPr>
        <p:spPr>
          <a:xfrm>
            <a:off x="1178794" y="370622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7DB1A23-A122-4602-9FF7-2D1CF14B45B4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68A97FA-D20E-4A45-8556-BB5648FF9DC9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219325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0F96F1E-06EA-4EC6-A869-6C69A4BCD23F}"/>
              </a:ext>
            </a:extLst>
          </p:cNvPr>
          <p:cNvSpPr/>
          <p:nvPr/>
        </p:nvSpPr>
        <p:spPr>
          <a:xfrm>
            <a:off x="0" y="3"/>
            <a:ext cx="8027988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F43204-D547-4CD8-B102-32338DD5A4AF}"/>
              </a:ext>
            </a:extLst>
          </p:cNvPr>
          <p:cNvSpPr/>
          <p:nvPr/>
        </p:nvSpPr>
        <p:spPr>
          <a:xfrm>
            <a:off x="0" y="11649310"/>
            <a:ext cx="8027988" cy="54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75096E55-4A8C-48F6-BBEC-EA630E0F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4678"/>
              </p:ext>
            </p:extLst>
          </p:nvPr>
        </p:nvGraphicFramePr>
        <p:xfrm>
          <a:off x="89312" y="2733112"/>
          <a:ext cx="7814512" cy="72059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7109">
                  <a:extLst>
                    <a:ext uri="{9D8B030D-6E8A-4147-A177-3AD203B41FA5}">
                      <a16:colId xmlns:a16="http://schemas.microsoft.com/office/drawing/2014/main" val="2191263268"/>
                    </a:ext>
                  </a:extLst>
                </a:gridCol>
                <a:gridCol w="943194">
                  <a:extLst>
                    <a:ext uri="{9D8B030D-6E8A-4147-A177-3AD203B41FA5}">
                      <a16:colId xmlns:a16="http://schemas.microsoft.com/office/drawing/2014/main" val="2596549328"/>
                    </a:ext>
                  </a:extLst>
                </a:gridCol>
                <a:gridCol w="688988">
                  <a:extLst>
                    <a:ext uri="{9D8B030D-6E8A-4147-A177-3AD203B41FA5}">
                      <a16:colId xmlns:a16="http://schemas.microsoft.com/office/drawing/2014/main" val="773817246"/>
                    </a:ext>
                  </a:extLst>
                </a:gridCol>
                <a:gridCol w="1797506">
                  <a:extLst>
                    <a:ext uri="{9D8B030D-6E8A-4147-A177-3AD203B41FA5}">
                      <a16:colId xmlns:a16="http://schemas.microsoft.com/office/drawing/2014/main" val="2415701900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4194076014"/>
                    </a:ext>
                  </a:extLst>
                </a:gridCol>
                <a:gridCol w="447769">
                  <a:extLst>
                    <a:ext uri="{9D8B030D-6E8A-4147-A177-3AD203B41FA5}">
                      <a16:colId xmlns:a16="http://schemas.microsoft.com/office/drawing/2014/main" val="17121807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8204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2819903"/>
                    </a:ext>
                  </a:extLst>
                </a:gridCol>
              </a:tblGrid>
              <a:tr h="540000">
                <a:tc gridSpan="8"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المؤشر ( 3-2-1-5) يلتزم المتعلمون بقواعد السلوك والانضباط المدرسي</a:t>
                      </a:r>
                    </a:p>
                  </a:txBody>
                  <a:tcPr anchor="ctr">
                    <a:solidFill>
                      <a:srgbClr val="008BB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5042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الفقرة</a:t>
                      </a:r>
                    </a:p>
                  </a:txBody>
                  <a:tcPr anchor="ctr">
                    <a:solidFill>
                      <a:srgbClr val="008BB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يظهر المتعلمون التزاما بقواعد السلوك والانضباط المدرسي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06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الأسئلة </a:t>
                      </a:r>
                    </a:p>
                  </a:txBody>
                  <a:tcPr anchor="ctr">
                    <a:solidFill>
                      <a:srgbClr val="008BB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كيف يظهر المتعلمون التزاما بقواعد السلوك والانضباط المدرسي 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08158"/>
                  </a:ext>
                </a:extLst>
              </a:tr>
              <a:tr h="558911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15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الإجابات المتوقعة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نفذ</a:t>
                      </a:r>
                      <a:endParaRPr lang="ar-SA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لم ينفذ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424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التزام الحضور إلى المدرسة في الوقت المحدد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034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بارتداء الزي المدرسي المحدد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13267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الحرص على المظهر اللائق والنظافة الشخصية</a:t>
                      </a: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22536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بالقواعد الأخلاقية والسلوكية المعمول بها في المدرسة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377288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الالتزام بالانضباط الصفي</a:t>
                      </a: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51"/>
                  </a:ext>
                </a:extLst>
              </a:tr>
              <a:tr h="61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يسود الهدوء والتركيز أثناء الدراسة والتحضير للامتحانات المشاركة في جميع الأنشطة المدرسية المختلفة، مثل الرياضة والفنون والمسابقات الثقافية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870760"/>
                  </a:ext>
                </a:extLst>
              </a:tr>
              <a:tr h="432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الالتزام بالجدول الزمني والتحضير للدروس وإجراء الواجبات المدرسية في الوقت المحدد</a:t>
                      </a:r>
                    </a:p>
                  </a:txBody>
                  <a:tcPr anchor="ctr"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8881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الالتزام بالنظافة والنظام في المدرسة والحفاظ على نظافة الصفوف والممرات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88826"/>
                  </a:ext>
                </a:extLst>
              </a:tr>
              <a:tr h="400175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 الالتزام بالانضباط والروح الرياضية في الأنشطة الرياضية والمسابقات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6844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rtl="1"/>
                      <a:r>
                        <a:rPr lang="ar-SA" sz="14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جوانب أخرى لم تذكر (جوانب الإبداع والابتكار 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i="0" dirty="0">
                          <a:solidFill>
                            <a:srgbClr val="4D5156"/>
                          </a:solidFill>
                          <a:effectLst/>
                          <a:latin typeface="Helvetica Neue"/>
                        </a:rPr>
                        <a:t>✓</a:t>
                      </a:r>
                      <a:endParaRPr lang="ar-S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939960"/>
                  </a:ext>
                </a:extLst>
              </a:tr>
              <a:tr h="558911">
                <a:tc rowSpan="2">
                  <a:txBody>
                    <a:bodyPr/>
                    <a:lstStyle/>
                    <a:p>
                      <a:pPr rtl="1"/>
                      <a:r>
                        <a:rPr lang="ar-SA" sz="1500" dirty="0">
                          <a:solidFill>
                            <a:schemeClr val="bg1"/>
                          </a:solidFill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التقييم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B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منخفضة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متوسطة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Al-Mohanad Extra Bold" panose="02060603050605020204" pitchFamily="18" charset="-78"/>
                          <a:cs typeface="Al-Mohanad Extra Bold" panose="02060603050605020204" pitchFamily="18" charset="-78"/>
                        </a:rPr>
                        <a:t>متحقق بدرجة مرتفعة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1842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ar-SA" sz="15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1400" dirty="0">
                        <a:latin typeface="Al-Mohanad Extra Bold" panose="02060603050605020204" pitchFamily="18" charset="-78"/>
                        <a:cs typeface="Al-Mohanad Extra Bold" panose="020606030506050202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956666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4D2DCD01-680C-4558-A7CA-1BCBA3D6796B}"/>
              </a:ext>
            </a:extLst>
          </p:cNvPr>
          <p:cNvSpPr/>
          <p:nvPr/>
        </p:nvSpPr>
        <p:spPr>
          <a:xfrm>
            <a:off x="1140373" y="381741"/>
            <a:ext cx="2473007" cy="3168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1102" dirty="0">
                <a:solidFill>
                  <a:schemeClr val="bg1"/>
                </a:solidFill>
                <a:latin typeface="Al-Mohanad Extra Bold" panose="02060603050605020204" pitchFamily="18" charset="-78"/>
                <a:ea typeface="Times New Roman"/>
                <a:cs typeface="Al-Mohanad Extra Bold" panose="02060603050605020204" pitchFamily="18" charset="-78"/>
              </a:rPr>
              <a:t>الإدارة العامة للتعليم بمنطقة مكة المكرمة</a:t>
            </a:r>
            <a:endParaRPr lang="ar-SA" sz="1400" dirty="0">
              <a:solidFill>
                <a:schemeClr val="bg1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E44DDBE-1F10-452F-B70D-47DC637948B5}"/>
              </a:ext>
            </a:extLst>
          </p:cNvPr>
          <p:cNvSpPr/>
          <p:nvPr/>
        </p:nvSpPr>
        <p:spPr>
          <a:xfrm>
            <a:off x="295843" y="11726698"/>
            <a:ext cx="396000" cy="3879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16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B9E49AEB-2674-4F7C-9449-62575E0BDA57}"/>
              </a:ext>
            </a:extLst>
          </p:cNvPr>
          <p:cNvSpPr/>
          <p:nvPr/>
        </p:nvSpPr>
        <p:spPr>
          <a:xfrm>
            <a:off x="2439371" y="2075652"/>
            <a:ext cx="3373290" cy="484094"/>
          </a:xfrm>
          <a:prstGeom prst="roundRect">
            <a:avLst/>
          </a:prstGeom>
          <a:solidFill>
            <a:srgbClr val="00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مقابلة </a:t>
            </a:r>
            <a:r>
              <a:rPr lang="ar-SA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الموجه الطلابي</a:t>
            </a:r>
          </a:p>
        </p:txBody>
      </p:sp>
    </p:spTree>
    <p:extLst>
      <p:ext uri="{BB962C8B-B14F-4D97-AF65-F5344CB8AC3E}">
        <p14:creationId xmlns:p14="http://schemas.microsoft.com/office/powerpoint/2010/main" val="31643077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1436</Words>
  <Application>Microsoft Office PowerPoint</Application>
  <PresentationFormat>مخصص</PresentationFormat>
  <Paragraphs>324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Al-Mohanad Extra Bold</vt:lpstr>
      <vt:lpstr>Arial</vt:lpstr>
      <vt:lpstr>Calibri</vt:lpstr>
      <vt:lpstr>Calibri Light</vt:lpstr>
      <vt:lpstr>Helvetica Neue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ياليت حزني مجرد دمعة وابكيه</dc:creator>
  <cp:lastModifiedBy>hp</cp:lastModifiedBy>
  <cp:revision>106</cp:revision>
  <dcterms:created xsi:type="dcterms:W3CDTF">2023-10-20T14:52:32Z</dcterms:created>
  <dcterms:modified xsi:type="dcterms:W3CDTF">2024-01-22T09:37:24Z</dcterms:modified>
</cp:coreProperties>
</file>