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9" r:id="rId6"/>
    <p:sldId id="268" r:id="rId7"/>
    <p:sldId id="267" r:id="rId8"/>
    <p:sldId id="275" r:id="rId9"/>
    <p:sldId id="266" r:id="rId10"/>
    <p:sldId id="276" r:id="rId11"/>
    <p:sldId id="265" r:id="rId12"/>
    <p:sldId id="264" r:id="rId13"/>
    <p:sldId id="277" r:id="rId14"/>
    <p:sldId id="263" r:id="rId15"/>
    <p:sldId id="262" r:id="rId16"/>
    <p:sldId id="261" r:id="rId17"/>
    <p:sldId id="260" r:id="rId18"/>
    <p:sldId id="273" r:id="rId19"/>
    <p:sldId id="274" r:id="rId20"/>
  </p:sldIdLst>
  <p:sldSz cx="12192000" cy="6858000"/>
  <p:notesSz cx="6858000" cy="9144000"/>
  <p:custDataLst>
    <p:tags r:id="rId21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E6D6"/>
    <a:srgbClr val="C8D6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07D03-3FD8-47FA-8693-5CD5296FFB6C}" type="datetimeFigureOut">
              <a:rPr lang="ar-SA" smtClean="0"/>
              <a:t>01/11/46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FF6D-B243-48BF-A28C-F2DABD13CA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0818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07D03-3FD8-47FA-8693-5CD5296FFB6C}" type="datetimeFigureOut">
              <a:rPr lang="ar-SA" smtClean="0"/>
              <a:t>01/11/46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FF6D-B243-48BF-A28C-F2DABD13CA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41674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07D03-3FD8-47FA-8693-5CD5296FFB6C}" type="datetimeFigureOut">
              <a:rPr lang="ar-SA" smtClean="0"/>
              <a:t>01/11/46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FF6D-B243-48BF-A28C-F2DABD13CA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29345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07D03-3FD8-47FA-8693-5CD5296FFB6C}" type="datetimeFigureOut">
              <a:rPr lang="ar-SA" smtClean="0"/>
              <a:t>01/11/46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FF6D-B243-48BF-A28C-F2DABD13CA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4331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07D03-3FD8-47FA-8693-5CD5296FFB6C}" type="datetimeFigureOut">
              <a:rPr lang="ar-SA" smtClean="0"/>
              <a:t>01/11/46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FF6D-B243-48BF-A28C-F2DABD13CA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68396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07D03-3FD8-47FA-8693-5CD5296FFB6C}" type="datetimeFigureOut">
              <a:rPr lang="ar-SA" smtClean="0"/>
              <a:t>01/11/46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FF6D-B243-48BF-A28C-F2DABD13CA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7270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07D03-3FD8-47FA-8693-5CD5296FFB6C}" type="datetimeFigureOut">
              <a:rPr lang="ar-SA" smtClean="0"/>
              <a:t>01/11/46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FF6D-B243-48BF-A28C-F2DABD13CA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5069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07D03-3FD8-47FA-8693-5CD5296FFB6C}" type="datetimeFigureOut">
              <a:rPr lang="ar-SA" smtClean="0"/>
              <a:t>01/11/46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FF6D-B243-48BF-A28C-F2DABD13CA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9312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07D03-3FD8-47FA-8693-5CD5296FFB6C}" type="datetimeFigureOut">
              <a:rPr lang="ar-SA" smtClean="0"/>
              <a:t>01/11/46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FF6D-B243-48BF-A28C-F2DABD13CA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42122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07D03-3FD8-47FA-8693-5CD5296FFB6C}" type="datetimeFigureOut">
              <a:rPr lang="ar-SA" smtClean="0"/>
              <a:t>01/11/46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FF6D-B243-48BF-A28C-F2DABD13CA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5250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07D03-3FD8-47FA-8693-5CD5296FFB6C}" type="datetimeFigureOut">
              <a:rPr lang="ar-SA" smtClean="0"/>
              <a:t>01/11/46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9FF6D-B243-48BF-A28C-F2DABD13CA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6554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8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07D03-3FD8-47FA-8693-5CD5296FFB6C}" type="datetimeFigureOut">
              <a:rPr lang="ar-SA" smtClean="0"/>
              <a:t>01/11/46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19FF6D-B243-48BF-A28C-F2DABD13CA4F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56265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15.xml"/><Relationship Id="rId3" Type="http://schemas.openxmlformats.org/officeDocument/2006/relationships/image" Target="../media/image7.jpeg"/><Relationship Id="rId7" Type="http://schemas.openxmlformats.org/officeDocument/2006/relationships/slide" Target="slide8.xml"/><Relationship Id="rId12" Type="http://schemas.openxmlformats.org/officeDocument/2006/relationships/slide" Target="slide14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slide" Target="slide9.xml"/><Relationship Id="rId5" Type="http://schemas.openxmlformats.org/officeDocument/2006/relationships/slide" Target="slide6.xml"/><Relationship Id="rId15" Type="http://schemas.openxmlformats.org/officeDocument/2006/relationships/slide" Target="slide17.xml"/><Relationship Id="rId10" Type="http://schemas.openxmlformats.org/officeDocument/2006/relationships/slide" Target="slide10.xml"/><Relationship Id="rId4" Type="http://schemas.openxmlformats.org/officeDocument/2006/relationships/slide" Target="slide7.xml"/><Relationship Id="rId9" Type="http://schemas.openxmlformats.org/officeDocument/2006/relationships/slide" Target="slide12.xml"/><Relationship Id="rId14" Type="http://schemas.openxmlformats.org/officeDocument/2006/relationships/slide" Target="slide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28623">
            <a:off x="9486836" y="4257386"/>
            <a:ext cx="2665836" cy="2670571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012" y="3863769"/>
            <a:ext cx="899668" cy="1040042"/>
          </a:xfrm>
          <a:prstGeom prst="rect">
            <a:avLst/>
          </a:prstGeom>
        </p:spPr>
      </p:pic>
      <p:sp>
        <p:nvSpPr>
          <p:cNvPr id="7" name="مستطيل مستدير الزوايا 6"/>
          <p:cNvSpPr/>
          <p:nvPr/>
        </p:nvSpPr>
        <p:spPr>
          <a:xfrm>
            <a:off x="2670346" y="2389239"/>
            <a:ext cx="7491289" cy="2256503"/>
          </a:xfrm>
          <a:prstGeom prst="roundRect">
            <a:avLst/>
          </a:prstGeom>
          <a:solidFill>
            <a:srgbClr val="C8D6BD"/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8000" dirty="0">
                <a:solidFill>
                  <a:srgbClr val="7030A0"/>
                </a:solidFill>
                <a:latin typeface="A Nasr" panose="02000000000000000000" pitchFamily="2" charset="-78"/>
                <a:cs typeface="A Nasr" panose="02000000000000000000" pitchFamily="2" charset="-78"/>
              </a:rPr>
              <a:t>مسابقة اختبري ذاكرتك</a:t>
            </a:r>
          </a:p>
        </p:txBody>
      </p:sp>
      <p:pic>
        <p:nvPicPr>
          <p:cNvPr id="1026" name="Picture 2" descr="https://i.pinimg.com/564x/27/2e/af/272eaf74cd170f87164e5d0100aac0e5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738" y="492909"/>
            <a:ext cx="4542503" cy="1896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مجموعة 8"/>
          <p:cNvGrpSpPr/>
          <p:nvPr/>
        </p:nvGrpSpPr>
        <p:grpSpPr>
          <a:xfrm>
            <a:off x="152997" y="5508295"/>
            <a:ext cx="3205976" cy="1208286"/>
            <a:chOff x="152997" y="5508295"/>
            <a:chExt cx="3205976" cy="1208286"/>
          </a:xfrm>
        </p:grpSpPr>
        <p:pic>
          <p:nvPicPr>
            <p:cNvPr id="1028" name="Picture 4" descr="https://i.pinimg.com/564x/8c/1d/a1/8c1da10e01efabdab20689d09b5c8176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997" y="5592671"/>
              <a:ext cx="1123910" cy="11239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مستطيل 7"/>
            <p:cNvSpPr/>
            <p:nvPr/>
          </p:nvSpPr>
          <p:spPr>
            <a:xfrm>
              <a:off x="1096815" y="5508295"/>
              <a:ext cx="2262158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تفضلي بالدخول</a:t>
              </a:r>
            </a:p>
          </p:txBody>
        </p:sp>
      </p:grpSp>
      <p:sp>
        <p:nvSpPr>
          <p:cNvPr id="2" name="مستطيل 1"/>
          <p:cNvSpPr/>
          <p:nvPr/>
        </p:nvSpPr>
        <p:spPr>
          <a:xfrm>
            <a:off x="7035170" y="6311239"/>
            <a:ext cx="232307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تصميم:أ.جيهان</a:t>
            </a:r>
            <a:r>
              <a:rPr lang="ar-SA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الفتوح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3458559" y="6317583"/>
            <a:ext cx="319991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إعداد المعلمة / زهراء </a:t>
            </a:r>
            <a:r>
              <a:rPr lang="ar-SA" sz="2400" b="0" cap="none" spc="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البردوي</a:t>
            </a:r>
            <a:endParaRPr lang="ar-SA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6148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092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510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473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ستطيل مستدير الزوايا 7"/>
          <p:cNvSpPr/>
          <p:nvPr/>
        </p:nvSpPr>
        <p:spPr>
          <a:xfrm>
            <a:off x="1329473" y="412954"/>
            <a:ext cx="9645445" cy="1327355"/>
          </a:xfrm>
          <a:prstGeom prst="roundRect">
            <a:avLst/>
          </a:prstGeom>
          <a:solidFill>
            <a:srgbClr val="C8D6BD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أي من التالي يتميز بوجود الثغور التنفسية ؟ 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9029353" y="3020965"/>
            <a:ext cx="166263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الحشرات</a:t>
            </a:r>
            <a:endParaRPr lang="ar-SA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5538437" y="3020965"/>
            <a:ext cx="170912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القشريات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1667737" y="2990187"/>
            <a:ext cx="177644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العنكبوت</a:t>
            </a:r>
          </a:p>
        </p:txBody>
      </p:sp>
      <p:grpSp>
        <p:nvGrpSpPr>
          <p:cNvPr id="12" name="مجموعة 11"/>
          <p:cNvGrpSpPr/>
          <p:nvPr/>
        </p:nvGrpSpPr>
        <p:grpSpPr>
          <a:xfrm>
            <a:off x="322724" y="5060874"/>
            <a:ext cx="1437250" cy="1717393"/>
            <a:chOff x="170324" y="4908474"/>
            <a:chExt cx="1437250" cy="1717393"/>
          </a:xfrm>
        </p:grpSpPr>
        <p:pic>
          <p:nvPicPr>
            <p:cNvPr id="13" name="Picture 4" descr="https://i.pinimg.com/564x/88/c5/6f/88c56fa7e61b7b308d30d4b7035a87f9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24" y="4908474"/>
              <a:ext cx="1437250" cy="1717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مستطيل 13"/>
            <p:cNvSpPr/>
            <p:nvPr/>
          </p:nvSpPr>
          <p:spPr>
            <a:xfrm>
              <a:off x="481701" y="6005503"/>
              <a:ext cx="1111202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العودة </a:t>
              </a:r>
              <a:r>
                <a:rPr lang="ar-SA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للاسئلة</a:t>
              </a:r>
              <a:endParaRPr lang="ar-SA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 Nasr" panose="02000000000000000000" pitchFamily="2" charset="-78"/>
                <a:cs typeface="A Nas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4295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092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511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473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ستطيل مستدير الزوايا 7"/>
          <p:cNvSpPr/>
          <p:nvPr/>
        </p:nvSpPr>
        <p:spPr>
          <a:xfrm>
            <a:off x="1329473" y="412954"/>
            <a:ext cx="9645445" cy="1327355"/>
          </a:xfrm>
          <a:prstGeom prst="roundRect">
            <a:avLst/>
          </a:prstGeom>
          <a:solidFill>
            <a:srgbClr val="C8D6BD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تثبت الديدان الشريطية نفسها داخل امعاء العائل بواسطة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5437449" y="3016701"/>
            <a:ext cx="191110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spc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الخطاطيف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9092671" y="2961986"/>
            <a:ext cx="164981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الكلابات</a:t>
            </a:r>
            <a:endParaRPr lang="ar-SA" sz="40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1710961" y="2767280"/>
            <a:ext cx="159050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الزوائد</a:t>
            </a:r>
          </a:p>
          <a:p>
            <a:pPr algn="ctr"/>
            <a:r>
              <a:rPr lang="ar-SA" sz="4000" dirty="0">
                <a:ln w="0"/>
                <a:solidFill>
                  <a:schemeClr val="accent6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المفصلية</a:t>
            </a:r>
            <a:endParaRPr lang="ar-SA" sz="4000" b="0" cap="none" spc="0" dirty="0">
              <a:ln w="0"/>
              <a:solidFill>
                <a:schemeClr val="accent6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2" name="مجموعة 11"/>
          <p:cNvGrpSpPr/>
          <p:nvPr/>
        </p:nvGrpSpPr>
        <p:grpSpPr>
          <a:xfrm>
            <a:off x="322724" y="5060874"/>
            <a:ext cx="1437250" cy="1717393"/>
            <a:chOff x="170324" y="4908474"/>
            <a:chExt cx="1437250" cy="1717393"/>
          </a:xfrm>
        </p:grpSpPr>
        <p:pic>
          <p:nvPicPr>
            <p:cNvPr id="13" name="Picture 4" descr="https://i.pinimg.com/564x/88/c5/6f/88c56fa7e61b7b308d30d4b7035a87f9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24" y="4908474"/>
              <a:ext cx="1437250" cy="1717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مستطيل 13"/>
            <p:cNvSpPr/>
            <p:nvPr/>
          </p:nvSpPr>
          <p:spPr>
            <a:xfrm>
              <a:off x="481701" y="6005503"/>
              <a:ext cx="1111202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العودة </a:t>
              </a:r>
              <a:r>
                <a:rPr lang="ar-SA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للاسئلة</a:t>
              </a:r>
              <a:endParaRPr lang="ar-SA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 Nasr" panose="02000000000000000000" pitchFamily="2" charset="-78"/>
                <a:cs typeface="A Nas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3429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092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511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473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ستطيل مستدير الزوايا 7"/>
          <p:cNvSpPr/>
          <p:nvPr/>
        </p:nvSpPr>
        <p:spPr>
          <a:xfrm>
            <a:off x="1329473" y="412954"/>
            <a:ext cx="9645445" cy="1327355"/>
          </a:xfrm>
          <a:prstGeom prst="roundRect">
            <a:avLst/>
          </a:prstGeom>
          <a:solidFill>
            <a:srgbClr val="C8D6BD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</a:rPr>
              <a:t>نوع التماثل في حيوان شقائق النعمان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9099420" y="3044279"/>
            <a:ext cx="149432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شعاعي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5708356" y="2705725"/>
            <a:ext cx="136928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عديم </a:t>
            </a:r>
          </a:p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التماثل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1933034" y="3071686"/>
            <a:ext cx="124585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جانبي</a:t>
            </a:r>
          </a:p>
        </p:txBody>
      </p:sp>
      <p:grpSp>
        <p:nvGrpSpPr>
          <p:cNvPr id="12" name="مجموعة 11"/>
          <p:cNvGrpSpPr/>
          <p:nvPr/>
        </p:nvGrpSpPr>
        <p:grpSpPr>
          <a:xfrm>
            <a:off x="322724" y="5060874"/>
            <a:ext cx="1437250" cy="1717393"/>
            <a:chOff x="170324" y="4908474"/>
            <a:chExt cx="1437250" cy="1717393"/>
          </a:xfrm>
        </p:grpSpPr>
        <p:pic>
          <p:nvPicPr>
            <p:cNvPr id="13" name="Picture 4" descr="https://i.pinimg.com/564x/88/c5/6f/88c56fa7e61b7b308d30d4b7035a87f9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24" y="4908474"/>
              <a:ext cx="1437250" cy="1717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مستطيل 13"/>
            <p:cNvSpPr/>
            <p:nvPr/>
          </p:nvSpPr>
          <p:spPr>
            <a:xfrm>
              <a:off x="481701" y="6005503"/>
              <a:ext cx="1111202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العودة </a:t>
              </a:r>
              <a:r>
                <a:rPr lang="ar-SA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للاسئلة</a:t>
              </a:r>
              <a:endParaRPr lang="ar-SA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 Nasr" panose="02000000000000000000" pitchFamily="2" charset="-78"/>
                <a:cs typeface="A Nas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753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092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511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473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ستطيل مستدير الزوايا 7"/>
          <p:cNvSpPr/>
          <p:nvPr/>
        </p:nvSpPr>
        <p:spPr>
          <a:xfrm>
            <a:off x="1329473" y="412954"/>
            <a:ext cx="9645445" cy="1327355"/>
          </a:xfrm>
          <a:prstGeom prst="roundRect">
            <a:avLst/>
          </a:prstGeom>
          <a:solidFill>
            <a:srgbClr val="C8D6BD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>
                <a:solidFill>
                  <a:schemeClr val="tx1"/>
                </a:solidFill>
              </a:rPr>
              <a:t>طريقة التغذية في الاسفنجيات 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9321435" y="2921729"/>
            <a:ext cx="105028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رمية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5619159" y="3020965"/>
            <a:ext cx="157607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مفترسة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1674952" y="3071686"/>
            <a:ext cx="176202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ترشيحية</a:t>
            </a:r>
          </a:p>
        </p:txBody>
      </p:sp>
      <p:grpSp>
        <p:nvGrpSpPr>
          <p:cNvPr id="12" name="مجموعة 11"/>
          <p:cNvGrpSpPr/>
          <p:nvPr/>
        </p:nvGrpSpPr>
        <p:grpSpPr>
          <a:xfrm>
            <a:off x="322724" y="5060874"/>
            <a:ext cx="1437250" cy="1717393"/>
            <a:chOff x="170324" y="4908474"/>
            <a:chExt cx="1437250" cy="1717393"/>
          </a:xfrm>
        </p:grpSpPr>
        <p:pic>
          <p:nvPicPr>
            <p:cNvPr id="13" name="Picture 4" descr="https://i.pinimg.com/564x/88/c5/6f/88c56fa7e61b7b308d30d4b7035a87f9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24" y="4908474"/>
              <a:ext cx="1437250" cy="1717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مستطيل 13"/>
            <p:cNvSpPr/>
            <p:nvPr/>
          </p:nvSpPr>
          <p:spPr>
            <a:xfrm>
              <a:off x="481701" y="6005503"/>
              <a:ext cx="1111202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العودة </a:t>
              </a:r>
              <a:r>
                <a:rPr lang="ar-SA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للاسئلة</a:t>
              </a:r>
              <a:endParaRPr lang="ar-SA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 Nasr" panose="02000000000000000000" pitchFamily="2" charset="-78"/>
                <a:cs typeface="A Nas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9291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092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511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473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ستطيل مستدير الزوايا 7"/>
          <p:cNvSpPr/>
          <p:nvPr/>
        </p:nvSpPr>
        <p:spPr>
          <a:xfrm>
            <a:off x="1329473" y="412954"/>
            <a:ext cx="9645445" cy="1327355"/>
          </a:xfrm>
          <a:prstGeom prst="roundRect">
            <a:avLst/>
          </a:prstGeom>
          <a:solidFill>
            <a:srgbClr val="C8D6BD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chemeClr val="tx1"/>
                </a:solidFill>
              </a:rPr>
              <a:t>دورة حياة الفراشة تمثل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5855031" y="2751082"/>
            <a:ext cx="107593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تحول</a:t>
            </a:r>
          </a:p>
          <a:p>
            <a:pPr algn="ctr"/>
            <a:r>
              <a:rPr lang="ar-SA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كامل</a:t>
            </a:r>
            <a:endParaRPr lang="ar-SA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9202012" y="2820910"/>
            <a:ext cx="1289135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تحول</a:t>
            </a:r>
          </a:p>
          <a:p>
            <a:pPr algn="ctr"/>
            <a:r>
              <a:rPr lang="ar-SA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ناقص</a:t>
            </a:r>
            <a:endParaRPr lang="ar-SA" sz="4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1870517" y="2705725"/>
            <a:ext cx="137088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تعاقب </a:t>
            </a:r>
          </a:p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اجيال</a:t>
            </a:r>
          </a:p>
        </p:txBody>
      </p:sp>
      <p:grpSp>
        <p:nvGrpSpPr>
          <p:cNvPr id="12" name="مجموعة 11"/>
          <p:cNvGrpSpPr/>
          <p:nvPr/>
        </p:nvGrpSpPr>
        <p:grpSpPr>
          <a:xfrm>
            <a:off x="322724" y="5060874"/>
            <a:ext cx="1437250" cy="1717393"/>
            <a:chOff x="170324" y="4908474"/>
            <a:chExt cx="1437250" cy="1717393"/>
          </a:xfrm>
        </p:grpSpPr>
        <p:pic>
          <p:nvPicPr>
            <p:cNvPr id="13" name="Picture 4" descr="https://i.pinimg.com/564x/88/c5/6f/88c56fa7e61b7b308d30d4b7035a87f9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24" y="4908474"/>
              <a:ext cx="1437250" cy="1717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مستطيل 13"/>
            <p:cNvSpPr/>
            <p:nvPr/>
          </p:nvSpPr>
          <p:spPr>
            <a:xfrm>
              <a:off x="481701" y="6005503"/>
              <a:ext cx="1111202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العودة </a:t>
              </a:r>
              <a:r>
                <a:rPr lang="ar-SA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للاسئلة</a:t>
              </a:r>
              <a:endParaRPr lang="ar-SA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 Nasr" panose="02000000000000000000" pitchFamily="2" charset="-78"/>
                <a:cs typeface="A Nas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817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092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511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473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ستطيل مستدير الزوايا 7"/>
          <p:cNvSpPr/>
          <p:nvPr/>
        </p:nvSpPr>
        <p:spPr>
          <a:xfrm>
            <a:off x="1329473" y="412954"/>
            <a:ext cx="9645445" cy="1327355"/>
          </a:xfrm>
          <a:prstGeom prst="roundRect">
            <a:avLst/>
          </a:prstGeom>
          <a:solidFill>
            <a:srgbClr val="C8D6BD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chemeClr val="tx1"/>
                </a:solidFill>
              </a:rPr>
              <a:t>توجد قرون الاستشعار في منطقة 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5633015" y="2967335"/>
            <a:ext cx="15199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الرأس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9032093" y="3020965"/>
            <a:ext cx="16289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الصدر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1759974" y="2967335"/>
            <a:ext cx="14045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البطن</a:t>
            </a:r>
          </a:p>
        </p:txBody>
      </p:sp>
      <p:grpSp>
        <p:nvGrpSpPr>
          <p:cNvPr id="12" name="مجموعة 11"/>
          <p:cNvGrpSpPr/>
          <p:nvPr/>
        </p:nvGrpSpPr>
        <p:grpSpPr>
          <a:xfrm>
            <a:off x="322724" y="5060874"/>
            <a:ext cx="1437250" cy="1717393"/>
            <a:chOff x="170324" y="4908474"/>
            <a:chExt cx="1437250" cy="1717393"/>
          </a:xfrm>
        </p:grpSpPr>
        <p:pic>
          <p:nvPicPr>
            <p:cNvPr id="13" name="Picture 4" descr="https://i.pinimg.com/564x/88/c5/6f/88c56fa7e61b7b308d30d4b7035a87f9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24" y="4908474"/>
              <a:ext cx="1437250" cy="1717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مستطيل 13"/>
            <p:cNvSpPr/>
            <p:nvPr/>
          </p:nvSpPr>
          <p:spPr>
            <a:xfrm>
              <a:off x="481701" y="6005503"/>
              <a:ext cx="1111202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العودة </a:t>
              </a:r>
              <a:r>
                <a:rPr lang="ar-SA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للاسئلة</a:t>
              </a:r>
              <a:endParaRPr lang="ar-SA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 Nasr" panose="02000000000000000000" pitchFamily="2" charset="-78"/>
                <a:cs typeface="A Nas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6621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092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511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473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ستطيل مستدير الزوايا 7"/>
          <p:cNvSpPr/>
          <p:nvPr/>
        </p:nvSpPr>
        <p:spPr>
          <a:xfrm>
            <a:off x="1329473" y="412954"/>
            <a:ext cx="9645445" cy="1327355"/>
          </a:xfrm>
          <a:prstGeom prst="roundRect">
            <a:avLst/>
          </a:prstGeom>
          <a:solidFill>
            <a:srgbClr val="C8D6BD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tx1"/>
                </a:solidFill>
              </a:rPr>
              <a:t>تمتاز اللاسعات بوجود اجسام مجوفة تتكون من طبقتين من الخلايا ؟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1513047" y="3067130"/>
            <a:ext cx="208582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الجوفمعويات</a:t>
            </a:r>
            <a:endParaRPr lang="ar-SA" sz="3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5248480" y="3024877"/>
            <a:ext cx="216116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الاسفنجيات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8960762" y="2901767"/>
            <a:ext cx="177163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00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الديدان</a:t>
            </a:r>
          </a:p>
        </p:txBody>
      </p:sp>
      <p:grpSp>
        <p:nvGrpSpPr>
          <p:cNvPr id="13" name="مجموعة 12"/>
          <p:cNvGrpSpPr/>
          <p:nvPr/>
        </p:nvGrpSpPr>
        <p:grpSpPr>
          <a:xfrm>
            <a:off x="322724" y="5060874"/>
            <a:ext cx="1437250" cy="1717393"/>
            <a:chOff x="170324" y="4908474"/>
            <a:chExt cx="1437250" cy="1717393"/>
          </a:xfrm>
        </p:grpSpPr>
        <p:pic>
          <p:nvPicPr>
            <p:cNvPr id="14" name="Picture 4" descr="https://i.pinimg.com/564x/88/c5/6f/88c56fa7e61b7b308d30d4b7035a87f9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24" y="4908474"/>
              <a:ext cx="1437250" cy="1717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مستطيل 14"/>
            <p:cNvSpPr/>
            <p:nvPr/>
          </p:nvSpPr>
          <p:spPr>
            <a:xfrm>
              <a:off x="481701" y="6005503"/>
              <a:ext cx="1111202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العودة </a:t>
              </a:r>
              <a:r>
                <a:rPr lang="ar-SA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للاسئلة</a:t>
              </a:r>
              <a:endParaRPr lang="ar-SA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 Nasr" panose="02000000000000000000" pitchFamily="2" charset="-78"/>
                <a:cs typeface="A Nas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1812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092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511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473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ستطيل مستدير الزوايا 7"/>
          <p:cNvSpPr/>
          <p:nvPr/>
        </p:nvSpPr>
        <p:spPr>
          <a:xfrm>
            <a:off x="1329473" y="412954"/>
            <a:ext cx="9645445" cy="1327355"/>
          </a:xfrm>
          <a:prstGeom prst="roundRect">
            <a:avLst/>
          </a:prstGeom>
          <a:solidFill>
            <a:srgbClr val="C8D6BD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5400" b="1" dirty="0">
                <a:solidFill>
                  <a:schemeClr val="tx1"/>
                </a:solidFill>
              </a:rPr>
              <a:t> </a:t>
            </a:r>
            <a:r>
              <a:rPr lang="ar-SA" sz="4000" b="1" dirty="0">
                <a:solidFill>
                  <a:schemeClr val="tx1"/>
                </a:solidFill>
              </a:rPr>
              <a:t>الفرد الذي ينتج حيوانات منوية وبويضات يسمى</a:t>
            </a:r>
            <a:endParaRPr lang="ar-SA" sz="5400" b="1" dirty="0">
              <a:solidFill>
                <a:schemeClr val="tx1"/>
              </a:solidFill>
            </a:endParaRPr>
          </a:p>
        </p:txBody>
      </p:sp>
      <p:sp>
        <p:nvSpPr>
          <p:cNvPr id="9" name="مستطيل 8"/>
          <p:cNvSpPr/>
          <p:nvPr/>
        </p:nvSpPr>
        <p:spPr>
          <a:xfrm>
            <a:off x="9338268" y="3067131"/>
            <a:ext cx="10166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خنثى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2024251" y="3029994"/>
            <a:ext cx="8579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انثى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6009721" y="3029993"/>
            <a:ext cx="76655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ذكر</a:t>
            </a:r>
          </a:p>
        </p:txBody>
      </p:sp>
      <p:grpSp>
        <p:nvGrpSpPr>
          <p:cNvPr id="12" name="مجموعة 11"/>
          <p:cNvGrpSpPr/>
          <p:nvPr/>
        </p:nvGrpSpPr>
        <p:grpSpPr>
          <a:xfrm>
            <a:off x="322724" y="5060874"/>
            <a:ext cx="1437250" cy="1717393"/>
            <a:chOff x="170324" y="4908474"/>
            <a:chExt cx="1437250" cy="1717393"/>
          </a:xfrm>
        </p:grpSpPr>
        <p:pic>
          <p:nvPicPr>
            <p:cNvPr id="13" name="Picture 4" descr="https://i.pinimg.com/564x/88/c5/6f/88c56fa7e61b7b308d30d4b7035a87f9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24" y="4908474"/>
              <a:ext cx="1437250" cy="1717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مستطيل 13"/>
            <p:cNvSpPr/>
            <p:nvPr/>
          </p:nvSpPr>
          <p:spPr>
            <a:xfrm>
              <a:off x="481701" y="6005503"/>
              <a:ext cx="1111202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العودة </a:t>
              </a:r>
              <a:r>
                <a:rPr lang="ar-SA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للاسئلة</a:t>
              </a:r>
              <a:endParaRPr lang="ar-SA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 Nasr" panose="02000000000000000000" pitchFamily="2" charset="-78"/>
                <a:cs typeface="A Nas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1769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https://i.pinimg.com/originals/74/d5/41/74d541e776f90924f02e86978a9ba449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962" y="1123642"/>
            <a:ext cx="4743450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مستطيل 8"/>
          <p:cNvSpPr/>
          <p:nvPr/>
        </p:nvSpPr>
        <p:spPr>
          <a:xfrm>
            <a:off x="7091615" y="1404006"/>
            <a:ext cx="189507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9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 Nasr" panose="02000000000000000000" pitchFamily="2" charset="-78"/>
                <a:cs typeface="A Nasr" panose="02000000000000000000" pitchFamily="2" charset="-78"/>
              </a:rPr>
              <a:t>رائعة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 Nasr" panose="02000000000000000000" pitchFamily="2" charset="-78"/>
              <a:cs typeface="A Nasr" panose="02000000000000000000" pitchFamily="2" charset="-78"/>
            </a:endParaRPr>
          </a:p>
        </p:txBody>
      </p:sp>
      <p:pic>
        <p:nvPicPr>
          <p:cNvPr id="4" name="Picture 4" descr="https://i.pinimg.com/564x/88/c5/6f/88c56fa7e61b7b308d30d4b7035a87f9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24" y="5060874"/>
            <a:ext cx="1437250" cy="1717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634101" y="6157903"/>
            <a:ext cx="111120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 Nasr" panose="02000000000000000000" pitchFamily="2" charset="-78"/>
                <a:cs typeface="A Nasr" panose="02000000000000000000" pitchFamily="2" charset="-78"/>
              </a:rPr>
              <a:t>العودة </a:t>
            </a:r>
            <a:r>
              <a:rPr lang="ar-SA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 Nasr" panose="02000000000000000000" pitchFamily="2" charset="-78"/>
                <a:cs typeface="A Nasr" panose="02000000000000000000" pitchFamily="2" charset="-78"/>
              </a:rPr>
              <a:t>للاسئلة</a:t>
            </a:r>
            <a:endParaRPr lang="ar-SA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 Nasr" panose="02000000000000000000" pitchFamily="2" charset="-78"/>
              <a:cs typeface="A Nas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100565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7138721" y="3228945"/>
            <a:ext cx="459773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8000" dirty="0">
                <a:ln w="0"/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 Nasr" panose="02000000000000000000" pitchFamily="2" charset="-78"/>
                <a:cs typeface="A Nasr" panose="02000000000000000000" pitchFamily="2" charset="-78"/>
              </a:rPr>
              <a:t>حاولي مرة اخرى</a:t>
            </a:r>
          </a:p>
        </p:txBody>
      </p:sp>
      <p:pic>
        <p:nvPicPr>
          <p:cNvPr id="4100" name="Picture 4" descr="https://i.pinimg.com/originals/64/bc/5a/64bc5a7f86715f82f8db347b8faf5d56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974" y="932914"/>
            <a:ext cx="4224696" cy="459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i.pinimg.com/564x/88/c5/6f/88c56fa7e61b7b308d30d4b7035a87f9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24" y="5060874"/>
            <a:ext cx="1437250" cy="1717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634101" y="6157903"/>
            <a:ext cx="1111202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 Nasr" panose="02000000000000000000" pitchFamily="2" charset="-78"/>
                <a:cs typeface="A Nasr" panose="02000000000000000000" pitchFamily="2" charset="-78"/>
              </a:rPr>
              <a:t>العودة </a:t>
            </a:r>
            <a:r>
              <a:rPr lang="ar-SA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 Nasr" panose="02000000000000000000" pitchFamily="2" charset="-78"/>
                <a:cs typeface="A Nasr" panose="02000000000000000000" pitchFamily="2" charset="-78"/>
              </a:rPr>
              <a:t>للاسئلة</a:t>
            </a:r>
            <a:endParaRPr lang="ar-SA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 Nasr" panose="02000000000000000000" pitchFamily="2" charset="-78"/>
              <a:cs typeface="A Nas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19149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1f/82/c9/1f82c992767ce8aeb6ef8b84a81a0eb2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2685B4"/>
              </a:clrFrom>
              <a:clrTo>
                <a:srgbClr val="2685B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008" y="2368104"/>
            <a:ext cx="5720921" cy="4290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8193962" y="3018850"/>
            <a:ext cx="17283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هيا </a:t>
            </a:r>
            <a:r>
              <a:rPr lang="ar-SA" sz="54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نبدا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69640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مجموعة 16"/>
          <p:cNvGrpSpPr/>
          <p:nvPr/>
        </p:nvGrpSpPr>
        <p:grpSpPr>
          <a:xfrm>
            <a:off x="9301266" y="496479"/>
            <a:ext cx="1745276" cy="1745276"/>
            <a:chOff x="9301266" y="496479"/>
            <a:chExt cx="1745276" cy="1745276"/>
          </a:xfrm>
        </p:grpSpPr>
        <p:pic>
          <p:nvPicPr>
            <p:cNvPr id="2050" name="Picture 2" descr="https://i.pinimg.com/564x/15/37/3f/15373fbf35644f4293efd7f04fad24d3.jpg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1266" y="496479"/>
              <a:ext cx="1745276" cy="1745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مستطيل 2"/>
            <p:cNvSpPr/>
            <p:nvPr/>
          </p:nvSpPr>
          <p:spPr>
            <a:xfrm>
              <a:off x="10012192" y="496479"/>
              <a:ext cx="57419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5400" b="1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</a:t>
              </a:r>
            </a:p>
          </p:txBody>
        </p:sp>
      </p:grpSp>
      <p:grpSp>
        <p:nvGrpSpPr>
          <p:cNvPr id="2049" name="مجموعة 2048"/>
          <p:cNvGrpSpPr/>
          <p:nvPr/>
        </p:nvGrpSpPr>
        <p:grpSpPr>
          <a:xfrm>
            <a:off x="2836343" y="356345"/>
            <a:ext cx="1745276" cy="1745276"/>
            <a:chOff x="2836343" y="356345"/>
            <a:chExt cx="1745276" cy="1745276"/>
          </a:xfrm>
        </p:grpSpPr>
        <p:pic>
          <p:nvPicPr>
            <p:cNvPr id="10" name="Picture 2" descr="https://i.pinimg.com/564x/15/37/3f/15373fbf35644f4293efd7f04fad24d3.jpg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6343" y="356345"/>
              <a:ext cx="1745276" cy="1745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مستطيل 18"/>
            <p:cNvSpPr/>
            <p:nvPr/>
          </p:nvSpPr>
          <p:spPr>
            <a:xfrm flipH="1">
              <a:off x="3232490" y="385841"/>
              <a:ext cx="1121969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1" cap="none" spc="0" dirty="0">
                  <a:ln w="0"/>
                  <a:solidFill>
                    <a:srgbClr val="C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4</a:t>
              </a:r>
            </a:p>
          </p:txBody>
        </p:sp>
      </p:grpSp>
      <p:grpSp>
        <p:nvGrpSpPr>
          <p:cNvPr id="2048" name="مجموعة 2047"/>
          <p:cNvGrpSpPr/>
          <p:nvPr/>
        </p:nvGrpSpPr>
        <p:grpSpPr>
          <a:xfrm>
            <a:off x="4827438" y="341596"/>
            <a:ext cx="1745276" cy="1745276"/>
            <a:chOff x="4827438" y="341596"/>
            <a:chExt cx="1745276" cy="1745276"/>
          </a:xfrm>
        </p:grpSpPr>
        <p:pic>
          <p:nvPicPr>
            <p:cNvPr id="11" name="Picture 2" descr="https://i.pinimg.com/564x/15/37/3f/15373fbf35644f4293efd7f04fad24d3.jpg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7438" y="341596"/>
              <a:ext cx="1745276" cy="1745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مستطيل 19"/>
            <p:cNvSpPr/>
            <p:nvPr/>
          </p:nvSpPr>
          <p:spPr>
            <a:xfrm>
              <a:off x="5561865" y="445787"/>
              <a:ext cx="57419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5400" b="1" dirty="0">
                  <a:ln w="0"/>
                  <a:solidFill>
                    <a:srgbClr val="7030A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3</a:t>
              </a:r>
              <a:endParaRPr lang="ar-SA" sz="5400" b="1" cap="none" spc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8" name="مجموعة 17"/>
          <p:cNvGrpSpPr/>
          <p:nvPr/>
        </p:nvGrpSpPr>
        <p:grpSpPr>
          <a:xfrm>
            <a:off x="7064352" y="385841"/>
            <a:ext cx="1745276" cy="1745276"/>
            <a:chOff x="7064352" y="385841"/>
            <a:chExt cx="1745276" cy="1745276"/>
          </a:xfrm>
        </p:grpSpPr>
        <p:pic>
          <p:nvPicPr>
            <p:cNvPr id="12" name="Picture 2" descr="https://i.pinimg.com/564x/15/37/3f/15373fbf35644f4293efd7f04fad24d3.jpg">
              <a:hlinkClick r:id="rId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4352" y="385841"/>
              <a:ext cx="1745276" cy="1745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مستطيل 20"/>
            <p:cNvSpPr/>
            <p:nvPr/>
          </p:nvSpPr>
          <p:spPr>
            <a:xfrm>
              <a:off x="7755688" y="496479"/>
              <a:ext cx="57419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sz="5400" b="1" cap="none" spc="0" dirty="0">
                  <a:ln w="0"/>
                  <a:solidFill>
                    <a:srgbClr val="00B05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</a:t>
              </a:r>
            </a:p>
          </p:txBody>
        </p:sp>
      </p:grpSp>
      <p:grpSp>
        <p:nvGrpSpPr>
          <p:cNvPr id="2051" name="مجموعة 2050"/>
          <p:cNvGrpSpPr/>
          <p:nvPr/>
        </p:nvGrpSpPr>
        <p:grpSpPr>
          <a:xfrm>
            <a:off x="845248" y="385841"/>
            <a:ext cx="1745276" cy="1745276"/>
            <a:chOff x="845248" y="385841"/>
            <a:chExt cx="1745276" cy="1745276"/>
          </a:xfrm>
        </p:grpSpPr>
        <p:pic>
          <p:nvPicPr>
            <p:cNvPr id="9" name="Picture 2" descr="https://i.pinimg.com/564x/15/37/3f/15373fbf35644f4293efd7f04fad24d3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5248" y="385841"/>
              <a:ext cx="1745276" cy="1745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مستطيل 21">
              <a:hlinkClick r:id="rId7" action="ppaction://hlinksldjump"/>
            </p:cNvPr>
            <p:cNvSpPr/>
            <p:nvPr/>
          </p:nvSpPr>
          <p:spPr>
            <a:xfrm flipH="1">
              <a:off x="1241395" y="486597"/>
              <a:ext cx="1121969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5</a:t>
              </a:r>
            </a:p>
          </p:txBody>
        </p:sp>
      </p:grpSp>
      <p:grpSp>
        <p:nvGrpSpPr>
          <p:cNvPr id="2057" name="مجموعة 2056"/>
          <p:cNvGrpSpPr/>
          <p:nvPr/>
        </p:nvGrpSpPr>
        <p:grpSpPr>
          <a:xfrm>
            <a:off x="845248" y="2851355"/>
            <a:ext cx="1745276" cy="1745276"/>
            <a:chOff x="845248" y="2851355"/>
            <a:chExt cx="1745276" cy="1745276"/>
          </a:xfrm>
        </p:grpSpPr>
        <p:pic>
          <p:nvPicPr>
            <p:cNvPr id="8" name="Picture 2" descr="https://i.pinimg.com/564x/15/37/3f/15373fbf35644f4293efd7f04fad24d3.jpg">
              <a:hlinkClick r:id="rId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5248" y="2851355"/>
              <a:ext cx="1745276" cy="1745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مستطيل 22"/>
            <p:cNvSpPr/>
            <p:nvPr/>
          </p:nvSpPr>
          <p:spPr>
            <a:xfrm flipH="1">
              <a:off x="1260747" y="2925950"/>
              <a:ext cx="1121969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1" cap="none" spc="0" dirty="0">
                  <a:ln w="0"/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10</a:t>
              </a:r>
            </a:p>
          </p:txBody>
        </p:sp>
      </p:grpSp>
      <p:grpSp>
        <p:nvGrpSpPr>
          <p:cNvPr id="2056" name="مجموعة 2055"/>
          <p:cNvGrpSpPr/>
          <p:nvPr/>
        </p:nvGrpSpPr>
        <p:grpSpPr>
          <a:xfrm>
            <a:off x="2836343" y="2993873"/>
            <a:ext cx="1745276" cy="1745276"/>
            <a:chOff x="2836343" y="2993873"/>
            <a:chExt cx="1745276" cy="1745276"/>
          </a:xfrm>
        </p:grpSpPr>
        <p:pic>
          <p:nvPicPr>
            <p:cNvPr id="7" name="Picture 2" descr="https://i.pinimg.com/564x/15/37/3f/15373fbf35644f4293efd7f04fad24d3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6343" y="2993873"/>
              <a:ext cx="1745276" cy="1745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مستطيل 23">
              <a:hlinkClick r:id="rId9" action="ppaction://hlinksldjump"/>
            </p:cNvPr>
            <p:cNvSpPr/>
            <p:nvPr/>
          </p:nvSpPr>
          <p:spPr>
            <a:xfrm flipH="1">
              <a:off x="3270906" y="2993873"/>
              <a:ext cx="1121969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1" cap="none" spc="0" dirty="0">
                  <a:ln w="0"/>
                  <a:solidFill>
                    <a:srgbClr val="C0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9</a:t>
              </a:r>
            </a:p>
          </p:txBody>
        </p:sp>
      </p:grpSp>
      <p:grpSp>
        <p:nvGrpSpPr>
          <p:cNvPr id="2055" name="مجموعة 2054"/>
          <p:cNvGrpSpPr/>
          <p:nvPr/>
        </p:nvGrpSpPr>
        <p:grpSpPr>
          <a:xfrm>
            <a:off x="4827438" y="2851355"/>
            <a:ext cx="1745276" cy="1745276"/>
            <a:chOff x="4827438" y="2851355"/>
            <a:chExt cx="1745276" cy="1745276"/>
          </a:xfrm>
        </p:grpSpPr>
        <p:pic>
          <p:nvPicPr>
            <p:cNvPr id="6" name="Picture 2" descr="https://i.pinimg.com/564x/15/37/3f/15373fbf35644f4293efd7f04fad24d3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7438" y="2851355"/>
              <a:ext cx="1745276" cy="1745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مستطيل 24">
              <a:hlinkClick r:id="rId9" action="ppaction://hlinksldjump"/>
            </p:cNvPr>
            <p:cNvSpPr/>
            <p:nvPr/>
          </p:nvSpPr>
          <p:spPr>
            <a:xfrm flipH="1">
              <a:off x="5287978" y="2925950"/>
              <a:ext cx="1121969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1" cap="none" spc="0" dirty="0">
                  <a:ln w="0"/>
                  <a:solidFill>
                    <a:srgbClr val="7030A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8</a:t>
              </a:r>
            </a:p>
          </p:txBody>
        </p:sp>
      </p:grpSp>
      <p:grpSp>
        <p:nvGrpSpPr>
          <p:cNvPr id="2054" name="مجموعة 2053"/>
          <p:cNvGrpSpPr/>
          <p:nvPr/>
        </p:nvGrpSpPr>
        <p:grpSpPr>
          <a:xfrm>
            <a:off x="7064352" y="2851355"/>
            <a:ext cx="1745276" cy="1745276"/>
            <a:chOff x="7064352" y="2851355"/>
            <a:chExt cx="1745276" cy="1745276"/>
          </a:xfrm>
        </p:grpSpPr>
        <p:pic>
          <p:nvPicPr>
            <p:cNvPr id="5" name="Picture 2" descr="https://i.pinimg.com/564x/15/37/3f/15373fbf35644f4293efd7f04fad24d3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4352" y="2851355"/>
              <a:ext cx="1745276" cy="1745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مستطيل 25">
              <a:hlinkClick r:id="rId10" action="ppaction://hlinksldjump"/>
            </p:cNvPr>
            <p:cNvSpPr/>
            <p:nvPr/>
          </p:nvSpPr>
          <p:spPr>
            <a:xfrm flipH="1">
              <a:off x="7481800" y="2881804"/>
              <a:ext cx="1121969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1" cap="none" spc="0" dirty="0">
                  <a:ln w="0"/>
                  <a:solidFill>
                    <a:srgbClr val="00B05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7</a:t>
              </a:r>
            </a:p>
          </p:txBody>
        </p:sp>
      </p:grpSp>
      <p:grpSp>
        <p:nvGrpSpPr>
          <p:cNvPr id="2053" name="مجموعة 2052"/>
          <p:cNvGrpSpPr/>
          <p:nvPr/>
        </p:nvGrpSpPr>
        <p:grpSpPr>
          <a:xfrm>
            <a:off x="9301266" y="2851355"/>
            <a:ext cx="1745276" cy="1745276"/>
            <a:chOff x="9301266" y="2851355"/>
            <a:chExt cx="1745276" cy="1745276"/>
          </a:xfrm>
        </p:grpSpPr>
        <p:pic>
          <p:nvPicPr>
            <p:cNvPr id="4" name="Picture 2" descr="https://i.pinimg.com/564x/15/37/3f/15373fbf35644f4293efd7f04fad24d3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1266" y="2851355"/>
              <a:ext cx="1745276" cy="1745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مستطيل 26">
              <a:hlinkClick r:id="rId11" action="ppaction://hlinksldjump"/>
            </p:cNvPr>
            <p:cNvSpPr/>
            <p:nvPr/>
          </p:nvSpPr>
          <p:spPr>
            <a:xfrm flipH="1">
              <a:off x="9738304" y="2907102"/>
              <a:ext cx="1121969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1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6</a:t>
              </a:r>
            </a:p>
          </p:txBody>
        </p:sp>
      </p:grpSp>
      <p:grpSp>
        <p:nvGrpSpPr>
          <p:cNvPr id="2058" name="مجموعة 2057"/>
          <p:cNvGrpSpPr/>
          <p:nvPr/>
        </p:nvGrpSpPr>
        <p:grpSpPr>
          <a:xfrm>
            <a:off x="9301266" y="4891549"/>
            <a:ext cx="1745276" cy="1745276"/>
            <a:chOff x="9301266" y="4891549"/>
            <a:chExt cx="1745276" cy="1745276"/>
          </a:xfrm>
        </p:grpSpPr>
        <p:pic>
          <p:nvPicPr>
            <p:cNvPr id="13" name="Picture 2" descr="https://i.pinimg.com/564x/15/37/3f/15373fbf35644f4293efd7f04fad24d3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1266" y="4891549"/>
              <a:ext cx="1745276" cy="1745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مستطيل 27">
              <a:hlinkClick r:id="rId12" action="ppaction://hlinksldjump"/>
            </p:cNvPr>
            <p:cNvSpPr/>
            <p:nvPr/>
          </p:nvSpPr>
          <p:spPr>
            <a:xfrm flipH="1">
              <a:off x="9738304" y="4948161"/>
              <a:ext cx="1121969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1" cap="none" spc="0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11</a:t>
              </a:r>
            </a:p>
          </p:txBody>
        </p:sp>
      </p:grpSp>
      <p:grpSp>
        <p:nvGrpSpPr>
          <p:cNvPr id="2059" name="مجموعة 2058"/>
          <p:cNvGrpSpPr/>
          <p:nvPr/>
        </p:nvGrpSpPr>
        <p:grpSpPr>
          <a:xfrm>
            <a:off x="7064352" y="4933362"/>
            <a:ext cx="1745276" cy="1745276"/>
            <a:chOff x="7064352" y="4933362"/>
            <a:chExt cx="1745276" cy="1745276"/>
          </a:xfrm>
        </p:grpSpPr>
        <p:pic>
          <p:nvPicPr>
            <p:cNvPr id="14" name="Picture 2" descr="https://i.pinimg.com/564x/15/37/3f/15373fbf35644f4293efd7f04fad24d3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4352" y="4933362"/>
              <a:ext cx="1745276" cy="1745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مستطيل 28">
              <a:hlinkClick r:id="rId13" action="ppaction://hlinksldjump"/>
            </p:cNvPr>
            <p:cNvSpPr/>
            <p:nvPr/>
          </p:nvSpPr>
          <p:spPr>
            <a:xfrm flipH="1">
              <a:off x="7481799" y="5021953"/>
              <a:ext cx="1121969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5400" b="0" cap="none" spc="0" dirty="0">
                  <a:ln w="0"/>
                  <a:solidFill>
                    <a:srgbClr val="FFFF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12</a:t>
              </a:r>
            </a:p>
          </p:txBody>
        </p:sp>
      </p:grpSp>
      <p:grpSp>
        <p:nvGrpSpPr>
          <p:cNvPr id="2060" name="مجموعة 2059"/>
          <p:cNvGrpSpPr/>
          <p:nvPr/>
        </p:nvGrpSpPr>
        <p:grpSpPr>
          <a:xfrm>
            <a:off x="4846096" y="4805607"/>
            <a:ext cx="1745276" cy="1745276"/>
            <a:chOff x="4846096" y="4805607"/>
            <a:chExt cx="1745276" cy="1745276"/>
          </a:xfrm>
        </p:grpSpPr>
        <p:pic>
          <p:nvPicPr>
            <p:cNvPr id="16" name="Picture 2" descr="https://i.pinimg.com/564x/15/37/3f/15373fbf35644f4293efd7f04fad24d3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6096" y="4805607"/>
              <a:ext cx="1745276" cy="1745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مستطيل 29">
              <a:hlinkClick r:id="rId14" action="ppaction://hlinksldjump"/>
            </p:cNvPr>
            <p:cNvSpPr/>
            <p:nvPr/>
          </p:nvSpPr>
          <p:spPr>
            <a:xfrm flipH="1">
              <a:off x="5262001" y="4970359"/>
              <a:ext cx="1121969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4000" b="1" cap="none" spc="0" dirty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13</a:t>
              </a:r>
            </a:p>
          </p:txBody>
        </p:sp>
      </p:grpSp>
      <p:grpSp>
        <p:nvGrpSpPr>
          <p:cNvPr id="2061" name="مجموعة 2060"/>
          <p:cNvGrpSpPr/>
          <p:nvPr/>
        </p:nvGrpSpPr>
        <p:grpSpPr>
          <a:xfrm>
            <a:off x="2836343" y="4933362"/>
            <a:ext cx="1745276" cy="1745276"/>
            <a:chOff x="2836343" y="4933362"/>
            <a:chExt cx="1745276" cy="1745276"/>
          </a:xfrm>
        </p:grpSpPr>
        <p:pic>
          <p:nvPicPr>
            <p:cNvPr id="15" name="Picture 2" descr="https://i.pinimg.com/564x/15/37/3f/15373fbf35644f4293efd7f04fad24d3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6343" y="4933362"/>
              <a:ext cx="1745276" cy="1745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مستطيل 32">
              <a:hlinkClick r:id="rId15" action="ppaction://hlinksldjump"/>
            </p:cNvPr>
            <p:cNvSpPr/>
            <p:nvPr/>
          </p:nvSpPr>
          <p:spPr>
            <a:xfrm flipH="1">
              <a:off x="3232489" y="4991858"/>
              <a:ext cx="1121969" cy="830997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SA" sz="4800" b="1" cap="none" spc="0" dirty="0">
                  <a:ln w="0"/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40138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092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مجموعة 2"/>
          <p:cNvGrpSpPr/>
          <p:nvPr/>
        </p:nvGrpSpPr>
        <p:grpSpPr>
          <a:xfrm>
            <a:off x="170324" y="4908474"/>
            <a:ext cx="1437250" cy="1717393"/>
            <a:chOff x="170324" y="4908474"/>
            <a:chExt cx="1437250" cy="1717393"/>
          </a:xfrm>
        </p:grpSpPr>
        <p:pic>
          <p:nvPicPr>
            <p:cNvPr id="3076" name="Picture 4" descr="https://i.pinimg.com/564x/88/c5/6f/88c56fa7e61b7b308d30d4b7035a87f9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24" y="4908474"/>
              <a:ext cx="1437250" cy="1717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مستطيل 1"/>
            <p:cNvSpPr/>
            <p:nvPr/>
          </p:nvSpPr>
          <p:spPr>
            <a:xfrm>
              <a:off x="481701" y="6005503"/>
              <a:ext cx="1111202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العودة </a:t>
              </a:r>
              <a:r>
                <a:rPr lang="ar-SA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للاسئلة</a:t>
              </a:r>
              <a:endParaRPr lang="ar-SA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 Nasr" panose="02000000000000000000" pitchFamily="2" charset="-78"/>
                <a:cs typeface="A Nasr" panose="02000000000000000000" pitchFamily="2" charset="-78"/>
              </a:endParaRPr>
            </a:p>
          </p:txBody>
        </p:sp>
      </p:grpSp>
      <p:pic>
        <p:nvPicPr>
          <p:cNvPr id="6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148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473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مستطيل مستدير الزوايا 3"/>
          <p:cNvSpPr/>
          <p:nvPr/>
        </p:nvSpPr>
        <p:spPr>
          <a:xfrm>
            <a:off x="1329473" y="412954"/>
            <a:ext cx="9645445" cy="1327355"/>
          </a:xfrm>
          <a:prstGeom prst="roundRect">
            <a:avLst/>
          </a:prstGeom>
          <a:solidFill>
            <a:srgbClr val="C8D6BD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أي المخلوقات التالية يعيش في امعاء الانسان متطفلاً ؟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5722915" y="3147122"/>
            <a:ext cx="142859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البلاناريا</a:t>
            </a:r>
            <a:endParaRPr lang="ar-SA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1961089" y="2863648"/>
            <a:ext cx="118974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الديدان</a:t>
            </a:r>
          </a:p>
          <a:p>
            <a:pPr algn="ctr"/>
            <a:r>
              <a:rPr lang="ar-SA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المائية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9182143" y="2870124"/>
            <a:ext cx="1513555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الديدان </a:t>
            </a:r>
          </a:p>
          <a:p>
            <a:pPr algn="ctr"/>
            <a:r>
              <a:rPr lang="ar-SA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الشريطية</a:t>
            </a:r>
          </a:p>
        </p:txBody>
      </p:sp>
    </p:spTree>
    <p:extLst>
      <p:ext uri="{BB962C8B-B14F-4D97-AF65-F5344CB8AC3E}">
        <p14:creationId xmlns:p14="http://schemas.microsoft.com/office/powerpoint/2010/main" val="997753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092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511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473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ستطيل مستدير الزوايا 7"/>
          <p:cNvSpPr/>
          <p:nvPr/>
        </p:nvSpPr>
        <p:spPr>
          <a:xfrm>
            <a:off x="1329473" y="412954"/>
            <a:ext cx="9645445" cy="1327355"/>
          </a:xfrm>
          <a:prstGeom prst="roundRect">
            <a:avLst/>
          </a:prstGeom>
          <a:solidFill>
            <a:srgbClr val="C8D6BD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tx1"/>
                </a:solidFill>
              </a:rPr>
              <a:t>تقوم دودة الأرض بطحن الغذاء بواسطة تركيب يسمى؟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1384363" y="2974965"/>
            <a:ext cx="239808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القانصة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5281690" y="2974965"/>
            <a:ext cx="239808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الحوصلة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8680381" y="2856978"/>
            <a:ext cx="239808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المعدة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2" name="مجموعة 11"/>
          <p:cNvGrpSpPr/>
          <p:nvPr/>
        </p:nvGrpSpPr>
        <p:grpSpPr>
          <a:xfrm>
            <a:off x="322724" y="5060874"/>
            <a:ext cx="1437250" cy="1717393"/>
            <a:chOff x="170324" y="4908474"/>
            <a:chExt cx="1437250" cy="1717393"/>
          </a:xfrm>
        </p:grpSpPr>
        <p:pic>
          <p:nvPicPr>
            <p:cNvPr id="13" name="Picture 4" descr="https://i.pinimg.com/564x/88/c5/6f/88c56fa7e61b7b308d30d4b7035a87f9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24" y="4908474"/>
              <a:ext cx="1437250" cy="1717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مستطيل 13"/>
            <p:cNvSpPr/>
            <p:nvPr/>
          </p:nvSpPr>
          <p:spPr>
            <a:xfrm>
              <a:off x="481701" y="6005503"/>
              <a:ext cx="1111202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العودة </a:t>
              </a:r>
              <a:r>
                <a:rPr lang="ar-SA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للاسئلة</a:t>
              </a:r>
              <a:endParaRPr lang="ar-SA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 Nasr" panose="02000000000000000000" pitchFamily="2" charset="-78"/>
                <a:cs typeface="A Nas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1543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092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511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473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ستطيل مستدير الزوايا 7"/>
          <p:cNvSpPr/>
          <p:nvPr/>
        </p:nvSpPr>
        <p:spPr>
          <a:xfrm>
            <a:off x="1329473" y="412954"/>
            <a:ext cx="9645445" cy="1327355"/>
          </a:xfrm>
          <a:prstGeom prst="roundRect">
            <a:avLst/>
          </a:prstGeom>
          <a:solidFill>
            <a:srgbClr val="C8D6BD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chemeClr val="accent5">
                    <a:lumMod val="75000"/>
                  </a:schemeClr>
                </a:solidFill>
              </a:rPr>
              <a:t>تتحرك شوكيات الجلد بواسطة ..؟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9108236" y="3005574"/>
            <a:ext cx="14766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الأشواك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4783054" y="2759354"/>
            <a:ext cx="300409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الاقدام </a:t>
            </a:r>
          </a:p>
          <a:p>
            <a:pPr algn="ctr"/>
            <a:r>
              <a:rPr lang="ar-SA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العضلية</a:t>
            </a:r>
            <a:endParaRPr lang="ar-SA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1086929" y="2759353"/>
            <a:ext cx="300409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الأقدام </a:t>
            </a:r>
          </a:p>
          <a:p>
            <a:pPr algn="ctr"/>
            <a:r>
              <a:rPr lang="ar-SA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الانبوبية</a:t>
            </a:r>
            <a:endParaRPr lang="ar-SA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2" name="مجموعة 11"/>
          <p:cNvGrpSpPr/>
          <p:nvPr/>
        </p:nvGrpSpPr>
        <p:grpSpPr>
          <a:xfrm>
            <a:off x="322724" y="5060874"/>
            <a:ext cx="1437250" cy="1717393"/>
            <a:chOff x="170324" y="4908474"/>
            <a:chExt cx="1437250" cy="1717393"/>
          </a:xfrm>
        </p:grpSpPr>
        <p:pic>
          <p:nvPicPr>
            <p:cNvPr id="13" name="Picture 4" descr="https://i.pinimg.com/564x/88/c5/6f/88c56fa7e61b7b308d30d4b7035a87f9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24" y="4908474"/>
              <a:ext cx="1437250" cy="1717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مستطيل 13"/>
            <p:cNvSpPr/>
            <p:nvPr/>
          </p:nvSpPr>
          <p:spPr>
            <a:xfrm>
              <a:off x="481701" y="6005503"/>
              <a:ext cx="1111202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العودة </a:t>
              </a:r>
              <a:r>
                <a:rPr lang="ar-SA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للاسئلة</a:t>
              </a:r>
              <a:endParaRPr lang="ar-SA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 Nasr" panose="02000000000000000000" pitchFamily="2" charset="-78"/>
                <a:cs typeface="A Nas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8029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092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511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473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ستطيل مستدير الزوايا 7"/>
          <p:cNvSpPr/>
          <p:nvPr/>
        </p:nvSpPr>
        <p:spPr>
          <a:xfrm>
            <a:off x="1329473" y="412954"/>
            <a:ext cx="9645445" cy="1327355"/>
          </a:xfrm>
          <a:prstGeom prst="roundRect">
            <a:avLst/>
          </a:prstGeom>
          <a:solidFill>
            <a:srgbClr val="C8D6BD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/>
          <p:cNvSpPr/>
          <p:nvPr/>
        </p:nvSpPr>
        <p:spPr>
          <a:xfrm>
            <a:off x="1536602" y="661132"/>
            <a:ext cx="923118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48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أي المجموعات التالية تنسلخ؟</a:t>
            </a:r>
            <a:endParaRPr lang="ar-SA" sz="48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5581719" y="2990344"/>
            <a:ext cx="162256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نجم البحر</a:t>
            </a:r>
            <a:endParaRPr lang="ar-SA" sz="36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9068162" y="2990345"/>
            <a:ext cx="155683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cap="none" spc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القشريات</a:t>
            </a:r>
          </a:p>
        </p:txBody>
      </p:sp>
      <p:sp>
        <p:nvSpPr>
          <p:cNvPr id="12" name="مستطيل 11"/>
          <p:cNvSpPr/>
          <p:nvPr/>
        </p:nvSpPr>
        <p:spPr>
          <a:xfrm>
            <a:off x="1418138" y="3077426"/>
            <a:ext cx="211949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ديدان الأرض</a:t>
            </a:r>
            <a:endParaRPr lang="ar-SA" sz="3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3" name="مجموعة 12"/>
          <p:cNvGrpSpPr/>
          <p:nvPr/>
        </p:nvGrpSpPr>
        <p:grpSpPr>
          <a:xfrm>
            <a:off x="322724" y="5060874"/>
            <a:ext cx="1437250" cy="1717393"/>
            <a:chOff x="170324" y="4908474"/>
            <a:chExt cx="1437250" cy="1717393"/>
          </a:xfrm>
        </p:grpSpPr>
        <p:pic>
          <p:nvPicPr>
            <p:cNvPr id="14" name="Picture 4" descr="https://i.pinimg.com/564x/88/c5/6f/88c56fa7e61b7b308d30d4b7035a87f9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24" y="4908474"/>
              <a:ext cx="1437250" cy="1717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مستطيل 14"/>
            <p:cNvSpPr/>
            <p:nvPr/>
          </p:nvSpPr>
          <p:spPr>
            <a:xfrm>
              <a:off x="481701" y="6005503"/>
              <a:ext cx="1111202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العودة </a:t>
              </a:r>
              <a:r>
                <a:rPr lang="ar-SA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للاسئلة</a:t>
              </a:r>
              <a:endParaRPr lang="ar-SA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 Nasr" panose="02000000000000000000" pitchFamily="2" charset="-78"/>
                <a:cs typeface="A Nas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92316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092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511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473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ستطيل مستدير الزوايا 7"/>
          <p:cNvSpPr/>
          <p:nvPr/>
        </p:nvSpPr>
        <p:spPr>
          <a:xfrm>
            <a:off x="1329473" y="412954"/>
            <a:ext cx="9645445" cy="1327355"/>
          </a:xfrm>
          <a:prstGeom prst="roundRect">
            <a:avLst/>
          </a:prstGeom>
          <a:solidFill>
            <a:srgbClr val="C8D6BD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/>
          <p:cNvSpPr/>
          <p:nvPr/>
        </p:nvSpPr>
        <p:spPr>
          <a:xfrm>
            <a:off x="1136582" y="661132"/>
            <a:ext cx="1030635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حيوان رخو يغلفه غشاء رقيق يفرز المادة المكونة للصدفة </a:t>
            </a:r>
            <a:endParaRPr lang="ar-SA" sz="3600" b="1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5808543" y="2970683"/>
            <a:ext cx="116891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العباءة</a:t>
            </a:r>
            <a:endParaRPr lang="ar-SA" sz="3600" b="1" cap="none" spc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9230867" y="3105834"/>
            <a:ext cx="123142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القشور</a:t>
            </a:r>
            <a:endParaRPr lang="ar-SA" sz="3600" b="1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1997156" y="3105833"/>
            <a:ext cx="90281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الجلد</a:t>
            </a:r>
            <a:endParaRPr lang="ar-SA" sz="3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13" name="مجموعة 12"/>
          <p:cNvGrpSpPr/>
          <p:nvPr/>
        </p:nvGrpSpPr>
        <p:grpSpPr>
          <a:xfrm>
            <a:off x="322724" y="5060874"/>
            <a:ext cx="1437250" cy="1717393"/>
            <a:chOff x="170324" y="4908474"/>
            <a:chExt cx="1437250" cy="1717393"/>
          </a:xfrm>
        </p:grpSpPr>
        <p:pic>
          <p:nvPicPr>
            <p:cNvPr id="14" name="Picture 4" descr="https://i.pinimg.com/564x/88/c5/6f/88c56fa7e61b7b308d30d4b7035a87f9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24" y="4908474"/>
              <a:ext cx="1437250" cy="1717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مستطيل 14"/>
            <p:cNvSpPr/>
            <p:nvPr/>
          </p:nvSpPr>
          <p:spPr>
            <a:xfrm>
              <a:off x="481701" y="6005503"/>
              <a:ext cx="1111202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العودة </a:t>
              </a:r>
              <a:r>
                <a:rPr lang="ar-SA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للاسئلة</a:t>
              </a:r>
              <a:endParaRPr lang="ar-SA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 Nasr" panose="02000000000000000000" pitchFamily="2" charset="-78"/>
                <a:cs typeface="A Nas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2285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092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510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.pinimg.com/564x/8b/8a/d6/8b8ad6a99dd3727fc159eb7e89c492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473" y="2540743"/>
            <a:ext cx="2452976" cy="188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مستطيل مستدير الزوايا 7"/>
          <p:cNvSpPr/>
          <p:nvPr/>
        </p:nvSpPr>
        <p:spPr>
          <a:xfrm>
            <a:off x="1329473" y="412954"/>
            <a:ext cx="9645445" cy="1327355"/>
          </a:xfrm>
          <a:prstGeom prst="roundRect">
            <a:avLst/>
          </a:prstGeom>
          <a:solidFill>
            <a:srgbClr val="C8D6BD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dirty="0">
                <a:solidFill>
                  <a:schemeClr val="tx1"/>
                </a:solidFill>
              </a:rPr>
              <a:t>حيوان له جهاز دوري مغلق</a:t>
            </a:r>
          </a:p>
        </p:txBody>
      </p:sp>
      <p:sp>
        <p:nvSpPr>
          <p:cNvPr id="9" name="مستطيل 8"/>
          <p:cNvSpPr/>
          <p:nvPr/>
        </p:nvSpPr>
        <p:spPr>
          <a:xfrm>
            <a:off x="8888290" y="3020965"/>
            <a:ext cx="194476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الاخطبوط</a:t>
            </a:r>
          </a:p>
        </p:txBody>
      </p:sp>
      <p:sp>
        <p:nvSpPr>
          <p:cNvPr id="10" name="مستطيل 9"/>
          <p:cNvSpPr/>
          <p:nvPr/>
        </p:nvSpPr>
        <p:spPr>
          <a:xfrm>
            <a:off x="5720378" y="3020965"/>
            <a:ext cx="134524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المحار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1720636" y="3097909"/>
            <a:ext cx="167065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الحلزون</a:t>
            </a:r>
          </a:p>
        </p:txBody>
      </p:sp>
      <p:grpSp>
        <p:nvGrpSpPr>
          <p:cNvPr id="12" name="مجموعة 11"/>
          <p:cNvGrpSpPr/>
          <p:nvPr/>
        </p:nvGrpSpPr>
        <p:grpSpPr>
          <a:xfrm>
            <a:off x="322724" y="5060874"/>
            <a:ext cx="1437250" cy="1717393"/>
            <a:chOff x="170324" y="4908474"/>
            <a:chExt cx="1437250" cy="1717393"/>
          </a:xfrm>
        </p:grpSpPr>
        <p:pic>
          <p:nvPicPr>
            <p:cNvPr id="13" name="Picture 4" descr="https://i.pinimg.com/564x/88/c5/6f/88c56fa7e61b7b308d30d4b7035a87f9.jpg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24" y="4908474"/>
              <a:ext cx="1437250" cy="1717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مستطيل 13"/>
            <p:cNvSpPr/>
            <p:nvPr/>
          </p:nvSpPr>
          <p:spPr>
            <a:xfrm>
              <a:off x="481701" y="6005503"/>
              <a:ext cx="1111202" cy="36933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ar-SA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العودة </a:t>
              </a:r>
              <a:r>
                <a:rPr lang="ar-SA" b="0" cap="none" spc="0" dirty="0" err="1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A Nasr" panose="02000000000000000000" pitchFamily="2" charset="-78"/>
                  <a:cs typeface="A Nasr" panose="02000000000000000000" pitchFamily="2" charset="-78"/>
                </a:rPr>
                <a:t>للاسئلة</a:t>
              </a:r>
              <a:endParaRPr lang="ar-SA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 Nasr" panose="02000000000000000000" pitchFamily="2" charset="-78"/>
                <a:cs typeface="A Nas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99024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477715868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216</Words>
  <Application>Microsoft Office PowerPoint</Application>
  <PresentationFormat>شاشة عريضة</PresentationFormat>
  <Paragraphs>102</Paragraphs>
  <Slides>19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5" baseType="lpstr">
      <vt:lpstr>A Nasr</vt:lpstr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hp</dc:creator>
  <cp:lastModifiedBy>z-mar86@hotmail.com</cp:lastModifiedBy>
  <cp:revision>22</cp:revision>
  <dcterms:created xsi:type="dcterms:W3CDTF">2022-12-03T12:49:22Z</dcterms:created>
  <dcterms:modified xsi:type="dcterms:W3CDTF">2025-04-28T13:17:00Z</dcterms:modified>
</cp:coreProperties>
</file>