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6"/>
  </p:notesMasterIdLst>
  <p:sldIdLst>
    <p:sldId id="408" r:id="rId3"/>
    <p:sldId id="256" r:id="rId4"/>
    <p:sldId id="260" r:id="rId5"/>
    <p:sldId id="384" r:id="rId6"/>
    <p:sldId id="385" r:id="rId7"/>
    <p:sldId id="378" r:id="rId8"/>
    <p:sldId id="379" r:id="rId9"/>
    <p:sldId id="380" r:id="rId10"/>
    <p:sldId id="381" r:id="rId11"/>
    <p:sldId id="382" r:id="rId12"/>
    <p:sldId id="383" r:id="rId13"/>
    <p:sldId id="386" r:id="rId14"/>
    <p:sldId id="387" r:id="rId15"/>
    <p:sldId id="388" r:id="rId16"/>
    <p:sldId id="389" r:id="rId17"/>
    <p:sldId id="390" r:id="rId18"/>
    <p:sldId id="391" r:id="rId19"/>
    <p:sldId id="392" r:id="rId20"/>
    <p:sldId id="393" r:id="rId21"/>
    <p:sldId id="394" r:id="rId22"/>
    <p:sldId id="395" r:id="rId23"/>
    <p:sldId id="396" r:id="rId24"/>
    <p:sldId id="397" r:id="rId25"/>
    <p:sldId id="398" r:id="rId26"/>
    <p:sldId id="399" r:id="rId27"/>
    <p:sldId id="400" r:id="rId28"/>
    <p:sldId id="401" r:id="rId29"/>
    <p:sldId id="402" r:id="rId30"/>
    <p:sldId id="403" r:id="rId31"/>
    <p:sldId id="404" r:id="rId32"/>
    <p:sldId id="405" r:id="rId33"/>
    <p:sldId id="406" r:id="rId34"/>
    <p:sldId id="40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1D5A7A-C33A-42AC-B774-925E3E8FA79F}" type="datetimeFigureOut">
              <a:rPr lang="en-US" smtClean="0"/>
              <a:t>6/30/2019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21BBBE-A9D1-4018-8AFB-76FA85153759}" type="slidenum">
              <a:rPr lang="en-US" smtClean="0"/>
              <a:t>‹#›</a:t>
            </a:fld>
            <a:endParaRPr lang="en-US"/>
          </a:p>
        </p:txBody>
      </p:sp>
    </p:spTree>
    <p:extLst>
      <p:ext uri="{BB962C8B-B14F-4D97-AF65-F5344CB8AC3E}">
        <p14:creationId xmlns:p14="http://schemas.microsoft.com/office/powerpoint/2010/main" val="1328315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646A8E3-B7B5-4A18-8717-02E7C38CFF28}" type="slidenum">
              <a:rPr lang="ar-SA" altLang="en-US">
                <a:solidFill>
                  <a:srgbClr val="000000"/>
                </a:solidFill>
              </a:rPr>
              <a:pPr eaLnBrk="1" hangingPunct="1"/>
              <a:t>4</a:t>
            </a:fld>
            <a:endParaRPr lang="en-US" altLang="en-US">
              <a:solidFill>
                <a:srgbClr val="000000"/>
              </a:solidFill>
            </a:endParaRPr>
          </a:p>
        </p:txBody>
      </p:sp>
      <p:sp>
        <p:nvSpPr>
          <p:cNvPr id="58371" name="Rectangle 2"/>
          <p:cNvSpPr>
            <a:spLocks noGrp="1" noRot="1" noChangeAspect="1" noChangeArrowheads="1" noTextEdit="1"/>
          </p:cNvSpPr>
          <p:nvPr>
            <p:ph type="sldImg"/>
          </p:nvPr>
        </p:nvSpPr>
        <p:spPr>
          <a:xfrm>
            <a:off x="90488" y="744538"/>
            <a:ext cx="6616700" cy="3722687"/>
          </a:xfrm>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967493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55531C9E-E5C1-4732-9FB8-C6EC0FE34CB2}" type="slidenum">
              <a:rPr lang="ar-SA" altLang="en-US" sz="1200"/>
              <a:pPr algn="l" eaLnBrk="1" hangingPunct="1"/>
              <a:t>22</a:t>
            </a:fld>
            <a:endParaRPr lang="en-US" altLang="en-US" sz="1200"/>
          </a:p>
        </p:txBody>
      </p:sp>
      <p:sp>
        <p:nvSpPr>
          <p:cNvPr id="141315" name="Rectangle 2"/>
          <p:cNvSpPr>
            <a:spLocks noGrp="1" noRot="1" noChangeAspect="1" noChangeArrowheads="1" noTextEdit="1"/>
          </p:cNvSpPr>
          <p:nvPr>
            <p:ph type="sldImg"/>
          </p:nvPr>
        </p:nvSpPr>
        <p:spPr>
          <a:xfrm>
            <a:off x="90488" y="744538"/>
            <a:ext cx="6616700" cy="3722687"/>
          </a:xfrm>
          <a:ln/>
        </p:spPr>
      </p:sp>
      <p:sp>
        <p:nvSpPr>
          <p:cNvPr id="141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00342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D290A287-2030-410E-92C6-2A72EAB75C98}" type="slidenum">
              <a:rPr lang="ar-SA" altLang="en-US" sz="1200"/>
              <a:pPr algn="l" eaLnBrk="1" hangingPunct="1"/>
              <a:t>23</a:t>
            </a:fld>
            <a:endParaRPr lang="en-US" altLang="en-US" sz="1200"/>
          </a:p>
        </p:txBody>
      </p:sp>
      <p:sp>
        <p:nvSpPr>
          <p:cNvPr id="143363" name="Rectangle 2"/>
          <p:cNvSpPr>
            <a:spLocks noGrp="1" noRot="1" noChangeAspect="1" noChangeArrowheads="1" noTextEdit="1"/>
          </p:cNvSpPr>
          <p:nvPr>
            <p:ph type="sldImg"/>
          </p:nvPr>
        </p:nvSpPr>
        <p:spPr>
          <a:xfrm>
            <a:off x="90488" y="744538"/>
            <a:ext cx="6616700" cy="3722687"/>
          </a:xfrm>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06184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CC386579-0059-4CD8-9510-D8C7ED7682E7}" type="slidenum">
              <a:rPr lang="ar-SA" altLang="en-US" sz="1200"/>
              <a:pPr algn="l" eaLnBrk="1" hangingPunct="1"/>
              <a:t>24</a:t>
            </a:fld>
            <a:endParaRPr lang="en-US" altLang="en-US" sz="1200"/>
          </a:p>
        </p:txBody>
      </p:sp>
      <p:sp>
        <p:nvSpPr>
          <p:cNvPr id="145411" name="Rectangle 2"/>
          <p:cNvSpPr>
            <a:spLocks noGrp="1" noRot="1" noChangeAspect="1" noChangeArrowheads="1" noTextEdit="1"/>
          </p:cNvSpPr>
          <p:nvPr>
            <p:ph type="sldImg"/>
          </p:nvPr>
        </p:nvSpPr>
        <p:spPr>
          <a:xfrm>
            <a:off x="90488" y="744538"/>
            <a:ext cx="6616700" cy="3722687"/>
          </a:xfrm>
          <a:ln/>
        </p:spPr>
      </p:sp>
      <p:sp>
        <p:nvSpPr>
          <p:cNvPr id="145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01930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F1164F98-A813-4E8A-AF42-453EE95127A2}" type="slidenum">
              <a:rPr lang="ar-SA" altLang="en-US" sz="1200"/>
              <a:pPr algn="l" eaLnBrk="1" hangingPunct="1"/>
              <a:t>25</a:t>
            </a:fld>
            <a:endParaRPr lang="en-US" altLang="en-US" sz="1200"/>
          </a:p>
        </p:txBody>
      </p:sp>
      <p:sp>
        <p:nvSpPr>
          <p:cNvPr id="147459" name="Rectangle 2"/>
          <p:cNvSpPr>
            <a:spLocks noGrp="1" noRot="1" noChangeAspect="1" noChangeArrowheads="1" noTextEdit="1"/>
          </p:cNvSpPr>
          <p:nvPr>
            <p:ph type="sldImg"/>
          </p:nvPr>
        </p:nvSpPr>
        <p:spPr>
          <a:xfrm>
            <a:off x="90488" y="744538"/>
            <a:ext cx="6616700" cy="3722687"/>
          </a:xfrm>
          <a:ln/>
        </p:spPr>
      </p:sp>
      <p:sp>
        <p:nvSpPr>
          <p:cNvPr id="147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16441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B1387166-4146-468A-8914-399E1AC6CA91}" type="slidenum">
              <a:rPr lang="ar-SA" altLang="en-US" sz="1200"/>
              <a:pPr algn="l" eaLnBrk="1" hangingPunct="1"/>
              <a:t>26</a:t>
            </a:fld>
            <a:endParaRPr lang="en-US" altLang="en-US" sz="1200"/>
          </a:p>
        </p:txBody>
      </p:sp>
      <p:sp>
        <p:nvSpPr>
          <p:cNvPr id="149507" name="Rectangle 2"/>
          <p:cNvSpPr>
            <a:spLocks noGrp="1" noRot="1" noChangeAspect="1" noChangeArrowheads="1" noTextEdit="1"/>
          </p:cNvSpPr>
          <p:nvPr>
            <p:ph type="sldImg"/>
          </p:nvPr>
        </p:nvSpPr>
        <p:spPr>
          <a:xfrm>
            <a:off x="90488" y="744538"/>
            <a:ext cx="6616700" cy="3722687"/>
          </a:xfrm>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5585737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B163EF60-6B0C-4D88-AFF9-0EEE9150C4FD}" type="slidenum">
              <a:rPr lang="ar-SA" altLang="en-US" sz="1200"/>
              <a:pPr algn="l" eaLnBrk="1" hangingPunct="1"/>
              <a:t>29</a:t>
            </a:fld>
            <a:endParaRPr lang="en-US" altLang="en-US" sz="1200"/>
          </a:p>
        </p:txBody>
      </p:sp>
      <p:sp>
        <p:nvSpPr>
          <p:cNvPr id="151555" name="Rectangle 2"/>
          <p:cNvSpPr>
            <a:spLocks noGrp="1" noRot="1" noChangeAspect="1" noChangeArrowheads="1" noTextEdit="1"/>
          </p:cNvSpPr>
          <p:nvPr>
            <p:ph type="sldImg"/>
          </p:nvPr>
        </p:nvSpPr>
        <p:spPr>
          <a:xfrm>
            <a:off x="90488" y="744538"/>
            <a:ext cx="6616700" cy="3722687"/>
          </a:xfrm>
          <a:ln/>
        </p:spPr>
      </p:sp>
      <p:sp>
        <p:nvSpPr>
          <p:cNvPr id="151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89378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FA52FDDE-B13A-4CEB-B7D7-87330D670E8C}" type="slidenum">
              <a:rPr lang="ar-SA" altLang="en-US" sz="1200"/>
              <a:pPr algn="l" eaLnBrk="1" hangingPunct="1"/>
              <a:t>31</a:t>
            </a:fld>
            <a:endParaRPr lang="en-US" altLang="en-US" sz="1200"/>
          </a:p>
        </p:txBody>
      </p:sp>
      <p:sp>
        <p:nvSpPr>
          <p:cNvPr id="153603" name="Rectangle 2"/>
          <p:cNvSpPr>
            <a:spLocks noGrp="1" noRot="1" noChangeAspect="1" noChangeArrowheads="1" noTextEdit="1"/>
          </p:cNvSpPr>
          <p:nvPr>
            <p:ph type="sldImg"/>
          </p:nvPr>
        </p:nvSpPr>
        <p:spPr>
          <a:xfrm>
            <a:off x="90488" y="744538"/>
            <a:ext cx="6616700" cy="3722687"/>
          </a:xfrm>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175676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6D723B4C-FAD9-4264-A68F-DF9DA64FC209}" type="slidenum">
              <a:rPr lang="ar-SA" altLang="en-US" sz="1200"/>
              <a:pPr algn="l" eaLnBrk="1" hangingPunct="1"/>
              <a:t>32</a:t>
            </a:fld>
            <a:endParaRPr lang="en-US" altLang="en-US" sz="1200"/>
          </a:p>
        </p:txBody>
      </p:sp>
      <p:sp>
        <p:nvSpPr>
          <p:cNvPr id="155651" name="Rectangle 2"/>
          <p:cNvSpPr>
            <a:spLocks noGrp="1" noRot="1" noChangeAspect="1" noChangeArrowheads="1" noTextEdit="1"/>
          </p:cNvSpPr>
          <p:nvPr>
            <p:ph type="sldImg"/>
          </p:nvPr>
        </p:nvSpPr>
        <p:spPr>
          <a:xfrm>
            <a:off x="90488" y="744538"/>
            <a:ext cx="6616700" cy="3722687"/>
          </a:xfrm>
          <a:ln/>
        </p:spPr>
      </p:sp>
      <p:sp>
        <p:nvSpPr>
          <p:cNvPr id="155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54648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2590CFD1-4887-4D55-807C-F6E99A4884CC}" type="slidenum">
              <a:rPr lang="ar-SA" altLang="en-US" sz="1200"/>
              <a:pPr algn="l" eaLnBrk="1" hangingPunct="1"/>
              <a:t>33</a:t>
            </a:fld>
            <a:endParaRPr lang="en-US" altLang="en-US" sz="1200"/>
          </a:p>
        </p:txBody>
      </p:sp>
      <p:sp>
        <p:nvSpPr>
          <p:cNvPr id="157699" name="Rectangle 2"/>
          <p:cNvSpPr>
            <a:spLocks noGrp="1" noRot="1" noChangeAspect="1" noChangeArrowheads="1" noTextEdit="1"/>
          </p:cNvSpPr>
          <p:nvPr>
            <p:ph type="sldImg"/>
          </p:nvPr>
        </p:nvSpPr>
        <p:spPr>
          <a:xfrm>
            <a:off x="90488" y="744538"/>
            <a:ext cx="6616700" cy="3722687"/>
          </a:xfrm>
          <a:ln/>
        </p:spPr>
      </p:sp>
      <p:sp>
        <p:nvSpPr>
          <p:cNvPr id="157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8450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00ADB70-4B8A-4342-A274-A295E4A42339}" type="slidenum">
              <a:rPr lang="ar-SA" altLang="en-US">
                <a:solidFill>
                  <a:srgbClr val="000000"/>
                </a:solidFill>
              </a:rPr>
              <a:pPr eaLnBrk="1" hangingPunct="1"/>
              <a:t>5</a:t>
            </a:fld>
            <a:endParaRPr lang="en-US" altLang="en-US">
              <a:solidFill>
                <a:srgbClr val="000000"/>
              </a:solidFill>
            </a:endParaRPr>
          </a:p>
        </p:txBody>
      </p:sp>
      <p:sp>
        <p:nvSpPr>
          <p:cNvPr id="59395" name="Rectangle 2"/>
          <p:cNvSpPr>
            <a:spLocks noGrp="1" noRot="1" noChangeAspect="1" noChangeArrowheads="1" noTextEdit="1"/>
          </p:cNvSpPr>
          <p:nvPr>
            <p:ph type="sldImg"/>
          </p:nvPr>
        </p:nvSpPr>
        <p:spPr>
          <a:xfrm>
            <a:off x="90488" y="744538"/>
            <a:ext cx="6616700" cy="3722687"/>
          </a:xfrm>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88001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fontAlgn="base" hangingPunct="1">
              <a:spcBef>
                <a:spcPct val="0"/>
              </a:spcBef>
              <a:spcAft>
                <a:spcPct val="0"/>
              </a:spcAft>
            </a:pPr>
            <a:fld id="{3734CFCD-1174-4AB3-9C66-415019DC4E85}" type="slidenum">
              <a:rPr lang="ar-SA" altLang="en-US" sz="1200" smtClean="0">
                <a:solidFill>
                  <a:srgbClr val="000000"/>
                </a:solidFill>
              </a:rPr>
              <a:pPr rtl="1" eaLnBrk="1" fontAlgn="base" hangingPunct="1">
                <a:spcBef>
                  <a:spcPct val="0"/>
                </a:spcBef>
                <a:spcAft>
                  <a:spcPct val="0"/>
                </a:spcAft>
              </a:pPr>
              <a:t>12</a:t>
            </a:fld>
            <a:endParaRPr lang="en-US" altLang="en-US" sz="1200">
              <a:solidFill>
                <a:srgbClr val="000000"/>
              </a:solidFill>
            </a:endParaRPr>
          </a:p>
        </p:txBody>
      </p:sp>
      <p:sp>
        <p:nvSpPr>
          <p:cNvPr id="126979" name="Rectangle 2"/>
          <p:cNvSpPr>
            <a:spLocks noGrp="1" noRot="1" noChangeAspect="1" noChangeArrowheads="1" noTextEdit="1"/>
          </p:cNvSpPr>
          <p:nvPr>
            <p:ph type="sldImg"/>
          </p:nvPr>
        </p:nvSpPr>
        <p:spPr>
          <a:xfrm>
            <a:off x="90488" y="744538"/>
            <a:ext cx="6616700" cy="3722687"/>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97158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fontAlgn="base" hangingPunct="1">
              <a:spcBef>
                <a:spcPct val="0"/>
              </a:spcBef>
              <a:spcAft>
                <a:spcPct val="0"/>
              </a:spcAft>
            </a:pPr>
            <a:fld id="{7FB4E9F4-FBAC-452E-872A-2D17305F4AFC}" type="slidenum">
              <a:rPr lang="ar-SA" altLang="en-US" sz="1200" smtClean="0">
                <a:solidFill>
                  <a:srgbClr val="000000"/>
                </a:solidFill>
              </a:rPr>
              <a:pPr rtl="1" eaLnBrk="1" fontAlgn="base" hangingPunct="1">
                <a:spcBef>
                  <a:spcPct val="0"/>
                </a:spcBef>
                <a:spcAft>
                  <a:spcPct val="0"/>
                </a:spcAft>
              </a:pPr>
              <a:t>14</a:t>
            </a:fld>
            <a:endParaRPr lang="en-US" altLang="en-US" sz="1200">
              <a:solidFill>
                <a:srgbClr val="000000"/>
              </a:solidFill>
            </a:endParaRPr>
          </a:p>
        </p:txBody>
      </p:sp>
      <p:sp>
        <p:nvSpPr>
          <p:cNvPr id="129027" name="Rectangle 2"/>
          <p:cNvSpPr>
            <a:spLocks noGrp="1" noRot="1" noChangeAspect="1" noChangeArrowheads="1" noTextEdit="1"/>
          </p:cNvSpPr>
          <p:nvPr>
            <p:ph type="sldImg"/>
          </p:nvPr>
        </p:nvSpPr>
        <p:spPr>
          <a:xfrm>
            <a:off x="90488" y="744538"/>
            <a:ext cx="6616700" cy="3722687"/>
          </a:xfrm>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36917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fontAlgn="base" hangingPunct="1">
              <a:spcBef>
                <a:spcPct val="0"/>
              </a:spcBef>
              <a:spcAft>
                <a:spcPct val="0"/>
              </a:spcAft>
            </a:pPr>
            <a:fld id="{A0F7EB5E-521C-4C78-AE84-DDDE17A2BFD3}" type="slidenum">
              <a:rPr lang="ar-SA" altLang="en-US" sz="1200" smtClean="0">
                <a:solidFill>
                  <a:srgbClr val="000000"/>
                </a:solidFill>
              </a:rPr>
              <a:pPr rtl="1" eaLnBrk="1" fontAlgn="base" hangingPunct="1">
                <a:spcBef>
                  <a:spcPct val="0"/>
                </a:spcBef>
                <a:spcAft>
                  <a:spcPct val="0"/>
                </a:spcAft>
              </a:pPr>
              <a:t>15</a:t>
            </a:fld>
            <a:endParaRPr lang="en-US" altLang="en-US" sz="1200">
              <a:solidFill>
                <a:srgbClr val="000000"/>
              </a:solidFill>
            </a:endParaRPr>
          </a:p>
        </p:txBody>
      </p:sp>
      <p:sp>
        <p:nvSpPr>
          <p:cNvPr id="131075" name="Rectangle 2"/>
          <p:cNvSpPr>
            <a:spLocks noGrp="1" noRot="1" noChangeAspect="1" noChangeArrowheads="1" noTextEdit="1"/>
          </p:cNvSpPr>
          <p:nvPr>
            <p:ph type="sldImg"/>
          </p:nvPr>
        </p:nvSpPr>
        <p:spPr>
          <a:xfrm>
            <a:off x="90488" y="744538"/>
            <a:ext cx="6616700" cy="3722687"/>
          </a:xfrm>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731911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fontAlgn="base" hangingPunct="1">
              <a:spcBef>
                <a:spcPct val="0"/>
              </a:spcBef>
              <a:spcAft>
                <a:spcPct val="0"/>
              </a:spcAft>
            </a:pPr>
            <a:fld id="{20C7CBD8-D133-4EEC-9EE8-0880BFC75D48}" type="slidenum">
              <a:rPr lang="ar-SA" altLang="en-US" sz="1200" smtClean="0">
                <a:solidFill>
                  <a:srgbClr val="000000"/>
                </a:solidFill>
              </a:rPr>
              <a:pPr rtl="1" eaLnBrk="1" fontAlgn="base" hangingPunct="1">
                <a:spcBef>
                  <a:spcPct val="0"/>
                </a:spcBef>
                <a:spcAft>
                  <a:spcPct val="0"/>
                </a:spcAft>
              </a:pPr>
              <a:t>16</a:t>
            </a:fld>
            <a:endParaRPr lang="en-US" altLang="en-US" sz="1200">
              <a:solidFill>
                <a:srgbClr val="000000"/>
              </a:solidFill>
            </a:endParaRPr>
          </a:p>
        </p:txBody>
      </p:sp>
      <p:sp>
        <p:nvSpPr>
          <p:cNvPr id="133123" name="Rectangle 2"/>
          <p:cNvSpPr>
            <a:spLocks noGrp="1" noRot="1" noChangeAspect="1" noChangeArrowheads="1" noTextEdit="1"/>
          </p:cNvSpPr>
          <p:nvPr>
            <p:ph type="sldImg"/>
          </p:nvPr>
        </p:nvSpPr>
        <p:spPr>
          <a:xfrm>
            <a:off x="90488" y="744538"/>
            <a:ext cx="6616700" cy="3722687"/>
          </a:xfrm>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045242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fontAlgn="base" hangingPunct="1">
              <a:spcBef>
                <a:spcPct val="0"/>
              </a:spcBef>
              <a:spcAft>
                <a:spcPct val="0"/>
              </a:spcAft>
            </a:pPr>
            <a:fld id="{4A2E8543-ECE2-4E84-9707-36617F9E799D}" type="slidenum">
              <a:rPr lang="ar-SA" altLang="en-US" sz="1200" smtClean="0">
                <a:solidFill>
                  <a:srgbClr val="000000"/>
                </a:solidFill>
              </a:rPr>
              <a:pPr rtl="1" eaLnBrk="1" fontAlgn="base" hangingPunct="1">
                <a:spcBef>
                  <a:spcPct val="0"/>
                </a:spcBef>
                <a:spcAft>
                  <a:spcPct val="0"/>
                </a:spcAft>
              </a:pPr>
              <a:t>17</a:t>
            </a:fld>
            <a:endParaRPr lang="en-US" altLang="en-US" sz="1200">
              <a:solidFill>
                <a:srgbClr val="000000"/>
              </a:solidFill>
            </a:endParaRPr>
          </a:p>
        </p:txBody>
      </p:sp>
      <p:sp>
        <p:nvSpPr>
          <p:cNvPr id="135171" name="Rectangle 2"/>
          <p:cNvSpPr>
            <a:spLocks noGrp="1" noRot="1" noChangeAspect="1" noChangeArrowheads="1" noTextEdit="1"/>
          </p:cNvSpPr>
          <p:nvPr>
            <p:ph type="sldImg"/>
          </p:nvPr>
        </p:nvSpPr>
        <p:spPr>
          <a:xfrm>
            <a:off x="90488" y="744538"/>
            <a:ext cx="6616700" cy="3722687"/>
          </a:xfrm>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89155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fontAlgn="base" hangingPunct="1">
              <a:spcBef>
                <a:spcPct val="0"/>
              </a:spcBef>
              <a:spcAft>
                <a:spcPct val="0"/>
              </a:spcAft>
            </a:pPr>
            <a:fld id="{C141E3D1-6D03-486D-B251-6FEF25599597}" type="slidenum">
              <a:rPr lang="ar-SA" altLang="en-US" sz="1200" smtClean="0">
                <a:solidFill>
                  <a:srgbClr val="000000"/>
                </a:solidFill>
              </a:rPr>
              <a:pPr rtl="1" eaLnBrk="1" fontAlgn="base" hangingPunct="1">
                <a:spcBef>
                  <a:spcPct val="0"/>
                </a:spcBef>
                <a:spcAft>
                  <a:spcPct val="0"/>
                </a:spcAft>
              </a:pPr>
              <a:t>19</a:t>
            </a:fld>
            <a:endParaRPr lang="en-US" altLang="en-US" sz="1200">
              <a:solidFill>
                <a:srgbClr val="000000"/>
              </a:solidFill>
            </a:endParaRPr>
          </a:p>
        </p:txBody>
      </p:sp>
      <p:sp>
        <p:nvSpPr>
          <p:cNvPr id="137219" name="Rectangle 2"/>
          <p:cNvSpPr>
            <a:spLocks noGrp="1" noRot="1" noChangeAspect="1" noChangeArrowheads="1" noTextEdit="1"/>
          </p:cNvSpPr>
          <p:nvPr>
            <p:ph type="sldImg"/>
          </p:nvPr>
        </p:nvSpPr>
        <p:spPr>
          <a:xfrm>
            <a:off x="90488" y="744538"/>
            <a:ext cx="6616700" cy="3722687"/>
          </a:xfrm>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368306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fld id="{F3252C4D-28FB-4437-A662-92EC408E07D7}" type="slidenum">
              <a:rPr lang="ar-SA" altLang="en-US" sz="1200"/>
              <a:pPr algn="l" eaLnBrk="1" hangingPunct="1"/>
              <a:t>21</a:t>
            </a:fld>
            <a:endParaRPr lang="en-US" altLang="en-US" sz="1200"/>
          </a:p>
        </p:txBody>
      </p:sp>
      <p:sp>
        <p:nvSpPr>
          <p:cNvPr id="139267" name="Rectangle 2"/>
          <p:cNvSpPr>
            <a:spLocks noGrp="1" noRot="1" noChangeAspect="1" noChangeArrowheads="1" noTextEdit="1"/>
          </p:cNvSpPr>
          <p:nvPr>
            <p:ph type="sldImg"/>
          </p:nvPr>
        </p:nvSpPr>
        <p:spPr>
          <a:xfrm>
            <a:off x="90488" y="744538"/>
            <a:ext cx="6616700" cy="3722687"/>
          </a:xfrm>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23613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DEDDA4F-A6B0-4191-91E1-DAFBDE6AA4B4}" type="datetimeFigureOut">
              <a:rPr lang="en-US" smtClean="0"/>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2861615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EDDA4F-A6B0-4191-91E1-DAFBDE6AA4B4}" type="datetimeFigureOut">
              <a:rPr lang="en-US" smtClean="0"/>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959908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EDDA4F-A6B0-4191-91E1-DAFBDE6AA4B4}" type="datetimeFigureOut">
              <a:rPr lang="en-US" smtClean="0"/>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147306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66" name="Group 65"/>
          <p:cNvGrpSpPr/>
          <p:nvPr/>
        </p:nvGrpSpPr>
        <p:grpSpPr>
          <a:xfrm>
            <a:off x="1" y="1"/>
            <a:ext cx="307340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2533651"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2533651"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734736" y="5410203"/>
            <a:ext cx="2743200" cy="365125"/>
          </a:xfrm>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a:xfrm>
            <a:off x="2533650" y="5410203"/>
            <a:ext cx="5124887" cy="365125"/>
          </a:xfrm>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a:xfrm>
            <a:off x="10554138" y="5410201"/>
            <a:ext cx="771089" cy="365125"/>
          </a:xfrm>
        </p:spPr>
        <p:txBody>
          <a:bodyPr/>
          <a:lstStyle/>
          <a:p>
            <a:fld id="{A6CB6CF9-7E80-4BD1-B0F4-8B0F8C03933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044865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1141414" y="618518"/>
            <a:ext cx="9905999" cy="1478570"/>
          </a:xfrm>
        </p:spPr>
        <p:txBody>
          <a:bodyPr/>
          <a:lstStyle/>
          <a:p>
            <a:r>
              <a:rPr lang="en-US"/>
              <a:t>Click to edit Master title style</a:t>
            </a:r>
            <a:endParaRPr lang="en-US" dirty="0"/>
          </a:p>
        </p:txBody>
      </p:sp>
      <p:sp>
        <p:nvSpPr>
          <p:cNvPr id="48" name="Content Placeholder 2"/>
          <p:cNvSpPr>
            <a:spLocks noGrp="1"/>
          </p:cNvSpPr>
          <p:nvPr>
            <p:ph idx="1"/>
          </p:nvPr>
        </p:nvSpPr>
        <p:spPr>
          <a:xfrm>
            <a:off x="1141414" y="2249487"/>
            <a:ext cx="990599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Date Placeholder 3"/>
          <p:cNvSpPr>
            <a:spLocks noGrp="1"/>
          </p:cNvSpPr>
          <p:nvPr>
            <p:ph type="dt" sz="half" idx="10"/>
          </p:nvPr>
        </p:nvSpPr>
        <p:spPr>
          <a:xfrm>
            <a:off x="7456921" y="5883278"/>
            <a:ext cx="2743200" cy="365125"/>
          </a:xfrm>
        </p:spPr>
        <p:txBody>
          <a:bodyPr/>
          <a:lstStyle/>
          <a:p>
            <a:endParaRPr lang="en-US" altLang="en-US">
              <a:solidFill>
                <a:prstClr val="white">
                  <a:tint val="75000"/>
                </a:prstClr>
              </a:solidFill>
            </a:endParaRPr>
          </a:p>
        </p:txBody>
      </p:sp>
      <p:sp>
        <p:nvSpPr>
          <p:cNvPr id="50" name="Footer Placeholder 4"/>
          <p:cNvSpPr>
            <a:spLocks noGrp="1"/>
          </p:cNvSpPr>
          <p:nvPr>
            <p:ph type="ftr" sz="quarter" idx="11"/>
          </p:nvPr>
        </p:nvSpPr>
        <p:spPr>
          <a:xfrm>
            <a:off x="1141412" y="5883277"/>
            <a:ext cx="6239309" cy="365125"/>
          </a:xfrm>
        </p:spPr>
        <p:txBody>
          <a:bodyPr/>
          <a:lstStyle/>
          <a:p>
            <a:endParaRPr lang="en-US" altLang="en-US">
              <a:solidFill>
                <a:prstClr val="white">
                  <a:tint val="75000"/>
                </a:prstClr>
              </a:solidFill>
            </a:endParaRPr>
          </a:p>
        </p:txBody>
      </p:sp>
      <p:sp>
        <p:nvSpPr>
          <p:cNvPr id="51" name="Slide Number Placeholder 5"/>
          <p:cNvSpPr>
            <a:spLocks noGrp="1"/>
          </p:cNvSpPr>
          <p:nvPr>
            <p:ph type="sldNum" sz="quarter" idx="12"/>
          </p:nvPr>
        </p:nvSpPr>
        <p:spPr>
          <a:xfrm>
            <a:off x="10276322" y="5883276"/>
            <a:ext cx="771089" cy="365125"/>
          </a:xfrm>
        </p:spPr>
        <p:txBody>
          <a:bodyPr/>
          <a:lstStyle/>
          <a:p>
            <a:fld id="{F86F8DC2-EC83-4095-BEBC-10B4DA9FC4E2}"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678840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8"/>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5F92C26D-8928-422B-937B-189EAADBC1D6}"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5568490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1"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2DF27AD-4E84-4B1E-AEC3-A916C717EDCC}"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9554252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8"/>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38537" y="2249486"/>
            <a:ext cx="45812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1" y="3073399"/>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69323" y="2249485"/>
            <a:ext cx="4578087"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9"/>
            <a:ext cx="487521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lt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6A8069B7-7575-4AC1-A5AE-E95CA7502B67}"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620694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57F432F-945A-412E-B403-447B040CCA8F}"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8070956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lt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0631F53-B42B-4737-ABE3-9D70B6402A47}"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205684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6"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1"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6"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5AFD77-48DF-4FB0-B1E9-9874E7CE30E8}"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070524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EDDA4F-A6B0-4191-91E1-DAFBDE6AA4B4}" type="datetimeFigureOut">
              <a:rPr lang="en-US" smtClean="0"/>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33408540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5" y="609600"/>
            <a:ext cx="5005283"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443822" y="609600"/>
            <a:ext cx="4603591"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412" y="2249486"/>
            <a:ext cx="5005285"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E6469927-D93A-4C3B-ADBD-DBAE22BD63A8}"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0429259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4304666"/>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5"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9939553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1" y="4419601"/>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7548886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1"/>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3"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
        <p:nvSpPr>
          <p:cNvPr id="52" name="TextBox 51"/>
          <p:cNvSpPr txBox="1"/>
          <p:nvPr/>
        </p:nvSpPr>
        <p:spPr>
          <a:xfrm>
            <a:off x="928772" y="7184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rtl="1" fontAlgn="base">
              <a:spcAft>
                <a:spcPct val="0"/>
              </a:spcAft>
            </a:pPr>
            <a:r>
              <a:rPr lang="en-US" sz="8000" dirty="0">
                <a:solidFill>
                  <a:prstClr val="white"/>
                </a:solidFill>
                <a:effectLst/>
              </a:rPr>
              <a:t>“</a:t>
            </a:r>
          </a:p>
        </p:txBody>
      </p:sp>
      <p:sp>
        <p:nvSpPr>
          <p:cNvPr id="53" name="TextBox 52"/>
          <p:cNvSpPr txBox="1"/>
          <p:nvPr/>
        </p:nvSpPr>
        <p:spPr>
          <a:xfrm>
            <a:off x="10423297"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rtl="1" fontAlgn="base">
              <a:spcAft>
                <a:spcPct val="0"/>
              </a:spcAft>
            </a:pPr>
            <a:r>
              <a:rPr lang="en-US" sz="8000" dirty="0">
                <a:solidFill>
                  <a:prstClr val="white"/>
                </a:solidFill>
                <a:effectLst/>
              </a:rPr>
              <a:t>”</a:t>
            </a:r>
          </a:p>
        </p:txBody>
      </p:sp>
    </p:spTree>
    <p:extLst>
      <p:ext uri="{BB962C8B-B14F-4D97-AF65-F5344CB8AC3E}">
        <p14:creationId xmlns:p14="http://schemas.microsoft.com/office/powerpoint/2010/main" val="41315243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2" y="2134043"/>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5"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42718138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9"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1" y="2674463"/>
            <a:ext cx="319689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41412" y="3360263"/>
            <a:ext cx="3195243"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8" y="2677635"/>
            <a:ext cx="3184385"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14767" y="3363435"/>
            <a:ext cx="3185277"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3" y="2674463"/>
            <a:ext cx="3194968"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3"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4755318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3"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60"/>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4"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8"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4"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3" y="4980856"/>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solidFill>
                <a:prstClr val="white">
                  <a:tint val="75000"/>
                </a:prstClr>
              </a:solidFill>
            </a:endParaRPr>
          </a:p>
        </p:txBody>
      </p:sp>
      <p:sp>
        <p:nvSpPr>
          <p:cNvPr id="4" name="Footer Placeholder 3"/>
          <p:cNvSpPr>
            <a:spLocks noGrp="1"/>
          </p:cNvSpPr>
          <p:nvPr>
            <p:ph type="ftr" sz="quarter" idx="11"/>
          </p:nvPr>
        </p:nvSpPr>
        <p:spPr/>
        <p:txBody>
          <a:bodyPr/>
          <a:lstStyle>
            <a:lvl1pPr>
              <a:defRPr cap="all" baseline="0"/>
            </a:lvl1pPr>
          </a:lstStyle>
          <a:p>
            <a:endParaRPr lang="en-US" alt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8822183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CCD02CF7-3DE9-42E5-9EAD-EB24B6C0642B}"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7337427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1" y="609601"/>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601"/>
            <a:ext cx="7748591"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63C7DB8A-8136-44AD-8E0C-8C54F96D9C23}"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569632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EDDA4F-A6B0-4191-91E1-DAFBDE6AA4B4}" type="datetimeFigureOut">
              <a:rPr lang="en-US" smtClean="0"/>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1099981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EDDA4F-A6B0-4191-91E1-DAFBDE6AA4B4}" type="datetimeFigureOut">
              <a:rPr lang="en-US" smtClean="0"/>
              <a:t>6/30/2019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3991974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EDDA4F-A6B0-4191-91E1-DAFBDE6AA4B4}" type="datetimeFigureOut">
              <a:rPr lang="en-US" smtClean="0"/>
              <a:t>6/30/2019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238743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EDDA4F-A6B0-4191-91E1-DAFBDE6AA4B4}" type="datetimeFigureOut">
              <a:rPr lang="en-US" smtClean="0"/>
              <a:t>6/30/2019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113832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EDDA4F-A6B0-4191-91E1-DAFBDE6AA4B4}" type="datetimeFigureOut">
              <a:rPr lang="en-US" smtClean="0"/>
              <a:t>6/30/2019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3329986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EDDA4F-A6B0-4191-91E1-DAFBDE6AA4B4}" type="datetimeFigureOut">
              <a:rPr lang="en-US" smtClean="0"/>
              <a:t>6/30/2019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2659514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EDDA4F-A6B0-4191-91E1-DAFBDE6AA4B4}" type="datetimeFigureOut">
              <a:rPr lang="en-US" smtClean="0"/>
              <a:t>6/30/2019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627D34-E231-4D61-BFBB-634E9B7794AE}" type="slidenum">
              <a:rPr lang="en-US" smtClean="0"/>
              <a:t>‹#›</a:t>
            </a:fld>
            <a:endParaRPr lang="en-US"/>
          </a:p>
        </p:txBody>
      </p:sp>
    </p:spTree>
    <p:extLst>
      <p:ext uri="{BB962C8B-B14F-4D97-AF65-F5344CB8AC3E}">
        <p14:creationId xmlns:p14="http://schemas.microsoft.com/office/powerpoint/2010/main" val="2357783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EDDA4F-A6B0-4191-91E1-DAFBDE6AA4B4}" type="datetimeFigureOut">
              <a:rPr lang="en-US" smtClean="0"/>
              <a:t>6/30/2019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27D34-E231-4D61-BFBB-634E9B7794AE}" type="slidenum">
              <a:rPr lang="en-US" smtClean="0"/>
              <a:t>‹#›</a:t>
            </a:fld>
            <a:endParaRPr lang="en-US"/>
          </a:p>
        </p:txBody>
      </p:sp>
    </p:spTree>
    <p:extLst>
      <p:ext uri="{BB962C8B-B14F-4D97-AF65-F5344CB8AC3E}">
        <p14:creationId xmlns:p14="http://schemas.microsoft.com/office/powerpoint/2010/main" val="153850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9051" y="1"/>
            <a:ext cx="12055699"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4" y="618518"/>
            <a:ext cx="99059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4"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8"/>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1" fontAlgn="base">
              <a:spcBef>
                <a:spcPct val="0"/>
              </a:spcBef>
              <a:spcAft>
                <a:spcPct val="0"/>
              </a:spcAft>
            </a:pPr>
            <a:endParaRPr lang="en-US" altLang="en-US">
              <a:solidFill>
                <a:prstClr val="white">
                  <a:tint val="75000"/>
                </a:prstClr>
              </a:solidFill>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1141412" y="5883277"/>
            <a:ext cx="6239309"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1" fontAlgn="base">
              <a:spcBef>
                <a:spcPct val="0"/>
              </a:spcBef>
              <a:spcAft>
                <a:spcPct val="0"/>
              </a:spcAft>
            </a:pPr>
            <a:endParaRPr lang="en-US" altLang="en-US">
              <a:solidFill>
                <a:prstClr val="white">
                  <a:tint val="75000"/>
                </a:prstClr>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10276322" y="5883276"/>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1" fontAlgn="base">
              <a:spcBef>
                <a:spcPct val="0"/>
              </a:spcBef>
              <a:spcAft>
                <a:spcPct val="0"/>
              </a:spcAft>
            </a:pPr>
            <a:fld id="{01370252-3C74-49D3-A4E6-ECE8EBCBE870}" type="slidenum">
              <a:rPr lang="ar-SA" altLang="en-US" smtClean="0">
                <a:solidFill>
                  <a:prstClr val="white">
                    <a:tint val="75000"/>
                  </a:prstClr>
                </a:solidFill>
                <a:latin typeface="Arial" panose="020B0604020202020204" pitchFamily="34" charset="0"/>
              </a:rPr>
              <a:pPr rtl="1" fontAlgn="base">
                <a:spcBef>
                  <a:spcPct val="0"/>
                </a:spcBef>
                <a:spcAft>
                  <a:spcPct val="0"/>
                </a:spcAft>
              </a:pPr>
              <a:t>‹#›</a:t>
            </a:fld>
            <a:endParaRPr lang="en-US" altLang="en-US">
              <a:solidFill>
                <a:prstClr val="white">
                  <a:tint val="7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26758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080" y="1914843"/>
            <a:ext cx="9144000" cy="2387600"/>
          </a:xfrm>
        </p:spPr>
        <p:style>
          <a:lnRef idx="0">
            <a:schemeClr val="accent4"/>
          </a:lnRef>
          <a:fillRef idx="3">
            <a:schemeClr val="accent4"/>
          </a:fillRef>
          <a:effectRef idx="3">
            <a:schemeClr val="accent4"/>
          </a:effectRef>
          <a:fontRef idx="minor">
            <a:schemeClr val="lt1"/>
          </a:fontRef>
        </p:style>
        <p:txBody>
          <a:bodyPr/>
          <a:lstStyle/>
          <a:p>
            <a:pPr lvl="0">
              <a:lnSpc>
                <a:spcPct val="100000"/>
              </a:lnSpc>
              <a:spcBef>
                <a:spcPts val="0"/>
              </a:spcBef>
            </a:pPr>
            <a:r>
              <a:rPr lang="ar-JO"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Calibri" panose="020F0502020204030204"/>
                <a:ea typeface="+mn-ea"/>
                <a:cs typeface="Arial" panose="020B0604020202020204" pitchFamily="34" charset="0"/>
              </a:rPr>
              <a:t>الإستثمار العقاري</a:t>
            </a:r>
            <a:br>
              <a:rPr lang="en-US"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Calibri" panose="020F0502020204030204"/>
                <a:ea typeface="+mn-ea"/>
                <a:cs typeface="+mn-cs"/>
              </a:rPr>
            </a:br>
            <a:endParaRPr lang="en-US"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2414579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2" name="Rectangle 16"/>
          <p:cNvSpPr>
            <a:spLocks noChangeArrowheads="1"/>
          </p:cNvSpPr>
          <p:nvPr/>
        </p:nvSpPr>
        <p:spPr bwMode="auto">
          <a:xfrm>
            <a:off x="1018873" y="404813"/>
            <a:ext cx="10354069" cy="685800"/>
          </a:xfrm>
          <a:prstGeom prst="rect">
            <a:avLst/>
          </a:prstGeom>
          <a:ln/>
        </p:spPr>
        <p:style>
          <a:lnRef idx="2">
            <a:schemeClr val="accent2"/>
          </a:lnRef>
          <a:fillRef idx="1">
            <a:schemeClr val="lt1"/>
          </a:fillRef>
          <a:effectRef idx="0">
            <a:schemeClr val="accent2"/>
          </a:effectRef>
          <a:fontRef idx="minor">
            <a:schemeClr val="dk1"/>
          </a:fontRef>
        </p:style>
        <p:txBody>
          <a:bodyPr wrap="none" anchor="ctr"/>
          <a:lstStyle/>
          <a:p>
            <a:pPr algn="ctr" rtl="1" fontAlgn="base">
              <a:spcBef>
                <a:spcPct val="0"/>
              </a:spcBef>
              <a:spcAft>
                <a:spcPct val="0"/>
              </a:spcAft>
            </a:pPr>
            <a:r>
              <a:rPr lang="ar-SA" altLang="en-US" sz="3200" b="1">
                <a:solidFill>
                  <a:prstClr val="black"/>
                </a:solidFill>
                <a:latin typeface="AL-Mateen" charset="-78"/>
                <a:cs typeface="Traditional Arabic" panose="02020603050405020304" pitchFamily="18" charset="-78"/>
              </a:rPr>
              <a:t>أشكال الاستثمار</a:t>
            </a:r>
            <a:endParaRPr lang="en-US" altLang="en-US" sz="3200" b="1">
              <a:solidFill>
                <a:prstClr val="black"/>
              </a:solidFill>
              <a:latin typeface="Times New Roman" panose="02020603050405020304" pitchFamily="18" charset="0"/>
              <a:cs typeface="Traditional Arabic" panose="02020603050405020304" pitchFamily="18" charset="-78"/>
            </a:endParaRPr>
          </a:p>
        </p:txBody>
      </p:sp>
      <p:sp>
        <p:nvSpPr>
          <p:cNvPr id="9236" name="Rectangle 20"/>
          <p:cNvSpPr>
            <a:spLocks noChangeArrowheads="1"/>
          </p:cNvSpPr>
          <p:nvPr/>
        </p:nvSpPr>
        <p:spPr bwMode="auto">
          <a:xfrm>
            <a:off x="1076181" y="1752600"/>
            <a:ext cx="10352108" cy="156966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Low"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ومثال على هذا النوع من الاستثمارات ما يسمى بالاستثمارات الاجتماعية مثل إنشاء الملاعب والنوادي الرياضية أو نوادي الترفيه الاجتماعي … الخ ، فالمردودية في هذا النوع من الاستثمار تقاس بمدى التحسن الذي يحصل في طبيعة العلاقات الاجتماعية بين أفراد المنشأة  ويقع ضمن إطار الاستثمارات الاستراتيجية كثير من المشاريع الحكومية ، خاصة ما له علاقة بالأمن أو الصحة العامة</a:t>
            </a:r>
            <a:r>
              <a:rPr lang="ar-SA" altLang="en-US" sz="2400" b="1" dirty="0">
                <a:solidFill>
                  <a:prstClr val="black"/>
                </a:solidFill>
                <a:latin typeface="Times New Roman" panose="02020603050405020304" pitchFamily="18" charset="0"/>
                <a:cs typeface="Simplified Arabic" panose="02020603050405020304" pitchFamily="18" charset="-78"/>
              </a:rPr>
              <a:t> </a:t>
            </a:r>
          </a:p>
        </p:txBody>
      </p:sp>
      <p:sp>
        <p:nvSpPr>
          <p:cNvPr id="9237" name="Rectangle 21"/>
          <p:cNvSpPr>
            <a:spLocks noChangeArrowheads="1"/>
          </p:cNvSpPr>
          <p:nvPr/>
        </p:nvSpPr>
        <p:spPr bwMode="auto">
          <a:xfrm>
            <a:off x="5255787" y="1219200"/>
            <a:ext cx="6117155" cy="427038"/>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200" b="1" spc="50" dirty="0">
                <a:ln w="0"/>
                <a:solidFill>
                  <a:srgbClr val="134770"/>
                </a:solidFill>
                <a:effectLst>
                  <a:innerShdw blurRad="63500" dist="50800" dir="13500000">
                    <a:srgbClr val="000000">
                      <a:alpha val="50000"/>
                    </a:srgbClr>
                  </a:innerShdw>
                </a:effectLst>
                <a:latin typeface="Times New Roman" panose="02020603050405020304" pitchFamily="18" charset="0"/>
                <a:cs typeface="Simplified Arabic" panose="02020603050405020304" pitchFamily="18" charset="-78"/>
              </a:rPr>
              <a:t>5- الاستثمار الاستراتيجي (الاجتماعي):</a:t>
            </a:r>
            <a:endParaRPr lang="ar-SA" altLang="en-US" sz="2200" b="1" spc="50" dirty="0">
              <a:ln w="0"/>
              <a:solidFill>
                <a:srgbClr val="134770"/>
              </a:solidFill>
              <a:effectLst>
                <a:innerShdw blurRad="63500" dist="50800" dir="13500000">
                  <a:srgbClr val="000000">
                    <a:alpha val="50000"/>
                  </a:srgbClr>
                </a:innerShdw>
              </a:effectLst>
              <a:latin typeface="Times New Roman" panose="02020603050405020304" pitchFamily="18" charset="0"/>
              <a:cs typeface="Traditional Arabic" panose="02020603050405020304" pitchFamily="18" charset="-78"/>
            </a:endParaRPr>
          </a:p>
        </p:txBody>
      </p:sp>
      <p:sp>
        <p:nvSpPr>
          <p:cNvPr id="9238" name="Rectangle 22"/>
          <p:cNvSpPr>
            <a:spLocks noChangeArrowheads="1"/>
          </p:cNvSpPr>
          <p:nvPr/>
        </p:nvSpPr>
        <p:spPr bwMode="auto">
          <a:xfrm>
            <a:off x="1122219" y="4322763"/>
            <a:ext cx="10352108" cy="156966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يكتسب هذا النوع من الاستثمار أهمية خاصة بالنسبة للمنشآت والمشاريع الكبرى ، الصناعية منها بشكل خاص ، إذ غالباً ما تكون منتجاتها عرضة للمنافسة ، فالمنشأة التي تطور منتجاتها وتحسنها ، سواء من حيث النوعية أو الكلفة ، باستطاعتها السيطرة على الأسواق ، الأمر الذي يؤدي إلى إبعاد المنشآت الأخرى التقليدية من التنافس معها من خلال إضعاف قدرته التنافسية ، وبالتالي يؤدي إلى كساد سلعها وخروجها من السوق . </a:t>
            </a:r>
          </a:p>
        </p:txBody>
      </p:sp>
      <p:sp>
        <p:nvSpPr>
          <p:cNvPr id="9239" name="Rectangle 23"/>
          <p:cNvSpPr>
            <a:spLocks noChangeArrowheads="1"/>
          </p:cNvSpPr>
          <p:nvPr/>
        </p:nvSpPr>
        <p:spPr bwMode="auto">
          <a:xfrm>
            <a:off x="5311134" y="3768728"/>
            <a:ext cx="6117155" cy="427037"/>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200" b="1" spc="50" dirty="0">
                <a:ln w="0"/>
                <a:solidFill>
                  <a:srgbClr val="134770"/>
                </a:solidFill>
                <a:effectLst>
                  <a:innerShdw blurRad="63500" dist="50800" dir="13500000">
                    <a:srgbClr val="000000">
                      <a:alpha val="50000"/>
                    </a:srgbClr>
                  </a:innerShdw>
                </a:effectLst>
                <a:latin typeface="Times New Roman" panose="02020603050405020304" pitchFamily="18" charset="0"/>
                <a:cs typeface="Traditional Arabic" panose="02020603050405020304" pitchFamily="18" charset="-78"/>
              </a:rPr>
              <a:t>6- الاستثمار في مجال البحث والتطوير :</a:t>
            </a:r>
          </a:p>
        </p:txBody>
      </p:sp>
    </p:spTree>
    <p:extLst>
      <p:ext uri="{BB962C8B-B14F-4D97-AF65-F5344CB8AC3E}">
        <p14:creationId xmlns:p14="http://schemas.microsoft.com/office/powerpoint/2010/main" val="1839582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7" name="Rectangle 17"/>
          <p:cNvSpPr>
            <a:spLocks noChangeArrowheads="1"/>
          </p:cNvSpPr>
          <p:nvPr/>
        </p:nvSpPr>
        <p:spPr bwMode="auto">
          <a:xfrm>
            <a:off x="552249" y="404813"/>
            <a:ext cx="10730229" cy="685800"/>
          </a:xfrm>
          <a:prstGeom prst="rect">
            <a:avLst/>
          </a:prstGeom>
          <a:ln/>
        </p:spPr>
        <p:style>
          <a:lnRef idx="2">
            <a:schemeClr val="accent2"/>
          </a:lnRef>
          <a:fillRef idx="1">
            <a:schemeClr val="lt1"/>
          </a:fillRef>
          <a:effectRef idx="0">
            <a:schemeClr val="accent2"/>
          </a:effectRef>
          <a:fontRef idx="minor">
            <a:schemeClr val="dk1"/>
          </a:fontRef>
        </p:style>
        <p:txBody>
          <a:bodyPr wrap="none" anchor="ctr"/>
          <a:lstStyle/>
          <a:p>
            <a:pPr algn="ctr" rtl="1" fontAlgn="base">
              <a:spcBef>
                <a:spcPct val="0"/>
              </a:spcBef>
              <a:spcAft>
                <a:spcPct val="0"/>
              </a:spcAft>
            </a:pPr>
            <a:r>
              <a:rPr lang="ar-SA" altLang="en-US" sz="3200" b="1">
                <a:solidFill>
                  <a:prstClr val="black"/>
                </a:solidFill>
                <a:latin typeface="Times New Roman" panose="02020603050405020304" pitchFamily="18" charset="0"/>
                <a:cs typeface="Traditional Arabic" panose="02020603050405020304" pitchFamily="18" charset="-78"/>
              </a:rPr>
              <a:t>الفرق بين الاستثمار وبعض المفاهيم الأخرى</a:t>
            </a:r>
            <a:r>
              <a:rPr lang="ar-SA" altLang="en-US" sz="3200" b="1">
                <a:solidFill>
                  <a:prstClr val="black"/>
                </a:solidFill>
                <a:latin typeface="Times New Roman" panose="02020603050405020304" pitchFamily="18" charset="0"/>
                <a:cs typeface="Times New Roman" panose="02020603050405020304" pitchFamily="18" charset="0"/>
              </a:rPr>
              <a:t>:</a:t>
            </a:r>
            <a:r>
              <a:rPr lang="ar-SA" altLang="en-US" sz="3200" b="1" baseline="30000">
                <a:solidFill>
                  <a:prstClr val="black"/>
                </a:solidFill>
                <a:latin typeface="Times New Roman" panose="02020603050405020304" pitchFamily="18" charset="0"/>
                <a:cs typeface="Times New Roman" panose="02020603050405020304" pitchFamily="18" charset="0"/>
              </a:rPr>
              <a:t> </a:t>
            </a:r>
            <a:endParaRPr lang="en-US" altLang="en-US" sz="3200" b="1" baseline="30000">
              <a:solidFill>
                <a:prstClr val="black"/>
              </a:solidFill>
              <a:latin typeface="Times New Roman" panose="02020603050405020304" pitchFamily="18" charset="0"/>
              <a:cs typeface="Simplified Arabic" panose="02020603050405020304" pitchFamily="18" charset="-78"/>
            </a:endParaRPr>
          </a:p>
        </p:txBody>
      </p:sp>
      <p:sp>
        <p:nvSpPr>
          <p:cNvPr id="10261" name="Rectangle 21"/>
          <p:cNvSpPr>
            <a:spLocks noChangeArrowheads="1"/>
          </p:cNvSpPr>
          <p:nvPr/>
        </p:nvSpPr>
        <p:spPr bwMode="auto">
          <a:xfrm>
            <a:off x="526473" y="1600201"/>
            <a:ext cx="10820399" cy="2308324"/>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رغم أن المضاربة تنطوي على اقتناء أصل معين إلا أن هنالك فرقاً جوهرياً بينها وبين الاستثمار ذلك أنه في حين أن الهدف من الاستثمار هو تحقيق عائد من تشغيل أو  استغلال الأصول </a:t>
            </a:r>
            <a:r>
              <a:rPr lang="ar-SA" altLang="en-US" sz="2400" b="1" dirty="0" err="1">
                <a:solidFill>
                  <a:prstClr val="black"/>
                </a:solidFill>
                <a:latin typeface="Times New Roman" panose="02020603050405020304" pitchFamily="18" charset="0"/>
                <a:cs typeface="Traditional Arabic" panose="02020603050405020304" pitchFamily="18" charset="-78"/>
              </a:rPr>
              <a:t>المقتناة</a:t>
            </a:r>
            <a:r>
              <a:rPr lang="ar-SA" altLang="en-US" sz="2400" b="1" dirty="0">
                <a:solidFill>
                  <a:prstClr val="black"/>
                </a:solidFill>
                <a:latin typeface="Times New Roman" panose="02020603050405020304" pitchFamily="18" charset="0"/>
                <a:cs typeface="Traditional Arabic" panose="02020603050405020304" pitchFamily="18" charset="-78"/>
              </a:rPr>
              <a:t> نجد أن الهدف في المضاربة تحقيق عائد من عملية شراء أو بيع الأصل نفسه ، فمثلاً نجد أن أحد الأشخاص يقوم بشراء أصول معينة (أسهم أو سلع) في وقت تكون فيه أسعارها منخفضة نسبياً وذلك بهدف ببعها في وقت لاحق تكون فيه أسعار هذه السلع مرتفعة نسبياً . في هذه الحالة نجد أن العائد الذي يحققه المضارب تتمثل في الفرق بين سعر بيع الأصل وسعر شرائه وليس في نتيجة استغلال هذا الأصل كما هي الحال في الاستثمار . وعادة ما تتراوح فترة المضاربة بضعة أيام وبضعة شهور . </a:t>
            </a:r>
          </a:p>
        </p:txBody>
      </p:sp>
      <p:sp>
        <p:nvSpPr>
          <p:cNvPr id="10262" name="Rectangle 22"/>
          <p:cNvSpPr>
            <a:spLocks noChangeArrowheads="1"/>
          </p:cNvSpPr>
          <p:nvPr/>
        </p:nvSpPr>
        <p:spPr bwMode="auto">
          <a:xfrm>
            <a:off x="4443215" y="1143000"/>
            <a:ext cx="6393873" cy="427038"/>
          </a:xfrm>
          <a:prstGeom prst="rect">
            <a:avLst/>
          </a:prstGeom>
          <a:ln/>
        </p:spPr>
        <p:style>
          <a:lnRef idx="0">
            <a:schemeClr val="dk1"/>
          </a:lnRef>
          <a:fillRef idx="3">
            <a:schemeClr val="dk1"/>
          </a:fillRef>
          <a:effectRef idx="3">
            <a:schemeClr val="dk1"/>
          </a:effectRef>
          <a:fontRef idx="minor">
            <a:schemeClr val="lt1"/>
          </a:fontRef>
        </p:style>
        <p:txBody>
          <a:bodyPr wrap="square">
            <a:spAutoFit/>
          </a:bodyPr>
          <a:lstStyle/>
          <a:p>
            <a:pPr algn="just" rtl="1" fontAlgn="base">
              <a:spcBef>
                <a:spcPct val="0"/>
              </a:spcBef>
              <a:spcAft>
                <a:spcPct val="0"/>
              </a:spcAft>
            </a:pPr>
            <a:r>
              <a:rPr lang="ar-SA" altLang="en-US" sz="2200" b="1">
                <a:solidFill>
                  <a:srgbClr val="FFFF66"/>
                </a:solidFill>
                <a:latin typeface="Times New Roman" panose="02020603050405020304" pitchFamily="18" charset="0"/>
                <a:cs typeface="Simplified Arabic" panose="02020603050405020304" pitchFamily="18" charset="-78"/>
              </a:rPr>
              <a:t>1-المضاربة :</a:t>
            </a:r>
            <a:endParaRPr lang="ar-SA" altLang="en-US" sz="2200" b="1">
              <a:solidFill>
                <a:srgbClr val="FFFF66"/>
              </a:solidFill>
              <a:latin typeface="Times New Roman" panose="02020603050405020304" pitchFamily="18" charset="0"/>
              <a:cs typeface="Traditional Arabic" panose="02020603050405020304" pitchFamily="18" charset="-78"/>
            </a:endParaRPr>
          </a:p>
        </p:txBody>
      </p:sp>
      <p:sp>
        <p:nvSpPr>
          <p:cNvPr id="10263" name="Rectangle 23"/>
          <p:cNvSpPr>
            <a:spLocks noChangeArrowheads="1"/>
          </p:cNvSpPr>
          <p:nvPr/>
        </p:nvSpPr>
        <p:spPr bwMode="auto">
          <a:xfrm>
            <a:off x="526473" y="4495801"/>
            <a:ext cx="10820399" cy="1384995"/>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800" dirty="0">
                <a:solidFill>
                  <a:prstClr val="black"/>
                </a:solidFill>
                <a:latin typeface="Times New Roman" panose="02020603050405020304" pitchFamily="18" charset="0"/>
                <a:cs typeface="Traditional Arabic" panose="02020603050405020304" pitchFamily="18" charset="-78"/>
              </a:rPr>
              <a:t>وهي محرماً شرعاً وتقوم على أساس توقعات أو احتمالات وقوع أحداث معينة، يتوقف العائد الذي تحققه المقامرة على توافق النتائج الفعلية مع التوقعات (الحظ) وأوضح مثال على ذلك المراهنات مثل مراهنات سباق الخيل حيث يراهن كل من المقامرين أن حصاناً معيناً سوف يفوز في السباق وعملية المقامرة تستغرق عدة دقائق أو عدة ثوان</a:t>
            </a:r>
            <a:r>
              <a:rPr lang="ar-SA" altLang="en-US" sz="2200" dirty="0">
                <a:solidFill>
                  <a:prstClr val="black"/>
                </a:solidFill>
                <a:latin typeface="Times New Roman" panose="02020603050405020304" pitchFamily="18" charset="0"/>
                <a:cs typeface="Traditional Arabic" panose="02020603050405020304" pitchFamily="18" charset="-78"/>
              </a:rPr>
              <a:t> </a:t>
            </a:r>
          </a:p>
        </p:txBody>
      </p:sp>
      <p:sp>
        <p:nvSpPr>
          <p:cNvPr id="10264" name="Rectangle 24"/>
          <p:cNvSpPr>
            <a:spLocks noChangeArrowheads="1"/>
          </p:cNvSpPr>
          <p:nvPr/>
        </p:nvSpPr>
        <p:spPr bwMode="auto">
          <a:xfrm>
            <a:off x="4519415" y="4038600"/>
            <a:ext cx="6393873" cy="427038"/>
          </a:xfrm>
          <a:prstGeom prst="rect">
            <a:avLst/>
          </a:prstGeom>
          <a:ln/>
        </p:spPr>
        <p:style>
          <a:lnRef idx="0">
            <a:schemeClr val="dk1"/>
          </a:lnRef>
          <a:fillRef idx="3">
            <a:schemeClr val="dk1"/>
          </a:fillRef>
          <a:effectRef idx="3">
            <a:schemeClr val="dk1"/>
          </a:effectRef>
          <a:fontRef idx="minor">
            <a:schemeClr val="lt1"/>
          </a:fontRef>
        </p:style>
        <p:txBody>
          <a:bodyPr wrap="square">
            <a:spAutoFit/>
          </a:bodyPr>
          <a:lstStyle/>
          <a:p>
            <a:pPr algn="just" rtl="1" fontAlgn="base">
              <a:spcBef>
                <a:spcPct val="0"/>
              </a:spcBef>
              <a:spcAft>
                <a:spcPct val="0"/>
              </a:spcAft>
            </a:pPr>
            <a:r>
              <a:rPr lang="ar-SA" altLang="en-US" sz="2200" b="1">
                <a:solidFill>
                  <a:srgbClr val="FFFF66"/>
                </a:solidFill>
                <a:latin typeface="Times New Roman" panose="02020603050405020304" pitchFamily="18" charset="0"/>
                <a:cs typeface="Simplified Arabic" panose="02020603050405020304" pitchFamily="18" charset="-78"/>
              </a:rPr>
              <a:t>2- المقامرة :</a:t>
            </a:r>
            <a:r>
              <a:rPr lang="ar-SA" altLang="en-US" sz="2200" b="1" baseline="30000">
                <a:solidFill>
                  <a:srgbClr val="FFFF66"/>
                </a:solidFill>
                <a:latin typeface="Times New Roman" panose="02020603050405020304" pitchFamily="18" charset="0"/>
                <a:cs typeface="Simplified Arabic" panose="02020603050405020304" pitchFamily="18" charset="-78"/>
              </a:rPr>
              <a:t> </a:t>
            </a:r>
          </a:p>
        </p:txBody>
      </p:sp>
    </p:spTree>
    <p:extLst>
      <p:ext uri="{BB962C8B-B14F-4D97-AF65-F5344CB8AC3E}">
        <p14:creationId xmlns:p14="http://schemas.microsoft.com/office/powerpoint/2010/main" val="358057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041400" y="920751"/>
            <a:ext cx="10086975"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fontAlgn="base" hangingPunct="1">
              <a:spcBef>
                <a:spcPct val="50000"/>
              </a:spcBef>
              <a:spcAft>
                <a:spcPct val="0"/>
              </a:spcAft>
            </a:pPr>
            <a:r>
              <a:rPr lang="ar-SA" altLang="en-US" sz="4000" b="1" dirty="0">
                <a:solidFill>
                  <a:srgbClr val="A50021"/>
                </a:solidFill>
                <a:cs typeface="Simplified Arabic" panose="02020603050405020304" pitchFamily="18" charset="-78"/>
              </a:rPr>
              <a:t>2. مكونات الانفاق الاستثماري:</a:t>
            </a:r>
          </a:p>
          <a:p>
            <a:pPr algn="r" rtl="1" eaLnBrk="1" fontAlgn="base" hangingPunct="1">
              <a:spcBef>
                <a:spcPct val="50000"/>
              </a:spcBef>
              <a:spcAft>
                <a:spcPct val="0"/>
              </a:spcAft>
            </a:pPr>
            <a:r>
              <a:rPr lang="ar-SA" altLang="en-US" sz="4000" b="1" dirty="0">
                <a:solidFill>
                  <a:srgbClr val="A50021"/>
                </a:solidFill>
                <a:cs typeface="Simplified Arabic" panose="02020603050405020304" pitchFamily="18" charset="-78"/>
              </a:rPr>
              <a:t> يتكون الانفاق الاستثماري من ثلاث عناصر أساسية هي :</a:t>
            </a:r>
          </a:p>
          <a:p>
            <a:pPr algn="r" rtl="1" eaLnBrk="1" fontAlgn="base" hangingPunct="1">
              <a:spcBef>
                <a:spcPct val="50000"/>
              </a:spcBef>
              <a:spcAft>
                <a:spcPct val="0"/>
              </a:spcAft>
            </a:pPr>
            <a:r>
              <a:rPr lang="ar-SA" altLang="en-US" sz="2800" b="1" dirty="0">
                <a:solidFill>
                  <a:srgbClr val="000099"/>
                </a:solidFill>
                <a:cs typeface="Simplified Arabic" panose="02020603050405020304" pitchFamily="18" charset="-78"/>
              </a:rPr>
              <a:t>  </a:t>
            </a:r>
            <a:r>
              <a:rPr lang="ar-SA" altLang="en-US" sz="3600" b="1" dirty="0">
                <a:solidFill>
                  <a:srgbClr val="000099"/>
                </a:solidFill>
                <a:cs typeface="Simplified Arabic" panose="02020603050405020304" pitchFamily="18" charset="-78"/>
              </a:rPr>
              <a:t>( أ ) التكوين الرأسمالي الثابت</a:t>
            </a:r>
          </a:p>
          <a:p>
            <a:pPr algn="r" rtl="1" eaLnBrk="1" fontAlgn="base" hangingPunct="1">
              <a:spcBef>
                <a:spcPct val="50000"/>
              </a:spcBef>
              <a:spcAft>
                <a:spcPct val="0"/>
              </a:spcAft>
            </a:pPr>
            <a:r>
              <a:rPr lang="ar-SA" altLang="en-US" sz="3600" b="1" dirty="0">
                <a:solidFill>
                  <a:srgbClr val="000000"/>
                </a:solidFill>
                <a:cs typeface="Simplified Arabic" panose="02020603050405020304" pitchFamily="18" charset="-78"/>
              </a:rPr>
              <a:t>ويشمل شراء السلع الرأسمالية كالآلات والمعدات ، وكذلك المباني والعقارات، والأجهزة المختلفة المستخدمة في عملية الانتاج .</a:t>
            </a:r>
          </a:p>
        </p:txBody>
      </p:sp>
    </p:spTree>
    <p:extLst>
      <p:ext uri="{BB962C8B-B14F-4D97-AF65-F5344CB8AC3E}">
        <p14:creationId xmlns:p14="http://schemas.microsoft.com/office/powerpoint/2010/main" val="19691573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p:cTn id="25" dur="500" fill="hold"/>
                                        <p:tgtEl>
                                          <p:spTgt spid="614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147">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858982" y="739775"/>
            <a:ext cx="10472593"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fontAlgn="base" hangingPunct="1">
              <a:spcBef>
                <a:spcPct val="50000"/>
              </a:spcBef>
              <a:spcAft>
                <a:spcPct val="0"/>
              </a:spcAft>
            </a:pPr>
            <a:r>
              <a:rPr lang="ar-SA" altLang="en-US" sz="2800" b="1" dirty="0">
                <a:solidFill>
                  <a:srgbClr val="000099"/>
                </a:solidFill>
                <a:cs typeface="Simplified Arabic" panose="02020603050405020304" pitchFamily="18" charset="-78"/>
              </a:rPr>
              <a:t> </a:t>
            </a:r>
            <a:r>
              <a:rPr lang="ar-SA" altLang="en-US" sz="3200" b="1" dirty="0">
                <a:solidFill>
                  <a:srgbClr val="000099"/>
                </a:solidFill>
                <a:cs typeface="Simplified Arabic" panose="02020603050405020304" pitchFamily="18" charset="-78"/>
              </a:rPr>
              <a:t>(ب ) التغير في المخزون السلعي </a:t>
            </a:r>
            <a:endParaRPr lang="ar-JO" altLang="en-US" sz="3200" b="1" dirty="0">
              <a:solidFill>
                <a:srgbClr val="000099"/>
              </a:solidFill>
              <a:cs typeface="Simplified Arabic" panose="02020603050405020304" pitchFamily="18" charset="-78"/>
            </a:endParaRPr>
          </a:p>
          <a:p>
            <a:pPr algn="justLow" rtl="1" eaLnBrk="1" fontAlgn="base" hangingPunct="1">
              <a:spcBef>
                <a:spcPct val="50000"/>
              </a:spcBef>
              <a:spcAft>
                <a:spcPct val="0"/>
              </a:spcAft>
            </a:pPr>
            <a:r>
              <a:rPr lang="ar-SA" altLang="en-US" sz="3000" b="1" dirty="0">
                <a:solidFill>
                  <a:srgbClr val="000000"/>
                </a:solidFill>
                <a:cs typeface="Simplified Arabic" panose="02020603050405020304" pitchFamily="18" charset="-78"/>
              </a:rPr>
              <a:t>أو ما يسمى باهتلاك رأس المال وهو يشمل قطع الغيار اللازمة لاستمرار العملية الانتاجية .</a:t>
            </a:r>
          </a:p>
          <a:p>
            <a:pPr algn="justLow" rtl="1" eaLnBrk="1" fontAlgn="base" hangingPunct="1">
              <a:spcBef>
                <a:spcPct val="50000"/>
              </a:spcBef>
              <a:spcAft>
                <a:spcPct val="0"/>
              </a:spcAft>
            </a:pPr>
            <a:r>
              <a:rPr lang="ar-SA" altLang="en-US" sz="3000" b="1" dirty="0">
                <a:solidFill>
                  <a:srgbClr val="000000"/>
                </a:solidFill>
                <a:cs typeface="Simplified Arabic" panose="02020603050405020304" pitchFamily="18" charset="-78"/>
              </a:rPr>
              <a:t> فمثلاً عند شراء معدات ألمانية المنشأ، نرى أن المنتج قد اشترى معها العديد من قطع الغيار خشية تعطل أحد الآلات ، وبالتالي فإن إحلال القطع الجديدة مكان التالفة سيحول دون تعطل عملية الانتاج بالكامل بانتظار وصول البديل من ألمانيا، وبهذا فإن تراكم مثل هذه المعدات وقطع الغيار يكًون ما يسمى بالمخزون ، وتدخل حساباته في بند الاستثمار ، كما يشمل اهتلاك رأس الملا كافه المبالغ النقدية التي تخصص لصيانة الآلات أو لإحلال آلات جديدة محل الآلات التي أهلكت خلال العملية الانتاجية .</a:t>
            </a:r>
            <a:endParaRPr lang="en-US" altLang="en-US" sz="30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2599157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508000" y="1060450"/>
            <a:ext cx="11239500"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fontAlgn="base" hangingPunct="1">
              <a:spcBef>
                <a:spcPct val="50000"/>
              </a:spcBef>
              <a:spcAft>
                <a:spcPct val="0"/>
              </a:spcAft>
            </a:pPr>
            <a:r>
              <a:rPr lang="ar-SA" altLang="en-US" sz="3600" b="1" dirty="0">
                <a:solidFill>
                  <a:srgbClr val="000099"/>
                </a:solidFill>
                <a:cs typeface="Simplified Arabic" panose="02020603050405020304" pitchFamily="18" charset="-78"/>
              </a:rPr>
              <a:t>( ج ) الاستثمار في المباني السكنية والمشاريع الانشائية : </a:t>
            </a:r>
            <a:endParaRPr lang="ar-JO" altLang="en-US" sz="3600" b="1" dirty="0">
              <a:solidFill>
                <a:srgbClr val="000099"/>
              </a:solidFill>
              <a:cs typeface="Simplified Arabic" panose="02020603050405020304" pitchFamily="18" charset="-78"/>
            </a:endParaRPr>
          </a:p>
          <a:p>
            <a:pPr algn="justLow" rtl="1" eaLnBrk="1" fontAlgn="base" hangingPunct="1">
              <a:spcBef>
                <a:spcPct val="50000"/>
              </a:spcBef>
              <a:spcAft>
                <a:spcPct val="0"/>
              </a:spcAft>
            </a:pPr>
            <a:r>
              <a:rPr lang="ar-SA" altLang="en-US" sz="3200" b="1" dirty="0">
                <a:solidFill>
                  <a:srgbClr val="000000"/>
                </a:solidFill>
                <a:cs typeface="Simplified Arabic" panose="02020603050405020304" pitchFamily="18" charset="-78"/>
              </a:rPr>
              <a:t>يعتبر بناء المنازل والإنشاءات جزءاً مهماً من الاستثمارات ، حتى ولو كان البناء من أجل السكن، وذلك لأن بناء المنازل السكنية يشغل أعداد كبيرة من الأيدي العاملة، كما يشغل أعداد كبيرة من المصانع والمعامل التي تنتج المواد الخام اللازمة للبناء.</a:t>
            </a:r>
          </a:p>
          <a:p>
            <a:pPr algn="justLow" rtl="1" eaLnBrk="1" fontAlgn="base" hangingPunct="1">
              <a:spcBef>
                <a:spcPct val="50000"/>
              </a:spcBef>
              <a:spcAft>
                <a:spcPct val="0"/>
              </a:spcAft>
            </a:pPr>
            <a:r>
              <a:rPr lang="ar-SA" altLang="en-US" sz="3200" b="1" dirty="0">
                <a:solidFill>
                  <a:srgbClr val="000000"/>
                </a:solidFill>
                <a:cs typeface="Simplified Arabic" panose="02020603050405020304" pitchFamily="18" charset="-78"/>
              </a:rPr>
              <a:t> ويستحوذ الاستثمار في المباني السكنية وقطاع الانشاءات ما نسبته </a:t>
            </a:r>
            <a:r>
              <a:rPr lang="en-US" altLang="en-US" sz="3200" b="1" dirty="0">
                <a:solidFill>
                  <a:srgbClr val="000000"/>
                </a:solidFill>
                <a:cs typeface="Simplified Arabic" panose="02020603050405020304" pitchFamily="18" charset="-78"/>
              </a:rPr>
              <a:t>20% </a:t>
            </a:r>
            <a:r>
              <a:rPr lang="ar-SA" altLang="en-US" sz="3200" b="1" dirty="0">
                <a:solidFill>
                  <a:srgbClr val="000000"/>
                </a:solidFill>
                <a:cs typeface="Simplified Arabic" panose="02020603050405020304" pitchFamily="18" charset="-78"/>
              </a:rPr>
              <a:t> من إجمالي الاستثمارات لأي اقتصاد .</a:t>
            </a:r>
            <a:endParaRPr lang="en-US" altLang="en-US" sz="32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29261801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533400" y="1009651"/>
            <a:ext cx="112522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fontAlgn="base" hangingPunct="1">
              <a:spcBef>
                <a:spcPct val="50000"/>
              </a:spcBef>
              <a:spcAft>
                <a:spcPct val="0"/>
              </a:spcAft>
            </a:pPr>
            <a:r>
              <a:rPr lang="ar-SA" altLang="en-US" sz="3600" b="1" u="sng" dirty="0">
                <a:solidFill>
                  <a:srgbClr val="FF3300"/>
                </a:solidFill>
                <a:cs typeface="Simplified Arabic" panose="02020603050405020304" pitchFamily="18" charset="-78"/>
              </a:rPr>
              <a:t>الفرق بين الاستثمار المالي والاستثمار الاقتصادي</a:t>
            </a:r>
          </a:p>
          <a:p>
            <a:pPr algn="justLow" rtl="1" eaLnBrk="1" fontAlgn="base" hangingPunct="1">
              <a:spcBef>
                <a:spcPct val="50000"/>
              </a:spcBef>
              <a:spcAft>
                <a:spcPct val="0"/>
              </a:spcAft>
            </a:pPr>
            <a:r>
              <a:rPr lang="ar-SA" altLang="en-US" sz="2800" b="1" dirty="0">
                <a:solidFill>
                  <a:srgbClr val="000000"/>
                </a:solidFill>
                <a:cs typeface="Simplified Arabic" panose="02020603050405020304" pitchFamily="18" charset="-78"/>
              </a:rPr>
              <a:t>شراء الأسهم والسندات التي تقوم الشركات بإصدارها لأول مرة يعد جزءاً من الاستثمار بالمفهوم الاقتصادي، وذلك لأن إصدار هذه الأسهم والسندات لأول مرة يؤدي إلى زيادة القدرة الانتاجية للاقتصاد الوطني وهذا ينطبق مع تعريف الاستثمار الاقتصادي.</a:t>
            </a:r>
          </a:p>
          <a:p>
            <a:pPr algn="justLow" rtl="1" eaLnBrk="1" fontAlgn="base" hangingPunct="1">
              <a:spcBef>
                <a:spcPct val="50000"/>
              </a:spcBef>
              <a:spcAft>
                <a:spcPct val="0"/>
              </a:spcAft>
            </a:pPr>
            <a:r>
              <a:rPr lang="ar-SA" altLang="en-US" sz="2800" b="1" dirty="0">
                <a:solidFill>
                  <a:srgbClr val="000000"/>
                </a:solidFill>
                <a:cs typeface="Simplified Arabic" panose="02020603050405020304" pitchFamily="18" charset="-78"/>
              </a:rPr>
              <a:t>أما تداول هذه الأسهم والسندات فيما بعد داخل البورصة بين الأفراد والشركات فلا يعد استثماراً بالمفهوم الاقتصادي وإنما هو جزءً من الاستثمار المالي، والمنطق في هذا يكمن في أن هذه الأسهم والسندات لا تساعد على زيادة القدرة الانتاجية للاقتصاد الوطني، لأنها تعبر عن تبادل ملكية الأسهم وتداولها بين الأفراد وبالتالي لا تدخل في حسابات الناتج المحلي الاجمالي .</a:t>
            </a:r>
            <a:endParaRPr lang="en-US" altLang="en-US" sz="28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40881535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387927" y="404813"/>
            <a:ext cx="11263746"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fontAlgn="base" hangingPunct="1">
              <a:spcBef>
                <a:spcPct val="50000"/>
              </a:spcBef>
              <a:spcAft>
                <a:spcPct val="0"/>
              </a:spcAft>
            </a:pPr>
            <a:r>
              <a:rPr lang="ar-SA" altLang="en-US" sz="4800" b="1" dirty="0">
                <a:solidFill>
                  <a:srgbClr val="FF3300"/>
                </a:solidFill>
                <a:cs typeface="Simplified Arabic" panose="02020603050405020304" pitchFamily="18" charset="-78"/>
              </a:rPr>
              <a:t> ثانياً/ محددات القرار الاستثماري :</a:t>
            </a:r>
          </a:p>
          <a:p>
            <a:pPr algn="just" rtl="1" eaLnBrk="1" fontAlgn="base" hangingPunct="1">
              <a:spcBef>
                <a:spcPct val="50000"/>
              </a:spcBef>
              <a:spcAft>
                <a:spcPct val="0"/>
              </a:spcAft>
            </a:pPr>
            <a:r>
              <a:rPr lang="ar-SA" altLang="en-US" sz="2800" b="1" dirty="0">
                <a:solidFill>
                  <a:srgbClr val="000000"/>
                </a:solidFill>
                <a:cs typeface="Simplified Arabic" panose="02020603050405020304" pitchFamily="18" charset="-78"/>
              </a:rPr>
              <a:t> يتجه المستثمرون نحو شراء السلع الرأسمالية إذا توقعوا الحصول على أرباح منها ، أي إذا كانت العوائد (الإيرادات) من الاستثمار أكبر من التكاليف المترتبة عليه، وبشكل عام يوجد ثلاثة عناصر رئيسية تحدد عملية اتخاذ قرار الاستثمار، وتتلخص هذه العناصر في العوائد، والتكاليف ، والتوقعات .</a:t>
            </a:r>
          </a:p>
          <a:p>
            <a:pPr algn="just" rtl="1" eaLnBrk="1" fontAlgn="base" hangingPunct="1">
              <a:spcBef>
                <a:spcPct val="50000"/>
              </a:spcBef>
              <a:spcAft>
                <a:spcPct val="0"/>
              </a:spcAft>
            </a:pPr>
            <a:r>
              <a:rPr lang="ar-SA" altLang="en-US" sz="4000" b="1" dirty="0">
                <a:solidFill>
                  <a:srgbClr val="333399"/>
                </a:solidFill>
                <a:cs typeface="Simplified Arabic" panose="02020603050405020304" pitchFamily="18" charset="-78"/>
              </a:rPr>
              <a:t>( 1 ) العوائد (الإيرادات) </a:t>
            </a:r>
            <a:r>
              <a:rPr lang="en-US" altLang="en-US" sz="4000" b="1" dirty="0">
                <a:solidFill>
                  <a:srgbClr val="333399"/>
                </a:solidFill>
                <a:cs typeface="Simplified Arabic" panose="02020603050405020304" pitchFamily="18" charset="-78"/>
              </a:rPr>
              <a:t>Revenues</a:t>
            </a:r>
            <a:r>
              <a:rPr lang="ar-SA" altLang="en-US" sz="4000" b="1" dirty="0">
                <a:solidFill>
                  <a:srgbClr val="333399"/>
                </a:solidFill>
                <a:cs typeface="Simplified Arabic" panose="02020603050405020304" pitchFamily="18" charset="-78"/>
              </a:rPr>
              <a:t> </a:t>
            </a:r>
          </a:p>
          <a:p>
            <a:pPr algn="just" rtl="1" eaLnBrk="1" fontAlgn="base" hangingPunct="1">
              <a:spcBef>
                <a:spcPct val="50000"/>
              </a:spcBef>
              <a:spcAft>
                <a:spcPct val="0"/>
              </a:spcAft>
            </a:pPr>
            <a:r>
              <a:rPr lang="ar-SA" altLang="en-US" sz="3200" b="1" dirty="0">
                <a:solidFill>
                  <a:srgbClr val="000000"/>
                </a:solidFill>
                <a:cs typeface="Simplified Arabic" panose="02020603050405020304" pitchFamily="18" charset="-78"/>
              </a:rPr>
              <a:t> في فترات الانتعاش الاقتصادي تزداد العوائد فتزداد الاستثمارات، إما في فترات الركود الاقتصادي حيث لا تعمل الآلات والمصانع بفعالية كبيرة ، فتقل العوائد وتقل الاستثمارات .</a:t>
            </a:r>
            <a:endParaRPr lang="en-US" altLang="en-US" sz="32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2162356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p:cTn id="25" dur="500" fill="hold"/>
                                        <p:tgtEl>
                                          <p:spTgt spid="614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147">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678873" y="260351"/>
            <a:ext cx="11014363" cy="5963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fontAlgn="base" hangingPunct="1">
              <a:spcBef>
                <a:spcPct val="50000"/>
              </a:spcBef>
              <a:spcAft>
                <a:spcPct val="0"/>
              </a:spcAft>
            </a:pPr>
            <a:r>
              <a:rPr lang="ar-SA" altLang="en-US" sz="3700" b="1" dirty="0">
                <a:solidFill>
                  <a:srgbClr val="333399"/>
                </a:solidFill>
                <a:cs typeface="Simplified Arabic" panose="02020603050405020304" pitchFamily="18" charset="-78"/>
              </a:rPr>
              <a:t>( 2 ) التكاليف  </a:t>
            </a:r>
            <a:endParaRPr lang="ar-JO" altLang="en-US" sz="3700" b="1" dirty="0">
              <a:solidFill>
                <a:srgbClr val="333399"/>
              </a:solidFill>
              <a:cs typeface="Simplified Arabic" panose="02020603050405020304" pitchFamily="18" charset="-78"/>
            </a:endParaRPr>
          </a:p>
          <a:p>
            <a:pPr algn="just" rtl="1" eaLnBrk="1" fontAlgn="base" hangingPunct="1">
              <a:spcBef>
                <a:spcPct val="50000"/>
              </a:spcBef>
              <a:spcAft>
                <a:spcPct val="0"/>
              </a:spcAft>
            </a:pPr>
            <a:r>
              <a:rPr lang="ar-SA" altLang="en-US" sz="3200" b="1" dirty="0">
                <a:solidFill>
                  <a:srgbClr val="000000"/>
                </a:solidFill>
                <a:cs typeface="Simplified Arabic" panose="02020603050405020304" pitchFamily="18" charset="-78"/>
              </a:rPr>
              <a:t>إذا أراد أحد المستثمرين شراء آلة معينة فإن تمويل شراء هذه الآلة يتم بأحد الأسلوبين التاليين:</a:t>
            </a:r>
          </a:p>
          <a:p>
            <a:pPr algn="just" rtl="1" eaLnBrk="1" fontAlgn="base" hangingPunct="1">
              <a:spcBef>
                <a:spcPct val="50000"/>
              </a:spcBef>
              <a:spcAft>
                <a:spcPct val="0"/>
              </a:spcAft>
            </a:pPr>
            <a:r>
              <a:rPr lang="ar-SA" altLang="en-US" sz="3600" b="1" dirty="0">
                <a:solidFill>
                  <a:srgbClr val="002060"/>
                </a:solidFill>
                <a:cs typeface="Simplified Arabic" panose="02020603050405020304" pitchFamily="18" charset="-78"/>
              </a:rPr>
              <a:t>الأسلوب الأول : عن طريق التمويل الذاتي</a:t>
            </a:r>
            <a:r>
              <a:rPr lang="ar-SA" altLang="en-US" sz="3200" b="1" dirty="0">
                <a:solidFill>
                  <a:srgbClr val="000000"/>
                </a:solidFill>
                <a:cs typeface="Simplified Arabic" panose="02020603050405020304" pitchFamily="18" charset="-78"/>
              </a:rPr>
              <a:t>، وفي هذه الحالة فإن تكلفة هذا التمويل تكون هي تكلفة الفرصة البديلة ، ويقصد بها (العائد الذي كان يمكن الحصول عليه لو تم استثمار الأموال في مجالات أخرى كشراء الأسهم والسندات أو إيداعها في البنك) فإذا كان العائد المتوقع الحصول عليه من هذه الآلة أكبر من العائد الذي يمكن الحصول عليه في المجالات الأخرى فإن الاستثمار يكون مجدياً من شراء هذه الآلة ، والعكس صحيح</a:t>
            </a:r>
            <a:r>
              <a:rPr lang="ar-SA" altLang="en-US" sz="3300" b="1" dirty="0">
                <a:solidFill>
                  <a:srgbClr val="000000"/>
                </a:solidFill>
                <a:cs typeface="Simplified Arabic" panose="02020603050405020304" pitchFamily="18" charset="-78"/>
              </a:rPr>
              <a:t> .</a:t>
            </a:r>
          </a:p>
          <a:p>
            <a:pPr algn="just" rtl="1" eaLnBrk="1" fontAlgn="base" hangingPunct="1">
              <a:spcBef>
                <a:spcPct val="50000"/>
              </a:spcBef>
              <a:spcAft>
                <a:spcPct val="0"/>
              </a:spcAft>
            </a:pPr>
            <a:endParaRPr lang="en-US" altLang="en-US" sz="33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22837999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p:cNvSpPr>
            <a:spLocks noGrp="1" noChangeArrowheads="1"/>
          </p:cNvSpPr>
          <p:nvPr>
            <p:ph idx="1"/>
          </p:nvPr>
        </p:nvSpPr>
        <p:spPr>
          <a:xfrm>
            <a:off x="748145" y="1085705"/>
            <a:ext cx="10667999" cy="3541714"/>
          </a:xfrm>
        </p:spPr>
        <p:txBody>
          <a:bodyPr>
            <a:normAutofit fontScale="92500" lnSpcReduction="10000"/>
          </a:bodyPr>
          <a:lstStyle/>
          <a:p>
            <a:pPr marL="0" indent="0" algn="justLow" rtl="1">
              <a:buNone/>
            </a:pPr>
            <a:r>
              <a:rPr lang="ar-SA" altLang="en-US" sz="3600" b="1" dirty="0">
                <a:solidFill>
                  <a:srgbClr val="000099"/>
                </a:solidFill>
              </a:rPr>
              <a:t>الأسلوب الثاني :عن طريق الاقتراض من البنك</a:t>
            </a:r>
            <a:r>
              <a:rPr lang="ar-SA" altLang="en-US" sz="3600" b="1" dirty="0"/>
              <a:t>، وبالطبع فإن تكلفة الاقتراض من البنك هي سعر الفائدة، وعلى هذا الأساس فإن ارتفاع سعر الفائدة يقلل الاقتراض من البنوك وانخفاض سعر الفائدة يزيد الاقتراض من البنوك ،لذلك فإن انخفاض أسعار الفائدة يشجع المستثمرين على تمويل استثماراتهم عن طريق الاقتراض من البنوك وهذا يؤدي إلى زيادة حجم الاستثمار داخل الاقتصاد الوطني .</a:t>
            </a:r>
            <a:endParaRPr lang="en-US" altLang="en-US" sz="3600" b="1" dirty="0"/>
          </a:p>
        </p:txBody>
      </p:sp>
    </p:spTree>
    <p:extLst>
      <p:ext uri="{BB962C8B-B14F-4D97-AF65-F5344CB8AC3E}">
        <p14:creationId xmlns:p14="http://schemas.microsoft.com/office/powerpoint/2010/main" val="1675432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482600" y="214314"/>
            <a:ext cx="11137900" cy="6170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fontAlgn="base" hangingPunct="1">
              <a:spcBef>
                <a:spcPct val="50000"/>
              </a:spcBef>
              <a:spcAft>
                <a:spcPct val="0"/>
              </a:spcAft>
            </a:pPr>
            <a:r>
              <a:rPr lang="ar-SA" altLang="en-US" sz="4800" b="1" u="sng" dirty="0">
                <a:solidFill>
                  <a:srgbClr val="333399"/>
                </a:solidFill>
                <a:cs typeface="Simplified Arabic" panose="02020603050405020304" pitchFamily="18" charset="-78"/>
              </a:rPr>
              <a:t>( 3 ) التوقعات</a:t>
            </a:r>
            <a:endParaRPr lang="ar-JO" altLang="en-US" sz="4800" b="1" u="sng" dirty="0">
              <a:solidFill>
                <a:srgbClr val="333399"/>
              </a:solidFill>
              <a:cs typeface="Simplified Arabic" panose="02020603050405020304" pitchFamily="18" charset="-78"/>
            </a:endParaRPr>
          </a:p>
          <a:p>
            <a:pPr algn="just" rtl="1" eaLnBrk="1" fontAlgn="base" hangingPunct="1">
              <a:spcBef>
                <a:spcPct val="50000"/>
              </a:spcBef>
              <a:spcAft>
                <a:spcPct val="0"/>
              </a:spcAft>
            </a:pPr>
            <a:r>
              <a:rPr lang="ar-SA" altLang="en-US" sz="5400" b="1" dirty="0">
                <a:solidFill>
                  <a:srgbClr val="333399"/>
                </a:solidFill>
                <a:cs typeface="Simplified Arabic" panose="02020603050405020304" pitchFamily="18" charset="-78"/>
              </a:rPr>
              <a:t> </a:t>
            </a:r>
            <a:r>
              <a:rPr lang="ar-SA" altLang="en-US" sz="4000" b="1" dirty="0">
                <a:solidFill>
                  <a:srgbClr val="000000"/>
                </a:solidFill>
                <a:cs typeface="Simplified Arabic" panose="02020603050405020304" pitchFamily="18" charset="-78"/>
              </a:rPr>
              <a:t>المقصود بها هو التوقعات حول الوضع الاقتصادي المستقبلي، فإذا كانت هذه التوقعات إيجابية أو متفائلة فإن الاستثمارات ستتجه إلى التزايد ، أما في حالة توقع حدوث ركود اقتصادي أو أوضاع سياسية وأمنية سلبية فإن الكثير من المستثمرين سيحجمون عن الاستثمار </a:t>
            </a:r>
            <a:r>
              <a:rPr lang="ar-SA" altLang="en-US" sz="4400" b="1" dirty="0">
                <a:solidFill>
                  <a:srgbClr val="000000"/>
                </a:solidFill>
                <a:cs typeface="Simplified Arabic" panose="02020603050405020304" pitchFamily="18" charset="-78"/>
              </a:rPr>
              <a:t>.</a:t>
            </a:r>
          </a:p>
          <a:p>
            <a:pPr algn="just" rtl="1" eaLnBrk="1" fontAlgn="base" hangingPunct="1">
              <a:spcBef>
                <a:spcPct val="50000"/>
              </a:spcBef>
              <a:spcAft>
                <a:spcPct val="0"/>
              </a:spcAft>
            </a:pPr>
            <a:endParaRPr lang="ar-SA" altLang="en-US" sz="4400" b="1" dirty="0">
              <a:solidFill>
                <a:srgbClr val="000000"/>
              </a:solidFill>
              <a:cs typeface="Simplified Arabic" panose="02020603050405020304" pitchFamily="18" charset="-78"/>
            </a:endParaRPr>
          </a:p>
          <a:p>
            <a:pPr algn="just" rtl="1" eaLnBrk="1" fontAlgn="base" hangingPunct="1">
              <a:spcBef>
                <a:spcPct val="50000"/>
              </a:spcBef>
              <a:spcAft>
                <a:spcPct val="0"/>
              </a:spcAft>
            </a:pPr>
            <a:endParaRPr lang="ar-SA" altLang="en-US" sz="2400" b="1" dirty="0">
              <a:solidFill>
                <a:srgbClr val="FF3300"/>
              </a:solidFill>
              <a:cs typeface="Simplified Arabic" panose="02020603050405020304" pitchFamily="18" charset="-78"/>
            </a:endParaRPr>
          </a:p>
        </p:txBody>
      </p:sp>
    </p:spTree>
    <p:extLst>
      <p:ext uri="{BB962C8B-B14F-4D97-AF65-F5344CB8AC3E}">
        <p14:creationId xmlns:p14="http://schemas.microsoft.com/office/powerpoint/2010/main" val="3955335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p:cNvSpPr/>
          <p:nvPr/>
        </p:nvSpPr>
        <p:spPr>
          <a:xfrm>
            <a:off x="2044700" y="0"/>
            <a:ext cx="8432800" cy="1015663"/>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scene3d>
              <a:camera prst="orthographicFront"/>
              <a:lightRig rig="soft" dir="t">
                <a:rot lat="0" lon="0" rev="15600000"/>
              </a:lightRig>
            </a:scene3d>
            <a:sp3d extrusionH="57150" prstMaterial="softEdge">
              <a:bevelT w="25400" h="38100"/>
            </a:sp3d>
          </a:bodyPr>
          <a:lstStyle/>
          <a:p>
            <a:r>
              <a:rPr lang="ar-JO" sz="6000" b="1" dirty="0">
                <a:ln/>
                <a:solidFill>
                  <a:schemeClr val="accent4"/>
                </a:solidFill>
              </a:rPr>
              <a:t>ما هو مفهوم الإستثمار العقاري؟</a:t>
            </a:r>
            <a:endParaRPr lang="en-US" sz="6000" b="1" dirty="0">
              <a:ln/>
              <a:solidFill>
                <a:schemeClr val="accent4"/>
              </a:solidFill>
            </a:endParaRPr>
          </a:p>
        </p:txBody>
      </p:sp>
    </p:spTree>
    <p:extLst>
      <p:ext uri="{BB962C8B-B14F-4D97-AF65-F5344CB8AC3E}">
        <p14:creationId xmlns:p14="http://schemas.microsoft.com/office/powerpoint/2010/main" val="625451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algn="r" rtl="1"/>
            <a:r>
              <a:rPr lang="ar-SA" altLang="en-US" sz="4000" b="1" dirty="0">
                <a:solidFill>
                  <a:srgbClr val="FF3300"/>
                </a:solidFill>
              </a:rPr>
              <a:t>ثالثاً/ منحنى الطلب على الاستثمار</a:t>
            </a:r>
            <a:endParaRPr lang="en-US" altLang="en-US" sz="4000" b="1" dirty="0">
              <a:solidFill>
                <a:srgbClr val="FF3300"/>
              </a:solidFill>
            </a:endParaRPr>
          </a:p>
        </p:txBody>
      </p:sp>
      <p:sp>
        <p:nvSpPr>
          <p:cNvPr id="169987" name="Rectangle 3"/>
          <p:cNvSpPr>
            <a:spLocks noGrp="1" noChangeArrowheads="1"/>
          </p:cNvSpPr>
          <p:nvPr>
            <p:ph idx="1"/>
          </p:nvPr>
        </p:nvSpPr>
        <p:spPr/>
        <p:txBody>
          <a:bodyPr>
            <a:normAutofit/>
          </a:bodyPr>
          <a:lstStyle/>
          <a:p>
            <a:pPr marL="0" indent="0" algn="justLow" rtl="1">
              <a:lnSpc>
                <a:spcPct val="80000"/>
              </a:lnSpc>
              <a:buNone/>
            </a:pPr>
            <a:r>
              <a:rPr lang="ar-SA" altLang="en-US" sz="3400" b="1" dirty="0"/>
              <a:t>كما ذكرنا قبل قليل فإن تمويل الاستثمار إما أن يتم عن طريق التمويل الذاتي وفي هذه الحالة فإن تكلفة التمويل تكون هي تكلفة الفرصة البديلة .</a:t>
            </a:r>
          </a:p>
          <a:p>
            <a:pPr marL="0" indent="0" algn="justLow" rtl="1">
              <a:lnSpc>
                <a:spcPct val="80000"/>
              </a:lnSpc>
              <a:buNone/>
            </a:pPr>
            <a:r>
              <a:rPr lang="ar-SA" altLang="en-US" sz="3400" b="1" dirty="0"/>
              <a:t>أما إذا تم تمويل الاستثمار عن طريق الاقتراض من البنوك ، وفي هذه الحالة فإن تكلفة هذا الاقتراض تكون هي سعر الفائدة ، (وبشكل عام يوجد علاقة عكسية بين سعر الفائدة وحجم الاستثمار) فإذا ارتفع سعر الفائدة يقل الاقتراض من البنوك فيقل حجم الاستثمار ، أما إذا انخفض سعر الفائدة فيزيد الاقتراض من البنوك فيزيد حجم الاستثمار، </a:t>
            </a:r>
            <a:endParaRPr lang="en-US" altLang="en-US" sz="2000" b="1" dirty="0"/>
          </a:p>
          <a:p>
            <a:pPr marL="0" indent="0" algn="justLow" rtl="1">
              <a:lnSpc>
                <a:spcPct val="80000"/>
              </a:lnSpc>
              <a:buNone/>
            </a:pPr>
            <a:endParaRPr lang="en-US" altLang="en-US" sz="2000" dirty="0"/>
          </a:p>
        </p:txBody>
      </p:sp>
    </p:spTree>
    <p:extLst>
      <p:ext uri="{BB962C8B-B14F-4D97-AF65-F5344CB8AC3E}">
        <p14:creationId xmlns:p14="http://schemas.microsoft.com/office/powerpoint/2010/main" val="3707836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847850" y="188914"/>
            <a:ext cx="8642350" cy="14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ar-SA" altLang="en-US" sz="3400" b="1">
                <a:solidFill>
                  <a:srgbClr val="FF3300"/>
                </a:solidFill>
                <a:cs typeface="Simplified Arabic" panose="02020603050405020304" pitchFamily="18" charset="-78"/>
              </a:rPr>
              <a:t>جدول رقم (4-1)</a:t>
            </a:r>
          </a:p>
          <a:p>
            <a:pPr algn="ctr" eaLnBrk="1" hangingPunct="1">
              <a:spcBef>
                <a:spcPct val="50000"/>
              </a:spcBef>
            </a:pPr>
            <a:r>
              <a:rPr lang="ar-SA" altLang="en-US" sz="3400" b="1">
                <a:solidFill>
                  <a:srgbClr val="FF3300"/>
                </a:solidFill>
                <a:cs typeface="Simplified Arabic" panose="02020603050405020304" pitchFamily="18" charset="-78"/>
              </a:rPr>
              <a:t> يوضح العلاقة العكسية بين سعر الفائدة وحجم الاستثمار </a:t>
            </a:r>
          </a:p>
        </p:txBody>
      </p:sp>
      <p:graphicFrame>
        <p:nvGraphicFramePr>
          <p:cNvPr id="138277" name="Group 37"/>
          <p:cNvGraphicFramePr>
            <a:graphicFrameLocks noGrp="1"/>
          </p:cNvGraphicFramePr>
          <p:nvPr/>
        </p:nvGraphicFramePr>
        <p:xfrm>
          <a:off x="2640013" y="1773239"/>
          <a:ext cx="7200900" cy="4312285"/>
        </p:xfrm>
        <a:graphic>
          <a:graphicData uri="http://schemas.openxmlformats.org/drawingml/2006/table">
            <a:tbl>
              <a:tblPr rtl="1"/>
              <a:tblGrid>
                <a:gridCol w="3600450">
                  <a:extLst>
                    <a:ext uri="{9D8B030D-6E8A-4147-A177-3AD203B41FA5}">
                      <a16:colId xmlns:a16="http://schemas.microsoft.com/office/drawing/2014/main" val="20000"/>
                    </a:ext>
                  </a:extLst>
                </a:gridCol>
                <a:gridCol w="3600450">
                  <a:extLst>
                    <a:ext uri="{9D8B030D-6E8A-4147-A177-3AD203B41FA5}">
                      <a16:colId xmlns:a16="http://schemas.microsoft.com/office/drawing/2014/main" val="20001"/>
                    </a:ext>
                  </a:extLst>
                </a:gridCol>
              </a:tblGrid>
              <a:tr h="38258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ar-SA"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سعر الفائدة (%)</a:t>
                      </a:r>
                      <a:endParaRPr kumimoji="0" lang="en-US"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ar-SA"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حجم الاستثمار (</a:t>
                      </a:r>
                      <a:r>
                        <a:rPr kumimoji="0" lang="ar-SA"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مليون ريال )</a:t>
                      </a:r>
                      <a:endParaRPr kumimoji="0" lang="en-US"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588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900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588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800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588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700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588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600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588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500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372709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138277"/>
                                        </p:tgtEl>
                                        <p:attrNameLst>
                                          <p:attrName>style.visibility</p:attrName>
                                        </p:attrNameLst>
                                      </p:cBhvr>
                                      <p:to>
                                        <p:strVal val="visible"/>
                                      </p:to>
                                    </p:set>
                                    <p:anim calcmode="lin" valueType="num">
                                      <p:cBhvr>
                                        <p:cTn id="19" dur="500" fill="hold"/>
                                        <p:tgtEl>
                                          <p:spTgt spid="138277"/>
                                        </p:tgtEl>
                                        <p:attrNameLst>
                                          <p:attrName>ppt_w</p:attrName>
                                        </p:attrNameLst>
                                      </p:cBhvr>
                                      <p:tavLst>
                                        <p:tav tm="0">
                                          <p:val>
                                            <p:fltVal val="0"/>
                                          </p:val>
                                        </p:tav>
                                        <p:tav tm="100000">
                                          <p:val>
                                            <p:strVal val="#ppt_w"/>
                                          </p:val>
                                        </p:tav>
                                      </p:tavLst>
                                    </p:anim>
                                    <p:anim calcmode="lin" valueType="num">
                                      <p:cBhvr>
                                        <p:cTn id="20" dur="500" fill="hold"/>
                                        <p:tgtEl>
                                          <p:spTgt spid="138277"/>
                                        </p:tgtEl>
                                        <p:attrNameLst>
                                          <p:attrName>ppt_h</p:attrName>
                                        </p:attrNameLst>
                                      </p:cBhvr>
                                      <p:tavLst>
                                        <p:tav tm="0">
                                          <p:val>
                                            <p:fltVal val="0"/>
                                          </p:val>
                                        </p:tav>
                                        <p:tav tm="100000">
                                          <p:val>
                                            <p:strVal val="#ppt_h"/>
                                          </p:val>
                                        </p:tav>
                                      </p:tavLst>
                                    </p:anim>
                                    <p:animEffect transition="in" filter="fade">
                                      <p:cBhvr>
                                        <p:cTn id="21" dur="500"/>
                                        <p:tgtEl>
                                          <p:spTgt spid="138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227932" y="150813"/>
            <a:ext cx="100965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ar-SA" altLang="en-US" sz="2500" b="1" dirty="0">
                <a:solidFill>
                  <a:srgbClr val="FF3300"/>
                </a:solidFill>
                <a:cs typeface="Simplified Arabic" panose="02020603050405020304" pitchFamily="18" charset="-78"/>
              </a:rPr>
              <a:t>من خلال البيانات في الجدول رقم (4-1) يمكن رسم منحنى الطلب على الاستثمار من خلال الشكل البياني التالي رقم (4-1)</a:t>
            </a:r>
          </a:p>
        </p:txBody>
      </p:sp>
      <p:sp>
        <p:nvSpPr>
          <p:cNvPr id="140291" name="Line 3"/>
          <p:cNvSpPr>
            <a:spLocks noChangeShapeType="1"/>
          </p:cNvSpPr>
          <p:nvPr/>
        </p:nvSpPr>
        <p:spPr bwMode="auto">
          <a:xfrm>
            <a:off x="2640013" y="1557338"/>
            <a:ext cx="0" cy="4464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292" name="Line 4"/>
          <p:cNvSpPr>
            <a:spLocks noChangeShapeType="1"/>
          </p:cNvSpPr>
          <p:nvPr/>
        </p:nvSpPr>
        <p:spPr bwMode="auto">
          <a:xfrm>
            <a:off x="2640013" y="6021388"/>
            <a:ext cx="50403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293" name="Text Box 5"/>
          <p:cNvSpPr txBox="1">
            <a:spLocks noChangeArrowheads="1"/>
          </p:cNvSpPr>
          <p:nvPr/>
        </p:nvSpPr>
        <p:spPr bwMode="auto">
          <a:xfrm>
            <a:off x="2135189" y="1406526"/>
            <a:ext cx="19446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ar-SA" altLang="en-US" b="1"/>
              <a:t>سعر الفائدة %</a:t>
            </a:r>
            <a:endParaRPr lang="en-US" altLang="en-US" b="1"/>
          </a:p>
        </p:txBody>
      </p:sp>
      <p:sp>
        <p:nvSpPr>
          <p:cNvPr id="140294" name="Text Box 6"/>
          <p:cNvSpPr txBox="1">
            <a:spLocks noChangeArrowheads="1"/>
          </p:cNvSpPr>
          <p:nvPr/>
        </p:nvSpPr>
        <p:spPr bwMode="auto">
          <a:xfrm>
            <a:off x="7175501" y="6086476"/>
            <a:ext cx="2843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ar-SA" altLang="en-US" b="1" dirty="0"/>
              <a:t>حجم الاستثمار </a:t>
            </a:r>
            <a:r>
              <a:rPr lang="ar-SA" altLang="en-US" b="1"/>
              <a:t>بالمليون ريال </a:t>
            </a:r>
            <a:endParaRPr lang="en-US" altLang="en-US" b="1" dirty="0"/>
          </a:p>
        </p:txBody>
      </p:sp>
      <p:sp>
        <p:nvSpPr>
          <p:cNvPr id="140295" name="Text Box 7"/>
          <p:cNvSpPr txBox="1">
            <a:spLocks noChangeArrowheads="1"/>
          </p:cNvSpPr>
          <p:nvPr/>
        </p:nvSpPr>
        <p:spPr bwMode="auto">
          <a:xfrm>
            <a:off x="2135188" y="974725"/>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R</a:t>
            </a:r>
          </a:p>
        </p:txBody>
      </p:sp>
      <p:sp>
        <p:nvSpPr>
          <p:cNvPr id="140296" name="Text Box 8"/>
          <p:cNvSpPr txBox="1">
            <a:spLocks noChangeArrowheads="1"/>
          </p:cNvSpPr>
          <p:nvPr/>
        </p:nvSpPr>
        <p:spPr bwMode="auto">
          <a:xfrm>
            <a:off x="7104064" y="5718176"/>
            <a:ext cx="93503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t>I</a:t>
            </a:r>
          </a:p>
        </p:txBody>
      </p:sp>
      <p:sp>
        <p:nvSpPr>
          <p:cNvPr id="140297" name="Line 9"/>
          <p:cNvSpPr>
            <a:spLocks noChangeShapeType="1"/>
          </p:cNvSpPr>
          <p:nvPr/>
        </p:nvSpPr>
        <p:spPr bwMode="auto">
          <a:xfrm>
            <a:off x="3503613" y="2060575"/>
            <a:ext cx="381635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298" name="Line 10"/>
          <p:cNvSpPr>
            <a:spLocks noChangeShapeType="1"/>
          </p:cNvSpPr>
          <p:nvPr/>
        </p:nvSpPr>
        <p:spPr bwMode="auto">
          <a:xfrm>
            <a:off x="2640013" y="5084763"/>
            <a:ext cx="43926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299" name="Line 11"/>
          <p:cNvSpPr>
            <a:spLocks noChangeShapeType="1"/>
          </p:cNvSpPr>
          <p:nvPr/>
        </p:nvSpPr>
        <p:spPr bwMode="auto">
          <a:xfrm>
            <a:off x="7032625" y="5084764"/>
            <a:ext cx="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0" name="Line 12"/>
          <p:cNvSpPr>
            <a:spLocks noChangeShapeType="1"/>
          </p:cNvSpPr>
          <p:nvPr/>
        </p:nvSpPr>
        <p:spPr bwMode="auto">
          <a:xfrm>
            <a:off x="2640014" y="4508500"/>
            <a:ext cx="37433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1" name="Line 13"/>
          <p:cNvSpPr>
            <a:spLocks noChangeShapeType="1"/>
          </p:cNvSpPr>
          <p:nvPr/>
        </p:nvSpPr>
        <p:spPr bwMode="auto">
          <a:xfrm>
            <a:off x="6383338" y="4508500"/>
            <a:ext cx="0" cy="15128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2" name="Line 14"/>
          <p:cNvSpPr>
            <a:spLocks noChangeShapeType="1"/>
          </p:cNvSpPr>
          <p:nvPr/>
        </p:nvSpPr>
        <p:spPr bwMode="auto">
          <a:xfrm>
            <a:off x="2640014" y="3933825"/>
            <a:ext cx="3095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3" name="Line 15"/>
          <p:cNvSpPr>
            <a:spLocks noChangeShapeType="1"/>
          </p:cNvSpPr>
          <p:nvPr/>
        </p:nvSpPr>
        <p:spPr bwMode="auto">
          <a:xfrm>
            <a:off x="5735638" y="3933826"/>
            <a:ext cx="0" cy="20875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4" name="Line 16"/>
          <p:cNvSpPr>
            <a:spLocks noChangeShapeType="1"/>
          </p:cNvSpPr>
          <p:nvPr/>
        </p:nvSpPr>
        <p:spPr bwMode="auto">
          <a:xfrm>
            <a:off x="2640014" y="3357563"/>
            <a:ext cx="23764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5" name="Line 17"/>
          <p:cNvSpPr>
            <a:spLocks noChangeShapeType="1"/>
          </p:cNvSpPr>
          <p:nvPr/>
        </p:nvSpPr>
        <p:spPr bwMode="auto">
          <a:xfrm>
            <a:off x="5016500" y="3357564"/>
            <a:ext cx="0" cy="2663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6" name="Line 18"/>
          <p:cNvSpPr>
            <a:spLocks noChangeShapeType="1"/>
          </p:cNvSpPr>
          <p:nvPr/>
        </p:nvSpPr>
        <p:spPr bwMode="auto">
          <a:xfrm>
            <a:off x="2640013" y="2781300"/>
            <a:ext cx="16557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7" name="Line 19"/>
          <p:cNvSpPr>
            <a:spLocks noChangeShapeType="1"/>
          </p:cNvSpPr>
          <p:nvPr/>
        </p:nvSpPr>
        <p:spPr bwMode="auto">
          <a:xfrm>
            <a:off x="4295775" y="2781300"/>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0308" name="Text Box 20"/>
          <p:cNvSpPr txBox="1">
            <a:spLocks noChangeArrowheads="1"/>
          </p:cNvSpPr>
          <p:nvPr/>
        </p:nvSpPr>
        <p:spPr bwMode="auto">
          <a:xfrm>
            <a:off x="1774826" y="4868863"/>
            <a:ext cx="79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4</a:t>
            </a:r>
            <a:r>
              <a:rPr lang="ar-SA" altLang="en-US" sz="2400" b="1"/>
              <a:t>%</a:t>
            </a:r>
            <a:endParaRPr lang="en-US" altLang="en-US" sz="2400" b="1"/>
          </a:p>
        </p:txBody>
      </p:sp>
      <p:sp>
        <p:nvSpPr>
          <p:cNvPr id="140310" name="Text Box 22"/>
          <p:cNvSpPr txBox="1">
            <a:spLocks noChangeArrowheads="1"/>
          </p:cNvSpPr>
          <p:nvPr/>
        </p:nvSpPr>
        <p:spPr bwMode="auto">
          <a:xfrm>
            <a:off x="1774826" y="4221163"/>
            <a:ext cx="79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5</a:t>
            </a:r>
            <a:r>
              <a:rPr lang="ar-SA" altLang="en-US" sz="2400" b="1"/>
              <a:t>%</a:t>
            </a:r>
            <a:endParaRPr lang="en-US" altLang="en-US" sz="2400" b="1"/>
          </a:p>
        </p:txBody>
      </p:sp>
      <p:sp>
        <p:nvSpPr>
          <p:cNvPr id="140311" name="Text Box 23"/>
          <p:cNvSpPr txBox="1">
            <a:spLocks noChangeArrowheads="1"/>
          </p:cNvSpPr>
          <p:nvPr/>
        </p:nvSpPr>
        <p:spPr bwMode="auto">
          <a:xfrm>
            <a:off x="1774826" y="3644900"/>
            <a:ext cx="79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6</a:t>
            </a:r>
            <a:r>
              <a:rPr lang="ar-SA" altLang="en-US" sz="2400" b="1"/>
              <a:t>%</a:t>
            </a:r>
            <a:endParaRPr lang="en-US" altLang="en-US" sz="2400" b="1"/>
          </a:p>
        </p:txBody>
      </p:sp>
      <p:sp>
        <p:nvSpPr>
          <p:cNvPr id="140312" name="Text Box 24"/>
          <p:cNvSpPr txBox="1">
            <a:spLocks noChangeArrowheads="1"/>
          </p:cNvSpPr>
          <p:nvPr/>
        </p:nvSpPr>
        <p:spPr bwMode="auto">
          <a:xfrm>
            <a:off x="1774826" y="3068638"/>
            <a:ext cx="79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7</a:t>
            </a:r>
            <a:r>
              <a:rPr lang="ar-SA" altLang="en-US" sz="2400" b="1"/>
              <a:t>%</a:t>
            </a:r>
            <a:endParaRPr lang="en-US" altLang="en-US" sz="2400" b="1"/>
          </a:p>
        </p:txBody>
      </p:sp>
      <p:sp>
        <p:nvSpPr>
          <p:cNvPr id="140313" name="Text Box 25"/>
          <p:cNvSpPr txBox="1">
            <a:spLocks noChangeArrowheads="1"/>
          </p:cNvSpPr>
          <p:nvPr/>
        </p:nvSpPr>
        <p:spPr bwMode="auto">
          <a:xfrm>
            <a:off x="1774826" y="2492375"/>
            <a:ext cx="79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8</a:t>
            </a:r>
            <a:r>
              <a:rPr lang="ar-SA" altLang="en-US" sz="2400" b="1"/>
              <a:t>%</a:t>
            </a:r>
            <a:endParaRPr lang="en-US" altLang="en-US" sz="2400" b="1"/>
          </a:p>
        </p:txBody>
      </p:sp>
      <p:sp>
        <p:nvSpPr>
          <p:cNvPr id="140314" name="Text Box 26"/>
          <p:cNvSpPr txBox="1">
            <a:spLocks noChangeArrowheads="1"/>
          </p:cNvSpPr>
          <p:nvPr/>
        </p:nvSpPr>
        <p:spPr bwMode="auto">
          <a:xfrm>
            <a:off x="3719513" y="60213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500</a:t>
            </a:r>
          </a:p>
        </p:txBody>
      </p:sp>
      <p:sp>
        <p:nvSpPr>
          <p:cNvPr id="140315" name="Text Box 27"/>
          <p:cNvSpPr txBox="1">
            <a:spLocks noChangeArrowheads="1"/>
          </p:cNvSpPr>
          <p:nvPr/>
        </p:nvSpPr>
        <p:spPr bwMode="auto">
          <a:xfrm>
            <a:off x="4511676" y="60213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600</a:t>
            </a:r>
          </a:p>
        </p:txBody>
      </p:sp>
      <p:sp>
        <p:nvSpPr>
          <p:cNvPr id="140316" name="Text Box 28"/>
          <p:cNvSpPr txBox="1">
            <a:spLocks noChangeArrowheads="1"/>
          </p:cNvSpPr>
          <p:nvPr/>
        </p:nvSpPr>
        <p:spPr bwMode="auto">
          <a:xfrm>
            <a:off x="5232401" y="60213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700</a:t>
            </a:r>
          </a:p>
        </p:txBody>
      </p:sp>
      <p:sp>
        <p:nvSpPr>
          <p:cNvPr id="140317" name="Text Box 29"/>
          <p:cNvSpPr txBox="1">
            <a:spLocks noChangeArrowheads="1"/>
          </p:cNvSpPr>
          <p:nvPr/>
        </p:nvSpPr>
        <p:spPr bwMode="auto">
          <a:xfrm>
            <a:off x="5880101" y="60213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800</a:t>
            </a:r>
          </a:p>
        </p:txBody>
      </p:sp>
      <p:sp>
        <p:nvSpPr>
          <p:cNvPr id="140318" name="Text Box 30"/>
          <p:cNvSpPr txBox="1">
            <a:spLocks noChangeArrowheads="1"/>
          </p:cNvSpPr>
          <p:nvPr/>
        </p:nvSpPr>
        <p:spPr bwMode="auto">
          <a:xfrm>
            <a:off x="6527801" y="60213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900</a:t>
            </a:r>
          </a:p>
        </p:txBody>
      </p:sp>
      <p:sp>
        <p:nvSpPr>
          <p:cNvPr id="140319" name="Text Box 31"/>
          <p:cNvSpPr txBox="1">
            <a:spLocks noChangeArrowheads="1"/>
          </p:cNvSpPr>
          <p:nvPr/>
        </p:nvSpPr>
        <p:spPr bwMode="auto">
          <a:xfrm>
            <a:off x="3863976" y="2276476"/>
            <a:ext cx="7921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dirty="0">
                <a:solidFill>
                  <a:srgbClr val="FF0000"/>
                </a:solidFill>
              </a:rPr>
              <a:t>E</a:t>
            </a:r>
          </a:p>
        </p:txBody>
      </p:sp>
      <p:sp>
        <p:nvSpPr>
          <p:cNvPr id="140320" name="Text Box 32"/>
          <p:cNvSpPr txBox="1">
            <a:spLocks noChangeArrowheads="1"/>
          </p:cNvSpPr>
          <p:nvPr/>
        </p:nvSpPr>
        <p:spPr bwMode="auto">
          <a:xfrm>
            <a:off x="4583113" y="2838451"/>
            <a:ext cx="7921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0000"/>
                </a:solidFill>
              </a:rPr>
              <a:t>D</a:t>
            </a:r>
          </a:p>
        </p:txBody>
      </p:sp>
      <p:sp>
        <p:nvSpPr>
          <p:cNvPr id="140321" name="Text Box 33"/>
          <p:cNvSpPr txBox="1">
            <a:spLocks noChangeArrowheads="1"/>
          </p:cNvSpPr>
          <p:nvPr/>
        </p:nvSpPr>
        <p:spPr bwMode="auto">
          <a:xfrm>
            <a:off x="5303838" y="3486151"/>
            <a:ext cx="7921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0000"/>
                </a:solidFill>
              </a:rPr>
              <a:t>C</a:t>
            </a:r>
          </a:p>
        </p:txBody>
      </p:sp>
      <p:sp>
        <p:nvSpPr>
          <p:cNvPr id="140322" name="Text Box 34"/>
          <p:cNvSpPr txBox="1">
            <a:spLocks noChangeArrowheads="1"/>
          </p:cNvSpPr>
          <p:nvPr/>
        </p:nvSpPr>
        <p:spPr bwMode="auto">
          <a:xfrm>
            <a:off x="5951538" y="4062413"/>
            <a:ext cx="7921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0000"/>
                </a:solidFill>
              </a:rPr>
              <a:t>B</a:t>
            </a:r>
          </a:p>
        </p:txBody>
      </p:sp>
      <p:sp>
        <p:nvSpPr>
          <p:cNvPr id="140323" name="Text Box 35"/>
          <p:cNvSpPr txBox="1">
            <a:spLocks noChangeArrowheads="1"/>
          </p:cNvSpPr>
          <p:nvPr/>
        </p:nvSpPr>
        <p:spPr bwMode="auto">
          <a:xfrm>
            <a:off x="6599238" y="4581526"/>
            <a:ext cx="7921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0000"/>
                </a:solidFill>
              </a:rPr>
              <a:t>A</a:t>
            </a:r>
          </a:p>
        </p:txBody>
      </p:sp>
      <p:sp>
        <p:nvSpPr>
          <p:cNvPr id="140324" name="Text Box 36"/>
          <p:cNvSpPr txBox="1">
            <a:spLocks noChangeArrowheads="1"/>
          </p:cNvSpPr>
          <p:nvPr/>
        </p:nvSpPr>
        <p:spPr bwMode="auto">
          <a:xfrm>
            <a:off x="6816726" y="5286376"/>
            <a:ext cx="7921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t>I</a:t>
            </a:r>
          </a:p>
        </p:txBody>
      </p:sp>
      <p:sp>
        <p:nvSpPr>
          <p:cNvPr id="140325" name="Oval 37"/>
          <p:cNvSpPr>
            <a:spLocks noChangeArrowheads="1"/>
          </p:cNvSpPr>
          <p:nvPr/>
        </p:nvSpPr>
        <p:spPr bwMode="auto">
          <a:xfrm>
            <a:off x="4224339" y="2708276"/>
            <a:ext cx="142875" cy="1444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6" name="Oval 38"/>
          <p:cNvSpPr>
            <a:spLocks noChangeArrowheads="1"/>
          </p:cNvSpPr>
          <p:nvPr/>
        </p:nvSpPr>
        <p:spPr bwMode="auto">
          <a:xfrm>
            <a:off x="4945064" y="3284538"/>
            <a:ext cx="142875" cy="144462"/>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8" name="Oval 40"/>
          <p:cNvSpPr>
            <a:spLocks noChangeArrowheads="1"/>
          </p:cNvSpPr>
          <p:nvPr/>
        </p:nvSpPr>
        <p:spPr bwMode="auto">
          <a:xfrm>
            <a:off x="5664201" y="3860801"/>
            <a:ext cx="142875" cy="1444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9" name="Oval 41"/>
          <p:cNvSpPr>
            <a:spLocks noChangeArrowheads="1"/>
          </p:cNvSpPr>
          <p:nvPr/>
        </p:nvSpPr>
        <p:spPr bwMode="auto">
          <a:xfrm>
            <a:off x="6313489" y="4437063"/>
            <a:ext cx="142875" cy="144462"/>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30" name="Oval 42"/>
          <p:cNvSpPr>
            <a:spLocks noChangeArrowheads="1"/>
          </p:cNvSpPr>
          <p:nvPr/>
        </p:nvSpPr>
        <p:spPr bwMode="auto">
          <a:xfrm>
            <a:off x="6959601" y="5013326"/>
            <a:ext cx="142875" cy="1444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6368447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140291"/>
                                        </p:tgtEl>
                                        <p:attrNameLst>
                                          <p:attrName>style.visibility</p:attrName>
                                        </p:attrNameLst>
                                      </p:cBhvr>
                                      <p:to>
                                        <p:strVal val="visible"/>
                                      </p:to>
                                    </p:set>
                                    <p:anim calcmode="lin" valueType="num">
                                      <p:cBhvr>
                                        <p:cTn id="13" dur="500" fill="hold"/>
                                        <p:tgtEl>
                                          <p:spTgt spid="140291"/>
                                        </p:tgtEl>
                                        <p:attrNameLst>
                                          <p:attrName>ppt_w</p:attrName>
                                        </p:attrNameLst>
                                      </p:cBhvr>
                                      <p:tavLst>
                                        <p:tav tm="0">
                                          <p:val>
                                            <p:fltVal val="0"/>
                                          </p:val>
                                        </p:tav>
                                        <p:tav tm="100000">
                                          <p:val>
                                            <p:strVal val="#ppt_w"/>
                                          </p:val>
                                        </p:tav>
                                      </p:tavLst>
                                    </p:anim>
                                    <p:anim calcmode="lin" valueType="num">
                                      <p:cBhvr>
                                        <p:cTn id="14" dur="500" fill="hold"/>
                                        <p:tgtEl>
                                          <p:spTgt spid="140291"/>
                                        </p:tgtEl>
                                        <p:attrNameLst>
                                          <p:attrName>ppt_h</p:attrName>
                                        </p:attrNameLst>
                                      </p:cBhvr>
                                      <p:tavLst>
                                        <p:tav tm="0">
                                          <p:val>
                                            <p:fltVal val="0"/>
                                          </p:val>
                                        </p:tav>
                                        <p:tav tm="100000">
                                          <p:val>
                                            <p:strVal val="#ppt_h"/>
                                          </p:val>
                                        </p:tav>
                                      </p:tavLst>
                                    </p:anim>
                                    <p:animEffect transition="in" filter="fade">
                                      <p:cBhvr>
                                        <p:cTn id="15" dur="500"/>
                                        <p:tgtEl>
                                          <p:spTgt spid="14029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40292"/>
                                        </p:tgtEl>
                                        <p:attrNameLst>
                                          <p:attrName>style.visibility</p:attrName>
                                        </p:attrNameLst>
                                      </p:cBhvr>
                                      <p:to>
                                        <p:strVal val="visible"/>
                                      </p:to>
                                    </p:set>
                                    <p:anim calcmode="lin" valueType="num">
                                      <p:cBhvr>
                                        <p:cTn id="20" dur="500" fill="hold"/>
                                        <p:tgtEl>
                                          <p:spTgt spid="140292"/>
                                        </p:tgtEl>
                                        <p:attrNameLst>
                                          <p:attrName>ppt_w</p:attrName>
                                        </p:attrNameLst>
                                      </p:cBhvr>
                                      <p:tavLst>
                                        <p:tav tm="0">
                                          <p:val>
                                            <p:fltVal val="0"/>
                                          </p:val>
                                        </p:tav>
                                        <p:tav tm="100000">
                                          <p:val>
                                            <p:strVal val="#ppt_w"/>
                                          </p:val>
                                        </p:tav>
                                      </p:tavLst>
                                    </p:anim>
                                    <p:anim calcmode="lin" valueType="num">
                                      <p:cBhvr>
                                        <p:cTn id="21" dur="500" fill="hold"/>
                                        <p:tgtEl>
                                          <p:spTgt spid="140292"/>
                                        </p:tgtEl>
                                        <p:attrNameLst>
                                          <p:attrName>ppt_h</p:attrName>
                                        </p:attrNameLst>
                                      </p:cBhvr>
                                      <p:tavLst>
                                        <p:tav tm="0">
                                          <p:val>
                                            <p:fltVal val="0"/>
                                          </p:val>
                                        </p:tav>
                                        <p:tav tm="100000">
                                          <p:val>
                                            <p:strVal val="#ppt_h"/>
                                          </p:val>
                                        </p:tav>
                                      </p:tavLst>
                                    </p:anim>
                                    <p:animEffect transition="in" filter="fade">
                                      <p:cBhvr>
                                        <p:cTn id="22" dur="500"/>
                                        <p:tgtEl>
                                          <p:spTgt spid="1402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40295"/>
                                        </p:tgtEl>
                                        <p:attrNameLst>
                                          <p:attrName>style.visibility</p:attrName>
                                        </p:attrNameLst>
                                      </p:cBhvr>
                                      <p:to>
                                        <p:strVal val="visible"/>
                                      </p:to>
                                    </p:set>
                                    <p:anim calcmode="lin" valueType="num">
                                      <p:cBhvr>
                                        <p:cTn id="27" dur="500" fill="hold"/>
                                        <p:tgtEl>
                                          <p:spTgt spid="140295"/>
                                        </p:tgtEl>
                                        <p:attrNameLst>
                                          <p:attrName>ppt_w</p:attrName>
                                        </p:attrNameLst>
                                      </p:cBhvr>
                                      <p:tavLst>
                                        <p:tav tm="0">
                                          <p:val>
                                            <p:fltVal val="0"/>
                                          </p:val>
                                        </p:tav>
                                        <p:tav tm="100000">
                                          <p:val>
                                            <p:strVal val="#ppt_w"/>
                                          </p:val>
                                        </p:tav>
                                      </p:tavLst>
                                    </p:anim>
                                    <p:anim calcmode="lin" valueType="num">
                                      <p:cBhvr>
                                        <p:cTn id="28" dur="500" fill="hold"/>
                                        <p:tgtEl>
                                          <p:spTgt spid="140295"/>
                                        </p:tgtEl>
                                        <p:attrNameLst>
                                          <p:attrName>ppt_h</p:attrName>
                                        </p:attrNameLst>
                                      </p:cBhvr>
                                      <p:tavLst>
                                        <p:tav tm="0">
                                          <p:val>
                                            <p:fltVal val="0"/>
                                          </p:val>
                                        </p:tav>
                                        <p:tav tm="100000">
                                          <p:val>
                                            <p:strVal val="#ppt_h"/>
                                          </p:val>
                                        </p:tav>
                                      </p:tavLst>
                                    </p:anim>
                                    <p:animEffect transition="in" filter="fade">
                                      <p:cBhvr>
                                        <p:cTn id="29" dur="500"/>
                                        <p:tgtEl>
                                          <p:spTgt spid="14029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40293"/>
                                        </p:tgtEl>
                                        <p:attrNameLst>
                                          <p:attrName>style.visibility</p:attrName>
                                        </p:attrNameLst>
                                      </p:cBhvr>
                                      <p:to>
                                        <p:strVal val="visible"/>
                                      </p:to>
                                    </p:set>
                                    <p:anim calcmode="lin" valueType="num">
                                      <p:cBhvr>
                                        <p:cTn id="34" dur="500" fill="hold"/>
                                        <p:tgtEl>
                                          <p:spTgt spid="140293"/>
                                        </p:tgtEl>
                                        <p:attrNameLst>
                                          <p:attrName>ppt_w</p:attrName>
                                        </p:attrNameLst>
                                      </p:cBhvr>
                                      <p:tavLst>
                                        <p:tav tm="0">
                                          <p:val>
                                            <p:fltVal val="0"/>
                                          </p:val>
                                        </p:tav>
                                        <p:tav tm="100000">
                                          <p:val>
                                            <p:strVal val="#ppt_w"/>
                                          </p:val>
                                        </p:tav>
                                      </p:tavLst>
                                    </p:anim>
                                    <p:anim calcmode="lin" valueType="num">
                                      <p:cBhvr>
                                        <p:cTn id="35" dur="500" fill="hold"/>
                                        <p:tgtEl>
                                          <p:spTgt spid="140293"/>
                                        </p:tgtEl>
                                        <p:attrNameLst>
                                          <p:attrName>ppt_h</p:attrName>
                                        </p:attrNameLst>
                                      </p:cBhvr>
                                      <p:tavLst>
                                        <p:tav tm="0">
                                          <p:val>
                                            <p:fltVal val="0"/>
                                          </p:val>
                                        </p:tav>
                                        <p:tav tm="100000">
                                          <p:val>
                                            <p:strVal val="#ppt_h"/>
                                          </p:val>
                                        </p:tav>
                                      </p:tavLst>
                                    </p:anim>
                                    <p:animEffect transition="in" filter="fade">
                                      <p:cBhvr>
                                        <p:cTn id="36" dur="500"/>
                                        <p:tgtEl>
                                          <p:spTgt spid="14029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140294"/>
                                        </p:tgtEl>
                                        <p:attrNameLst>
                                          <p:attrName>style.visibility</p:attrName>
                                        </p:attrNameLst>
                                      </p:cBhvr>
                                      <p:to>
                                        <p:strVal val="visible"/>
                                      </p:to>
                                    </p:set>
                                    <p:anim calcmode="lin" valueType="num">
                                      <p:cBhvr>
                                        <p:cTn id="41" dur="500" fill="hold"/>
                                        <p:tgtEl>
                                          <p:spTgt spid="140294"/>
                                        </p:tgtEl>
                                        <p:attrNameLst>
                                          <p:attrName>ppt_w</p:attrName>
                                        </p:attrNameLst>
                                      </p:cBhvr>
                                      <p:tavLst>
                                        <p:tav tm="0">
                                          <p:val>
                                            <p:fltVal val="0"/>
                                          </p:val>
                                        </p:tav>
                                        <p:tav tm="100000">
                                          <p:val>
                                            <p:strVal val="#ppt_w"/>
                                          </p:val>
                                        </p:tav>
                                      </p:tavLst>
                                    </p:anim>
                                    <p:anim calcmode="lin" valueType="num">
                                      <p:cBhvr>
                                        <p:cTn id="42" dur="500" fill="hold"/>
                                        <p:tgtEl>
                                          <p:spTgt spid="140294"/>
                                        </p:tgtEl>
                                        <p:attrNameLst>
                                          <p:attrName>ppt_h</p:attrName>
                                        </p:attrNameLst>
                                      </p:cBhvr>
                                      <p:tavLst>
                                        <p:tav tm="0">
                                          <p:val>
                                            <p:fltVal val="0"/>
                                          </p:val>
                                        </p:tav>
                                        <p:tav tm="100000">
                                          <p:val>
                                            <p:strVal val="#ppt_h"/>
                                          </p:val>
                                        </p:tav>
                                      </p:tavLst>
                                    </p:anim>
                                    <p:animEffect transition="in" filter="fade">
                                      <p:cBhvr>
                                        <p:cTn id="43" dur="500"/>
                                        <p:tgtEl>
                                          <p:spTgt spid="14029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140296"/>
                                        </p:tgtEl>
                                        <p:attrNameLst>
                                          <p:attrName>style.visibility</p:attrName>
                                        </p:attrNameLst>
                                      </p:cBhvr>
                                      <p:to>
                                        <p:strVal val="visible"/>
                                      </p:to>
                                    </p:set>
                                    <p:anim calcmode="lin" valueType="num">
                                      <p:cBhvr>
                                        <p:cTn id="48" dur="500" fill="hold"/>
                                        <p:tgtEl>
                                          <p:spTgt spid="140296"/>
                                        </p:tgtEl>
                                        <p:attrNameLst>
                                          <p:attrName>ppt_w</p:attrName>
                                        </p:attrNameLst>
                                      </p:cBhvr>
                                      <p:tavLst>
                                        <p:tav tm="0">
                                          <p:val>
                                            <p:fltVal val="0"/>
                                          </p:val>
                                        </p:tav>
                                        <p:tav tm="100000">
                                          <p:val>
                                            <p:strVal val="#ppt_w"/>
                                          </p:val>
                                        </p:tav>
                                      </p:tavLst>
                                    </p:anim>
                                    <p:anim calcmode="lin" valueType="num">
                                      <p:cBhvr>
                                        <p:cTn id="49" dur="500" fill="hold"/>
                                        <p:tgtEl>
                                          <p:spTgt spid="140296"/>
                                        </p:tgtEl>
                                        <p:attrNameLst>
                                          <p:attrName>ppt_h</p:attrName>
                                        </p:attrNameLst>
                                      </p:cBhvr>
                                      <p:tavLst>
                                        <p:tav tm="0">
                                          <p:val>
                                            <p:fltVal val="0"/>
                                          </p:val>
                                        </p:tav>
                                        <p:tav tm="100000">
                                          <p:val>
                                            <p:strVal val="#ppt_h"/>
                                          </p:val>
                                        </p:tav>
                                      </p:tavLst>
                                    </p:anim>
                                    <p:animEffect transition="in" filter="fade">
                                      <p:cBhvr>
                                        <p:cTn id="50" dur="500"/>
                                        <p:tgtEl>
                                          <p:spTgt spid="14029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140297"/>
                                        </p:tgtEl>
                                        <p:attrNameLst>
                                          <p:attrName>style.visibility</p:attrName>
                                        </p:attrNameLst>
                                      </p:cBhvr>
                                      <p:to>
                                        <p:strVal val="visible"/>
                                      </p:to>
                                    </p:set>
                                    <p:anim calcmode="lin" valueType="num">
                                      <p:cBhvr>
                                        <p:cTn id="55" dur="500" fill="hold"/>
                                        <p:tgtEl>
                                          <p:spTgt spid="140297"/>
                                        </p:tgtEl>
                                        <p:attrNameLst>
                                          <p:attrName>ppt_w</p:attrName>
                                        </p:attrNameLst>
                                      </p:cBhvr>
                                      <p:tavLst>
                                        <p:tav tm="0">
                                          <p:val>
                                            <p:fltVal val="0"/>
                                          </p:val>
                                        </p:tav>
                                        <p:tav tm="100000">
                                          <p:val>
                                            <p:strVal val="#ppt_w"/>
                                          </p:val>
                                        </p:tav>
                                      </p:tavLst>
                                    </p:anim>
                                    <p:anim calcmode="lin" valueType="num">
                                      <p:cBhvr>
                                        <p:cTn id="56" dur="500" fill="hold"/>
                                        <p:tgtEl>
                                          <p:spTgt spid="140297"/>
                                        </p:tgtEl>
                                        <p:attrNameLst>
                                          <p:attrName>ppt_h</p:attrName>
                                        </p:attrNameLst>
                                      </p:cBhvr>
                                      <p:tavLst>
                                        <p:tav tm="0">
                                          <p:val>
                                            <p:fltVal val="0"/>
                                          </p:val>
                                        </p:tav>
                                        <p:tav tm="100000">
                                          <p:val>
                                            <p:strVal val="#ppt_h"/>
                                          </p:val>
                                        </p:tav>
                                      </p:tavLst>
                                    </p:anim>
                                    <p:animEffect transition="in" filter="fade">
                                      <p:cBhvr>
                                        <p:cTn id="57" dur="500"/>
                                        <p:tgtEl>
                                          <p:spTgt spid="14029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140298"/>
                                        </p:tgtEl>
                                        <p:attrNameLst>
                                          <p:attrName>style.visibility</p:attrName>
                                        </p:attrNameLst>
                                      </p:cBhvr>
                                      <p:to>
                                        <p:strVal val="visible"/>
                                      </p:to>
                                    </p:set>
                                    <p:anim calcmode="lin" valueType="num">
                                      <p:cBhvr>
                                        <p:cTn id="62" dur="500" fill="hold"/>
                                        <p:tgtEl>
                                          <p:spTgt spid="140298"/>
                                        </p:tgtEl>
                                        <p:attrNameLst>
                                          <p:attrName>ppt_w</p:attrName>
                                        </p:attrNameLst>
                                      </p:cBhvr>
                                      <p:tavLst>
                                        <p:tav tm="0">
                                          <p:val>
                                            <p:fltVal val="0"/>
                                          </p:val>
                                        </p:tav>
                                        <p:tav tm="100000">
                                          <p:val>
                                            <p:strVal val="#ppt_w"/>
                                          </p:val>
                                        </p:tav>
                                      </p:tavLst>
                                    </p:anim>
                                    <p:anim calcmode="lin" valueType="num">
                                      <p:cBhvr>
                                        <p:cTn id="63" dur="500" fill="hold"/>
                                        <p:tgtEl>
                                          <p:spTgt spid="140298"/>
                                        </p:tgtEl>
                                        <p:attrNameLst>
                                          <p:attrName>ppt_h</p:attrName>
                                        </p:attrNameLst>
                                      </p:cBhvr>
                                      <p:tavLst>
                                        <p:tav tm="0">
                                          <p:val>
                                            <p:fltVal val="0"/>
                                          </p:val>
                                        </p:tav>
                                        <p:tav tm="100000">
                                          <p:val>
                                            <p:strVal val="#ppt_h"/>
                                          </p:val>
                                        </p:tav>
                                      </p:tavLst>
                                    </p:anim>
                                    <p:animEffect transition="in" filter="fade">
                                      <p:cBhvr>
                                        <p:cTn id="64" dur="500"/>
                                        <p:tgtEl>
                                          <p:spTgt spid="140298"/>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140299"/>
                                        </p:tgtEl>
                                        <p:attrNameLst>
                                          <p:attrName>style.visibility</p:attrName>
                                        </p:attrNameLst>
                                      </p:cBhvr>
                                      <p:to>
                                        <p:strVal val="visible"/>
                                      </p:to>
                                    </p:set>
                                    <p:anim calcmode="lin" valueType="num">
                                      <p:cBhvr>
                                        <p:cTn id="69" dur="500" fill="hold"/>
                                        <p:tgtEl>
                                          <p:spTgt spid="140299"/>
                                        </p:tgtEl>
                                        <p:attrNameLst>
                                          <p:attrName>ppt_w</p:attrName>
                                        </p:attrNameLst>
                                      </p:cBhvr>
                                      <p:tavLst>
                                        <p:tav tm="0">
                                          <p:val>
                                            <p:fltVal val="0"/>
                                          </p:val>
                                        </p:tav>
                                        <p:tav tm="100000">
                                          <p:val>
                                            <p:strVal val="#ppt_w"/>
                                          </p:val>
                                        </p:tav>
                                      </p:tavLst>
                                    </p:anim>
                                    <p:anim calcmode="lin" valueType="num">
                                      <p:cBhvr>
                                        <p:cTn id="70" dur="500" fill="hold"/>
                                        <p:tgtEl>
                                          <p:spTgt spid="140299"/>
                                        </p:tgtEl>
                                        <p:attrNameLst>
                                          <p:attrName>ppt_h</p:attrName>
                                        </p:attrNameLst>
                                      </p:cBhvr>
                                      <p:tavLst>
                                        <p:tav tm="0">
                                          <p:val>
                                            <p:fltVal val="0"/>
                                          </p:val>
                                        </p:tav>
                                        <p:tav tm="100000">
                                          <p:val>
                                            <p:strVal val="#ppt_h"/>
                                          </p:val>
                                        </p:tav>
                                      </p:tavLst>
                                    </p:anim>
                                    <p:animEffect transition="in" filter="fade">
                                      <p:cBhvr>
                                        <p:cTn id="71" dur="500"/>
                                        <p:tgtEl>
                                          <p:spTgt spid="140299"/>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3" presetClass="entr" presetSubtype="0" fill="hold" grpId="0" nodeType="clickEffect">
                                  <p:stCondLst>
                                    <p:cond delay="0"/>
                                  </p:stCondLst>
                                  <p:childTnLst>
                                    <p:set>
                                      <p:cBhvr>
                                        <p:cTn id="75" dur="1" fill="hold">
                                          <p:stCondLst>
                                            <p:cond delay="0"/>
                                          </p:stCondLst>
                                        </p:cTn>
                                        <p:tgtEl>
                                          <p:spTgt spid="140300"/>
                                        </p:tgtEl>
                                        <p:attrNameLst>
                                          <p:attrName>style.visibility</p:attrName>
                                        </p:attrNameLst>
                                      </p:cBhvr>
                                      <p:to>
                                        <p:strVal val="visible"/>
                                      </p:to>
                                    </p:set>
                                    <p:anim calcmode="lin" valueType="num">
                                      <p:cBhvr>
                                        <p:cTn id="76" dur="500" fill="hold"/>
                                        <p:tgtEl>
                                          <p:spTgt spid="140300"/>
                                        </p:tgtEl>
                                        <p:attrNameLst>
                                          <p:attrName>ppt_w</p:attrName>
                                        </p:attrNameLst>
                                      </p:cBhvr>
                                      <p:tavLst>
                                        <p:tav tm="0">
                                          <p:val>
                                            <p:fltVal val="0"/>
                                          </p:val>
                                        </p:tav>
                                        <p:tav tm="100000">
                                          <p:val>
                                            <p:strVal val="#ppt_w"/>
                                          </p:val>
                                        </p:tav>
                                      </p:tavLst>
                                    </p:anim>
                                    <p:anim calcmode="lin" valueType="num">
                                      <p:cBhvr>
                                        <p:cTn id="77" dur="500" fill="hold"/>
                                        <p:tgtEl>
                                          <p:spTgt spid="140300"/>
                                        </p:tgtEl>
                                        <p:attrNameLst>
                                          <p:attrName>ppt_h</p:attrName>
                                        </p:attrNameLst>
                                      </p:cBhvr>
                                      <p:tavLst>
                                        <p:tav tm="0">
                                          <p:val>
                                            <p:fltVal val="0"/>
                                          </p:val>
                                        </p:tav>
                                        <p:tav tm="100000">
                                          <p:val>
                                            <p:strVal val="#ppt_h"/>
                                          </p:val>
                                        </p:tav>
                                      </p:tavLst>
                                    </p:anim>
                                    <p:animEffect transition="in" filter="fade">
                                      <p:cBhvr>
                                        <p:cTn id="78" dur="500"/>
                                        <p:tgtEl>
                                          <p:spTgt spid="140300"/>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53" presetClass="entr" presetSubtype="0" fill="hold" grpId="0" nodeType="clickEffect">
                                  <p:stCondLst>
                                    <p:cond delay="0"/>
                                  </p:stCondLst>
                                  <p:childTnLst>
                                    <p:set>
                                      <p:cBhvr>
                                        <p:cTn id="82" dur="1" fill="hold">
                                          <p:stCondLst>
                                            <p:cond delay="0"/>
                                          </p:stCondLst>
                                        </p:cTn>
                                        <p:tgtEl>
                                          <p:spTgt spid="140301"/>
                                        </p:tgtEl>
                                        <p:attrNameLst>
                                          <p:attrName>style.visibility</p:attrName>
                                        </p:attrNameLst>
                                      </p:cBhvr>
                                      <p:to>
                                        <p:strVal val="visible"/>
                                      </p:to>
                                    </p:set>
                                    <p:anim calcmode="lin" valueType="num">
                                      <p:cBhvr>
                                        <p:cTn id="83" dur="500" fill="hold"/>
                                        <p:tgtEl>
                                          <p:spTgt spid="140301"/>
                                        </p:tgtEl>
                                        <p:attrNameLst>
                                          <p:attrName>ppt_w</p:attrName>
                                        </p:attrNameLst>
                                      </p:cBhvr>
                                      <p:tavLst>
                                        <p:tav tm="0">
                                          <p:val>
                                            <p:fltVal val="0"/>
                                          </p:val>
                                        </p:tav>
                                        <p:tav tm="100000">
                                          <p:val>
                                            <p:strVal val="#ppt_w"/>
                                          </p:val>
                                        </p:tav>
                                      </p:tavLst>
                                    </p:anim>
                                    <p:anim calcmode="lin" valueType="num">
                                      <p:cBhvr>
                                        <p:cTn id="84" dur="500" fill="hold"/>
                                        <p:tgtEl>
                                          <p:spTgt spid="140301"/>
                                        </p:tgtEl>
                                        <p:attrNameLst>
                                          <p:attrName>ppt_h</p:attrName>
                                        </p:attrNameLst>
                                      </p:cBhvr>
                                      <p:tavLst>
                                        <p:tav tm="0">
                                          <p:val>
                                            <p:fltVal val="0"/>
                                          </p:val>
                                        </p:tav>
                                        <p:tav tm="100000">
                                          <p:val>
                                            <p:strVal val="#ppt_h"/>
                                          </p:val>
                                        </p:tav>
                                      </p:tavLst>
                                    </p:anim>
                                    <p:animEffect transition="in" filter="fade">
                                      <p:cBhvr>
                                        <p:cTn id="85" dur="500"/>
                                        <p:tgtEl>
                                          <p:spTgt spid="14030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ntr" presetSubtype="0" fill="hold" grpId="0" nodeType="clickEffect">
                                  <p:stCondLst>
                                    <p:cond delay="0"/>
                                  </p:stCondLst>
                                  <p:childTnLst>
                                    <p:set>
                                      <p:cBhvr>
                                        <p:cTn id="89" dur="1" fill="hold">
                                          <p:stCondLst>
                                            <p:cond delay="0"/>
                                          </p:stCondLst>
                                        </p:cTn>
                                        <p:tgtEl>
                                          <p:spTgt spid="140302"/>
                                        </p:tgtEl>
                                        <p:attrNameLst>
                                          <p:attrName>style.visibility</p:attrName>
                                        </p:attrNameLst>
                                      </p:cBhvr>
                                      <p:to>
                                        <p:strVal val="visible"/>
                                      </p:to>
                                    </p:set>
                                    <p:anim calcmode="lin" valueType="num">
                                      <p:cBhvr>
                                        <p:cTn id="90" dur="500" fill="hold"/>
                                        <p:tgtEl>
                                          <p:spTgt spid="140302"/>
                                        </p:tgtEl>
                                        <p:attrNameLst>
                                          <p:attrName>ppt_w</p:attrName>
                                        </p:attrNameLst>
                                      </p:cBhvr>
                                      <p:tavLst>
                                        <p:tav tm="0">
                                          <p:val>
                                            <p:fltVal val="0"/>
                                          </p:val>
                                        </p:tav>
                                        <p:tav tm="100000">
                                          <p:val>
                                            <p:strVal val="#ppt_w"/>
                                          </p:val>
                                        </p:tav>
                                      </p:tavLst>
                                    </p:anim>
                                    <p:anim calcmode="lin" valueType="num">
                                      <p:cBhvr>
                                        <p:cTn id="91" dur="500" fill="hold"/>
                                        <p:tgtEl>
                                          <p:spTgt spid="140302"/>
                                        </p:tgtEl>
                                        <p:attrNameLst>
                                          <p:attrName>ppt_h</p:attrName>
                                        </p:attrNameLst>
                                      </p:cBhvr>
                                      <p:tavLst>
                                        <p:tav tm="0">
                                          <p:val>
                                            <p:fltVal val="0"/>
                                          </p:val>
                                        </p:tav>
                                        <p:tav tm="100000">
                                          <p:val>
                                            <p:strVal val="#ppt_h"/>
                                          </p:val>
                                        </p:tav>
                                      </p:tavLst>
                                    </p:anim>
                                    <p:animEffect transition="in" filter="fade">
                                      <p:cBhvr>
                                        <p:cTn id="92" dur="500"/>
                                        <p:tgtEl>
                                          <p:spTgt spid="140302"/>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53" presetClass="entr" presetSubtype="0" fill="hold" grpId="0" nodeType="clickEffect">
                                  <p:stCondLst>
                                    <p:cond delay="0"/>
                                  </p:stCondLst>
                                  <p:childTnLst>
                                    <p:set>
                                      <p:cBhvr>
                                        <p:cTn id="96" dur="1" fill="hold">
                                          <p:stCondLst>
                                            <p:cond delay="0"/>
                                          </p:stCondLst>
                                        </p:cTn>
                                        <p:tgtEl>
                                          <p:spTgt spid="140303"/>
                                        </p:tgtEl>
                                        <p:attrNameLst>
                                          <p:attrName>style.visibility</p:attrName>
                                        </p:attrNameLst>
                                      </p:cBhvr>
                                      <p:to>
                                        <p:strVal val="visible"/>
                                      </p:to>
                                    </p:set>
                                    <p:anim calcmode="lin" valueType="num">
                                      <p:cBhvr>
                                        <p:cTn id="97" dur="500" fill="hold"/>
                                        <p:tgtEl>
                                          <p:spTgt spid="140303"/>
                                        </p:tgtEl>
                                        <p:attrNameLst>
                                          <p:attrName>ppt_w</p:attrName>
                                        </p:attrNameLst>
                                      </p:cBhvr>
                                      <p:tavLst>
                                        <p:tav tm="0">
                                          <p:val>
                                            <p:fltVal val="0"/>
                                          </p:val>
                                        </p:tav>
                                        <p:tav tm="100000">
                                          <p:val>
                                            <p:strVal val="#ppt_w"/>
                                          </p:val>
                                        </p:tav>
                                      </p:tavLst>
                                    </p:anim>
                                    <p:anim calcmode="lin" valueType="num">
                                      <p:cBhvr>
                                        <p:cTn id="98" dur="500" fill="hold"/>
                                        <p:tgtEl>
                                          <p:spTgt spid="140303"/>
                                        </p:tgtEl>
                                        <p:attrNameLst>
                                          <p:attrName>ppt_h</p:attrName>
                                        </p:attrNameLst>
                                      </p:cBhvr>
                                      <p:tavLst>
                                        <p:tav tm="0">
                                          <p:val>
                                            <p:fltVal val="0"/>
                                          </p:val>
                                        </p:tav>
                                        <p:tav tm="100000">
                                          <p:val>
                                            <p:strVal val="#ppt_h"/>
                                          </p:val>
                                        </p:tav>
                                      </p:tavLst>
                                    </p:anim>
                                    <p:animEffect transition="in" filter="fade">
                                      <p:cBhvr>
                                        <p:cTn id="99" dur="500"/>
                                        <p:tgtEl>
                                          <p:spTgt spid="140303"/>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53" presetClass="entr" presetSubtype="0" fill="hold" grpId="0" nodeType="clickEffect">
                                  <p:stCondLst>
                                    <p:cond delay="0"/>
                                  </p:stCondLst>
                                  <p:childTnLst>
                                    <p:set>
                                      <p:cBhvr>
                                        <p:cTn id="103" dur="1" fill="hold">
                                          <p:stCondLst>
                                            <p:cond delay="0"/>
                                          </p:stCondLst>
                                        </p:cTn>
                                        <p:tgtEl>
                                          <p:spTgt spid="140304"/>
                                        </p:tgtEl>
                                        <p:attrNameLst>
                                          <p:attrName>style.visibility</p:attrName>
                                        </p:attrNameLst>
                                      </p:cBhvr>
                                      <p:to>
                                        <p:strVal val="visible"/>
                                      </p:to>
                                    </p:set>
                                    <p:anim calcmode="lin" valueType="num">
                                      <p:cBhvr>
                                        <p:cTn id="104" dur="500" fill="hold"/>
                                        <p:tgtEl>
                                          <p:spTgt spid="140304"/>
                                        </p:tgtEl>
                                        <p:attrNameLst>
                                          <p:attrName>ppt_w</p:attrName>
                                        </p:attrNameLst>
                                      </p:cBhvr>
                                      <p:tavLst>
                                        <p:tav tm="0">
                                          <p:val>
                                            <p:fltVal val="0"/>
                                          </p:val>
                                        </p:tav>
                                        <p:tav tm="100000">
                                          <p:val>
                                            <p:strVal val="#ppt_w"/>
                                          </p:val>
                                        </p:tav>
                                      </p:tavLst>
                                    </p:anim>
                                    <p:anim calcmode="lin" valueType="num">
                                      <p:cBhvr>
                                        <p:cTn id="105" dur="500" fill="hold"/>
                                        <p:tgtEl>
                                          <p:spTgt spid="140304"/>
                                        </p:tgtEl>
                                        <p:attrNameLst>
                                          <p:attrName>ppt_h</p:attrName>
                                        </p:attrNameLst>
                                      </p:cBhvr>
                                      <p:tavLst>
                                        <p:tav tm="0">
                                          <p:val>
                                            <p:fltVal val="0"/>
                                          </p:val>
                                        </p:tav>
                                        <p:tav tm="100000">
                                          <p:val>
                                            <p:strVal val="#ppt_h"/>
                                          </p:val>
                                        </p:tav>
                                      </p:tavLst>
                                    </p:anim>
                                    <p:animEffect transition="in" filter="fade">
                                      <p:cBhvr>
                                        <p:cTn id="106" dur="500"/>
                                        <p:tgtEl>
                                          <p:spTgt spid="140304"/>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53" presetClass="entr" presetSubtype="0" fill="hold" grpId="0" nodeType="clickEffect">
                                  <p:stCondLst>
                                    <p:cond delay="0"/>
                                  </p:stCondLst>
                                  <p:childTnLst>
                                    <p:set>
                                      <p:cBhvr>
                                        <p:cTn id="110" dur="1" fill="hold">
                                          <p:stCondLst>
                                            <p:cond delay="0"/>
                                          </p:stCondLst>
                                        </p:cTn>
                                        <p:tgtEl>
                                          <p:spTgt spid="140305"/>
                                        </p:tgtEl>
                                        <p:attrNameLst>
                                          <p:attrName>style.visibility</p:attrName>
                                        </p:attrNameLst>
                                      </p:cBhvr>
                                      <p:to>
                                        <p:strVal val="visible"/>
                                      </p:to>
                                    </p:set>
                                    <p:anim calcmode="lin" valueType="num">
                                      <p:cBhvr>
                                        <p:cTn id="111" dur="500" fill="hold"/>
                                        <p:tgtEl>
                                          <p:spTgt spid="140305"/>
                                        </p:tgtEl>
                                        <p:attrNameLst>
                                          <p:attrName>ppt_w</p:attrName>
                                        </p:attrNameLst>
                                      </p:cBhvr>
                                      <p:tavLst>
                                        <p:tav tm="0">
                                          <p:val>
                                            <p:fltVal val="0"/>
                                          </p:val>
                                        </p:tav>
                                        <p:tav tm="100000">
                                          <p:val>
                                            <p:strVal val="#ppt_w"/>
                                          </p:val>
                                        </p:tav>
                                      </p:tavLst>
                                    </p:anim>
                                    <p:anim calcmode="lin" valueType="num">
                                      <p:cBhvr>
                                        <p:cTn id="112" dur="500" fill="hold"/>
                                        <p:tgtEl>
                                          <p:spTgt spid="140305"/>
                                        </p:tgtEl>
                                        <p:attrNameLst>
                                          <p:attrName>ppt_h</p:attrName>
                                        </p:attrNameLst>
                                      </p:cBhvr>
                                      <p:tavLst>
                                        <p:tav tm="0">
                                          <p:val>
                                            <p:fltVal val="0"/>
                                          </p:val>
                                        </p:tav>
                                        <p:tav tm="100000">
                                          <p:val>
                                            <p:strVal val="#ppt_h"/>
                                          </p:val>
                                        </p:tav>
                                      </p:tavLst>
                                    </p:anim>
                                    <p:animEffect transition="in" filter="fade">
                                      <p:cBhvr>
                                        <p:cTn id="113" dur="500"/>
                                        <p:tgtEl>
                                          <p:spTgt spid="140305"/>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53" presetClass="entr" presetSubtype="0" fill="hold" grpId="0" nodeType="clickEffect">
                                  <p:stCondLst>
                                    <p:cond delay="0"/>
                                  </p:stCondLst>
                                  <p:childTnLst>
                                    <p:set>
                                      <p:cBhvr>
                                        <p:cTn id="117" dur="1" fill="hold">
                                          <p:stCondLst>
                                            <p:cond delay="0"/>
                                          </p:stCondLst>
                                        </p:cTn>
                                        <p:tgtEl>
                                          <p:spTgt spid="140306"/>
                                        </p:tgtEl>
                                        <p:attrNameLst>
                                          <p:attrName>style.visibility</p:attrName>
                                        </p:attrNameLst>
                                      </p:cBhvr>
                                      <p:to>
                                        <p:strVal val="visible"/>
                                      </p:to>
                                    </p:set>
                                    <p:anim calcmode="lin" valueType="num">
                                      <p:cBhvr>
                                        <p:cTn id="118" dur="500" fill="hold"/>
                                        <p:tgtEl>
                                          <p:spTgt spid="140306"/>
                                        </p:tgtEl>
                                        <p:attrNameLst>
                                          <p:attrName>ppt_w</p:attrName>
                                        </p:attrNameLst>
                                      </p:cBhvr>
                                      <p:tavLst>
                                        <p:tav tm="0">
                                          <p:val>
                                            <p:fltVal val="0"/>
                                          </p:val>
                                        </p:tav>
                                        <p:tav tm="100000">
                                          <p:val>
                                            <p:strVal val="#ppt_w"/>
                                          </p:val>
                                        </p:tav>
                                      </p:tavLst>
                                    </p:anim>
                                    <p:anim calcmode="lin" valueType="num">
                                      <p:cBhvr>
                                        <p:cTn id="119" dur="500" fill="hold"/>
                                        <p:tgtEl>
                                          <p:spTgt spid="140306"/>
                                        </p:tgtEl>
                                        <p:attrNameLst>
                                          <p:attrName>ppt_h</p:attrName>
                                        </p:attrNameLst>
                                      </p:cBhvr>
                                      <p:tavLst>
                                        <p:tav tm="0">
                                          <p:val>
                                            <p:fltVal val="0"/>
                                          </p:val>
                                        </p:tav>
                                        <p:tav tm="100000">
                                          <p:val>
                                            <p:strVal val="#ppt_h"/>
                                          </p:val>
                                        </p:tav>
                                      </p:tavLst>
                                    </p:anim>
                                    <p:animEffect transition="in" filter="fade">
                                      <p:cBhvr>
                                        <p:cTn id="120" dur="500"/>
                                        <p:tgtEl>
                                          <p:spTgt spid="140306"/>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53" presetClass="entr" presetSubtype="0" fill="hold" grpId="0" nodeType="clickEffect">
                                  <p:stCondLst>
                                    <p:cond delay="0"/>
                                  </p:stCondLst>
                                  <p:childTnLst>
                                    <p:set>
                                      <p:cBhvr>
                                        <p:cTn id="124" dur="1" fill="hold">
                                          <p:stCondLst>
                                            <p:cond delay="0"/>
                                          </p:stCondLst>
                                        </p:cTn>
                                        <p:tgtEl>
                                          <p:spTgt spid="140307"/>
                                        </p:tgtEl>
                                        <p:attrNameLst>
                                          <p:attrName>style.visibility</p:attrName>
                                        </p:attrNameLst>
                                      </p:cBhvr>
                                      <p:to>
                                        <p:strVal val="visible"/>
                                      </p:to>
                                    </p:set>
                                    <p:anim calcmode="lin" valueType="num">
                                      <p:cBhvr>
                                        <p:cTn id="125" dur="500" fill="hold"/>
                                        <p:tgtEl>
                                          <p:spTgt spid="140307"/>
                                        </p:tgtEl>
                                        <p:attrNameLst>
                                          <p:attrName>ppt_w</p:attrName>
                                        </p:attrNameLst>
                                      </p:cBhvr>
                                      <p:tavLst>
                                        <p:tav tm="0">
                                          <p:val>
                                            <p:fltVal val="0"/>
                                          </p:val>
                                        </p:tav>
                                        <p:tav tm="100000">
                                          <p:val>
                                            <p:strVal val="#ppt_w"/>
                                          </p:val>
                                        </p:tav>
                                      </p:tavLst>
                                    </p:anim>
                                    <p:anim calcmode="lin" valueType="num">
                                      <p:cBhvr>
                                        <p:cTn id="126" dur="500" fill="hold"/>
                                        <p:tgtEl>
                                          <p:spTgt spid="140307"/>
                                        </p:tgtEl>
                                        <p:attrNameLst>
                                          <p:attrName>ppt_h</p:attrName>
                                        </p:attrNameLst>
                                      </p:cBhvr>
                                      <p:tavLst>
                                        <p:tav tm="0">
                                          <p:val>
                                            <p:fltVal val="0"/>
                                          </p:val>
                                        </p:tav>
                                        <p:tav tm="100000">
                                          <p:val>
                                            <p:strVal val="#ppt_h"/>
                                          </p:val>
                                        </p:tav>
                                      </p:tavLst>
                                    </p:anim>
                                    <p:animEffect transition="in" filter="fade">
                                      <p:cBhvr>
                                        <p:cTn id="127" dur="500"/>
                                        <p:tgtEl>
                                          <p:spTgt spid="140307"/>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53" presetClass="entr" presetSubtype="0" fill="hold" grpId="0" nodeType="clickEffect">
                                  <p:stCondLst>
                                    <p:cond delay="0"/>
                                  </p:stCondLst>
                                  <p:childTnLst>
                                    <p:set>
                                      <p:cBhvr>
                                        <p:cTn id="131" dur="1" fill="hold">
                                          <p:stCondLst>
                                            <p:cond delay="0"/>
                                          </p:stCondLst>
                                        </p:cTn>
                                        <p:tgtEl>
                                          <p:spTgt spid="140308"/>
                                        </p:tgtEl>
                                        <p:attrNameLst>
                                          <p:attrName>style.visibility</p:attrName>
                                        </p:attrNameLst>
                                      </p:cBhvr>
                                      <p:to>
                                        <p:strVal val="visible"/>
                                      </p:to>
                                    </p:set>
                                    <p:anim calcmode="lin" valueType="num">
                                      <p:cBhvr>
                                        <p:cTn id="132" dur="500" fill="hold"/>
                                        <p:tgtEl>
                                          <p:spTgt spid="140308"/>
                                        </p:tgtEl>
                                        <p:attrNameLst>
                                          <p:attrName>ppt_w</p:attrName>
                                        </p:attrNameLst>
                                      </p:cBhvr>
                                      <p:tavLst>
                                        <p:tav tm="0">
                                          <p:val>
                                            <p:fltVal val="0"/>
                                          </p:val>
                                        </p:tav>
                                        <p:tav tm="100000">
                                          <p:val>
                                            <p:strVal val="#ppt_w"/>
                                          </p:val>
                                        </p:tav>
                                      </p:tavLst>
                                    </p:anim>
                                    <p:anim calcmode="lin" valueType="num">
                                      <p:cBhvr>
                                        <p:cTn id="133" dur="500" fill="hold"/>
                                        <p:tgtEl>
                                          <p:spTgt spid="140308"/>
                                        </p:tgtEl>
                                        <p:attrNameLst>
                                          <p:attrName>ppt_h</p:attrName>
                                        </p:attrNameLst>
                                      </p:cBhvr>
                                      <p:tavLst>
                                        <p:tav tm="0">
                                          <p:val>
                                            <p:fltVal val="0"/>
                                          </p:val>
                                        </p:tav>
                                        <p:tav tm="100000">
                                          <p:val>
                                            <p:strVal val="#ppt_h"/>
                                          </p:val>
                                        </p:tav>
                                      </p:tavLst>
                                    </p:anim>
                                    <p:animEffect transition="in" filter="fade">
                                      <p:cBhvr>
                                        <p:cTn id="134" dur="500"/>
                                        <p:tgtEl>
                                          <p:spTgt spid="140308"/>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53" presetClass="entr" presetSubtype="0" fill="hold" grpId="0" nodeType="clickEffect">
                                  <p:stCondLst>
                                    <p:cond delay="0"/>
                                  </p:stCondLst>
                                  <p:childTnLst>
                                    <p:set>
                                      <p:cBhvr>
                                        <p:cTn id="138" dur="1" fill="hold">
                                          <p:stCondLst>
                                            <p:cond delay="0"/>
                                          </p:stCondLst>
                                        </p:cTn>
                                        <p:tgtEl>
                                          <p:spTgt spid="140310"/>
                                        </p:tgtEl>
                                        <p:attrNameLst>
                                          <p:attrName>style.visibility</p:attrName>
                                        </p:attrNameLst>
                                      </p:cBhvr>
                                      <p:to>
                                        <p:strVal val="visible"/>
                                      </p:to>
                                    </p:set>
                                    <p:anim calcmode="lin" valueType="num">
                                      <p:cBhvr>
                                        <p:cTn id="139" dur="500" fill="hold"/>
                                        <p:tgtEl>
                                          <p:spTgt spid="140310"/>
                                        </p:tgtEl>
                                        <p:attrNameLst>
                                          <p:attrName>ppt_w</p:attrName>
                                        </p:attrNameLst>
                                      </p:cBhvr>
                                      <p:tavLst>
                                        <p:tav tm="0">
                                          <p:val>
                                            <p:fltVal val="0"/>
                                          </p:val>
                                        </p:tav>
                                        <p:tav tm="100000">
                                          <p:val>
                                            <p:strVal val="#ppt_w"/>
                                          </p:val>
                                        </p:tav>
                                      </p:tavLst>
                                    </p:anim>
                                    <p:anim calcmode="lin" valueType="num">
                                      <p:cBhvr>
                                        <p:cTn id="140" dur="500" fill="hold"/>
                                        <p:tgtEl>
                                          <p:spTgt spid="140310"/>
                                        </p:tgtEl>
                                        <p:attrNameLst>
                                          <p:attrName>ppt_h</p:attrName>
                                        </p:attrNameLst>
                                      </p:cBhvr>
                                      <p:tavLst>
                                        <p:tav tm="0">
                                          <p:val>
                                            <p:fltVal val="0"/>
                                          </p:val>
                                        </p:tav>
                                        <p:tav tm="100000">
                                          <p:val>
                                            <p:strVal val="#ppt_h"/>
                                          </p:val>
                                        </p:tav>
                                      </p:tavLst>
                                    </p:anim>
                                    <p:animEffect transition="in" filter="fade">
                                      <p:cBhvr>
                                        <p:cTn id="141" dur="500"/>
                                        <p:tgtEl>
                                          <p:spTgt spid="140310"/>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53" presetClass="entr" presetSubtype="0" fill="hold" grpId="0" nodeType="clickEffect">
                                  <p:stCondLst>
                                    <p:cond delay="0"/>
                                  </p:stCondLst>
                                  <p:childTnLst>
                                    <p:set>
                                      <p:cBhvr>
                                        <p:cTn id="145" dur="1" fill="hold">
                                          <p:stCondLst>
                                            <p:cond delay="0"/>
                                          </p:stCondLst>
                                        </p:cTn>
                                        <p:tgtEl>
                                          <p:spTgt spid="140311"/>
                                        </p:tgtEl>
                                        <p:attrNameLst>
                                          <p:attrName>style.visibility</p:attrName>
                                        </p:attrNameLst>
                                      </p:cBhvr>
                                      <p:to>
                                        <p:strVal val="visible"/>
                                      </p:to>
                                    </p:set>
                                    <p:anim calcmode="lin" valueType="num">
                                      <p:cBhvr>
                                        <p:cTn id="146" dur="500" fill="hold"/>
                                        <p:tgtEl>
                                          <p:spTgt spid="140311"/>
                                        </p:tgtEl>
                                        <p:attrNameLst>
                                          <p:attrName>ppt_w</p:attrName>
                                        </p:attrNameLst>
                                      </p:cBhvr>
                                      <p:tavLst>
                                        <p:tav tm="0">
                                          <p:val>
                                            <p:fltVal val="0"/>
                                          </p:val>
                                        </p:tav>
                                        <p:tav tm="100000">
                                          <p:val>
                                            <p:strVal val="#ppt_w"/>
                                          </p:val>
                                        </p:tav>
                                      </p:tavLst>
                                    </p:anim>
                                    <p:anim calcmode="lin" valueType="num">
                                      <p:cBhvr>
                                        <p:cTn id="147" dur="500" fill="hold"/>
                                        <p:tgtEl>
                                          <p:spTgt spid="140311"/>
                                        </p:tgtEl>
                                        <p:attrNameLst>
                                          <p:attrName>ppt_h</p:attrName>
                                        </p:attrNameLst>
                                      </p:cBhvr>
                                      <p:tavLst>
                                        <p:tav tm="0">
                                          <p:val>
                                            <p:fltVal val="0"/>
                                          </p:val>
                                        </p:tav>
                                        <p:tav tm="100000">
                                          <p:val>
                                            <p:strVal val="#ppt_h"/>
                                          </p:val>
                                        </p:tav>
                                      </p:tavLst>
                                    </p:anim>
                                    <p:animEffect transition="in" filter="fade">
                                      <p:cBhvr>
                                        <p:cTn id="148" dur="500"/>
                                        <p:tgtEl>
                                          <p:spTgt spid="140311"/>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53" presetClass="entr" presetSubtype="0" fill="hold" grpId="0" nodeType="clickEffect">
                                  <p:stCondLst>
                                    <p:cond delay="0"/>
                                  </p:stCondLst>
                                  <p:childTnLst>
                                    <p:set>
                                      <p:cBhvr>
                                        <p:cTn id="152" dur="1" fill="hold">
                                          <p:stCondLst>
                                            <p:cond delay="0"/>
                                          </p:stCondLst>
                                        </p:cTn>
                                        <p:tgtEl>
                                          <p:spTgt spid="140312"/>
                                        </p:tgtEl>
                                        <p:attrNameLst>
                                          <p:attrName>style.visibility</p:attrName>
                                        </p:attrNameLst>
                                      </p:cBhvr>
                                      <p:to>
                                        <p:strVal val="visible"/>
                                      </p:to>
                                    </p:set>
                                    <p:anim calcmode="lin" valueType="num">
                                      <p:cBhvr>
                                        <p:cTn id="153" dur="500" fill="hold"/>
                                        <p:tgtEl>
                                          <p:spTgt spid="140312"/>
                                        </p:tgtEl>
                                        <p:attrNameLst>
                                          <p:attrName>ppt_w</p:attrName>
                                        </p:attrNameLst>
                                      </p:cBhvr>
                                      <p:tavLst>
                                        <p:tav tm="0">
                                          <p:val>
                                            <p:fltVal val="0"/>
                                          </p:val>
                                        </p:tav>
                                        <p:tav tm="100000">
                                          <p:val>
                                            <p:strVal val="#ppt_w"/>
                                          </p:val>
                                        </p:tav>
                                      </p:tavLst>
                                    </p:anim>
                                    <p:anim calcmode="lin" valueType="num">
                                      <p:cBhvr>
                                        <p:cTn id="154" dur="500" fill="hold"/>
                                        <p:tgtEl>
                                          <p:spTgt spid="140312"/>
                                        </p:tgtEl>
                                        <p:attrNameLst>
                                          <p:attrName>ppt_h</p:attrName>
                                        </p:attrNameLst>
                                      </p:cBhvr>
                                      <p:tavLst>
                                        <p:tav tm="0">
                                          <p:val>
                                            <p:fltVal val="0"/>
                                          </p:val>
                                        </p:tav>
                                        <p:tav tm="100000">
                                          <p:val>
                                            <p:strVal val="#ppt_h"/>
                                          </p:val>
                                        </p:tav>
                                      </p:tavLst>
                                    </p:anim>
                                    <p:animEffect transition="in" filter="fade">
                                      <p:cBhvr>
                                        <p:cTn id="155" dur="500"/>
                                        <p:tgtEl>
                                          <p:spTgt spid="140312"/>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53" presetClass="entr" presetSubtype="0" fill="hold" grpId="0" nodeType="clickEffect">
                                  <p:stCondLst>
                                    <p:cond delay="0"/>
                                  </p:stCondLst>
                                  <p:childTnLst>
                                    <p:set>
                                      <p:cBhvr>
                                        <p:cTn id="159" dur="1" fill="hold">
                                          <p:stCondLst>
                                            <p:cond delay="0"/>
                                          </p:stCondLst>
                                        </p:cTn>
                                        <p:tgtEl>
                                          <p:spTgt spid="140313"/>
                                        </p:tgtEl>
                                        <p:attrNameLst>
                                          <p:attrName>style.visibility</p:attrName>
                                        </p:attrNameLst>
                                      </p:cBhvr>
                                      <p:to>
                                        <p:strVal val="visible"/>
                                      </p:to>
                                    </p:set>
                                    <p:anim calcmode="lin" valueType="num">
                                      <p:cBhvr>
                                        <p:cTn id="160" dur="500" fill="hold"/>
                                        <p:tgtEl>
                                          <p:spTgt spid="140313"/>
                                        </p:tgtEl>
                                        <p:attrNameLst>
                                          <p:attrName>ppt_w</p:attrName>
                                        </p:attrNameLst>
                                      </p:cBhvr>
                                      <p:tavLst>
                                        <p:tav tm="0">
                                          <p:val>
                                            <p:fltVal val="0"/>
                                          </p:val>
                                        </p:tav>
                                        <p:tav tm="100000">
                                          <p:val>
                                            <p:strVal val="#ppt_w"/>
                                          </p:val>
                                        </p:tav>
                                      </p:tavLst>
                                    </p:anim>
                                    <p:anim calcmode="lin" valueType="num">
                                      <p:cBhvr>
                                        <p:cTn id="161" dur="500" fill="hold"/>
                                        <p:tgtEl>
                                          <p:spTgt spid="140313"/>
                                        </p:tgtEl>
                                        <p:attrNameLst>
                                          <p:attrName>ppt_h</p:attrName>
                                        </p:attrNameLst>
                                      </p:cBhvr>
                                      <p:tavLst>
                                        <p:tav tm="0">
                                          <p:val>
                                            <p:fltVal val="0"/>
                                          </p:val>
                                        </p:tav>
                                        <p:tav tm="100000">
                                          <p:val>
                                            <p:strVal val="#ppt_h"/>
                                          </p:val>
                                        </p:tav>
                                      </p:tavLst>
                                    </p:anim>
                                    <p:animEffect transition="in" filter="fade">
                                      <p:cBhvr>
                                        <p:cTn id="162" dur="500"/>
                                        <p:tgtEl>
                                          <p:spTgt spid="140313"/>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53" presetClass="entr" presetSubtype="0" fill="hold" grpId="0" nodeType="clickEffect">
                                  <p:stCondLst>
                                    <p:cond delay="0"/>
                                  </p:stCondLst>
                                  <p:childTnLst>
                                    <p:set>
                                      <p:cBhvr>
                                        <p:cTn id="166" dur="1" fill="hold">
                                          <p:stCondLst>
                                            <p:cond delay="0"/>
                                          </p:stCondLst>
                                        </p:cTn>
                                        <p:tgtEl>
                                          <p:spTgt spid="140314"/>
                                        </p:tgtEl>
                                        <p:attrNameLst>
                                          <p:attrName>style.visibility</p:attrName>
                                        </p:attrNameLst>
                                      </p:cBhvr>
                                      <p:to>
                                        <p:strVal val="visible"/>
                                      </p:to>
                                    </p:set>
                                    <p:anim calcmode="lin" valueType="num">
                                      <p:cBhvr>
                                        <p:cTn id="167" dur="500" fill="hold"/>
                                        <p:tgtEl>
                                          <p:spTgt spid="140314"/>
                                        </p:tgtEl>
                                        <p:attrNameLst>
                                          <p:attrName>ppt_w</p:attrName>
                                        </p:attrNameLst>
                                      </p:cBhvr>
                                      <p:tavLst>
                                        <p:tav tm="0">
                                          <p:val>
                                            <p:fltVal val="0"/>
                                          </p:val>
                                        </p:tav>
                                        <p:tav tm="100000">
                                          <p:val>
                                            <p:strVal val="#ppt_w"/>
                                          </p:val>
                                        </p:tav>
                                      </p:tavLst>
                                    </p:anim>
                                    <p:anim calcmode="lin" valueType="num">
                                      <p:cBhvr>
                                        <p:cTn id="168" dur="500" fill="hold"/>
                                        <p:tgtEl>
                                          <p:spTgt spid="140314"/>
                                        </p:tgtEl>
                                        <p:attrNameLst>
                                          <p:attrName>ppt_h</p:attrName>
                                        </p:attrNameLst>
                                      </p:cBhvr>
                                      <p:tavLst>
                                        <p:tav tm="0">
                                          <p:val>
                                            <p:fltVal val="0"/>
                                          </p:val>
                                        </p:tav>
                                        <p:tav tm="100000">
                                          <p:val>
                                            <p:strVal val="#ppt_h"/>
                                          </p:val>
                                        </p:tav>
                                      </p:tavLst>
                                    </p:anim>
                                    <p:animEffect transition="in" filter="fade">
                                      <p:cBhvr>
                                        <p:cTn id="169" dur="500"/>
                                        <p:tgtEl>
                                          <p:spTgt spid="140314"/>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53" presetClass="entr" presetSubtype="0" fill="hold" grpId="0" nodeType="clickEffect">
                                  <p:stCondLst>
                                    <p:cond delay="0"/>
                                  </p:stCondLst>
                                  <p:childTnLst>
                                    <p:set>
                                      <p:cBhvr>
                                        <p:cTn id="173" dur="1" fill="hold">
                                          <p:stCondLst>
                                            <p:cond delay="0"/>
                                          </p:stCondLst>
                                        </p:cTn>
                                        <p:tgtEl>
                                          <p:spTgt spid="140315"/>
                                        </p:tgtEl>
                                        <p:attrNameLst>
                                          <p:attrName>style.visibility</p:attrName>
                                        </p:attrNameLst>
                                      </p:cBhvr>
                                      <p:to>
                                        <p:strVal val="visible"/>
                                      </p:to>
                                    </p:set>
                                    <p:anim calcmode="lin" valueType="num">
                                      <p:cBhvr>
                                        <p:cTn id="174" dur="500" fill="hold"/>
                                        <p:tgtEl>
                                          <p:spTgt spid="140315"/>
                                        </p:tgtEl>
                                        <p:attrNameLst>
                                          <p:attrName>ppt_w</p:attrName>
                                        </p:attrNameLst>
                                      </p:cBhvr>
                                      <p:tavLst>
                                        <p:tav tm="0">
                                          <p:val>
                                            <p:fltVal val="0"/>
                                          </p:val>
                                        </p:tav>
                                        <p:tav tm="100000">
                                          <p:val>
                                            <p:strVal val="#ppt_w"/>
                                          </p:val>
                                        </p:tav>
                                      </p:tavLst>
                                    </p:anim>
                                    <p:anim calcmode="lin" valueType="num">
                                      <p:cBhvr>
                                        <p:cTn id="175" dur="500" fill="hold"/>
                                        <p:tgtEl>
                                          <p:spTgt spid="140315"/>
                                        </p:tgtEl>
                                        <p:attrNameLst>
                                          <p:attrName>ppt_h</p:attrName>
                                        </p:attrNameLst>
                                      </p:cBhvr>
                                      <p:tavLst>
                                        <p:tav tm="0">
                                          <p:val>
                                            <p:fltVal val="0"/>
                                          </p:val>
                                        </p:tav>
                                        <p:tav tm="100000">
                                          <p:val>
                                            <p:strVal val="#ppt_h"/>
                                          </p:val>
                                        </p:tav>
                                      </p:tavLst>
                                    </p:anim>
                                    <p:animEffect transition="in" filter="fade">
                                      <p:cBhvr>
                                        <p:cTn id="176" dur="500"/>
                                        <p:tgtEl>
                                          <p:spTgt spid="140315"/>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53" presetClass="entr" presetSubtype="0" fill="hold" grpId="0" nodeType="clickEffect">
                                  <p:stCondLst>
                                    <p:cond delay="0"/>
                                  </p:stCondLst>
                                  <p:childTnLst>
                                    <p:set>
                                      <p:cBhvr>
                                        <p:cTn id="180" dur="1" fill="hold">
                                          <p:stCondLst>
                                            <p:cond delay="0"/>
                                          </p:stCondLst>
                                        </p:cTn>
                                        <p:tgtEl>
                                          <p:spTgt spid="140316"/>
                                        </p:tgtEl>
                                        <p:attrNameLst>
                                          <p:attrName>style.visibility</p:attrName>
                                        </p:attrNameLst>
                                      </p:cBhvr>
                                      <p:to>
                                        <p:strVal val="visible"/>
                                      </p:to>
                                    </p:set>
                                    <p:anim calcmode="lin" valueType="num">
                                      <p:cBhvr>
                                        <p:cTn id="181" dur="500" fill="hold"/>
                                        <p:tgtEl>
                                          <p:spTgt spid="140316"/>
                                        </p:tgtEl>
                                        <p:attrNameLst>
                                          <p:attrName>ppt_w</p:attrName>
                                        </p:attrNameLst>
                                      </p:cBhvr>
                                      <p:tavLst>
                                        <p:tav tm="0">
                                          <p:val>
                                            <p:fltVal val="0"/>
                                          </p:val>
                                        </p:tav>
                                        <p:tav tm="100000">
                                          <p:val>
                                            <p:strVal val="#ppt_w"/>
                                          </p:val>
                                        </p:tav>
                                      </p:tavLst>
                                    </p:anim>
                                    <p:anim calcmode="lin" valueType="num">
                                      <p:cBhvr>
                                        <p:cTn id="182" dur="500" fill="hold"/>
                                        <p:tgtEl>
                                          <p:spTgt spid="140316"/>
                                        </p:tgtEl>
                                        <p:attrNameLst>
                                          <p:attrName>ppt_h</p:attrName>
                                        </p:attrNameLst>
                                      </p:cBhvr>
                                      <p:tavLst>
                                        <p:tav tm="0">
                                          <p:val>
                                            <p:fltVal val="0"/>
                                          </p:val>
                                        </p:tav>
                                        <p:tav tm="100000">
                                          <p:val>
                                            <p:strVal val="#ppt_h"/>
                                          </p:val>
                                        </p:tav>
                                      </p:tavLst>
                                    </p:anim>
                                    <p:animEffect transition="in" filter="fade">
                                      <p:cBhvr>
                                        <p:cTn id="183" dur="500"/>
                                        <p:tgtEl>
                                          <p:spTgt spid="140316"/>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53" presetClass="entr" presetSubtype="0" fill="hold" grpId="0" nodeType="clickEffect">
                                  <p:stCondLst>
                                    <p:cond delay="0"/>
                                  </p:stCondLst>
                                  <p:childTnLst>
                                    <p:set>
                                      <p:cBhvr>
                                        <p:cTn id="187" dur="1" fill="hold">
                                          <p:stCondLst>
                                            <p:cond delay="0"/>
                                          </p:stCondLst>
                                        </p:cTn>
                                        <p:tgtEl>
                                          <p:spTgt spid="140317"/>
                                        </p:tgtEl>
                                        <p:attrNameLst>
                                          <p:attrName>style.visibility</p:attrName>
                                        </p:attrNameLst>
                                      </p:cBhvr>
                                      <p:to>
                                        <p:strVal val="visible"/>
                                      </p:to>
                                    </p:set>
                                    <p:anim calcmode="lin" valueType="num">
                                      <p:cBhvr>
                                        <p:cTn id="188" dur="500" fill="hold"/>
                                        <p:tgtEl>
                                          <p:spTgt spid="140317"/>
                                        </p:tgtEl>
                                        <p:attrNameLst>
                                          <p:attrName>ppt_w</p:attrName>
                                        </p:attrNameLst>
                                      </p:cBhvr>
                                      <p:tavLst>
                                        <p:tav tm="0">
                                          <p:val>
                                            <p:fltVal val="0"/>
                                          </p:val>
                                        </p:tav>
                                        <p:tav tm="100000">
                                          <p:val>
                                            <p:strVal val="#ppt_w"/>
                                          </p:val>
                                        </p:tav>
                                      </p:tavLst>
                                    </p:anim>
                                    <p:anim calcmode="lin" valueType="num">
                                      <p:cBhvr>
                                        <p:cTn id="189" dur="500" fill="hold"/>
                                        <p:tgtEl>
                                          <p:spTgt spid="140317"/>
                                        </p:tgtEl>
                                        <p:attrNameLst>
                                          <p:attrName>ppt_h</p:attrName>
                                        </p:attrNameLst>
                                      </p:cBhvr>
                                      <p:tavLst>
                                        <p:tav tm="0">
                                          <p:val>
                                            <p:fltVal val="0"/>
                                          </p:val>
                                        </p:tav>
                                        <p:tav tm="100000">
                                          <p:val>
                                            <p:strVal val="#ppt_h"/>
                                          </p:val>
                                        </p:tav>
                                      </p:tavLst>
                                    </p:anim>
                                    <p:animEffect transition="in" filter="fade">
                                      <p:cBhvr>
                                        <p:cTn id="190" dur="500"/>
                                        <p:tgtEl>
                                          <p:spTgt spid="140317"/>
                                        </p:tgtEl>
                                      </p:cBhvr>
                                    </p:animEffect>
                                  </p:childTnLst>
                                </p:cTn>
                              </p:par>
                            </p:childTnLst>
                          </p:cTn>
                        </p:par>
                      </p:childTnLst>
                    </p:cTn>
                  </p:par>
                  <p:par>
                    <p:cTn id="191" fill="hold" nodeType="clickPar">
                      <p:stCondLst>
                        <p:cond delay="indefinite"/>
                      </p:stCondLst>
                      <p:childTnLst>
                        <p:par>
                          <p:cTn id="192" fill="hold" nodeType="withGroup">
                            <p:stCondLst>
                              <p:cond delay="0"/>
                            </p:stCondLst>
                            <p:childTnLst>
                              <p:par>
                                <p:cTn id="193" presetID="53" presetClass="entr" presetSubtype="0" fill="hold" grpId="0" nodeType="clickEffect">
                                  <p:stCondLst>
                                    <p:cond delay="0"/>
                                  </p:stCondLst>
                                  <p:childTnLst>
                                    <p:set>
                                      <p:cBhvr>
                                        <p:cTn id="194" dur="1" fill="hold">
                                          <p:stCondLst>
                                            <p:cond delay="0"/>
                                          </p:stCondLst>
                                        </p:cTn>
                                        <p:tgtEl>
                                          <p:spTgt spid="140318"/>
                                        </p:tgtEl>
                                        <p:attrNameLst>
                                          <p:attrName>style.visibility</p:attrName>
                                        </p:attrNameLst>
                                      </p:cBhvr>
                                      <p:to>
                                        <p:strVal val="visible"/>
                                      </p:to>
                                    </p:set>
                                    <p:anim calcmode="lin" valueType="num">
                                      <p:cBhvr>
                                        <p:cTn id="195" dur="500" fill="hold"/>
                                        <p:tgtEl>
                                          <p:spTgt spid="140318"/>
                                        </p:tgtEl>
                                        <p:attrNameLst>
                                          <p:attrName>ppt_w</p:attrName>
                                        </p:attrNameLst>
                                      </p:cBhvr>
                                      <p:tavLst>
                                        <p:tav tm="0">
                                          <p:val>
                                            <p:fltVal val="0"/>
                                          </p:val>
                                        </p:tav>
                                        <p:tav tm="100000">
                                          <p:val>
                                            <p:strVal val="#ppt_w"/>
                                          </p:val>
                                        </p:tav>
                                      </p:tavLst>
                                    </p:anim>
                                    <p:anim calcmode="lin" valueType="num">
                                      <p:cBhvr>
                                        <p:cTn id="196" dur="500" fill="hold"/>
                                        <p:tgtEl>
                                          <p:spTgt spid="140318"/>
                                        </p:tgtEl>
                                        <p:attrNameLst>
                                          <p:attrName>ppt_h</p:attrName>
                                        </p:attrNameLst>
                                      </p:cBhvr>
                                      <p:tavLst>
                                        <p:tav tm="0">
                                          <p:val>
                                            <p:fltVal val="0"/>
                                          </p:val>
                                        </p:tav>
                                        <p:tav tm="100000">
                                          <p:val>
                                            <p:strVal val="#ppt_h"/>
                                          </p:val>
                                        </p:tav>
                                      </p:tavLst>
                                    </p:anim>
                                    <p:animEffect transition="in" filter="fade">
                                      <p:cBhvr>
                                        <p:cTn id="197" dur="500"/>
                                        <p:tgtEl>
                                          <p:spTgt spid="140318"/>
                                        </p:tgtEl>
                                      </p:cBhvr>
                                    </p:animEffec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53" presetClass="entr" presetSubtype="0" fill="hold" grpId="0" nodeType="clickEffect">
                                  <p:stCondLst>
                                    <p:cond delay="0"/>
                                  </p:stCondLst>
                                  <p:childTnLst>
                                    <p:set>
                                      <p:cBhvr>
                                        <p:cTn id="201" dur="1" fill="hold">
                                          <p:stCondLst>
                                            <p:cond delay="0"/>
                                          </p:stCondLst>
                                        </p:cTn>
                                        <p:tgtEl>
                                          <p:spTgt spid="140319"/>
                                        </p:tgtEl>
                                        <p:attrNameLst>
                                          <p:attrName>style.visibility</p:attrName>
                                        </p:attrNameLst>
                                      </p:cBhvr>
                                      <p:to>
                                        <p:strVal val="visible"/>
                                      </p:to>
                                    </p:set>
                                    <p:anim calcmode="lin" valueType="num">
                                      <p:cBhvr>
                                        <p:cTn id="202" dur="500" fill="hold"/>
                                        <p:tgtEl>
                                          <p:spTgt spid="140319"/>
                                        </p:tgtEl>
                                        <p:attrNameLst>
                                          <p:attrName>ppt_w</p:attrName>
                                        </p:attrNameLst>
                                      </p:cBhvr>
                                      <p:tavLst>
                                        <p:tav tm="0">
                                          <p:val>
                                            <p:fltVal val="0"/>
                                          </p:val>
                                        </p:tav>
                                        <p:tav tm="100000">
                                          <p:val>
                                            <p:strVal val="#ppt_w"/>
                                          </p:val>
                                        </p:tav>
                                      </p:tavLst>
                                    </p:anim>
                                    <p:anim calcmode="lin" valueType="num">
                                      <p:cBhvr>
                                        <p:cTn id="203" dur="500" fill="hold"/>
                                        <p:tgtEl>
                                          <p:spTgt spid="140319"/>
                                        </p:tgtEl>
                                        <p:attrNameLst>
                                          <p:attrName>ppt_h</p:attrName>
                                        </p:attrNameLst>
                                      </p:cBhvr>
                                      <p:tavLst>
                                        <p:tav tm="0">
                                          <p:val>
                                            <p:fltVal val="0"/>
                                          </p:val>
                                        </p:tav>
                                        <p:tav tm="100000">
                                          <p:val>
                                            <p:strVal val="#ppt_h"/>
                                          </p:val>
                                        </p:tav>
                                      </p:tavLst>
                                    </p:anim>
                                    <p:animEffect transition="in" filter="fade">
                                      <p:cBhvr>
                                        <p:cTn id="204" dur="500"/>
                                        <p:tgtEl>
                                          <p:spTgt spid="140319"/>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53" presetClass="entr" presetSubtype="0" fill="hold" grpId="0" nodeType="clickEffect">
                                  <p:stCondLst>
                                    <p:cond delay="0"/>
                                  </p:stCondLst>
                                  <p:childTnLst>
                                    <p:set>
                                      <p:cBhvr>
                                        <p:cTn id="208" dur="1" fill="hold">
                                          <p:stCondLst>
                                            <p:cond delay="0"/>
                                          </p:stCondLst>
                                        </p:cTn>
                                        <p:tgtEl>
                                          <p:spTgt spid="140320"/>
                                        </p:tgtEl>
                                        <p:attrNameLst>
                                          <p:attrName>style.visibility</p:attrName>
                                        </p:attrNameLst>
                                      </p:cBhvr>
                                      <p:to>
                                        <p:strVal val="visible"/>
                                      </p:to>
                                    </p:set>
                                    <p:anim calcmode="lin" valueType="num">
                                      <p:cBhvr>
                                        <p:cTn id="209" dur="500" fill="hold"/>
                                        <p:tgtEl>
                                          <p:spTgt spid="140320"/>
                                        </p:tgtEl>
                                        <p:attrNameLst>
                                          <p:attrName>ppt_w</p:attrName>
                                        </p:attrNameLst>
                                      </p:cBhvr>
                                      <p:tavLst>
                                        <p:tav tm="0">
                                          <p:val>
                                            <p:fltVal val="0"/>
                                          </p:val>
                                        </p:tav>
                                        <p:tav tm="100000">
                                          <p:val>
                                            <p:strVal val="#ppt_w"/>
                                          </p:val>
                                        </p:tav>
                                      </p:tavLst>
                                    </p:anim>
                                    <p:anim calcmode="lin" valueType="num">
                                      <p:cBhvr>
                                        <p:cTn id="210" dur="500" fill="hold"/>
                                        <p:tgtEl>
                                          <p:spTgt spid="140320"/>
                                        </p:tgtEl>
                                        <p:attrNameLst>
                                          <p:attrName>ppt_h</p:attrName>
                                        </p:attrNameLst>
                                      </p:cBhvr>
                                      <p:tavLst>
                                        <p:tav tm="0">
                                          <p:val>
                                            <p:fltVal val="0"/>
                                          </p:val>
                                        </p:tav>
                                        <p:tav tm="100000">
                                          <p:val>
                                            <p:strVal val="#ppt_h"/>
                                          </p:val>
                                        </p:tav>
                                      </p:tavLst>
                                    </p:anim>
                                    <p:animEffect transition="in" filter="fade">
                                      <p:cBhvr>
                                        <p:cTn id="211" dur="500"/>
                                        <p:tgtEl>
                                          <p:spTgt spid="140320"/>
                                        </p:tgtEl>
                                      </p:cBhvr>
                                    </p:animEffect>
                                  </p:childTnLst>
                                </p:cTn>
                              </p:par>
                            </p:childTnLst>
                          </p:cTn>
                        </p:par>
                      </p:childTnLst>
                    </p:cTn>
                  </p:par>
                  <p:par>
                    <p:cTn id="212" fill="hold" nodeType="clickPar">
                      <p:stCondLst>
                        <p:cond delay="indefinite"/>
                      </p:stCondLst>
                      <p:childTnLst>
                        <p:par>
                          <p:cTn id="213" fill="hold" nodeType="withGroup">
                            <p:stCondLst>
                              <p:cond delay="0"/>
                            </p:stCondLst>
                            <p:childTnLst>
                              <p:par>
                                <p:cTn id="214" presetID="53" presetClass="entr" presetSubtype="0" fill="hold" grpId="0" nodeType="clickEffect">
                                  <p:stCondLst>
                                    <p:cond delay="0"/>
                                  </p:stCondLst>
                                  <p:childTnLst>
                                    <p:set>
                                      <p:cBhvr>
                                        <p:cTn id="215" dur="1" fill="hold">
                                          <p:stCondLst>
                                            <p:cond delay="0"/>
                                          </p:stCondLst>
                                        </p:cTn>
                                        <p:tgtEl>
                                          <p:spTgt spid="140321"/>
                                        </p:tgtEl>
                                        <p:attrNameLst>
                                          <p:attrName>style.visibility</p:attrName>
                                        </p:attrNameLst>
                                      </p:cBhvr>
                                      <p:to>
                                        <p:strVal val="visible"/>
                                      </p:to>
                                    </p:set>
                                    <p:anim calcmode="lin" valueType="num">
                                      <p:cBhvr>
                                        <p:cTn id="216" dur="500" fill="hold"/>
                                        <p:tgtEl>
                                          <p:spTgt spid="140321"/>
                                        </p:tgtEl>
                                        <p:attrNameLst>
                                          <p:attrName>ppt_w</p:attrName>
                                        </p:attrNameLst>
                                      </p:cBhvr>
                                      <p:tavLst>
                                        <p:tav tm="0">
                                          <p:val>
                                            <p:fltVal val="0"/>
                                          </p:val>
                                        </p:tav>
                                        <p:tav tm="100000">
                                          <p:val>
                                            <p:strVal val="#ppt_w"/>
                                          </p:val>
                                        </p:tav>
                                      </p:tavLst>
                                    </p:anim>
                                    <p:anim calcmode="lin" valueType="num">
                                      <p:cBhvr>
                                        <p:cTn id="217" dur="500" fill="hold"/>
                                        <p:tgtEl>
                                          <p:spTgt spid="140321"/>
                                        </p:tgtEl>
                                        <p:attrNameLst>
                                          <p:attrName>ppt_h</p:attrName>
                                        </p:attrNameLst>
                                      </p:cBhvr>
                                      <p:tavLst>
                                        <p:tav tm="0">
                                          <p:val>
                                            <p:fltVal val="0"/>
                                          </p:val>
                                        </p:tav>
                                        <p:tav tm="100000">
                                          <p:val>
                                            <p:strVal val="#ppt_h"/>
                                          </p:val>
                                        </p:tav>
                                      </p:tavLst>
                                    </p:anim>
                                    <p:animEffect transition="in" filter="fade">
                                      <p:cBhvr>
                                        <p:cTn id="218" dur="500"/>
                                        <p:tgtEl>
                                          <p:spTgt spid="140321"/>
                                        </p:tgtEl>
                                      </p:cBhvr>
                                    </p:animEffec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53" presetClass="entr" presetSubtype="0" fill="hold" grpId="0" nodeType="clickEffect">
                                  <p:stCondLst>
                                    <p:cond delay="0"/>
                                  </p:stCondLst>
                                  <p:childTnLst>
                                    <p:set>
                                      <p:cBhvr>
                                        <p:cTn id="222" dur="1" fill="hold">
                                          <p:stCondLst>
                                            <p:cond delay="0"/>
                                          </p:stCondLst>
                                        </p:cTn>
                                        <p:tgtEl>
                                          <p:spTgt spid="140322"/>
                                        </p:tgtEl>
                                        <p:attrNameLst>
                                          <p:attrName>style.visibility</p:attrName>
                                        </p:attrNameLst>
                                      </p:cBhvr>
                                      <p:to>
                                        <p:strVal val="visible"/>
                                      </p:to>
                                    </p:set>
                                    <p:anim calcmode="lin" valueType="num">
                                      <p:cBhvr>
                                        <p:cTn id="223" dur="500" fill="hold"/>
                                        <p:tgtEl>
                                          <p:spTgt spid="140322"/>
                                        </p:tgtEl>
                                        <p:attrNameLst>
                                          <p:attrName>ppt_w</p:attrName>
                                        </p:attrNameLst>
                                      </p:cBhvr>
                                      <p:tavLst>
                                        <p:tav tm="0">
                                          <p:val>
                                            <p:fltVal val="0"/>
                                          </p:val>
                                        </p:tav>
                                        <p:tav tm="100000">
                                          <p:val>
                                            <p:strVal val="#ppt_w"/>
                                          </p:val>
                                        </p:tav>
                                      </p:tavLst>
                                    </p:anim>
                                    <p:anim calcmode="lin" valueType="num">
                                      <p:cBhvr>
                                        <p:cTn id="224" dur="500" fill="hold"/>
                                        <p:tgtEl>
                                          <p:spTgt spid="140322"/>
                                        </p:tgtEl>
                                        <p:attrNameLst>
                                          <p:attrName>ppt_h</p:attrName>
                                        </p:attrNameLst>
                                      </p:cBhvr>
                                      <p:tavLst>
                                        <p:tav tm="0">
                                          <p:val>
                                            <p:fltVal val="0"/>
                                          </p:val>
                                        </p:tav>
                                        <p:tav tm="100000">
                                          <p:val>
                                            <p:strVal val="#ppt_h"/>
                                          </p:val>
                                        </p:tav>
                                      </p:tavLst>
                                    </p:anim>
                                    <p:animEffect transition="in" filter="fade">
                                      <p:cBhvr>
                                        <p:cTn id="225" dur="500"/>
                                        <p:tgtEl>
                                          <p:spTgt spid="140322"/>
                                        </p:tgtEl>
                                      </p:cBhvr>
                                    </p:animEffect>
                                  </p:childTnLst>
                                </p:cTn>
                              </p:par>
                            </p:childTnLst>
                          </p:cTn>
                        </p:par>
                      </p:childTnLst>
                    </p:cTn>
                  </p:par>
                  <p:par>
                    <p:cTn id="226" fill="hold" nodeType="clickPar">
                      <p:stCondLst>
                        <p:cond delay="indefinite"/>
                      </p:stCondLst>
                      <p:childTnLst>
                        <p:par>
                          <p:cTn id="227" fill="hold" nodeType="withGroup">
                            <p:stCondLst>
                              <p:cond delay="0"/>
                            </p:stCondLst>
                            <p:childTnLst>
                              <p:par>
                                <p:cTn id="228" presetID="53" presetClass="entr" presetSubtype="0" fill="hold" grpId="0" nodeType="clickEffect">
                                  <p:stCondLst>
                                    <p:cond delay="0"/>
                                  </p:stCondLst>
                                  <p:childTnLst>
                                    <p:set>
                                      <p:cBhvr>
                                        <p:cTn id="229" dur="1" fill="hold">
                                          <p:stCondLst>
                                            <p:cond delay="0"/>
                                          </p:stCondLst>
                                        </p:cTn>
                                        <p:tgtEl>
                                          <p:spTgt spid="140323"/>
                                        </p:tgtEl>
                                        <p:attrNameLst>
                                          <p:attrName>style.visibility</p:attrName>
                                        </p:attrNameLst>
                                      </p:cBhvr>
                                      <p:to>
                                        <p:strVal val="visible"/>
                                      </p:to>
                                    </p:set>
                                    <p:anim calcmode="lin" valueType="num">
                                      <p:cBhvr>
                                        <p:cTn id="230" dur="500" fill="hold"/>
                                        <p:tgtEl>
                                          <p:spTgt spid="140323"/>
                                        </p:tgtEl>
                                        <p:attrNameLst>
                                          <p:attrName>ppt_w</p:attrName>
                                        </p:attrNameLst>
                                      </p:cBhvr>
                                      <p:tavLst>
                                        <p:tav tm="0">
                                          <p:val>
                                            <p:fltVal val="0"/>
                                          </p:val>
                                        </p:tav>
                                        <p:tav tm="100000">
                                          <p:val>
                                            <p:strVal val="#ppt_w"/>
                                          </p:val>
                                        </p:tav>
                                      </p:tavLst>
                                    </p:anim>
                                    <p:anim calcmode="lin" valueType="num">
                                      <p:cBhvr>
                                        <p:cTn id="231" dur="500" fill="hold"/>
                                        <p:tgtEl>
                                          <p:spTgt spid="140323"/>
                                        </p:tgtEl>
                                        <p:attrNameLst>
                                          <p:attrName>ppt_h</p:attrName>
                                        </p:attrNameLst>
                                      </p:cBhvr>
                                      <p:tavLst>
                                        <p:tav tm="0">
                                          <p:val>
                                            <p:fltVal val="0"/>
                                          </p:val>
                                        </p:tav>
                                        <p:tav tm="100000">
                                          <p:val>
                                            <p:strVal val="#ppt_h"/>
                                          </p:val>
                                        </p:tav>
                                      </p:tavLst>
                                    </p:anim>
                                    <p:animEffect transition="in" filter="fade">
                                      <p:cBhvr>
                                        <p:cTn id="232" dur="500"/>
                                        <p:tgtEl>
                                          <p:spTgt spid="140323"/>
                                        </p:tgtEl>
                                      </p:cBhvr>
                                    </p:animEffect>
                                  </p:childTnLst>
                                </p:cTn>
                              </p:par>
                            </p:childTnLst>
                          </p:cTn>
                        </p:par>
                      </p:childTnLst>
                    </p:cTn>
                  </p:par>
                  <p:par>
                    <p:cTn id="233" fill="hold" nodeType="clickPar">
                      <p:stCondLst>
                        <p:cond delay="indefinite"/>
                      </p:stCondLst>
                      <p:childTnLst>
                        <p:par>
                          <p:cTn id="234" fill="hold" nodeType="withGroup">
                            <p:stCondLst>
                              <p:cond delay="0"/>
                            </p:stCondLst>
                            <p:childTnLst>
                              <p:par>
                                <p:cTn id="235" presetID="53" presetClass="entr" presetSubtype="0" fill="hold" grpId="0" nodeType="clickEffect">
                                  <p:stCondLst>
                                    <p:cond delay="0"/>
                                  </p:stCondLst>
                                  <p:childTnLst>
                                    <p:set>
                                      <p:cBhvr>
                                        <p:cTn id="236" dur="1" fill="hold">
                                          <p:stCondLst>
                                            <p:cond delay="0"/>
                                          </p:stCondLst>
                                        </p:cTn>
                                        <p:tgtEl>
                                          <p:spTgt spid="140324"/>
                                        </p:tgtEl>
                                        <p:attrNameLst>
                                          <p:attrName>style.visibility</p:attrName>
                                        </p:attrNameLst>
                                      </p:cBhvr>
                                      <p:to>
                                        <p:strVal val="visible"/>
                                      </p:to>
                                    </p:set>
                                    <p:anim calcmode="lin" valueType="num">
                                      <p:cBhvr>
                                        <p:cTn id="237" dur="500" fill="hold"/>
                                        <p:tgtEl>
                                          <p:spTgt spid="140324"/>
                                        </p:tgtEl>
                                        <p:attrNameLst>
                                          <p:attrName>ppt_w</p:attrName>
                                        </p:attrNameLst>
                                      </p:cBhvr>
                                      <p:tavLst>
                                        <p:tav tm="0">
                                          <p:val>
                                            <p:fltVal val="0"/>
                                          </p:val>
                                        </p:tav>
                                        <p:tav tm="100000">
                                          <p:val>
                                            <p:strVal val="#ppt_w"/>
                                          </p:val>
                                        </p:tav>
                                      </p:tavLst>
                                    </p:anim>
                                    <p:anim calcmode="lin" valueType="num">
                                      <p:cBhvr>
                                        <p:cTn id="238" dur="500" fill="hold"/>
                                        <p:tgtEl>
                                          <p:spTgt spid="140324"/>
                                        </p:tgtEl>
                                        <p:attrNameLst>
                                          <p:attrName>ppt_h</p:attrName>
                                        </p:attrNameLst>
                                      </p:cBhvr>
                                      <p:tavLst>
                                        <p:tav tm="0">
                                          <p:val>
                                            <p:fltVal val="0"/>
                                          </p:val>
                                        </p:tav>
                                        <p:tav tm="100000">
                                          <p:val>
                                            <p:strVal val="#ppt_h"/>
                                          </p:val>
                                        </p:tav>
                                      </p:tavLst>
                                    </p:anim>
                                    <p:animEffect transition="in" filter="fade">
                                      <p:cBhvr>
                                        <p:cTn id="239" dur="500"/>
                                        <p:tgtEl>
                                          <p:spTgt spid="140324"/>
                                        </p:tgtEl>
                                      </p:cBhvr>
                                    </p:animEffect>
                                  </p:childTnLst>
                                </p:cTn>
                              </p:par>
                            </p:childTnLst>
                          </p:cTn>
                        </p:par>
                      </p:childTnLst>
                    </p:cTn>
                  </p:par>
                  <p:par>
                    <p:cTn id="240" fill="hold" nodeType="clickPar">
                      <p:stCondLst>
                        <p:cond delay="indefinite"/>
                      </p:stCondLst>
                      <p:childTnLst>
                        <p:par>
                          <p:cTn id="241" fill="hold" nodeType="withGroup">
                            <p:stCondLst>
                              <p:cond delay="0"/>
                            </p:stCondLst>
                            <p:childTnLst>
                              <p:par>
                                <p:cTn id="242" presetID="53" presetClass="entr" presetSubtype="0" fill="hold" grpId="0" nodeType="clickEffect">
                                  <p:stCondLst>
                                    <p:cond delay="0"/>
                                  </p:stCondLst>
                                  <p:childTnLst>
                                    <p:set>
                                      <p:cBhvr>
                                        <p:cTn id="243" dur="1" fill="hold">
                                          <p:stCondLst>
                                            <p:cond delay="0"/>
                                          </p:stCondLst>
                                        </p:cTn>
                                        <p:tgtEl>
                                          <p:spTgt spid="140325"/>
                                        </p:tgtEl>
                                        <p:attrNameLst>
                                          <p:attrName>style.visibility</p:attrName>
                                        </p:attrNameLst>
                                      </p:cBhvr>
                                      <p:to>
                                        <p:strVal val="visible"/>
                                      </p:to>
                                    </p:set>
                                    <p:anim calcmode="lin" valueType="num">
                                      <p:cBhvr>
                                        <p:cTn id="244" dur="500" fill="hold"/>
                                        <p:tgtEl>
                                          <p:spTgt spid="140325"/>
                                        </p:tgtEl>
                                        <p:attrNameLst>
                                          <p:attrName>ppt_w</p:attrName>
                                        </p:attrNameLst>
                                      </p:cBhvr>
                                      <p:tavLst>
                                        <p:tav tm="0">
                                          <p:val>
                                            <p:fltVal val="0"/>
                                          </p:val>
                                        </p:tav>
                                        <p:tav tm="100000">
                                          <p:val>
                                            <p:strVal val="#ppt_w"/>
                                          </p:val>
                                        </p:tav>
                                      </p:tavLst>
                                    </p:anim>
                                    <p:anim calcmode="lin" valueType="num">
                                      <p:cBhvr>
                                        <p:cTn id="245" dur="500" fill="hold"/>
                                        <p:tgtEl>
                                          <p:spTgt spid="140325"/>
                                        </p:tgtEl>
                                        <p:attrNameLst>
                                          <p:attrName>ppt_h</p:attrName>
                                        </p:attrNameLst>
                                      </p:cBhvr>
                                      <p:tavLst>
                                        <p:tav tm="0">
                                          <p:val>
                                            <p:fltVal val="0"/>
                                          </p:val>
                                        </p:tav>
                                        <p:tav tm="100000">
                                          <p:val>
                                            <p:strVal val="#ppt_h"/>
                                          </p:val>
                                        </p:tav>
                                      </p:tavLst>
                                    </p:anim>
                                    <p:animEffect transition="in" filter="fade">
                                      <p:cBhvr>
                                        <p:cTn id="246" dur="500"/>
                                        <p:tgtEl>
                                          <p:spTgt spid="140325"/>
                                        </p:tgtEl>
                                      </p:cBhvr>
                                    </p:animEffect>
                                  </p:childTnLst>
                                </p:cTn>
                              </p:par>
                            </p:childTnLst>
                          </p:cTn>
                        </p:par>
                      </p:childTnLst>
                    </p:cTn>
                  </p:par>
                  <p:par>
                    <p:cTn id="247" fill="hold" nodeType="clickPar">
                      <p:stCondLst>
                        <p:cond delay="indefinite"/>
                      </p:stCondLst>
                      <p:childTnLst>
                        <p:par>
                          <p:cTn id="248" fill="hold" nodeType="withGroup">
                            <p:stCondLst>
                              <p:cond delay="0"/>
                            </p:stCondLst>
                            <p:childTnLst>
                              <p:par>
                                <p:cTn id="249" presetID="53" presetClass="entr" presetSubtype="0" fill="hold" grpId="0" nodeType="clickEffect">
                                  <p:stCondLst>
                                    <p:cond delay="0"/>
                                  </p:stCondLst>
                                  <p:childTnLst>
                                    <p:set>
                                      <p:cBhvr>
                                        <p:cTn id="250" dur="1" fill="hold">
                                          <p:stCondLst>
                                            <p:cond delay="0"/>
                                          </p:stCondLst>
                                        </p:cTn>
                                        <p:tgtEl>
                                          <p:spTgt spid="140326"/>
                                        </p:tgtEl>
                                        <p:attrNameLst>
                                          <p:attrName>style.visibility</p:attrName>
                                        </p:attrNameLst>
                                      </p:cBhvr>
                                      <p:to>
                                        <p:strVal val="visible"/>
                                      </p:to>
                                    </p:set>
                                    <p:anim calcmode="lin" valueType="num">
                                      <p:cBhvr>
                                        <p:cTn id="251" dur="500" fill="hold"/>
                                        <p:tgtEl>
                                          <p:spTgt spid="140326"/>
                                        </p:tgtEl>
                                        <p:attrNameLst>
                                          <p:attrName>ppt_w</p:attrName>
                                        </p:attrNameLst>
                                      </p:cBhvr>
                                      <p:tavLst>
                                        <p:tav tm="0">
                                          <p:val>
                                            <p:fltVal val="0"/>
                                          </p:val>
                                        </p:tav>
                                        <p:tav tm="100000">
                                          <p:val>
                                            <p:strVal val="#ppt_w"/>
                                          </p:val>
                                        </p:tav>
                                      </p:tavLst>
                                    </p:anim>
                                    <p:anim calcmode="lin" valueType="num">
                                      <p:cBhvr>
                                        <p:cTn id="252" dur="500" fill="hold"/>
                                        <p:tgtEl>
                                          <p:spTgt spid="140326"/>
                                        </p:tgtEl>
                                        <p:attrNameLst>
                                          <p:attrName>ppt_h</p:attrName>
                                        </p:attrNameLst>
                                      </p:cBhvr>
                                      <p:tavLst>
                                        <p:tav tm="0">
                                          <p:val>
                                            <p:fltVal val="0"/>
                                          </p:val>
                                        </p:tav>
                                        <p:tav tm="100000">
                                          <p:val>
                                            <p:strVal val="#ppt_h"/>
                                          </p:val>
                                        </p:tav>
                                      </p:tavLst>
                                    </p:anim>
                                    <p:animEffect transition="in" filter="fade">
                                      <p:cBhvr>
                                        <p:cTn id="253" dur="500"/>
                                        <p:tgtEl>
                                          <p:spTgt spid="140326"/>
                                        </p:tgtEl>
                                      </p:cBhvr>
                                    </p:animEffect>
                                  </p:childTnLst>
                                </p:cTn>
                              </p:par>
                            </p:childTnLst>
                          </p:cTn>
                        </p:par>
                      </p:childTnLst>
                    </p:cTn>
                  </p:par>
                  <p:par>
                    <p:cTn id="254" fill="hold" nodeType="clickPar">
                      <p:stCondLst>
                        <p:cond delay="indefinite"/>
                      </p:stCondLst>
                      <p:childTnLst>
                        <p:par>
                          <p:cTn id="255" fill="hold" nodeType="withGroup">
                            <p:stCondLst>
                              <p:cond delay="0"/>
                            </p:stCondLst>
                            <p:childTnLst>
                              <p:par>
                                <p:cTn id="256" presetID="53" presetClass="entr" presetSubtype="0" fill="hold" grpId="0" nodeType="clickEffect">
                                  <p:stCondLst>
                                    <p:cond delay="0"/>
                                  </p:stCondLst>
                                  <p:childTnLst>
                                    <p:set>
                                      <p:cBhvr>
                                        <p:cTn id="257" dur="1" fill="hold">
                                          <p:stCondLst>
                                            <p:cond delay="0"/>
                                          </p:stCondLst>
                                        </p:cTn>
                                        <p:tgtEl>
                                          <p:spTgt spid="140328"/>
                                        </p:tgtEl>
                                        <p:attrNameLst>
                                          <p:attrName>style.visibility</p:attrName>
                                        </p:attrNameLst>
                                      </p:cBhvr>
                                      <p:to>
                                        <p:strVal val="visible"/>
                                      </p:to>
                                    </p:set>
                                    <p:anim calcmode="lin" valueType="num">
                                      <p:cBhvr>
                                        <p:cTn id="258" dur="500" fill="hold"/>
                                        <p:tgtEl>
                                          <p:spTgt spid="140328"/>
                                        </p:tgtEl>
                                        <p:attrNameLst>
                                          <p:attrName>ppt_w</p:attrName>
                                        </p:attrNameLst>
                                      </p:cBhvr>
                                      <p:tavLst>
                                        <p:tav tm="0">
                                          <p:val>
                                            <p:fltVal val="0"/>
                                          </p:val>
                                        </p:tav>
                                        <p:tav tm="100000">
                                          <p:val>
                                            <p:strVal val="#ppt_w"/>
                                          </p:val>
                                        </p:tav>
                                      </p:tavLst>
                                    </p:anim>
                                    <p:anim calcmode="lin" valueType="num">
                                      <p:cBhvr>
                                        <p:cTn id="259" dur="500" fill="hold"/>
                                        <p:tgtEl>
                                          <p:spTgt spid="140328"/>
                                        </p:tgtEl>
                                        <p:attrNameLst>
                                          <p:attrName>ppt_h</p:attrName>
                                        </p:attrNameLst>
                                      </p:cBhvr>
                                      <p:tavLst>
                                        <p:tav tm="0">
                                          <p:val>
                                            <p:fltVal val="0"/>
                                          </p:val>
                                        </p:tav>
                                        <p:tav tm="100000">
                                          <p:val>
                                            <p:strVal val="#ppt_h"/>
                                          </p:val>
                                        </p:tav>
                                      </p:tavLst>
                                    </p:anim>
                                    <p:animEffect transition="in" filter="fade">
                                      <p:cBhvr>
                                        <p:cTn id="260" dur="500"/>
                                        <p:tgtEl>
                                          <p:spTgt spid="140328"/>
                                        </p:tgtEl>
                                      </p:cBhvr>
                                    </p:animEffect>
                                  </p:childTnLst>
                                </p:cTn>
                              </p:par>
                            </p:childTnLst>
                          </p:cTn>
                        </p:par>
                      </p:childTnLst>
                    </p:cTn>
                  </p:par>
                  <p:par>
                    <p:cTn id="261" fill="hold" nodeType="clickPar">
                      <p:stCondLst>
                        <p:cond delay="indefinite"/>
                      </p:stCondLst>
                      <p:childTnLst>
                        <p:par>
                          <p:cTn id="262" fill="hold" nodeType="withGroup">
                            <p:stCondLst>
                              <p:cond delay="0"/>
                            </p:stCondLst>
                            <p:childTnLst>
                              <p:par>
                                <p:cTn id="263" presetID="53" presetClass="entr" presetSubtype="0" fill="hold" grpId="0" nodeType="clickEffect">
                                  <p:stCondLst>
                                    <p:cond delay="0"/>
                                  </p:stCondLst>
                                  <p:childTnLst>
                                    <p:set>
                                      <p:cBhvr>
                                        <p:cTn id="264" dur="1" fill="hold">
                                          <p:stCondLst>
                                            <p:cond delay="0"/>
                                          </p:stCondLst>
                                        </p:cTn>
                                        <p:tgtEl>
                                          <p:spTgt spid="140329"/>
                                        </p:tgtEl>
                                        <p:attrNameLst>
                                          <p:attrName>style.visibility</p:attrName>
                                        </p:attrNameLst>
                                      </p:cBhvr>
                                      <p:to>
                                        <p:strVal val="visible"/>
                                      </p:to>
                                    </p:set>
                                    <p:anim calcmode="lin" valueType="num">
                                      <p:cBhvr>
                                        <p:cTn id="265" dur="500" fill="hold"/>
                                        <p:tgtEl>
                                          <p:spTgt spid="140329"/>
                                        </p:tgtEl>
                                        <p:attrNameLst>
                                          <p:attrName>ppt_w</p:attrName>
                                        </p:attrNameLst>
                                      </p:cBhvr>
                                      <p:tavLst>
                                        <p:tav tm="0">
                                          <p:val>
                                            <p:fltVal val="0"/>
                                          </p:val>
                                        </p:tav>
                                        <p:tav tm="100000">
                                          <p:val>
                                            <p:strVal val="#ppt_w"/>
                                          </p:val>
                                        </p:tav>
                                      </p:tavLst>
                                    </p:anim>
                                    <p:anim calcmode="lin" valueType="num">
                                      <p:cBhvr>
                                        <p:cTn id="266" dur="500" fill="hold"/>
                                        <p:tgtEl>
                                          <p:spTgt spid="140329"/>
                                        </p:tgtEl>
                                        <p:attrNameLst>
                                          <p:attrName>ppt_h</p:attrName>
                                        </p:attrNameLst>
                                      </p:cBhvr>
                                      <p:tavLst>
                                        <p:tav tm="0">
                                          <p:val>
                                            <p:fltVal val="0"/>
                                          </p:val>
                                        </p:tav>
                                        <p:tav tm="100000">
                                          <p:val>
                                            <p:strVal val="#ppt_h"/>
                                          </p:val>
                                        </p:tav>
                                      </p:tavLst>
                                    </p:anim>
                                    <p:animEffect transition="in" filter="fade">
                                      <p:cBhvr>
                                        <p:cTn id="267" dur="500"/>
                                        <p:tgtEl>
                                          <p:spTgt spid="140329"/>
                                        </p:tgtEl>
                                      </p:cBhvr>
                                    </p:animEffect>
                                  </p:childTnLst>
                                </p:cTn>
                              </p:par>
                            </p:childTnLst>
                          </p:cTn>
                        </p:par>
                      </p:childTnLst>
                    </p:cTn>
                  </p:par>
                  <p:par>
                    <p:cTn id="268" fill="hold" nodeType="clickPar">
                      <p:stCondLst>
                        <p:cond delay="indefinite"/>
                      </p:stCondLst>
                      <p:childTnLst>
                        <p:par>
                          <p:cTn id="269" fill="hold" nodeType="withGroup">
                            <p:stCondLst>
                              <p:cond delay="0"/>
                            </p:stCondLst>
                            <p:childTnLst>
                              <p:par>
                                <p:cTn id="270" presetID="53" presetClass="entr" presetSubtype="0" fill="hold" grpId="0" nodeType="clickEffect">
                                  <p:stCondLst>
                                    <p:cond delay="0"/>
                                  </p:stCondLst>
                                  <p:childTnLst>
                                    <p:set>
                                      <p:cBhvr>
                                        <p:cTn id="271" dur="1" fill="hold">
                                          <p:stCondLst>
                                            <p:cond delay="0"/>
                                          </p:stCondLst>
                                        </p:cTn>
                                        <p:tgtEl>
                                          <p:spTgt spid="140330"/>
                                        </p:tgtEl>
                                        <p:attrNameLst>
                                          <p:attrName>style.visibility</p:attrName>
                                        </p:attrNameLst>
                                      </p:cBhvr>
                                      <p:to>
                                        <p:strVal val="visible"/>
                                      </p:to>
                                    </p:set>
                                    <p:anim calcmode="lin" valueType="num">
                                      <p:cBhvr>
                                        <p:cTn id="272" dur="500" fill="hold"/>
                                        <p:tgtEl>
                                          <p:spTgt spid="140330"/>
                                        </p:tgtEl>
                                        <p:attrNameLst>
                                          <p:attrName>ppt_w</p:attrName>
                                        </p:attrNameLst>
                                      </p:cBhvr>
                                      <p:tavLst>
                                        <p:tav tm="0">
                                          <p:val>
                                            <p:fltVal val="0"/>
                                          </p:val>
                                        </p:tav>
                                        <p:tav tm="100000">
                                          <p:val>
                                            <p:strVal val="#ppt_w"/>
                                          </p:val>
                                        </p:tav>
                                      </p:tavLst>
                                    </p:anim>
                                    <p:anim calcmode="lin" valueType="num">
                                      <p:cBhvr>
                                        <p:cTn id="273" dur="500" fill="hold"/>
                                        <p:tgtEl>
                                          <p:spTgt spid="140330"/>
                                        </p:tgtEl>
                                        <p:attrNameLst>
                                          <p:attrName>ppt_h</p:attrName>
                                        </p:attrNameLst>
                                      </p:cBhvr>
                                      <p:tavLst>
                                        <p:tav tm="0">
                                          <p:val>
                                            <p:fltVal val="0"/>
                                          </p:val>
                                        </p:tav>
                                        <p:tav tm="100000">
                                          <p:val>
                                            <p:strVal val="#ppt_h"/>
                                          </p:val>
                                        </p:tav>
                                      </p:tavLst>
                                    </p:anim>
                                    <p:animEffect transition="in" filter="fade">
                                      <p:cBhvr>
                                        <p:cTn id="274" dur="500"/>
                                        <p:tgtEl>
                                          <p:spTgt spid="140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P spid="140291" grpId="0" animBg="1"/>
      <p:bldP spid="140292" grpId="0" animBg="1"/>
      <p:bldP spid="140293" grpId="0"/>
      <p:bldP spid="140294" grpId="0"/>
      <p:bldP spid="140295" grpId="0"/>
      <p:bldP spid="140296" grpId="0"/>
      <p:bldP spid="140297" grpId="0" animBg="1"/>
      <p:bldP spid="140298" grpId="0" animBg="1"/>
      <p:bldP spid="140299" grpId="0" animBg="1"/>
      <p:bldP spid="140300" grpId="0" animBg="1"/>
      <p:bldP spid="140301" grpId="0" animBg="1"/>
      <p:bldP spid="140302" grpId="0" animBg="1"/>
      <p:bldP spid="140303" grpId="0" animBg="1"/>
      <p:bldP spid="140304" grpId="0" animBg="1"/>
      <p:bldP spid="140305" grpId="0" animBg="1"/>
      <p:bldP spid="140306" grpId="0" animBg="1"/>
      <p:bldP spid="140307" grpId="0" animBg="1"/>
      <p:bldP spid="140308" grpId="0"/>
      <p:bldP spid="140310" grpId="0"/>
      <p:bldP spid="140311" grpId="0"/>
      <p:bldP spid="140312" grpId="0"/>
      <p:bldP spid="140313" grpId="0"/>
      <p:bldP spid="140314" grpId="0"/>
      <p:bldP spid="140315" grpId="0"/>
      <p:bldP spid="140316" grpId="0"/>
      <p:bldP spid="140317" grpId="0"/>
      <p:bldP spid="140318" grpId="0"/>
      <p:bldP spid="140319" grpId="0"/>
      <p:bldP spid="140320" grpId="0"/>
      <p:bldP spid="140321" grpId="0"/>
      <p:bldP spid="140322" grpId="0"/>
      <p:bldP spid="140323" grpId="0"/>
      <p:bldP spid="140324" grpId="0"/>
      <p:bldP spid="140325" grpId="0" animBg="1"/>
      <p:bldP spid="140326" grpId="0" animBg="1"/>
      <p:bldP spid="140328" grpId="0" animBg="1"/>
      <p:bldP spid="140329" grpId="0" animBg="1"/>
      <p:bldP spid="14033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749300" y="742950"/>
            <a:ext cx="1064260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hangingPunct="1">
              <a:spcBef>
                <a:spcPct val="50000"/>
              </a:spcBef>
            </a:pPr>
            <a:r>
              <a:rPr lang="ar-SA" altLang="en-US" sz="3200" b="1" dirty="0">
                <a:cs typeface="Simplified Arabic" panose="02020603050405020304" pitchFamily="18" charset="-78"/>
              </a:rPr>
              <a:t>من خلال الشكل البياني رقم (4-1) نلاحظ أن منحنى الطلب على الاستثمار ذا ميل سالب بمعنى وجود علاقة عكسية بين سعر الفائدة وحجم الاستثمار فكلما ارتفع سعر الفائدة يقل حجم الاستثمار والعكس صحيح .</a:t>
            </a:r>
          </a:p>
          <a:p>
            <a:pPr algn="justLow" rtl="1" eaLnBrk="1" hangingPunct="1">
              <a:spcBef>
                <a:spcPct val="50000"/>
              </a:spcBef>
            </a:pPr>
            <a:r>
              <a:rPr lang="ar-SA" altLang="en-US" sz="3200" b="1" dirty="0">
                <a:cs typeface="Simplified Arabic" panose="02020603050405020304" pitchFamily="18" charset="-78"/>
              </a:rPr>
              <a:t>والمعروف أن الانتقال من نقطة لأخرى على منحنى الطلب على الاستثمار يكون ناتج عن تغير سعر الفائدة مع ثبات العوامل الأخرى التي تؤثر على منحنى الطلب على الاستثمار ، فمثلاً ارتفاع سعر الفائدة من </a:t>
            </a:r>
            <a:r>
              <a:rPr lang="en-US" altLang="en-US" sz="3200" b="1" dirty="0">
                <a:cs typeface="Simplified Arabic" panose="02020603050405020304" pitchFamily="18" charset="-78"/>
              </a:rPr>
              <a:t>4%</a:t>
            </a:r>
            <a:r>
              <a:rPr lang="ar-SA" altLang="en-US" sz="3200" b="1" dirty="0">
                <a:cs typeface="Simplified Arabic" panose="02020603050405020304" pitchFamily="18" charset="-78"/>
              </a:rPr>
              <a:t> إلى </a:t>
            </a:r>
            <a:r>
              <a:rPr lang="en-US" altLang="en-US" sz="3200" b="1" dirty="0">
                <a:cs typeface="Simplified Arabic" panose="02020603050405020304" pitchFamily="18" charset="-78"/>
              </a:rPr>
              <a:t>5%</a:t>
            </a:r>
            <a:r>
              <a:rPr lang="ar-SA" altLang="en-US" sz="3200" b="1" dirty="0">
                <a:cs typeface="Simplified Arabic" panose="02020603050405020304" pitchFamily="18" charset="-78"/>
              </a:rPr>
              <a:t> يؤدي إلى الانتقال من النقطة </a:t>
            </a:r>
            <a:r>
              <a:rPr lang="en-US" altLang="en-US" sz="3200" b="1" dirty="0">
                <a:cs typeface="Simplified Arabic" panose="02020603050405020304" pitchFamily="18" charset="-78"/>
              </a:rPr>
              <a:t>A</a:t>
            </a:r>
            <a:r>
              <a:rPr lang="ar-SA" altLang="en-US" sz="3200" b="1" dirty="0">
                <a:cs typeface="Simplified Arabic" panose="02020603050405020304" pitchFamily="18" charset="-78"/>
              </a:rPr>
              <a:t> إلى النقطة </a:t>
            </a:r>
            <a:r>
              <a:rPr lang="en-US" altLang="en-US" sz="3200" b="1" dirty="0">
                <a:cs typeface="Simplified Arabic" panose="02020603050405020304" pitchFamily="18" charset="-78"/>
              </a:rPr>
              <a:t>B</a:t>
            </a:r>
            <a:r>
              <a:rPr lang="ar-SA" altLang="en-US" sz="3200" b="1" dirty="0">
                <a:cs typeface="Simplified Arabic" panose="02020603050405020304" pitchFamily="18" charset="-78"/>
              </a:rPr>
              <a:t> على نفس منحنى الطلب الاستثماري ، وهكذا كلما تغير سعر الفائدة ننتقل إلى النقاط الأخرى ( </a:t>
            </a:r>
            <a:r>
              <a:rPr lang="en-US" altLang="en-US" sz="3200" b="1" dirty="0">
                <a:cs typeface="Simplified Arabic" panose="02020603050405020304" pitchFamily="18" charset="-78"/>
              </a:rPr>
              <a:t>E , D , C</a:t>
            </a:r>
            <a:r>
              <a:rPr lang="ar-SA" altLang="en-US" sz="3200" b="1" dirty="0">
                <a:cs typeface="Simplified Arabic" panose="02020603050405020304" pitchFamily="18" charset="-78"/>
              </a:rPr>
              <a:t> ) .</a:t>
            </a:r>
            <a:endParaRPr lang="en-US" altLang="en-US" sz="3200" b="1" dirty="0">
              <a:cs typeface="Simplified Arabic" panose="02020603050405020304" pitchFamily="18" charset="-78"/>
            </a:endParaRPr>
          </a:p>
        </p:txBody>
      </p:sp>
    </p:spTree>
    <p:extLst>
      <p:ext uri="{BB962C8B-B14F-4D97-AF65-F5344CB8AC3E}">
        <p14:creationId xmlns:p14="http://schemas.microsoft.com/office/powerpoint/2010/main" val="3693284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914400" y="692151"/>
            <a:ext cx="10264775" cy="4331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257300" indent="-342900" eaLnBrk="0" hangingPunct="0">
              <a:defRPr>
                <a:solidFill>
                  <a:schemeClr val="tx1"/>
                </a:solidFill>
                <a:latin typeface="Arial" panose="020B0604020202020204" pitchFamily="34" charset="0"/>
                <a:cs typeface="Arial" panose="020B0604020202020204" pitchFamily="34" charset="0"/>
              </a:defRPr>
            </a:lvl3pPr>
            <a:lvl4pPr marL="1714500" indent="-342900" eaLnBrk="0" hangingPunct="0">
              <a:defRPr>
                <a:solidFill>
                  <a:schemeClr val="tx1"/>
                </a:solidFill>
                <a:latin typeface="Arial" panose="020B0604020202020204" pitchFamily="34" charset="0"/>
                <a:cs typeface="Arial" panose="020B0604020202020204" pitchFamily="34" charset="0"/>
              </a:defRPr>
            </a:lvl4pPr>
            <a:lvl5pPr marL="2171700" indent="-342900" eaLnBrk="0" hangingPunct="0">
              <a:defRPr>
                <a:solidFill>
                  <a:schemeClr val="tx1"/>
                </a:solidFill>
                <a:latin typeface="Arial" panose="020B0604020202020204" pitchFamily="34" charset="0"/>
                <a:cs typeface="Arial" panose="020B0604020202020204" pitchFamily="34" charset="0"/>
              </a:defRPr>
            </a:lvl5pPr>
            <a:lvl6pPr marL="26289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hangingPunct="1">
              <a:spcBef>
                <a:spcPct val="50000"/>
              </a:spcBef>
            </a:pPr>
            <a:r>
              <a:rPr lang="ar-SA" altLang="en-US" sz="2900" b="1" dirty="0">
                <a:solidFill>
                  <a:srgbClr val="FF3300"/>
                </a:solidFill>
                <a:cs typeface="Simplified Arabic" panose="02020603050405020304" pitchFamily="18" charset="-78"/>
              </a:rPr>
              <a:t>رابعاً/ العوامل المؤثرة على منحنى الطلب على الاستثمار (محددات الاستثمار) </a:t>
            </a:r>
            <a:endParaRPr lang="ar-JO" altLang="en-US" sz="2900" b="1" dirty="0">
              <a:solidFill>
                <a:srgbClr val="FF3300"/>
              </a:solidFill>
              <a:cs typeface="Simplified Arabic" panose="02020603050405020304" pitchFamily="18" charset="-78"/>
            </a:endParaRPr>
          </a:p>
          <a:p>
            <a:pPr algn="justLow" rtl="1" eaLnBrk="1" hangingPunct="1">
              <a:spcBef>
                <a:spcPct val="50000"/>
              </a:spcBef>
            </a:pPr>
            <a:r>
              <a:rPr lang="ar-SA" altLang="en-US" sz="2900" b="1" dirty="0">
                <a:cs typeface="Simplified Arabic" panose="02020603050405020304" pitchFamily="18" charset="-78"/>
              </a:rPr>
              <a:t>هناك العديد من العوامل تؤثر على منحنى الطلب على الاستثمار حتى مع ثبات سعر الفائدة وتؤدي إلى انتقاله بالكامل لليمين في حالة زيادة الاستثمار أو لليسار في حالة نقص الاستثمار ويمكن تلخيص هذه العوامل بما يلي :</a:t>
            </a:r>
          </a:p>
          <a:p>
            <a:pPr algn="justLow" rtl="1" eaLnBrk="1" hangingPunct="1">
              <a:spcBef>
                <a:spcPct val="50000"/>
              </a:spcBef>
              <a:buFontTx/>
              <a:buAutoNum type="arabicPeriod"/>
            </a:pPr>
            <a:r>
              <a:rPr lang="ar-SA" altLang="en-US" sz="2900" b="1" dirty="0">
                <a:solidFill>
                  <a:srgbClr val="000099"/>
                </a:solidFill>
                <a:cs typeface="Simplified Arabic" panose="02020603050405020304" pitchFamily="18" charset="-78"/>
              </a:rPr>
              <a:t>التطور التقني أو التكنولوجي </a:t>
            </a:r>
            <a:r>
              <a:rPr lang="en-US" altLang="en-US" sz="2900" b="1" dirty="0">
                <a:solidFill>
                  <a:srgbClr val="000099"/>
                </a:solidFill>
                <a:cs typeface="Simplified Arabic" panose="02020603050405020304" pitchFamily="18" charset="-78"/>
              </a:rPr>
              <a:t>Technical change and Innovation</a:t>
            </a:r>
            <a:endParaRPr lang="ar-SA" altLang="en-US" sz="2900" b="1" dirty="0">
              <a:solidFill>
                <a:srgbClr val="000099"/>
              </a:solidFill>
              <a:cs typeface="Simplified Arabic" panose="02020603050405020304" pitchFamily="18" charset="-78"/>
            </a:endParaRPr>
          </a:p>
          <a:p>
            <a:pPr algn="justLow" rtl="1" eaLnBrk="1" hangingPunct="1">
              <a:spcBef>
                <a:spcPct val="50000"/>
              </a:spcBef>
            </a:pPr>
            <a:r>
              <a:rPr lang="ar-SA" altLang="en-US" sz="2900" b="1" dirty="0">
                <a:cs typeface="Simplified Arabic" panose="02020603050405020304" pitchFamily="18" charset="-78"/>
              </a:rPr>
              <a:t>إن حدوث تطورات تكنولوجية وأساليب حديثة في الانتاج يؤدي إلى زيادة حجم الاستثمار بالرغم من ثبات سعر الفائدة ، وبالتالي انتقال منحنى الطلب على الاستثمار إلى اليمين من </a:t>
            </a:r>
            <a:r>
              <a:rPr lang="en-US" altLang="en-US" sz="2900" b="1" dirty="0">
                <a:cs typeface="Simplified Arabic" panose="02020603050405020304" pitchFamily="18" charset="-78"/>
              </a:rPr>
              <a:t>I1</a:t>
            </a:r>
            <a:r>
              <a:rPr lang="ar-SA" altLang="en-US" sz="2900" b="1" dirty="0">
                <a:cs typeface="Simplified Arabic" panose="02020603050405020304" pitchFamily="18" charset="-78"/>
              </a:rPr>
              <a:t> إلى </a:t>
            </a:r>
            <a:r>
              <a:rPr lang="en-US" altLang="en-US" sz="2900" b="1" dirty="0">
                <a:cs typeface="Simplified Arabic" panose="02020603050405020304" pitchFamily="18" charset="-78"/>
              </a:rPr>
              <a:t>I2</a:t>
            </a:r>
            <a:r>
              <a:rPr lang="ar-SA" altLang="en-US" sz="2900" b="1" dirty="0">
                <a:cs typeface="Simplified Arabic" panose="02020603050405020304" pitchFamily="18" charset="-78"/>
              </a:rPr>
              <a:t> كما يتضح من الشكل البياني رقم (4-2)</a:t>
            </a:r>
            <a:endParaRPr lang="en-US" altLang="en-US" sz="2900" b="1" dirty="0">
              <a:cs typeface="Simplified Arabic" panose="02020603050405020304" pitchFamily="18" charset="-78"/>
            </a:endParaRPr>
          </a:p>
        </p:txBody>
      </p:sp>
    </p:spTree>
    <p:extLst>
      <p:ext uri="{BB962C8B-B14F-4D97-AF65-F5344CB8AC3E}">
        <p14:creationId xmlns:p14="http://schemas.microsoft.com/office/powerpoint/2010/main" val="2963452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p:cTn id="25" dur="500" fill="hold"/>
                                        <p:tgtEl>
                                          <p:spTgt spid="614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147">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774825" y="260351"/>
            <a:ext cx="86423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ar-SA" altLang="en-US" sz="2500" b="1">
                <a:solidFill>
                  <a:srgbClr val="FF3300"/>
                </a:solidFill>
                <a:cs typeface="Simplified Arabic" panose="02020603050405020304" pitchFamily="18" charset="-78"/>
              </a:rPr>
              <a:t>شكل بياني رقم (4-2) يوضح أثر العوامل الأخرى على منحنى الطلب الاستثماري</a:t>
            </a:r>
          </a:p>
        </p:txBody>
      </p:sp>
      <p:sp>
        <p:nvSpPr>
          <p:cNvPr id="146435" name="Line 3"/>
          <p:cNvSpPr>
            <a:spLocks noChangeShapeType="1"/>
          </p:cNvSpPr>
          <p:nvPr/>
        </p:nvSpPr>
        <p:spPr bwMode="auto">
          <a:xfrm>
            <a:off x="2640013" y="1557338"/>
            <a:ext cx="0" cy="4464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36" name="Line 4"/>
          <p:cNvSpPr>
            <a:spLocks noChangeShapeType="1"/>
          </p:cNvSpPr>
          <p:nvPr/>
        </p:nvSpPr>
        <p:spPr bwMode="auto">
          <a:xfrm>
            <a:off x="2640013" y="6021388"/>
            <a:ext cx="50403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39" name="Text Box 7"/>
          <p:cNvSpPr txBox="1">
            <a:spLocks noChangeArrowheads="1"/>
          </p:cNvSpPr>
          <p:nvPr/>
        </p:nvSpPr>
        <p:spPr bwMode="auto">
          <a:xfrm>
            <a:off x="1992313" y="974725"/>
            <a:ext cx="1008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R</a:t>
            </a:r>
            <a:r>
              <a:rPr lang="ar-SA" altLang="en-US" sz="2400" b="1"/>
              <a:t> %</a:t>
            </a:r>
            <a:endParaRPr lang="en-US" altLang="en-US" sz="2400" b="1"/>
          </a:p>
        </p:txBody>
      </p:sp>
      <p:sp>
        <p:nvSpPr>
          <p:cNvPr id="146440" name="Text Box 8"/>
          <p:cNvSpPr txBox="1">
            <a:spLocks noChangeArrowheads="1"/>
          </p:cNvSpPr>
          <p:nvPr/>
        </p:nvSpPr>
        <p:spPr bwMode="auto">
          <a:xfrm>
            <a:off x="5159375" y="5768976"/>
            <a:ext cx="28082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t>I</a:t>
            </a:r>
          </a:p>
        </p:txBody>
      </p:sp>
      <p:sp>
        <p:nvSpPr>
          <p:cNvPr id="146441" name="Line 9"/>
          <p:cNvSpPr>
            <a:spLocks noChangeShapeType="1"/>
          </p:cNvSpPr>
          <p:nvPr/>
        </p:nvSpPr>
        <p:spPr bwMode="auto">
          <a:xfrm>
            <a:off x="3503613" y="2060575"/>
            <a:ext cx="3816350" cy="31686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46" name="Line 14"/>
          <p:cNvSpPr>
            <a:spLocks noChangeShapeType="1"/>
          </p:cNvSpPr>
          <p:nvPr/>
        </p:nvSpPr>
        <p:spPr bwMode="auto">
          <a:xfrm>
            <a:off x="2640014" y="3933825"/>
            <a:ext cx="3095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47" name="Line 15"/>
          <p:cNvSpPr>
            <a:spLocks noChangeShapeType="1"/>
          </p:cNvSpPr>
          <p:nvPr/>
        </p:nvSpPr>
        <p:spPr bwMode="auto">
          <a:xfrm>
            <a:off x="5735638" y="3933826"/>
            <a:ext cx="0" cy="20875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55" name="Text Box 23"/>
          <p:cNvSpPr txBox="1">
            <a:spLocks noChangeArrowheads="1"/>
          </p:cNvSpPr>
          <p:nvPr/>
        </p:nvSpPr>
        <p:spPr bwMode="auto">
          <a:xfrm>
            <a:off x="1774826" y="3692525"/>
            <a:ext cx="79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t>7</a:t>
            </a:r>
            <a:r>
              <a:rPr lang="ar-SA" altLang="en-US" sz="2400" b="1"/>
              <a:t>%</a:t>
            </a:r>
            <a:endParaRPr lang="en-US" altLang="en-US" sz="2400" b="1"/>
          </a:p>
        </p:txBody>
      </p:sp>
      <p:sp>
        <p:nvSpPr>
          <p:cNvPr id="146457" name="Text Box 25"/>
          <p:cNvSpPr txBox="1">
            <a:spLocks noChangeArrowheads="1"/>
          </p:cNvSpPr>
          <p:nvPr/>
        </p:nvSpPr>
        <p:spPr bwMode="auto">
          <a:xfrm>
            <a:off x="4008438" y="60213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550</a:t>
            </a:r>
          </a:p>
        </p:txBody>
      </p:sp>
      <p:sp>
        <p:nvSpPr>
          <p:cNvPr id="146459" name="Text Box 27"/>
          <p:cNvSpPr txBox="1">
            <a:spLocks noChangeArrowheads="1"/>
          </p:cNvSpPr>
          <p:nvPr/>
        </p:nvSpPr>
        <p:spPr bwMode="auto">
          <a:xfrm>
            <a:off x="5232401" y="60213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600</a:t>
            </a:r>
          </a:p>
        </p:txBody>
      </p:sp>
      <p:sp>
        <p:nvSpPr>
          <p:cNvPr id="146460" name="Text Box 28"/>
          <p:cNvSpPr txBox="1">
            <a:spLocks noChangeArrowheads="1"/>
          </p:cNvSpPr>
          <p:nvPr/>
        </p:nvSpPr>
        <p:spPr bwMode="auto">
          <a:xfrm>
            <a:off x="6383338" y="60213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650</a:t>
            </a:r>
          </a:p>
        </p:txBody>
      </p:sp>
      <p:sp>
        <p:nvSpPr>
          <p:cNvPr id="146465" name="Text Box 33"/>
          <p:cNvSpPr txBox="1">
            <a:spLocks noChangeArrowheads="1"/>
          </p:cNvSpPr>
          <p:nvPr/>
        </p:nvSpPr>
        <p:spPr bwMode="auto">
          <a:xfrm>
            <a:off x="6959601" y="5157788"/>
            <a:ext cx="7921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t>I1</a:t>
            </a:r>
          </a:p>
        </p:txBody>
      </p:sp>
      <p:sp>
        <p:nvSpPr>
          <p:cNvPr id="146473" name="Line 41"/>
          <p:cNvSpPr>
            <a:spLocks noChangeShapeType="1"/>
          </p:cNvSpPr>
          <p:nvPr/>
        </p:nvSpPr>
        <p:spPr bwMode="auto">
          <a:xfrm>
            <a:off x="2927351" y="2708276"/>
            <a:ext cx="3673475" cy="302577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74" name="Line 42"/>
          <p:cNvSpPr>
            <a:spLocks noChangeShapeType="1"/>
          </p:cNvSpPr>
          <p:nvPr/>
        </p:nvSpPr>
        <p:spPr bwMode="auto">
          <a:xfrm>
            <a:off x="4440238" y="3933826"/>
            <a:ext cx="0" cy="20875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75" name="Text Box 43"/>
          <p:cNvSpPr txBox="1">
            <a:spLocks noChangeArrowheads="1"/>
          </p:cNvSpPr>
          <p:nvPr/>
        </p:nvSpPr>
        <p:spPr bwMode="auto">
          <a:xfrm>
            <a:off x="6240463" y="5373688"/>
            <a:ext cx="7921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t>I3</a:t>
            </a:r>
          </a:p>
        </p:txBody>
      </p:sp>
      <p:sp>
        <p:nvSpPr>
          <p:cNvPr id="146476" name="Line 44"/>
          <p:cNvSpPr>
            <a:spLocks noChangeShapeType="1"/>
          </p:cNvSpPr>
          <p:nvPr/>
        </p:nvSpPr>
        <p:spPr bwMode="auto">
          <a:xfrm>
            <a:off x="4224339" y="1771651"/>
            <a:ext cx="3673475" cy="302577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77" name="Line 45"/>
          <p:cNvSpPr>
            <a:spLocks noChangeShapeType="1"/>
          </p:cNvSpPr>
          <p:nvPr/>
        </p:nvSpPr>
        <p:spPr bwMode="auto">
          <a:xfrm>
            <a:off x="5735639" y="3933825"/>
            <a:ext cx="1081087"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78" name="Line 46"/>
          <p:cNvSpPr>
            <a:spLocks noChangeShapeType="1"/>
          </p:cNvSpPr>
          <p:nvPr/>
        </p:nvSpPr>
        <p:spPr bwMode="auto">
          <a:xfrm>
            <a:off x="6816725" y="3933826"/>
            <a:ext cx="0" cy="20875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6479" name="Text Box 47"/>
          <p:cNvSpPr txBox="1">
            <a:spLocks noChangeArrowheads="1"/>
          </p:cNvSpPr>
          <p:nvPr/>
        </p:nvSpPr>
        <p:spPr bwMode="auto">
          <a:xfrm>
            <a:off x="7535863" y="4652963"/>
            <a:ext cx="7921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t>I2</a:t>
            </a:r>
          </a:p>
        </p:txBody>
      </p:sp>
      <p:sp>
        <p:nvSpPr>
          <p:cNvPr id="146480" name="Rectangle 48"/>
          <p:cNvSpPr>
            <a:spLocks noChangeArrowheads="1"/>
          </p:cNvSpPr>
          <p:nvPr/>
        </p:nvSpPr>
        <p:spPr bwMode="auto">
          <a:xfrm>
            <a:off x="7967664" y="5805488"/>
            <a:ext cx="23764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ar-SA" altLang="en-US" b="1" dirty="0"/>
              <a:t>حجم الاستثمار بالمليون </a:t>
            </a:r>
            <a:r>
              <a:rPr lang="ar-JO" altLang="en-US" b="1" dirty="0"/>
              <a:t>ريال</a:t>
            </a:r>
            <a:endParaRPr lang="en-US" altLang="en-US" b="1" dirty="0"/>
          </a:p>
        </p:txBody>
      </p:sp>
      <p:sp>
        <p:nvSpPr>
          <p:cNvPr id="146481" name="Rectangle 49"/>
          <p:cNvSpPr>
            <a:spLocks noChangeArrowheads="1"/>
          </p:cNvSpPr>
          <p:nvPr/>
        </p:nvSpPr>
        <p:spPr bwMode="auto">
          <a:xfrm>
            <a:off x="2495551" y="1341438"/>
            <a:ext cx="1439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ar-SA" altLang="en-US" b="1"/>
              <a:t>سعر الفائدة %</a:t>
            </a:r>
            <a:endParaRPr lang="en-US" altLang="en-US" b="1"/>
          </a:p>
        </p:txBody>
      </p:sp>
    </p:spTree>
    <p:extLst>
      <p:ext uri="{BB962C8B-B14F-4D97-AF65-F5344CB8AC3E}">
        <p14:creationId xmlns:p14="http://schemas.microsoft.com/office/powerpoint/2010/main" val="40470710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146435"/>
                                        </p:tgtEl>
                                        <p:attrNameLst>
                                          <p:attrName>style.visibility</p:attrName>
                                        </p:attrNameLst>
                                      </p:cBhvr>
                                      <p:to>
                                        <p:strVal val="visible"/>
                                      </p:to>
                                    </p:set>
                                    <p:anim calcmode="lin" valueType="num">
                                      <p:cBhvr>
                                        <p:cTn id="13" dur="500" fill="hold"/>
                                        <p:tgtEl>
                                          <p:spTgt spid="146435"/>
                                        </p:tgtEl>
                                        <p:attrNameLst>
                                          <p:attrName>ppt_w</p:attrName>
                                        </p:attrNameLst>
                                      </p:cBhvr>
                                      <p:tavLst>
                                        <p:tav tm="0">
                                          <p:val>
                                            <p:fltVal val="0"/>
                                          </p:val>
                                        </p:tav>
                                        <p:tav tm="100000">
                                          <p:val>
                                            <p:strVal val="#ppt_w"/>
                                          </p:val>
                                        </p:tav>
                                      </p:tavLst>
                                    </p:anim>
                                    <p:anim calcmode="lin" valueType="num">
                                      <p:cBhvr>
                                        <p:cTn id="14" dur="500" fill="hold"/>
                                        <p:tgtEl>
                                          <p:spTgt spid="146435"/>
                                        </p:tgtEl>
                                        <p:attrNameLst>
                                          <p:attrName>ppt_h</p:attrName>
                                        </p:attrNameLst>
                                      </p:cBhvr>
                                      <p:tavLst>
                                        <p:tav tm="0">
                                          <p:val>
                                            <p:fltVal val="0"/>
                                          </p:val>
                                        </p:tav>
                                        <p:tav tm="100000">
                                          <p:val>
                                            <p:strVal val="#ppt_h"/>
                                          </p:val>
                                        </p:tav>
                                      </p:tavLst>
                                    </p:anim>
                                    <p:animEffect transition="in" filter="fade">
                                      <p:cBhvr>
                                        <p:cTn id="15" dur="500"/>
                                        <p:tgtEl>
                                          <p:spTgt spid="14643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46436"/>
                                        </p:tgtEl>
                                        <p:attrNameLst>
                                          <p:attrName>style.visibility</p:attrName>
                                        </p:attrNameLst>
                                      </p:cBhvr>
                                      <p:to>
                                        <p:strVal val="visible"/>
                                      </p:to>
                                    </p:set>
                                    <p:anim calcmode="lin" valueType="num">
                                      <p:cBhvr>
                                        <p:cTn id="20" dur="500" fill="hold"/>
                                        <p:tgtEl>
                                          <p:spTgt spid="146436"/>
                                        </p:tgtEl>
                                        <p:attrNameLst>
                                          <p:attrName>ppt_w</p:attrName>
                                        </p:attrNameLst>
                                      </p:cBhvr>
                                      <p:tavLst>
                                        <p:tav tm="0">
                                          <p:val>
                                            <p:fltVal val="0"/>
                                          </p:val>
                                        </p:tav>
                                        <p:tav tm="100000">
                                          <p:val>
                                            <p:strVal val="#ppt_w"/>
                                          </p:val>
                                        </p:tav>
                                      </p:tavLst>
                                    </p:anim>
                                    <p:anim calcmode="lin" valueType="num">
                                      <p:cBhvr>
                                        <p:cTn id="21" dur="500" fill="hold"/>
                                        <p:tgtEl>
                                          <p:spTgt spid="146436"/>
                                        </p:tgtEl>
                                        <p:attrNameLst>
                                          <p:attrName>ppt_h</p:attrName>
                                        </p:attrNameLst>
                                      </p:cBhvr>
                                      <p:tavLst>
                                        <p:tav tm="0">
                                          <p:val>
                                            <p:fltVal val="0"/>
                                          </p:val>
                                        </p:tav>
                                        <p:tav tm="100000">
                                          <p:val>
                                            <p:strVal val="#ppt_h"/>
                                          </p:val>
                                        </p:tav>
                                      </p:tavLst>
                                    </p:anim>
                                    <p:animEffect transition="in" filter="fade">
                                      <p:cBhvr>
                                        <p:cTn id="22" dur="500"/>
                                        <p:tgtEl>
                                          <p:spTgt spid="1464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46439"/>
                                        </p:tgtEl>
                                        <p:attrNameLst>
                                          <p:attrName>style.visibility</p:attrName>
                                        </p:attrNameLst>
                                      </p:cBhvr>
                                      <p:to>
                                        <p:strVal val="visible"/>
                                      </p:to>
                                    </p:set>
                                    <p:anim calcmode="lin" valueType="num">
                                      <p:cBhvr>
                                        <p:cTn id="27" dur="500" fill="hold"/>
                                        <p:tgtEl>
                                          <p:spTgt spid="146439"/>
                                        </p:tgtEl>
                                        <p:attrNameLst>
                                          <p:attrName>ppt_w</p:attrName>
                                        </p:attrNameLst>
                                      </p:cBhvr>
                                      <p:tavLst>
                                        <p:tav tm="0">
                                          <p:val>
                                            <p:fltVal val="0"/>
                                          </p:val>
                                        </p:tav>
                                        <p:tav tm="100000">
                                          <p:val>
                                            <p:strVal val="#ppt_w"/>
                                          </p:val>
                                        </p:tav>
                                      </p:tavLst>
                                    </p:anim>
                                    <p:anim calcmode="lin" valueType="num">
                                      <p:cBhvr>
                                        <p:cTn id="28" dur="500" fill="hold"/>
                                        <p:tgtEl>
                                          <p:spTgt spid="146439"/>
                                        </p:tgtEl>
                                        <p:attrNameLst>
                                          <p:attrName>ppt_h</p:attrName>
                                        </p:attrNameLst>
                                      </p:cBhvr>
                                      <p:tavLst>
                                        <p:tav tm="0">
                                          <p:val>
                                            <p:fltVal val="0"/>
                                          </p:val>
                                        </p:tav>
                                        <p:tav tm="100000">
                                          <p:val>
                                            <p:strVal val="#ppt_h"/>
                                          </p:val>
                                        </p:tav>
                                      </p:tavLst>
                                    </p:anim>
                                    <p:animEffect transition="in" filter="fade">
                                      <p:cBhvr>
                                        <p:cTn id="29" dur="500"/>
                                        <p:tgtEl>
                                          <p:spTgt spid="14643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46440"/>
                                        </p:tgtEl>
                                        <p:attrNameLst>
                                          <p:attrName>style.visibility</p:attrName>
                                        </p:attrNameLst>
                                      </p:cBhvr>
                                      <p:to>
                                        <p:strVal val="visible"/>
                                      </p:to>
                                    </p:set>
                                    <p:anim calcmode="lin" valueType="num">
                                      <p:cBhvr>
                                        <p:cTn id="34" dur="500" fill="hold"/>
                                        <p:tgtEl>
                                          <p:spTgt spid="146440"/>
                                        </p:tgtEl>
                                        <p:attrNameLst>
                                          <p:attrName>ppt_w</p:attrName>
                                        </p:attrNameLst>
                                      </p:cBhvr>
                                      <p:tavLst>
                                        <p:tav tm="0">
                                          <p:val>
                                            <p:fltVal val="0"/>
                                          </p:val>
                                        </p:tav>
                                        <p:tav tm="100000">
                                          <p:val>
                                            <p:strVal val="#ppt_w"/>
                                          </p:val>
                                        </p:tav>
                                      </p:tavLst>
                                    </p:anim>
                                    <p:anim calcmode="lin" valueType="num">
                                      <p:cBhvr>
                                        <p:cTn id="35" dur="500" fill="hold"/>
                                        <p:tgtEl>
                                          <p:spTgt spid="146440"/>
                                        </p:tgtEl>
                                        <p:attrNameLst>
                                          <p:attrName>ppt_h</p:attrName>
                                        </p:attrNameLst>
                                      </p:cBhvr>
                                      <p:tavLst>
                                        <p:tav tm="0">
                                          <p:val>
                                            <p:fltVal val="0"/>
                                          </p:val>
                                        </p:tav>
                                        <p:tav tm="100000">
                                          <p:val>
                                            <p:strVal val="#ppt_h"/>
                                          </p:val>
                                        </p:tav>
                                      </p:tavLst>
                                    </p:anim>
                                    <p:animEffect transition="in" filter="fade">
                                      <p:cBhvr>
                                        <p:cTn id="36" dur="500"/>
                                        <p:tgtEl>
                                          <p:spTgt spid="14644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146441"/>
                                        </p:tgtEl>
                                        <p:attrNameLst>
                                          <p:attrName>style.visibility</p:attrName>
                                        </p:attrNameLst>
                                      </p:cBhvr>
                                      <p:to>
                                        <p:strVal val="visible"/>
                                      </p:to>
                                    </p:set>
                                    <p:anim calcmode="lin" valueType="num">
                                      <p:cBhvr>
                                        <p:cTn id="41" dur="500" fill="hold"/>
                                        <p:tgtEl>
                                          <p:spTgt spid="146441"/>
                                        </p:tgtEl>
                                        <p:attrNameLst>
                                          <p:attrName>ppt_w</p:attrName>
                                        </p:attrNameLst>
                                      </p:cBhvr>
                                      <p:tavLst>
                                        <p:tav tm="0">
                                          <p:val>
                                            <p:fltVal val="0"/>
                                          </p:val>
                                        </p:tav>
                                        <p:tav tm="100000">
                                          <p:val>
                                            <p:strVal val="#ppt_w"/>
                                          </p:val>
                                        </p:tav>
                                      </p:tavLst>
                                    </p:anim>
                                    <p:anim calcmode="lin" valueType="num">
                                      <p:cBhvr>
                                        <p:cTn id="42" dur="500" fill="hold"/>
                                        <p:tgtEl>
                                          <p:spTgt spid="146441"/>
                                        </p:tgtEl>
                                        <p:attrNameLst>
                                          <p:attrName>ppt_h</p:attrName>
                                        </p:attrNameLst>
                                      </p:cBhvr>
                                      <p:tavLst>
                                        <p:tav tm="0">
                                          <p:val>
                                            <p:fltVal val="0"/>
                                          </p:val>
                                        </p:tav>
                                        <p:tav tm="100000">
                                          <p:val>
                                            <p:strVal val="#ppt_h"/>
                                          </p:val>
                                        </p:tav>
                                      </p:tavLst>
                                    </p:anim>
                                    <p:animEffect transition="in" filter="fade">
                                      <p:cBhvr>
                                        <p:cTn id="43" dur="500"/>
                                        <p:tgtEl>
                                          <p:spTgt spid="14644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146446"/>
                                        </p:tgtEl>
                                        <p:attrNameLst>
                                          <p:attrName>style.visibility</p:attrName>
                                        </p:attrNameLst>
                                      </p:cBhvr>
                                      <p:to>
                                        <p:strVal val="visible"/>
                                      </p:to>
                                    </p:set>
                                    <p:anim calcmode="lin" valueType="num">
                                      <p:cBhvr>
                                        <p:cTn id="48" dur="500" fill="hold"/>
                                        <p:tgtEl>
                                          <p:spTgt spid="146446"/>
                                        </p:tgtEl>
                                        <p:attrNameLst>
                                          <p:attrName>ppt_w</p:attrName>
                                        </p:attrNameLst>
                                      </p:cBhvr>
                                      <p:tavLst>
                                        <p:tav tm="0">
                                          <p:val>
                                            <p:fltVal val="0"/>
                                          </p:val>
                                        </p:tav>
                                        <p:tav tm="100000">
                                          <p:val>
                                            <p:strVal val="#ppt_w"/>
                                          </p:val>
                                        </p:tav>
                                      </p:tavLst>
                                    </p:anim>
                                    <p:anim calcmode="lin" valueType="num">
                                      <p:cBhvr>
                                        <p:cTn id="49" dur="500" fill="hold"/>
                                        <p:tgtEl>
                                          <p:spTgt spid="146446"/>
                                        </p:tgtEl>
                                        <p:attrNameLst>
                                          <p:attrName>ppt_h</p:attrName>
                                        </p:attrNameLst>
                                      </p:cBhvr>
                                      <p:tavLst>
                                        <p:tav tm="0">
                                          <p:val>
                                            <p:fltVal val="0"/>
                                          </p:val>
                                        </p:tav>
                                        <p:tav tm="100000">
                                          <p:val>
                                            <p:strVal val="#ppt_h"/>
                                          </p:val>
                                        </p:tav>
                                      </p:tavLst>
                                    </p:anim>
                                    <p:animEffect transition="in" filter="fade">
                                      <p:cBhvr>
                                        <p:cTn id="50" dur="500"/>
                                        <p:tgtEl>
                                          <p:spTgt spid="14644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146447"/>
                                        </p:tgtEl>
                                        <p:attrNameLst>
                                          <p:attrName>style.visibility</p:attrName>
                                        </p:attrNameLst>
                                      </p:cBhvr>
                                      <p:to>
                                        <p:strVal val="visible"/>
                                      </p:to>
                                    </p:set>
                                    <p:anim calcmode="lin" valueType="num">
                                      <p:cBhvr>
                                        <p:cTn id="55" dur="500" fill="hold"/>
                                        <p:tgtEl>
                                          <p:spTgt spid="146447"/>
                                        </p:tgtEl>
                                        <p:attrNameLst>
                                          <p:attrName>ppt_w</p:attrName>
                                        </p:attrNameLst>
                                      </p:cBhvr>
                                      <p:tavLst>
                                        <p:tav tm="0">
                                          <p:val>
                                            <p:fltVal val="0"/>
                                          </p:val>
                                        </p:tav>
                                        <p:tav tm="100000">
                                          <p:val>
                                            <p:strVal val="#ppt_w"/>
                                          </p:val>
                                        </p:tav>
                                      </p:tavLst>
                                    </p:anim>
                                    <p:anim calcmode="lin" valueType="num">
                                      <p:cBhvr>
                                        <p:cTn id="56" dur="500" fill="hold"/>
                                        <p:tgtEl>
                                          <p:spTgt spid="146447"/>
                                        </p:tgtEl>
                                        <p:attrNameLst>
                                          <p:attrName>ppt_h</p:attrName>
                                        </p:attrNameLst>
                                      </p:cBhvr>
                                      <p:tavLst>
                                        <p:tav tm="0">
                                          <p:val>
                                            <p:fltVal val="0"/>
                                          </p:val>
                                        </p:tav>
                                        <p:tav tm="100000">
                                          <p:val>
                                            <p:strVal val="#ppt_h"/>
                                          </p:val>
                                        </p:tav>
                                      </p:tavLst>
                                    </p:anim>
                                    <p:animEffect transition="in" filter="fade">
                                      <p:cBhvr>
                                        <p:cTn id="57" dur="500"/>
                                        <p:tgtEl>
                                          <p:spTgt spid="14644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146455"/>
                                        </p:tgtEl>
                                        <p:attrNameLst>
                                          <p:attrName>style.visibility</p:attrName>
                                        </p:attrNameLst>
                                      </p:cBhvr>
                                      <p:to>
                                        <p:strVal val="visible"/>
                                      </p:to>
                                    </p:set>
                                    <p:anim calcmode="lin" valueType="num">
                                      <p:cBhvr>
                                        <p:cTn id="62" dur="500" fill="hold"/>
                                        <p:tgtEl>
                                          <p:spTgt spid="146455"/>
                                        </p:tgtEl>
                                        <p:attrNameLst>
                                          <p:attrName>ppt_w</p:attrName>
                                        </p:attrNameLst>
                                      </p:cBhvr>
                                      <p:tavLst>
                                        <p:tav tm="0">
                                          <p:val>
                                            <p:fltVal val="0"/>
                                          </p:val>
                                        </p:tav>
                                        <p:tav tm="100000">
                                          <p:val>
                                            <p:strVal val="#ppt_w"/>
                                          </p:val>
                                        </p:tav>
                                      </p:tavLst>
                                    </p:anim>
                                    <p:anim calcmode="lin" valueType="num">
                                      <p:cBhvr>
                                        <p:cTn id="63" dur="500" fill="hold"/>
                                        <p:tgtEl>
                                          <p:spTgt spid="146455"/>
                                        </p:tgtEl>
                                        <p:attrNameLst>
                                          <p:attrName>ppt_h</p:attrName>
                                        </p:attrNameLst>
                                      </p:cBhvr>
                                      <p:tavLst>
                                        <p:tav tm="0">
                                          <p:val>
                                            <p:fltVal val="0"/>
                                          </p:val>
                                        </p:tav>
                                        <p:tav tm="100000">
                                          <p:val>
                                            <p:strVal val="#ppt_h"/>
                                          </p:val>
                                        </p:tav>
                                      </p:tavLst>
                                    </p:anim>
                                    <p:animEffect transition="in" filter="fade">
                                      <p:cBhvr>
                                        <p:cTn id="64" dur="500"/>
                                        <p:tgtEl>
                                          <p:spTgt spid="14645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146465"/>
                                        </p:tgtEl>
                                        <p:attrNameLst>
                                          <p:attrName>style.visibility</p:attrName>
                                        </p:attrNameLst>
                                      </p:cBhvr>
                                      <p:to>
                                        <p:strVal val="visible"/>
                                      </p:to>
                                    </p:set>
                                    <p:anim calcmode="lin" valueType="num">
                                      <p:cBhvr>
                                        <p:cTn id="69" dur="500" fill="hold"/>
                                        <p:tgtEl>
                                          <p:spTgt spid="146465"/>
                                        </p:tgtEl>
                                        <p:attrNameLst>
                                          <p:attrName>ppt_w</p:attrName>
                                        </p:attrNameLst>
                                      </p:cBhvr>
                                      <p:tavLst>
                                        <p:tav tm="0">
                                          <p:val>
                                            <p:fltVal val="0"/>
                                          </p:val>
                                        </p:tav>
                                        <p:tav tm="100000">
                                          <p:val>
                                            <p:strVal val="#ppt_w"/>
                                          </p:val>
                                        </p:tav>
                                      </p:tavLst>
                                    </p:anim>
                                    <p:anim calcmode="lin" valueType="num">
                                      <p:cBhvr>
                                        <p:cTn id="70" dur="500" fill="hold"/>
                                        <p:tgtEl>
                                          <p:spTgt spid="146465"/>
                                        </p:tgtEl>
                                        <p:attrNameLst>
                                          <p:attrName>ppt_h</p:attrName>
                                        </p:attrNameLst>
                                      </p:cBhvr>
                                      <p:tavLst>
                                        <p:tav tm="0">
                                          <p:val>
                                            <p:fltVal val="0"/>
                                          </p:val>
                                        </p:tav>
                                        <p:tav tm="100000">
                                          <p:val>
                                            <p:strVal val="#ppt_h"/>
                                          </p:val>
                                        </p:tav>
                                      </p:tavLst>
                                    </p:anim>
                                    <p:animEffect transition="in" filter="fade">
                                      <p:cBhvr>
                                        <p:cTn id="71" dur="500"/>
                                        <p:tgtEl>
                                          <p:spTgt spid="146465"/>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3" presetClass="entr" presetSubtype="0" fill="hold" grpId="0" nodeType="clickEffect">
                                  <p:stCondLst>
                                    <p:cond delay="0"/>
                                  </p:stCondLst>
                                  <p:childTnLst>
                                    <p:set>
                                      <p:cBhvr>
                                        <p:cTn id="75" dur="1" fill="hold">
                                          <p:stCondLst>
                                            <p:cond delay="0"/>
                                          </p:stCondLst>
                                        </p:cTn>
                                        <p:tgtEl>
                                          <p:spTgt spid="146473"/>
                                        </p:tgtEl>
                                        <p:attrNameLst>
                                          <p:attrName>style.visibility</p:attrName>
                                        </p:attrNameLst>
                                      </p:cBhvr>
                                      <p:to>
                                        <p:strVal val="visible"/>
                                      </p:to>
                                    </p:set>
                                    <p:anim calcmode="lin" valueType="num">
                                      <p:cBhvr>
                                        <p:cTn id="76" dur="500" fill="hold"/>
                                        <p:tgtEl>
                                          <p:spTgt spid="146473"/>
                                        </p:tgtEl>
                                        <p:attrNameLst>
                                          <p:attrName>ppt_w</p:attrName>
                                        </p:attrNameLst>
                                      </p:cBhvr>
                                      <p:tavLst>
                                        <p:tav tm="0">
                                          <p:val>
                                            <p:fltVal val="0"/>
                                          </p:val>
                                        </p:tav>
                                        <p:tav tm="100000">
                                          <p:val>
                                            <p:strVal val="#ppt_w"/>
                                          </p:val>
                                        </p:tav>
                                      </p:tavLst>
                                    </p:anim>
                                    <p:anim calcmode="lin" valueType="num">
                                      <p:cBhvr>
                                        <p:cTn id="77" dur="500" fill="hold"/>
                                        <p:tgtEl>
                                          <p:spTgt spid="146473"/>
                                        </p:tgtEl>
                                        <p:attrNameLst>
                                          <p:attrName>ppt_h</p:attrName>
                                        </p:attrNameLst>
                                      </p:cBhvr>
                                      <p:tavLst>
                                        <p:tav tm="0">
                                          <p:val>
                                            <p:fltVal val="0"/>
                                          </p:val>
                                        </p:tav>
                                        <p:tav tm="100000">
                                          <p:val>
                                            <p:strVal val="#ppt_h"/>
                                          </p:val>
                                        </p:tav>
                                      </p:tavLst>
                                    </p:anim>
                                    <p:animEffect transition="in" filter="fade">
                                      <p:cBhvr>
                                        <p:cTn id="78" dur="500"/>
                                        <p:tgtEl>
                                          <p:spTgt spid="146473"/>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53" presetClass="entr" presetSubtype="0" fill="hold" grpId="0" nodeType="clickEffect">
                                  <p:stCondLst>
                                    <p:cond delay="0"/>
                                  </p:stCondLst>
                                  <p:childTnLst>
                                    <p:set>
                                      <p:cBhvr>
                                        <p:cTn id="82" dur="1" fill="hold">
                                          <p:stCondLst>
                                            <p:cond delay="0"/>
                                          </p:stCondLst>
                                        </p:cTn>
                                        <p:tgtEl>
                                          <p:spTgt spid="146474"/>
                                        </p:tgtEl>
                                        <p:attrNameLst>
                                          <p:attrName>style.visibility</p:attrName>
                                        </p:attrNameLst>
                                      </p:cBhvr>
                                      <p:to>
                                        <p:strVal val="visible"/>
                                      </p:to>
                                    </p:set>
                                    <p:anim calcmode="lin" valueType="num">
                                      <p:cBhvr>
                                        <p:cTn id="83" dur="500" fill="hold"/>
                                        <p:tgtEl>
                                          <p:spTgt spid="146474"/>
                                        </p:tgtEl>
                                        <p:attrNameLst>
                                          <p:attrName>ppt_w</p:attrName>
                                        </p:attrNameLst>
                                      </p:cBhvr>
                                      <p:tavLst>
                                        <p:tav tm="0">
                                          <p:val>
                                            <p:fltVal val="0"/>
                                          </p:val>
                                        </p:tav>
                                        <p:tav tm="100000">
                                          <p:val>
                                            <p:strVal val="#ppt_w"/>
                                          </p:val>
                                        </p:tav>
                                      </p:tavLst>
                                    </p:anim>
                                    <p:anim calcmode="lin" valueType="num">
                                      <p:cBhvr>
                                        <p:cTn id="84" dur="500" fill="hold"/>
                                        <p:tgtEl>
                                          <p:spTgt spid="146474"/>
                                        </p:tgtEl>
                                        <p:attrNameLst>
                                          <p:attrName>ppt_h</p:attrName>
                                        </p:attrNameLst>
                                      </p:cBhvr>
                                      <p:tavLst>
                                        <p:tav tm="0">
                                          <p:val>
                                            <p:fltVal val="0"/>
                                          </p:val>
                                        </p:tav>
                                        <p:tav tm="100000">
                                          <p:val>
                                            <p:strVal val="#ppt_h"/>
                                          </p:val>
                                        </p:tav>
                                      </p:tavLst>
                                    </p:anim>
                                    <p:animEffect transition="in" filter="fade">
                                      <p:cBhvr>
                                        <p:cTn id="85" dur="500"/>
                                        <p:tgtEl>
                                          <p:spTgt spid="146474"/>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ntr" presetSubtype="0" fill="hold" grpId="0" nodeType="clickEffect">
                                  <p:stCondLst>
                                    <p:cond delay="0"/>
                                  </p:stCondLst>
                                  <p:childTnLst>
                                    <p:set>
                                      <p:cBhvr>
                                        <p:cTn id="89" dur="1" fill="hold">
                                          <p:stCondLst>
                                            <p:cond delay="0"/>
                                          </p:stCondLst>
                                        </p:cTn>
                                        <p:tgtEl>
                                          <p:spTgt spid="146475"/>
                                        </p:tgtEl>
                                        <p:attrNameLst>
                                          <p:attrName>style.visibility</p:attrName>
                                        </p:attrNameLst>
                                      </p:cBhvr>
                                      <p:to>
                                        <p:strVal val="visible"/>
                                      </p:to>
                                    </p:set>
                                    <p:anim calcmode="lin" valueType="num">
                                      <p:cBhvr>
                                        <p:cTn id="90" dur="500" fill="hold"/>
                                        <p:tgtEl>
                                          <p:spTgt spid="146475"/>
                                        </p:tgtEl>
                                        <p:attrNameLst>
                                          <p:attrName>ppt_w</p:attrName>
                                        </p:attrNameLst>
                                      </p:cBhvr>
                                      <p:tavLst>
                                        <p:tav tm="0">
                                          <p:val>
                                            <p:fltVal val="0"/>
                                          </p:val>
                                        </p:tav>
                                        <p:tav tm="100000">
                                          <p:val>
                                            <p:strVal val="#ppt_w"/>
                                          </p:val>
                                        </p:tav>
                                      </p:tavLst>
                                    </p:anim>
                                    <p:anim calcmode="lin" valueType="num">
                                      <p:cBhvr>
                                        <p:cTn id="91" dur="500" fill="hold"/>
                                        <p:tgtEl>
                                          <p:spTgt spid="146475"/>
                                        </p:tgtEl>
                                        <p:attrNameLst>
                                          <p:attrName>ppt_h</p:attrName>
                                        </p:attrNameLst>
                                      </p:cBhvr>
                                      <p:tavLst>
                                        <p:tav tm="0">
                                          <p:val>
                                            <p:fltVal val="0"/>
                                          </p:val>
                                        </p:tav>
                                        <p:tav tm="100000">
                                          <p:val>
                                            <p:strVal val="#ppt_h"/>
                                          </p:val>
                                        </p:tav>
                                      </p:tavLst>
                                    </p:anim>
                                    <p:animEffect transition="in" filter="fade">
                                      <p:cBhvr>
                                        <p:cTn id="92" dur="500"/>
                                        <p:tgtEl>
                                          <p:spTgt spid="146475"/>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53" presetClass="entr" presetSubtype="0" fill="hold" grpId="0" nodeType="clickEffect">
                                  <p:stCondLst>
                                    <p:cond delay="0"/>
                                  </p:stCondLst>
                                  <p:childTnLst>
                                    <p:set>
                                      <p:cBhvr>
                                        <p:cTn id="96" dur="1" fill="hold">
                                          <p:stCondLst>
                                            <p:cond delay="0"/>
                                          </p:stCondLst>
                                        </p:cTn>
                                        <p:tgtEl>
                                          <p:spTgt spid="146476"/>
                                        </p:tgtEl>
                                        <p:attrNameLst>
                                          <p:attrName>style.visibility</p:attrName>
                                        </p:attrNameLst>
                                      </p:cBhvr>
                                      <p:to>
                                        <p:strVal val="visible"/>
                                      </p:to>
                                    </p:set>
                                    <p:anim calcmode="lin" valueType="num">
                                      <p:cBhvr>
                                        <p:cTn id="97" dur="500" fill="hold"/>
                                        <p:tgtEl>
                                          <p:spTgt spid="146476"/>
                                        </p:tgtEl>
                                        <p:attrNameLst>
                                          <p:attrName>ppt_w</p:attrName>
                                        </p:attrNameLst>
                                      </p:cBhvr>
                                      <p:tavLst>
                                        <p:tav tm="0">
                                          <p:val>
                                            <p:fltVal val="0"/>
                                          </p:val>
                                        </p:tav>
                                        <p:tav tm="100000">
                                          <p:val>
                                            <p:strVal val="#ppt_w"/>
                                          </p:val>
                                        </p:tav>
                                      </p:tavLst>
                                    </p:anim>
                                    <p:anim calcmode="lin" valueType="num">
                                      <p:cBhvr>
                                        <p:cTn id="98" dur="500" fill="hold"/>
                                        <p:tgtEl>
                                          <p:spTgt spid="146476"/>
                                        </p:tgtEl>
                                        <p:attrNameLst>
                                          <p:attrName>ppt_h</p:attrName>
                                        </p:attrNameLst>
                                      </p:cBhvr>
                                      <p:tavLst>
                                        <p:tav tm="0">
                                          <p:val>
                                            <p:fltVal val="0"/>
                                          </p:val>
                                        </p:tav>
                                        <p:tav tm="100000">
                                          <p:val>
                                            <p:strVal val="#ppt_h"/>
                                          </p:val>
                                        </p:tav>
                                      </p:tavLst>
                                    </p:anim>
                                    <p:animEffect transition="in" filter="fade">
                                      <p:cBhvr>
                                        <p:cTn id="99" dur="500"/>
                                        <p:tgtEl>
                                          <p:spTgt spid="146476"/>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53" presetClass="entr" presetSubtype="0" fill="hold" grpId="0" nodeType="clickEffect">
                                  <p:stCondLst>
                                    <p:cond delay="0"/>
                                  </p:stCondLst>
                                  <p:childTnLst>
                                    <p:set>
                                      <p:cBhvr>
                                        <p:cTn id="103" dur="1" fill="hold">
                                          <p:stCondLst>
                                            <p:cond delay="0"/>
                                          </p:stCondLst>
                                        </p:cTn>
                                        <p:tgtEl>
                                          <p:spTgt spid="146457"/>
                                        </p:tgtEl>
                                        <p:attrNameLst>
                                          <p:attrName>style.visibility</p:attrName>
                                        </p:attrNameLst>
                                      </p:cBhvr>
                                      <p:to>
                                        <p:strVal val="visible"/>
                                      </p:to>
                                    </p:set>
                                    <p:anim calcmode="lin" valueType="num">
                                      <p:cBhvr>
                                        <p:cTn id="104" dur="500" fill="hold"/>
                                        <p:tgtEl>
                                          <p:spTgt spid="146457"/>
                                        </p:tgtEl>
                                        <p:attrNameLst>
                                          <p:attrName>ppt_w</p:attrName>
                                        </p:attrNameLst>
                                      </p:cBhvr>
                                      <p:tavLst>
                                        <p:tav tm="0">
                                          <p:val>
                                            <p:fltVal val="0"/>
                                          </p:val>
                                        </p:tav>
                                        <p:tav tm="100000">
                                          <p:val>
                                            <p:strVal val="#ppt_w"/>
                                          </p:val>
                                        </p:tav>
                                      </p:tavLst>
                                    </p:anim>
                                    <p:anim calcmode="lin" valueType="num">
                                      <p:cBhvr>
                                        <p:cTn id="105" dur="500" fill="hold"/>
                                        <p:tgtEl>
                                          <p:spTgt spid="146457"/>
                                        </p:tgtEl>
                                        <p:attrNameLst>
                                          <p:attrName>ppt_h</p:attrName>
                                        </p:attrNameLst>
                                      </p:cBhvr>
                                      <p:tavLst>
                                        <p:tav tm="0">
                                          <p:val>
                                            <p:fltVal val="0"/>
                                          </p:val>
                                        </p:tav>
                                        <p:tav tm="100000">
                                          <p:val>
                                            <p:strVal val="#ppt_h"/>
                                          </p:val>
                                        </p:tav>
                                      </p:tavLst>
                                    </p:anim>
                                    <p:animEffect transition="in" filter="fade">
                                      <p:cBhvr>
                                        <p:cTn id="106" dur="500"/>
                                        <p:tgtEl>
                                          <p:spTgt spid="146457"/>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53" presetClass="entr" presetSubtype="0" fill="hold" grpId="0" nodeType="clickEffect">
                                  <p:stCondLst>
                                    <p:cond delay="0"/>
                                  </p:stCondLst>
                                  <p:childTnLst>
                                    <p:set>
                                      <p:cBhvr>
                                        <p:cTn id="110" dur="1" fill="hold">
                                          <p:stCondLst>
                                            <p:cond delay="0"/>
                                          </p:stCondLst>
                                        </p:cTn>
                                        <p:tgtEl>
                                          <p:spTgt spid="146459"/>
                                        </p:tgtEl>
                                        <p:attrNameLst>
                                          <p:attrName>style.visibility</p:attrName>
                                        </p:attrNameLst>
                                      </p:cBhvr>
                                      <p:to>
                                        <p:strVal val="visible"/>
                                      </p:to>
                                    </p:set>
                                    <p:anim calcmode="lin" valueType="num">
                                      <p:cBhvr>
                                        <p:cTn id="111" dur="500" fill="hold"/>
                                        <p:tgtEl>
                                          <p:spTgt spid="146459"/>
                                        </p:tgtEl>
                                        <p:attrNameLst>
                                          <p:attrName>ppt_w</p:attrName>
                                        </p:attrNameLst>
                                      </p:cBhvr>
                                      <p:tavLst>
                                        <p:tav tm="0">
                                          <p:val>
                                            <p:fltVal val="0"/>
                                          </p:val>
                                        </p:tav>
                                        <p:tav tm="100000">
                                          <p:val>
                                            <p:strVal val="#ppt_w"/>
                                          </p:val>
                                        </p:tav>
                                      </p:tavLst>
                                    </p:anim>
                                    <p:anim calcmode="lin" valueType="num">
                                      <p:cBhvr>
                                        <p:cTn id="112" dur="500" fill="hold"/>
                                        <p:tgtEl>
                                          <p:spTgt spid="146459"/>
                                        </p:tgtEl>
                                        <p:attrNameLst>
                                          <p:attrName>ppt_h</p:attrName>
                                        </p:attrNameLst>
                                      </p:cBhvr>
                                      <p:tavLst>
                                        <p:tav tm="0">
                                          <p:val>
                                            <p:fltVal val="0"/>
                                          </p:val>
                                        </p:tav>
                                        <p:tav tm="100000">
                                          <p:val>
                                            <p:strVal val="#ppt_h"/>
                                          </p:val>
                                        </p:tav>
                                      </p:tavLst>
                                    </p:anim>
                                    <p:animEffect transition="in" filter="fade">
                                      <p:cBhvr>
                                        <p:cTn id="113" dur="500"/>
                                        <p:tgtEl>
                                          <p:spTgt spid="146459"/>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53" presetClass="entr" presetSubtype="0" fill="hold" grpId="0" nodeType="clickEffect">
                                  <p:stCondLst>
                                    <p:cond delay="0"/>
                                  </p:stCondLst>
                                  <p:childTnLst>
                                    <p:set>
                                      <p:cBhvr>
                                        <p:cTn id="117" dur="1" fill="hold">
                                          <p:stCondLst>
                                            <p:cond delay="0"/>
                                          </p:stCondLst>
                                        </p:cTn>
                                        <p:tgtEl>
                                          <p:spTgt spid="146477"/>
                                        </p:tgtEl>
                                        <p:attrNameLst>
                                          <p:attrName>style.visibility</p:attrName>
                                        </p:attrNameLst>
                                      </p:cBhvr>
                                      <p:to>
                                        <p:strVal val="visible"/>
                                      </p:to>
                                    </p:set>
                                    <p:anim calcmode="lin" valueType="num">
                                      <p:cBhvr>
                                        <p:cTn id="118" dur="500" fill="hold"/>
                                        <p:tgtEl>
                                          <p:spTgt spid="146477"/>
                                        </p:tgtEl>
                                        <p:attrNameLst>
                                          <p:attrName>ppt_w</p:attrName>
                                        </p:attrNameLst>
                                      </p:cBhvr>
                                      <p:tavLst>
                                        <p:tav tm="0">
                                          <p:val>
                                            <p:fltVal val="0"/>
                                          </p:val>
                                        </p:tav>
                                        <p:tav tm="100000">
                                          <p:val>
                                            <p:strVal val="#ppt_w"/>
                                          </p:val>
                                        </p:tav>
                                      </p:tavLst>
                                    </p:anim>
                                    <p:anim calcmode="lin" valueType="num">
                                      <p:cBhvr>
                                        <p:cTn id="119" dur="500" fill="hold"/>
                                        <p:tgtEl>
                                          <p:spTgt spid="146477"/>
                                        </p:tgtEl>
                                        <p:attrNameLst>
                                          <p:attrName>ppt_h</p:attrName>
                                        </p:attrNameLst>
                                      </p:cBhvr>
                                      <p:tavLst>
                                        <p:tav tm="0">
                                          <p:val>
                                            <p:fltVal val="0"/>
                                          </p:val>
                                        </p:tav>
                                        <p:tav tm="100000">
                                          <p:val>
                                            <p:strVal val="#ppt_h"/>
                                          </p:val>
                                        </p:tav>
                                      </p:tavLst>
                                    </p:anim>
                                    <p:animEffect transition="in" filter="fade">
                                      <p:cBhvr>
                                        <p:cTn id="120" dur="500"/>
                                        <p:tgtEl>
                                          <p:spTgt spid="146477"/>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53" presetClass="entr" presetSubtype="0" fill="hold" grpId="0" nodeType="clickEffect">
                                  <p:stCondLst>
                                    <p:cond delay="0"/>
                                  </p:stCondLst>
                                  <p:childTnLst>
                                    <p:set>
                                      <p:cBhvr>
                                        <p:cTn id="124" dur="1" fill="hold">
                                          <p:stCondLst>
                                            <p:cond delay="0"/>
                                          </p:stCondLst>
                                        </p:cTn>
                                        <p:tgtEl>
                                          <p:spTgt spid="146460"/>
                                        </p:tgtEl>
                                        <p:attrNameLst>
                                          <p:attrName>style.visibility</p:attrName>
                                        </p:attrNameLst>
                                      </p:cBhvr>
                                      <p:to>
                                        <p:strVal val="visible"/>
                                      </p:to>
                                    </p:set>
                                    <p:anim calcmode="lin" valueType="num">
                                      <p:cBhvr>
                                        <p:cTn id="125" dur="500" fill="hold"/>
                                        <p:tgtEl>
                                          <p:spTgt spid="146460"/>
                                        </p:tgtEl>
                                        <p:attrNameLst>
                                          <p:attrName>ppt_w</p:attrName>
                                        </p:attrNameLst>
                                      </p:cBhvr>
                                      <p:tavLst>
                                        <p:tav tm="0">
                                          <p:val>
                                            <p:fltVal val="0"/>
                                          </p:val>
                                        </p:tav>
                                        <p:tav tm="100000">
                                          <p:val>
                                            <p:strVal val="#ppt_w"/>
                                          </p:val>
                                        </p:tav>
                                      </p:tavLst>
                                    </p:anim>
                                    <p:anim calcmode="lin" valueType="num">
                                      <p:cBhvr>
                                        <p:cTn id="126" dur="500" fill="hold"/>
                                        <p:tgtEl>
                                          <p:spTgt spid="146460"/>
                                        </p:tgtEl>
                                        <p:attrNameLst>
                                          <p:attrName>ppt_h</p:attrName>
                                        </p:attrNameLst>
                                      </p:cBhvr>
                                      <p:tavLst>
                                        <p:tav tm="0">
                                          <p:val>
                                            <p:fltVal val="0"/>
                                          </p:val>
                                        </p:tav>
                                        <p:tav tm="100000">
                                          <p:val>
                                            <p:strVal val="#ppt_h"/>
                                          </p:val>
                                        </p:tav>
                                      </p:tavLst>
                                    </p:anim>
                                    <p:animEffect transition="in" filter="fade">
                                      <p:cBhvr>
                                        <p:cTn id="127" dur="500"/>
                                        <p:tgtEl>
                                          <p:spTgt spid="146460"/>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53" presetClass="entr" presetSubtype="0" fill="hold" grpId="0" nodeType="clickEffect">
                                  <p:stCondLst>
                                    <p:cond delay="0"/>
                                  </p:stCondLst>
                                  <p:childTnLst>
                                    <p:set>
                                      <p:cBhvr>
                                        <p:cTn id="131" dur="1" fill="hold">
                                          <p:stCondLst>
                                            <p:cond delay="0"/>
                                          </p:stCondLst>
                                        </p:cTn>
                                        <p:tgtEl>
                                          <p:spTgt spid="146478"/>
                                        </p:tgtEl>
                                        <p:attrNameLst>
                                          <p:attrName>style.visibility</p:attrName>
                                        </p:attrNameLst>
                                      </p:cBhvr>
                                      <p:to>
                                        <p:strVal val="visible"/>
                                      </p:to>
                                    </p:set>
                                    <p:anim calcmode="lin" valueType="num">
                                      <p:cBhvr>
                                        <p:cTn id="132" dur="500" fill="hold"/>
                                        <p:tgtEl>
                                          <p:spTgt spid="146478"/>
                                        </p:tgtEl>
                                        <p:attrNameLst>
                                          <p:attrName>ppt_w</p:attrName>
                                        </p:attrNameLst>
                                      </p:cBhvr>
                                      <p:tavLst>
                                        <p:tav tm="0">
                                          <p:val>
                                            <p:fltVal val="0"/>
                                          </p:val>
                                        </p:tav>
                                        <p:tav tm="100000">
                                          <p:val>
                                            <p:strVal val="#ppt_w"/>
                                          </p:val>
                                        </p:tav>
                                      </p:tavLst>
                                    </p:anim>
                                    <p:anim calcmode="lin" valueType="num">
                                      <p:cBhvr>
                                        <p:cTn id="133" dur="500" fill="hold"/>
                                        <p:tgtEl>
                                          <p:spTgt spid="146478"/>
                                        </p:tgtEl>
                                        <p:attrNameLst>
                                          <p:attrName>ppt_h</p:attrName>
                                        </p:attrNameLst>
                                      </p:cBhvr>
                                      <p:tavLst>
                                        <p:tav tm="0">
                                          <p:val>
                                            <p:fltVal val="0"/>
                                          </p:val>
                                        </p:tav>
                                        <p:tav tm="100000">
                                          <p:val>
                                            <p:strVal val="#ppt_h"/>
                                          </p:val>
                                        </p:tav>
                                      </p:tavLst>
                                    </p:anim>
                                    <p:animEffect transition="in" filter="fade">
                                      <p:cBhvr>
                                        <p:cTn id="134" dur="500"/>
                                        <p:tgtEl>
                                          <p:spTgt spid="146478"/>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53" presetClass="entr" presetSubtype="0" fill="hold" grpId="0" nodeType="clickEffect">
                                  <p:stCondLst>
                                    <p:cond delay="0"/>
                                  </p:stCondLst>
                                  <p:childTnLst>
                                    <p:set>
                                      <p:cBhvr>
                                        <p:cTn id="138" dur="1" fill="hold">
                                          <p:stCondLst>
                                            <p:cond delay="0"/>
                                          </p:stCondLst>
                                        </p:cTn>
                                        <p:tgtEl>
                                          <p:spTgt spid="146479"/>
                                        </p:tgtEl>
                                        <p:attrNameLst>
                                          <p:attrName>style.visibility</p:attrName>
                                        </p:attrNameLst>
                                      </p:cBhvr>
                                      <p:to>
                                        <p:strVal val="visible"/>
                                      </p:to>
                                    </p:set>
                                    <p:anim calcmode="lin" valueType="num">
                                      <p:cBhvr>
                                        <p:cTn id="139" dur="500" fill="hold"/>
                                        <p:tgtEl>
                                          <p:spTgt spid="146479"/>
                                        </p:tgtEl>
                                        <p:attrNameLst>
                                          <p:attrName>ppt_w</p:attrName>
                                        </p:attrNameLst>
                                      </p:cBhvr>
                                      <p:tavLst>
                                        <p:tav tm="0">
                                          <p:val>
                                            <p:fltVal val="0"/>
                                          </p:val>
                                        </p:tav>
                                        <p:tav tm="100000">
                                          <p:val>
                                            <p:strVal val="#ppt_w"/>
                                          </p:val>
                                        </p:tav>
                                      </p:tavLst>
                                    </p:anim>
                                    <p:anim calcmode="lin" valueType="num">
                                      <p:cBhvr>
                                        <p:cTn id="140" dur="500" fill="hold"/>
                                        <p:tgtEl>
                                          <p:spTgt spid="146479"/>
                                        </p:tgtEl>
                                        <p:attrNameLst>
                                          <p:attrName>ppt_h</p:attrName>
                                        </p:attrNameLst>
                                      </p:cBhvr>
                                      <p:tavLst>
                                        <p:tav tm="0">
                                          <p:val>
                                            <p:fltVal val="0"/>
                                          </p:val>
                                        </p:tav>
                                        <p:tav tm="100000">
                                          <p:val>
                                            <p:strVal val="#ppt_h"/>
                                          </p:val>
                                        </p:tav>
                                      </p:tavLst>
                                    </p:anim>
                                    <p:animEffect transition="in" filter="fade">
                                      <p:cBhvr>
                                        <p:cTn id="141" dur="500"/>
                                        <p:tgtEl>
                                          <p:spTgt spid="146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P spid="146435" grpId="0" animBg="1"/>
      <p:bldP spid="146436" grpId="0" animBg="1"/>
      <p:bldP spid="146439" grpId="0"/>
      <p:bldP spid="146440" grpId="0"/>
      <p:bldP spid="146441" grpId="0" animBg="1"/>
      <p:bldP spid="146446" grpId="0" animBg="1"/>
      <p:bldP spid="146447" grpId="0" animBg="1"/>
      <p:bldP spid="146455" grpId="0"/>
      <p:bldP spid="146457" grpId="0"/>
      <p:bldP spid="146459" grpId="0"/>
      <p:bldP spid="146460" grpId="0"/>
      <p:bldP spid="146465" grpId="0"/>
      <p:bldP spid="146473" grpId="0" animBg="1"/>
      <p:bldP spid="146474" grpId="0" animBg="1"/>
      <p:bldP spid="146475" grpId="0"/>
      <p:bldP spid="146476" grpId="0" animBg="1"/>
      <p:bldP spid="146477" grpId="0" animBg="1"/>
      <p:bldP spid="146478" grpId="0" animBg="1"/>
      <p:bldP spid="14647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054100" y="1504951"/>
            <a:ext cx="10312400"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spcBef>
                <a:spcPct val="50000"/>
              </a:spcBef>
            </a:pPr>
            <a:r>
              <a:rPr lang="ar-SA" altLang="en-US" sz="2800" b="1" dirty="0">
                <a:cs typeface="Simplified Arabic" panose="02020603050405020304" pitchFamily="18" charset="-78"/>
              </a:rPr>
              <a:t>يلاحظ من الشكل البياني رقم (4-2) أنه بالرغم من ثبات سعر الفائدة عند 7% فإن حدوث تطورات تكنولوجية أدى إلى انتقال منحنى الطلب الاستثماري إلى اليمين من </a:t>
            </a:r>
            <a:r>
              <a:rPr lang="en-US" altLang="en-US" sz="2800" b="1" dirty="0">
                <a:cs typeface="Simplified Arabic" panose="02020603050405020304" pitchFamily="18" charset="-78"/>
              </a:rPr>
              <a:t>I1</a:t>
            </a:r>
            <a:r>
              <a:rPr lang="ar-SA" altLang="en-US" sz="2800" b="1" dirty="0">
                <a:cs typeface="Simplified Arabic" panose="02020603050405020304" pitchFamily="18" charset="-78"/>
              </a:rPr>
              <a:t> إلى </a:t>
            </a:r>
            <a:r>
              <a:rPr lang="en-US" altLang="en-US" sz="2800" b="1" dirty="0">
                <a:cs typeface="Simplified Arabic" panose="02020603050405020304" pitchFamily="18" charset="-78"/>
              </a:rPr>
              <a:t>I2</a:t>
            </a:r>
            <a:r>
              <a:rPr lang="ar-SA" altLang="en-US" sz="2800" b="1" dirty="0">
                <a:cs typeface="Simplified Arabic" panose="02020603050405020304" pitchFamily="18" charset="-78"/>
              </a:rPr>
              <a:t> وبالتالي زيادة حجم الاستثمار من</a:t>
            </a:r>
            <a:r>
              <a:rPr lang="en-US" altLang="en-US" sz="2800" b="1" dirty="0">
                <a:cs typeface="Simplified Arabic" panose="02020603050405020304" pitchFamily="18" charset="-78"/>
              </a:rPr>
              <a:t>600 </a:t>
            </a:r>
            <a:r>
              <a:rPr lang="ar-SA" altLang="en-US" sz="2800" b="1" dirty="0">
                <a:cs typeface="Simplified Arabic" panose="02020603050405020304" pitchFamily="18" charset="-78"/>
              </a:rPr>
              <a:t> مليون </a:t>
            </a:r>
            <a:r>
              <a:rPr lang="ar-JO" altLang="en-US" sz="2800" b="1" dirty="0">
                <a:cs typeface="Simplified Arabic" panose="02020603050405020304" pitchFamily="18" charset="-78"/>
              </a:rPr>
              <a:t>ريال</a:t>
            </a:r>
            <a:r>
              <a:rPr lang="ar-SA" altLang="en-US" sz="2800" b="1" dirty="0">
                <a:cs typeface="Simplified Arabic" panose="02020603050405020304" pitchFamily="18" charset="-78"/>
              </a:rPr>
              <a:t> إلى </a:t>
            </a:r>
            <a:r>
              <a:rPr lang="en-US" altLang="en-US" sz="2800" b="1" dirty="0">
                <a:cs typeface="Simplified Arabic" panose="02020603050405020304" pitchFamily="18" charset="-78"/>
              </a:rPr>
              <a:t>650</a:t>
            </a:r>
            <a:r>
              <a:rPr lang="ar-SA" altLang="en-US" sz="2800" b="1" dirty="0">
                <a:cs typeface="Simplified Arabic" panose="02020603050405020304" pitchFamily="18" charset="-78"/>
              </a:rPr>
              <a:t> مليون ريال ، أما في حالة استخدام أساليب انتاجية قديمة وغير متطورة فإن منحنى الطلب الاستثماري سوف ينتقل لليسار من </a:t>
            </a:r>
            <a:r>
              <a:rPr lang="en-US" altLang="en-US" sz="2800" b="1" dirty="0">
                <a:cs typeface="Simplified Arabic" panose="02020603050405020304" pitchFamily="18" charset="-78"/>
              </a:rPr>
              <a:t>I1</a:t>
            </a:r>
            <a:r>
              <a:rPr lang="ar-SA" altLang="en-US" sz="2800" b="1" dirty="0">
                <a:cs typeface="Simplified Arabic" panose="02020603050405020304" pitchFamily="18" charset="-78"/>
              </a:rPr>
              <a:t> إلى </a:t>
            </a:r>
            <a:r>
              <a:rPr lang="en-US" altLang="en-US" sz="2800" b="1" dirty="0">
                <a:cs typeface="Simplified Arabic" panose="02020603050405020304" pitchFamily="18" charset="-78"/>
              </a:rPr>
              <a:t>I3</a:t>
            </a:r>
            <a:r>
              <a:rPr lang="ar-SA" altLang="en-US" sz="2800" b="1" dirty="0">
                <a:cs typeface="Simplified Arabic" panose="02020603050405020304" pitchFamily="18" charset="-78"/>
              </a:rPr>
              <a:t> وبالتالي نقص حجم الاستثمار من </a:t>
            </a:r>
            <a:r>
              <a:rPr lang="en-US" altLang="en-US" sz="2800" b="1" dirty="0">
                <a:cs typeface="Simplified Arabic" panose="02020603050405020304" pitchFamily="18" charset="-78"/>
              </a:rPr>
              <a:t>600</a:t>
            </a:r>
            <a:r>
              <a:rPr lang="ar-SA" altLang="en-US" sz="2800" b="1" dirty="0">
                <a:cs typeface="Simplified Arabic" panose="02020603050405020304" pitchFamily="18" charset="-78"/>
              </a:rPr>
              <a:t> مليون </a:t>
            </a:r>
            <a:r>
              <a:rPr lang="ar-JO" altLang="en-US" sz="2800" b="1" dirty="0">
                <a:cs typeface="Simplified Arabic" panose="02020603050405020304" pitchFamily="18" charset="-78"/>
              </a:rPr>
              <a:t>ريال</a:t>
            </a:r>
            <a:r>
              <a:rPr lang="ar-SA" altLang="en-US" sz="2800" b="1" dirty="0">
                <a:cs typeface="Simplified Arabic" panose="02020603050405020304" pitchFamily="18" charset="-78"/>
              </a:rPr>
              <a:t> إلى </a:t>
            </a:r>
            <a:r>
              <a:rPr lang="en-US" altLang="en-US" sz="2800" b="1" dirty="0">
                <a:cs typeface="Simplified Arabic" panose="02020603050405020304" pitchFamily="18" charset="-78"/>
              </a:rPr>
              <a:t>550</a:t>
            </a:r>
            <a:r>
              <a:rPr lang="ar-SA" altLang="en-US" sz="2800" b="1" dirty="0">
                <a:cs typeface="Simplified Arabic" panose="02020603050405020304" pitchFamily="18" charset="-78"/>
              </a:rPr>
              <a:t> مليون </a:t>
            </a:r>
            <a:r>
              <a:rPr lang="ar-JO" altLang="en-US" sz="2800" b="1" dirty="0">
                <a:cs typeface="Simplified Arabic" panose="02020603050405020304" pitchFamily="18" charset="-78"/>
              </a:rPr>
              <a:t>ريال</a:t>
            </a:r>
            <a:r>
              <a:rPr lang="ar-SA" altLang="en-US" sz="2800" b="1" dirty="0">
                <a:cs typeface="Simplified Arabic" panose="02020603050405020304" pitchFamily="18" charset="-78"/>
              </a:rPr>
              <a:t> .</a:t>
            </a:r>
          </a:p>
          <a:p>
            <a:pPr algn="just" rtl="1" eaLnBrk="1" hangingPunct="1">
              <a:spcBef>
                <a:spcPct val="50000"/>
              </a:spcBef>
            </a:pPr>
            <a:endParaRPr lang="ar-SA" altLang="en-US" sz="2800" b="1" dirty="0">
              <a:cs typeface="Simplified Arabic" panose="02020603050405020304" pitchFamily="18" charset="-78"/>
            </a:endParaRPr>
          </a:p>
        </p:txBody>
      </p:sp>
    </p:spTree>
    <p:extLst>
      <p:ext uri="{BB962C8B-B14F-4D97-AF65-F5344CB8AC3E}">
        <p14:creationId xmlns:p14="http://schemas.microsoft.com/office/powerpoint/2010/main" val="24159460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Rectangle 4"/>
          <p:cNvSpPr>
            <a:spLocks noChangeArrowheads="1"/>
          </p:cNvSpPr>
          <p:nvPr/>
        </p:nvSpPr>
        <p:spPr bwMode="auto">
          <a:xfrm>
            <a:off x="685800" y="476250"/>
            <a:ext cx="10934699"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rtl="1"/>
            <a:r>
              <a:rPr lang="ar-SA" altLang="en-US" sz="3600" b="1" dirty="0">
                <a:solidFill>
                  <a:srgbClr val="000099"/>
                </a:solidFill>
              </a:rPr>
              <a:t>2. </a:t>
            </a:r>
            <a:r>
              <a:rPr lang="ar-JO" altLang="en-US" sz="3600" b="1" dirty="0">
                <a:solidFill>
                  <a:srgbClr val="000099"/>
                </a:solidFill>
              </a:rPr>
              <a:t>الثقة </a:t>
            </a:r>
            <a:r>
              <a:rPr lang="ar-SA" altLang="en-US" sz="3200" b="1" dirty="0">
                <a:solidFill>
                  <a:srgbClr val="000099"/>
                </a:solidFill>
              </a:rPr>
              <a:t>التجارية والتوقعات </a:t>
            </a:r>
            <a:r>
              <a:rPr lang="en-US" altLang="en-US" sz="3200" b="1" dirty="0">
                <a:solidFill>
                  <a:srgbClr val="000099"/>
                </a:solidFill>
              </a:rPr>
              <a:t>Business confidence and expectations</a:t>
            </a:r>
            <a:br>
              <a:rPr lang="ar-SA" altLang="en-US" sz="3600" b="1" dirty="0"/>
            </a:br>
            <a:endParaRPr lang="ar-JO" altLang="en-US" sz="3600" b="1" dirty="0"/>
          </a:p>
          <a:p>
            <a:pPr algn="r" rtl="1"/>
            <a:r>
              <a:rPr lang="ar-SA" altLang="en-US" sz="3200" b="1" dirty="0"/>
              <a:t>ونعني بذلك الثقة بالوضع الاقتصادي المستقبلي، فإذا توقع المستثمرون حدوث ركود اقتصادي في دولة ما ، فإن حجم الاستثمار سيقل في هذه الدولة، الأمر الذي سيؤدي إلى انتقال منحنى الطلب الاستثماري لليسار من </a:t>
            </a:r>
            <a:r>
              <a:rPr lang="en-US" altLang="en-US" sz="3200" b="1" dirty="0"/>
              <a:t>I1</a:t>
            </a:r>
            <a:r>
              <a:rPr lang="ar-SA" altLang="en-US" sz="3200" b="1" dirty="0"/>
              <a:t> إلى </a:t>
            </a:r>
            <a:r>
              <a:rPr lang="en-US" altLang="en-US" sz="3200" b="1" dirty="0"/>
              <a:t>I3</a:t>
            </a:r>
            <a:r>
              <a:rPr lang="ar-SA" altLang="en-US" sz="3200" b="1" dirty="0"/>
              <a:t> ، أما إذا توقع المستثمرون حدوث انتعاش اقتصادي ، فإن حجم الاستثمار سيزيد، ومن ثم ينتقل منحنى الاستثمار لليمين من </a:t>
            </a:r>
            <a:r>
              <a:rPr lang="en-US" altLang="en-US" sz="3200" b="1" dirty="0"/>
              <a:t>I1</a:t>
            </a:r>
            <a:r>
              <a:rPr lang="ar-SA" altLang="en-US" sz="3200" b="1" dirty="0"/>
              <a:t> إلى </a:t>
            </a:r>
            <a:r>
              <a:rPr lang="en-US" altLang="en-US" sz="3200" b="1" dirty="0"/>
              <a:t>I2</a:t>
            </a:r>
            <a:r>
              <a:rPr lang="ar-SA" altLang="en-US" sz="3200" b="1" dirty="0"/>
              <a:t> كما يتضح من الشكل البياني رقم (4-2) </a:t>
            </a:r>
            <a:r>
              <a:rPr lang="ar-SA" altLang="en-US" sz="3600" b="1" dirty="0"/>
              <a:t>.</a:t>
            </a:r>
            <a:endParaRPr lang="en-US" altLang="en-US" sz="3600" b="1" dirty="0"/>
          </a:p>
          <a:p>
            <a:pPr algn="r" rtl="1"/>
            <a:endParaRPr lang="ar-SA" altLang="en-US" sz="3600" b="1" dirty="0"/>
          </a:p>
        </p:txBody>
      </p:sp>
    </p:spTree>
    <p:extLst>
      <p:ext uri="{BB962C8B-B14F-4D97-AF65-F5344CB8AC3E}">
        <p14:creationId xmlns:p14="http://schemas.microsoft.com/office/powerpoint/2010/main" val="2705534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4" name="Rectangle 4"/>
          <p:cNvSpPr>
            <a:spLocks noChangeArrowheads="1"/>
          </p:cNvSpPr>
          <p:nvPr/>
        </p:nvSpPr>
        <p:spPr bwMode="auto">
          <a:xfrm>
            <a:off x="241301" y="1370013"/>
            <a:ext cx="113284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Low" rtl="1"/>
            <a:r>
              <a:rPr lang="ar-SA" altLang="en-US" sz="3200" b="1" dirty="0">
                <a:solidFill>
                  <a:srgbClr val="000099"/>
                </a:solidFill>
              </a:rPr>
              <a:t>3.  حجم الطلب ونموه   </a:t>
            </a:r>
            <a:r>
              <a:rPr lang="en-US" altLang="en-US" sz="3200" b="1" dirty="0">
                <a:solidFill>
                  <a:srgbClr val="000099"/>
                </a:solidFill>
              </a:rPr>
              <a:t>Level and Growth of Demand</a:t>
            </a:r>
            <a:r>
              <a:rPr lang="ar-SA" altLang="en-US" sz="3200" b="1" dirty="0"/>
              <a:t> </a:t>
            </a:r>
          </a:p>
          <a:p>
            <a:pPr algn="justLow" rtl="1"/>
            <a:r>
              <a:rPr lang="ar-SA" altLang="en-US" sz="3200" b="1" dirty="0"/>
              <a:t>إن زيادة الطلب الكلي على السلع والخدمات ونموه سيؤدي إلى تشجيع المستثمرين على شراء معدات وآلات وبناء مصانع جديدة لتلبية الطلب المتزايد ، وتحقيق أرباح أعلى ، مما ايؤدي إلى انتقال منحنى الطلب الاستثماري إلى اليمين من </a:t>
            </a:r>
            <a:r>
              <a:rPr lang="en-US" altLang="en-US" sz="3200" b="1" dirty="0"/>
              <a:t>I1</a:t>
            </a:r>
            <a:r>
              <a:rPr lang="ar-SA" altLang="en-US" sz="3200" b="1" dirty="0"/>
              <a:t> إلى </a:t>
            </a:r>
            <a:r>
              <a:rPr lang="en-US" altLang="en-US" sz="3200" b="1" dirty="0"/>
              <a:t>I2</a:t>
            </a:r>
            <a:r>
              <a:rPr lang="ar-SA" altLang="en-US" sz="3200" b="1" dirty="0"/>
              <a:t> كما يتضح من الشكل البياني رقم (4-2) والعكس صحيح في حالة نقص الطلب .</a:t>
            </a:r>
          </a:p>
        </p:txBody>
      </p:sp>
    </p:spTree>
    <p:extLst>
      <p:ext uri="{BB962C8B-B14F-4D97-AF65-F5344CB8AC3E}">
        <p14:creationId xmlns:p14="http://schemas.microsoft.com/office/powerpoint/2010/main" val="37563322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041400" y="1022350"/>
            <a:ext cx="10591799"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spcBef>
                <a:spcPct val="50000"/>
              </a:spcBef>
            </a:pPr>
            <a:r>
              <a:rPr lang="ar-SA" altLang="en-US" sz="3200" b="1" dirty="0">
                <a:solidFill>
                  <a:srgbClr val="000099"/>
                </a:solidFill>
                <a:cs typeface="Simplified Arabic" panose="02020603050405020304" pitchFamily="18" charset="-78"/>
              </a:rPr>
              <a:t>4</a:t>
            </a:r>
            <a:r>
              <a:rPr lang="ar-SA" altLang="en-US" sz="2800" b="1" dirty="0">
                <a:solidFill>
                  <a:srgbClr val="000099"/>
                </a:solidFill>
                <a:cs typeface="Simplified Arabic" panose="02020603050405020304" pitchFamily="18" charset="-78"/>
              </a:rPr>
              <a:t>. </a:t>
            </a:r>
            <a:r>
              <a:rPr lang="ar-SA" altLang="en-US" sz="3600" b="1" dirty="0">
                <a:solidFill>
                  <a:srgbClr val="000099"/>
                </a:solidFill>
                <a:cs typeface="Simplified Arabic" panose="02020603050405020304" pitchFamily="18" charset="-78"/>
              </a:rPr>
              <a:t>الضرائب </a:t>
            </a:r>
            <a:r>
              <a:rPr lang="en-US" altLang="en-US" sz="3600" b="1" dirty="0">
                <a:solidFill>
                  <a:srgbClr val="000099"/>
                </a:solidFill>
                <a:cs typeface="Simplified Arabic" panose="02020603050405020304" pitchFamily="18" charset="-78"/>
              </a:rPr>
              <a:t>Taxes</a:t>
            </a:r>
            <a:endParaRPr lang="ar-SA" altLang="en-US" sz="3600" b="1" dirty="0">
              <a:solidFill>
                <a:srgbClr val="000099"/>
              </a:solidFill>
              <a:cs typeface="Simplified Arabic" panose="02020603050405020304" pitchFamily="18" charset="-78"/>
            </a:endParaRPr>
          </a:p>
          <a:p>
            <a:pPr algn="just" rtl="1" eaLnBrk="1" hangingPunct="1">
              <a:spcBef>
                <a:spcPct val="50000"/>
              </a:spcBef>
            </a:pPr>
            <a:r>
              <a:rPr lang="ar-SA" altLang="en-US" sz="3200" b="1" dirty="0">
                <a:cs typeface="Simplified Arabic" panose="02020603050405020304" pitchFamily="18" charset="-78"/>
              </a:rPr>
              <a:t> تخفيف العبء الضريبي من اعفاءات جمركية ، أو تقليل لضريبة الدخل أو ضريبة العقارات ، أو ضريبة الانتاج ، سيؤدي إلى تشجيع الاستثمارات ، وبالتالي انتقال منحنى الطلب الاستثماري لليمين من </a:t>
            </a:r>
            <a:r>
              <a:rPr lang="en-US" altLang="en-US" sz="3200" b="1" dirty="0">
                <a:cs typeface="Simplified Arabic" panose="02020603050405020304" pitchFamily="18" charset="-78"/>
              </a:rPr>
              <a:t>I1</a:t>
            </a:r>
            <a:r>
              <a:rPr lang="ar-SA" altLang="en-US" sz="3200" b="1" dirty="0">
                <a:cs typeface="Simplified Arabic" panose="02020603050405020304" pitchFamily="18" charset="-78"/>
              </a:rPr>
              <a:t> إلى </a:t>
            </a:r>
            <a:r>
              <a:rPr lang="en-US" altLang="en-US" sz="3200" b="1" dirty="0">
                <a:cs typeface="Simplified Arabic" panose="02020603050405020304" pitchFamily="18" charset="-78"/>
              </a:rPr>
              <a:t>I2</a:t>
            </a:r>
            <a:r>
              <a:rPr lang="ar-SA" altLang="en-US" sz="3200" b="1" dirty="0">
                <a:cs typeface="Simplified Arabic" panose="02020603050405020304" pitchFamily="18" charset="-78"/>
              </a:rPr>
              <a:t> والعكس صحيح .</a:t>
            </a:r>
          </a:p>
          <a:p>
            <a:pPr algn="just" rtl="1" eaLnBrk="1" hangingPunct="1">
              <a:spcBef>
                <a:spcPct val="50000"/>
              </a:spcBef>
            </a:pPr>
            <a:endParaRPr lang="en-US" altLang="en-US" sz="3200" b="1" dirty="0">
              <a:cs typeface="Simplified Arabic" panose="02020603050405020304" pitchFamily="18" charset="-78"/>
            </a:endParaRPr>
          </a:p>
        </p:txBody>
      </p:sp>
    </p:spTree>
    <p:extLst>
      <p:ext uri="{BB962C8B-B14F-4D97-AF65-F5344CB8AC3E}">
        <p14:creationId xmlns:p14="http://schemas.microsoft.com/office/powerpoint/2010/main" val="1438795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8800" y="1001236"/>
            <a:ext cx="11061700" cy="3046988"/>
          </a:xfrm>
          <a:prstGeom prst="rect">
            <a:avLst/>
          </a:prstGeom>
        </p:spPr>
        <p:txBody>
          <a:bodyPr wrap="square">
            <a:spAutoFit/>
          </a:bodyPr>
          <a:lstStyle/>
          <a:p>
            <a:pPr algn="justLow" rtl="1"/>
            <a:r>
              <a:rPr lang="ar-JO" sz="3200" dirty="0"/>
              <a:t>مقدمة:</a:t>
            </a:r>
            <a:endParaRPr lang="en-US" sz="3200" dirty="0"/>
          </a:p>
          <a:p>
            <a:pPr algn="justLow" rtl="1"/>
            <a:endParaRPr lang="ar-JO" sz="3200" dirty="0"/>
          </a:p>
          <a:p>
            <a:pPr algn="justLow" rtl="1"/>
            <a:r>
              <a:rPr lang="ar-JO" sz="3200" dirty="0"/>
              <a:t>العقارات كما هو معروف تختلف عن الأصول المالية فهي أصول حقيقة وهي بالتالي لها خصوصية تختلف عن تمويل الاستثمارات الأخرى، وتمويل العقارات عادة يكون طويل الأجل وبالتالي هناك مخاطر بتمويل العقارات تختلف عن المخاطر المتعلقة بتمويل الاستثمارات الأخرى فهناك خصوصية لهذا النوع من الاستثمار. </a:t>
            </a:r>
          </a:p>
        </p:txBody>
      </p:sp>
    </p:spTree>
    <p:extLst>
      <p:ext uri="{BB962C8B-B14F-4D97-AF65-F5344CB8AC3E}">
        <p14:creationId xmlns:p14="http://schemas.microsoft.com/office/powerpoint/2010/main" val="63309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942110" y="1060450"/>
            <a:ext cx="10764982"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hangingPunct="1">
              <a:spcBef>
                <a:spcPct val="50000"/>
              </a:spcBef>
            </a:pPr>
            <a:r>
              <a:rPr lang="ar-SA" altLang="en-US" sz="3200" b="1" dirty="0">
                <a:solidFill>
                  <a:srgbClr val="000099"/>
                </a:solidFill>
                <a:cs typeface="Simplified Arabic" panose="02020603050405020304" pitchFamily="18" charset="-78"/>
              </a:rPr>
              <a:t>5. الحوافز </a:t>
            </a:r>
            <a:r>
              <a:rPr lang="en-US" altLang="en-US" sz="3200" b="1" dirty="0">
                <a:solidFill>
                  <a:srgbClr val="000099"/>
                </a:solidFill>
                <a:cs typeface="Simplified Arabic" panose="02020603050405020304" pitchFamily="18" charset="-78"/>
              </a:rPr>
              <a:t>Incentives</a:t>
            </a:r>
            <a:endParaRPr lang="ar-SA" altLang="en-US" sz="3200" b="1" dirty="0">
              <a:solidFill>
                <a:srgbClr val="000099"/>
              </a:solidFill>
              <a:cs typeface="Simplified Arabic" panose="02020603050405020304" pitchFamily="18" charset="-78"/>
            </a:endParaRPr>
          </a:p>
          <a:p>
            <a:pPr algn="justLow" rtl="1" eaLnBrk="1" hangingPunct="1">
              <a:spcBef>
                <a:spcPct val="50000"/>
              </a:spcBef>
            </a:pPr>
            <a:r>
              <a:rPr lang="ar-SA" altLang="en-US" sz="2800" b="1" dirty="0">
                <a:cs typeface="Simplified Arabic" panose="02020603050405020304" pitchFamily="18" charset="-78"/>
              </a:rPr>
              <a:t> نعني بالحوافز التسهيلات المختلفة والتشجيعات التي تقدمها الدولة للمستثمرين ، وتشمل هذه الحوافز تسهيلات إقراضية بمعدلات فوائد قليلة وفترات استحقاق طويلة الأمد، وتقديم دراسات جدوى للمشاريع الانتاجية المختلفة بأسعار رمزية، والقضاء على الروتين في إنجاز المعاملات الاستثمارية المقدمة لوزارة الاقتصاد الوطني ، وسهولة تخليص البضائع المستوردة عبر الموانئ ، وتشجيع الكفاءات والقدرات وجذبهم للعمل داخل الدولة ، هذه الحوافز جميعها تؤدي إلى زيادة الاستثمارات وانتقال منحنى الطلب الاستثماري لليمين .</a:t>
            </a:r>
            <a:endParaRPr lang="en-US" altLang="en-US" sz="2800" b="1" dirty="0">
              <a:cs typeface="Simplified Arabic" panose="02020603050405020304" pitchFamily="18" charset="-78"/>
            </a:endParaRPr>
          </a:p>
        </p:txBody>
      </p:sp>
    </p:spTree>
    <p:extLst>
      <p:ext uri="{BB962C8B-B14F-4D97-AF65-F5344CB8AC3E}">
        <p14:creationId xmlns:p14="http://schemas.microsoft.com/office/powerpoint/2010/main" val="4699228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546100" y="793750"/>
            <a:ext cx="10896600" cy="406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rtl="1" eaLnBrk="1" hangingPunct="1">
              <a:spcBef>
                <a:spcPct val="50000"/>
              </a:spcBef>
            </a:pPr>
            <a:r>
              <a:rPr lang="ar-SA" altLang="en-US" sz="4800" b="1" dirty="0">
                <a:solidFill>
                  <a:srgbClr val="FF3300"/>
                </a:solidFill>
                <a:cs typeface="Simplified Arabic" panose="02020603050405020304" pitchFamily="18" charset="-78"/>
              </a:rPr>
              <a:t>ملاحظة هامة :</a:t>
            </a:r>
          </a:p>
          <a:p>
            <a:pPr algn="justLow" rtl="1" eaLnBrk="1" hangingPunct="1">
              <a:spcBef>
                <a:spcPct val="50000"/>
              </a:spcBef>
            </a:pPr>
            <a:r>
              <a:rPr lang="ar-SA" altLang="en-US" sz="2800" b="1" dirty="0">
                <a:cs typeface="Simplified Arabic" panose="02020603050405020304" pitchFamily="18" charset="-78"/>
              </a:rPr>
              <a:t>جميع العوامل السابقة تنقل منحنى الطلب على الاستثمار إلى أعلى ناحية اليمين أو إلى أسفل ناحية اليسار ، ولكن هناك عامل واحد فقط يؤثر على كميات الاستثمار المطلوبة، ولا ينقل المنحنى بالكامل لليمين أو لليسار ، وهذا العامل هو تغير سعر الفائدة ، حيث أن منحنى الطلب الاستثماري يوضح العلاقة العكسية بين سعر الفائدة وحجم الاستثمار، وكما يتضح من الشكل البياني رقم (</a:t>
            </a:r>
            <a:r>
              <a:rPr lang="en-US" altLang="en-US" sz="2800" b="1" dirty="0">
                <a:cs typeface="Simplified Arabic" panose="02020603050405020304" pitchFamily="18" charset="-78"/>
              </a:rPr>
              <a:t>4</a:t>
            </a:r>
            <a:r>
              <a:rPr lang="ar-SA" altLang="en-US" sz="2800" b="1" dirty="0">
                <a:cs typeface="Simplified Arabic" panose="02020603050405020304" pitchFamily="18" charset="-78"/>
              </a:rPr>
              <a:t>-</a:t>
            </a:r>
            <a:r>
              <a:rPr lang="en-US" altLang="en-US" sz="2800" b="1" dirty="0">
                <a:cs typeface="Simplified Arabic" panose="02020603050405020304" pitchFamily="18" charset="-78"/>
              </a:rPr>
              <a:t>1</a:t>
            </a:r>
            <a:r>
              <a:rPr lang="ar-SA" altLang="en-US" sz="2800" b="1" dirty="0">
                <a:cs typeface="Simplified Arabic" panose="02020603050405020304" pitchFamily="18" charset="-78"/>
              </a:rPr>
              <a:t>) فإن ارتفاع سعر الفائدة من </a:t>
            </a:r>
            <a:r>
              <a:rPr lang="en-US" altLang="en-US" sz="2800" b="1" dirty="0">
                <a:cs typeface="Simplified Arabic" panose="02020603050405020304" pitchFamily="18" charset="-78"/>
              </a:rPr>
              <a:t>4%</a:t>
            </a:r>
            <a:r>
              <a:rPr lang="ar-SA" altLang="en-US" sz="2800" b="1" dirty="0">
                <a:cs typeface="Simplified Arabic" panose="02020603050405020304" pitchFamily="18" charset="-78"/>
              </a:rPr>
              <a:t> إلى  </a:t>
            </a:r>
            <a:r>
              <a:rPr lang="en-US" altLang="en-US" sz="2800" b="1" dirty="0">
                <a:cs typeface="Simplified Arabic" panose="02020603050405020304" pitchFamily="18" charset="-78"/>
              </a:rPr>
              <a:t>5% </a:t>
            </a:r>
            <a:r>
              <a:rPr lang="ar-SA" altLang="en-US" sz="2800" b="1" dirty="0">
                <a:cs typeface="Simplified Arabic" panose="02020603050405020304" pitchFamily="18" charset="-78"/>
              </a:rPr>
              <a:t>  مثلاً يؤدي إلى نقص حجم الاستثمار من </a:t>
            </a:r>
            <a:r>
              <a:rPr lang="en-US" altLang="en-US" sz="2800" b="1" dirty="0">
                <a:cs typeface="Simplified Arabic" panose="02020603050405020304" pitchFamily="18" charset="-78"/>
              </a:rPr>
              <a:t>900</a:t>
            </a:r>
            <a:r>
              <a:rPr lang="ar-SA" altLang="en-US" sz="2800" b="1" dirty="0">
                <a:cs typeface="Simplified Arabic" panose="02020603050405020304" pitchFamily="18" charset="-78"/>
              </a:rPr>
              <a:t> إلى </a:t>
            </a:r>
            <a:r>
              <a:rPr lang="en-US" altLang="en-US" sz="2800" b="1" dirty="0">
                <a:cs typeface="Simplified Arabic" panose="02020603050405020304" pitchFamily="18" charset="-78"/>
              </a:rPr>
              <a:t>800</a:t>
            </a:r>
            <a:r>
              <a:rPr lang="ar-SA" altLang="en-US" sz="2800" b="1" dirty="0">
                <a:cs typeface="Simplified Arabic" panose="02020603050405020304" pitchFamily="18" charset="-78"/>
              </a:rPr>
              <a:t> مليون ريال ر وبالتالي الانتقال من النقطة </a:t>
            </a:r>
            <a:r>
              <a:rPr lang="en-US" altLang="en-US" sz="2800" b="1" dirty="0">
                <a:cs typeface="Simplified Arabic" panose="02020603050405020304" pitchFamily="18" charset="-78"/>
              </a:rPr>
              <a:t>A</a:t>
            </a:r>
            <a:r>
              <a:rPr lang="ar-SA" altLang="en-US" sz="2800" b="1" dirty="0">
                <a:cs typeface="Simplified Arabic" panose="02020603050405020304" pitchFamily="18" charset="-78"/>
              </a:rPr>
              <a:t> إلى نقطة </a:t>
            </a:r>
            <a:r>
              <a:rPr lang="en-US" altLang="en-US" sz="2800" b="1" dirty="0">
                <a:cs typeface="Simplified Arabic" panose="02020603050405020304" pitchFamily="18" charset="-78"/>
              </a:rPr>
              <a:t>B</a:t>
            </a:r>
            <a:r>
              <a:rPr lang="ar-SA" altLang="en-US" sz="2800" b="1" dirty="0">
                <a:cs typeface="Simplified Arabic" panose="02020603050405020304" pitchFamily="18" charset="-78"/>
              </a:rPr>
              <a:t> على نفس منحنى الطلب الاستثماري .</a:t>
            </a:r>
            <a:endParaRPr lang="en-US" altLang="en-US" sz="2800" b="1" dirty="0">
              <a:cs typeface="Simplified Arabic" panose="02020603050405020304" pitchFamily="18" charset="-78"/>
            </a:endParaRPr>
          </a:p>
        </p:txBody>
      </p:sp>
    </p:spTree>
    <p:extLst>
      <p:ext uri="{BB962C8B-B14F-4D97-AF65-F5344CB8AC3E}">
        <p14:creationId xmlns:p14="http://schemas.microsoft.com/office/powerpoint/2010/main" val="41037682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685800" y="590551"/>
            <a:ext cx="11074399"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spcBef>
                <a:spcPct val="50000"/>
              </a:spcBef>
            </a:pPr>
            <a:r>
              <a:rPr lang="ar-SA" altLang="en-US" sz="4000" b="1" u="sng" dirty="0">
                <a:solidFill>
                  <a:srgbClr val="FF3300"/>
                </a:solidFill>
                <a:cs typeface="Simplified Arabic" panose="02020603050405020304" pitchFamily="18" charset="-78"/>
              </a:rPr>
              <a:t>الفرق بين سعر الفائدة الاسمي وسعر الفائدة الحقيقي</a:t>
            </a:r>
            <a:endParaRPr lang="ar-JO" altLang="en-US" sz="4000" b="1" u="sng" dirty="0">
              <a:solidFill>
                <a:srgbClr val="FF3300"/>
              </a:solidFill>
              <a:cs typeface="Simplified Arabic" panose="02020603050405020304" pitchFamily="18" charset="-78"/>
            </a:endParaRPr>
          </a:p>
          <a:p>
            <a:pPr algn="just" rtl="1" eaLnBrk="1" hangingPunct="1">
              <a:spcBef>
                <a:spcPct val="50000"/>
              </a:spcBef>
            </a:pPr>
            <a:endParaRPr lang="ar-SA" altLang="en-US" sz="2800" b="1" dirty="0">
              <a:solidFill>
                <a:srgbClr val="FF3300"/>
              </a:solidFill>
              <a:cs typeface="Simplified Arabic" panose="02020603050405020304" pitchFamily="18" charset="-78"/>
            </a:endParaRPr>
          </a:p>
          <a:p>
            <a:pPr algn="just" rtl="1" eaLnBrk="1" hangingPunct="1">
              <a:spcBef>
                <a:spcPct val="50000"/>
              </a:spcBef>
            </a:pPr>
            <a:r>
              <a:rPr lang="ar-SA" altLang="en-US" sz="2800" b="1" u="sng" dirty="0">
                <a:solidFill>
                  <a:srgbClr val="000099"/>
                </a:solidFill>
              </a:rPr>
              <a:t>سعر الفائدة الاسمي </a:t>
            </a:r>
            <a:r>
              <a:rPr lang="en-US" altLang="en-US" sz="2800" b="1" u="sng" dirty="0">
                <a:solidFill>
                  <a:srgbClr val="000099"/>
                </a:solidFill>
              </a:rPr>
              <a:t>Nominal  Interest  Rate</a:t>
            </a:r>
            <a:endParaRPr lang="ar-JO" altLang="en-US" sz="2800" b="1" u="sng" dirty="0">
              <a:solidFill>
                <a:srgbClr val="000099"/>
              </a:solidFill>
            </a:endParaRPr>
          </a:p>
          <a:p>
            <a:pPr algn="just" rtl="1" eaLnBrk="1" hangingPunct="1">
              <a:spcBef>
                <a:spcPct val="50000"/>
              </a:spcBef>
            </a:pPr>
            <a:endParaRPr lang="ar-SA" altLang="en-US" sz="2800" b="1" u="sng" dirty="0">
              <a:solidFill>
                <a:srgbClr val="000099"/>
              </a:solidFill>
            </a:endParaRPr>
          </a:p>
          <a:p>
            <a:pPr algn="just" rtl="1" eaLnBrk="1" hangingPunct="1">
              <a:spcBef>
                <a:spcPct val="50000"/>
              </a:spcBef>
            </a:pPr>
            <a:r>
              <a:rPr lang="ar-SA" altLang="en-US" sz="3200" b="1" dirty="0">
                <a:cs typeface="Simplified Arabic" panose="02020603050405020304" pitchFamily="18" charset="-78"/>
              </a:rPr>
              <a:t>هو السعر المعلن عنه في الصحف وداخل البنوك ، فعند اقتراض شخص ما لمبلغ </a:t>
            </a:r>
            <a:r>
              <a:rPr lang="en-US" altLang="en-US" sz="3200" b="1" dirty="0">
                <a:cs typeface="Simplified Arabic" panose="02020603050405020304" pitchFamily="18" charset="-78"/>
              </a:rPr>
              <a:t>100</a:t>
            </a:r>
            <a:r>
              <a:rPr lang="ar-SA" altLang="en-US" sz="3200" b="1" dirty="0">
                <a:cs typeface="Simplified Arabic" panose="02020603050405020304" pitchFamily="18" charset="-78"/>
              </a:rPr>
              <a:t> ريال  من البنك العربي بفائدة نسبتها </a:t>
            </a:r>
            <a:r>
              <a:rPr lang="en-US" altLang="en-US" sz="3200" b="1" dirty="0">
                <a:cs typeface="Simplified Arabic" panose="02020603050405020304" pitchFamily="18" charset="-78"/>
              </a:rPr>
              <a:t>10% </a:t>
            </a:r>
            <a:r>
              <a:rPr lang="ar-SA" altLang="en-US" sz="3200" b="1" dirty="0">
                <a:cs typeface="Simplified Arabic" panose="02020603050405020304" pitchFamily="18" charset="-78"/>
              </a:rPr>
              <a:t>سنوياً ، وجب على هذا الشخص دفع مبلغ </a:t>
            </a:r>
            <a:r>
              <a:rPr lang="en-US" altLang="en-US" sz="3200" b="1" dirty="0">
                <a:cs typeface="Simplified Arabic" panose="02020603050405020304" pitchFamily="18" charset="-78"/>
              </a:rPr>
              <a:t>100</a:t>
            </a:r>
            <a:r>
              <a:rPr lang="ar-SA" altLang="en-US" sz="3200" b="1" dirty="0">
                <a:cs typeface="Simplified Arabic" panose="02020603050405020304" pitchFamily="18" charset="-78"/>
              </a:rPr>
              <a:t> ريال  مضافاً عليها الفوائد المستحقة وهي </a:t>
            </a:r>
            <a:r>
              <a:rPr lang="en-US" altLang="en-US" sz="3200" b="1" dirty="0">
                <a:cs typeface="Simplified Arabic" panose="02020603050405020304" pitchFamily="18" charset="-78"/>
              </a:rPr>
              <a:t>10</a:t>
            </a:r>
            <a:r>
              <a:rPr lang="ar-SA" altLang="en-US" sz="3200" b="1" dirty="0">
                <a:cs typeface="Simplified Arabic" panose="02020603050405020304" pitchFamily="18" charset="-78"/>
              </a:rPr>
              <a:t> ريال  ليصبح المبلغ المطلوب للبنك </a:t>
            </a:r>
            <a:r>
              <a:rPr lang="en-US" altLang="en-US" sz="3200" b="1" dirty="0">
                <a:cs typeface="Simplified Arabic" panose="02020603050405020304" pitchFamily="18" charset="-78"/>
              </a:rPr>
              <a:t>110</a:t>
            </a:r>
            <a:r>
              <a:rPr lang="ar-SA" altLang="en-US" sz="3200" b="1" dirty="0">
                <a:cs typeface="Simplified Arabic" panose="02020603050405020304" pitchFamily="18" charset="-78"/>
              </a:rPr>
              <a:t> ريال  ، وتسمى الفائدة </a:t>
            </a:r>
            <a:r>
              <a:rPr lang="en-US" altLang="en-US" sz="3200" b="1" dirty="0">
                <a:cs typeface="Simplified Arabic" panose="02020603050405020304" pitchFamily="18" charset="-78"/>
              </a:rPr>
              <a:t>10% </a:t>
            </a:r>
            <a:r>
              <a:rPr lang="ar-SA" altLang="en-US" sz="3200" b="1" dirty="0">
                <a:cs typeface="Simplified Arabic" panose="02020603050405020304" pitchFamily="18" charset="-78"/>
              </a:rPr>
              <a:t> بالفائدة الاسمية .</a:t>
            </a:r>
            <a:endParaRPr lang="en-US" altLang="en-US" sz="3200" b="1" dirty="0">
              <a:cs typeface="Simplified Arabic" panose="02020603050405020304" pitchFamily="18" charset="-78"/>
            </a:endParaRPr>
          </a:p>
        </p:txBody>
      </p:sp>
    </p:spTree>
    <p:extLst>
      <p:ext uri="{BB962C8B-B14F-4D97-AF65-F5344CB8AC3E}">
        <p14:creationId xmlns:p14="http://schemas.microsoft.com/office/powerpoint/2010/main" val="29696367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2" end="2"/>
                                            </p:txEl>
                                          </p:spTgt>
                                        </p:tgtEl>
                                        <p:attrNameLst>
                                          <p:attrName>style.visibility</p:attrName>
                                        </p:attrNameLst>
                                      </p:cBhvr>
                                      <p:to>
                                        <p:strVal val="visible"/>
                                      </p:to>
                                    </p:set>
                                    <p:anim calcmode="lin" valueType="num">
                                      <p:cBhvr>
                                        <p:cTn id="13"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4" end="4"/>
                                            </p:txEl>
                                          </p:spTgt>
                                        </p:tgtEl>
                                        <p:attrNameLst>
                                          <p:attrName>style.visibility</p:attrName>
                                        </p:attrNameLst>
                                      </p:cBhvr>
                                      <p:to>
                                        <p:strVal val="visible"/>
                                      </p:to>
                                    </p:set>
                                    <p:anim calcmode="lin" valueType="num">
                                      <p:cBhvr>
                                        <p:cTn id="19" dur="500" fill="hold"/>
                                        <p:tgtEl>
                                          <p:spTgt spid="6147">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838200" y="188913"/>
            <a:ext cx="10261600" cy="6170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spcBef>
                <a:spcPct val="50000"/>
              </a:spcBef>
            </a:pPr>
            <a:r>
              <a:rPr lang="ar-SA" altLang="en-US" sz="4000" b="1" dirty="0">
                <a:solidFill>
                  <a:srgbClr val="000099"/>
                </a:solidFill>
                <a:cs typeface="Simplified Arabic" panose="02020603050405020304" pitchFamily="18" charset="-78"/>
              </a:rPr>
              <a:t> سعر الفائدة الحقيقي </a:t>
            </a:r>
            <a:r>
              <a:rPr lang="en-US" altLang="en-US" sz="4000" b="1" dirty="0">
                <a:solidFill>
                  <a:srgbClr val="000099"/>
                </a:solidFill>
                <a:cs typeface="Simplified Arabic" panose="02020603050405020304" pitchFamily="18" charset="-78"/>
              </a:rPr>
              <a:t>Real Interest Rate</a:t>
            </a:r>
            <a:endParaRPr lang="ar-SA" altLang="en-US" sz="4000" b="1" dirty="0">
              <a:solidFill>
                <a:srgbClr val="000099"/>
              </a:solidFill>
              <a:cs typeface="Simplified Arabic" panose="02020603050405020304" pitchFamily="18" charset="-78"/>
            </a:endParaRPr>
          </a:p>
          <a:p>
            <a:pPr algn="just" rtl="1" eaLnBrk="1" hangingPunct="1">
              <a:spcBef>
                <a:spcPct val="50000"/>
              </a:spcBef>
            </a:pPr>
            <a:r>
              <a:rPr lang="ar-SA" altLang="en-US" sz="2900" b="1" dirty="0">
                <a:cs typeface="Simplified Arabic" panose="02020603050405020304" pitchFamily="18" charset="-78"/>
              </a:rPr>
              <a:t>هو عبارة عن القوة الشرائية للفائدة الاسمية، بمعنى سعر الفائدة الاسمي بعد أخذ ارتفاع الأسعار (التضخم) بعين الاعتبار .</a:t>
            </a:r>
          </a:p>
          <a:p>
            <a:pPr algn="just" rtl="1" eaLnBrk="1" hangingPunct="1">
              <a:spcBef>
                <a:spcPct val="50000"/>
              </a:spcBef>
            </a:pPr>
            <a:r>
              <a:rPr lang="ar-SA" altLang="en-US" sz="2900" b="1" dirty="0">
                <a:cs typeface="Simplified Arabic" panose="02020603050405020304" pitchFamily="18" charset="-78"/>
              </a:rPr>
              <a:t>ويمكن استخراج سعر الفائدة الحقيقي حسب المعادلة التالية :</a:t>
            </a:r>
          </a:p>
          <a:p>
            <a:pPr algn="just" rtl="1" eaLnBrk="1" hangingPunct="1">
              <a:spcBef>
                <a:spcPct val="50000"/>
              </a:spcBef>
            </a:pPr>
            <a:r>
              <a:rPr lang="ar-SA" altLang="en-US" sz="2700" b="1" dirty="0">
                <a:cs typeface="Simplified Arabic" panose="02020603050405020304" pitchFamily="18" charset="-78"/>
              </a:rPr>
              <a:t>سعر الفائدة الحقيقي (</a:t>
            </a:r>
            <a:r>
              <a:rPr lang="en-US" altLang="en-US" sz="2700" b="1" dirty="0">
                <a:cs typeface="Simplified Arabic" panose="02020603050405020304" pitchFamily="18" charset="-78"/>
              </a:rPr>
              <a:t>R</a:t>
            </a:r>
            <a:r>
              <a:rPr lang="ar-SA" altLang="en-US" sz="2700" b="1" dirty="0">
                <a:cs typeface="Simplified Arabic" panose="02020603050405020304" pitchFamily="18" charset="-78"/>
              </a:rPr>
              <a:t>) = سعر الفائدة الاسمي (</a:t>
            </a:r>
            <a:r>
              <a:rPr lang="en-US" altLang="en-US" sz="2700" b="1" dirty="0">
                <a:cs typeface="Simplified Arabic" panose="02020603050405020304" pitchFamily="18" charset="-78"/>
              </a:rPr>
              <a:t>I</a:t>
            </a:r>
            <a:r>
              <a:rPr lang="ar-SA" altLang="en-US" sz="2700" b="1" dirty="0">
                <a:cs typeface="Simplified Arabic" panose="02020603050405020304" pitchFamily="18" charset="-78"/>
              </a:rPr>
              <a:t>) – معدل التضخم (</a:t>
            </a:r>
            <a:r>
              <a:rPr lang="en-US" altLang="en-US" sz="2700" b="1" dirty="0">
                <a:cs typeface="Simplified Arabic" panose="02020603050405020304" pitchFamily="18" charset="-78"/>
              </a:rPr>
              <a:t>F</a:t>
            </a:r>
            <a:r>
              <a:rPr lang="ar-SA" altLang="en-US" sz="2700" b="1" dirty="0">
                <a:cs typeface="Simplified Arabic" panose="02020603050405020304" pitchFamily="18" charset="-78"/>
              </a:rPr>
              <a:t>) </a:t>
            </a:r>
            <a:endParaRPr lang="en-US" altLang="en-US" sz="2700" b="1" dirty="0">
              <a:cs typeface="Simplified Arabic" panose="02020603050405020304" pitchFamily="18" charset="-78"/>
            </a:endParaRPr>
          </a:p>
          <a:p>
            <a:pPr algn="just" rtl="1" eaLnBrk="1" hangingPunct="1">
              <a:spcBef>
                <a:spcPct val="50000"/>
              </a:spcBef>
            </a:pPr>
            <a:r>
              <a:rPr lang="en-US" altLang="en-US" sz="5500" b="1" dirty="0">
                <a:cs typeface="Simplified Arabic" panose="02020603050405020304" pitchFamily="18" charset="-78"/>
              </a:rPr>
              <a:t>R = I – F</a:t>
            </a:r>
            <a:r>
              <a:rPr lang="en-US" altLang="en-US" sz="2900" b="1" dirty="0">
                <a:cs typeface="Simplified Arabic" panose="02020603050405020304" pitchFamily="18" charset="-78"/>
              </a:rPr>
              <a:t>                          </a:t>
            </a:r>
            <a:endParaRPr lang="ar-SA" altLang="en-US" sz="2900" b="1" dirty="0">
              <a:cs typeface="Simplified Arabic" panose="02020603050405020304" pitchFamily="18" charset="-78"/>
            </a:endParaRPr>
          </a:p>
          <a:p>
            <a:pPr algn="just" rtl="1" eaLnBrk="1" hangingPunct="1">
              <a:spcBef>
                <a:spcPct val="50000"/>
              </a:spcBef>
            </a:pPr>
            <a:r>
              <a:rPr lang="ar-SA" altLang="en-US" sz="2900" b="1" dirty="0">
                <a:cs typeface="Simplified Arabic" panose="02020603050405020304" pitchFamily="18" charset="-78"/>
              </a:rPr>
              <a:t>والمعادلة السابقة تسمى معادلة فيشر </a:t>
            </a:r>
            <a:r>
              <a:rPr lang="en-US" altLang="en-US" sz="2900" b="1" dirty="0">
                <a:cs typeface="Simplified Arabic" panose="02020603050405020304" pitchFamily="18" charset="-78"/>
              </a:rPr>
              <a:t>Fisher Equation</a:t>
            </a:r>
            <a:r>
              <a:rPr lang="ar-SA" altLang="en-US" sz="2900" b="1" dirty="0">
                <a:cs typeface="Simplified Arabic" panose="02020603050405020304" pitchFamily="18" charset="-78"/>
              </a:rPr>
              <a:t> ، وهي تحمل اسم الاقتصادي المعروف (</a:t>
            </a:r>
            <a:r>
              <a:rPr lang="en-US" altLang="en-US" sz="2900" b="1" dirty="0">
                <a:cs typeface="Simplified Arabic" panose="02020603050405020304" pitchFamily="18" charset="-78"/>
              </a:rPr>
              <a:t>Irving Fisher</a:t>
            </a:r>
            <a:r>
              <a:rPr lang="ar-SA" altLang="en-US" sz="2900" b="1" dirty="0">
                <a:cs typeface="Simplified Arabic" panose="02020603050405020304" pitchFamily="18" charset="-78"/>
              </a:rPr>
              <a:t>) .</a:t>
            </a:r>
          </a:p>
          <a:p>
            <a:pPr algn="just" rtl="1" eaLnBrk="1" hangingPunct="1">
              <a:spcBef>
                <a:spcPct val="50000"/>
              </a:spcBef>
            </a:pPr>
            <a:endParaRPr lang="en-US" altLang="en-US" sz="2900" b="1" dirty="0">
              <a:cs typeface="Simplified Arabic" panose="02020603050405020304" pitchFamily="18" charset="-78"/>
            </a:endParaRPr>
          </a:p>
        </p:txBody>
      </p:sp>
    </p:spTree>
    <p:extLst>
      <p:ext uri="{BB962C8B-B14F-4D97-AF65-F5344CB8AC3E}">
        <p14:creationId xmlns:p14="http://schemas.microsoft.com/office/powerpoint/2010/main" val="18926662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p:cTn id="25" dur="500" fill="hold"/>
                                        <p:tgtEl>
                                          <p:spTgt spid="614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14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p:cTn id="31" dur="500" fill="hold"/>
                                        <p:tgtEl>
                                          <p:spTgt spid="6147">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614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6147">
                                            <p:txEl>
                                              <p:pRg st="5" end="5"/>
                                            </p:txEl>
                                          </p:spTgt>
                                        </p:tgtEl>
                                        <p:attrNameLst>
                                          <p:attrName>style.visibility</p:attrName>
                                        </p:attrNameLst>
                                      </p:cBhvr>
                                      <p:to>
                                        <p:strVal val="visible"/>
                                      </p:to>
                                    </p:set>
                                    <p:anim calcmode="lin" valueType="num">
                                      <p:cBhvr>
                                        <p:cTn id="37" dur="500" fill="hold"/>
                                        <p:tgtEl>
                                          <p:spTgt spid="6147">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614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3216563" y="420833"/>
            <a:ext cx="6502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fontAlgn="base" hangingPunct="1">
              <a:spcBef>
                <a:spcPct val="50000"/>
              </a:spcBef>
              <a:spcAft>
                <a:spcPct val="0"/>
              </a:spcAft>
            </a:pPr>
            <a:r>
              <a:rPr lang="ar-SA" altLang="en-US" sz="5400" b="1" dirty="0">
                <a:solidFill>
                  <a:srgbClr val="FF0000"/>
                </a:solidFill>
                <a:cs typeface="Simplified Arabic" panose="02020603050405020304" pitchFamily="18" charset="-78"/>
              </a:rPr>
              <a:t>الاستثمار</a:t>
            </a:r>
          </a:p>
        </p:txBody>
      </p:sp>
      <p:sp>
        <p:nvSpPr>
          <p:cNvPr id="2053" name="Text Box 5"/>
          <p:cNvSpPr txBox="1">
            <a:spLocks noChangeArrowheads="1"/>
          </p:cNvSpPr>
          <p:nvPr/>
        </p:nvSpPr>
        <p:spPr bwMode="auto">
          <a:xfrm>
            <a:off x="2409825" y="1532081"/>
            <a:ext cx="864235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fontAlgn="base" hangingPunct="1">
              <a:spcBef>
                <a:spcPct val="50000"/>
              </a:spcBef>
              <a:spcAft>
                <a:spcPct val="0"/>
              </a:spcAft>
            </a:pPr>
            <a:r>
              <a:rPr lang="ar-SA" altLang="en-US" sz="3600" b="1" dirty="0">
                <a:solidFill>
                  <a:srgbClr val="000000"/>
                </a:solidFill>
                <a:cs typeface="Simplified Arabic" panose="02020603050405020304" pitchFamily="18" charset="-78"/>
              </a:rPr>
              <a:t>أولاً/ تعريف الاستثمار وأهم مكوناته .</a:t>
            </a:r>
          </a:p>
          <a:p>
            <a:pPr algn="r" rtl="1" eaLnBrk="1" fontAlgn="base" hangingPunct="1">
              <a:spcBef>
                <a:spcPct val="50000"/>
              </a:spcBef>
              <a:spcAft>
                <a:spcPct val="0"/>
              </a:spcAft>
            </a:pPr>
            <a:r>
              <a:rPr lang="ar-SA" altLang="en-US" sz="3600" b="1" dirty="0">
                <a:solidFill>
                  <a:srgbClr val="000000"/>
                </a:solidFill>
                <a:cs typeface="Simplified Arabic" panose="02020603050405020304" pitchFamily="18" charset="-78"/>
              </a:rPr>
              <a:t>ثانياً/ محددات القرار الاستثماري .</a:t>
            </a:r>
          </a:p>
          <a:p>
            <a:pPr algn="r" rtl="1" eaLnBrk="1" fontAlgn="base" hangingPunct="1">
              <a:spcBef>
                <a:spcPct val="50000"/>
              </a:spcBef>
              <a:spcAft>
                <a:spcPct val="0"/>
              </a:spcAft>
            </a:pPr>
            <a:r>
              <a:rPr lang="ar-SA" altLang="en-US" sz="3600" b="1" dirty="0">
                <a:solidFill>
                  <a:srgbClr val="000000"/>
                </a:solidFill>
                <a:cs typeface="Simplified Arabic" panose="02020603050405020304" pitchFamily="18" charset="-78"/>
              </a:rPr>
              <a:t>ثالثاً/ منحنى الطلب على الاستثمار .</a:t>
            </a:r>
          </a:p>
          <a:p>
            <a:pPr algn="r" rtl="1" eaLnBrk="1" fontAlgn="base" hangingPunct="1">
              <a:spcBef>
                <a:spcPct val="50000"/>
              </a:spcBef>
              <a:spcAft>
                <a:spcPct val="0"/>
              </a:spcAft>
            </a:pPr>
            <a:r>
              <a:rPr lang="ar-SA" altLang="en-US" sz="3600" b="1" dirty="0">
                <a:solidFill>
                  <a:srgbClr val="000000"/>
                </a:solidFill>
                <a:cs typeface="Simplified Arabic" panose="02020603050405020304" pitchFamily="18" charset="-78"/>
              </a:rPr>
              <a:t>رابعاً/ العوامل المؤثرة على منحنى الطلب على الاستثمار .</a:t>
            </a:r>
          </a:p>
          <a:p>
            <a:pPr algn="r" rtl="1" eaLnBrk="1" fontAlgn="base" hangingPunct="1">
              <a:spcBef>
                <a:spcPct val="50000"/>
              </a:spcBef>
              <a:spcAft>
                <a:spcPct val="0"/>
              </a:spcAft>
            </a:pPr>
            <a:r>
              <a:rPr lang="ar-SA" altLang="en-US" sz="3600" b="1" dirty="0">
                <a:solidFill>
                  <a:srgbClr val="000000"/>
                </a:solidFill>
                <a:cs typeface="Simplified Arabic" panose="02020603050405020304" pitchFamily="18" charset="-78"/>
              </a:rPr>
              <a:t>خامساً/ سعر الفائدة الأسم</a:t>
            </a:r>
            <a:r>
              <a:rPr lang="ar-DZ" altLang="en-US" sz="3600" b="1">
                <a:solidFill>
                  <a:srgbClr val="000000"/>
                </a:solidFill>
                <a:cs typeface="Simplified Arabic" panose="02020603050405020304" pitchFamily="18" charset="-78"/>
              </a:rPr>
              <a:t>ي</a:t>
            </a:r>
            <a:r>
              <a:rPr lang="ar-SA" altLang="en-US" sz="3600" b="1">
                <a:solidFill>
                  <a:srgbClr val="000000"/>
                </a:solidFill>
                <a:cs typeface="Simplified Arabic" panose="02020603050405020304" pitchFamily="18" charset="-78"/>
              </a:rPr>
              <a:t> </a:t>
            </a:r>
            <a:r>
              <a:rPr lang="ar-SA" altLang="en-US" sz="3600" b="1" dirty="0">
                <a:solidFill>
                  <a:srgbClr val="000000"/>
                </a:solidFill>
                <a:cs typeface="Simplified Arabic" panose="02020603050405020304" pitchFamily="18" charset="-78"/>
              </a:rPr>
              <a:t>وسعر الفائدة الحقيقي .</a:t>
            </a:r>
            <a:endParaRPr lang="en-US" altLang="en-US" sz="36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3940412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anim calcmode="lin" valueType="num">
                                      <p:cBhvr>
                                        <p:cTn id="7" dur="500" fill="hold"/>
                                        <p:tgtEl>
                                          <p:spTgt spid="205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5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053">
                                            <p:txEl>
                                              <p:pRg st="0" end="0"/>
                                            </p:txEl>
                                          </p:spTgt>
                                        </p:tgtEl>
                                        <p:attrNameLst>
                                          <p:attrName>style.visibility</p:attrName>
                                        </p:attrNameLst>
                                      </p:cBhvr>
                                      <p:to>
                                        <p:strVal val="visible"/>
                                      </p:to>
                                    </p:set>
                                    <p:anim calcmode="lin" valueType="num">
                                      <p:cBhvr>
                                        <p:cTn id="13" dur="500" fill="hold"/>
                                        <p:tgtEl>
                                          <p:spTgt spid="205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05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053">
                                            <p:txEl>
                                              <p:pRg st="1" end="1"/>
                                            </p:txEl>
                                          </p:spTgt>
                                        </p:tgtEl>
                                        <p:attrNameLst>
                                          <p:attrName>style.visibility</p:attrName>
                                        </p:attrNameLst>
                                      </p:cBhvr>
                                      <p:to>
                                        <p:strVal val="visible"/>
                                      </p:to>
                                    </p:set>
                                    <p:anim calcmode="lin" valueType="num">
                                      <p:cBhvr>
                                        <p:cTn id="19" dur="500" fill="hold"/>
                                        <p:tgtEl>
                                          <p:spTgt spid="205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05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053">
                                            <p:txEl>
                                              <p:pRg st="2" end="2"/>
                                            </p:txEl>
                                          </p:spTgt>
                                        </p:tgtEl>
                                        <p:attrNameLst>
                                          <p:attrName>style.visibility</p:attrName>
                                        </p:attrNameLst>
                                      </p:cBhvr>
                                      <p:to>
                                        <p:strVal val="visible"/>
                                      </p:to>
                                    </p:set>
                                    <p:anim calcmode="lin" valueType="num">
                                      <p:cBhvr>
                                        <p:cTn id="25" dur="500" fill="hold"/>
                                        <p:tgtEl>
                                          <p:spTgt spid="205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05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053">
                                            <p:txEl>
                                              <p:pRg st="3" end="3"/>
                                            </p:txEl>
                                          </p:spTgt>
                                        </p:tgtEl>
                                        <p:attrNameLst>
                                          <p:attrName>style.visibility</p:attrName>
                                        </p:attrNameLst>
                                      </p:cBhvr>
                                      <p:to>
                                        <p:strVal val="visible"/>
                                      </p:to>
                                    </p:set>
                                    <p:anim calcmode="lin" valueType="num">
                                      <p:cBhvr>
                                        <p:cTn id="31" dur="500" fill="hold"/>
                                        <p:tgtEl>
                                          <p:spTgt spid="205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05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053">
                                            <p:txEl>
                                              <p:pRg st="4" end="4"/>
                                            </p:txEl>
                                          </p:spTgt>
                                        </p:tgtEl>
                                        <p:attrNameLst>
                                          <p:attrName>style.visibility</p:attrName>
                                        </p:attrNameLst>
                                      </p:cBhvr>
                                      <p:to>
                                        <p:strVal val="visible"/>
                                      </p:to>
                                    </p:set>
                                    <p:anim calcmode="lin" valueType="num">
                                      <p:cBhvr>
                                        <p:cTn id="37" dur="500" fill="hold"/>
                                        <p:tgtEl>
                                          <p:spTgt spid="2053">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05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uild="p"/>
      <p:bldP spid="205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863600" y="819150"/>
            <a:ext cx="109093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fontAlgn="base" hangingPunct="1">
              <a:spcBef>
                <a:spcPct val="50000"/>
              </a:spcBef>
              <a:spcAft>
                <a:spcPct val="0"/>
              </a:spcAft>
            </a:pPr>
            <a:r>
              <a:rPr lang="ar-SA" altLang="en-US" sz="4000" b="1" dirty="0">
                <a:solidFill>
                  <a:srgbClr val="FF3300"/>
                </a:solidFill>
                <a:cs typeface="Simplified Arabic" panose="02020603050405020304" pitchFamily="18" charset="-78"/>
              </a:rPr>
              <a:t>أولاً/ تعريف الاستثمار وأهم مكوناته :</a:t>
            </a:r>
          </a:p>
          <a:p>
            <a:pPr algn="just" rtl="1" eaLnBrk="1" fontAlgn="base" hangingPunct="1">
              <a:spcBef>
                <a:spcPct val="50000"/>
              </a:spcBef>
              <a:spcAft>
                <a:spcPct val="0"/>
              </a:spcAft>
              <a:buFontTx/>
              <a:buAutoNum type="arabicPeriod"/>
            </a:pPr>
            <a:r>
              <a:rPr lang="ar-SA" altLang="en-US" sz="3000" b="1" dirty="0">
                <a:solidFill>
                  <a:srgbClr val="000099"/>
                </a:solidFill>
                <a:cs typeface="Simplified Arabic" panose="02020603050405020304" pitchFamily="18" charset="-78"/>
              </a:rPr>
              <a:t> </a:t>
            </a:r>
            <a:r>
              <a:rPr lang="ar-SA" altLang="en-US" sz="3600" b="1" dirty="0">
                <a:solidFill>
                  <a:srgbClr val="000099"/>
                </a:solidFill>
                <a:cs typeface="Simplified Arabic" panose="02020603050405020304" pitchFamily="18" charset="-78"/>
              </a:rPr>
              <a:t>تعريف الاستثمار :</a:t>
            </a:r>
            <a:r>
              <a:rPr lang="ar-SA" altLang="en-US" sz="3000" b="1" dirty="0">
                <a:solidFill>
                  <a:srgbClr val="000000"/>
                </a:solidFill>
                <a:cs typeface="Simplified Arabic" panose="02020603050405020304" pitchFamily="18" charset="-78"/>
              </a:rPr>
              <a:t> الانفاق الاستثماري هو المكون الثاني من مكونات الطلب الكلي بعد الانفاق الاستهلاكي، ورغم أن الاستهلاك يستحوذ على النسبة الأكبر من الناتج المحلي الاجمالي إلا أن الاستثمار لا يقل أهمية عن الاستهلاك ، وذلك لأهمية الدور الذي يلعبه في مجال التنمية الاقتصادية والتشغيل، ويحتل الاستثمار بشكل عام ما نسبته (15-20%) من الناتج المحلي الاجمالي لأي اقتصاد.</a:t>
            </a:r>
          </a:p>
          <a:p>
            <a:pPr algn="just" rtl="1" eaLnBrk="1" fontAlgn="base" hangingPunct="1">
              <a:spcBef>
                <a:spcPct val="50000"/>
              </a:spcBef>
              <a:spcAft>
                <a:spcPct val="0"/>
              </a:spcAft>
            </a:pPr>
            <a:r>
              <a:rPr lang="ar-SA" altLang="en-US" sz="3000" b="1" dirty="0">
                <a:solidFill>
                  <a:srgbClr val="000000"/>
                </a:solidFill>
                <a:cs typeface="Simplified Arabic" panose="02020603050405020304" pitchFamily="18" charset="-78"/>
              </a:rPr>
              <a:t> </a:t>
            </a:r>
            <a:r>
              <a:rPr lang="ar-SA" altLang="en-US" sz="3200" b="1" dirty="0">
                <a:solidFill>
                  <a:srgbClr val="FF0000"/>
                </a:solidFill>
                <a:cs typeface="Simplified Arabic" panose="02020603050405020304" pitchFamily="18" charset="-78"/>
              </a:rPr>
              <a:t>ويمكن تعريف الاستثمار بأنه (الانفاق الذي يؤدي إلى زيادة القدرة الانتاجية للاقتصاد الوطني) </a:t>
            </a:r>
            <a:r>
              <a:rPr lang="ar-SA" altLang="en-US" sz="3000" b="1" dirty="0">
                <a:solidFill>
                  <a:srgbClr val="000000"/>
                </a:solidFill>
                <a:cs typeface="Simplified Arabic" panose="02020603050405020304" pitchFamily="18" charset="-78"/>
              </a:rPr>
              <a:t>بمعنى أنه الانفاق الذي يؤدي إلى اضافات جديدة في الاقتصاد الوطني من شركات ومصانع ومباني وأسهم وسندات ... الخ .</a:t>
            </a:r>
            <a:endParaRPr lang="en-US" altLang="en-US" sz="3000" b="1" dirty="0">
              <a:solidFill>
                <a:srgbClr val="000000"/>
              </a:solidFill>
              <a:cs typeface="Simplified Arabic" panose="02020603050405020304" pitchFamily="18" charset="-78"/>
            </a:endParaRPr>
          </a:p>
        </p:txBody>
      </p:sp>
    </p:spTree>
    <p:extLst>
      <p:ext uri="{BB962C8B-B14F-4D97-AF65-F5344CB8AC3E}">
        <p14:creationId xmlns:p14="http://schemas.microsoft.com/office/powerpoint/2010/main" val="35053060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p:cTn id="19"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5" name="Rectangle 15"/>
          <p:cNvSpPr>
            <a:spLocks noChangeArrowheads="1"/>
          </p:cNvSpPr>
          <p:nvPr/>
        </p:nvSpPr>
        <p:spPr bwMode="auto">
          <a:xfrm>
            <a:off x="9525000" y="381000"/>
            <a:ext cx="152400" cy="647700"/>
          </a:xfrm>
          <a:prstGeom prst="rect">
            <a:avLst/>
          </a:prstGeom>
          <a:gradFill rotWithShape="0">
            <a:gsLst>
              <a:gs pos="0">
                <a:srgbClr val="A47900">
                  <a:gamma/>
                  <a:shade val="46275"/>
                  <a:invGamma/>
                </a:srgbClr>
              </a:gs>
              <a:gs pos="50000">
                <a:srgbClr val="A47900"/>
              </a:gs>
              <a:gs pos="100000">
                <a:srgbClr val="A47900">
                  <a:gamma/>
                  <a:shade val="46275"/>
                  <a:invGamma/>
                </a:srgbClr>
              </a:gs>
            </a:gsLst>
            <a:lin ang="0" scaled="1"/>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fontAlgn="base">
              <a:spcBef>
                <a:spcPct val="0"/>
              </a:spcBef>
              <a:spcAft>
                <a:spcPct val="0"/>
              </a:spcAft>
            </a:pPr>
            <a:endParaRPr lang="en-US" altLang="en-US" sz="2100" b="1">
              <a:solidFill>
                <a:prstClr val="white"/>
              </a:solidFill>
              <a:latin typeface="Times New Roman" panose="02020603050405020304" pitchFamily="18" charset="0"/>
              <a:cs typeface="Traditional Arabic" panose="02020603050405020304" pitchFamily="18" charset="-78"/>
            </a:endParaRPr>
          </a:p>
        </p:txBody>
      </p:sp>
      <p:sp>
        <p:nvSpPr>
          <p:cNvPr id="5136" name="Rectangle 16"/>
          <p:cNvSpPr>
            <a:spLocks noChangeArrowheads="1"/>
          </p:cNvSpPr>
          <p:nvPr/>
        </p:nvSpPr>
        <p:spPr bwMode="auto">
          <a:xfrm>
            <a:off x="443346" y="381000"/>
            <a:ext cx="9843654" cy="685800"/>
          </a:xfrm>
          <a:prstGeom prst="rect">
            <a:avLst/>
          </a:prstGeom>
          <a:ln/>
        </p:spPr>
        <p:style>
          <a:lnRef idx="2">
            <a:schemeClr val="accent2"/>
          </a:lnRef>
          <a:fillRef idx="1">
            <a:schemeClr val="lt1"/>
          </a:fillRef>
          <a:effectRef idx="0">
            <a:schemeClr val="accent2"/>
          </a:effectRef>
          <a:fontRef idx="minor">
            <a:schemeClr val="dk1"/>
          </a:fontRef>
        </p:style>
        <p:txBody>
          <a:bodyPr wrap="none" anchor="ctr"/>
          <a:lstStyle/>
          <a:p>
            <a:pPr algn="ctr" rtl="1" fontAlgn="base">
              <a:spcBef>
                <a:spcPct val="0"/>
              </a:spcBef>
              <a:spcAft>
                <a:spcPct val="0"/>
              </a:spcAft>
            </a:pPr>
            <a:r>
              <a:rPr lang="ar-JO" altLang="en-US" sz="32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raditional Arabic" panose="02020603050405020304" pitchFamily="18" charset="-78"/>
              </a:rPr>
              <a:t>تعريف الاستثمار</a:t>
            </a:r>
            <a:endParaRPr lang="en-US" altLang="en-US" sz="32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Simplified Arabic" panose="02020603050405020304" pitchFamily="18" charset="-78"/>
            </a:endParaRPr>
          </a:p>
        </p:txBody>
      </p:sp>
      <p:sp>
        <p:nvSpPr>
          <p:cNvPr id="5140" name="Rectangle 20"/>
          <p:cNvSpPr>
            <a:spLocks noChangeArrowheads="1"/>
          </p:cNvSpPr>
          <p:nvPr/>
        </p:nvSpPr>
        <p:spPr bwMode="auto">
          <a:xfrm>
            <a:off x="443346" y="3200400"/>
            <a:ext cx="6054436" cy="353943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Low" rtl="1" fontAlgn="base">
              <a:spcBef>
                <a:spcPct val="0"/>
              </a:spcBef>
              <a:spcAft>
                <a:spcPct val="0"/>
              </a:spcAft>
              <a:buFontTx/>
              <a:buChar char="-"/>
            </a:pPr>
            <a:r>
              <a:rPr lang="ar-SA" altLang="en-US" sz="2800" dirty="0">
                <a:solidFill>
                  <a:prstClr val="black"/>
                </a:solidFill>
                <a:latin typeface="Times New Roman" panose="02020603050405020304" pitchFamily="18" charset="0"/>
                <a:cs typeface="Traditional Arabic" panose="02020603050405020304" pitchFamily="18" charset="-78"/>
              </a:rPr>
              <a:t>هدف اقتصادي</a:t>
            </a:r>
            <a:r>
              <a:rPr lang="en-US" altLang="en-US" sz="2800" dirty="0">
                <a:solidFill>
                  <a:prstClr val="black"/>
                </a:solidFill>
                <a:latin typeface="Times New Roman" panose="02020603050405020304" pitchFamily="18" charset="0"/>
                <a:cs typeface="Traditional Arabic" panose="02020603050405020304" pitchFamily="18" charset="-78"/>
              </a:rPr>
              <a:t>:</a:t>
            </a:r>
            <a:r>
              <a:rPr lang="ar-SA" altLang="en-US" sz="2800" dirty="0">
                <a:solidFill>
                  <a:prstClr val="black"/>
                </a:solidFill>
                <a:latin typeface="Times New Roman" panose="02020603050405020304" pitchFamily="18" charset="0"/>
                <a:cs typeface="Traditional Arabic" panose="02020603050405020304" pitchFamily="18" charset="-78"/>
              </a:rPr>
              <a:t> يتمثل في تحقيق عائد مادي للمجتمع، كما هي الحال في الإنفاق على زيادة الطاقة</a:t>
            </a:r>
            <a:r>
              <a:rPr lang="en-US" altLang="en-US" sz="2800" dirty="0">
                <a:solidFill>
                  <a:prstClr val="black"/>
                </a:solidFill>
                <a:latin typeface="Times New Roman" panose="02020603050405020304" pitchFamily="18" charset="0"/>
                <a:cs typeface="Traditional Arabic" panose="02020603050405020304" pitchFamily="18" charset="-78"/>
              </a:rPr>
              <a:t> </a:t>
            </a:r>
            <a:r>
              <a:rPr lang="ar-SA" altLang="en-US" sz="2800" dirty="0">
                <a:solidFill>
                  <a:prstClr val="black"/>
                </a:solidFill>
                <a:latin typeface="Times New Roman" panose="02020603050405020304" pitchFamily="18" charset="0"/>
                <a:cs typeface="Traditional Arabic" panose="02020603050405020304" pitchFamily="18" charset="-78"/>
              </a:rPr>
              <a:t>الإنتاجية للدولة .</a:t>
            </a:r>
            <a:r>
              <a:rPr lang="ar-SA" altLang="en-US" sz="2800" dirty="0">
                <a:solidFill>
                  <a:prstClr val="black"/>
                </a:solidFill>
                <a:latin typeface="Times New Roman" panose="02020603050405020304" pitchFamily="18" charset="0"/>
                <a:cs typeface="Simplified Arabic" panose="02020603050405020304" pitchFamily="18" charset="-78"/>
              </a:rPr>
              <a:t> </a:t>
            </a:r>
            <a:endParaRPr lang="en-US" altLang="en-US" sz="2800" dirty="0">
              <a:solidFill>
                <a:prstClr val="black"/>
              </a:solidFill>
              <a:latin typeface="Times New Roman" panose="02020603050405020304" pitchFamily="18" charset="0"/>
              <a:cs typeface="Simplified Arabic" panose="02020603050405020304" pitchFamily="18" charset="-78"/>
            </a:endParaRPr>
          </a:p>
          <a:p>
            <a:pPr algn="justLow" rtl="1" fontAlgn="base">
              <a:spcBef>
                <a:spcPct val="0"/>
              </a:spcBef>
              <a:spcAft>
                <a:spcPct val="0"/>
              </a:spcAft>
              <a:buFontTx/>
              <a:buChar char="-"/>
            </a:pPr>
            <a:r>
              <a:rPr lang="ar-SA" altLang="en-US" sz="2800" dirty="0">
                <a:solidFill>
                  <a:prstClr val="black"/>
                </a:solidFill>
                <a:latin typeface="Times New Roman" panose="02020603050405020304" pitchFamily="18" charset="0"/>
                <a:cs typeface="Traditional Arabic" panose="02020603050405020304" pitchFamily="18" charset="-78"/>
              </a:rPr>
              <a:t>هدف اجتماعي</a:t>
            </a:r>
            <a:r>
              <a:rPr lang="en-US" altLang="en-US" sz="2800" dirty="0">
                <a:solidFill>
                  <a:prstClr val="black"/>
                </a:solidFill>
                <a:latin typeface="Times New Roman" panose="02020603050405020304" pitchFamily="18" charset="0"/>
                <a:cs typeface="Traditional Arabic" panose="02020603050405020304" pitchFamily="18" charset="-78"/>
              </a:rPr>
              <a:t>:</a:t>
            </a:r>
            <a:r>
              <a:rPr lang="ar-SA" altLang="en-US" sz="2800" dirty="0">
                <a:solidFill>
                  <a:prstClr val="black"/>
                </a:solidFill>
                <a:latin typeface="Times New Roman" panose="02020603050405020304" pitchFamily="18" charset="0"/>
                <a:cs typeface="Traditional Arabic" panose="02020603050405020304" pitchFamily="18" charset="-78"/>
              </a:rPr>
              <a:t> يتمثل في تحقيق رفاهية للمواطن مثل الإنفاق على التعليم والصحة ووسائل الاتصال والطرق … الخ </a:t>
            </a:r>
            <a:endParaRPr lang="en-US" altLang="en-US" sz="2800" dirty="0">
              <a:solidFill>
                <a:prstClr val="black"/>
              </a:solidFill>
              <a:latin typeface="Times New Roman" panose="02020603050405020304" pitchFamily="18" charset="0"/>
              <a:cs typeface="Simplified Arabic" panose="02020603050405020304" pitchFamily="18" charset="-78"/>
            </a:endParaRPr>
          </a:p>
          <a:p>
            <a:pPr algn="justLow" rtl="1" fontAlgn="base">
              <a:spcBef>
                <a:spcPct val="0"/>
              </a:spcBef>
              <a:spcAft>
                <a:spcPct val="0"/>
              </a:spcAft>
              <a:buFontTx/>
              <a:buChar char="-"/>
            </a:pPr>
            <a:r>
              <a:rPr lang="ar-SA" altLang="en-US" sz="2800" dirty="0">
                <a:solidFill>
                  <a:prstClr val="black"/>
                </a:solidFill>
                <a:latin typeface="Times New Roman" panose="02020603050405020304" pitchFamily="18" charset="0"/>
                <a:cs typeface="Traditional Arabic" panose="02020603050405020304" pitchFamily="18" charset="-78"/>
              </a:rPr>
              <a:t>أهداف سياسية </a:t>
            </a:r>
            <a:r>
              <a:rPr lang="en-US" altLang="en-US" sz="2800" dirty="0">
                <a:solidFill>
                  <a:prstClr val="black"/>
                </a:solidFill>
                <a:latin typeface="Times New Roman" panose="02020603050405020304" pitchFamily="18" charset="0"/>
                <a:cs typeface="Traditional Arabic" panose="02020603050405020304" pitchFamily="18" charset="-78"/>
              </a:rPr>
              <a:t>:</a:t>
            </a:r>
            <a:r>
              <a:rPr lang="ar-SA" altLang="en-US" sz="2800" dirty="0">
                <a:solidFill>
                  <a:prstClr val="black"/>
                </a:solidFill>
                <a:latin typeface="Times New Roman" panose="02020603050405020304" pitchFamily="18" charset="0"/>
                <a:cs typeface="Traditional Arabic" panose="02020603050405020304" pitchFamily="18" charset="-78"/>
              </a:rPr>
              <a:t>تتمثل في تحقيق عائد سياسي ورفع مكانة الدولة سياسياً </a:t>
            </a:r>
            <a:endParaRPr lang="en-US" altLang="en-US" sz="2800" dirty="0">
              <a:solidFill>
                <a:prstClr val="black"/>
              </a:solidFill>
              <a:latin typeface="Times New Roman" panose="02020603050405020304" pitchFamily="18" charset="0"/>
              <a:cs typeface="Traditional Arabic" panose="02020603050405020304" pitchFamily="18" charset="-78"/>
            </a:endParaRPr>
          </a:p>
          <a:p>
            <a:pPr algn="justLow" rtl="1" fontAlgn="base">
              <a:spcBef>
                <a:spcPct val="0"/>
              </a:spcBef>
              <a:spcAft>
                <a:spcPct val="0"/>
              </a:spcAft>
              <a:buFontTx/>
              <a:buChar char="-"/>
            </a:pPr>
            <a:r>
              <a:rPr lang="ar-SA" altLang="en-US" sz="2800" dirty="0">
                <a:solidFill>
                  <a:prstClr val="black"/>
                </a:solidFill>
                <a:latin typeface="Times New Roman" panose="02020603050405020304" pitchFamily="18" charset="0"/>
                <a:cs typeface="Traditional Arabic" panose="02020603050405020304" pitchFamily="18" charset="-78"/>
              </a:rPr>
              <a:t>أهداف تكنولوجية</a:t>
            </a:r>
            <a:r>
              <a:rPr lang="en-US" altLang="en-US" sz="2800" dirty="0">
                <a:solidFill>
                  <a:prstClr val="black"/>
                </a:solidFill>
                <a:latin typeface="Times New Roman" panose="02020603050405020304" pitchFamily="18" charset="0"/>
                <a:cs typeface="Traditional Arabic" panose="02020603050405020304" pitchFamily="18" charset="-78"/>
              </a:rPr>
              <a:t>:</a:t>
            </a:r>
            <a:r>
              <a:rPr lang="ar-SA" altLang="en-US" sz="2800" dirty="0">
                <a:solidFill>
                  <a:prstClr val="black"/>
                </a:solidFill>
                <a:latin typeface="Times New Roman" panose="02020603050405020304" pitchFamily="18" charset="0"/>
                <a:cs typeface="Traditional Arabic" panose="02020603050405020304" pitchFamily="18" charset="-78"/>
              </a:rPr>
              <a:t> تتمثل في توظيف الصناعات التكنولوجية ورفع المستوى التأهيلي التكنولوجي للمجتمع .</a:t>
            </a:r>
            <a:r>
              <a:rPr lang="ar-SA" altLang="en-US" sz="2400" dirty="0">
                <a:solidFill>
                  <a:prstClr val="black"/>
                </a:solidFill>
                <a:latin typeface="Times New Roman" panose="02020603050405020304" pitchFamily="18" charset="0"/>
                <a:cs typeface="Times New Roman" panose="02020603050405020304" pitchFamily="18" charset="0"/>
              </a:rPr>
              <a:t> </a:t>
            </a:r>
            <a:endParaRPr lang="ar-SA" altLang="en-US" sz="2400" dirty="0">
              <a:solidFill>
                <a:prstClr val="black"/>
              </a:solidFill>
              <a:latin typeface="Times New Roman" panose="02020603050405020304" pitchFamily="18" charset="0"/>
              <a:cs typeface="Traditional Arabic" panose="02020603050405020304" pitchFamily="18" charset="-78"/>
            </a:endParaRPr>
          </a:p>
        </p:txBody>
      </p:sp>
      <p:sp>
        <p:nvSpPr>
          <p:cNvPr id="5141" name="Rectangle 21"/>
          <p:cNvSpPr>
            <a:spLocks noChangeArrowheads="1"/>
          </p:cNvSpPr>
          <p:nvPr/>
        </p:nvSpPr>
        <p:spPr bwMode="auto">
          <a:xfrm>
            <a:off x="443346" y="1219200"/>
            <a:ext cx="9843654" cy="1815882"/>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justLow" rtl="1" fontAlgn="base">
              <a:spcBef>
                <a:spcPct val="0"/>
              </a:spcBef>
              <a:spcAft>
                <a:spcPct val="0"/>
              </a:spcAft>
            </a:pPr>
            <a:r>
              <a:rPr lang="ar-SA" altLang="en-US" sz="2800" dirty="0">
                <a:solidFill>
                  <a:prstClr val="black"/>
                </a:solidFill>
                <a:latin typeface="Times New Roman" panose="02020603050405020304" pitchFamily="18" charset="0"/>
                <a:cs typeface="Traditional Arabic" panose="02020603050405020304" pitchFamily="18" charset="-78"/>
              </a:rPr>
              <a:t>إن أبسط تعريف للاستثمار هو أنه يمثل اقتناء أصل معين بهدف تحقيق عائد منه في المستقبل فعلى المستوى الشخصي نجد أنه إذا كان أحد ا لأفراد يمتلك مبلغاً من المال ويريد استثماره فإنه قد يقوم بشراء عدداً من الأسهم من الأوراق المالية أو يقيم مشروعاً تجارياً أو صناعياً أو يقيم مبنى سكنياً لتأجيره للغير وذلك كله بهدف الحصول على عائد في المستقبل </a:t>
            </a:r>
          </a:p>
        </p:txBody>
      </p:sp>
      <p:grpSp>
        <p:nvGrpSpPr>
          <p:cNvPr id="2" name="مجموعة 1"/>
          <p:cNvGrpSpPr/>
          <p:nvPr/>
        </p:nvGrpSpPr>
        <p:grpSpPr>
          <a:xfrm>
            <a:off x="7135091" y="3512127"/>
            <a:ext cx="3352800" cy="2514600"/>
            <a:chOff x="7010400" y="2743200"/>
            <a:chExt cx="3352800" cy="2514600"/>
          </a:xfrm>
        </p:grpSpPr>
        <p:sp>
          <p:nvSpPr>
            <p:cNvPr id="5142" name="Rectangle 22"/>
            <p:cNvSpPr>
              <a:spLocks noChangeArrowheads="1"/>
            </p:cNvSpPr>
            <p:nvPr/>
          </p:nvSpPr>
          <p:spPr bwMode="auto">
            <a:xfrm>
              <a:off x="7010400" y="4800600"/>
              <a:ext cx="1447800" cy="457200"/>
            </a:xfrm>
            <a:prstGeom prst="rect">
              <a:avLst/>
            </a:prstGeom>
            <a:ln/>
          </p:spPr>
          <p:style>
            <a:lnRef idx="0">
              <a:schemeClr val="accent1"/>
            </a:lnRef>
            <a:fillRef idx="3">
              <a:schemeClr val="accent1"/>
            </a:fillRef>
            <a:effectRef idx="3">
              <a:schemeClr val="accent1"/>
            </a:effectRef>
            <a:fontRef idx="minor">
              <a:schemeClr val="lt1"/>
            </a:fontRef>
          </p:style>
          <p:txBody>
            <a:bodyPr wrap="none" anchor="ctr"/>
            <a:lstStyle/>
            <a:p>
              <a:pPr algn="ctr" fontAlgn="base">
                <a:spcBef>
                  <a:spcPct val="0"/>
                </a:spcBef>
                <a:spcAft>
                  <a:spcPct val="0"/>
                </a:spcAft>
              </a:pPr>
              <a:r>
                <a:rPr lang="ar-SA" altLang="en-US" sz="2800" b="1">
                  <a:solidFill>
                    <a:prstClr val="black"/>
                  </a:solidFill>
                  <a:latin typeface="Times New Roman" panose="02020603050405020304" pitchFamily="18" charset="0"/>
                  <a:cs typeface="Traditional Arabic" panose="02020603050405020304" pitchFamily="18" charset="-78"/>
                </a:rPr>
                <a:t>تكنلوجية</a:t>
              </a:r>
              <a:endParaRPr lang="en-US" altLang="en-US" sz="2800" b="1">
                <a:solidFill>
                  <a:prstClr val="black"/>
                </a:solidFill>
                <a:latin typeface="Times New Roman" panose="02020603050405020304" pitchFamily="18" charset="0"/>
                <a:cs typeface="Simplified Arabic" panose="02020603050405020304" pitchFamily="18" charset="-78"/>
              </a:endParaRPr>
            </a:p>
          </p:txBody>
        </p:sp>
        <p:sp>
          <p:nvSpPr>
            <p:cNvPr id="5143" name="Rectangle 23"/>
            <p:cNvSpPr>
              <a:spLocks noChangeArrowheads="1"/>
            </p:cNvSpPr>
            <p:nvPr/>
          </p:nvSpPr>
          <p:spPr bwMode="auto">
            <a:xfrm>
              <a:off x="7772400" y="2743200"/>
              <a:ext cx="1828800" cy="457200"/>
            </a:xfrm>
            <a:prstGeom prst="rect">
              <a:avLst/>
            </a:prstGeom>
            <a:ln/>
          </p:spPr>
          <p:style>
            <a:lnRef idx="0">
              <a:schemeClr val="accent1"/>
            </a:lnRef>
            <a:fillRef idx="3">
              <a:schemeClr val="accent1"/>
            </a:fillRef>
            <a:effectRef idx="3">
              <a:schemeClr val="accent1"/>
            </a:effectRef>
            <a:fontRef idx="minor">
              <a:schemeClr val="lt1"/>
            </a:fontRef>
          </p:style>
          <p:txBody>
            <a:bodyPr wrap="none" anchor="ctr"/>
            <a:lstStyle/>
            <a:p>
              <a:pPr algn="ctr" fontAlgn="base">
                <a:spcBef>
                  <a:spcPct val="0"/>
                </a:spcBef>
                <a:spcAft>
                  <a:spcPct val="0"/>
                </a:spcAft>
              </a:pPr>
              <a:r>
                <a:rPr lang="ar-SA" altLang="en-US" sz="2800" b="1" dirty="0">
                  <a:solidFill>
                    <a:prstClr val="black"/>
                  </a:solidFill>
                  <a:latin typeface="Times New Roman" panose="02020603050405020304" pitchFamily="18" charset="0"/>
                  <a:cs typeface="Traditional Arabic" panose="02020603050405020304" pitchFamily="18" charset="-78"/>
                </a:rPr>
                <a:t>اهداف الإستثمار</a:t>
              </a:r>
              <a:r>
                <a:rPr lang="en-US" altLang="en-US" sz="2800" b="1" dirty="0">
                  <a:solidFill>
                    <a:prstClr val="black"/>
                  </a:solidFill>
                  <a:latin typeface="Times New Roman" panose="02020603050405020304" pitchFamily="18" charset="0"/>
                  <a:cs typeface="Simplified Arabic" panose="02020603050405020304" pitchFamily="18" charset="-78"/>
                </a:rPr>
                <a:t> </a:t>
              </a:r>
            </a:p>
          </p:txBody>
        </p:sp>
        <p:sp>
          <p:nvSpPr>
            <p:cNvPr id="5144" name="Rectangle 24"/>
            <p:cNvSpPr>
              <a:spLocks noChangeArrowheads="1"/>
            </p:cNvSpPr>
            <p:nvPr/>
          </p:nvSpPr>
          <p:spPr bwMode="auto">
            <a:xfrm>
              <a:off x="8915400" y="4800600"/>
              <a:ext cx="1447800" cy="457200"/>
            </a:xfrm>
            <a:prstGeom prst="rect">
              <a:avLst/>
            </a:prstGeom>
            <a:ln/>
          </p:spPr>
          <p:style>
            <a:lnRef idx="0">
              <a:schemeClr val="accent1"/>
            </a:lnRef>
            <a:fillRef idx="3">
              <a:schemeClr val="accent1"/>
            </a:fillRef>
            <a:effectRef idx="3">
              <a:schemeClr val="accent1"/>
            </a:effectRef>
            <a:fontRef idx="minor">
              <a:schemeClr val="lt1"/>
            </a:fontRef>
          </p:style>
          <p:txBody>
            <a:bodyPr wrap="none" anchor="ctr"/>
            <a:lstStyle/>
            <a:p>
              <a:pPr algn="ctr" fontAlgn="base">
                <a:spcBef>
                  <a:spcPct val="0"/>
                </a:spcBef>
                <a:spcAft>
                  <a:spcPct val="0"/>
                </a:spcAft>
              </a:pPr>
              <a:r>
                <a:rPr lang="ar-SA" altLang="en-US" sz="2800" b="1">
                  <a:solidFill>
                    <a:prstClr val="black"/>
                  </a:solidFill>
                  <a:latin typeface="Times New Roman" panose="02020603050405020304" pitchFamily="18" charset="0"/>
                  <a:cs typeface="Traditional Arabic" panose="02020603050405020304" pitchFamily="18" charset="-78"/>
                </a:rPr>
                <a:t>سياسية</a:t>
              </a:r>
              <a:r>
                <a:rPr lang="en-US" altLang="en-US" sz="2800" b="1">
                  <a:solidFill>
                    <a:prstClr val="black"/>
                  </a:solidFill>
                  <a:latin typeface="Times New Roman" panose="02020603050405020304" pitchFamily="18" charset="0"/>
                  <a:cs typeface="Simplified Arabic" panose="02020603050405020304" pitchFamily="18" charset="-78"/>
                </a:rPr>
                <a:t> </a:t>
              </a:r>
            </a:p>
          </p:txBody>
        </p:sp>
        <p:sp>
          <p:nvSpPr>
            <p:cNvPr id="5145" name="Rectangle 25"/>
            <p:cNvSpPr>
              <a:spLocks noChangeArrowheads="1"/>
            </p:cNvSpPr>
            <p:nvPr/>
          </p:nvSpPr>
          <p:spPr bwMode="auto">
            <a:xfrm>
              <a:off x="7010400" y="3429000"/>
              <a:ext cx="1447800" cy="457200"/>
            </a:xfrm>
            <a:prstGeom prst="rect">
              <a:avLst/>
            </a:prstGeom>
            <a:ln/>
          </p:spPr>
          <p:style>
            <a:lnRef idx="0">
              <a:schemeClr val="accent1"/>
            </a:lnRef>
            <a:fillRef idx="3">
              <a:schemeClr val="accent1"/>
            </a:fillRef>
            <a:effectRef idx="3">
              <a:schemeClr val="accent1"/>
            </a:effectRef>
            <a:fontRef idx="minor">
              <a:schemeClr val="lt1"/>
            </a:fontRef>
          </p:style>
          <p:txBody>
            <a:bodyPr wrap="none" anchor="ctr"/>
            <a:lstStyle/>
            <a:p>
              <a:pPr algn="ctr" fontAlgn="base">
                <a:spcBef>
                  <a:spcPct val="0"/>
                </a:spcBef>
                <a:spcAft>
                  <a:spcPct val="0"/>
                </a:spcAft>
              </a:pPr>
              <a:r>
                <a:rPr lang="ar-SA" altLang="en-US" sz="2800" b="1">
                  <a:solidFill>
                    <a:prstClr val="black"/>
                  </a:solidFill>
                  <a:latin typeface="Times New Roman" panose="02020603050405020304" pitchFamily="18" charset="0"/>
                  <a:cs typeface="Traditional Arabic" panose="02020603050405020304" pitchFamily="18" charset="-78"/>
                </a:rPr>
                <a:t>اجتماعية</a:t>
              </a:r>
              <a:endParaRPr lang="en-US" altLang="en-US" sz="2800" b="1">
                <a:solidFill>
                  <a:prstClr val="black"/>
                </a:solidFill>
                <a:latin typeface="Times New Roman" panose="02020603050405020304" pitchFamily="18" charset="0"/>
                <a:cs typeface="Simplified Arabic" panose="02020603050405020304" pitchFamily="18" charset="-78"/>
              </a:endParaRPr>
            </a:p>
          </p:txBody>
        </p:sp>
        <p:sp>
          <p:nvSpPr>
            <p:cNvPr id="5146" name="Rectangle 26"/>
            <p:cNvSpPr>
              <a:spLocks noChangeArrowheads="1"/>
            </p:cNvSpPr>
            <p:nvPr/>
          </p:nvSpPr>
          <p:spPr bwMode="auto">
            <a:xfrm>
              <a:off x="8915400" y="3429000"/>
              <a:ext cx="1447800" cy="457200"/>
            </a:xfrm>
            <a:prstGeom prst="rect">
              <a:avLst/>
            </a:prstGeom>
            <a:ln/>
          </p:spPr>
          <p:style>
            <a:lnRef idx="0">
              <a:schemeClr val="accent1"/>
            </a:lnRef>
            <a:fillRef idx="3">
              <a:schemeClr val="accent1"/>
            </a:fillRef>
            <a:effectRef idx="3">
              <a:schemeClr val="accent1"/>
            </a:effectRef>
            <a:fontRef idx="minor">
              <a:schemeClr val="lt1"/>
            </a:fontRef>
          </p:style>
          <p:txBody>
            <a:bodyPr wrap="none" anchor="ctr"/>
            <a:lstStyle/>
            <a:p>
              <a:pPr algn="ctr" fontAlgn="base">
                <a:spcBef>
                  <a:spcPct val="0"/>
                </a:spcBef>
                <a:spcAft>
                  <a:spcPct val="0"/>
                </a:spcAft>
              </a:pPr>
              <a:r>
                <a:rPr lang="ar-SA" altLang="en-US" sz="2800" b="1" dirty="0">
                  <a:solidFill>
                    <a:prstClr val="black"/>
                  </a:solidFill>
                  <a:latin typeface="Times New Roman" panose="02020603050405020304" pitchFamily="18" charset="0"/>
                  <a:cs typeface="Traditional Arabic" panose="02020603050405020304" pitchFamily="18" charset="-78"/>
                </a:rPr>
                <a:t>اقتصادية</a:t>
              </a:r>
              <a:r>
                <a:rPr lang="en-US" altLang="en-US" sz="2800" b="1" dirty="0">
                  <a:solidFill>
                    <a:prstClr val="black"/>
                  </a:solidFill>
                  <a:latin typeface="Times New Roman" panose="02020603050405020304" pitchFamily="18" charset="0"/>
                  <a:cs typeface="Simplified Arabic" panose="02020603050405020304" pitchFamily="18" charset="-78"/>
                </a:rPr>
                <a:t> </a:t>
              </a:r>
            </a:p>
          </p:txBody>
        </p:sp>
        <p:sp>
          <p:nvSpPr>
            <p:cNvPr id="5147" name="AutoShape 27"/>
            <p:cNvSpPr>
              <a:spLocks noChangeArrowheads="1"/>
            </p:cNvSpPr>
            <p:nvPr/>
          </p:nvSpPr>
          <p:spPr bwMode="auto">
            <a:xfrm>
              <a:off x="9220200" y="3886200"/>
              <a:ext cx="914400" cy="838200"/>
            </a:xfrm>
            <a:prstGeom prst="upDownArrow">
              <a:avLst>
                <a:gd name="adj1" fmla="val 29509"/>
                <a:gd name="adj2" fmla="val 28977"/>
              </a:avLst>
            </a:prstGeom>
            <a:ln/>
          </p:spPr>
          <p:style>
            <a:lnRef idx="0">
              <a:schemeClr val="accent1"/>
            </a:lnRef>
            <a:fillRef idx="3">
              <a:schemeClr val="accent1"/>
            </a:fillRef>
            <a:effectRef idx="3">
              <a:schemeClr val="accent1"/>
            </a:effectRef>
            <a:fontRef idx="minor">
              <a:schemeClr val="lt1"/>
            </a:fontRef>
          </p:style>
          <p:txBody>
            <a:bodyPr wrap="none" anchor="ctr"/>
            <a:lstStyle/>
            <a:p>
              <a:pPr algn="r" rtl="1" fontAlgn="base">
                <a:spcBef>
                  <a:spcPct val="0"/>
                </a:spcBef>
                <a:spcAft>
                  <a:spcPct val="0"/>
                </a:spcAft>
              </a:pPr>
              <a:endParaRPr lang="en-US">
                <a:solidFill>
                  <a:prstClr val="white"/>
                </a:solidFill>
              </a:endParaRPr>
            </a:p>
          </p:txBody>
        </p:sp>
        <p:sp>
          <p:nvSpPr>
            <p:cNvPr id="5148" name="AutoShape 28"/>
            <p:cNvSpPr>
              <a:spLocks noChangeArrowheads="1"/>
            </p:cNvSpPr>
            <p:nvPr/>
          </p:nvSpPr>
          <p:spPr bwMode="auto">
            <a:xfrm>
              <a:off x="7239000" y="3886200"/>
              <a:ext cx="914400" cy="838200"/>
            </a:xfrm>
            <a:prstGeom prst="upDownArrow">
              <a:avLst>
                <a:gd name="adj1" fmla="val 29509"/>
                <a:gd name="adj2" fmla="val 28977"/>
              </a:avLst>
            </a:prstGeom>
            <a:ln/>
          </p:spPr>
          <p:style>
            <a:lnRef idx="0">
              <a:schemeClr val="accent1"/>
            </a:lnRef>
            <a:fillRef idx="3">
              <a:schemeClr val="accent1"/>
            </a:fillRef>
            <a:effectRef idx="3">
              <a:schemeClr val="accent1"/>
            </a:effectRef>
            <a:fontRef idx="minor">
              <a:schemeClr val="lt1"/>
            </a:fontRef>
          </p:style>
          <p:txBody>
            <a:bodyPr wrap="none" anchor="ctr"/>
            <a:lstStyle/>
            <a:p>
              <a:pPr algn="r" rtl="1" fontAlgn="base">
                <a:spcBef>
                  <a:spcPct val="0"/>
                </a:spcBef>
                <a:spcAft>
                  <a:spcPct val="0"/>
                </a:spcAft>
              </a:pPr>
              <a:endParaRPr lang="en-US">
                <a:solidFill>
                  <a:prstClr val="white"/>
                </a:solidFill>
              </a:endParaRPr>
            </a:p>
          </p:txBody>
        </p:sp>
        <p:sp>
          <p:nvSpPr>
            <p:cNvPr id="5149" name="Line 29"/>
            <p:cNvSpPr>
              <a:spLocks noChangeShapeType="1"/>
            </p:cNvSpPr>
            <p:nvPr/>
          </p:nvSpPr>
          <p:spPr bwMode="auto">
            <a:xfrm flipV="1">
              <a:off x="8458200" y="5029200"/>
              <a:ext cx="457200" cy="0"/>
            </a:xfrm>
            <a:prstGeom prst="line">
              <a:avLst/>
            </a:prstGeom>
            <a:noFill/>
            <a:ln w="12700">
              <a:solidFill>
                <a:srgbClr val="FF9900"/>
              </a:solidFill>
              <a:round/>
              <a:headEnd type="arrow"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5150" name="Line 30"/>
            <p:cNvSpPr>
              <a:spLocks noChangeShapeType="1"/>
            </p:cNvSpPr>
            <p:nvPr/>
          </p:nvSpPr>
          <p:spPr bwMode="auto">
            <a:xfrm flipV="1">
              <a:off x="8458200" y="3657600"/>
              <a:ext cx="457200" cy="0"/>
            </a:xfrm>
            <a:prstGeom prst="line">
              <a:avLst/>
            </a:prstGeom>
            <a:noFill/>
            <a:ln w="12700">
              <a:solidFill>
                <a:srgbClr val="FF9900"/>
              </a:solidFill>
              <a:round/>
              <a:headEnd type="arrow"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11849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9" name="Rectangle 15"/>
          <p:cNvSpPr>
            <a:spLocks noChangeArrowheads="1"/>
          </p:cNvSpPr>
          <p:nvPr/>
        </p:nvSpPr>
        <p:spPr bwMode="auto">
          <a:xfrm>
            <a:off x="9525000" y="381000"/>
            <a:ext cx="152400" cy="647700"/>
          </a:xfrm>
          <a:prstGeom prst="rect">
            <a:avLst/>
          </a:prstGeom>
          <a:gradFill rotWithShape="0">
            <a:gsLst>
              <a:gs pos="0">
                <a:srgbClr val="A47900">
                  <a:gamma/>
                  <a:shade val="46275"/>
                  <a:invGamma/>
                </a:srgbClr>
              </a:gs>
              <a:gs pos="50000">
                <a:srgbClr val="A47900"/>
              </a:gs>
              <a:gs pos="100000">
                <a:srgbClr val="A47900">
                  <a:gamma/>
                  <a:shade val="46275"/>
                  <a:invGamma/>
                </a:srgbClr>
              </a:gs>
            </a:gsLst>
            <a:lin ang="0" scaled="1"/>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fontAlgn="base">
              <a:spcBef>
                <a:spcPct val="0"/>
              </a:spcBef>
              <a:spcAft>
                <a:spcPct val="0"/>
              </a:spcAft>
            </a:pPr>
            <a:endParaRPr lang="en-US" altLang="en-US" sz="2100" b="1">
              <a:solidFill>
                <a:prstClr val="white"/>
              </a:solidFill>
              <a:latin typeface="Times New Roman" panose="02020603050405020304" pitchFamily="18" charset="0"/>
              <a:cs typeface="Traditional Arabic" panose="02020603050405020304" pitchFamily="18" charset="-78"/>
            </a:endParaRPr>
          </a:p>
        </p:txBody>
      </p:sp>
      <p:sp>
        <p:nvSpPr>
          <p:cNvPr id="6160" name="Rectangle 16"/>
          <p:cNvSpPr>
            <a:spLocks noChangeArrowheads="1"/>
          </p:cNvSpPr>
          <p:nvPr/>
        </p:nvSpPr>
        <p:spPr bwMode="auto">
          <a:xfrm>
            <a:off x="1919288" y="381000"/>
            <a:ext cx="8280400" cy="685800"/>
          </a:xfrm>
          <a:prstGeom prst="rect">
            <a:avLst/>
          </a:prstGeom>
          <a:ln/>
        </p:spPr>
        <p:style>
          <a:lnRef idx="1">
            <a:schemeClr val="accent3"/>
          </a:lnRef>
          <a:fillRef idx="2">
            <a:schemeClr val="accent3"/>
          </a:fillRef>
          <a:effectRef idx="1">
            <a:schemeClr val="accent3"/>
          </a:effectRef>
          <a:fontRef idx="minor">
            <a:schemeClr val="dk1"/>
          </a:fontRef>
        </p:style>
        <p:txBody>
          <a:bodyPr wrap="none" anchor="ctr">
            <a:scene3d>
              <a:camera prst="orthographicFront"/>
              <a:lightRig rig="balanced" dir="t">
                <a:rot lat="0" lon="0" rev="2100000"/>
              </a:lightRig>
            </a:scene3d>
            <a:sp3d extrusionH="57150" prstMaterial="metal">
              <a:bevelT w="38100" h="25400"/>
              <a:contourClr>
                <a:schemeClr val="bg2"/>
              </a:contourClr>
            </a:sp3d>
          </a:bodyPr>
          <a:lstStyle/>
          <a:p>
            <a:pPr algn="ctr" rtl="1" fontAlgn="base">
              <a:spcBef>
                <a:spcPct val="0"/>
              </a:spcBef>
              <a:spcAft>
                <a:spcPct val="0"/>
              </a:spcAft>
            </a:pPr>
            <a:r>
              <a:rPr lang="ar-SA" altLang="en-US" sz="3600" b="1" dirty="0">
                <a:ln w="50800"/>
                <a:solidFill>
                  <a:schemeClr val="bg1">
                    <a:shade val="50000"/>
                  </a:schemeClr>
                </a:solidFill>
                <a:latin typeface="AL-Mateen" charset="-78"/>
                <a:cs typeface="Traditional Arabic" panose="02020603050405020304" pitchFamily="18" charset="-78"/>
              </a:rPr>
              <a:t>أشكال الاستثمار :</a:t>
            </a:r>
            <a:endParaRPr lang="en-US" altLang="en-US" sz="3600" b="1" dirty="0">
              <a:ln w="50800"/>
              <a:solidFill>
                <a:schemeClr val="bg1">
                  <a:shade val="50000"/>
                </a:schemeClr>
              </a:solidFill>
              <a:latin typeface="Times New Roman" panose="02020603050405020304" pitchFamily="18" charset="0"/>
              <a:cs typeface="Traditional Arabic" panose="02020603050405020304" pitchFamily="18" charset="-78"/>
            </a:endParaRPr>
          </a:p>
        </p:txBody>
      </p:sp>
      <p:grpSp>
        <p:nvGrpSpPr>
          <p:cNvPr id="2" name="مجموعة 1"/>
          <p:cNvGrpSpPr/>
          <p:nvPr/>
        </p:nvGrpSpPr>
        <p:grpSpPr>
          <a:xfrm>
            <a:off x="2492375" y="2197100"/>
            <a:ext cx="7391400" cy="3429000"/>
            <a:chOff x="2492375" y="2197100"/>
            <a:chExt cx="7391400" cy="3429000"/>
          </a:xfrm>
        </p:grpSpPr>
        <p:sp>
          <p:nvSpPr>
            <p:cNvPr id="6164" name="Rectangle 20"/>
            <p:cNvSpPr>
              <a:spLocks noChangeArrowheads="1"/>
            </p:cNvSpPr>
            <p:nvPr/>
          </p:nvSpPr>
          <p:spPr bwMode="auto">
            <a:xfrm>
              <a:off x="2492375" y="22733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a:solidFill>
                    <a:srgbClr val="FFFF66"/>
                  </a:solidFill>
                  <a:latin typeface="Times New Roman" panose="02020603050405020304" pitchFamily="18" charset="0"/>
                  <a:cs typeface="Traditional Arabic" panose="02020603050405020304" pitchFamily="18" charset="-78"/>
                </a:rPr>
                <a:t>الإنتاج في مجال البحث</a:t>
              </a:r>
              <a:r>
                <a:rPr lang="en-US" altLang="en-US" sz="2400" b="1">
                  <a:solidFill>
                    <a:srgbClr val="FFFF66"/>
                  </a:solidFill>
                  <a:latin typeface="Times New Roman" panose="02020603050405020304" pitchFamily="18" charset="0"/>
                  <a:cs typeface="Traditional Arabic" panose="02020603050405020304" pitchFamily="18" charset="-78"/>
                </a:rPr>
                <a:t> </a:t>
              </a:r>
            </a:p>
          </p:txBody>
        </p:sp>
        <p:sp>
          <p:nvSpPr>
            <p:cNvPr id="6165" name="Rectangle 21"/>
            <p:cNvSpPr>
              <a:spLocks noChangeArrowheads="1"/>
            </p:cNvSpPr>
            <p:nvPr/>
          </p:nvSpPr>
          <p:spPr bwMode="auto">
            <a:xfrm>
              <a:off x="2492375" y="36449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dirty="0">
                  <a:solidFill>
                    <a:srgbClr val="FFFF66"/>
                  </a:solidFill>
                  <a:latin typeface="Times New Roman" panose="02020603050405020304" pitchFamily="18" charset="0"/>
                  <a:cs typeface="Traditional Arabic" panose="02020603050405020304" pitchFamily="18" charset="-78"/>
                </a:rPr>
                <a:t>الاستثمار الإج</a:t>
              </a:r>
              <a:r>
                <a:rPr lang="ar-JO" altLang="en-US" sz="2400" b="1" dirty="0">
                  <a:solidFill>
                    <a:srgbClr val="FFFF66"/>
                  </a:solidFill>
                  <a:latin typeface="Times New Roman" panose="02020603050405020304" pitchFamily="18" charset="0"/>
                  <a:cs typeface="Traditional Arabic" panose="02020603050405020304" pitchFamily="18" charset="-78"/>
                </a:rPr>
                <a:t>ت</a:t>
              </a:r>
              <a:r>
                <a:rPr lang="ar-SA" altLang="en-US" sz="2400" b="1" dirty="0">
                  <a:solidFill>
                    <a:srgbClr val="FFFF66"/>
                  </a:solidFill>
                  <a:latin typeface="Times New Roman" panose="02020603050405020304" pitchFamily="18" charset="0"/>
                  <a:cs typeface="Traditional Arabic" panose="02020603050405020304" pitchFamily="18" charset="-78"/>
                </a:rPr>
                <a:t>ماعي</a:t>
              </a:r>
              <a:r>
                <a:rPr lang="en-US" altLang="en-US" sz="2400" b="1" dirty="0">
                  <a:solidFill>
                    <a:srgbClr val="FFFF66"/>
                  </a:solidFill>
                  <a:latin typeface="Times New Roman" panose="02020603050405020304" pitchFamily="18" charset="0"/>
                  <a:cs typeface="Traditional Arabic" panose="02020603050405020304" pitchFamily="18" charset="-78"/>
                </a:rPr>
                <a:t> </a:t>
              </a:r>
            </a:p>
          </p:txBody>
        </p:sp>
        <p:sp>
          <p:nvSpPr>
            <p:cNvPr id="6166" name="Rectangle 22"/>
            <p:cNvSpPr>
              <a:spLocks noChangeArrowheads="1"/>
            </p:cNvSpPr>
            <p:nvPr/>
          </p:nvSpPr>
          <p:spPr bwMode="auto">
            <a:xfrm>
              <a:off x="2492375" y="50927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a:solidFill>
                    <a:srgbClr val="FFFF66"/>
                  </a:solidFill>
                  <a:latin typeface="Times New Roman" panose="02020603050405020304" pitchFamily="18" charset="0"/>
                  <a:cs typeface="Traditional Arabic" panose="02020603050405020304" pitchFamily="18" charset="-78"/>
                </a:rPr>
                <a:t>الاستثمار الدعائي</a:t>
              </a:r>
              <a:r>
                <a:rPr lang="en-US" altLang="en-US" sz="2400" b="1">
                  <a:solidFill>
                    <a:srgbClr val="FFFF66"/>
                  </a:solidFill>
                  <a:latin typeface="Times New Roman" panose="02020603050405020304" pitchFamily="18" charset="0"/>
                  <a:cs typeface="Traditional Arabic" panose="02020603050405020304" pitchFamily="18" charset="-78"/>
                </a:rPr>
                <a:t> </a:t>
              </a:r>
            </a:p>
          </p:txBody>
        </p:sp>
        <p:sp>
          <p:nvSpPr>
            <p:cNvPr id="6167" name="Rectangle 23"/>
            <p:cNvSpPr>
              <a:spLocks noChangeArrowheads="1"/>
            </p:cNvSpPr>
            <p:nvPr/>
          </p:nvSpPr>
          <p:spPr bwMode="auto">
            <a:xfrm>
              <a:off x="5159375" y="36449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dirty="0">
                  <a:solidFill>
                    <a:srgbClr val="FFFF66"/>
                  </a:solidFill>
                  <a:latin typeface="Times New Roman" panose="02020603050405020304" pitchFamily="18" charset="0"/>
                  <a:cs typeface="Traditional Arabic" panose="02020603050405020304" pitchFamily="18" charset="-78"/>
                </a:rPr>
                <a:t>اشكال </a:t>
              </a:r>
              <a:r>
                <a:rPr lang="ar-SA" altLang="en-US" sz="2400" b="1" dirty="0" err="1">
                  <a:solidFill>
                    <a:srgbClr val="FFFF66"/>
                  </a:solidFill>
                  <a:latin typeface="Times New Roman" panose="02020603050405020304" pitchFamily="18" charset="0"/>
                  <a:cs typeface="Traditional Arabic" panose="02020603050405020304" pitchFamily="18" charset="-78"/>
                </a:rPr>
                <a:t>الإستثمار</a:t>
              </a:r>
              <a:endParaRPr lang="en-US" altLang="en-US" sz="2400" b="1" dirty="0">
                <a:solidFill>
                  <a:srgbClr val="FFFF66"/>
                </a:solidFill>
                <a:latin typeface="Times New Roman" panose="02020603050405020304" pitchFamily="18" charset="0"/>
                <a:cs typeface="Traditional Arabic" panose="02020603050405020304" pitchFamily="18" charset="-78"/>
              </a:endParaRPr>
            </a:p>
          </p:txBody>
        </p:sp>
        <p:sp>
          <p:nvSpPr>
            <p:cNvPr id="6168" name="Rectangle 24"/>
            <p:cNvSpPr>
              <a:spLocks noChangeArrowheads="1"/>
            </p:cNvSpPr>
            <p:nvPr/>
          </p:nvSpPr>
          <p:spPr bwMode="auto">
            <a:xfrm>
              <a:off x="7902575" y="21971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dirty="0">
                  <a:solidFill>
                    <a:srgbClr val="FFFF66"/>
                  </a:solidFill>
                  <a:latin typeface="Times New Roman" panose="02020603050405020304" pitchFamily="18" charset="0"/>
                  <a:cs typeface="Traditional Arabic" panose="02020603050405020304" pitchFamily="18" charset="-78"/>
                </a:rPr>
                <a:t>الاستثمار المادي</a:t>
              </a:r>
              <a:r>
                <a:rPr lang="en-US" altLang="en-US" sz="2400" b="1" dirty="0">
                  <a:solidFill>
                    <a:srgbClr val="FFFF66"/>
                  </a:solidFill>
                  <a:latin typeface="Times New Roman" panose="02020603050405020304" pitchFamily="18" charset="0"/>
                  <a:cs typeface="Traditional Arabic" panose="02020603050405020304" pitchFamily="18" charset="-78"/>
                </a:rPr>
                <a:t> </a:t>
              </a:r>
            </a:p>
          </p:txBody>
        </p:sp>
        <p:sp>
          <p:nvSpPr>
            <p:cNvPr id="6169" name="Rectangle 25"/>
            <p:cNvSpPr>
              <a:spLocks noChangeArrowheads="1"/>
            </p:cNvSpPr>
            <p:nvPr/>
          </p:nvSpPr>
          <p:spPr bwMode="auto">
            <a:xfrm>
              <a:off x="7902575" y="35687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a:solidFill>
                    <a:srgbClr val="FFFF66"/>
                  </a:solidFill>
                  <a:latin typeface="Times New Roman" panose="02020603050405020304" pitchFamily="18" charset="0"/>
                  <a:cs typeface="Traditional Arabic" panose="02020603050405020304" pitchFamily="18" charset="-78"/>
                </a:rPr>
                <a:t>الاستثمار البشري</a:t>
              </a:r>
              <a:r>
                <a:rPr lang="en-US" altLang="en-US" sz="2400" b="1">
                  <a:solidFill>
                    <a:srgbClr val="FFFF66"/>
                  </a:solidFill>
                  <a:latin typeface="Times New Roman" panose="02020603050405020304" pitchFamily="18" charset="0"/>
                  <a:cs typeface="Traditional Arabic" panose="02020603050405020304" pitchFamily="18" charset="-78"/>
                </a:rPr>
                <a:t> </a:t>
              </a:r>
            </a:p>
          </p:txBody>
        </p:sp>
        <p:sp>
          <p:nvSpPr>
            <p:cNvPr id="6170" name="Rectangle 26"/>
            <p:cNvSpPr>
              <a:spLocks noChangeArrowheads="1"/>
            </p:cNvSpPr>
            <p:nvPr/>
          </p:nvSpPr>
          <p:spPr bwMode="auto">
            <a:xfrm>
              <a:off x="7902575" y="5016500"/>
              <a:ext cx="1981200" cy="533400"/>
            </a:xfrm>
            <a:prstGeom prst="rect">
              <a:avLst/>
            </a:prstGeom>
            <a:ln/>
          </p:spPr>
          <p:style>
            <a:lnRef idx="3">
              <a:schemeClr val="lt1"/>
            </a:lnRef>
            <a:fillRef idx="1">
              <a:schemeClr val="accent3"/>
            </a:fillRef>
            <a:effectRef idx="1">
              <a:schemeClr val="accent3"/>
            </a:effectRef>
            <a:fontRef idx="minor">
              <a:schemeClr val="lt1"/>
            </a:fontRef>
          </p:style>
          <p:txBody>
            <a:bodyPr wrap="none" anchor="ctr"/>
            <a:lstStyle/>
            <a:p>
              <a:pPr algn="ctr" fontAlgn="base">
                <a:spcBef>
                  <a:spcPct val="0"/>
                </a:spcBef>
                <a:spcAft>
                  <a:spcPct val="0"/>
                </a:spcAft>
              </a:pPr>
              <a:r>
                <a:rPr lang="ar-SA" altLang="en-US" sz="2400" b="1">
                  <a:solidFill>
                    <a:srgbClr val="FFFF66"/>
                  </a:solidFill>
                  <a:latin typeface="Times New Roman" panose="02020603050405020304" pitchFamily="18" charset="0"/>
                  <a:cs typeface="Traditional Arabic" panose="02020603050405020304" pitchFamily="18" charset="-78"/>
                </a:rPr>
                <a:t>الاستثمار المالي</a:t>
              </a:r>
              <a:r>
                <a:rPr lang="en-US" altLang="en-US" sz="2400" b="1">
                  <a:solidFill>
                    <a:srgbClr val="FFFF66"/>
                  </a:solidFill>
                  <a:latin typeface="Times New Roman" panose="02020603050405020304" pitchFamily="18" charset="0"/>
                  <a:cs typeface="Traditional Arabic" panose="02020603050405020304" pitchFamily="18" charset="-78"/>
                </a:rPr>
                <a:t> </a:t>
              </a:r>
            </a:p>
          </p:txBody>
        </p:sp>
        <p:sp>
          <p:nvSpPr>
            <p:cNvPr id="6171" name="Line 27"/>
            <p:cNvSpPr>
              <a:spLocks noChangeShapeType="1"/>
            </p:cNvSpPr>
            <p:nvPr/>
          </p:nvSpPr>
          <p:spPr bwMode="auto">
            <a:xfrm>
              <a:off x="4854575" y="2425700"/>
              <a:ext cx="0" cy="29718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2" name="Line 28"/>
            <p:cNvSpPr>
              <a:spLocks noChangeShapeType="1"/>
            </p:cNvSpPr>
            <p:nvPr/>
          </p:nvSpPr>
          <p:spPr bwMode="auto">
            <a:xfrm>
              <a:off x="7521575" y="2349500"/>
              <a:ext cx="0" cy="29718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3" name="Line 29"/>
            <p:cNvSpPr>
              <a:spLocks noChangeShapeType="1"/>
            </p:cNvSpPr>
            <p:nvPr/>
          </p:nvSpPr>
          <p:spPr bwMode="auto">
            <a:xfrm>
              <a:off x="7140575" y="3797300"/>
              <a:ext cx="7620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4" name="Line 30"/>
            <p:cNvSpPr>
              <a:spLocks noChangeShapeType="1"/>
            </p:cNvSpPr>
            <p:nvPr/>
          </p:nvSpPr>
          <p:spPr bwMode="auto">
            <a:xfrm>
              <a:off x="7521575" y="5321300"/>
              <a:ext cx="3810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5" name="Line 31"/>
            <p:cNvSpPr>
              <a:spLocks noChangeShapeType="1"/>
            </p:cNvSpPr>
            <p:nvPr/>
          </p:nvSpPr>
          <p:spPr bwMode="auto">
            <a:xfrm>
              <a:off x="7521575" y="2349500"/>
              <a:ext cx="3810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6" name="Line 32"/>
            <p:cNvSpPr>
              <a:spLocks noChangeShapeType="1"/>
            </p:cNvSpPr>
            <p:nvPr/>
          </p:nvSpPr>
          <p:spPr bwMode="auto">
            <a:xfrm flipH="1">
              <a:off x="4473575" y="3873500"/>
              <a:ext cx="6858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7" name="Line 33"/>
            <p:cNvSpPr>
              <a:spLocks noChangeShapeType="1"/>
            </p:cNvSpPr>
            <p:nvPr/>
          </p:nvSpPr>
          <p:spPr bwMode="auto">
            <a:xfrm flipH="1">
              <a:off x="4473575" y="5397500"/>
              <a:ext cx="3810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sp>
          <p:nvSpPr>
            <p:cNvPr id="6178" name="Line 34"/>
            <p:cNvSpPr>
              <a:spLocks noChangeShapeType="1"/>
            </p:cNvSpPr>
            <p:nvPr/>
          </p:nvSpPr>
          <p:spPr bwMode="auto">
            <a:xfrm flipH="1">
              <a:off x="4473575" y="2425700"/>
              <a:ext cx="3810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rtl="1" fontAlgn="base">
                <a:spcBef>
                  <a:spcPct val="0"/>
                </a:spcBef>
                <a:spcAft>
                  <a:spcPct val="0"/>
                </a:spcAft>
              </a:pPr>
              <a:endParaRPr lang="en-US">
                <a:solidFill>
                  <a:prstClr val="white"/>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686988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4" name="Rectangle 16"/>
          <p:cNvSpPr>
            <a:spLocks noChangeArrowheads="1"/>
          </p:cNvSpPr>
          <p:nvPr/>
        </p:nvSpPr>
        <p:spPr bwMode="auto">
          <a:xfrm>
            <a:off x="914401" y="381000"/>
            <a:ext cx="10411690" cy="685800"/>
          </a:xfrm>
          <a:prstGeom prst="rect">
            <a:avLst/>
          </a:prstGeom>
          <a:ln/>
        </p:spPr>
        <p:style>
          <a:lnRef idx="2">
            <a:schemeClr val="accent2"/>
          </a:lnRef>
          <a:fillRef idx="1">
            <a:schemeClr val="lt1"/>
          </a:fillRef>
          <a:effectRef idx="0">
            <a:schemeClr val="accent2"/>
          </a:effectRef>
          <a:fontRef idx="minor">
            <a:schemeClr val="dk1"/>
          </a:fontRef>
        </p:style>
        <p:txBody>
          <a:bodyPr wrap="none" anchor="ctr"/>
          <a:lstStyle/>
          <a:p>
            <a:pPr algn="ctr" rtl="1" fontAlgn="base">
              <a:spcBef>
                <a:spcPct val="0"/>
              </a:spcBef>
              <a:spcAft>
                <a:spcPct val="0"/>
              </a:spcAft>
            </a:pPr>
            <a:r>
              <a:rPr lang="ar-SA" altLang="en-US" sz="3200" b="1">
                <a:solidFill>
                  <a:prstClr val="black"/>
                </a:solidFill>
                <a:latin typeface="AL-Mateen" charset="-78"/>
                <a:cs typeface="Traditional Arabic" panose="02020603050405020304" pitchFamily="18" charset="-78"/>
              </a:rPr>
              <a:t>ثالثاً : أشكال الاستثمار :</a:t>
            </a:r>
            <a:endParaRPr lang="en-US" altLang="en-US" sz="3200" b="1">
              <a:solidFill>
                <a:prstClr val="black"/>
              </a:solidFill>
              <a:latin typeface="Times New Roman" panose="02020603050405020304" pitchFamily="18" charset="0"/>
              <a:cs typeface="Traditional Arabic" panose="02020603050405020304" pitchFamily="18" charset="-78"/>
            </a:endParaRPr>
          </a:p>
        </p:txBody>
      </p:sp>
      <p:sp>
        <p:nvSpPr>
          <p:cNvPr id="7188" name="Rectangle 20"/>
          <p:cNvSpPr>
            <a:spLocks noChangeArrowheads="1"/>
          </p:cNvSpPr>
          <p:nvPr/>
        </p:nvSpPr>
        <p:spPr bwMode="auto">
          <a:xfrm>
            <a:off x="914401" y="1752600"/>
            <a:ext cx="10411690" cy="52322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ctr" rtl="1" fontAlgn="base">
              <a:spcBef>
                <a:spcPct val="0"/>
              </a:spcBef>
              <a:spcAft>
                <a:spcPct val="0"/>
              </a:spcAft>
            </a:pPr>
            <a:r>
              <a:rPr lang="ar-SA" altLang="en-US" sz="2800" b="1" dirty="0">
                <a:solidFill>
                  <a:prstClr val="black"/>
                </a:solidFill>
                <a:latin typeface="Times New Roman" panose="02020603050405020304" pitchFamily="18" charset="0"/>
                <a:cs typeface="Simplified Arabic" panose="02020603050405020304" pitchFamily="18" charset="-78"/>
              </a:rPr>
              <a:t>	</a:t>
            </a:r>
            <a:r>
              <a:rPr lang="ar-SA" altLang="en-US" sz="2800" b="1" dirty="0">
                <a:solidFill>
                  <a:prstClr val="black"/>
                </a:solidFill>
                <a:latin typeface="Times New Roman" panose="02020603050405020304" pitchFamily="18" charset="0"/>
                <a:cs typeface="Traditional Arabic" panose="02020603050405020304" pitchFamily="18" charset="-78"/>
              </a:rPr>
              <a:t>وهو الشكل التقليدي لعملية الاستثمار ويشتمل على الاستثمار في الآلات والبناء والعقار</a:t>
            </a:r>
          </a:p>
        </p:txBody>
      </p:sp>
      <p:sp>
        <p:nvSpPr>
          <p:cNvPr id="7189" name="Rectangle 21"/>
          <p:cNvSpPr>
            <a:spLocks noChangeArrowheads="1"/>
          </p:cNvSpPr>
          <p:nvPr/>
        </p:nvSpPr>
        <p:spPr bwMode="auto">
          <a:xfrm>
            <a:off x="914401" y="1219200"/>
            <a:ext cx="10411690" cy="52322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r" rtl="1" fontAlgn="base">
              <a:spcBef>
                <a:spcPct val="0"/>
              </a:spcBef>
              <a:spcAft>
                <a:spcPct val="0"/>
              </a:spcAft>
            </a:pPr>
            <a:r>
              <a:rPr lang="ar-SA" altLang="en-US" sz="2800" b="1" spc="50" dirty="0">
                <a:ln w="0"/>
                <a:solidFill>
                  <a:srgbClr val="134770"/>
                </a:solidFill>
                <a:effectLst>
                  <a:innerShdw blurRad="63500" dist="50800" dir="13500000">
                    <a:srgbClr val="000000">
                      <a:alpha val="50000"/>
                    </a:srgbClr>
                  </a:innerShdw>
                </a:effectLst>
                <a:latin typeface="Times New Roman" panose="02020603050405020304" pitchFamily="18" charset="0"/>
                <a:cs typeface="Traditional Arabic" panose="02020603050405020304" pitchFamily="18" charset="-78"/>
              </a:rPr>
              <a:t>1- الاستثمار المادي:</a:t>
            </a:r>
          </a:p>
        </p:txBody>
      </p:sp>
      <p:sp>
        <p:nvSpPr>
          <p:cNvPr id="7190" name="Rectangle 22"/>
          <p:cNvSpPr>
            <a:spLocks noChangeArrowheads="1"/>
          </p:cNvSpPr>
          <p:nvPr/>
        </p:nvSpPr>
        <p:spPr bwMode="auto">
          <a:xfrm>
            <a:off x="914401" y="2456795"/>
            <a:ext cx="10411690" cy="353943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r"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       </a:t>
            </a:r>
            <a:r>
              <a:rPr lang="ar-SA" altLang="en-US" sz="2800" b="1" dirty="0">
                <a:solidFill>
                  <a:prstClr val="black"/>
                </a:solidFill>
                <a:latin typeface="Times New Roman" panose="02020603050405020304" pitchFamily="18" charset="0"/>
                <a:cs typeface="Traditional Arabic" panose="02020603050405020304" pitchFamily="18" charset="-78"/>
              </a:rPr>
              <a:t>1-1- العقار : </a:t>
            </a:r>
            <a:endParaRPr lang="ar-JO" altLang="en-US" sz="2800" dirty="0">
              <a:solidFill>
                <a:prstClr val="black"/>
              </a:solidFill>
              <a:latin typeface="Times New Roman" panose="02020603050405020304" pitchFamily="18" charset="0"/>
              <a:cs typeface="Traditional Arabic" panose="02020603050405020304" pitchFamily="18" charset="-78"/>
            </a:endParaRPr>
          </a:p>
          <a:p>
            <a:pPr algn="r" rtl="1" fontAlgn="base">
              <a:spcBef>
                <a:spcPct val="0"/>
              </a:spcBef>
              <a:spcAft>
                <a:spcPct val="0"/>
              </a:spcAft>
            </a:pPr>
            <a:r>
              <a:rPr lang="ar-SA" altLang="en-US" sz="2800" dirty="0">
                <a:solidFill>
                  <a:prstClr val="black"/>
                </a:solidFill>
                <a:latin typeface="Times New Roman" panose="02020603050405020304" pitchFamily="18" charset="0"/>
                <a:cs typeface="Traditional Arabic" panose="02020603050405020304" pitchFamily="18" charset="-78"/>
              </a:rPr>
              <a:t>يتمثل الاستثمار العقاري في الأراضي والمباني والمكاتب والمخازن والمراكز التجارية </a:t>
            </a:r>
          </a:p>
          <a:p>
            <a:pPr algn="r" rtl="1" fontAlgn="base">
              <a:spcBef>
                <a:spcPct val="0"/>
              </a:spcBef>
              <a:spcAft>
                <a:spcPct val="0"/>
              </a:spcAft>
            </a:pPr>
            <a:r>
              <a:rPr lang="ar-SA" altLang="en-US" sz="2800" b="1" dirty="0">
                <a:solidFill>
                  <a:prstClr val="black"/>
                </a:solidFill>
                <a:latin typeface="Times New Roman" panose="02020603050405020304" pitchFamily="18" charset="0"/>
                <a:cs typeface="Traditional Arabic" panose="02020603050405020304" pitchFamily="18" charset="-78"/>
              </a:rPr>
              <a:t>      1-2-  السلع : </a:t>
            </a:r>
            <a:endParaRPr lang="ar-SA" altLang="en-US" sz="2800" dirty="0">
              <a:solidFill>
                <a:prstClr val="black"/>
              </a:solidFill>
              <a:latin typeface="Times New Roman" panose="02020603050405020304" pitchFamily="18" charset="0"/>
              <a:cs typeface="Traditional Arabic" panose="02020603050405020304" pitchFamily="18" charset="-78"/>
            </a:endParaRPr>
          </a:p>
          <a:p>
            <a:pPr algn="just" rtl="1" fontAlgn="base">
              <a:spcBef>
                <a:spcPct val="0"/>
              </a:spcBef>
              <a:spcAft>
                <a:spcPct val="0"/>
              </a:spcAft>
            </a:pPr>
            <a:r>
              <a:rPr lang="ar-SA" altLang="en-US" sz="2800" dirty="0">
                <a:solidFill>
                  <a:prstClr val="black"/>
                </a:solidFill>
                <a:latin typeface="Times New Roman" panose="02020603050405020304" pitchFamily="18" charset="0"/>
                <a:cs typeface="Traditional Arabic" panose="02020603050405020304" pitchFamily="18" charset="-78"/>
              </a:rPr>
              <a:t>توجد للسلع أسواق متخصصة (بورصات) عاجلة وآجلة كالأوراق المالية، فمثلاً توجد بورصة للقطن وبورصة للشاي وبورصة للذهب وفي تلك الأسواق لا تكون السلع حاضرة وإنما تتم عمية المبادلة وفقاً لعقود   خاصة</a:t>
            </a:r>
          </a:p>
          <a:p>
            <a:pPr algn="just" rtl="1" fontAlgn="base">
              <a:spcBef>
                <a:spcPct val="0"/>
              </a:spcBef>
              <a:spcAft>
                <a:spcPct val="0"/>
              </a:spcAft>
            </a:pPr>
            <a:r>
              <a:rPr lang="ar-SA" altLang="en-US" sz="2800" b="1" dirty="0">
                <a:solidFill>
                  <a:prstClr val="black"/>
                </a:solidFill>
                <a:latin typeface="Times New Roman" panose="02020603050405020304" pitchFamily="18" charset="0"/>
                <a:cs typeface="Traditional Arabic" panose="02020603050405020304" pitchFamily="18" charset="-78"/>
              </a:rPr>
              <a:t>1-3- المشروعات الاقتصادية : </a:t>
            </a:r>
            <a:endParaRPr lang="ar-SA" altLang="en-US" sz="2800" dirty="0">
              <a:solidFill>
                <a:prstClr val="black"/>
              </a:solidFill>
              <a:latin typeface="Times New Roman" panose="02020603050405020304" pitchFamily="18" charset="0"/>
              <a:cs typeface="Traditional Arabic" panose="02020603050405020304" pitchFamily="18" charset="-78"/>
            </a:endParaRPr>
          </a:p>
          <a:p>
            <a:pPr algn="just" rtl="1" fontAlgn="base">
              <a:spcBef>
                <a:spcPct val="0"/>
              </a:spcBef>
              <a:spcAft>
                <a:spcPct val="0"/>
              </a:spcAft>
            </a:pPr>
            <a:r>
              <a:rPr lang="ar-SA" altLang="en-US" sz="2800" dirty="0">
                <a:solidFill>
                  <a:prstClr val="black"/>
                </a:solidFill>
                <a:latin typeface="Times New Roman" panose="02020603050405020304" pitchFamily="18" charset="0"/>
                <a:cs typeface="Traditional Arabic" panose="02020603050405020304" pitchFamily="18" charset="-78"/>
              </a:rPr>
              <a:t>هنا</a:t>
            </a:r>
            <a:r>
              <a:rPr lang="ar-JO" altLang="en-US" sz="2800" dirty="0">
                <a:solidFill>
                  <a:prstClr val="black"/>
                </a:solidFill>
                <a:latin typeface="Times New Roman" panose="02020603050405020304" pitchFamily="18" charset="0"/>
                <a:cs typeface="Traditional Arabic" panose="02020603050405020304" pitchFamily="18" charset="-78"/>
              </a:rPr>
              <a:t>لك</a:t>
            </a:r>
            <a:r>
              <a:rPr lang="ar-SA" altLang="en-US" sz="2800" dirty="0">
                <a:solidFill>
                  <a:prstClr val="black"/>
                </a:solidFill>
                <a:latin typeface="Times New Roman" panose="02020603050405020304" pitchFamily="18" charset="0"/>
                <a:cs typeface="Traditional Arabic" panose="02020603050405020304" pitchFamily="18" charset="-78"/>
              </a:rPr>
              <a:t> إقبال متزايد من جانب المستثمرين على المشروعات الاقتصادية  كأداء استثمارية ، ولعل ذلك يرجع إلى الدرجة المرتفعة من الأمان الذي توفره تلك الأداة بالإضافة إلى الدخل المستمر </a:t>
            </a:r>
          </a:p>
        </p:txBody>
      </p:sp>
    </p:spTree>
    <p:extLst>
      <p:ext uri="{BB962C8B-B14F-4D97-AF65-F5344CB8AC3E}">
        <p14:creationId xmlns:p14="http://schemas.microsoft.com/office/powerpoint/2010/main" val="3393379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8" name="Rectangle 16"/>
          <p:cNvSpPr>
            <a:spLocks noChangeArrowheads="1"/>
          </p:cNvSpPr>
          <p:nvPr/>
        </p:nvSpPr>
        <p:spPr bwMode="auto">
          <a:xfrm>
            <a:off x="872263" y="381000"/>
            <a:ext cx="10439199" cy="685800"/>
          </a:xfrm>
          <a:prstGeom prst="rect">
            <a:avLst/>
          </a:prstGeom>
          <a:ln/>
        </p:spPr>
        <p:style>
          <a:lnRef idx="0">
            <a:schemeClr val="accent1"/>
          </a:lnRef>
          <a:fillRef idx="3">
            <a:schemeClr val="accent1"/>
          </a:fillRef>
          <a:effectRef idx="3">
            <a:schemeClr val="accent1"/>
          </a:effectRef>
          <a:fontRef idx="minor">
            <a:schemeClr val="lt1"/>
          </a:fontRef>
        </p:style>
        <p:txBody>
          <a:bodyPr wrap="none" anchor="ctr"/>
          <a:lstStyle/>
          <a:p>
            <a:pPr algn="ctr" rtl="1" fontAlgn="base">
              <a:spcBef>
                <a:spcPct val="0"/>
              </a:spcBef>
              <a:spcAft>
                <a:spcPct val="0"/>
              </a:spcAft>
            </a:pPr>
            <a:r>
              <a:rPr lang="ar-SA" altLang="en-US" sz="3600" b="1" spc="50" dirty="0">
                <a:ln w="0"/>
                <a:solidFill>
                  <a:srgbClr val="134770"/>
                </a:solidFill>
                <a:effectLst>
                  <a:innerShdw blurRad="63500" dist="50800" dir="13500000">
                    <a:srgbClr val="000000">
                      <a:alpha val="50000"/>
                    </a:srgbClr>
                  </a:innerShdw>
                </a:effectLst>
                <a:latin typeface="AL-Mateen" charset="-78"/>
                <a:cs typeface="Traditional Arabic" panose="02020603050405020304" pitchFamily="18" charset="-78"/>
              </a:rPr>
              <a:t>أشكال الاستثمار :</a:t>
            </a:r>
            <a:endParaRPr lang="en-US" altLang="en-US" sz="3600" b="1" spc="50" dirty="0">
              <a:ln w="0"/>
              <a:solidFill>
                <a:srgbClr val="134770"/>
              </a:solidFill>
              <a:effectLst>
                <a:innerShdw blurRad="63500" dist="50800" dir="13500000">
                  <a:srgbClr val="000000">
                    <a:alpha val="50000"/>
                  </a:srgbClr>
                </a:innerShdw>
              </a:effectLst>
              <a:latin typeface="Times New Roman" panose="02020603050405020304" pitchFamily="18" charset="0"/>
              <a:cs typeface="Traditional Arabic" panose="02020603050405020304" pitchFamily="18" charset="-78"/>
            </a:endParaRPr>
          </a:p>
        </p:txBody>
      </p:sp>
      <p:sp>
        <p:nvSpPr>
          <p:cNvPr id="8212" name="Rectangle 20"/>
          <p:cNvSpPr>
            <a:spLocks noChangeArrowheads="1"/>
          </p:cNvSpPr>
          <p:nvPr/>
        </p:nvSpPr>
        <p:spPr bwMode="auto">
          <a:xfrm>
            <a:off x="891165" y="5330826"/>
            <a:ext cx="10567287" cy="830997"/>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تعتبر حملات الدعاية والإعلان لأهداف تجارية ، استثمارات قائمة بذاتها وغالباً ما تكون غير مادية . فالمردود المتوقع من وراء مصاريف الدعاية والإعلان يختلف عن المردود المتوقع من الاستثمارات الأخرى</a:t>
            </a:r>
            <a:endParaRPr lang="ar-SA" altLang="en-US" sz="2400" b="1" dirty="0">
              <a:solidFill>
                <a:prstClr val="black"/>
              </a:solidFill>
              <a:latin typeface="Times New Roman" panose="02020603050405020304" pitchFamily="18" charset="0"/>
              <a:cs typeface="Simplified Arabic" panose="02020603050405020304" pitchFamily="18" charset="-78"/>
            </a:endParaRPr>
          </a:p>
        </p:txBody>
      </p:sp>
      <p:sp>
        <p:nvSpPr>
          <p:cNvPr id="8213" name="Rectangle 21"/>
          <p:cNvSpPr>
            <a:spLocks noChangeArrowheads="1"/>
          </p:cNvSpPr>
          <p:nvPr/>
        </p:nvSpPr>
        <p:spPr bwMode="auto">
          <a:xfrm>
            <a:off x="891165" y="4566592"/>
            <a:ext cx="10475211" cy="461665"/>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spc="50">
                <a:ln w="0"/>
                <a:solidFill>
                  <a:srgbClr val="134770"/>
                </a:solidFill>
                <a:effectLst>
                  <a:innerShdw blurRad="63500" dist="50800" dir="13500000">
                    <a:srgbClr val="000000">
                      <a:alpha val="50000"/>
                    </a:srgbClr>
                  </a:innerShdw>
                </a:effectLst>
                <a:latin typeface="Times New Roman" panose="02020603050405020304" pitchFamily="18" charset="0"/>
                <a:cs typeface="Simplified Arabic" panose="02020603050405020304" pitchFamily="18" charset="-78"/>
              </a:rPr>
              <a:t>4- الاستثمار التجاري أو الدعائي:</a:t>
            </a:r>
          </a:p>
        </p:txBody>
      </p:sp>
      <p:sp>
        <p:nvSpPr>
          <p:cNvPr id="8214" name="Rectangle 22"/>
          <p:cNvSpPr>
            <a:spLocks noChangeArrowheads="1"/>
          </p:cNvSpPr>
          <p:nvPr/>
        </p:nvSpPr>
        <p:spPr bwMode="auto">
          <a:xfrm>
            <a:off x="845127" y="1752600"/>
            <a:ext cx="10567287" cy="830997"/>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r"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يعتبر توظيف شخص ذو كفاءة معينة في مشروع معين نوعاً من الاستثمار ، باعتبار أن ما يقدمه من خدمات لمصلحة منشأته يؤدي بالتالي إلى زيادة أرباحها وإنتاجيتها</a:t>
            </a:r>
            <a:r>
              <a:rPr lang="ar-SA" altLang="en-US" sz="2400" b="1" dirty="0">
                <a:solidFill>
                  <a:prstClr val="black"/>
                </a:solidFill>
                <a:latin typeface="Times New Roman" panose="02020603050405020304" pitchFamily="18" charset="0"/>
                <a:cs typeface="Simplified Arabic" panose="02020603050405020304" pitchFamily="18" charset="-78"/>
              </a:rPr>
              <a:t> </a:t>
            </a:r>
          </a:p>
        </p:txBody>
      </p:sp>
      <p:sp>
        <p:nvSpPr>
          <p:cNvPr id="8215" name="Rectangle 23"/>
          <p:cNvSpPr>
            <a:spLocks noChangeArrowheads="1"/>
          </p:cNvSpPr>
          <p:nvPr/>
        </p:nvSpPr>
        <p:spPr bwMode="auto">
          <a:xfrm>
            <a:off x="845127" y="1219199"/>
            <a:ext cx="10567287" cy="461665"/>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spc="50">
                <a:ln w="0"/>
                <a:solidFill>
                  <a:srgbClr val="134770"/>
                </a:solidFill>
                <a:effectLst>
                  <a:innerShdw blurRad="63500" dist="50800" dir="13500000">
                    <a:srgbClr val="000000">
                      <a:alpha val="50000"/>
                    </a:srgbClr>
                  </a:innerShdw>
                </a:effectLst>
                <a:latin typeface="Times New Roman" panose="02020603050405020304" pitchFamily="18" charset="0"/>
                <a:cs typeface="Simplified Arabic" panose="02020603050405020304" pitchFamily="18" charset="-78"/>
              </a:rPr>
              <a:t>2- الاستثمار البشري: </a:t>
            </a:r>
            <a:r>
              <a:rPr lang="ar-SA" altLang="en-US" sz="2400" b="1" spc="50">
                <a:ln w="0"/>
                <a:solidFill>
                  <a:srgbClr val="134770"/>
                </a:solidFill>
                <a:effectLst>
                  <a:innerShdw blurRad="63500" dist="50800" dir="13500000">
                    <a:srgbClr val="000000">
                      <a:alpha val="50000"/>
                    </a:srgbClr>
                  </a:innerShdw>
                </a:effectLst>
                <a:latin typeface="Times New Roman" panose="02020603050405020304" pitchFamily="18" charset="0"/>
                <a:cs typeface="Traditional Arabic" panose="02020603050405020304" pitchFamily="18" charset="-78"/>
              </a:rPr>
              <a:t>:</a:t>
            </a:r>
          </a:p>
        </p:txBody>
      </p:sp>
      <p:sp>
        <p:nvSpPr>
          <p:cNvPr id="8216" name="Rectangle 24"/>
          <p:cNvSpPr>
            <a:spLocks noChangeArrowheads="1"/>
          </p:cNvSpPr>
          <p:nvPr/>
        </p:nvSpPr>
        <p:spPr bwMode="auto">
          <a:xfrm>
            <a:off x="845127" y="3200400"/>
            <a:ext cx="10567287" cy="830997"/>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dirty="0">
                <a:solidFill>
                  <a:prstClr val="black"/>
                </a:solidFill>
                <a:latin typeface="Times New Roman" panose="02020603050405020304" pitchFamily="18" charset="0"/>
                <a:cs typeface="Traditional Arabic" panose="02020603050405020304" pitchFamily="18" charset="-78"/>
              </a:rPr>
              <a:t>ويتجسد هذا النوع من الاستثمار من خلال استخدام الفائض من أرباح أية منشأة في شراء الأسهم والسندات ، الأمر الذي يقوي من مركز تلك المنشأة. وقد ينعكس في تحسين إنتاجيتها .</a:t>
            </a:r>
          </a:p>
        </p:txBody>
      </p:sp>
      <p:sp>
        <p:nvSpPr>
          <p:cNvPr id="8217" name="Rectangle 25"/>
          <p:cNvSpPr>
            <a:spLocks noChangeArrowheads="1"/>
          </p:cNvSpPr>
          <p:nvPr/>
        </p:nvSpPr>
        <p:spPr bwMode="auto">
          <a:xfrm>
            <a:off x="872263" y="2667000"/>
            <a:ext cx="10540151" cy="461665"/>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fontAlgn="base">
              <a:spcBef>
                <a:spcPct val="0"/>
              </a:spcBef>
              <a:spcAft>
                <a:spcPct val="0"/>
              </a:spcAft>
            </a:pPr>
            <a:r>
              <a:rPr lang="ar-SA" altLang="en-US" sz="2400" b="1" spc="50" dirty="0">
                <a:ln w="0"/>
                <a:solidFill>
                  <a:srgbClr val="134770"/>
                </a:solidFill>
                <a:effectLst>
                  <a:innerShdw blurRad="63500" dist="50800" dir="13500000">
                    <a:srgbClr val="000000">
                      <a:alpha val="50000"/>
                    </a:srgbClr>
                  </a:innerShdw>
                </a:effectLst>
                <a:latin typeface="Times New Roman" panose="02020603050405020304" pitchFamily="18" charset="0"/>
                <a:cs typeface="Simplified Arabic" panose="02020603050405020304" pitchFamily="18" charset="-78"/>
              </a:rPr>
              <a:t>3- </a:t>
            </a:r>
            <a:r>
              <a:rPr lang="ar-SA" altLang="en-US" sz="2400" b="1" spc="50">
                <a:ln w="0"/>
                <a:solidFill>
                  <a:srgbClr val="134770"/>
                </a:solidFill>
                <a:effectLst>
                  <a:innerShdw blurRad="63500" dist="50800" dir="13500000">
                    <a:srgbClr val="000000">
                      <a:alpha val="50000"/>
                    </a:srgbClr>
                  </a:innerShdw>
                </a:effectLst>
                <a:latin typeface="Times New Roman" panose="02020603050405020304" pitchFamily="18" charset="0"/>
                <a:cs typeface="Simplified Arabic" panose="02020603050405020304" pitchFamily="18" charset="-78"/>
              </a:rPr>
              <a:t>الاستثمار المالي:</a:t>
            </a:r>
            <a:r>
              <a:rPr lang="ar-SA" altLang="en-US" sz="2400" b="1" spc="50">
                <a:ln w="0"/>
                <a:solidFill>
                  <a:srgbClr val="134770"/>
                </a:solidFill>
                <a:effectLst>
                  <a:innerShdw blurRad="63500" dist="50800" dir="13500000">
                    <a:srgbClr val="000000">
                      <a:alpha val="50000"/>
                    </a:srgbClr>
                  </a:innerShdw>
                </a:effectLst>
                <a:latin typeface="Times New Roman" panose="02020603050405020304" pitchFamily="18" charset="0"/>
                <a:cs typeface="Traditional Arabic" panose="02020603050405020304" pitchFamily="18" charset="-78"/>
              </a:rPr>
              <a:t>:</a:t>
            </a:r>
          </a:p>
        </p:txBody>
      </p:sp>
    </p:spTree>
    <p:extLst>
      <p:ext uri="{BB962C8B-B14F-4D97-AF65-F5344CB8AC3E}">
        <p14:creationId xmlns:p14="http://schemas.microsoft.com/office/powerpoint/2010/main" val="95181462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2488</Words>
  <Application>Microsoft Office PowerPoint</Application>
  <PresentationFormat>Widescreen</PresentationFormat>
  <Paragraphs>178</Paragraphs>
  <Slides>33</Slides>
  <Notes>18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33</vt:i4>
      </vt:variant>
    </vt:vector>
  </HeadingPairs>
  <TitlesOfParts>
    <vt:vector size="44" baseType="lpstr">
      <vt:lpstr>AL-Mateen</vt:lpstr>
      <vt:lpstr>Arial</vt:lpstr>
      <vt:lpstr>Calibri</vt:lpstr>
      <vt:lpstr>Calibri Light</vt:lpstr>
      <vt:lpstr>Simplified Arabic</vt:lpstr>
      <vt:lpstr>Times New Roman</vt:lpstr>
      <vt:lpstr>Traditional Arabic</vt:lpstr>
      <vt:lpstr>Trebuchet MS</vt:lpstr>
      <vt:lpstr>Tw Cen MT</vt:lpstr>
      <vt:lpstr>Office Theme</vt:lpstr>
      <vt:lpstr>Circuit</vt:lpstr>
      <vt:lpstr>الإستثمار العقاري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ثالثاً/ منحنى الطلب على الاستثمار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DR.ZYOOD</dc:creator>
  <cp:lastModifiedBy>Dr. Majed Alharthi</cp:lastModifiedBy>
  <cp:revision>103</cp:revision>
  <dcterms:created xsi:type="dcterms:W3CDTF">2016-08-23T18:58:26Z</dcterms:created>
  <dcterms:modified xsi:type="dcterms:W3CDTF">2019-06-30T12:09:46Z</dcterms:modified>
</cp:coreProperties>
</file>