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14"/>
  </p:notesMasterIdLst>
  <p:sldIdLst>
    <p:sldId id="256" r:id="rId2"/>
    <p:sldId id="373" r:id="rId3"/>
    <p:sldId id="257" r:id="rId4"/>
    <p:sldId id="261" r:id="rId5"/>
    <p:sldId id="278" r:id="rId6"/>
    <p:sldId id="263" r:id="rId7"/>
    <p:sldId id="258" r:id="rId8"/>
    <p:sldId id="260" r:id="rId9"/>
    <p:sldId id="276" r:id="rId10"/>
    <p:sldId id="277" r:id="rId11"/>
    <p:sldId id="275" r:id="rId12"/>
    <p:sldId id="274" r:id="rId13"/>
    <p:sldId id="273" r:id="rId14"/>
    <p:sldId id="279" r:id="rId15"/>
    <p:sldId id="272" r:id="rId16"/>
    <p:sldId id="355" r:id="rId17"/>
    <p:sldId id="271" r:id="rId18"/>
    <p:sldId id="369" r:id="rId19"/>
    <p:sldId id="270" r:id="rId20"/>
    <p:sldId id="370" r:id="rId21"/>
    <p:sldId id="269" r:id="rId22"/>
    <p:sldId id="371" r:id="rId23"/>
    <p:sldId id="281" r:id="rId24"/>
    <p:sldId id="372" r:id="rId25"/>
    <p:sldId id="268" r:id="rId26"/>
    <p:sldId id="282" r:id="rId27"/>
    <p:sldId id="267" r:id="rId28"/>
    <p:sldId id="289" r:id="rId29"/>
    <p:sldId id="366" r:id="rId30"/>
    <p:sldId id="290" r:id="rId31"/>
    <p:sldId id="367" r:id="rId32"/>
    <p:sldId id="266" r:id="rId33"/>
    <p:sldId id="368" r:id="rId34"/>
    <p:sldId id="291" r:id="rId35"/>
    <p:sldId id="265" r:id="rId36"/>
    <p:sldId id="292" r:id="rId37"/>
    <p:sldId id="293" r:id="rId38"/>
    <p:sldId id="283" r:id="rId39"/>
    <p:sldId id="294" r:id="rId40"/>
    <p:sldId id="284" r:id="rId41"/>
    <p:sldId id="285" r:id="rId42"/>
    <p:sldId id="295" r:id="rId43"/>
    <p:sldId id="299" r:id="rId44"/>
    <p:sldId id="286" r:id="rId45"/>
    <p:sldId id="287" r:id="rId46"/>
    <p:sldId id="298" r:id="rId47"/>
    <p:sldId id="297" r:id="rId48"/>
    <p:sldId id="296" r:id="rId49"/>
    <p:sldId id="288"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56" r:id="rId66"/>
    <p:sldId id="315" r:id="rId67"/>
    <p:sldId id="360" r:id="rId68"/>
    <p:sldId id="357" r:id="rId69"/>
    <p:sldId id="361" r:id="rId70"/>
    <p:sldId id="365" r:id="rId71"/>
    <p:sldId id="362" r:id="rId72"/>
    <p:sldId id="363" r:id="rId73"/>
    <p:sldId id="364"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35" r:id="rId88"/>
    <p:sldId id="329" r:id="rId89"/>
    <p:sldId id="331" r:id="rId90"/>
    <p:sldId id="332" r:id="rId91"/>
    <p:sldId id="333" r:id="rId92"/>
    <p:sldId id="334" r:id="rId93"/>
    <p:sldId id="336" r:id="rId94"/>
    <p:sldId id="337" r:id="rId95"/>
    <p:sldId id="338" r:id="rId96"/>
    <p:sldId id="339" r:id="rId97"/>
    <p:sldId id="344" r:id="rId98"/>
    <p:sldId id="341" r:id="rId99"/>
    <p:sldId id="342" r:id="rId100"/>
    <p:sldId id="343" r:id="rId101"/>
    <p:sldId id="345" r:id="rId102"/>
    <p:sldId id="346" r:id="rId103"/>
    <p:sldId id="347" r:id="rId104"/>
    <p:sldId id="348" r:id="rId105"/>
    <p:sldId id="349" r:id="rId106"/>
    <p:sldId id="353" r:id="rId107"/>
    <p:sldId id="350" r:id="rId108"/>
    <p:sldId id="354" r:id="rId109"/>
    <p:sldId id="351" r:id="rId110"/>
    <p:sldId id="352" r:id="rId111"/>
    <p:sldId id="358" r:id="rId112"/>
    <p:sldId id="359" r:id="rId1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073" autoAdjust="0"/>
    <p:restoredTop sz="94660"/>
  </p:normalViewPr>
  <p:slideViewPr>
    <p:cSldViewPr>
      <p:cViewPr>
        <p:scale>
          <a:sx n="40" d="100"/>
          <a:sy n="40" d="100"/>
        </p:scale>
        <p:origin x="-1026" y="-5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CCC2EF2-DFB7-41F6-8C98-768C842B92EE}" type="datetimeFigureOut">
              <a:rPr lang="ar-SA" smtClean="0"/>
              <a:t>25/06/36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72DE087-81DE-41EA-B983-556335EDC946}" type="slidenum">
              <a:rPr lang="ar-SA" smtClean="0"/>
              <a:t>‹#›</a:t>
            </a:fld>
            <a:endParaRPr lang="ar-SA"/>
          </a:p>
        </p:txBody>
      </p:sp>
    </p:spTree>
    <p:extLst>
      <p:ext uri="{BB962C8B-B14F-4D97-AF65-F5344CB8AC3E}">
        <p14:creationId xmlns:p14="http://schemas.microsoft.com/office/powerpoint/2010/main" val="11864708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F72DE087-81DE-41EA-B983-556335EDC946}" type="slidenum">
              <a:rPr lang="ar-SA" smtClean="0"/>
              <a:t>95</a:t>
            </a:fld>
            <a:endParaRPr lang="ar-SA"/>
          </a:p>
        </p:txBody>
      </p:sp>
    </p:spTree>
    <p:extLst>
      <p:ext uri="{BB962C8B-B14F-4D97-AF65-F5344CB8AC3E}">
        <p14:creationId xmlns:p14="http://schemas.microsoft.com/office/powerpoint/2010/main" val="146062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normAutofit/>
          </a:bodyPr>
          <a:lstStyle>
            <a:lvl1pPr algn="l">
              <a:defRPr sz="3600">
                <a:cs typeface="AL-Mohanad" pitchFamily="2" charset="-78"/>
              </a:defRPr>
            </a:lvl1pPr>
            <a:extLst/>
          </a:lstStyle>
          <a:p>
            <a:r>
              <a:rPr kumimoji="0" lang="ar-SA" dirty="0" smtClean="0"/>
              <a:t>انقر لتحرير نمط العنوان الرئيسي</a:t>
            </a:r>
            <a:endParaRPr kumimoji="0" lang="en-US" dirty="0"/>
          </a:p>
        </p:txBody>
      </p:sp>
      <p:sp>
        <p:nvSpPr>
          <p:cNvPr id="22" name="عنوان فرعي 21"/>
          <p:cNvSpPr>
            <a:spLocks noGrp="1"/>
          </p:cNvSpPr>
          <p:nvPr>
            <p:ph type="subTitle" idx="1"/>
          </p:nvPr>
        </p:nvSpPr>
        <p:spPr>
          <a:xfrm>
            <a:off x="1432560" y="1850064"/>
            <a:ext cx="7406640" cy="1752600"/>
          </a:xfrm>
        </p:spPr>
        <p:txBody>
          <a:bodyPr tIns="0">
            <a:normAutofit/>
          </a:bodyPr>
          <a:lstStyle>
            <a:lvl1pPr marL="27432" indent="0" algn="l">
              <a:buNone/>
              <a:defRPr sz="2800">
                <a:solidFill>
                  <a:schemeClr val="tx2">
                    <a:shade val="30000"/>
                    <a:satMod val="150000"/>
                  </a:schemeClr>
                </a:solidFill>
                <a:cs typeface="AL-Mohanad"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dirty="0" smtClean="0"/>
              <a:t>انقر لتحرير نمط العنوان الثانوي الرئيسي</a:t>
            </a:r>
            <a:endParaRPr kumimoji="0" lang="en-US" dirty="0"/>
          </a:p>
        </p:txBody>
      </p:sp>
      <p:sp>
        <p:nvSpPr>
          <p:cNvPr id="7" name="عنصر نائب للتاريخ 6"/>
          <p:cNvSpPr>
            <a:spLocks noGrp="1"/>
          </p:cNvSpPr>
          <p:nvPr>
            <p:ph type="dt" sz="half" idx="10"/>
          </p:nvPr>
        </p:nvSpPr>
        <p:spPr/>
        <p:txBody>
          <a:bodyPr/>
          <a:lstStyle>
            <a:extLst/>
          </a:lstStyle>
          <a:p>
            <a:fld id="{3CAC9BA0-1C2E-4B93-A573-47099230B7AE}" type="datetimeFigureOut">
              <a:rPr lang="ar-SA" smtClean="0"/>
              <a:t>25/06/36</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4A9E3AA8-029C-450F-BA51-CC19199C2E41}"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CAC9BA0-1C2E-4B93-A573-47099230B7AE}" type="datetimeFigureOut">
              <a:rPr lang="ar-SA" smtClean="0"/>
              <a:t>25/06/36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4A9E3AA8-029C-450F-BA51-CC19199C2E41}"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CAC9BA0-1C2E-4B93-A573-47099230B7AE}" type="datetimeFigureOut">
              <a:rPr lang="ar-SA" smtClean="0"/>
              <a:t>25/06/36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4A9E3AA8-029C-450F-BA51-CC19199C2E41}"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CAC9BA0-1C2E-4B93-A573-47099230B7AE}" type="datetimeFigureOut">
              <a:rPr lang="ar-SA" smtClean="0"/>
              <a:t>25/06/36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4A9E3AA8-029C-450F-BA51-CC19199C2E41}"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3CAC9BA0-1C2E-4B93-A573-47099230B7AE}" type="datetimeFigureOut">
              <a:rPr lang="ar-SA" smtClean="0"/>
              <a:t>25/06/36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4A9E3AA8-029C-450F-BA51-CC19199C2E41}"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CAC9BA0-1C2E-4B93-A573-47099230B7AE}" type="datetimeFigureOut">
              <a:rPr lang="ar-SA" smtClean="0"/>
              <a:t>25/06/36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4A9E3AA8-029C-450F-BA51-CC19199C2E41}"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3CAC9BA0-1C2E-4B93-A573-47099230B7AE}" type="datetimeFigureOut">
              <a:rPr lang="ar-SA" smtClean="0"/>
              <a:t>25/06/36</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4A9E3AA8-029C-450F-BA51-CC19199C2E41}"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3CAC9BA0-1C2E-4B93-A573-47099230B7AE}" type="datetimeFigureOut">
              <a:rPr lang="ar-SA" smtClean="0"/>
              <a:t>25/06/36</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4A9E3AA8-029C-450F-BA51-CC19199C2E41}"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3CAC9BA0-1C2E-4B93-A573-47099230B7AE}" type="datetimeFigureOut">
              <a:rPr lang="ar-SA" smtClean="0"/>
              <a:t>25/06/36</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4A9E3AA8-029C-450F-BA51-CC19199C2E41}"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CAC9BA0-1C2E-4B93-A573-47099230B7AE}" type="datetimeFigureOut">
              <a:rPr lang="ar-SA" smtClean="0"/>
              <a:t>25/06/36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4A9E3AA8-029C-450F-BA51-CC19199C2E41}"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3CAC9BA0-1C2E-4B93-A573-47099230B7AE}" type="datetimeFigureOut">
              <a:rPr lang="ar-SA" smtClean="0"/>
              <a:t>25/06/36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4A9E3AA8-029C-450F-BA51-CC19199C2E41}"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CAC9BA0-1C2E-4B93-A573-47099230B7AE}" type="datetimeFigureOut">
              <a:rPr lang="ar-SA" smtClean="0"/>
              <a:t>25/06/36</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A9E3AA8-029C-450F-BA51-CC19199C2E41}"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475656" y="1700808"/>
            <a:ext cx="6947736" cy="707886"/>
          </a:xfrm>
          <a:prstGeom prst="rect">
            <a:avLst/>
          </a:prstGeom>
        </p:spPr>
        <p:txBody>
          <a:bodyPr wrap="none">
            <a:spAutoFit/>
          </a:bodyPr>
          <a:lstStyle/>
          <a:p>
            <a:r>
              <a:rPr lang="ar-SA" sz="4000" dirty="0" smtClean="0">
                <a:cs typeface="AL-Mohanad" pitchFamily="2" charset="-78"/>
              </a:rPr>
              <a:t>استخدام خرائط المفاهيم في التعليم والتعلم </a:t>
            </a:r>
            <a:endParaRPr lang="ar-SA" sz="4000" dirty="0">
              <a:cs typeface="AL-Mohanad" pitchFamily="2" charset="-78"/>
            </a:endParaRPr>
          </a:p>
        </p:txBody>
      </p:sp>
      <p:sp>
        <p:nvSpPr>
          <p:cNvPr id="5" name="مستطيل 4"/>
          <p:cNvSpPr/>
          <p:nvPr/>
        </p:nvSpPr>
        <p:spPr>
          <a:xfrm>
            <a:off x="2627784" y="3284984"/>
            <a:ext cx="4824536" cy="954107"/>
          </a:xfrm>
          <a:prstGeom prst="rect">
            <a:avLst/>
          </a:prstGeom>
        </p:spPr>
        <p:txBody>
          <a:bodyPr wrap="square">
            <a:spAutoFit/>
          </a:bodyPr>
          <a:lstStyle/>
          <a:p>
            <a:pPr algn="ctr"/>
            <a:r>
              <a:rPr lang="ar-SA" sz="2800" dirty="0" smtClean="0">
                <a:cs typeface="AL-Mohanad" pitchFamily="2" charset="-78"/>
              </a:rPr>
              <a:t>إعداد مجموعة من الخبراء والمختصين</a:t>
            </a:r>
          </a:p>
          <a:p>
            <a:pPr algn="ctr"/>
            <a:r>
              <a:rPr lang="ar-SA" sz="2800" dirty="0" smtClean="0">
                <a:cs typeface="AL-Mohanad" pitchFamily="2" charset="-78"/>
              </a:rPr>
              <a:t>في الإدارة العامة للتدريب والابتعاث</a:t>
            </a:r>
            <a:endParaRPr lang="ar-SA" sz="2800" dirty="0">
              <a:cs typeface="AL-Mohanad" pitchFamily="2" charset="-78"/>
            </a:endParaRPr>
          </a:p>
        </p:txBody>
      </p:sp>
      <p:sp>
        <p:nvSpPr>
          <p:cNvPr id="6" name="مستطيل 5"/>
          <p:cNvSpPr/>
          <p:nvPr/>
        </p:nvSpPr>
        <p:spPr>
          <a:xfrm>
            <a:off x="4499992" y="4869160"/>
            <a:ext cx="888385" cy="369332"/>
          </a:xfrm>
          <a:prstGeom prst="rect">
            <a:avLst/>
          </a:prstGeom>
        </p:spPr>
        <p:txBody>
          <a:bodyPr wrap="none">
            <a:spAutoFit/>
          </a:bodyPr>
          <a:lstStyle/>
          <a:p>
            <a:r>
              <a:rPr lang="ar-SA" dirty="0" smtClean="0"/>
              <a:t>1436 هـ</a:t>
            </a:r>
            <a:endParaRPr lang="en-US"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pic>
        <p:nvPicPr>
          <p:cNvPr id="8194" name="Picture 2" descr="C:\Users\dell\Pictures\imagesCA03RS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893518"/>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38128" y="1596856"/>
            <a:ext cx="5094312" cy="3416320"/>
          </a:xfrm>
          <a:prstGeom prst="rect">
            <a:avLst/>
          </a:prstGeom>
        </p:spPr>
        <p:txBody>
          <a:bodyPr wrap="square">
            <a:spAutoFit/>
          </a:bodyPr>
          <a:lstStyle/>
          <a:p>
            <a:r>
              <a:rPr lang="ar-SA" sz="2400" dirty="0">
                <a:solidFill>
                  <a:srgbClr val="0070C0"/>
                </a:solidFill>
                <a:cs typeface="AL-Mohanad" pitchFamily="2" charset="-78"/>
              </a:rPr>
              <a:t>موضوعات </a:t>
            </a:r>
            <a:r>
              <a:rPr lang="ar-SA" sz="2400" dirty="0" smtClean="0">
                <a:solidFill>
                  <a:srgbClr val="0070C0"/>
                </a:solidFill>
                <a:cs typeface="AL-Mohanad" pitchFamily="2" charset="-78"/>
              </a:rPr>
              <a:t>الجلسة:</a:t>
            </a:r>
            <a:endParaRPr lang="ar-SA" sz="2400" dirty="0">
              <a:solidFill>
                <a:srgbClr val="0070C0"/>
              </a:solidFill>
              <a:cs typeface="AL-Mohanad" pitchFamily="2" charset="-78"/>
            </a:endParaRPr>
          </a:p>
          <a:p>
            <a:r>
              <a:rPr lang="ar-SA" sz="2400" dirty="0" smtClean="0">
                <a:cs typeface="AL-Mohanad" pitchFamily="2" charset="-78"/>
              </a:rPr>
              <a:t>1. تعريف </a:t>
            </a:r>
            <a:r>
              <a:rPr lang="ar-SA" sz="2400" dirty="0">
                <a:cs typeface="AL-Mohanad" pitchFamily="2" charset="-78"/>
              </a:rPr>
              <a:t>المفهوم.</a:t>
            </a:r>
          </a:p>
          <a:p>
            <a:r>
              <a:rPr lang="ar-SA" sz="2400" dirty="0" smtClean="0">
                <a:cs typeface="AL-Mohanad" pitchFamily="2" charset="-78"/>
              </a:rPr>
              <a:t>2. العلاقة </a:t>
            </a:r>
            <a:r>
              <a:rPr lang="ar-SA" sz="2400" dirty="0">
                <a:cs typeface="AL-Mohanad" pitchFamily="2" charset="-78"/>
              </a:rPr>
              <a:t>بين مكونات بنية المعرفة.</a:t>
            </a:r>
          </a:p>
          <a:p>
            <a:r>
              <a:rPr lang="ar-SA" sz="2400" dirty="0" smtClean="0">
                <a:cs typeface="AL-Mohanad" pitchFamily="2" charset="-78"/>
              </a:rPr>
              <a:t>3. تعريف </a:t>
            </a:r>
            <a:r>
              <a:rPr lang="ar-SA" sz="2400" dirty="0">
                <a:cs typeface="AL-Mohanad" pitchFamily="2" charset="-78"/>
              </a:rPr>
              <a:t>مكونات المعرفة.</a:t>
            </a:r>
          </a:p>
          <a:p>
            <a:r>
              <a:rPr lang="ar-SA" sz="2400" dirty="0" smtClean="0">
                <a:cs typeface="AL-Mohanad" pitchFamily="2" charset="-78"/>
              </a:rPr>
              <a:t>4. أهمية </a:t>
            </a:r>
            <a:r>
              <a:rPr lang="ar-SA" sz="2400" dirty="0">
                <a:cs typeface="AL-Mohanad" pitchFamily="2" charset="-78"/>
              </a:rPr>
              <a:t>تعلم المفهوم.</a:t>
            </a:r>
          </a:p>
          <a:p>
            <a:r>
              <a:rPr lang="ar-SA" sz="2400" dirty="0" smtClean="0">
                <a:cs typeface="AL-Mohanad" pitchFamily="2" charset="-78"/>
              </a:rPr>
              <a:t>5. العناصر </a:t>
            </a:r>
            <a:r>
              <a:rPr lang="ar-SA" sz="2400" dirty="0">
                <a:cs typeface="AL-Mohanad" pitchFamily="2" charset="-78"/>
              </a:rPr>
              <a:t>المكونة لخريطة المفهوم. </a:t>
            </a:r>
          </a:p>
          <a:p>
            <a:r>
              <a:rPr lang="ar-SA" sz="2400" dirty="0" smtClean="0">
                <a:cs typeface="AL-Mohanad" pitchFamily="2" charset="-78"/>
              </a:rPr>
              <a:t>6. العلاقة </a:t>
            </a:r>
            <a:r>
              <a:rPr lang="ar-SA" sz="2400" dirty="0">
                <a:cs typeface="AL-Mohanad" pitchFamily="2" charset="-78"/>
              </a:rPr>
              <a:t>بين العناصر المكونة لخريطة المفهوم.</a:t>
            </a:r>
          </a:p>
          <a:p>
            <a:r>
              <a:rPr lang="ar-SA" sz="2400" dirty="0" smtClean="0">
                <a:cs typeface="AL-Mohanad" pitchFamily="2" charset="-78"/>
              </a:rPr>
              <a:t>7. مفهوم </a:t>
            </a:r>
            <a:r>
              <a:rPr lang="ar-SA" sz="2400" dirty="0">
                <a:cs typeface="AL-Mohanad" pitchFamily="2" charset="-78"/>
              </a:rPr>
              <a:t>خرائط المفاهيم. </a:t>
            </a:r>
          </a:p>
          <a:p>
            <a:r>
              <a:rPr lang="ar-SA" sz="2400" dirty="0" smtClean="0">
                <a:cs typeface="AL-Mohanad" pitchFamily="2" charset="-78"/>
              </a:rPr>
              <a:t>8. أنواع </a:t>
            </a:r>
            <a:r>
              <a:rPr lang="ar-SA" sz="2400" dirty="0">
                <a:cs typeface="AL-Mohanad" pitchFamily="2" charset="-78"/>
              </a:rPr>
              <a:t>خرائط المفاهيم.</a:t>
            </a:r>
          </a:p>
        </p:txBody>
      </p:sp>
      <p:sp>
        <p:nvSpPr>
          <p:cNvPr id="3" name="شكل بيضاوي 2"/>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11</a:t>
            </a:r>
            <a:endParaRPr lang="ar-SA" sz="2000"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70032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2485277161"/>
              </p:ext>
            </p:extLst>
          </p:nvPr>
        </p:nvGraphicFramePr>
        <p:xfrm>
          <a:off x="1331640" y="2348880"/>
          <a:ext cx="7488832" cy="2194560"/>
        </p:xfrm>
        <a:graphic>
          <a:graphicData uri="http://schemas.openxmlformats.org/drawingml/2006/table">
            <a:tbl>
              <a:tblPr rtl="1" firstRow="1" firstCol="1" lastRow="1" lastCol="1" bandRow="1" bandCol="1"/>
              <a:tblGrid>
                <a:gridCol w="3744416"/>
                <a:gridCol w="3744416"/>
              </a:tblGrid>
              <a:tr h="0">
                <a:tc>
                  <a:txBody>
                    <a:bodyPr/>
                    <a:lstStyle/>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أوراق عمل لتنفيذ النشاطات.</a:t>
                      </a:r>
                      <a:endParaRPr lang="en-US" sz="2400" dirty="0">
                        <a:effectLst/>
                        <a:latin typeface="Times New Roman"/>
                        <a:ea typeface="Times New Roman"/>
                        <a:cs typeface="AL-Mohanad" pitchFamily="2" charset="-78"/>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أقلام للكتابة (مراسم، ملونة).</a:t>
                      </a:r>
                      <a:endParaRPr lang="en-US" sz="2400" dirty="0">
                        <a:effectLst/>
                        <a:latin typeface="Times New Roman"/>
                        <a:ea typeface="Times New Roman"/>
                        <a:cs typeface="AL-Mohanad" pitchFamily="2" charset="-78"/>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جهاز حاسب آلي.</a:t>
                      </a:r>
                      <a:endParaRPr lang="en-US" sz="2400" dirty="0">
                        <a:effectLst/>
                        <a:latin typeface="Times New Roman"/>
                        <a:ea typeface="Times New Roman"/>
                        <a:cs typeface="AL-Mohanad" pitchFamily="2" charset="-78"/>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جهاز عرض البيانات (</a:t>
                      </a:r>
                      <a:r>
                        <a:rPr lang="en-US" sz="2400" dirty="0">
                          <a:effectLst/>
                          <a:latin typeface="Times New Roman"/>
                          <a:ea typeface="Times New Roman"/>
                          <a:cs typeface="AL-Mohanad" pitchFamily="2" charset="-78"/>
                        </a:rPr>
                        <a:t>Data show Projector</a:t>
                      </a:r>
                      <a:r>
                        <a:rPr lang="ar-SA" sz="2400" dirty="0">
                          <a:effectLst/>
                          <a:latin typeface="Times New Roman"/>
                          <a:ea typeface="Times New Roman"/>
                          <a:cs typeface="AL-Mohanad" pitchFamily="2" charset="-78"/>
                        </a:rPr>
                        <a:t>).</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سبورة ورقية.</a:t>
                      </a:r>
                      <a:endParaRPr lang="en-US" sz="2400" dirty="0">
                        <a:effectLst/>
                        <a:latin typeface="Times New Roman"/>
                        <a:ea typeface="Times New Roman"/>
                        <a:cs typeface="AL-Mohanad" pitchFamily="2" charset="-78"/>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أوراق سبورة ورقية وأقلام الكتابة عليها.</a:t>
                      </a:r>
                      <a:endParaRPr lang="en-US" sz="2400" dirty="0">
                        <a:effectLst/>
                        <a:latin typeface="Times New Roman"/>
                        <a:ea typeface="Times New Roman"/>
                        <a:cs typeface="AL-Mohanad" pitchFamily="2" charset="-78"/>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صحف حائطية.</a:t>
                      </a:r>
                      <a:endParaRPr lang="en-US" sz="2400" dirty="0">
                        <a:effectLst/>
                        <a:latin typeface="Times New Roman"/>
                        <a:ea typeface="Times New Roman"/>
                        <a:cs typeface="AL-Mohanad" pitchFamily="2" charset="-78"/>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مواد تثبيت الصحف الحائطية. </a:t>
                      </a:r>
                      <a:endParaRPr lang="en-US" sz="2400" dirty="0">
                        <a:effectLst/>
                        <a:latin typeface="Times New Roman"/>
                        <a:ea typeface="Times New Roman"/>
                        <a:cs typeface="AL-Mohanad" pitchFamily="2" charset="-78"/>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pitchFamily="2" charset="-78"/>
                        </a:rPr>
                        <a:t>الكاميرا الوثائقية.</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4067944" y="519063"/>
            <a:ext cx="47820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متطلبات الجلسة (تجهيزات، وتقنيات، ووسائل):</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99802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57</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6606480" y="404664"/>
            <a:ext cx="2286000" cy="461665"/>
          </a:xfrm>
          <a:prstGeom prst="rect">
            <a:avLst/>
          </a:prstGeom>
        </p:spPr>
        <p:txBody>
          <a:bodyPr wrap="square">
            <a:spAutoFit/>
          </a:bodyPr>
          <a:lstStyle/>
          <a:p>
            <a:pPr marL="228600" algn="justLow"/>
            <a:r>
              <a:rPr lang="ar-SA" sz="2400" b="1" dirty="0" smtClean="0">
                <a:latin typeface="Times New Roman"/>
                <a:ea typeface="Times New Roman"/>
                <a:cs typeface="AL-Mohanad Bold"/>
              </a:rPr>
              <a:t>خطة </a:t>
            </a:r>
            <a:r>
              <a:rPr lang="ar-SA" sz="2400" b="1" dirty="0">
                <a:latin typeface="Times New Roman"/>
                <a:ea typeface="Times New Roman"/>
                <a:cs typeface="AL-Mohanad Bold"/>
              </a:rPr>
              <a:t>التنفيذ:</a:t>
            </a:r>
            <a:endParaRPr lang="en-US" sz="2400" dirty="0">
              <a:effectLst/>
              <a:latin typeface="Times New Roman"/>
              <a:ea typeface="Times New Roman"/>
            </a:endParaRPr>
          </a:p>
        </p:txBody>
      </p:sp>
      <p:graphicFrame>
        <p:nvGraphicFramePr>
          <p:cNvPr id="4" name="جدول 3"/>
          <p:cNvGraphicFramePr>
            <a:graphicFrameLocks noGrp="1"/>
          </p:cNvGraphicFramePr>
          <p:nvPr>
            <p:extLst>
              <p:ext uri="{D42A27DB-BD31-4B8C-83A1-F6EECF244321}">
                <p14:modId xmlns:p14="http://schemas.microsoft.com/office/powerpoint/2010/main" val="4176185486"/>
              </p:ext>
            </p:extLst>
          </p:nvPr>
        </p:nvGraphicFramePr>
        <p:xfrm>
          <a:off x="1187625" y="998005"/>
          <a:ext cx="7632847" cy="5431419"/>
        </p:xfrm>
        <a:graphic>
          <a:graphicData uri="http://schemas.openxmlformats.org/drawingml/2006/table">
            <a:tbl>
              <a:tblPr rtl="1" firstRow="1" firstCol="1" lastRow="1" lastCol="1" bandRow="1" bandCol="1"/>
              <a:tblGrid>
                <a:gridCol w="573894"/>
                <a:gridCol w="1633349"/>
                <a:gridCol w="1309317"/>
                <a:gridCol w="4116287"/>
              </a:tblGrid>
              <a:tr h="280868">
                <a:tc>
                  <a:txBody>
                    <a:bodyPr/>
                    <a:lstStyle/>
                    <a:p>
                      <a:pPr algn="ctr" rtl="1">
                        <a:spcAft>
                          <a:spcPts val="0"/>
                        </a:spcAft>
                      </a:pPr>
                      <a:r>
                        <a:rPr lang="ar-SA" sz="1100" dirty="0">
                          <a:effectLst/>
                          <a:latin typeface="Times New Roman"/>
                          <a:ea typeface="Times New Roman"/>
                          <a:cs typeface="PT Bold Heading"/>
                        </a:rPr>
                        <a:t>النشاط</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100">
                          <a:effectLst/>
                          <a:latin typeface="Times New Roman"/>
                          <a:ea typeface="Times New Roman"/>
                          <a:cs typeface="PT Bold Heading"/>
                        </a:rPr>
                        <a:t>الموضوع</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100">
                          <a:effectLst/>
                          <a:latin typeface="Times New Roman"/>
                          <a:ea typeface="Times New Roman"/>
                          <a:cs typeface="PT Bold Heading"/>
                        </a:rPr>
                        <a:t>الزمن بالدقائق</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100">
                          <a:effectLst/>
                          <a:latin typeface="Times New Roman"/>
                          <a:ea typeface="Times New Roman"/>
                          <a:cs typeface="PT Bold Heading"/>
                        </a:rPr>
                        <a:t>طريقة التنفيذ</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302">
                <a:tc>
                  <a:txBody>
                    <a:bodyPr/>
                    <a:lstStyle/>
                    <a:p>
                      <a:pPr algn="ctr" rtl="1">
                        <a:spcAft>
                          <a:spcPts val="0"/>
                        </a:spcAft>
                      </a:pPr>
                      <a:r>
                        <a:rPr lang="ar-SA" sz="1400" dirty="0">
                          <a:effectLst/>
                          <a:latin typeface="Times New Roman"/>
                          <a:ea typeface="Times New Roman"/>
                          <a:cs typeface="PT Bold Heading"/>
                        </a:rPr>
                        <a:t> </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dirty="0">
                          <a:effectLst/>
                          <a:latin typeface="Times New Roman"/>
                          <a:ea typeface="Times New Roman"/>
                          <a:cs typeface="PT Bold Heading"/>
                        </a:rPr>
                        <a:t>أهداف الوحدة الثالثة</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الجلسة الأولى</a:t>
                      </a:r>
                      <a:endParaRPr lang="en-US" sz="14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5</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effectLst/>
                          <a:latin typeface="Times New Roman"/>
                          <a:ea typeface="Times New Roman"/>
                          <a:cs typeface="AL-Mohanad"/>
                        </a:rPr>
                        <a:t>يعرض المدرب أهداف الجلسة ويناقشها مع المتدربين.</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227">
                <a:tc rowSpan="2">
                  <a:txBody>
                    <a:bodyPr/>
                    <a:lstStyle/>
                    <a:p>
                      <a:pPr algn="ctr" rtl="1">
                        <a:spcAft>
                          <a:spcPts val="0"/>
                        </a:spcAft>
                      </a:pPr>
                      <a:r>
                        <a:rPr lang="ar-SA" sz="1400" dirty="0">
                          <a:effectLst/>
                          <a:latin typeface="Times New Roman"/>
                          <a:ea typeface="Times New Roman"/>
                          <a:cs typeface="PT Bold Heading"/>
                        </a:rPr>
                        <a:t>1</a:t>
                      </a:r>
                      <a:endParaRPr lang="en-US" sz="11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 </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توظيف خريطة المفهوم في تبسيط التعلم والفهم الصحيح</a:t>
                      </a:r>
                      <a:endParaRPr lang="en-US" sz="1400" dirty="0">
                        <a:effectLst/>
                        <a:latin typeface="Times New Roman"/>
                        <a:ea typeface="Times New Roman"/>
                      </a:endParaRPr>
                    </a:p>
                  </a:txBody>
                  <a:tcPr marL="47022" marR="4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20</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effectLst/>
                          <a:latin typeface="Times New Roman"/>
                          <a:ea typeface="Times New Roman"/>
                          <a:cs typeface="AL-Mohanad"/>
                        </a:rPr>
                        <a:t>يطلب المدرب من المتدربين تنفيذ النشاط التدريبي (4-2-1) بشكل فردي، ثم بشكل جماعي.</a:t>
                      </a:r>
                      <a:endParaRPr lang="en-US" sz="1100">
                        <a:effectLst/>
                        <a:latin typeface="Times New Roman"/>
                        <a:ea typeface="Times New Roman"/>
                      </a:endParaRPr>
                    </a:p>
                    <a:p>
                      <a:pPr algn="justLow" rtl="1">
                        <a:spcAft>
                          <a:spcPts val="0"/>
                        </a:spcAft>
                      </a:pPr>
                      <a:r>
                        <a:rPr lang="ar-SA" sz="1800">
                          <a:effectLst/>
                          <a:latin typeface="Times New Roman"/>
                          <a:ea typeface="Times New Roman"/>
                          <a:cs typeface="AL-Mohanad"/>
                        </a:rPr>
                        <a:t> </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651">
                <a:tc vMerge="1">
                  <a:txBody>
                    <a:bodyPr/>
                    <a:lstStyle/>
                    <a:p>
                      <a:pPr rtl="1"/>
                      <a:endParaRPr lang="ar-SA"/>
                    </a:p>
                  </a:txBody>
                  <a:tcPr/>
                </a:tc>
                <a:tc vMerge="1">
                  <a:txBody>
                    <a:bodyPr/>
                    <a:lstStyle/>
                    <a:p>
                      <a:pPr rtl="1"/>
                      <a:endParaRPr lang="ar-SA"/>
                    </a:p>
                  </a:txBody>
                  <a:tcPr/>
                </a:tc>
                <a:tc>
                  <a:txBody>
                    <a:bodyPr/>
                    <a:lstStyle/>
                    <a:p>
                      <a:pPr algn="ctr" rtl="1">
                        <a:spcAft>
                          <a:spcPts val="0"/>
                        </a:spcAft>
                      </a:pPr>
                      <a:r>
                        <a:rPr lang="ar-SA" sz="1800">
                          <a:effectLst/>
                          <a:latin typeface="Times New Roman"/>
                          <a:ea typeface="Times New Roman"/>
                          <a:cs typeface="AL-Mohanad"/>
                        </a:rPr>
                        <a:t>15</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solidFill>
                            <a:srgbClr val="000000"/>
                          </a:solidFill>
                          <a:effectLst/>
                          <a:latin typeface="Times New Roman"/>
                          <a:ea typeface="Times New Roman"/>
                          <a:cs typeface="AL-Mohanad"/>
                        </a:rPr>
                        <a:t> عرض ما توصلت إليه المجموعات ومناقشتها مع المدرب</a:t>
                      </a:r>
                      <a:r>
                        <a:rPr lang="ar-SA" sz="1800">
                          <a:effectLst/>
                          <a:latin typeface="Times New Roman"/>
                          <a:ea typeface="Times New Roman"/>
                          <a:cs typeface="AL-Mohanad"/>
                        </a:rPr>
                        <a:t>.</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719">
                <a:tc rowSpan="2">
                  <a:txBody>
                    <a:bodyPr/>
                    <a:lstStyle/>
                    <a:p>
                      <a:pPr algn="ctr" rtl="1">
                        <a:spcAft>
                          <a:spcPts val="0"/>
                        </a:spcAft>
                      </a:pPr>
                      <a:r>
                        <a:rPr lang="ar-SA" sz="1400" dirty="0">
                          <a:effectLst/>
                          <a:latin typeface="Times New Roman"/>
                          <a:ea typeface="Times New Roman"/>
                          <a:cs typeface="PT Bold Heading"/>
                        </a:rPr>
                        <a:t>2</a:t>
                      </a:r>
                      <a:endParaRPr lang="en-US" sz="11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 </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8600"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marL="228600" algn="ctr" rtl="1">
                        <a:spcAft>
                          <a:spcPts val="0"/>
                        </a:spcAft>
                      </a:pPr>
                      <a:r>
                        <a:rPr lang="ar-SA" sz="1400" dirty="0">
                          <a:effectLst/>
                          <a:latin typeface="Times New Roman"/>
                          <a:ea typeface="Times New Roman"/>
                          <a:cs typeface="PT Bold Heading"/>
                        </a:rPr>
                        <a:t>توظيف خريطة المفهوم في اكتشاف العلاقات بين المفاهيم لتحقيق تعلم ذي معنى</a:t>
                      </a:r>
                      <a:endParaRPr lang="en-US" sz="1400" dirty="0">
                        <a:effectLst/>
                        <a:latin typeface="Times New Roman"/>
                        <a:ea typeface="Times New Roman"/>
                      </a:endParaRPr>
                    </a:p>
                  </a:txBody>
                  <a:tcPr marL="47022" marR="4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25</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spc="-30">
                          <a:effectLst/>
                          <a:latin typeface="Times New Roman"/>
                          <a:ea typeface="Times New Roman"/>
                          <a:cs typeface="AL-Mohanad"/>
                        </a:rPr>
                        <a:t>يطلب المدرب من المتدربين قراءة النشرة العلمية (4-2-1) ويؤكد عليهم ضرورة مراعاة ما سبق حول بناء خرائط المفاهيم، ثم يطلب منهم تنفيذ النشاط التدريبي (4-2-2) بشكل فردي، ثم بشكل جماعي.</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527">
                <a:tc vMerge="1">
                  <a:txBody>
                    <a:bodyPr/>
                    <a:lstStyle/>
                    <a:p>
                      <a:pPr rtl="1"/>
                      <a:endParaRPr lang="ar-SA"/>
                    </a:p>
                  </a:txBody>
                  <a:tcPr/>
                </a:tc>
                <a:tc vMerge="1">
                  <a:txBody>
                    <a:bodyPr/>
                    <a:lstStyle/>
                    <a:p>
                      <a:pPr rtl="1"/>
                      <a:endParaRPr lang="ar-SA"/>
                    </a:p>
                  </a:txBody>
                  <a:tcPr/>
                </a:tc>
                <a:tc>
                  <a:txBody>
                    <a:bodyPr/>
                    <a:lstStyle/>
                    <a:p>
                      <a:pPr algn="ctr" rtl="1">
                        <a:spcAft>
                          <a:spcPts val="0"/>
                        </a:spcAft>
                      </a:pPr>
                      <a:r>
                        <a:rPr lang="ar-SA" sz="1800">
                          <a:effectLst/>
                          <a:latin typeface="Times New Roman"/>
                          <a:ea typeface="Times New Roman"/>
                          <a:cs typeface="AL-Mohanad"/>
                        </a:rPr>
                        <a:t>15</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solidFill>
                            <a:srgbClr val="000000"/>
                          </a:solidFill>
                          <a:effectLst/>
                          <a:latin typeface="Times New Roman"/>
                          <a:ea typeface="Times New Roman"/>
                          <a:cs typeface="AL-Mohanad"/>
                        </a:rPr>
                        <a:t>عرض ما توصلت إليه المجموعات ومناقشتها مع المدرب</a:t>
                      </a:r>
                      <a:r>
                        <a:rPr lang="ar-SA" sz="1800">
                          <a:effectLst/>
                          <a:latin typeface="Times New Roman"/>
                          <a:ea typeface="Times New Roman"/>
                          <a:cs typeface="AL-Mohanad"/>
                        </a:rPr>
                        <a:t>.</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736">
                <a:tc rowSpan="2">
                  <a:txBody>
                    <a:bodyPr/>
                    <a:lstStyle/>
                    <a:p>
                      <a:pPr algn="ctr" rtl="1">
                        <a:spcAft>
                          <a:spcPts val="0"/>
                        </a:spcAft>
                      </a:pPr>
                      <a:r>
                        <a:rPr lang="ar-SA" sz="1400" dirty="0">
                          <a:effectLst/>
                          <a:latin typeface="Times New Roman"/>
                          <a:ea typeface="Times New Roman"/>
                          <a:cs typeface="PT Bold Heading"/>
                        </a:rPr>
                        <a:t>3</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8600" algn="ctr" rtl="1">
                        <a:spcAft>
                          <a:spcPts val="0"/>
                        </a:spcAft>
                      </a:pPr>
                      <a:r>
                        <a:rPr lang="ar-SA" sz="1400" dirty="0">
                          <a:effectLst/>
                          <a:latin typeface="Times New Roman"/>
                          <a:ea typeface="Times New Roman"/>
                          <a:cs typeface="PT Bold Heading"/>
                        </a:rPr>
                        <a:t>توظيف خريطة المفهوم في التقويم الذاتي للتعلم</a:t>
                      </a:r>
                      <a:endParaRPr lang="en-US" sz="1400" dirty="0">
                        <a:effectLst/>
                        <a:latin typeface="Times New Roman"/>
                        <a:ea typeface="Times New Roman"/>
                      </a:endParaRPr>
                    </a:p>
                  </a:txBody>
                  <a:tcPr marL="47022" marR="4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25</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dirty="0">
                          <a:effectLst/>
                          <a:latin typeface="Times New Roman"/>
                          <a:ea typeface="Times New Roman"/>
                          <a:cs typeface="AL-Mohanad"/>
                        </a:rPr>
                        <a:t>يطلب من المتدربين تنفيذ النشاط التدريبي (4-2-3) بشكل فردي، ثم بشكل جماعي.</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611">
                <a:tc vMerge="1">
                  <a:txBody>
                    <a:bodyPr/>
                    <a:lstStyle/>
                    <a:p>
                      <a:pPr rtl="1"/>
                      <a:endParaRPr lang="ar-SA"/>
                    </a:p>
                  </a:txBody>
                  <a:tcPr/>
                </a:tc>
                <a:tc vMerge="1">
                  <a:txBody>
                    <a:bodyPr/>
                    <a:lstStyle/>
                    <a:p>
                      <a:pPr rtl="1"/>
                      <a:endParaRPr lang="ar-SA"/>
                    </a:p>
                  </a:txBody>
                  <a:tcPr/>
                </a:tc>
                <a:tc>
                  <a:txBody>
                    <a:bodyPr/>
                    <a:lstStyle/>
                    <a:p>
                      <a:pPr algn="ctr" rtl="1">
                        <a:spcAft>
                          <a:spcPts val="0"/>
                        </a:spcAft>
                      </a:pPr>
                      <a:r>
                        <a:rPr lang="ar-SA" sz="1800">
                          <a:effectLst/>
                          <a:latin typeface="Times New Roman"/>
                          <a:ea typeface="Times New Roman"/>
                          <a:cs typeface="AL-Mohanad"/>
                        </a:rPr>
                        <a:t>15</a:t>
                      </a:r>
                      <a:endParaRPr lang="en-US" sz="110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dirty="0">
                          <a:solidFill>
                            <a:srgbClr val="000000"/>
                          </a:solidFill>
                          <a:effectLst/>
                          <a:latin typeface="Times New Roman"/>
                          <a:ea typeface="Times New Roman"/>
                          <a:cs typeface="AL-Mohanad"/>
                        </a:rPr>
                        <a:t>عرض ما توصلت إليه المجموعات ومناقشتها مع المدرب</a:t>
                      </a:r>
                      <a:r>
                        <a:rPr lang="ar-SA" sz="1800" dirty="0">
                          <a:effectLst/>
                          <a:latin typeface="Times New Roman"/>
                          <a:ea typeface="Times New Roman"/>
                          <a:cs typeface="AL-Mohanad"/>
                        </a:rPr>
                        <a:t>.</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82">
                <a:tc gridSpan="2">
                  <a:txBody>
                    <a:bodyPr/>
                    <a:lstStyle/>
                    <a:p>
                      <a:pPr algn="ctr" rtl="1">
                        <a:spcAft>
                          <a:spcPts val="0"/>
                        </a:spcAft>
                      </a:pPr>
                      <a:r>
                        <a:rPr lang="ar-SA" sz="1100" dirty="0">
                          <a:effectLst/>
                          <a:latin typeface="Times New Roman"/>
                          <a:ea typeface="Times New Roman"/>
                          <a:cs typeface="PT Bold Heading"/>
                        </a:rPr>
                        <a:t>المجموع</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gridSpan="2">
                  <a:txBody>
                    <a:bodyPr/>
                    <a:lstStyle/>
                    <a:p>
                      <a:pPr algn="ctr" rtl="1">
                        <a:spcAft>
                          <a:spcPts val="0"/>
                        </a:spcAft>
                      </a:pPr>
                      <a:r>
                        <a:rPr lang="ar-SA" sz="1400" dirty="0">
                          <a:effectLst/>
                          <a:latin typeface="Times New Roman"/>
                          <a:ea typeface="Times New Roman"/>
                          <a:cs typeface="PT Bold Heading"/>
                        </a:rPr>
                        <a:t>120</a:t>
                      </a:r>
                      <a:endParaRPr lang="en-US" sz="1100" dirty="0">
                        <a:effectLst/>
                        <a:latin typeface="Times New Roman"/>
                        <a:ea typeface="Times New Roman"/>
                      </a:endParaRPr>
                    </a:p>
                  </a:txBody>
                  <a:tcPr marL="47022" marR="47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r>
            </a:tbl>
          </a:graphicData>
        </a:graphic>
      </p:graphicFrame>
      <p:sp>
        <p:nvSpPr>
          <p:cNvPr id="5" name="Rectangle 1"/>
          <p:cNvSpPr>
            <a:spLocks noChangeArrowheads="1"/>
          </p:cNvSpPr>
          <p:nvPr/>
        </p:nvSpPr>
        <p:spPr bwMode="auto">
          <a:xfrm>
            <a:off x="3055938" y="1443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864096" cy="575017"/>
          </a:xfrm>
          <a:prstGeom prst="rect">
            <a:avLst/>
          </a:prstGeom>
        </p:spPr>
      </p:pic>
    </p:spTree>
    <p:extLst>
      <p:ext uri="{BB962C8B-B14F-4D97-AF65-F5344CB8AC3E}">
        <p14:creationId xmlns:p14="http://schemas.microsoft.com/office/powerpoint/2010/main" val="14140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58</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1207998910"/>
              </p:ext>
            </p:extLst>
          </p:nvPr>
        </p:nvGraphicFramePr>
        <p:xfrm>
          <a:off x="1691680" y="476672"/>
          <a:ext cx="7067302" cy="609600"/>
        </p:xfrm>
        <a:graphic>
          <a:graphicData uri="http://schemas.openxmlformats.org/drawingml/2006/table">
            <a:tbl>
              <a:tblPr rtl="1" firstRow="1" firstCol="1" lastRow="1" lastCol="1" bandRow="1" bandCol="1"/>
              <a:tblGrid>
                <a:gridCol w="5212842"/>
                <a:gridCol w="1854460"/>
              </a:tblGrid>
              <a:tr h="0">
                <a:tc>
                  <a:txBody>
                    <a:bodyPr/>
                    <a:lstStyle/>
                    <a:p>
                      <a:pPr algn="justLow" rtl="1">
                        <a:spcAft>
                          <a:spcPts val="0"/>
                        </a:spcAft>
                      </a:pPr>
                      <a:r>
                        <a:rPr lang="ar-SA" sz="2000" dirty="0" smtClean="0">
                          <a:effectLst/>
                          <a:latin typeface="Times New Roman"/>
                          <a:ea typeface="Times New Roman"/>
                          <a:cs typeface="AL-Mohanad"/>
                        </a:rPr>
                        <a:t>النشاط </a:t>
                      </a:r>
                      <a:r>
                        <a:rPr lang="ar-SA" sz="2000" dirty="0">
                          <a:effectLst/>
                          <a:latin typeface="Times New Roman"/>
                          <a:ea typeface="Times New Roman"/>
                          <a:cs typeface="AL-Mohanad"/>
                        </a:rPr>
                        <a:t>(3-2-1)</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a:effectLst/>
                          <a:latin typeface="Times New Roman"/>
                          <a:ea typeface="Times New Roman"/>
                          <a:cs typeface="AL-Mohanad"/>
                        </a:rPr>
                        <a:t>الزمن (30) دقيقة</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000">
                          <a:effectLst/>
                          <a:latin typeface="Times New Roman"/>
                          <a:ea typeface="Times New Roman"/>
                          <a:cs typeface="AL-Mohanad"/>
                        </a:rPr>
                        <a:t>أسلوب التنفيذ</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a:rPr>
                        <a:t>مشغل 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59632" y="1559689"/>
            <a:ext cx="748883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هدف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يوظف المتدرب خرائط المفاهيم في تبسيط التعلم والفهم الصحيح له.</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المطلوب في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عزيزي المتدرب:</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من أفضل الاستخدامات لخريطة المفهوم استخدامها لتبسيط وتحسين فهم الطلاب، غير  أن ذلك  لا يأتي ارتجالياً أو عشوائياً، فهو بحاجة لوضع خطة أو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إستراتيجية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محددة، والمطلوب منك تحقيق الآتي، ثم مناقشة ما توصلت إليه مع زملائك في المجموعة: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اذكر الإجراءات التي ستتّبعها في توظيف خارطة المفاهيم في تبسيط التعلم وتكوين الفهم الصحيح لها.</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ارسم خارطة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في مجال تخصصك لتحقيق الإجراءات السابقة.</a:t>
            </a:r>
            <a:endPar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rPr>
              <a:t>......................................................................................................................................................................................................................................................................</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6155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59</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1088748551"/>
              </p:ext>
            </p:extLst>
          </p:nvPr>
        </p:nvGraphicFramePr>
        <p:xfrm>
          <a:off x="1835696" y="476672"/>
          <a:ext cx="7098754" cy="609600"/>
        </p:xfrm>
        <a:graphic>
          <a:graphicData uri="http://schemas.openxmlformats.org/drawingml/2006/table">
            <a:tbl>
              <a:tblPr rtl="1" firstRow="1" firstCol="1" lastRow="1" lastCol="1" bandRow="1" bandCol="1"/>
              <a:tblGrid>
                <a:gridCol w="5236041"/>
                <a:gridCol w="1862713"/>
              </a:tblGrid>
              <a:tr h="0">
                <a:tc>
                  <a:txBody>
                    <a:bodyPr/>
                    <a:lstStyle/>
                    <a:p>
                      <a:pPr algn="justLow" rtl="1">
                        <a:spcAft>
                          <a:spcPts val="0"/>
                        </a:spcAft>
                      </a:pPr>
                      <a:r>
                        <a:rPr lang="ar-SA" sz="2000" dirty="0" smtClean="0">
                          <a:effectLst/>
                          <a:latin typeface="Times New Roman"/>
                          <a:ea typeface="Times New Roman"/>
                          <a:cs typeface="AL-Mohanad"/>
                        </a:rPr>
                        <a:t>النشاط </a:t>
                      </a:r>
                      <a:r>
                        <a:rPr lang="ar-SA" sz="2000" dirty="0">
                          <a:effectLst/>
                          <a:latin typeface="Times New Roman"/>
                          <a:ea typeface="Times New Roman"/>
                          <a:cs typeface="AL-Mohanad"/>
                        </a:rPr>
                        <a:t>(3-2-2)</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a:effectLst/>
                          <a:latin typeface="Times New Roman"/>
                          <a:ea typeface="Times New Roman"/>
                          <a:cs typeface="AL-Mohanad"/>
                        </a:rPr>
                        <a:t>الزمن (40) دقيقة</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000">
                          <a:effectLst/>
                          <a:latin typeface="Times New Roman"/>
                          <a:ea typeface="Times New Roman"/>
                          <a:cs typeface="AL-Mohanad"/>
                        </a:rPr>
                        <a:t>أسلوب التنفيذ</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a:rPr>
                        <a:t>مشغل 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475419" y="1362715"/>
            <a:ext cx="737248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يوظف المتدرب خرائط المفاهيم في اكتشاف العلاقات بين المفاهيم لتحقيق تعلم ذي معنى.</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عزيزي المتدرب:</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من خلال قراءة النشرة العلمية (4-2-1)؛ وظّف الخارطة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التي بنيتها في نشاط (4-1-1) لتحقيق الآتي، ثم ناقش زملائك في المجموعة فيما توصلت إليه:</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ما الإجراءات التي يمكن اتباعها لتوظّيف خرائط المفاهيم (التي أعددتها في النشاط السابق) في تنمية وتعزيز قدرات الطلاب على اكتشاف العلاقات بين المفاهيم وبنائها لتحقيق تعلم ذي معنى.</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حدّد المؤشرات التي يمكن من خلالها الحكم على مدى نجاح الطلاب في اكتشاف العلاقات بين المفاهيم لتحقيق تعلم ذي معنى.</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70546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3568134640"/>
              </p:ext>
            </p:extLst>
          </p:nvPr>
        </p:nvGraphicFramePr>
        <p:xfrm>
          <a:off x="1979712" y="404664"/>
          <a:ext cx="6779270" cy="914400"/>
        </p:xfrm>
        <a:graphic>
          <a:graphicData uri="http://schemas.openxmlformats.org/drawingml/2006/table">
            <a:tbl>
              <a:tblPr rtl="1" firstRow="1" firstCol="1" lastRow="1" lastCol="1" bandRow="1" bandCol="1"/>
              <a:tblGrid>
                <a:gridCol w="6779270"/>
              </a:tblGrid>
              <a:tr h="0">
                <a:tc>
                  <a:txBody>
                    <a:bodyPr/>
                    <a:lstStyle/>
                    <a:p>
                      <a:pPr algn="r" rtl="1">
                        <a:spcAft>
                          <a:spcPts val="0"/>
                        </a:spcAft>
                      </a:pPr>
                      <a:r>
                        <a:rPr lang="ar-SA" sz="2000" dirty="0">
                          <a:effectLst/>
                          <a:latin typeface="Times New Roman"/>
                          <a:ea typeface="Times New Roman"/>
                          <a:cs typeface="AL-Mohanad"/>
                        </a:rPr>
                        <a:t>نشرة علمية رقم: (3-2-1)</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000" dirty="0">
                          <a:effectLst/>
                          <a:latin typeface="Times New Roman"/>
                          <a:ea typeface="Times New Roman"/>
                          <a:cs typeface="AL-Mohanad"/>
                        </a:rPr>
                        <a:t>موضوع النشرة العلمية: استخدام خرائط المفاهيم في اكتشاف العلاقات بين المفاهيم لتحقيق تعلم ذي معنى.</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331640" y="2172920"/>
            <a:ext cx="738082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في عملية التعلّم يتفاعل الطالب مع خبرات ومعلومات يدخلها إلى عقله على شكل أجزاء صغيرة من المعلومات تشكل في مجموعها المعرفة العامة أو الفكرة أو المفهوم العريض الواسع، ولكي يتم التعامل مع هذه المعلومات بفاعلية يقوم الدماغ بترتيبها في أنساق أو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أنماط،وتؤكد</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جين هيلي  (</a:t>
            </a:r>
            <a:r>
              <a:rPr kumimoji="0" lang="en-US" sz="2400" b="0" i="0" u="none" strike="noStrike" cap="none" normalizeH="0" baseline="0" dirty="0" smtClean="0">
                <a:ln>
                  <a:noFill/>
                </a:ln>
                <a:solidFill>
                  <a:schemeClr val="tx1"/>
                </a:solidFill>
                <a:effectLst/>
                <a:latin typeface="Cordia New" pitchFamily="34" charset="-34"/>
                <a:ea typeface="Times New Roman" pitchFamily="18" charset="0"/>
                <a:cs typeface="AL-Mohanad" pitchFamily="2" charset="-78"/>
              </a:rPr>
              <a:t>Jane Healy</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هناك قناعة متزايدة بأن الأنماط هي مفتاح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الذكاء،فتنميط</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المعلومات يعني في الحقيقة تنظيم وربط المعلومات الجديدة بكلاليب ذهنية تمَّ تطويرها . وخريطة المفهوم تمثّل أداة فاعلة تجعل المعاني والعلاقات أكثر حسّية وبالتالي يسهل إدراكها، كما أن الاجتهاد في بناء المخططات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يؤدي إلى تمييز العلاقات والمعاني الجديدة.</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68344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547664" y="1524848"/>
            <a:ext cx="7128792" cy="3416320"/>
          </a:xfrm>
          <a:prstGeom prst="rect">
            <a:avLst/>
          </a:prstGeom>
        </p:spPr>
        <p:txBody>
          <a:bodyPr wrap="square">
            <a:spAutoFit/>
          </a:bodyPr>
          <a:lstStyle/>
          <a:p>
            <a:pPr algn="justLow"/>
            <a:r>
              <a:rPr lang="ar-SA" sz="2400" spc="-30" dirty="0" smtClean="0">
                <a:latin typeface="Times New Roman"/>
                <a:ea typeface="Times New Roman"/>
                <a:cs typeface="AL-Mohanad" pitchFamily="2" charset="-78"/>
              </a:rPr>
              <a:t>      ويرى </a:t>
            </a:r>
            <a:r>
              <a:rPr lang="ar-SA" sz="2400" spc="-30" dirty="0">
                <a:latin typeface="Times New Roman"/>
                <a:ea typeface="Times New Roman"/>
                <a:cs typeface="AL-Mohanad" pitchFamily="2" charset="-78"/>
              </a:rPr>
              <a:t>(نوفاك) أن عملية تخطيط المفهوم تعد يمكن أن يساعد على تطوير الإبداع لدى المعلم والطالب، ويذكر ضمن هذا السياق أن التفكير التأملي عبارة عن عمل منظم يتضمن تصنيف المفاهيم وربطها وإبراز ما بينها من علاقات أو تحليلها واكتشاف علاقاتها، وبرسم خريطة المفهوم نقوم بعرض العلاقات وإبدائها للعيان، ويعيننا رسم خرائط المفهوم في حشد قدراتنا على التركيز وتعرف الأنماط في التصور والخيال وتسهيل التذكّر والتوجّه نحو الهدف الذي ينبغي التركيز عليه عند التفكير في موضوع ما، كما أن اشتراك التداعيات الذهنية والتمثيلات البصرية يعد لعملية التفكير من حيث كمية الأفكار ونوعيتها</a:t>
            </a:r>
            <a:r>
              <a:rPr lang="ar-SA" sz="2400" spc="-30" dirty="0" smtClean="0">
                <a:latin typeface="Times New Roman"/>
                <a:ea typeface="Times New Roman"/>
                <a:cs typeface="AL-Mohanad" pitchFamily="2" charset="-78"/>
              </a:rPr>
              <a:t>.</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61275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475656" y="1390124"/>
            <a:ext cx="7056784" cy="3416320"/>
          </a:xfrm>
          <a:prstGeom prst="rect">
            <a:avLst/>
          </a:prstGeom>
        </p:spPr>
        <p:txBody>
          <a:bodyPr wrap="square">
            <a:spAutoFit/>
          </a:bodyPr>
          <a:lstStyle/>
          <a:p>
            <a:pPr algn="justLow"/>
            <a:r>
              <a:rPr lang="ar-SA" sz="2400" spc="-30" dirty="0" smtClean="0">
                <a:latin typeface="Times New Roman"/>
                <a:ea typeface="Times New Roman"/>
                <a:cs typeface="AL-Mohanad" pitchFamily="2" charset="-78"/>
              </a:rPr>
              <a:t>     وقد </a:t>
            </a:r>
            <a:r>
              <a:rPr lang="ar-SA" sz="2400" spc="-30" dirty="0">
                <a:latin typeface="Times New Roman"/>
                <a:ea typeface="Times New Roman"/>
                <a:cs typeface="AL-Mohanad" pitchFamily="2" charset="-78"/>
              </a:rPr>
              <a:t>وجد هيجن (</a:t>
            </a:r>
            <a:r>
              <a:rPr lang="ar-SA" sz="2400" spc="-30" dirty="0">
                <a:latin typeface="Cordia New"/>
                <a:ea typeface="Times New Roman"/>
                <a:cs typeface="AL-Mohanad" pitchFamily="2" charset="-78"/>
              </a:rPr>
              <a:t>1980</a:t>
            </a:r>
            <a:r>
              <a:rPr lang="en-US" sz="2400" spc="-30" dirty="0">
                <a:latin typeface="Cordia New"/>
                <a:ea typeface="Times New Roman"/>
                <a:cs typeface="AL-Mohanad" pitchFamily="2" charset="-78"/>
              </a:rPr>
              <a:t>Hagen</a:t>
            </a:r>
            <a:r>
              <a:rPr lang="ar-SA" sz="2400" spc="-30" dirty="0">
                <a:latin typeface="Cordia New"/>
                <a:ea typeface="Times New Roman"/>
                <a:cs typeface="AL-Mohanad" pitchFamily="2" charset="-78"/>
              </a:rPr>
              <a:t>)</a:t>
            </a:r>
            <a:r>
              <a:rPr lang="ar-SA" sz="2400" spc="-30" dirty="0">
                <a:latin typeface="Times New Roman"/>
                <a:ea typeface="Times New Roman"/>
                <a:cs typeface="AL-Mohanad" pitchFamily="2" charset="-78"/>
              </a:rPr>
              <a:t> أن الخرائط </a:t>
            </a:r>
            <a:r>
              <a:rPr lang="ar-SA" sz="2400" spc="-30" dirty="0" err="1">
                <a:latin typeface="Times New Roman"/>
                <a:ea typeface="Times New Roman"/>
                <a:cs typeface="AL-Mohanad" pitchFamily="2" charset="-78"/>
              </a:rPr>
              <a:t>المفاهيمية</a:t>
            </a:r>
            <a:r>
              <a:rPr lang="ar-SA" sz="2400" spc="-30" dirty="0">
                <a:latin typeface="Times New Roman"/>
                <a:ea typeface="Times New Roman"/>
                <a:cs typeface="AL-Mohanad" pitchFamily="2" charset="-78"/>
              </a:rPr>
              <a:t> تشجّع التفكير </a:t>
            </a:r>
            <a:r>
              <a:rPr lang="ar-SA" sz="2400" spc="-30" dirty="0" err="1">
                <a:latin typeface="Times New Roman"/>
                <a:ea typeface="Times New Roman"/>
                <a:cs typeface="AL-Mohanad" pitchFamily="2" charset="-78"/>
              </a:rPr>
              <a:t>التشعّبي،فالطلاب</a:t>
            </a:r>
            <a:r>
              <a:rPr lang="ar-SA" sz="2400" spc="-30" dirty="0">
                <a:latin typeface="Times New Roman"/>
                <a:ea typeface="Times New Roman"/>
                <a:cs typeface="AL-Mohanad" pitchFamily="2" charset="-78"/>
              </a:rPr>
              <a:t> يتعاملون مع المعلومات بشكل يتلاءم مع الخرائط </a:t>
            </a:r>
            <a:r>
              <a:rPr lang="ar-SA" sz="2400" spc="-30" dirty="0" err="1">
                <a:latin typeface="Times New Roman"/>
                <a:ea typeface="Times New Roman"/>
                <a:cs typeface="AL-Mohanad" pitchFamily="2" charset="-78"/>
              </a:rPr>
              <a:t>المفاهيمية</a:t>
            </a:r>
            <a:r>
              <a:rPr lang="ar-SA" sz="2400" spc="-30" dirty="0">
                <a:latin typeface="Times New Roman"/>
                <a:ea typeface="Times New Roman"/>
                <a:cs typeface="AL-Mohanad" pitchFamily="2" charset="-78"/>
              </a:rPr>
              <a:t> التي يرسمونها في ذاكرتهم أو على الورق، ويرون الارتباطات بطرق من </a:t>
            </a:r>
            <a:r>
              <a:rPr lang="ar-SA" sz="2400" spc="-30" dirty="0" err="1">
                <a:latin typeface="Times New Roman"/>
                <a:ea typeface="Times New Roman"/>
                <a:cs typeface="AL-Mohanad" pitchFamily="2" charset="-78"/>
              </a:rPr>
              <a:t>ابتكارهم،وعندما</a:t>
            </a:r>
            <a:r>
              <a:rPr lang="ar-SA" sz="2400" spc="-30" dirty="0">
                <a:latin typeface="Times New Roman"/>
                <a:ea typeface="Times New Roman"/>
                <a:cs typeface="AL-Mohanad" pitchFamily="2" charset="-78"/>
              </a:rPr>
              <a:t> يستخدمون الخرائط </a:t>
            </a:r>
            <a:r>
              <a:rPr lang="ar-SA" sz="2400" spc="-30" dirty="0" err="1">
                <a:latin typeface="Times New Roman"/>
                <a:ea typeface="Times New Roman"/>
                <a:cs typeface="AL-Mohanad" pitchFamily="2" charset="-78"/>
              </a:rPr>
              <a:t>المفاهيمية</a:t>
            </a:r>
            <a:r>
              <a:rPr lang="ar-SA" sz="2400" spc="-30" dirty="0">
                <a:latin typeface="Times New Roman"/>
                <a:ea typeface="Times New Roman"/>
                <a:cs typeface="AL-Mohanad" pitchFamily="2" charset="-78"/>
              </a:rPr>
              <a:t> بصفة منتظمة يبدأ الطلاب بتصميم خرائطهم الخاصة بهم حول المفاهيم والموضوعات، ويعني ذلك أن الطلاب أصبحوا قادرين على بناء المعرفة من صمّها واسترجاعها. ولكي تساعد الطلاب في التفكير تقدّم لهم خرائط مفهومية ناقصة وتطلب منهم أن يبرزوا أو يحددوا العلاقات بين مكوناتها أو يصفوا العلاقات والظروف التي تنشأ فيها</a:t>
            </a:r>
            <a:r>
              <a:rPr lang="ar-SA" sz="2400" spc="-30" dirty="0" smtClean="0">
                <a:latin typeface="Times New Roman"/>
                <a:ea typeface="Times New Roman"/>
                <a:cs typeface="AL-Mohanad" pitchFamily="2" charset="-78"/>
              </a:rPr>
              <a:t>.</a:t>
            </a:r>
            <a:endParaRPr lang="en-US" sz="2400" dirty="0">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6498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115616" y="1052736"/>
            <a:ext cx="7632848" cy="4893647"/>
          </a:xfrm>
          <a:prstGeom prst="rect">
            <a:avLst/>
          </a:prstGeom>
        </p:spPr>
        <p:txBody>
          <a:bodyPr wrap="square">
            <a:spAutoFit/>
          </a:bodyPr>
          <a:lstStyle/>
          <a:p>
            <a:pPr algn="just"/>
            <a:r>
              <a:rPr lang="ar-SA" sz="2400" spc="-30" dirty="0" smtClean="0">
                <a:latin typeface="Times New Roman"/>
                <a:ea typeface="Times New Roman"/>
                <a:cs typeface="AL-Mohanad" pitchFamily="2" charset="-78"/>
              </a:rPr>
              <a:t>     وبناء </a:t>
            </a:r>
            <a:r>
              <a:rPr lang="ar-SA" sz="2400" spc="-30" dirty="0">
                <a:latin typeface="Times New Roman"/>
                <a:ea typeface="Times New Roman"/>
                <a:cs typeface="AL-Mohanad" pitchFamily="2" charset="-78"/>
              </a:rPr>
              <a:t>على ذلك تعد خريطة المفهوم منظم تمهيدي بصري يظهر العلاقات بين المفاهيم، وفي الوقت نفسه يبيّن المفهوم وامتداداته وتحولاته والظروف اللازمة لهذه التحولات، ويتوقع أن يساعد ذلك الطالب على رسم صورة ذهنية واضحة للمفهوم مما يؤدّي إلى ربطه بشكل ناجح في البناء العقلي، وذلك يعني؛ فهم الطالب للمفهوم وتحقق التعلم ذي المعنى.</a:t>
            </a:r>
            <a:endParaRPr lang="en-US" sz="2400" dirty="0">
              <a:latin typeface="Times New Roman"/>
              <a:ea typeface="Times New Roman"/>
              <a:cs typeface="AL-Mohanad" pitchFamily="2" charset="-78"/>
            </a:endParaRPr>
          </a:p>
          <a:p>
            <a:pPr algn="just"/>
            <a:r>
              <a:rPr lang="ar-SA" sz="2400" b="1" spc="-30" dirty="0" smtClean="0">
                <a:latin typeface="Times New Roman"/>
                <a:ea typeface="Times New Roman"/>
                <a:cs typeface="AL-Mohanad" pitchFamily="2" charset="-78"/>
              </a:rPr>
              <a:t>      و</a:t>
            </a:r>
            <a:r>
              <a:rPr lang="ar-SA" sz="2400" spc="-30" dirty="0" smtClean="0">
                <a:latin typeface="Times New Roman"/>
                <a:ea typeface="Times New Roman"/>
                <a:cs typeface="AL-Mohanad" pitchFamily="2" charset="-78"/>
              </a:rPr>
              <a:t>نحن </a:t>
            </a:r>
            <a:r>
              <a:rPr lang="ar-SA" sz="2400" spc="-30" dirty="0">
                <a:latin typeface="Times New Roman"/>
                <a:ea typeface="Times New Roman"/>
                <a:cs typeface="AL-Mohanad" pitchFamily="2" charset="-78"/>
              </a:rPr>
              <a:t>نعلم أن المعلمين والكتب المدرسية يقدمون المادة العلمية أو الموضوع الدراسي في معظم الأحيان من خلال النصوص بطريقة سردية، وفي أحسن الأحوال يدعمون النص أو الموضوع برسم أو صورة. ولا شك أن ذلك سيؤدي إلى خلل أو صعوبة في فهم الموضوع وفي التوصّل إلى التعلم ذي </a:t>
            </a:r>
            <a:r>
              <a:rPr lang="ar-SA" sz="2400" spc="-30" dirty="0" smtClean="0">
                <a:latin typeface="Times New Roman"/>
                <a:ea typeface="Times New Roman"/>
                <a:cs typeface="AL-Mohanad" pitchFamily="2" charset="-78"/>
              </a:rPr>
              <a:t>المعنى</a:t>
            </a:r>
            <a:r>
              <a:rPr lang="ar-SA" sz="2400" spc="-30" dirty="0">
                <a:latin typeface="Times New Roman"/>
                <a:ea typeface="Times New Roman"/>
                <a:cs typeface="AL-Mohanad" pitchFamily="2" charset="-78"/>
              </a:rPr>
              <a:t> </a:t>
            </a:r>
            <a:r>
              <a:rPr lang="ar-SA" sz="2400" spc="-30" dirty="0" smtClean="0">
                <a:latin typeface="Times New Roman"/>
                <a:ea typeface="Times New Roman"/>
                <a:cs typeface="AL-Mohanad" pitchFamily="2" charset="-78"/>
              </a:rPr>
              <a:t>. </a:t>
            </a:r>
            <a:r>
              <a:rPr lang="ar-SA" sz="2400" spc="-30" dirty="0">
                <a:latin typeface="Times New Roman"/>
                <a:ea typeface="Times New Roman"/>
                <a:cs typeface="AL-Mohanad"/>
              </a:rPr>
              <a:t>وللتغلب على ذلك نرى تقديم النصوص مدعومة بخرائط </a:t>
            </a:r>
            <a:r>
              <a:rPr lang="ar-SA" sz="2400" spc="-30" dirty="0" err="1">
                <a:latin typeface="Times New Roman"/>
                <a:ea typeface="Times New Roman"/>
                <a:cs typeface="AL-Mohanad"/>
              </a:rPr>
              <a:t>مفاهيمية</a:t>
            </a:r>
            <a:r>
              <a:rPr lang="ar-SA" sz="2400" spc="-30" dirty="0">
                <a:latin typeface="Times New Roman"/>
                <a:ea typeface="Times New Roman"/>
                <a:cs typeface="AL-Mohanad"/>
              </a:rPr>
              <a:t> أو تقديم النصوص وتكليف الطالب بترجمتها إلى خريطة </a:t>
            </a:r>
            <a:r>
              <a:rPr lang="ar-SA" sz="2400" spc="-30" dirty="0" err="1">
                <a:latin typeface="Times New Roman"/>
                <a:ea typeface="Times New Roman"/>
                <a:cs typeface="AL-Mohanad"/>
              </a:rPr>
              <a:t>مفاهيمية</a:t>
            </a:r>
            <a:r>
              <a:rPr lang="ar-SA" sz="2400" spc="-30" dirty="0">
                <a:latin typeface="Times New Roman"/>
                <a:ea typeface="Times New Roman"/>
                <a:cs typeface="AL-Mohanad"/>
              </a:rPr>
              <a:t>، أي إبراز المفاهيم التي في النص وإظهار العلاقات الموجودة بينها، وإبراز امتداداتها وتحولاتها وتحديد العمليات والظروف التي تؤدي إلى تلك التحولات،</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936104" cy="622935"/>
          </a:xfrm>
          <a:prstGeom prst="rect">
            <a:avLst/>
          </a:prstGeom>
        </p:spPr>
      </p:pic>
    </p:spTree>
    <p:extLst>
      <p:ext uri="{BB962C8B-B14F-4D97-AF65-F5344CB8AC3E}">
        <p14:creationId xmlns:p14="http://schemas.microsoft.com/office/powerpoint/2010/main" val="58481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61</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مستطيل 3"/>
          <p:cNvSpPr/>
          <p:nvPr/>
        </p:nvSpPr>
        <p:spPr>
          <a:xfrm>
            <a:off x="1115616" y="1146224"/>
            <a:ext cx="7632848" cy="4154984"/>
          </a:xfrm>
          <a:prstGeom prst="rect">
            <a:avLst/>
          </a:prstGeom>
        </p:spPr>
        <p:txBody>
          <a:bodyPr wrap="square">
            <a:spAutoFit/>
          </a:bodyPr>
          <a:lstStyle/>
          <a:p>
            <a:pPr algn="just"/>
            <a:r>
              <a:rPr lang="ar-SA" sz="2400" spc="-30" dirty="0" smtClean="0">
                <a:latin typeface="Times New Roman"/>
                <a:ea typeface="Times New Roman"/>
                <a:cs typeface="AL-Mohanad"/>
              </a:rPr>
              <a:t>      ونحن </a:t>
            </a:r>
            <a:r>
              <a:rPr lang="ar-SA" sz="2400" spc="-30" dirty="0">
                <a:latin typeface="Times New Roman"/>
                <a:ea typeface="Times New Roman"/>
                <a:cs typeface="AL-Mohanad"/>
              </a:rPr>
              <a:t>نرى في ذلك وسيلة أو طريقة لتعميق وتحسين فهم الطالب للموضوع أو المفهوم كما أنه يساعد على </a:t>
            </a:r>
            <a:r>
              <a:rPr lang="ar-SA" sz="2400" spc="-30" dirty="0" err="1">
                <a:latin typeface="Times New Roman"/>
                <a:ea typeface="Times New Roman"/>
                <a:cs typeface="AL-Mohanad"/>
              </a:rPr>
              <a:t>التحصيل،لأنه</a:t>
            </a:r>
            <a:r>
              <a:rPr lang="ar-SA" sz="2400" spc="-30" dirty="0">
                <a:latin typeface="Times New Roman"/>
                <a:ea typeface="Times New Roman"/>
                <a:cs typeface="AL-Mohanad"/>
              </a:rPr>
              <a:t> يستفيد من طبيعة الذاكرة </a:t>
            </a:r>
            <a:r>
              <a:rPr lang="ar-SA" sz="2400" spc="-30" dirty="0" err="1">
                <a:latin typeface="Times New Roman"/>
                <a:ea typeface="Times New Roman"/>
                <a:cs typeface="AL-Mohanad"/>
              </a:rPr>
              <a:t>البشرية؛إذ</a:t>
            </a:r>
            <a:r>
              <a:rPr lang="ar-SA" sz="2400" spc="-30" dirty="0">
                <a:latin typeface="Times New Roman"/>
                <a:ea typeface="Times New Roman"/>
                <a:cs typeface="AL-Mohanad"/>
              </a:rPr>
              <a:t> عندما يستخدم الطلاب المنظم التخطيطي بشكل منتظم يصبحون ماهرين في التلخيص وهو مظهر مهم من مظاهر الفهم لأن اطلاعهم على المنظم بشكل واسع يريهم ما هي المعلومات المهمة، كما أنه أداة فعالة للتذكر إذ يمكن للطالب تصوّر المفاهيم وتذكرها من خلال إغلاق أعينهم والنظر إلى صورة عقلية </a:t>
            </a:r>
            <a:r>
              <a:rPr lang="ar-SA" sz="2400" spc="-30" dirty="0" err="1">
                <a:latin typeface="Times New Roman"/>
                <a:ea typeface="Times New Roman"/>
                <a:cs typeface="AL-Mohanad"/>
              </a:rPr>
              <a:t>استفادوها</a:t>
            </a:r>
            <a:r>
              <a:rPr lang="ar-SA" sz="2400" spc="-30" dirty="0">
                <a:latin typeface="Times New Roman"/>
                <a:ea typeface="Times New Roman"/>
                <a:cs typeface="AL-Mohanad"/>
              </a:rPr>
              <a:t> من خريطة مفهوم أكملوها سابقا. وبذلك تتيح خريطة المفهوم ثرية لتنشيط الذهن واستدعاء العلاقات وتكوينها، وكذلك تساعد على التصوّر والتخيّل والتذكر والفهم والتمييز والتعليل والاستنتاج، كما أن التعميم يقوم على إدراك العلاقات بين العام الخاص أو بين الموقف الحاضر والموقف المقبل، وكل ذلك توفّره خريطة المفهوم بفاعلية.</a:t>
            </a:r>
            <a:endParaRPr lang="ar-SA" sz="2400"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9711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62</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1626887772"/>
              </p:ext>
            </p:extLst>
          </p:nvPr>
        </p:nvGraphicFramePr>
        <p:xfrm>
          <a:off x="1835696" y="476672"/>
          <a:ext cx="7098754" cy="609600"/>
        </p:xfrm>
        <a:graphic>
          <a:graphicData uri="http://schemas.openxmlformats.org/drawingml/2006/table">
            <a:tbl>
              <a:tblPr rtl="1" firstRow="1" firstCol="1" lastRow="1" lastCol="1" bandRow="1" bandCol="1"/>
              <a:tblGrid>
                <a:gridCol w="5236041"/>
                <a:gridCol w="1862713"/>
              </a:tblGrid>
              <a:tr h="0">
                <a:tc>
                  <a:txBody>
                    <a:bodyPr/>
                    <a:lstStyle/>
                    <a:p>
                      <a:pPr algn="justLow" rtl="1">
                        <a:spcAft>
                          <a:spcPts val="0"/>
                        </a:spcAft>
                      </a:pPr>
                      <a:r>
                        <a:rPr lang="ar-SA" sz="2000" dirty="0" smtClean="0">
                          <a:effectLst/>
                          <a:latin typeface="Times New Roman"/>
                          <a:ea typeface="Times New Roman"/>
                          <a:cs typeface="AL-Mohanad"/>
                        </a:rPr>
                        <a:t>النشاط </a:t>
                      </a:r>
                      <a:r>
                        <a:rPr lang="ar-SA" sz="2000" dirty="0">
                          <a:effectLst/>
                          <a:latin typeface="Times New Roman"/>
                          <a:ea typeface="Times New Roman"/>
                          <a:cs typeface="AL-Mohanad"/>
                        </a:rPr>
                        <a:t>(3- 2- 3)</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a:rPr>
                        <a:t>الزمن (40) دقيقة</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000">
                          <a:effectLst/>
                          <a:latin typeface="Times New Roman"/>
                          <a:ea typeface="Times New Roman"/>
                          <a:cs typeface="AL-Mohanad"/>
                        </a:rPr>
                        <a:t>أسلوب التنفيذ</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a:rPr>
                        <a:t>مشغل 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59632" y="1568981"/>
            <a:ext cx="756084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يوظف المتدرب خرائط المفاهيم في التقويم الذاتي للتعلم.</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عزيزي المتدرب:</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من الخارطة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التي بنيتها في النشاط (4-1-1)، ومن خلال ما سبق نأمل القيام بالآتي، ثم مناقشة ما توصلت إليه مع زملائك في المجموعة: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اقتراح المعايير والضوابط التي يجب مراعاتها في بناء أداة مناسبة للتقويم الذاتي باستخدام خرائط المفاهيم.</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اقتراح الإجراءات التي يمكن للطالب اتباعها لتقويم تعلمه ذاتيا باستخدام خرائط المفاهيم.</a:t>
            </a:r>
            <a:endPar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tab pos="476250" algn="l"/>
              </a:tabLst>
            </a:pPr>
            <a:r>
              <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rPr>
              <a:t>........................................................................................................................................................................................................................................................................</a:t>
            </a:r>
            <a:r>
              <a:rPr kumimoji="0" lang="en-US" sz="2400" b="0" i="0" u="none" strike="noStrike" cap="none" normalizeH="0" baseline="0" dirty="0" smtClean="0">
                <a:ln>
                  <a:noFill/>
                </a:ln>
                <a:solidFill>
                  <a:schemeClr val="tx1"/>
                </a:solidFill>
                <a:effectLst/>
                <a:latin typeface="Arial" pitchFamily="34" charset="0"/>
                <a:cs typeface="AL-Mohanad" pitchFamily="2" charset="-78"/>
              </a:rPr>
              <a:t> </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403933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255930609"/>
              </p:ext>
            </p:extLst>
          </p:nvPr>
        </p:nvGraphicFramePr>
        <p:xfrm>
          <a:off x="1521669" y="3284984"/>
          <a:ext cx="7082779" cy="1800200"/>
        </p:xfrm>
        <a:graphic>
          <a:graphicData uri="http://schemas.openxmlformats.org/drawingml/2006/table">
            <a:tbl>
              <a:tblPr rtl="1" firstRow="1" firstCol="1" lastRow="1" lastCol="1" bandRow="1" bandCol="1"/>
              <a:tblGrid>
                <a:gridCol w="3348371"/>
                <a:gridCol w="3734408"/>
              </a:tblGrid>
              <a:tr h="1800200">
                <a:tc>
                  <a:txBody>
                    <a:bodyPr/>
                    <a:lstStyle/>
                    <a:p>
                      <a:pPr marL="171450" lvl="1" indent="-95250" algn="r" rtl="1">
                        <a:spcAft>
                          <a:spcPts val="0"/>
                        </a:spcAft>
                        <a:buFont typeface="Symbol"/>
                        <a:buChar char=""/>
                        <a:tabLst>
                          <a:tab pos="95250" algn="l"/>
                        </a:tabLst>
                      </a:pPr>
                      <a:r>
                        <a:rPr lang="ar-SA" sz="2000" dirty="0">
                          <a:effectLst/>
                          <a:latin typeface="Times New Roman"/>
                          <a:ea typeface="Times New Roman"/>
                          <a:cs typeface="AL-Mohanad" pitchFamily="2" charset="-78"/>
                        </a:rPr>
                        <a:t>أوراق عمل لتنفيذ النشاطات.</a:t>
                      </a:r>
                      <a:endParaRPr lang="en-US" sz="2000" dirty="0">
                        <a:effectLst/>
                        <a:latin typeface="Times New Roman"/>
                        <a:ea typeface="Times New Roman"/>
                        <a:cs typeface="AL-Mohanad" pitchFamily="2" charset="-78"/>
                      </a:endParaRPr>
                    </a:p>
                    <a:p>
                      <a:pPr marL="171450" lvl="1" indent="-95250" algn="r" rtl="1">
                        <a:spcAft>
                          <a:spcPts val="0"/>
                        </a:spcAft>
                        <a:buFont typeface="Symbol"/>
                        <a:buChar char=""/>
                        <a:tabLst>
                          <a:tab pos="95250" algn="l"/>
                        </a:tabLst>
                      </a:pPr>
                      <a:r>
                        <a:rPr lang="ar-SA" sz="2000" dirty="0">
                          <a:effectLst/>
                          <a:latin typeface="Times New Roman"/>
                          <a:ea typeface="Times New Roman"/>
                          <a:cs typeface="AL-Mohanad" pitchFamily="2" charset="-78"/>
                        </a:rPr>
                        <a:t>أقلام للكتابة (مراسم، ملونة).</a:t>
                      </a:r>
                      <a:endParaRPr lang="en-US" sz="2000" dirty="0">
                        <a:effectLst/>
                        <a:latin typeface="Times New Roman"/>
                        <a:ea typeface="Times New Roman"/>
                        <a:cs typeface="AL-Mohanad" pitchFamily="2" charset="-78"/>
                      </a:endParaRPr>
                    </a:p>
                    <a:p>
                      <a:pPr marL="171450" lvl="1" indent="-95250" algn="r" rtl="1">
                        <a:spcAft>
                          <a:spcPts val="0"/>
                        </a:spcAft>
                        <a:buFont typeface="Symbol"/>
                        <a:buChar char=""/>
                        <a:tabLst>
                          <a:tab pos="95250" algn="l"/>
                        </a:tabLst>
                      </a:pPr>
                      <a:r>
                        <a:rPr lang="ar-SA" sz="2000" dirty="0">
                          <a:effectLst/>
                          <a:latin typeface="Times New Roman"/>
                          <a:ea typeface="Times New Roman"/>
                          <a:cs typeface="AL-Mohanad" pitchFamily="2" charset="-78"/>
                        </a:rPr>
                        <a:t>جهاز حاسب آلي.</a:t>
                      </a:r>
                      <a:endParaRPr lang="en-US" sz="2000" dirty="0">
                        <a:effectLst/>
                        <a:latin typeface="Times New Roman"/>
                        <a:ea typeface="Times New Roman"/>
                        <a:cs typeface="AL-Mohanad" pitchFamily="2" charset="-78"/>
                      </a:endParaRPr>
                    </a:p>
                    <a:p>
                      <a:pPr marL="171450" lvl="1" indent="-95250" algn="r" rtl="1">
                        <a:spcAft>
                          <a:spcPts val="0"/>
                        </a:spcAft>
                        <a:buFont typeface="Symbol"/>
                        <a:buChar char=""/>
                        <a:tabLst>
                          <a:tab pos="95250" algn="l"/>
                        </a:tabLst>
                      </a:pPr>
                      <a:r>
                        <a:rPr lang="ar-SA" sz="2000" dirty="0">
                          <a:effectLst/>
                          <a:latin typeface="Times New Roman"/>
                          <a:ea typeface="Times New Roman"/>
                          <a:cs typeface="AL-Mohanad" pitchFamily="2" charset="-78"/>
                        </a:rPr>
                        <a:t>جهاز عرض البيانات (</a:t>
                      </a:r>
                      <a:r>
                        <a:rPr lang="en-US" sz="2000" dirty="0">
                          <a:effectLst/>
                          <a:latin typeface="Times New Roman"/>
                          <a:ea typeface="Times New Roman"/>
                          <a:cs typeface="AL-Mohanad" pitchFamily="2" charset="-78"/>
                        </a:rPr>
                        <a:t>Data show Projector</a:t>
                      </a:r>
                      <a:r>
                        <a:rPr lang="ar-SA" sz="2000" dirty="0" smtClean="0">
                          <a:effectLst/>
                          <a:latin typeface="Times New Roman"/>
                          <a:ea typeface="Times New Roman"/>
                          <a:cs typeface="AL-Mohanad" pitchFamily="2" charset="-78"/>
                        </a:rPr>
                        <a:t>).</a:t>
                      </a:r>
                      <a:endParaRPr lang="en-US" sz="20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1" indent="-95250" algn="r" rtl="1" eaLnBrk="1" latinLnBrk="0" hangingPunct="1">
                        <a:spcAft>
                          <a:spcPts val="0"/>
                        </a:spcAft>
                        <a:buFont typeface="Symbol"/>
                        <a:buChar char=""/>
                        <a:tabLst>
                          <a:tab pos="95250" algn="l"/>
                        </a:tabLst>
                      </a:pPr>
                      <a:r>
                        <a:rPr kumimoji="0" lang="ar-SA" sz="2000" kern="1200" dirty="0">
                          <a:solidFill>
                            <a:schemeClr val="tx1"/>
                          </a:solidFill>
                          <a:effectLst/>
                          <a:latin typeface="Times New Roman"/>
                          <a:ea typeface="Times New Roman"/>
                          <a:cs typeface="AL-Mohanad" pitchFamily="2" charset="-78"/>
                        </a:rPr>
                        <a:t>سبورة ورقية.</a:t>
                      </a:r>
                      <a:endParaRPr kumimoji="0" lang="en-US" sz="2000" kern="1200" dirty="0">
                        <a:solidFill>
                          <a:schemeClr val="tx1"/>
                        </a:solidFill>
                        <a:effectLst/>
                        <a:latin typeface="Times New Roman"/>
                        <a:ea typeface="Times New Roman"/>
                        <a:cs typeface="AL-Mohanad" pitchFamily="2" charset="-78"/>
                      </a:endParaRPr>
                    </a:p>
                    <a:p>
                      <a:pPr marL="171450" lvl="1" indent="-95250" algn="r" rtl="1" eaLnBrk="1" latinLnBrk="0" hangingPunct="1">
                        <a:spcAft>
                          <a:spcPts val="0"/>
                        </a:spcAft>
                        <a:buFont typeface="Symbol"/>
                        <a:buChar char=""/>
                        <a:tabLst>
                          <a:tab pos="95250" algn="l"/>
                        </a:tabLst>
                      </a:pPr>
                      <a:r>
                        <a:rPr kumimoji="0" lang="ar-SA" sz="2000" kern="1200" dirty="0">
                          <a:solidFill>
                            <a:schemeClr val="tx1"/>
                          </a:solidFill>
                          <a:effectLst/>
                          <a:latin typeface="Times New Roman"/>
                          <a:ea typeface="Times New Roman"/>
                          <a:cs typeface="AL-Mohanad" pitchFamily="2" charset="-78"/>
                        </a:rPr>
                        <a:t>أوراق سبورة ورقية وأقلام الكتابة عليها.</a:t>
                      </a:r>
                      <a:endParaRPr kumimoji="0" lang="en-US" sz="2000" kern="1200" dirty="0">
                        <a:solidFill>
                          <a:schemeClr val="tx1"/>
                        </a:solidFill>
                        <a:effectLst/>
                        <a:latin typeface="Times New Roman"/>
                        <a:ea typeface="Times New Roman"/>
                        <a:cs typeface="AL-Mohanad" pitchFamily="2" charset="-78"/>
                      </a:endParaRPr>
                    </a:p>
                    <a:p>
                      <a:pPr marL="171450" lvl="1" indent="-95250" algn="r" rtl="1" eaLnBrk="1" latinLnBrk="0" hangingPunct="1">
                        <a:spcAft>
                          <a:spcPts val="0"/>
                        </a:spcAft>
                        <a:buFont typeface="Symbol"/>
                        <a:buChar char=""/>
                        <a:tabLst>
                          <a:tab pos="95250" algn="l"/>
                        </a:tabLst>
                      </a:pPr>
                      <a:r>
                        <a:rPr kumimoji="0" lang="ar-SA" sz="2000" kern="1200" dirty="0">
                          <a:solidFill>
                            <a:schemeClr val="tx1"/>
                          </a:solidFill>
                          <a:effectLst/>
                          <a:latin typeface="Times New Roman"/>
                          <a:ea typeface="Times New Roman"/>
                          <a:cs typeface="AL-Mohanad" pitchFamily="2" charset="-78"/>
                        </a:rPr>
                        <a:t>صحف حائطية.</a:t>
                      </a:r>
                      <a:endParaRPr kumimoji="0" lang="en-US" sz="2000" kern="1200" dirty="0">
                        <a:solidFill>
                          <a:schemeClr val="tx1"/>
                        </a:solidFill>
                        <a:effectLst/>
                        <a:latin typeface="Times New Roman"/>
                        <a:ea typeface="Times New Roman"/>
                        <a:cs typeface="AL-Mohanad" pitchFamily="2" charset="-78"/>
                      </a:endParaRPr>
                    </a:p>
                    <a:p>
                      <a:pPr marL="171450" lvl="1" indent="-95250" algn="r" rtl="1" eaLnBrk="1" latinLnBrk="0" hangingPunct="1">
                        <a:spcAft>
                          <a:spcPts val="0"/>
                        </a:spcAft>
                        <a:buFont typeface="Symbol"/>
                        <a:buChar char=""/>
                        <a:tabLst>
                          <a:tab pos="95250" algn="l"/>
                        </a:tabLst>
                      </a:pPr>
                      <a:r>
                        <a:rPr kumimoji="0" lang="ar-SA" sz="2000" kern="1200" dirty="0">
                          <a:solidFill>
                            <a:schemeClr val="tx1"/>
                          </a:solidFill>
                          <a:effectLst/>
                          <a:latin typeface="Times New Roman"/>
                          <a:ea typeface="Times New Roman"/>
                          <a:cs typeface="AL-Mohanad" pitchFamily="2" charset="-78"/>
                        </a:rPr>
                        <a:t>مواد تثبيت الصحف الحائطية. </a:t>
                      </a:r>
                      <a:endParaRPr kumimoji="0" lang="en-US" sz="2000" kern="1200" dirty="0">
                        <a:solidFill>
                          <a:schemeClr val="tx1"/>
                        </a:solidFill>
                        <a:effectLst/>
                        <a:latin typeface="Times New Roman"/>
                        <a:ea typeface="Times New Roman"/>
                        <a:cs typeface="AL-Mohanad" pitchFamily="2" charset="-78"/>
                      </a:endParaRPr>
                    </a:p>
                    <a:p>
                      <a:pPr marL="171450" lvl="1" indent="-95250" algn="r" rtl="1" eaLnBrk="1" latinLnBrk="0" hangingPunct="1">
                        <a:spcAft>
                          <a:spcPts val="0"/>
                        </a:spcAft>
                        <a:buFont typeface="Symbol"/>
                        <a:buChar char=""/>
                        <a:tabLst>
                          <a:tab pos="95250" algn="l"/>
                        </a:tabLst>
                      </a:pPr>
                      <a:r>
                        <a:rPr kumimoji="0" lang="ar-SA" sz="2000" kern="1200" dirty="0">
                          <a:solidFill>
                            <a:schemeClr val="tx1"/>
                          </a:solidFill>
                          <a:effectLst/>
                          <a:latin typeface="Times New Roman"/>
                          <a:ea typeface="Times New Roman"/>
                          <a:cs typeface="AL-Mohanad" pitchFamily="2" charset="-78"/>
                        </a:rPr>
                        <a:t>الكاميرا الوثائقية.</a:t>
                      </a:r>
                      <a:endParaRPr kumimoji="0" lang="en-US" sz="2000" kern="1200" dirty="0">
                        <a:solidFill>
                          <a:schemeClr val="tx1"/>
                        </a:solidFill>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403649" y="1052736"/>
            <a:ext cx="730212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246063" algn="l"/>
              </a:tabLst>
            </a:pPr>
            <a:r>
              <a:rPr kumimoji="0" lang="ar-SA" sz="28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الأسلوب التدريبي: </a:t>
            </a:r>
            <a:endParaRPr kumimoji="0" lang="en-US" sz="28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246063"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يستخدم المدرب في هذه الجلسة أسلوب المشغل التدريبي.</a:t>
            </a:r>
          </a:p>
        </p:txBody>
      </p:sp>
      <p:sp>
        <p:nvSpPr>
          <p:cNvPr id="4" name="Rectangle 1"/>
          <p:cNvSpPr>
            <a:spLocks noChangeArrowheads="1"/>
          </p:cNvSpPr>
          <p:nvPr/>
        </p:nvSpPr>
        <p:spPr bwMode="auto">
          <a:xfrm>
            <a:off x="2915816" y="2420888"/>
            <a:ext cx="57983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tab pos="246063" algn="l"/>
              </a:tabLst>
            </a:pPr>
            <a:r>
              <a:rPr kumimoji="0" lang="ar-SA" sz="28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متطلبات الجلسة (تجهيزات، وتقنيات، ووسائل):</a:t>
            </a:r>
            <a:endParaRPr kumimoji="0" lang="en-US" sz="2800" b="0" i="0" u="none" strike="noStrike" cap="none" normalizeH="0" baseline="0" dirty="0" smtClean="0">
              <a:ln>
                <a:noFill/>
              </a:ln>
              <a:solidFill>
                <a:schemeClr val="tx1"/>
              </a:solidFill>
              <a:effectLst/>
              <a:latin typeface="Arial" pitchFamily="34" charset="0"/>
              <a:cs typeface="AL-Mohanad" pitchFamily="2" charset="-78"/>
            </a:endParaRPr>
          </a:p>
        </p:txBody>
      </p:sp>
      <p:sp>
        <p:nvSpPr>
          <p:cNvPr id="5" name="شكل بيضاوي 4"/>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12</a:t>
            </a:r>
            <a:endParaRPr lang="ar-SA" sz="2000" dirty="0">
              <a:solidFill>
                <a:schemeClr val="tx1"/>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40490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63</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3923928" y="2721694"/>
            <a:ext cx="1914307" cy="923330"/>
          </a:xfrm>
          <a:prstGeom prst="rect">
            <a:avLst/>
          </a:prstGeom>
        </p:spPr>
        <p:txBody>
          <a:bodyPr wrap="none">
            <a:spAutoFit/>
          </a:bodyPr>
          <a:lstStyle/>
          <a:p>
            <a:r>
              <a:rPr lang="ar-SA" sz="5400" dirty="0" smtClean="0">
                <a:latin typeface="Times New Roman"/>
                <a:ea typeface="Times New Roman"/>
                <a:cs typeface="PT Bold Heading"/>
              </a:rPr>
              <a:t>المراجع</a:t>
            </a:r>
            <a:endParaRPr lang="en-US" sz="4400" dirty="0">
              <a:effectLst/>
              <a:latin typeface="Times New Roman"/>
              <a:ea typeface="Times New Roman"/>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4753098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63</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مستطيل 3"/>
          <p:cNvSpPr/>
          <p:nvPr/>
        </p:nvSpPr>
        <p:spPr>
          <a:xfrm>
            <a:off x="1259632" y="548680"/>
            <a:ext cx="7416824" cy="5743111"/>
          </a:xfrm>
          <a:prstGeom prst="rect">
            <a:avLst/>
          </a:prstGeom>
        </p:spPr>
        <p:txBody>
          <a:bodyPr wrap="square">
            <a:spAutoFit/>
          </a:bodyPr>
          <a:lstStyle/>
          <a:p>
            <a:pPr marL="342900" lvl="0" indent="-342900" algn="justLow">
              <a:buFont typeface="Symbol"/>
              <a:buChar char=""/>
            </a:pPr>
            <a:r>
              <a:rPr lang="ar-SA" sz="2400" dirty="0">
                <a:latin typeface="Times New Roman"/>
                <a:ea typeface="Times New Roman"/>
                <a:cs typeface="AL-Mohanad" pitchFamily="2" charset="-78"/>
              </a:rPr>
              <a:t>القاسم، وجيه بن </a:t>
            </a:r>
            <a:r>
              <a:rPr lang="ar-SA" sz="2400" dirty="0" err="1">
                <a:latin typeface="Times New Roman"/>
                <a:ea typeface="Times New Roman"/>
                <a:cs typeface="AL-Mohanad" pitchFamily="2" charset="-78"/>
              </a:rPr>
              <a:t>قاسم،الزغيبي</a:t>
            </a:r>
            <a:r>
              <a:rPr lang="ar-SA" sz="2400" dirty="0">
                <a:latin typeface="Times New Roman"/>
                <a:ea typeface="Times New Roman"/>
                <a:cs typeface="AL-Mohanad" pitchFamily="2" charset="-78"/>
              </a:rPr>
              <a:t>، محمد بن عبدالله، 1424هـ، حقيبة تدريبية </a:t>
            </a:r>
            <a:r>
              <a:rPr lang="ar-SA" sz="2400" b="1" dirty="0">
                <a:latin typeface="Times New Roman"/>
                <a:ea typeface="Times New Roman"/>
                <a:cs typeface="AL-Mohanad" pitchFamily="2" charset="-78"/>
              </a:rPr>
              <a:t>(خرائط المفهوم، استراتيجية للتعليم والتعلم).</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جزاع، عبد الله، جاسم، صالح(1986) "دراسة لتحديد المفاهيم العلمية للعلوم ومدى مناسبتها لمراحل التعليم العام بدولة الكويت"، المجلة التربوية، المجلد 3، العدد 11.</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خليل، عزة،(1997) تنمية المفاهيم العلمية والرياضيات للأطفال، دار قباء، القاهرة. مصر.</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سعادة، جودت أحمد، اليعقوب، جمال(1998م) تدريس مفاهيم اللغة العربية والرياضيات والعلوم والاجتماعيات. دار الجيل. بيروت. لبنان.</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سعادة، جودت(1984) مناهج الدراسات الاجتماعية، دار العلم للملايين. بيروت. لبنان.</a:t>
            </a:r>
            <a:endParaRPr lang="en-US" sz="2400" dirty="0">
              <a:latin typeface="Times New Roman"/>
              <a:ea typeface="Times New Roman"/>
              <a:cs typeface="AL-Mohanad" pitchFamily="2" charset="-78"/>
            </a:endParaRPr>
          </a:p>
          <a:p>
            <a:pPr marL="342900" lvl="0" indent="-342900" algn="just">
              <a:lnSpc>
                <a:spcPct val="115000"/>
              </a:lnSpc>
              <a:buFont typeface="Symbol"/>
              <a:buChar char=""/>
            </a:pPr>
            <a:r>
              <a:rPr lang="ar-SA" sz="2400" dirty="0">
                <a:latin typeface="Times New Roman"/>
                <a:ea typeface="Times New Roman"/>
                <a:cs typeface="AL-Mohanad" pitchFamily="2" charset="-78"/>
              </a:rPr>
              <a:t>سلامه، عادل أبو العز.(2004)، تنمية المفاهيم والمهارات العلمية وطرق تدريسها. دار الفكر للنشر والتوزيع، عمان، الأردن. </a:t>
            </a:r>
            <a:endParaRPr lang="en-US" sz="2400" dirty="0">
              <a:latin typeface="Times New Roman"/>
              <a:ea typeface="Times New Roman"/>
              <a:cs typeface="AL-Mohanad" pitchFamily="2" charset="-78"/>
            </a:endParaRPr>
          </a:p>
          <a:p>
            <a:pPr marL="342900" lvl="0" indent="-342900" algn="justLow">
              <a:buFont typeface="Symbol"/>
              <a:buChar char=""/>
            </a:pPr>
            <a:r>
              <a:rPr lang="ar-SA" sz="2400" dirty="0">
                <a:latin typeface="Times New Roman"/>
                <a:ea typeface="Times New Roman"/>
                <a:cs typeface="AL-Mohanad" pitchFamily="2" charset="-78"/>
              </a:rPr>
              <a:t>شبر. خليل،(1997) </a:t>
            </a:r>
            <a:r>
              <a:rPr lang="ar-SA" sz="2400" b="1" dirty="0">
                <a:latin typeface="Times New Roman"/>
                <a:ea typeface="Times New Roman"/>
                <a:cs typeface="AL-Mohanad" pitchFamily="2" charset="-78"/>
              </a:rPr>
              <a:t>فاعلية استخدام خريطة المفاهيم كمنظم متقدم في تعلّم مادة </a:t>
            </a:r>
            <a:r>
              <a:rPr lang="ar-SA" sz="2400" b="1" dirty="0" err="1">
                <a:latin typeface="Times New Roman"/>
                <a:ea typeface="Times New Roman"/>
                <a:cs typeface="AL-Mohanad" pitchFamily="2" charset="-78"/>
              </a:rPr>
              <a:t>العلوم</a:t>
            </a:r>
            <a:r>
              <a:rPr lang="ar-SA" sz="2400" dirty="0" err="1">
                <a:latin typeface="Times New Roman"/>
                <a:ea typeface="Times New Roman"/>
                <a:cs typeface="AL-Mohanad" pitchFamily="2" charset="-78"/>
              </a:rPr>
              <a:t>،المجلة</a:t>
            </a:r>
            <a:r>
              <a:rPr lang="ar-SA" sz="2400" dirty="0">
                <a:latin typeface="Times New Roman"/>
                <a:ea typeface="Times New Roman"/>
                <a:cs typeface="AL-Mohanad" pitchFamily="2" charset="-78"/>
              </a:rPr>
              <a:t> التربوية ع/44، جامعة الكويت.</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648072" cy="431263"/>
          </a:xfrm>
          <a:prstGeom prst="rect">
            <a:avLst/>
          </a:prstGeom>
        </p:spPr>
      </p:pic>
    </p:spTree>
    <p:extLst>
      <p:ext uri="{BB962C8B-B14F-4D97-AF65-F5344CB8AC3E}">
        <p14:creationId xmlns:p14="http://schemas.microsoft.com/office/powerpoint/2010/main" val="4051722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63</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475656" y="983625"/>
            <a:ext cx="7056784" cy="4893647"/>
          </a:xfrm>
          <a:prstGeom prst="rect">
            <a:avLst/>
          </a:prstGeom>
        </p:spPr>
        <p:txBody>
          <a:bodyPr wrap="square">
            <a:spAutoFit/>
          </a:bodyPr>
          <a:lstStyle/>
          <a:p>
            <a:pPr marL="342900" lvl="0" indent="-342900" algn="just">
              <a:buFont typeface="Symbol"/>
              <a:buChar char=""/>
            </a:pPr>
            <a:r>
              <a:rPr lang="ar-SA" sz="2400" dirty="0">
                <a:latin typeface="Times New Roman"/>
                <a:ea typeface="Times New Roman"/>
                <a:cs typeface="AL-Mohanad" pitchFamily="2" charset="-78"/>
              </a:rPr>
              <a:t>صالح، محمد(1987) طرق تدريس الرياضيات، مكتبة كلية التربية. الزقازيق. مصر.</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عزيز، مجدى، (1989)، استراتيجيات في تعليم الرياضيات، دار النهضة المصرية، القاهرة. مصر. </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فطيم، لطفى، الجمال، أبو </a:t>
            </a:r>
            <a:r>
              <a:rPr lang="ar-SA" sz="2400" dirty="0" err="1">
                <a:latin typeface="Times New Roman"/>
                <a:ea typeface="Times New Roman"/>
                <a:cs typeface="AL-Mohanad" pitchFamily="2" charset="-78"/>
              </a:rPr>
              <a:t>العزايم</a:t>
            </a:r>
            <a:r>
              <a:rPr lang="ar-SA" sz="2400" dirty="0">
                <a:latin typeface="Times New Roman"/>
                <a:ea typeface="Times New Roman"/>
                <a:cs typeface="AL-Mohanad" pitchFamily="2" charset="-78"/>
              </a:rPr>
              <a:t>،(1988)، نظريات التعلم المعاصرة وتطبيقاتها التربوية، مكتبة النهضة المصرية. القاهرة. مصر.</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قطامي، يوسف، والروسان، محمد (2005)، الخرائط </a:t>
            </a:r>
            <a:r>
              <a:rPr lang="ar-SA" sz="2400" dirty="0" err="1">
                <a:latin typeface="Times New Roman"/>
                <a:ea typeface="Times New Roman"/>
                <a:cs typeface="AL-Mohanad" pitchFamily="2" charset="-78"/>
              </a:rPr>
              <a:t>المفاهيمية</a:t>
            </a:r>
            <a:r>
              <a:rPr lang="ar-SA" sz="2400" dirty="0">
                <a:latin typeface="Times New Roman"/>
                <a:ea typeface="Times New Roman"/>
                <a:cs typeface="AL-Mohanad" pitchFamily="2" charset="-78"/>
              </a:rPr>
              <a:t> أسسها النظرية تطبيقات على دروس القواعد العربية. دار الفكر للنشر والتوزيع، عمان، الأردن.</a:t>
            </a:r>
            <a:endParaRPr lang="en-US" sz="2400" dirty="0">
              <a:latin typeface="Times New Roman"/>
              <a:ea typeface="Times New Roman"/>
              <a:cs typeface="AL-Mohanad" pitchFamily="2" charset="-78"/>
            </a:endParaRPr>
          </a:p>
          <a:p>
            <a:pPr marL="342900" lvl="0" indent="-342900" algn="just">
              <a:buFont typeface="Symbol"/>
              <a:buChar char=""/>
            </a:pPr>
            <a:r>
              <a:rPr lang="ar-SA" sz="2400" dirty="0">
                <a:latin typeface="Times New Roman"/>
                <a:ea typeface="Times New Roman"/>
                <a:cs typeface="AL-Mohanad" pitchFamily="2" charset="-78"/>
              </a:rPr>
              <a:t>محمد، محمد جاسم،(2004)، نظريات التعلم، دار الثقافة للنشر والتوزيع. عمان. الأردن. </a:t>
            </a:r>
            <a:endParaRPr lang="en-US" sz="2400" dirty="0">
              <a:latin typeface="Times New Roman"/>
              <a:ea typeface="Times New Roman"/>
              <a:cs typeface="AL-Mohanad" pitchFamily="2" charset="-78"/>
            </a:endParaRPr>
          </a:p>
          <a:p>
            <a:pPr marL="342900" lvl="0" indent="-342900" algn="justLow">
              <a:buFont typeface="Symbol"/>
              <a:buChar char=""/>
            </a:pPr>
            <a:r>
              <a:rPr lang="ar-SA" sz="2400" dirty="0">
                <a:latin typeface="Times New Roman"/>
                <a:ea typeface="Times New Roman"/>
                <a:cs typeface="AL-Mohanad" pitchFamily="2" charset="-78"/>
              </a:rPr>
              <a:t>نوفاك، جوزف، </a:t>
            </a:r>
            <a:r>
              <a:rPr lang="ar-SA" sz="2400" dirty="0" err="1">
                <a:latin typeface="Times New Roman"/>
                <a:ea typeface="Times New Roman"/>
                <a:cs typeface="AL-Mohanad" pitchFamily="2" charset="-78"/>
              </a:rPr>
              <a:t>جووين</a:t>
            </a:r>
            <a:r>
              <a:rPr lang="ar-SA" sz="2400" dirty="0">
                <a:latin typeface="Times New Roman"/>
                <a:ea typeface="Times New Roman"/>
                <a:cs typeface="AL-Mohanad" pitchFamily="2" charset="-78"/>
              </a:rPr>
              <a:t>، بوب، (1995م) </a:t>
            </a:r>
            <a:r>
              <a:rPr lang="ar-SA" sz="2400" b="1" dirty="0">
                <a:latin typeface="Times New Roman"/>
                <a:ea typeface="Times New Roman"/>
                <a:cs typeface="AL-Mohanad" pitchFamily="2" charset="-78"/>
              </a:rPr>
              <a:t>تعلم كيف تتعلم</a:t>
            </a:r>
            <a:r>
              <a:rPr lang="ar-SA" sz="2400" dirty="0">
                <a:latin typeface="Times New Roman"/>
                <a:ea typeface="Times New Roman"/>
                <a:cs typeface="AL-Mohanad" pitchFamily="2" charset="-78"/>
              </a:rPr>
              <a:t>، "مترجم"، </a:t>
            </a:r>
            <a:r>
              <a:rPr lang="ar-SA" sz="2400" dirty="0" err="1">
                <a:latin typeface="Times New Roman"/>
                <a:ea typeface="Times New Roman"/>
                <a:cs typeface="AL-Mohanad" pitchFamily="2" charset="-78"/>
              </a:rPr>
              <a:t>الرياض،جامعة</a:t>
            </a:r>
            <a:r>
              <a:rPr lang="ar-SA" sz="2400" dirty="0">
                <a:latin typeface="Times New Roman"/>
                <a:ea typeface="Times New Roman"/>
                <a:cs typeface="AL-Mohanad" pitchFamily="2" charset="-78"/>
              </a:rPr>
              <a:t> الملك سعود</a:t>
            </a:r>
            <a:r>
              <a:rPr lang="ar-SA" sz="2400" dirty="0" smtClean="0">
                <a:latin typeface="Times New Roman"/>
                <a:ea typeface="Times New Roman"/>
                <a:cs typeface="AL-Mohanad" pitchFamily="2" charset="-78"/>
              </a:rPr>
              <a:t>.</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14522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589641970"/>
              </p:ext>
            </p:extLst>
          </p:nvPr>
        </p:nvGraphicFramePr>
        <p:xfrm>
          <a:off x="539552" y="764704"/>
          <a:ext cx="8280920" cy="5520424"/>
        </p:xfrm>
        <a:graphic>
          <a:graphicData uri="http://schemas.openxmlformats.org/drawingml/2006/table">
            <a:tbl>
              <a:tblPr rtl="1" firstRow="1" firstCol="1" lastRow="1" lastCol="1" bandRow="1" bandCol="1"/>
              <a:tblGrid>
                <a:gridCol w="707713"/>
                <a:gridCol w="2576888"/>
                <a:gridCol w="862631"/>
                <a:gridCol w="4133688"/>
              </a:tblGrid>
              <a:tr h="375557">
                <a:tc>
                  <a:txBody>
                    <a:bodyPr/>
                    <a:lstStyle/>
                    <a:p>
                      <a:pPr algn="ctr" rtl="1">
                        <a:spcAft>
                          <a:spcPts val="0"/>
                        </a:spcAft>
                      </a:pPr>
                      <a:r>
                        <a:rPr lang="ar-SA" sz="1200" dirty="0">
                          <a:effectLst/>
                          <a:latin typeface="Times New Roman"/>
                          <a:ea typeface="Times New Roman"/>
                          <a:cs typeface="PT Bold Heading"/>
                        </a:rPr>
                        <a:t>النشاط</a:t>
                      </a:r>
                      <a:endParaRPr lang="en-US" sz="12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200">
                          <a:effectLst/>
                          <a:latin typeface="Times New Roman"/>
                          <a:ea typeface="Times New Roman"/>
                          <a:cs typeface="PT Bold Heading"/>
                        </a:rPr>
                        <a:t>الموضوع</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200">
                          <a:effectLst/>
                          <a:latin typeface="Times New Roman"/>
                          <a:ea typeface="Times New Roman"/>
                          <a:cs typeface="PT Bold Heading"/>
                        </a:rPr>
                        <a:t>الزمن بالدقائق</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200">
                          <a:effectLst/>
                          <a:latin typeface="Times New Roman"/>
                          <a:ea typeface="Times New Roman"/>
                          <a:cs typeface="PT Bold Heading"/>
                        </a:rPr>
                        <a:t>طريقة التنفيذ</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372">
                <a:tc>
                  <a:txBody>
                    <a:bodyPr/>
                    <a:lstStyle/>
                    <a:p>
                      <a:pPr algn="ctr" rtl="1">
                        <a:spcAft>
                          <a:spcPts val="0"/>
                        </a:spcAft>
                      </a:pPr>
                      <a:r>
                        <a:rPr lang="ar-SA" sz="1400">
                          <a:effectLst/>
                          <a:latin typeface="Times New Roman"/>
                          <a:ea typeface="Times New Roman"/>
                          <a:cs typeface="PT Bold Heading"/>
                        </a:rPr>
                        <a:t> </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تعارف</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5</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a:effectLst/>
                          <a:latin typeface="Times New Roman"/>
                          <a:ea typeface="Times New Roman"/>
                          <a:cs typeface="AL-Mohanad"/>
                        </a:rPr>
                        <a:t> </a:t>
                      </a:r>
                      <a:endParaRPr lang="en-US" sz="120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372">
                <a:tc>
                  <a:txBody>
                    <a:bodyPr/>
                    <a:lstStyle/>
                    <a:p>
                      <a:pPr algn="ctr" rtl="1">
                        <a:spcAft>
                          <a:spcPts val="0"/>
                        </a:spcAft>
                      </a:pPr>
                      <a:r>
                        <a:rPr lang="ar-SA" sz="1400" dirty="0">
                          <a:effectLst/>
                          <a:latin typeface="Times New Roman"/>
                          <a:ea typeface="Times New Roman"/>
                          <a:cs typeface="PT Bold Heading"/>
                        </a:rPr>
                        <a:t> </a:t>
                      </a:r>
                      <a:endParaRPr lang="en-US" sz="12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أهداف البرنامج</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10</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a:effectLst/>
                          <a:latin typeface="Times New Roman"/>
                          <a:ea typeface="Times New Roman"/>
                          <a:cs typeface="AL-Mohanad"/>
                        </a:rPr>
                        <a:t> </a:t>
                      </a:r>
                      <a:endParaRPr lang="en-US" sz="120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372">
                <a:tc>
                  <a:txBody>
                    <a:bodyPr/>
                    <a:lstStyle/>
                    <a:p>
                      <a:pPr algn="ctr" rtl="1">
                        <a:spcAft>
                          <a:spcPts val="0"/>
                        </a:spcAft>
                      </a:pPr>
                      <a:r>
                        <a:rPr lang="ar-SA" sz="1400" dirty="0">
                          <a:effectLst/>
                          <a:latin typeface="Times New Roman"/>
                          <a:ea typeface="Times New Roman"/>
                          <a:cs typeface="PT Bold Heading"/>
                        </a:rPr>
                        <a:t>1</a:t>
                      </a:r>
                      <a:endParaRPr lang="en-US" sz="12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تمهيد</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10</a:t>
                      </a:r>
                      <a:endParaRPr lang="en-US" sz="12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dirty="0">
                          <a:effectLst/>
                          <a:latin typeface="Times New Roman"/>
                          <a:ea typeface="Times New Roman"/>
                          <a:cs typeface="AL-Mohanad"/>
                        </a:rPr>
                        <a:t>يطلب من المتدربين تنفيذ نشاط (1-1-1) فرديا.</a:t>
                      </a:r>
                      <a:endParaRPr lang="en-US" sz="1400" dirty="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51115">
                <a:tc>
                  <a:txBody>
                    <a:bodyPr/>
                    <a:lstStyle/>
                    <a:p>
                      <a:pPr algn="ctr" rtl="1">
                        <a:spcAft>
                          <a:spcPts val="0"/>
                        </a:spcAft>
                      </a:pPr>
                      <a:r>
                        <a:rPr lang="ar-SA" sz="1400">
                          <a:effectLst/>
                          <a:latin typeface="Times New Roman"/>
                          <a:ea typeface="Times New Roman"/>
                          <a:cs typeface="PT Bold Heading"/>
                        </a:rPr>
                        <a:t>2</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العلاقة بين المفاهيم والمكونات الأخرى</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15</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dirty="0">
                          <a:effectLst/>
                          <a:latin typeface="Times New Roman"/>
                          <a:ea typeface="Times New Roman"/>
                          <a:cs typeface="AL-Mohanad"/>
                        </a:rPr>
                        <a:t>يطلب من المتدربين قراءة النشرة العلمية(1-1-1) وتنفيذ النشاط التدريبي (1-1-2)</a:t>
                      </a:r>
                      <a:endParaRPr lang="en-US" sz="1400" dirty="0">
                        <a:effectLst/>
                        <a:latin typeface="Times New Roman"/>
                        <a:ea typeface="Times New Roman"/>
                      </a:endParaRPr>
                    </a:p>
                    <a:p>
                      <a:pPr algn="justLow" rtl="1">
                        <a:spcAft>
                          <a:spcPts val="0"/>
                        </a:spcAft>
                      </a:pPr>
                      <a:r>
                        <a:rPr lang="ar-SA" sz="1600" dirty="0">
                          <a:solidFill>
                            <a:srgbClr val="000000"/>
                          </a:solidFill>
                          <a:effectLst/>
                          <a:latin typeface="Times New Roman"/>
                          <a:ea typeface="Times New Roman"/>
                          <a:cs typeface="AL-Mohanad"/>
                        </a:rPr>
                        <a:t>عرض ما توصلت إليه المجموعات ومناقشتها مع المدرب.</a:t>
                      </a:r>
                      <a:endParaRPr lang="en-US" sz="1400" dirty="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57251">
                <a:tc>
                  <a:txBody>
                    <a:bodyPr/>
                    <a:lstStyle/>
                    <a:p>
                      <a:pPr algn="ctr" rtl="1">
                        <a:spcAft>
                          <a:spcPts val="0"/>
                        </a:spcAft>
                      </a:pPr>
                      <a:r>
                        <a:rPr lang="ar-SA" sz="1400">
                          <a:effectLst/>
                          <a:latin typeface="Times New Roman"/>
                          <a:ea typeface="Times New Roman"/>
                          <a:cs typeface="PT Bold Heading"/>
                        </a:rPr>
                        <a:t>3</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تحليل نصا لاستخراج مكونات البناء المعرفي</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15</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dirty="0">
                          <a:effectLst/>
                          <a:latin typeface="Times New Roman"/>
                          <a:ea typeface="Times New Roman"/>
                          <a:cs typeface="AL-Mohanad"/>
                        </a:rPr>
                        <a:t>يطلب المدرب من المتدربين قراءة النص المختار في النشرة </a:t>
                      </a:r>
                      <a:endParaRPr lang="en-US" sz="1400" dirty="0">
                        <a:effectLst/>
                        <a:latin typeface="Times New Roman"/>
                        <a:ea typeface="Times New Roman"/>
                      </a:endParaRPr>
                    </a:p>
                    <a:p>
                      <a:pPr algn="justLow" rtl="1">
                        <a:spcAft>
                          <a:spcPts val="0"/>
                        </a:spcAft>
                      </a:pPr>
                      <a:r>
                        <a:rPr lang="ar-SA" sz="1600" dirty="0">
                          <a:effectLst/>
                          <a:latin typeface="Times New Roman"/>
                          <a:ea typeface="Times New Roman"/>
                          <a:cs typeface="AL-Mohanad"/>
                        </a:rPr>
                        <a:t>(1-1-2) ثم تنفيذ النشاط التدريبي (1-1-3) بشكل فردي ثم تناقش بشكل جماعي.</a:t>
                      </a:r>
                      <a:endParaRPr lang="en-US" sz="1400" dirty="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372">
                <a:tc>
                  <a:txBody>
                    <a:bodyPr/>
                    <a:lstStyle/>
                    <a:p>
                      <a:pPr algn="ctr" rtl="1">
                        <a:spcAft>
                          <a:spcPts val="0"/>
                        </a:spcAft>
                      </a:pPr>
                      <a:r>
                        <a:rPr lang="ar-SA" sz="1400">
                          <a:effectLst/>
                          <a:latin typeface="Times New Roman"/>
                          <a:ea typeface="Times New Roman"/>
                          <a:cs typeface="PT Bold Heading"/>
                        </a:rPr>
                        <a:t>ـ</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أهمية خرائط المفاهيم</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10</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b="1" dirty="0">
                          <a:effectLst/>
                          <a:latin typeface="Times New Roman"/>
                          <a:ea typeface="Times New Roman"/>
                          <a:cs typeface="AL-Mohanad"/>
                        </a:rPr>
                        <a:t>عرض ومناقشة (على البور بوينت)</a:t>
                      </a:r>
                      <a:endParaRPr lang="en-US" sz="1400" dirty="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51115">
                <a:tc>
                  <a:txBody>
                    <a:bodyPr/>
                    <a:lstStyle/>
                    <a:p>
                      <a:pPr algn="ctr" rtl="1">
                        <a:spcAft>
                          <a:spcPts val="0"/>
                        </a:spcAft>
                      </a:pPr>
                      <a:r>
                        <a:rPr lang="ar-SA" sz="1400">
                          <a:effectLst/>
                          <a:latin typeface="Times New Roman"/>
                          <a:ea typeface="Times New Roman"/>
                          <a:cs typeface="PT Bold Heading"/>
                        </a:rPr>
                        <a:t>4</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العلاقة بين العناصر المكونة للمفاهيم</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20</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dirty="0">
                          <a:effectLst/>
                          <a:latin typeface="Times New Roman"/>
                          <a:ea typeface="Times New Roman"/>
                          <a:cs typeface="AL-Mohanad"/>
                        </a:rPr>
                        <a:t>يطلب من المتدربين قراءة النشرة العلمية(1-1-3) وتنفيذ النشاط التدريبي (1-1-4).</a:t>
                      </a:r>
                      <a:endParaRPr lang="en-US" sz="1400" dirty="0">
                        <a:effectLst/>
                        <a:latin typeface="Times New Roman"/>
                        <a:ea typeface="Times New Roman"/>
                      </a:endParaRPr>
                    </a:p>
                    <a:p>
                      <a:pPr algn="justLow" rtl="1">
                        <a:spcAft>
                          <a:spcPts val="0"/>
                        </a:spcAft>
                      </a:pPr>
                      <a:r>
                        <a:rPr lang="ar-SA" sz="1600" dirty="0">
                          <a:solidFill>
                            <a:srgbClr val="000000"/>
                          </a:solidFill>
                          <a:effectLst/>
                          <a:latin typeface="Times New Roman"/>
                          <a:ea typeface="Times New Roman"/>
                          <a:cs typeface="AL-Mohanad"/>
                        </a:rPr>
                        <a:t>عرض ما توصلت إليه المجموعات ومناقشتها مع المدرب.</a:t>
                      </a:r>
                      <a:endParaRPr lang="en-US" sz="1400" dirty="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51115">
                <a:tc>
                  <a:txBody>
                    <a:bodyPr/>
                    <a:lstStyle/>
                    <a:p>
                      <a:pPr algn="ctr" rtl="1">
                        <a:spcAft>
                          <a:spcPts val="0"/>
                        </a:spcAft>
                      </a:pPr>
                      <a:r>
                        <a:rPr lang="ar-SA" sz="1400">
                          <a:effectLst/>
                          <a:latin typeface="Times New Roman"/>
                          <a:ea typeface="Times New Roman"/>
                          <a:cs typeface="PT Bold Heading"/>
                        </a:rPr>
                        <a:t>5</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صياغة مفهوما لخرائط المفاهيم</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15</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dirty="0">
                          <a:effectLst/>
                          <a:latin typeface="Times New Roman"/>
                          <a:ea typeface="Times New Roman"/>
                          <a:cs typeface="AL-Mohanad"/>
                        </a:rPr>
                        <a:t>يطلب من المتدربين قراءة النشرة العلمية(1-1-4) وتنفيذ النشاط التدريبي (1-1-5).</a:t>
                      </a:r>
                      <a:endParaRPr lang="en-US" sz="1400" dirty="0">
                        <a:effectLst/>
                        <a:latin typeface="Times New Roman"/>
                        <a:ea typeface="Times New Roman"/>
                      </a:endParaRPr>
                    </a:p>
                    <a:p>
                      <a:pPr algn="justLow" rtl="1">
                        <a:spcAft>
                          <a:spcPts val="0"/>
                        </a:spcAft>
                      </a:pPr>
                      <a:r>
                        <a:rPr lang="ar-SA" sz="1600" dirty="0">
                          <a:solidFill>
                            <a:srgbClr val="000000"/>
                          </a:solidFill>
                          <a:effectLst/>
                          <a:latin typeface="Times New Roman"/>
                          <a:ea typeface="Times New Roman"/>
                          <a:cs typeface="AL-Mohanad"/>
                        </a:rPr>
                        <a:t>عرض ما توصلت إليه المجموعات ومناقشتها مع المدرب.</a:t>
                      </a:r>
                      <a:endParaRPr lang="en-US" sz="1400" dirty="0">
                        <a:effectLst/>
                        <a:latin typeface="Times New Roman"/>
                        <a:ea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51115">
                <a:tc>
                  <a:txBody>
                    <a:bodyPr/>
                    <a:lstStyle/>
                    <a:p>
                      <a:pPr algn="ctr" rtl="1">
                        <a:spcAft>
                          <a:spcPts val="0"/>
                        </a:spcAft>
                      </a:pPr>
                      <a:r>
                        <a:rPr lang="ar-SA" sz="1400">
                          <a:effectLst/>
                          <a:latin typeface="Times New Roman"/>
                          <a:ea typeface="Times New Roman"/>
                          <a:cs typeface="PT Bold Heading"/>
                        </a:rPr>
                        <a:t>6</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dirty="0">
                          <a:effectLst/>
                          <a:latin typeface="Times New Roman"/>
                          <a:ea typeface="Times New Roman"/>
                          <a:cs typeface="PT Bold Heading"/>
                        </a:rPr>
                        <a:t>أنواع خرائط المفاهيم</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Aft>
                          <a:spcPts val="0"/>
                        </a:spcAft>
                      </a:pPr>
                      <a:r>
                        <a:rPr lang="ar-SA" sz="1400">
                          <a:effectLst/>
                          <a:latin typeface="Times New Roman"/>
                          <a:ea typeface="Times New Roman"/>
                          <a:cs typeface="PT Bold Heading"/>
                        </a:rPr>
                        <a:t>20</a:t>
                      </a:r>
                      <a:endParaRPr lang="en-US" sz="120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r>
                        <a:rPr lang="ar-SA" sz="1600" dirty="0">
                          <a:effectLst/>
                          <a:latin typeface="Times New Roman"/>
                          <a:ea typeface="Times New Roman"/>
                          <a:cs typeface="AL-Mohanad"/>
                        </a:rPr>
                        <a:t>يطلب من المتدربين قراءة النشرة العلمية(1-1-5) وتنفيذ النشاط التدريبي (1-1-6).</a:t>
                      </a:r>
                      <a:endParaRPr lang="en-US" sz="1400" dirty="0">
                        <a:effectLst/>
                        <a:latin typeface="Times New Roman"/>
                        <a:ea typeface="Times New Roman"/>
                      </a:endParaRPr>
                    </a:p>
                    <a:p>
                      <a:pPr algn="r" rtl="1">
                        <a:spcAft>
                          <a:spcPts val="0"/>
                        </a:spcAft>
                      </a:pPr>
                      <a:r>
                        <a:rPr lang="ar-SA" sz="1600" dirty="0">
                          <a:solidFill>
                            <a:srgbClr val="000000"/>
                          </a:solidFill>
                          <a:effectLst/>
                          <a:latin typeface="Times New Roman"/>
                          <a:ea typeface="Times New Roman"/>
                          <a:cs typeface="AL-Mohanad"/>
                        </a:rPr>
                        <a:t>عرض ما توصلت إليه المجموعات ومناقشتها مع المدرب.</a:t>
                      </a:r>
                      <a:endParaRPr lang="en-US" sz="14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1668">
                <a:tc gridSpan="2">
                  <a:txBody>
                    <a:bodyPr/>
                    <a:lstStyle/>
                    <a:p>
                      <a:pPr algn="ctr" rtl="1">
                        <a:spcAft>
                          <a:spcPts val="0"/>
                        </a:spcAft>
                      </a:pPr>
                      <a:r>
                        <a:rPr lang="ar-SA" sz="1600" dirty="0">
                          <a:effectLst/>
                          <a:latin typeface="Times New Roman"/>
                          <a:ea typeface="Times New Roman"/>
                          <a:cs typeface="PT Bold Heading"/>
                        </a:rPr>
                        <a:t>المجموع</a:t>
                      </a:r>
                      <a:endParaRPr lang="en-US" sz="16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rtl="1"/>
                      <a:endParaRPr lang="ar-SA"/>
                    </a:p>
                  </a:txBody>
                  <a:tcPr/>
                </a:tc>
                <a:tc gridSpan="2">
                  <a:txBody>
                    <a:bodyPr/>
                    <a:lstStyle/>
                    <a:p>
                      <a:pPr algn="ctr" rtl="1">
                        <a:spcAft>
                          <a:spcPts val="0"/>
                        </a:spcAft>
                      </a:pPr>
                      <a:r>
                        <a:rPr lang="ar-SA" sz="1800" dirty="0">
                          <a:effectLst/>
                          <a:latin typeface="Times New Roman"/>
                          <a:ea typeface="Times New Roman"/>
                          <a:cs typeface="PT Bold Heading"/>
                        </a:rPr>
                        <a:t>120</a:t>
                      </a:r>
                      <a:endParaRPr lang="en-US" sz="1600" dirty="0">
                        <a:effectLst/>
                        <a:latin typeface="Times New Roman"/>
                        <a:ea typeface="Times New Roman"/>
                      </a:endParaRPr>
                    </a:p>
                  </a:txBody>
                  <a:tcPr marL="67089" marR="67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rtl="1"/>
                      <a:endParaRPr lang="ar-SA"/>
                    </a:p>
                  </a:txBody>
                  <a:tcPr/>
                </a:tc>
              </a:tr>
            </a:tbl>
          </a:graphicData>
        </a:graphic>
      </p:graphicFrame>
      <p:sp>
        <p:nvSpPr>
          <p:cNvPr id="3" name="Rectangle 1"/>
          <p:cNvSpPr>
            <a:spLocks noChangeArrowheads="1"/>
          </p:cNvSpPr>
          <p:nvPr/>
        </p:nvSpPr>
        <p:spPr bwMode="auto">
          <a:xfrm>
            <a:off x="7047230" y="188640"/>
            <a:ext cx="17732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L-Mohanad Bold" charset="-78"/>
              </a:rPr>
              <a:t>خطة التنفيذ:</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شكل بيضاوي 3"/>
          <p:cNvSpPr/>
          <p:nvPr/>
        </p:nvSpPr>
        <p:spPr>
          <a:xfrm>
            <a:off x="107504" y="6309320"/>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13</a:t>
            </a:r>
            <a:endParaRPr lang="ar-SA" sz="2000" dirty="0">
              <a:solidFill>
                <a:schemeClr val="tx1"/>
              </a:solidFill>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864096" cy="575017"/>
          </a:xfrm>
          <a:prstGeom prst="rect">
            <a:avLst/>
          </a:prstGeom>
        </p:spPr>
      </p:pic>
    </p:spTree>
    <p:extLst>
      <p:ext uri="{BB962C8B-B14F-4D97-AF65-F5344CB8AC3E}">
        <p14:creationId xmlns:p14="http://schemas.microsoft.com/office/powerpoint/2010/main" val="606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387552630"/>
              </p:ext>
            </p:extLst>
          </p:nvPr>
        </p:nvGraphicFramePr>
        <p:xfrm>
          <a:off x="1691680" y="332656"/>
          <a:ext cx="7056784" cy="731520"/>
        </p:xfrm>
        <a:graphic>
          <a:graphicData uri="http://schemas.openxmlformats.org/drawingml/2006/table">
            <a:tbl>
              <a:tblPr rtl="1" firstRow="1" firstCol="1" lastRow="1" lastCol="1" bandRow="1" bandCol="1"/>
              <a:tblGrid>
                <a:gridCol w="5205084"/>
                <a:gridCol w="1851700"/>
              </a:tblGrid>
              <a:tr h="0">
                <a:tc>
                  <a:txBody>
                    <a:bodyPr/>
                    <a:lstStyle/>
                    <a:p>
                      <a:pPr algn="justLow" rtl="1">
                        <a:spcAft>
                          <a:spcPts val="0"/>
                        </a:spcAft>
                      </a:pPr>
                      <a:r>
                        <a:rPr lang="ar-SA" sz="2400" dirty="0" smtClean="0">
                          <a:effectLst/>
                          <a:latin typeface="Times New Roman"/>
                          <a:ea typeface="Times New Roman"/>
                          <a:cs typeface="AL-Mohanad Bold"/>
                        </a:rPr>
                        <a:t>النشاط(1 </a:t>
                      </a:r>
                      <a:r>
                        <a:rPr lang="ar-SA" sz="2400" dirty="0">
                          <a:effectLst/>
                          <a:latin typeface="Times New Roman"/>
                          <a:ea typeface="Times New Roman"/>
                          <a:cs typeface="AL-Mohanad Bold"/>
                        </a:rPr>
                        <a:t>-1-1):</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Bold"/>
                        </a:rPr>
                        <a:t>الزمن (10) دقائق</a:t>
                      </a:r>
                      <a:endParaRPr lang="en-US" sz="18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dirty="0">
                          <a:effectLst/>
                          <a:latin typeface="Times New Roman"/>
                          <a:ea typeface="Times New Roman"/>
                          <a:cs typeface="AL-Mohanad Bold"/>
                        </a:rPr>
                        <a:t>أسلوب التنفيذ</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Bold"/>
                        </a:rPr>
                        <a:t>مشغل تدريبي</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435100" y="348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مستطيل 3"/>
          <p:cNvSpPr/>
          <p:nvPr/>
        </p:nvSpPr>
        <p:spPr>
          <a:xfrm>
            <a:off x="1259632" y="1904633"/>
            <a:ext cx="7488832" cy="3970318"/>
          </a:xfrm>
          <a:prstGeom prst="rect">
            <a:avLst/>
          </a:prstGeom>
        </p:spPr>
        <p:txBody>
          <a:bodyPr wrap="square">
            <a:spAutoFit/>
          </a:bodyPr>
          <a:lstStyle/>
          <a:p>
            <a:pPr algn="justLow"/>
            <a:r>
              <a:rPr lang="ar-SA" sz="2400" dirty="0">
                <a:solidFill>
                  <a:srgbClr val="1F497D"/>
                </a:solidFill>
                <a:latin typeface="Times New Roman"/>
                <a:ea typeface="Times New Roman"/>
                <a:cs typeface="AL-Mohanad Bold"/>
              </a:rPr>
              <a:t>هدف النشاط:</a:t>
            </a:r>
            <a:endParaRPr lang="en-US" dirty="0">
              <a:latin typeface="Times New Roman"/>
              <a:ea typeface="Times New Roman"/>
            </a:endParaRPr>
          </a:p>
          <a:p>
            <a:pPr algn="justLow"/>
            <a:r>
              <a:rPr lang="ar-SA" sz="2400" dirty="0">
                <a:latin typeface="Times New Roman"/>
                <a:ea typeface="Times New Roman"/>
                <a:cs typeface="AL-Mohanad"/>
              </a:rPr>
              <a:t>يتهيأ المتدرب لاستيعاب مفهوم خرائط المفاهيم.</a:t>
            </a:r>
            <a:endParaRPr lang="en-US" dirty="0">
              <a:latin typeface="Times New Roman"/>
              <a:ea typeface="Times New Roman"/>
            </a:endParaRPr>
          </a:p>
          <a:p>
            <a:pPr algn="justLow"/>
            <a:r>
              <a:rPr lang="ar-SA" sz="2400" dirty="0">
                <a:solidFill>
                  <a:srgbClr val="FF0000"/>
                </a:solidFill>
                <a:latin typeface="Times New Roman"/>
                <a:ea typeface="Times New Roman"/>
              </a:rPr>
              <a:t> </a:t>
            </a:r>
            <a:endParaRPr lang="en-US" dirty="0">
              <a:latin typeface="Times New Roman"/>
              <a:ea typeface="Times New Roman"/>
            </a:endParaRPr>
          </a:p>
          <a:p>
            <a:pPr algn="justLow"/>
            <a:r>
              <a:rPr lang="ar-SA" sz="2400" dirty="0">
                <a:solidFill>
                  <a:srgbClr val="1F497D"/>
                </a:solidFill>
                <a:latin typeface="Times New Roman"/>
                <a:ea typeface="Times New Roman"/>
                <a:cs typeface="AL-Mohanad Bold"/>
              </a:rPr>
              <a:t>المطلوب في النشاط: </a:t>
            </a:r>
            <a:endParaRPr lang="en-US" dirty="0">
              <a:latin typeface="Times New Roman"/>
              <a:ea typeface="Times New Roman"/>
            </a:endParaRPr>
          </a:p>
          <a:p>
            <a:pPr indent="228600" algn="just"/>
            <a:r>
              <a:rPr lang="ar-SA" sz="2400" dirty="0">
                <a:latin typeface="Times New Roman"/>
                <a:ea typeface="Times New Roman"/>
                <a:cs typeface="AL-Mohanad"/>
              </a:rPr>
              <a:t>أخي المتدرب دعاك زميلك إلى زيارته في مدينة أخرى لم تذهب إليها من قبل؛ والطريق إليها كثير التفرعات؛ وخيرك بين أن يصف لك المكان عبر الهاتف أو أن يرسل إليك خارطة بالفاكس أو البريد الإلكتروني توضح كيف يمكنك أن تصل إليه. </a:t>
            </a:r>
            <a:endParaRPr lang="en-US" dirty="0">
              <a:latin typeface="Times New Roman"/>
              <a:ea typeface="Times New Roman"/>
            </a:endParaRPr>
          </a:p>
          <a:p>
            <a:pPr marL="228600" algn="just"/>
            <a:r>
              <a:rPr lang="ar-SA" sz="2400" dirty="0">
                <a:latin typeface="Times New Roman"/>
                <a:ea typeface="Times New Roman"/>
                <a:cs typeface="AL-Mohanad"/>
              </a:rPr>
              <a:t>فأي الخيارين تفضل؟ ولماذا</a:t>
            </a:r>
            <a:r>
              <a:rPr lang="ar-SA" sz="2400" dirty="0" smtClean="0">
                <a:latin typeface="Times New Roman"/>
                <a:ea typeface="Times New Roman"/>
                <a:cs typeface="AL-Mohanad"/>
              </a:rPr>
              <a:t>؟</a:t>
            </a:r>
            <a:endParaRPr lang="en-US" dirty="0">
              <a:latin typeface="Times New Roman"/>
              <a:ea typeface="Times New Roman"/>
            </a:endParaRPr>
          </a:p>
          <a:p>
            <a:r>
              <a:rPr lang="ar-SA" dirty="0" smtClean="0">
                <a:latin typeface="Times New Roman"/>
                <a:ea typeface="Times New Roman"/>
                <a:cs typeface="AL-Mohanad Bold"/>
              </a:rPr>
              <a:t>..............................................................................................................................................................................................................................................................</a:t>
            </a:r>
            <a:endParaRPr lang="ar-SA" dirty="0"/>
          </a:p>
        </p:txBody>
      </p:sp>
      <p:sp>
        <p:nvSpPr>
          <p:cNvPr id="5" name="شكل بيضاوي 4"/>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14</a:t>
            </a:r>
            <a:endParaRPr lang="ar-SA" sz="2000" dirty="0">
              <a:solidFill>
                <a:schemeClr val="tx1"/>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14654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5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308514936"/>
              </p:ext>
            </p:extLst>
          </p:nvPr>
        </p:nvGraphicFramePr>
        <p:xfrm>
          <a:off x="1763688" y="332656"/>
          <a:ext cx="6984776" cy="731520"/>
        </p:xfrm>
        <a:graphic>
          <a:graphicData uri="http://schemas.openxmlformats.org/drawingml/2006/table">
            <a:tbl>
              <a:tblPr rtl="1" firstRow="1" firstCol="1" lastRow="1" lastCol="1" bandRow="1" bandCol="1"/>
              <a:tblGrid>
                <a:gridCol w="5151971"/>
                <a:gridCol w="1832805"/>
              </a:tblGrid>
              <a:tr h="0">
                <a:tc>
                  <a:txBody>
                    <a:bodyPr/>
                    <a:lstStyle/>
                    <a:p>
                      <a:pPr algn="justLow" rtl="1">
                        <a:spcAft>
                          <a:spcPts val="0"/>
                        </a:spcAft>
                      </a:pPr>
                      <a:r>
                        <a:rPr lang="ar-SA" sz="2400" dirty="0" smtClean="0">
                          <a:effectLst/>
                          <a:latin typeface="Times New Roman"/>
                          <a:ea typeface="Times New Roman"/>
                          <a:cs typeface="AL-Mohanad Bold"/>
                        </a:rPr>
                        <a:t>النشاط(1 </a:t>
                      </a:r>
                      <a:r>
                        <a:rPr lang="ar-SA" sz="2400" dirty="0">
                          <a:effectLst/>
                          <a:latin typeface="Times New Roman"/>
                          <a:ea typeface="Times New Roman"/>
                          <a:cs typeface="AL-Mohanad Bold"/>
                        </a:rPr>
                        <a:t>-</a:t>
                      </a:r>
                      <a:r>
                        <a:rPr lang="ar-SA" sz="2400" dirty="0" smtClean="0">
                          <a:effectLst/>
                          <a:latin typeface="Times New Roman"/>
                          <a:ea typeface="Times New Roman"/>
                          <a:cs typeface="AL-Mohanad Bold"/>
                        </a:rPr>
                        <a:t>1-2):</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Bold"/>
                        </a:rPr>
                        <a:t>الزمن (</a:t>
                      </a:r>
                      <a:r>
                        <a:rPr lang="ar-SA" sz="2400" dirty="0" smtClean="0">
                          <a:effectLst/>
                          <a:latin typeface="Times New Roman"/>
                          <a:ea typeface="Times New Roman"/>
                          <a:cs typeface="AL-Mohanad Bold"/>
                        </a:rPr>
                        <a:t>15) </a:t>
                      </a:r>
                      <a:r>
                        <a:rPr lang="ar-SA" sz="2400" dirty="0">
                          <a:effectLst/>
                          <a:latin typeface="Times New Roman"/>
                          <a:ea typeface="Times New Roman"/>
                          <a:cs typeface="AL-Mohanad Bold"/>
                        </a:rPr>
                        <a:t>دقائق</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dirty="0">
                          <a:effectLst/>
                          <a:latin typeface="Times New Roman"/>
                          <a:ea typeface="Times New Roman"/>
                          <a:cs typeface="AL-Mohanad Bold"/>
                        </a:rPr>
                        <a:t>أسلوب التنفيذ</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Bold"/>
                        </a:rPr>
                        <a:t>مشغل تدريبي</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435100" y="348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شكل بيضاوي 4"/>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15</a:t>
            </a:r>
            <a:endParaRPr lang="ar-SA" sz="2000" dirty="0">
              <a:solidFill>
                <a:schemeClr val="tx1"/>
              </a:solidFill>
            </a:endParaRPr>
          </a:p>
        </p:txBody>
      </p:sp>
      <p:sp>
        <p:nvSpPr>
          <p:cNvPr id="6" name="مستطيل 5"/>
          <p:cNvSpPr/>
          <p:nvPr/>
        </p:nvSpPr>
        <p:spPr>
          <a:xfrm>
            <a:off x="1259632" y="1916832"/>
            <a:ext cx="7488832" cy="3231654"/>
          </a:xfrm>
          <a:prstGeom prst="rect">
            <a:avLst/>
          </a:prstGeom>
        </p:spPr>
        <p:txBody>
          <a:bodyPr wrap="square">
            <a:spAutoFit/>
          </a:bodyPr>
          <a:lstStyle/>
          <a:p>
            <a:pPr algn="justLow"/>
            <a:r>
              <a:rPr lang="ar-SA" sz="2400" dirty="0">
                <a:solidFill>
                  <a:srgbClr val="1F497D"/>
                </a:solidFill>
                <a:latin typeface="Times New Roman"/>
                <a:ea typeface="Times New Roman"/>
                <a:cs typeface="AL-Mohanad Bold"/>
              </a:rPr>
              <a:t>هدف النشاط: </a:t>
            </a:r>
            <a:endParaRPr lang="en-US" sz="2400" dirty="0">
              <a:solidFill>
                <a:srgbClr val="1F497D"/>
              </a:solidFill>
              <a:latin typeface="Times New Roman"/>
              <a:ea typeface="Times New Roman"/>
              <a:cs typeface="AL-Mohanad Bold"/>
            </a:endParaRPr>
          </a:p>
          <a:p>
            <a:pPr algn="justLow">
              <a:tabLst>
                <a:tab pos="5389245" algn="l"/>
              </a:tabLst>
            </a:pPr>
            <a:r>
              <a:rPr lang="ar-SA" sz="2400" dirty="0">
                <a:latin typeface="Times New Roman"/>
                <a:ea typeface="Times New Roman"/>
                <a:cs typeface="AL-Mohanad" pitchFamily="2" charset="-78"/>
              </a:rPr>
              <a:t>يحدد المتدرب العلاقة بين المفاهيم والمكونات الأخرى لبنية المعرفة.</a:t>
            </a:r>
            <a:endParaRPr lang="en-US" sz="2400" dirty="0">
              <a:latin typeface="Times New Roman"/>
              <a:ea typeface="Times New Roman"/>
              <a:cs typeface="AL-Mohanad" pitchFamily="2" charset="-78"/>
            </a:endParaRPr>
          </a:p>
          <a:p>
            <a:pPr algn="justLow"/>
            <a:r>
              <a:rPr lang="ar-SA" sz="2400" dirty="0">
                <a:solidFill>
                  <a:srgbClr val="1F497D"/>
                </a:solidFill>
                <a:latin typeface="Times New Roman"/>
                <a:ea typeface="Times New Roman"/>
                <a:cs typeface="AL-Mohanad Bold"/>
              </a:rPr>
              <a:t>المطلوب في النشاط:</a:t>
            </a:r>
            <a:endParaRPr lang="en-US" sz="2400" dirty="0">
              <a:solidFill>
                <a:srgbClr val="1F497D"/>
              </a:solidFill>
              <a:latin typeface="Times New Roman"/>
              <a:ea typeface="Times New Roman"/>
              <a:cs typeface="AL-Mohanad Bold"/>
            </a:endParaRPr>
          </a:p>
          <a:p>
            <a:pPr indent="457200" algn="justLow"/>
            <a:r>
              <a:rPr lang="ar-SA" sz="2400" dirty="0">
                <a:latin typeface="Times New Roman"/>
                <a:ea typeface="Times New Roman"/>
                <a:cs typeface="AL-Mohanad" pitchFamily="2" charset="-78"/>
              </a:rPr>
              <a:t>اقرأ النشرة التي بين يديك (1-1-1) بتمعن ثم وضح العلاقة التصاعدية (الاستقرائية) بين المفهوم ومكونات المعرفة الأخرى، ثم ناقش ما توصلت إليه مع أفراد مجموعتك: </a:t>
            </a:r>
            <a:endParaRPr lang="ar-SA" sz="2400" dirty="0" smtClean="0">
              <a:latin typeface="Times New Roman"/>
              <a:ea typeface="Times New Roman"/>
              <a:cs typeface="AL-Mohanad" pitchFamily="2" charset="-78"/>
            </a:endParaRPr>
          </a:p>
          <a:p>
            <a:pPr indent="457200" algn="justLow"/>
            <a:endParaRPr lang="en-US" sz="2400" dirty="0">
              <a:latin typeface="Times New Roman"/>
              <a:ea typeface="Times New Roman"/>
              <a:cs typeface="AL-Mohanad" pitchFamily="2" charset="-78"/>
            </a:endParaRPr>
          </a:p>
          <a:p>
            <a:r>
              <a:rPr lang="ar-SA" dirty="0" smtClean="0">
                <a:latin typeface="Times New Roman"/>
                <a:ea typeface="Times New Roman"/>
                <a:cs typeface="AL-Mohanad Bold"/>
              </a:rPr>
              <a:t>..............................................................................................................................................................................................................................................................</a:t>
            </a:r>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42794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16</a:t>
            </a:r>
            <a:endParaRPr lang="ar-SA" sz="2000" dirty="0">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3780603765"/>
              </p:ext>
            </p:extLst>
          </p:nvPr>
        </p:nvGraphicFramePr>
        <p:xfrm>
          <a:off x="1691680" y="465232"/>
          <a:ext cx="6995294" cy="731520"/>
        </p:xfrm>
        <a:graphic>
          <a:graphicData uri="http://schemas.openxmlformats.org/drawingml/2006/table">
            <a:tbl>
              <a:tblPr rtl="1" firstRow="1" firstCol="1" lastRow="1" lastCol="1" bandRow="1" bandCol="1"/>
              <a:tblGrid>
                <a:gridCol w="6995294"/>
              </a:tblGrid>
              <a:tr h="0">
                <a:tc>
                  <a:txBody>
                    <a:bodyPr/>
                    <a:lstStyle/>
                    <a:p>
                      <a:pPr algn="ctr" rtl="1">
                        <a:spcAft>
                          <a:spcPts val="0"/>
                        </a:spcAft>
                      </a:pPr>
                      <a:r>
                        <a:rPr lang="ar-SA" sz="2400">
                          <a:effectLst/>
                          <a:latin typeface="Times New Roman"/>
                          <a:ea typeface="Times New Roman"/>
                          <a:cs typeface="AL-Mohanad Bold"/>
                        </a:rPr>
                        <a:t>نشرة علمية رقم: (1-1-1)</a:t>
                      </a:r>
                      <a:endParaRPr lang="en-US" sz="18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dirty="0">
                          <a:effectLst/>
                          <a:latin typeface="Times New Roman"/>
                          <a:ea typeface="Times New Roman"/>
                          <a:cs typeface="AL-Mohanad Bold"/>
                        </a:rPr>
                        <a:t>موضوع النشرة العلمية: </a:t>
                      </a:r>
                      <a:r>
                        <a:rPr lang="ar-SA" sz="2400" dirty="0">
                          <a:effectLst/>
                          <a:latin typeface="Times New Roman"/>
                          <a:ea typeface="Times New Roman"/>
                          <a:cs typeface="AL-Mohanad"/>
                        </a:rPr>
                        <a:t>العلاقة بين المفهوم ومكونات المعرفة الأخرى.</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8"/>
          <p:cNvSpPr>
            <a:spLocks noChangeArrowheads="1"/>
          </p:cNvSpPr>
          <p:nvPr/>
        </p:nvSpPr>
        <p:spPr bwMode="auto">
          <a:xfrm>
            <a:off x="827765" y="2033553"/>
            <a:ext cx="79928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96838"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العلاقة بين المفهوم ومكونات المعرفة الأخرى.</a:t>
            </a:r>
            <a:endParaRPr kumimoji="0" lang="en-US" sz="1050" b="0" i="0" u="none" strike="noStrike" cap="none" normalizeH="0" baseline="0" dirty="0" smtClean="0">
              <a:ln>
                <a:noFill/>
              </a:ln>
              <a:solidFill>
                <a:srgbClr val="0070C0"/>
              </a:solidFill>
              <a:effectLst/>
              <a:latin typeface="Arial" pitchFamily="34" charset="0"/>
              <a:cs typeface="Arial" pitchFamily="34" charset="0"/>
            </a:endParaRPr>
          </a:p>
          <a:p>
            <a:pPr marL="0" marR="0" lvl="0" indent="45720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تتكون المعرفة من حقائق ومفاهيم وتعميمات ومبادئ وقواعد وقوانين ونظريات.</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8"/>
          <p:cNvSpPr>
            <a:spLocks noChangeArrowheads="1"/>
          </p:cNvSpPr>
          <p:nvPr/>
        </p:nvSpPr>
        <p:spPr bwMode="auto">
          <a:xfrm>
            <a:off x="827765" y="3700189"/>
            <a:ext cx="806471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وتمثل الحقائق القاعدة العريضة لهذه المكونات والتي يتم استخلاصها من واقع الخبرة المباشرة بينما تأتي النظريات في قمة الهرم لمكونات المعرفة والتي يمكن توضيحها من خلال الشكل التالي: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96570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16</a:t>
            </a:r>
            <a:endParaRPr lang="ar-SA" sz="2000" dirty="0">
              <a:solidFill>
                <a:schemeClr val="tx1"/>
              </a:solidFill>
            </a:endParaRPr>
          </a:p>
        </p:txBody>
      </p:sp>
      <p:sp>
        <p:nvSpPr>
          <p:cNvPr id="13" name="Rectangle 28"/>
          <p:cNvSpPr>
            <a:spLocks noChangeArrowheads="1"/>
          </p:cNvSpPr>
          <p:nvPr/>
        </p:nvSpPr>
        <p:spPr bwMode="auto">
          <a:xfrm>
            <a:off x="2627784" y="188640"/>
            <a:ext cx="44665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يمكن توضيحها من خلال الشكل التالي: </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127" name="مجموعة 5126"/>
          <p:cNvGrpSpPr/>
          <p:nvPr/>
        </p:nvGrpSpPr>
        <p:grpSpPr>
          <a:xfrm>
            <a:off x="2195736" y="1289298"/>
            <a:ext cx="5328592" cy="5256584"/>
            <a:chOff x="2195736" y="1289298"/>
            <a:chExt cx="5328592" cy="5256584"/>
          </a:xfrm>
        </p:grpSpPr>
        <p:sp>
          <p:nvSpPr>
            <p:cNvPr id="3" name="مثلث متساوي الساقين 2"/>
            <p:cNvSpPr/>
            <p:nvPr/>
          </p:nvSpPr>
          <p:spPr>
            <a:xfrm>
              <a:off x="2195736" y="1289298"/>
              <a:ext cx="5328592" cy="5256584"/>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dirty="0">
                <a:solidFill>
                  <a:schemeClr val="tx1"/>
                </a:solidFill>
              </a:endParaRPr>
            </a:p>
          </p:txBody>
        </p:sp>
        <p:cxnSp>
          <p:nvCxnSpPr>
            <p:cNvPr id="5" name="رابط مستقيم 4"/>
            <p:cNvCxnSpPr/>
            <p:nvPr/>
          </p:nvCxnSpPr>
          <p:spPr>
            <a:xfrm>
              <a:off x="3851920" y="3212976"/>
              <a:ext cx="1982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a:off x="3419872" y="4043164"/>
              <a:ext cx="2812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2957422" y="4941168"/>
              <a:ext cx="3774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2699792" y="5733256"/>
              <a:ext cx="43924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مربع نص 30"/>
          <p:cNvSpPr txBox="1"/>
          <p:nvPr/>
        </p:nvSpPr>
        <p:spPr>
          <a:xfrm>
            <a:off x="4231010" y="5915372"/>
            <a:ext cx="1334244" cy="523220"/>
          </a:xfrm>
          <a:prstGeom prst="rect">
            <a:avLst/>
          </a:prstGeom>
          <a:noFill/>
        </p:spPr>
        <p:txBody>
          <a:bodyPr wrap="square" rtlCol="1">
            <a:spAutoFit/>
          </a:bodyPr>
          <a:lstStyle/>
          <a:p>
            <a:r>
              <a:rPr lang="ar-SA" sz="2800" dirty="0" smtClean="0">
                <a:cs typeface="AL-Mohanad" pitchFamily="2" charset="-78"/>
              </a:rPr>
              <a:t>حـــــــقائـــق</a:t>
            </a:r>
            <a:endParaRPr lang="ar-SA" sz="2800" dirty="0">
              <a:cs typeface="AL-Mohanad" pitchFamily="2" charset="-78"/>
            </a:endParaRPr>
          </a:p>
        </p:txBody>
      </p:sp>
      <p:sp>
        <p:nvSpPr>
          <p:cNvPr id="5120" name="مربع نص 5119"/>
          <p:cNvSpPr txBox="1"/>
          <p:nvPr/>
        </p:nvSpPr>
        <p:spPr>
          <a:xfrm>
            <a:off x="3923928" y="5013176"/>
            <a:ext cx="1497310" cy="523220"/>
          </a:xfrm>
          <a:prstGeom prst="rect">
            <a:avLst/>
          </a:prstGeom>
          <a:noFill/>
        </p:spPr>
        <p:txBody>
          <a:bodyPr wrap="square" rtlCol="1">
            <a:spAutoFit/>
          </a:bodyPr>
          <a:lstStyle/>
          <a:p>
            <a:r>
              <a:rPr lang="ar-SA" sz="2800" dirty="0" smtClean="0">
                <a:cs typeface="AL-Mohanad" pitchFamily="2" charset="-78"/>
              </a:rPr>
              <a:t>مفاهيــــــــم</a:t>
            </a:r>
            <a:endParaRPr lang="ar-SA" sz="2800" dirty="0">
              <a:cs typeface="AL-Mohanad" pitchFamily="2" charset="-78"/>
            </a:endParaRPr>
          </a:p>
        </p:txBody>
      </p:sp>
      <p:sp>
        <p:nvSpPr>
          <p:cNvPr id="5121" name="مربع نص 5120"/>
          <p:cNvSpPr txBox="1"/>
          <p:nvPr/>
        </p:nvSpPr>
        <p:spPr>
          <a:xfrm>
            <a:off x="4067944" y="4221088"/>
            <a:ext cx="1209278" cy="523220"/>
          </a:xfrm>
          <a:prstGeom prst="rect">
            <a:avLst/>
          </a:prstGeom>
          <a:noFill/>
        </p:spPr>
        <p:txBody>
          <a:bodyPr wrap="square" rtlCol="1">
            <a:spAutoFit/>
          </a:bodyPr>
          <a:lstStyle/>
          <a:p>
            <a:r>
              <a:rPr lang="ar-SA" sz="2800" dirty="0" smtClean="0">
                <a:cs typeface="AL-Mohanad" pitchFamily="2" charset="-78"/>
              </a:rPr>
              <a:t>تعميمات</a:t>
            </a:r>
            <a:endParaRPr lang="ar-SA" sz="2800" dirty="0">
              <a:cs typeface="AL-Mohanad" pitchFamily="2" charset="-78"/>
            </a:endParaRPr>
          </a:p>
        </p:txBody>
      </p:sp>
      <p:sp>
        <p:nvSpPr>
          <p:cNvPr id="5122" name="مربع نص 5121"/>
          <p:cNvSpPr txBox="1"/>
          <p:nvPr/>
        </p:nvSpPr>
        <p:spPr>
          <a:xfrm>
            <a:off x="3851920" y="3491716"/>
            <a:ext cx="1944216" cy="369332"/>
          </a:xfrm>
          <a:prstGeom prst="rect">
            <a:avLst/>
          </a:prstGeom>
          <a:noFill/>
        </p:spPr>
        <p:txBody>
          <a:bodyPr wrap="square" rtlCol="1">
            <a:spAutoFit/>
          </a:bodyPr>
          <a:lstStyle/>
          <a:p>
            <a:r>
              <a:rPr lang="ar-SA" dirty="0" smtClean="0"/>
              <a:t>مبادي و قواعد و قوانين</a:t>
            </a:r>
            <a:endParaRPr lang="ar-SA" dirty="0"/>
          </a:p>
        </p:txBody>
      </p:sp>
      <p:sp>
        <p:nvSpPr>
          <p:cNvPr id="5123" name="مربع نص 5122"/>
          <p:cNvSpPr txBox="1"/>
          <p:nvPr/>
        </p:nvSpPr>
        <p:spPr>
          <a:xfrm>
            <a:off x="4211960" y="2348880"/>
            <a:ext cx="1209278" cy="707886"/>
          </a:xfrm>
          <a:prstGeom prst="rect">
            <a:avLst/>
          </a:prstGeom>
          <a:noFill/>
        </p:spPr>
        <p:txBody>
          <a:bodyPr wrap="square" rtlCol="1">
            <a:spAutoFit/>
          </a:bodyPr>
          <a:lstStyle/>
          <a:p>
            <a:pPr algn="ctr"/>
            <a:r>
              <a:rPr lang="ar-SA" sz="2000" dirty="0" smtClean="0">
                <a:cs typeface="AL-Mohanad" pitchFamily="2" charset="-78"/>
              </a:rPr>
              <a:t>فروض </a:t>
            </a:r>
          </a:p>
          <a:p>
            <a:pPr algn="ctr"/>
            <a:r>
              <a:rPr lang="ar-SA" sz="2000" dirty="0" smtClean="0">
                <a:cs typeface="AL-Mohanad" pitchFamily="2" charset="-78"/>
              </a:rPr>
              <a:t>و نظريات</a:t>
            </a:r>
            <a:endParaRPr lang="ar-SA" sz="2000" dirty="0">
              <a:cs typeface="AL-Mohanad" pitchFamily="2" charset="-78"/>
            </a:endParaRPr>
          </a:p>
        </p:txBody>
      </p:sp>
      <p:sp>
        <p:nvSpPr>
          <p:cNvPr id="5124" name="مربع نص 5123"/>
          <p:cNvSpPr txBox="1"/>
          <p:nvPr/>
        </p:nvSpPr>
        <p:spPr>
          <a:xfrm>
            <a:off x="6727676" y="1289298"/>
            <a:ext cx="2156048" cy="369332"/>
          </a:xfrm>
          <a:prstGeom prst="rect">
            <a:avLst/>
          </a:prstGeom>
          <a:noFill/>
          <a:ln>
            <a:solidFill>
              <a:schemeClr val="accent1"/>
            </a:solidFill>
          </a:ln>
        </p:spPr>
        <p:txBody>
          <a:bodyPr wrap="square" rtlCol="1">
            <a:spAutoFit/>
          </a:bodyPr>
          <a:lstStyle/>
          <a:p>
            <a:pPr algn="ctr"/>
            <a:r>
              <a:rPr lang="ar-SA" dirty="0" smtClean="0"/>
              <a:t>استنباط / قياس / تطبيق </a:t>
            </a:r>
            <a:endParaRPr lang="ar-SA" dirty="0"/>
          </a:p>
        </p:txBody>
      </p:sp>
      <p:sp>
        <p:nvSpPr>
          <p:cNvPr id="38" name="مربع نص 37"/>
          <p:cNvSpPr txBox="1"/>
          <p:nvPr/>
        </p:nvSpPr>
        <p:spPr>
          <a:xfrm>
            <a:off x="789856" y="1289298"/>
            <a:ext cx="2156048" cy="369332"/>
          </a:xfrm>
          <a:prstGeom prst="rect">
            <a:avLst/>
          </a:prstGeom>
          <a:noFill/>
          <a:ln>
            <a:solidFill>
              <a:schemeClr val="accent1"/>
            </a:solidFill>
          </a:ln>
        </p:spPr>
        <p:txBody>
          <a:bodyPr wrap="square" rtlCol="1">
            <a:spAutoFit/>
          </a:bodyPr>
          <a:lstStyle/>
          <a:p>
            <a:pPr algn="ctr"/>
            <a:r>
              <a:rPr lang="ar-SA" dirty="0" smtClean="0"/>
              <a:t>استقراء / تصميم </a:t>
            </a:r>
            <a:endParaRPr lang="ar-SA" dirty="0"/>
          </a:p>
        </p:txBody>
      </p:sp>
      <p:sp>
        <p:nvSpPr>
          <p:cNvPr id="5126" name="سهم للأسفل 5125"/>
          <p:cNvSpPr/>
          <p:nvPr/>
        </p:nvSpPr>
        <p:spPr>
          <a:xfrm>
            <a:off x="7670440" y="1844824"/>
            <a:ext cx="213928" cy="4701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سهم للأسفل 40"/>
          <p:cNvSpPr/>
          <p:nvPr/>
        </p:nvSpPr>
        <p:spPr>
          <a:xfrm rot="10800000">
            <a:off x="1691681" y="1851298"/>
            <a:ext cx="285936" cy="4637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9" name="صورة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61050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127"/>
                                        </p:tgtEl>
                                        <p:attrNameLst>
                                          <p:attrName>style.visibility</p:attrName>
                                        </p:attrNameLst>
                                      </p:cBhvr>
                                      <p:to>
                                        <p:strVal val="visible"/>
                                      </p:to>
                                    </p:set>
                                    <p:animEffect transition="in" filter="wipe(down)">
                                      <p:cBhvr>
                                        <p:cTn id="14" dur="500"/>
                                        <p:tgtEl>
                                          <p:spTgt spid="51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120"/>
                                        </p:tgtEl>
                                        <p:attrNameLst>
                                          <p:attrName>style.visibility</p:attrName>
                                        </p:attrNameLst>
                                      </p:cBhvr>
                                      <p:to>
                                        <p:strVal val="visible"/>
                                      </p:to>
                                    </p:set>
                                    <p:animEffect transition="in" filter="fade">
                                      <p:cBhvr>
                                        <p:cTn id="24" dur="500"/>
                                        <p:tgtEl>
                                          <p:spTgt spid="51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21"/>
                                        </p:tgtEl>
                                        <p:attrNameLst>
                                          <p:attrName>style.visibility</p:attrName>
                                        </p:attrNameLst>
                                      </p:cBhvr>
                                      <p:to>
                                        <p:strVal val="visible"/>
                                      </p:to>
                                    </p:set>
                                    <p:animEffect transition="in" filter="fade">
                                      <p:cBhvr>
                                        <p:cTn id="29" dur="500"/>
                                        <p:tgtEl>
                                          <p:spTgt spid="51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fade">
                                      <p:cBhvr>
                                        <p:cTn id="34" dur="500"/>
                                        <p:tgtEl>
                                          <p:spTgt spid="512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p:bldP spid="5120" grpId="0"/>
      <p:bldP spid="5121" grpId="0"/>
      <p:bldP spid="5122" grpId="0"/>
      <p:bldP spid="5123" grpId="0"/>
      <p:bldP spid="5124" grpId="0" animBg="1"/>
      <p:bldP spid="38" grpId="0" animBg="1"/>
      <p:bldP spid="5126"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43608" y="1617762"/>
            <a:ext cx="7776864" cy="3539430"/>
          </a:xfrm>
          <a:prstGeom prst="rect">
            <a:avLst/>
          </a:prstGeom>
        </p:spPr>
        <p:txBody>
          <a:bodyPr wrap="square">
            <a:spAutoFit/>
          </a:bodyPr>
          <a:lstStyle/>
          <a:p>
            <a:pPr indent="457200" algn="just"/>
            <a:r>
              <a:rPr lang="ar-SA" sz="2400" dirty="0">
                <a:latin typeface="Times New Roman"/>
                <a:ea typeface="Times New Roman"/>
                <a:cs typeface="AL-Mohanad" pitchFamily="2" charset="-78"/>
              </a:rPr>
              <a:t>ويتضح من خلال الشكل أن العلاقة الاستقرائية علاقة تصاعدية من الحقائق المحسوسة إلى النظرية المجردة بينما أن العلاقة الاستنباطية علاقة تنازلية من قمة البناء المعرفي المجرد إلى أسفله حيث تستخدم النظريات العلمية في تفسير الأشياء والظواهر الأخرى. (سلامة، 2004)</a:t>
            </a:r>
            <a:endParaRPr lang="en-US" sz="2400" dirty="0">
              <a:latin typeface="Times New Roman"/>
              <a:ea typeface="Times New Roman"/>
              <a:cs typeface="AL-Mohanad" pitchFamily="2" charset="-78"/>
            </a:endParaRPr>
          </a:p>
          <a:p>
            <a:pPr algn="just"/>
            <a:r>
              <a:rPr lang="ar-SA" sz="2400" dirty="0">
                <a:latin typeface="Times New Roman"/>
                <a:ea typeface="Times New Roman"/>
                <a:cs typeface="AL-Mohanad" pitchFamily="2" charset="-78"/>
              </a:rPr>
              <a:t>ويمكن  تعريف مكونات المعرفة وفق الآتي: </a:t>
            </a:r>
            <a:endParaRPr lang="ar-SA" sz="2400" dirty="0" smtClean="0">
              <a:latin typeface="Times New Roman"/>
              <a:ea typeface="Times New Roman"/>
              <a:cs typeface="AL-Mohanad" pitchFamily="2" charset="-78"/>
            </a:endParaRPr>
          </a:p>
          <a:p>
            <a:pPr algn="just"/>
            <a:endParaRPr lang="en-US" sz="2000" dirty="0">
              <a:latin typeface="Times New Roman"/>
              <a:ea typeface="Times New Roman"/>
              <a:cs typeface="AL-Mohanad" pitchFamily="2" charset="-78"/>
            </a:endParaRPr>
          </a:p>
          <a:p>
            <a:pPr marL="702945" indent="-685800" algn="justLow"/>
            <a:r>
              <a:rPr lang="ar-SA" sz="2800" b="1" dirty="0">
                <a:latin typeface="Times New Roman"/>
                <a:ea typeface="Times New Roman"/>
                <a:cs typeface="AL-Mohanad" pitchFamily="2" charset="-78"/>
              </a:rPr>
              <a:t>الحقائق:</a:t>
            </a:r>
            <a:r>
              <a:rPr lang="ar-SA" sz="2800" dirty="0">
                <a:latin typeface="Times New Roman"/>
                <a:ea typeface="Times New Roman"/>
                <a:cs typeface="AL-Mohanad" pitchFamily="2" charset="-78"/>
              </a:rPr>
              <a:t> يعرفها سلامة(2004) بأنها (مجموعة الملاحظات الخاصة بموقف معين والناتجة عن إحساس مباشر بشرط التأكد من صدق الإحساس وتكراره) </a:t>
            </a:r>
            <a:r>
              <a:rPr lang="ar-SA" sz="2800" dirty="0" smtClean="0">
                <a:latin typeface="Times New Roman"/>
                <a:ea typeface="Times New Roman"/>
                <a:cs typeface="AL-Mohanad" pitchFamily="2" charset="-78"/>
              </a:rPr>
              <a:t>.</a:t>
            </a:r>
            <a:endParaRPr lang="en-US" sz="2800" dirty="0">
              <a:latin typeface="Times New Roman"/>
              <a:ea typeface="Times New Roman"/>
              <a:cs typeface="AL-Mohanad" pitchFamily="2" charset="-78"/>
            </a:endParaRPr>
          </a:p>
        </p:txBody>
      </p:sp>
      <p:sp>
        <p:nvSpPr>
          <p:cNvPr id="4" name="شكل بيضاوي 3"/>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16</a:t>
            </a:r>
            <a:endParaRPr lang="ar-SA" sz="2000" dirty="0">
              <a:solidFill>
                <a:schemeClr val="tx1"/>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65158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43608" y="2404045"/>
            <a:ext cx="7776864" cy="1384995"/>
          </a:xfrm>
          <a:prstGeom prst="rect">
            <a:avLst/>
          </a:prstGeom>
        </p:spPr>
        <p:txBody>
          <a:bodyPr wrap="square">
            <a:spAutoFit/>
          </a:bodyPr>
          <a:lstStyle/>
          <a:p>
            <a:pPr marL="702945" indent="-685800" algn="justLow"/>
            <a:r>
              <a:rPr lang="ar-SA" sz="2800" b="1" dirty="0" smtClean="0">
                <a:latin typeface="Times New Roman"/>
                <a:ea typeface="Times New Roman"/>
                <a:cs typeface="AL-Mohanad" pitchFamily="2" charset="-78"/>
              </a:rPr>
              <a:t>المفاهيم</a:t>
            </a:r>
            <a:r>
              <a:rPr lang="ar-SA" sz="2800" b="1" dirty="0">
                <a:latin typeface="Times New Roman"/>
                <a:ea typeface="Times New Roman"/>
                <a:cs typeface="AL-Mohanad" pitchFamily="2" charset="-78"/>
              </a:rPr>
              <a:t>:</a:t>
            </a:r>
            <a:r>
              <a:rPr lang="ar-SA" sz="2800" dirty="0">
                <a:latin typeface="Times New Roman"/>
                <a:ea typeface="Times New Roman"/>
                <a:cs typeface="AL-Mohanad" pitchFamily="2" charset="-78"/>
              </a:rPr>
              <a:t> يعرفها سلامة(2004) بأنها (فكرة تختص بظاهرة معينة أو علاقة أو استنتاج عقلي يعبر عنها عادة بواسطة كلمة من الكلمات أو مصطلح معين</a:t>
            </a:r>
            <a:r>
              <a:rPr lang="ar-SA" sz="2800" dirty="0" smtClean="0">
                <a:latin typeface="Times New Roman"/>
                <a:ea typeface="Times New Roman"/>
                <a:cs typeface="AL-Mohanad" pitchFamily="2" charset="-78"/>
              </a:rPr>
              <a:t>) .</a:t>
            </a:r>
            <a:endParaRPr lang="en-US" sz="2800" dirty="0">
              <a:effectLst/>
              <a:latin typeface="Times New Roman"/>
              <a:ea typeface="Times New Roman"/>
              <a:cs typeface="AL-Mohanad" pitchFamily="2" charset="-78"/>
            </a:endParaRPr>
          </a:p>
        </p:txBody>
      </p:sp>
      <p:sp>
        <p:nvSpPr>
          <p:cNvPr id="4" name="شكل بيضاوي 3"/>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16</a:t>
            </a:r>
            <a:endParaRPr lang="ar-SA" sz="2000" dirty="0">
              <a:solidFill>
                <a:schemeClr val="tx1"/>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38785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2546901"/>
            <a:ext cx="7560840" cy="954107"/>
          </a:xfrm>
          <a:prstGeom prst="rect">
            <a:avLst/>
          </a:prstGeom>
        </p:spPr>
        <p:txBody>
          <a:bodyPr wrap="square">
            <a:spAutoFit/>
          </a:bodyPr>
          <a:lstStyle/>
          <a:p>
            <a:pPr marL="702945" indent="-685800" algn="justLow"/>
            <a:r>
              <a:rPr lang="ar-SA" sz="2800" b="1" dirty="0">
                <a:latin typeface="Times New Roman"/>
                <a:ea typeface="Times New Roman"/>
                <a:cs typeface="AL-Mohanad" pitchFamily="2" charset="-78"/>
              </a:rPr>
              <a:t>التعميمات:</a:t>
            </a:r>
            <a:r>
              <a:rPr lang="ar-SA" sz="2800" dirty="0">
                <a:latin typeface="Times New Roman"/>
                <a:ea typeface="Times New Roman"/>
                <a:cs typeface="AL-Mohanad" pitchFamily="2" charset="-78"/>
              </a:rPr>
              <a:t> يعرفها سلامة(2004) بأنها ( الربط بين الحقائق والمفاهيم التي تربط بينها علاقات من نوع معين). </a:t>
            </a:r>
            <a:endParaRPr lang="ar-SA" sz="2800" dirty="0" smtClean="0">
              <a:latin typeface="Times New Roman"/>
              <a:ea typeface="Times New Roman"/>
              <a:cs typeface="AL-Mohanad" pitchFamily="2" charset="-78"/>
            </a:endParaRPr>
          </a:p>
        </p:txBody>
      </p:sp>
      <p:sp>
        <p:nvSpPr>
          <p:cNvPr id="3" name="شكل بيضاوي 2"/>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17</a:t>
            </a:r>
            <a:endParaRPr lang="ar-SA" sz="2000" dirty="0">
              <a:solidFill>
                <a:schemeClr val="tx1"/>
              </a:solidFill>
            </a:endParaRPr>
          </a:p>
        </p:txBody>
      </p:sp>
      <p:sp>
        <p:nvSpPr>
          <p:cNvPr id="4" name="مستطيل 3"/>
          <p:cNvSpPr/>
          <p:nvPr/>
        </p:nvSpPr>
        <p:spPr>
          <a:xfrm>
            <a:off x="6263234" y="620688"/>
            <a:ext cx="2629246" cy="461665"/>
          </a:xfrm>
          <a:prstGeom prst="rect">
            <a:avLst/>
          </a:prstGeom>
        </p:spPr>
        <p:txBody>
          <a:bodyPr wrap="none">
            <a:spAutoFit/>
          </a:bodyPr>
          <a:lstStyle/>
          <a:p>
            <a:r>
              <a:rPr lang="ar-SA" sz="2400" dirty="0">
                <a:latin typeface="Times New Roman"/>
                <a:ea typeface="Times New Roman"/>
                <a:cs typeface="AL-Mohanad" pitchFamily="2" charset="-78"/>
              </a:rPr>
              <a:t>تعريف مكونات المعرفة </a:t>
            </a:r>
            <a:r>
              <a:rPr lang="ar-SA" sz="2400" dirty="0" smtClean="0">
                <a:latin typeface="Times New Roman"/>
                <a:ea typeface="Times New Roman"/>
                <a:cs typeface="AL-Mohanad" pitchFamily="2" charset="-78"/>
              </a:rPr>
              <a:t> :</a:t>
            </a:r>
            <a:endParaRPr lang="ar-SA" sz="2400"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62907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pic>
        <p:nvPicPr>
          <p:cNvPr id="5122" name="Picture 2" descr="C:\Users\dell\Pictures\imagesCACD0EK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602" y="1700807"/>
            <a:ext cx="6321790" cy="358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74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2477214"/>
            <a:ext cx="7560840" cy="1815882"/>
          </a:xfrm>
          <a:prstGeom prst="rect">
            <a:avLst/>
          </a:prstGeom>
        </p:spPr>
        <p:txBody>
          <a:bodyPr wrap="square">
            <a:spAutoFit/>
          </a:bodyPr>
          <a:lstStyle/>
          <a:p>
            <a:pPr marL="702945" indent="-685800" algn="justLow"/>
            <a:r>
              <a:rPr lang="ar-SA" sz="2800" b="1" dirty="0" smtClean="0">
                <a:latin typeface="Times New Roman"/>
                <a:ea typeface="Times New Roman"/>
                <a:cs typeface="AL-Mohanad" pitchFamily="2" charset="-78"/>
              </a:rPr>
              <a:t>المبادئ</a:t>
            </a:r>
            <a:r>
              <a:rPr lang="ar-SA" sz="2800" b="1" dirty="0">
                <a:latin typeface="Times New Roman"/>
                <a:ea typeface="Times New Roman"/>
                <a:cs typeface="AL-Mohanad" pitchFamily="2" charset="-78"/>
              </a:rPr>
              <a:t>:</a:t>
            </a:r>
            <a:r>
              <a:rPr lang="ar-SA" sz="2800" dirty="0">
                <a:latin typeface="Times New Roman"/>
                <a:ea typeface="Times New Roman"/>
                <a:cs typeface="AL-Mohanad" pitchFamily="2" charset="-78"/>
              </a:rPr>
              <a:t> يعرفها سلامة(2004) بأنها(مجموعة العلاقات التي تربط بين مفهومين أو أكثر ويمكن أن تأخذ شكل الجملة الشرطية). وهي تساعد على التفسير والتحكم في الظواهر  وحل المشكلات. </a:t>
            </a:r>
          </a:p>
        </p:txBody>
      </p:sp>
      <p:sp>
        <p:nvSpPr>
          <p:cNvPr id="3" name="شكل بيضاوي 2"/>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17</a:t>
            </a:r>
            <a:endParaRPr lang="ar-SA" sz="2000" dirty="0">
              <a:solidFill>
                <a:schemeClr val="tx1"/>
              </a:solidFill>
            </a:endParaRPr>
          </a:p>
        </p:txBody>
      </p:sp>
      <p:sp>
        <p:nvSpPr>
          <p:cNvPr id="4" name="مستطيل 3"/>
          <p:cNvSpPr/>
          <p:nvPr/>
        </p:nvSpPr>
        <p:spPr>
          <a:xfrm>
            <a:off x="6263234" y="620688"/>
            <a:ext cx="2629246" cy="461665"/>
          </a:xfrm>
          <a:prstGeom prst="rect">
            <a:avLst/>
          </a:prstGeom>
        </p:spPr>
        <p:txBody>
          <a:bodyPr wrap="none">
            <a:spAutoFit/>
          </a:bodyPr>
          <a:lstStyle/>
          <a:p>
            <a:r>
              <a:rPr lang="ar-SA" sz="2400" dirty="0">
                <a:latin typeface="Times New Roman"/>
                <a:ea typeface="Times New Roman"/>
                <a:cs typeface="AL-Mohanad" pitchFamily="2" charset="-78"/>
              </a:rPr>
              <a:t>تعريف مكونات المعرفة </a:t>
            </a:r>
            <a:r>
              <a:rPr lang="ar-SA" sz="2400" dirty="0" smtClean="0">
                <a:latin typeface="Times New Roman"/>
                <a:ea typeface="Times New Roman"/>
                <a:cs typeface="AL-Mohanad" pitchFamily="2" charset="-78"/>
              </a:rPr>
              <a:t> :</a:t>
            </a:r>
            <a:endParaRPr lang="ar-SA" sz="2400"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94667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17</a:t>
            </a:r>
            <a:endParaRPr lang="ar-SA" sz="2000" dirty="0">
              <a:solidFill>
                <a:schemeClr val="tx1"/>
              </a:solidFill>
            </a:endParaRPr>
          </a:p>
        </p:txBody>
      </p:sp>
      <p:sp>
        <p:nvSpPr>
          <p:cNvPr id="4" name="مستطيل 3"/>
          <p:cNvSpPr/>
          <p:nvPr/>
        </p:nvSpPr>
        <p:spPr>
          <a:xfrm>
            <a:off x="1187624" y="2690917"/>
            <a:ext cx="7704856" cy="954107"/>
          </a:xfrm>
          <a:prstGeom prst="rect">
            <a:avLst/>
          </a:prstGeom>
        </p:spPr>
        <p:txBody>
          <a:bodyPr wrap="square">
            <a:spAutoFit/>
          </a:bodyPr>
          <a:lstStyle/>
          <a:p>
            <a:pPr marL="702945" indent="-685800" algn="justLow"/>
            <a:r>
              <a:rPr lang="ar-SA" sz="2800" b="1" dirty="0">
                <a:latin typeface="Times New Roman"/>
                <a:ea typeface="Times New Roman"/>
                <a:cs typeface="AL-Mohanad" pitchFamily="2" charset="-78"/>
              </a:rPr>
              <a:t>القواعد:</a:t>
            </a:r>
            <a:r>
              <a:rPr lang="ar-SA" sz="2800" dirty="0">
                <a:latin typeface="Times New Roman"/>
                <a:ea typeface="Times New Roman"/>
                <a:cs typeface="AL-Mohanad" pitchFamily="2" charset="-78"/>
              </a:rPr>
              <a:t> يعرفها سلامة(2004) بأنها(علاقات شرطية لها صفة القانون وتتحقق النتائج إذا توفرت المقدمات). </a:t>
            </a:r>
            <a:endParaRPr lang="en-US" sz="2800" dirty="0">
              <a:latin typeface="Times New Roman"/>
              <a:ea typeface="Times New Roman"/>
              <a:cs typeface="AL-Mohanad" pitchFamily="2" charset="-78"/>
            </a:endParaRPr>
          </a:p>
        </p:txBody>
      </p:sp>
      <p:sp>
        <p:nvSpPr>
          <p:cNvPr id="5" name="مستطيل 4"/>
          <p:cNvSpPr/>
          <p:nvPr/>
        </p:nvSpPr>
        <p:spPr>
          <a:xfrm>
            <a:off x="6263234" y="519063"/>
            <a:ext cx="2629246" cy="461665"/>
          </a:xfrm>
          <a:prstGeom prst="rect">
            <a:avLst/>
          </a:prstGeom>
        </p:spPr>
        <p:txBody>
          <a:bodyPr wrap="none">
            <a:spAutoFit/>
          </a:bodyPr>
          <a:lstStyle/>
          <a:p>
            <a:r>
              <a:rPr lang="ar-SA" sz="2400" dirty="0">
                <a:latin typeface="Times New Roman"/>
                <a:ea typeface="Times New Roman"/>
                <a:cs typeface="AL-Mohanad" pitchFamily="2" charset="-78"/>
              </a:rPr>
              <a:t>تعريف مكونات المعرفة </a:t>
            </a:r>
            <a:r>
              <a:rPr lang="ar-SA" sz="2400" dirty="0" smtClean="0">
                <a:latin typeface="Times New Roman"/>
                <a:ea typeface="Times New Roman"/>
                <a:cs typeface="AL-Mohanad" pitchFamily="2" charset="-78"/>
              </a:rPr>
              <a:t> :</a:t>
            </a:r>
            <a:endParaRPr lang="ar-SA" sz="2400"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1004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17</a:t>
            </a:r>
            <a:endParaRPr lang="ar-SA" sz="2000" dirty="0">
              <a:solidFill>
                <a:schemeClr val="tx1"/>
              </a:solidFill>
            </a:endParaRPr>
          </a:p>
        </p:txBody>
      </p:sp>
      <p:sp>
        <p:nvSpPr>
          <p:cNvPr id="4" name="مستطيل 3"/>
          <p:cNvSpPr/>
          <p:nvPr/>
        </p:nvSpPr>
        <p:spPr>
          <a:xfrm>
            <a:off x="1187624" y="2405206"/>
            <a:ext cx="7704856" cy="1815882"/>
          </a:xfrm>
          <a:prstGeom prst="rect">
            <a:avLst/>
          </a:prstGeom>
        </p:spPr>
        <p:txBody>
          <a:bodyPr wrap="square">
            <a:spAutoFit/>
          </a:bodyPr>
          <a:lstStyle/>
          <a:p>
            <a:pPr marL="702945" indent="-685800" algn="justLow"/>
            <a:r>
              <a:rPr lang="ar-SA" sz="2800" b="1" spc="-20" dirty="0" smtClean="0">
                <a:latin typeface="Times New Roman"/>
                <a:ea typeface="Times New Roman"/>
                <a:cs typeface="AL-Mohanad"/>
              </a:rPr>
              <a:t>الفروض</a:t>
            </a:r>
            <a:r>
              <a:rPr lang="ar-SA" sz="2800" b="1" spc="-20" dirty="0">
                <a:latin typeface="Times New Roman"/>
                <a:ea typeface="Times New Roman"/>
                <a:cs typeface="AL-Mohanad"/>
              </a:rPr>
              <a:t>: </a:t>
            </a:r>
            <a:r>
              <a:rPr lang="ar-SA" sz="2800" spc="-20" dirty="0">
                <a:latin typeface="Times New Roman"/>
                <a:ea typeface="Times New Roman"/>
                <a:cs typeface="AL-Mohanad"/>
              </a:rPr>
              <a:t>يعرفها سلامة(2004) بأنها(تصور لعلاقات محتملة أو حقيقية يمكن أن تفسر ظواهر، إلا أنه لم يتوفر لها البديل، وفرض الفروض خطوة ضرورية في السعي نحو المعرفة العلمية وإذا توفر للفروض الدليل صارت قاعدة أو قانوناً</a:t>
            </a:r>
            <a:r>
              <a:rPr lang="ar-SA" sz="2800" spc="-20" dirty="0" smtClean="0">
                <a:latin typeface="Times New Roman"/>
                <a:ea typeface="Times New Roman"/>
                <a:cs typeface="AL-Mohanad"/>
              </a:rPr>
              <a:t>).</a:t>
            </a:r>
            <a:endParaRPr lang="en-US" sz="2000" dirty="0">
              <a:latin typeface="Times New Roman"/>
              <a:ea typeface="Times New Roman"/>
            </a:endParaRPr>
          </a:p>
        </p:txBody>
      </p:sp>
      <p:sp>
        <p:nvSpPr>
          <p:cNvPr id="5" name="مستطيل 4"/>
          <p:cNvSpPr/>
          <p:nvPr/>
        </p:nvSpPr>
        <p:spPr>
          <a:xfrm>
            <a:off x="6263234" y="519063"/>
            <a:ext cx="2629246" cy="461665"/>
          </a:xfrm>
          <a:prstGeom prst="rect">
            <a:avLst/>
          </a:prstGeom>
        </p:spPr>
        <p:txBody>
          <a:bodyPr wrap="none">
            <a:spAutoFit/>
          </a:bodyPr>
          <a:lstStyle/>
          <a:p>
            <a:r>
              <a:rPr lang="ar-SA" sz="2400" dirty="0">
                <a:latin typeface="Times New Roman"/>
                <a:ea typeface="Times New Roman"/>
                <a:cs typeface="AL-Mohanad" pitchFamily="2" charset="-78"/>
              </a:rPr>
              <a:t>تعريف مكونات المعرفة </a:t>
            </a:r>
            <a:r>
              <a:rPr lang="ar-SA" sz="2400" dirty="0" smtClean="0">
                <a:latin typeface="Times New Roman"/>
                <a:ea typeface="Times New Roman"/>
                <a:cs typeface="AL-Mohanad" pitchFamily="2" charset="-78"/>
              </a:rPr>
              <a:t> :</a:t>
            </a:r>
            <a:endParaRPr lang="ar-SA" sz="2400"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25072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17</a:t>
            </a:r>
            <a:endParaRPr lang="ar-SA" sz="2000" dirty="0">
              <a:solidFill>
                <a:schemeClr val="tx1"/>
              </a:solidFill>
            </a:endParaRPr>
          </a:p>
        </p:txBody>
      </p:sp>
      <p:sp>
        <p:nvSpPr>
          <p:cNvPr id="4" name="مستطيل 3"/>
          <p:cNvSpPr/>
          <p:nvPr/>
        </p:nvSpPr>
        <p:spPr>
          <a:xfrm>
            <a:off x="1187624" y="2191504"/>
            <a:ext cx="7704856" cy="2677656"/>
          </a:xfrm>
          <a:prstGeom prst="rect">
            <a:avLst/>
          </a:prstGeom>
        </p:spPr>
        <p:txBody>
          <a:bodyPr wrap="square">
            <a:spAutoFit/>
          </a:bodyPr>
          <a:lstStyle/>
          <a:p>
            <a:pPr marL="702945" indent="-685800" algn="justLow"/>
            <a:r>
              <a:rPr lang="ar-SA" sz="2800" b="1" dirty="0" smtClean="0">
                <a:latin typeface="Times New Roman"/>
                <a:ea typeface="Times New Roman"/>
                <a:cs typeface="AL-Mohanad"/>
              </a:rPr>
              <a:t>النظريات</a:t>
            </a:r>
            <a:r>
              <a:rPr lang="ar-SA" sz="2800" b="1" dirty="0">
                <a:latin typeface="Times New Roman"/>
                <a:ea typeface="Times New Roman"/>
                <a:cs typeface="AL-Mohanad"/>
              </a:rPr>
              <a:t>: </a:t>
            </a:r>
            <a:r>
              <a:rPr lang="ar-SA" sz="2800" dirty="0">
                <a:latin typeface="Times New Roman"/>
                <a:ea typeface="Times New Roman"/>
                <a:cs typeface="AL-Mohanad"/>
              </a:rPr>
              <a:t>يعرفها سلامة(2004) بأنها (مجموعة التصورات الذهنية والتكوينات الفرضية التي تتكامل في نظام معين يوضح العلاقة بين مجموعة من المبادئ أو العلاقات أو المعتقدات أو الظواهر). وتساعدنا النظريات العلمية في تجميع الحقائق والربط بينها وتنظيمها في صورة لها معنى، وتساعدنا أيضا على التنبؤ بحقائق جديدة</a:t>
            </a:r>
            <a:r>
              <a:rPr lang="ar-SA" sz="2800" dirty="0" smtClean="0">
                <a:latin typeface="Times New Roman"/>
                <a:ea typeface="Times New Roman"/>
                <a:cs typeface="AL-Mohanad"/>
              </a:rPr>
              <a:t>.</a:t>
            </a:r>
            <a:endParaRPr lang="ar-SA" sz="2800" dirty="0" smtClean="0">
              <a:latin typeface="Times New Roman"/>
              <a:ea typeface="Times New Roman"/>
              <a:cs typeface="AL-Mohanad"/>
            </a:endParaRPr>
          </a:p>
        </p:txBody>
      </p:sp>
      <p:sp>
        <p:nvSpPr>
          <p:cNvPr id="5" name="مستطيل 4"/>
          <p:cNvSpPr/>
          <p:nvPr/>
        </p:nvSpPr>
        <p:spPr>
          <a:xfrm>
            <a:off x="6263234" y="519063"/>
            <a:ext cx="2629246" cy="461665"/>
          </a:xfrm>
          <a:prstGeom prst="rect">
            <a:avLst/>
          </a:prstGeom>
        </p:spPr>
        <p:txBody>
          <a:bodyPr wrap="none">
            <a:spAutoFit/>
          </a:bodyPr>
          <a:lstStyle/>
          <a:p>
            <a:r>
              <a:rPr lang="ar-SA" sz="2400" dirty="0">
                <a:latin typeface="Times New Roman"/>
                <a:ea typeface="Times New Roman"/>
                <a:cs typeface="AL-Mohanad" pitchFamily="2" charset="-78"/>
              </a:rPr>
              <a:t>تعريف مكونات المعرفة </a:t>
            </a:r>
            <a:r>
              <a:rPr lang="ar-SA" sz="2400" dirty="0" smtClean="0">
                <a:latin typeface="Times New Roman"/>
                <a:ea typeface="Times New Roman"/>
                <a:cs typeface="AL-Mohanad" pitchFamily="2" charset="-78"/>
              </a:rPr>
              <a:t> :</a:t>
            </a:r>
            <a:endParaRPr lang="ar-SA" sz="2400"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49175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17</a:t>
            </a:r>
            <a:endParaRPr lang="ar-SA" sz="2000" dirty="0">
              <a:solidFill>
                <a:schemeClr val="tx1"/>
              </a:solidFill>
            </a:endParaRPr>
          </a:p>
        </p:txBody>
      </p:sp>
      <p:sp>
        <p:nvSpPr>
          <p:cNvPr id="4" name="مستطيل 3"/>
          <p:cNvSpPr/>
          <p:nvPr/>
        </p:nvSpPr>
        <p:spPr>
          <a:xfrm>
            <a:off x="1187624" y="2476053"/>
            <a:ext cx="7704856" cy="1384995"/>
          </a:xfrm>
          <a:prstGeom prst="rect">
            <a:avLst/>
          </a:prstGeom>
        </p:spPr>
        <p:txBody>
          <a:bodyPr wrap="square">
            <a:spAutoFit/>
          </a:bodyPr>
          <a:lstStyle/>
          <a:p>
            <a:pPr marL="702945" indent="-685800" algn="justLow"/>
            <a:r>
              <a:rPr lang="ar-SA" sz="2800" b="1" spc="-30" dirty="0" smtClean="0">
                <a:latin typeface="Times New Roman"/>
                <a:ea typeface="Times New Roman"/>
                <a:cs typeface="AL-Mohanad"/>
              </a:rPr>
              <a:t>التعلم </a:t>
            </a:r>
            <a:r>
              <a:rPr lang="ar-SA" sz="2800" b="1" spc="-30" dirty="0">
                <a:latin typeface="Times New Roman"/>
                <a:ea typeface="Times New Roman"/>
                <a:cs typeface="AL-Mohanad"/>
              </a:rPr>
              <a:t>المعنى:</a:t>
            </a:r>
            <a:r>
              <a:rPr lang="ar-SA" sz="2800" spc="-30" dirty="0">
                <a:latin typeface="Times New Roman"/>
                <a:ea typeface="Times New Roman"/>
                <a:cs typeface="AL-Mohanad"/>
              </a:rPr>
              <a:t> هو العملية التي يتم بها ربط المادة الجديدة بالمعرفة الموجودة لدى الفرد في بنيته </a:t>
            </a:r>
            <a:r>
              <a:rPr lang="ar-SA" sz="2800" spc="-30" dirty="0" err="1">
                <a:latin typeface="Times New Roman"/>
                <a:ea typeface="Times New Roman"/>
                <a:cs typeface="AL-Mohanad"/>
              </a:rPr>
              <a:t>المفاهيمية</a:t>
            </a:r>
            <a:r>
              <a:rPr lang="ar-SA" sz="2800" spc="-30" dirty="0">
                <a:latin typeface="Times New Roman"/>
                <a:ea typeface="Times New Roman"/>
                <a:cs typeface="AL-Mohanad"/>
              </a:rPr>
              <a:t>). (قطامي، و الروسان، 2005. نقلاً عن </a:t>
            </a:r>
            <a:r>
              <a:rPr lang="en-US" sz="2800" spc="-30" dirty="0">
                <a:latin typeface="Times New Roman"/>
                <a:ea typeface="Times New Roman"/>
                <a:cs typeface="AL-Mohanad"/>
              </a:rPr>
              <a:t>Ausubel,1967</a:t>
            </a:r>
            <a:r>
              <a:rPr lang="ar-SA" sz="2800" spc="-30" dirty="0">
                <a:latin typeface="Times New Roman"/>
                <a:ea typeface="Times New Roman"/>
                <a:cs typeface="AL-Mohanad"/>
              </a:rPr>
              <a:t>).</a:t>
            </a:r>
            <a:endParaRPr lang="en-US" sz="2000" dirty="0">
              <a:effectLst/>
              <a:latin typeface="Times New Roman"/>
              <a:ea typeface="Times New Roman"/>
            </a:endParaRPr>
          </a:p>
        </p:txBody>
      </p:sp>
      <p:sp>
        <p:nvSpPr>
          <p:cNvPr id="5" name="مستطيل 4"/>
          <p:cNvSpPr/>
          <p:nvPr/>
        </p:nvSpPr>
        <p:spPr>
          <a:xfrm>
            <a:off x="6263234" y="519063"/>
            <a:ext cx="2629246" cy="461665"/>
          </a:xfrm>
          <a:prstGeom prst="rect">
            <a:avLst/>
          </a:prstGeom>
        </p:spPr>
        <p:txBody>
          <a:bodyPr wrap="none">
            <a:spAutoFit/>
          </a:bodyPr>
          <a:lstStyle/>
          <a:p>
            <a:r>
              <a:rPr lang="ar-SA" sz="2400" dirty="0">
                <a:latin typeface="Times New Roman"/>
                <a:ea typeface="Times New Roman"/>
                <a:cs typeface="AL-Mohanad" pitchFamily="2" charset="-78"/>
              </a:rPr>
              <a:t>تعريف مكونات المعرفة </a:t>
            </a:r>
            <a:r>
              <a:rPr lang="ar-SA" sz="2400" dirty="0" smtClean="0">
                <a:latin typeface="Times New Roman"/>
                <a:ea typeface="Times New Roman"/>
                <a:cs typeface="AL-Mohanad" pitchFamily="2" charset="-78"/>
              </a:rPr>
              <a:t> :</a:t>
            </a:r>
            <a:endParaRPr lang="ar-SA" sz="2400"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06218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18</a:t>
            </a:r>
            <a:endParaRPr lang="ar-SA" sz="2000" dirty="0">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3339736636"/>
              </p:ext>
            </p:extLst>
          </p:nvPr>
        </p:nvGraphicFramePr>
        <p:xfrm>
          <a:off x="1691680" y="620688"/>
          <a:ext cx="7139310" cy="853440"/>
        </p:xfrm>
        <a:graphic>
          <a:graphicData uri="http://schemas.openxmlformats.org/drawingml/2006/table">
            <a:tbl>
              <a:tblPr rtl="1" firstRow="1" firstCol="1" lastRow="1" lastCol="1" bandRow="1" bandCol="1"/>
              <a:tblGrid>
                <a:gridCol w="5025585"/>
                <a:gridCol w="2113725"/>
              </a:tblGrid>
              <a:tr h="0">
                <a:tc>
                  <a:txBody>
                    <a:bodyPr/>
                    <a:lstStyle/>
                    <a:p>
                      <a:pPr algn="justLow" rtl="1">
                        <a:spcAft>
                          <a:spcPts val="0"/>
                        </a:spcAft>
                      </a:pPr>
                      <a:r>
                        <a:rPr lang="ar-SA" sz="2800" dirty="0" smtClean="0">
                          <a:effectLst/>
                          <a:latin typeface="Times New Roman"/>
                          <a:ea typeface="Times New Roman"/>
                          <a:cs typeface="AL-Mohanad Bold"/>
                        </a:rPr>
                        <a:t>النشاط </a:t>
                      </a:r>
                      <a:r>
                        <a:rPr lang="ar-SA" sz="2800" dirty="0">
                          <a:effectLst/>
                          <a:latin typeface="Times New Roman"/>
                          <a:ea typeface="Times New Roman"/>
                          <a:cs typeface="AL-Mohanad Bold"/>
                        </a:rPr>
                        <a:t>(1-1 -3): </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a:effectLst/>
                          <a:latin typeface="Times New Roman"/>
                          <a:ea typeface="Times New Roman"/>
                          <a:cs typeface="AL-Mohanad Bold"/>
                        </a:rPr>
                        <a:t>الزمن (15) دقيقة</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800" dirty="0">
                          <a:effectLst/>
                          <a:latin typeface="Times New Roman"/>
                          <a:ea typeface="Times New Roman"/>
                          <a:cs typeface="AL-Mohanad Bold"/>
                        </a:rPr>
                        <a:t>أسلوب التنفيذ</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dirty="0">
                          <a:effectLst/>
                          <a:latin typeface="Times New Roman"/>
                          <a:ea typeface="Times New Roman"/>
                          <a:cs typeface="AL-Mohanad Bold"/>
                        </a:rPr>
                        <a:t>المشغل التدريبي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331640" y="2263512"/>
            <a:ext cx="744726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1F497D"/>
                </a:solidFill>
                <a:effectLst/>
                <a:latin typeface="Arial" pitchFamily="34" charset="0"/>
                <a:ea typeface="Times New Roman" pitchFamily="18" charset="0"/>
                <a:cs typeface="AL-Mohanad Bold" charset="-78"/>
              </a:rPr>
              <a:t>هدف النشاط: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يحلل نصاً مختاراً لاستخراج مكونات البناء المعرفي فيه.</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1F497D"/>
                </a:solidFill>
                <a:effectLst/>
                <a:latin typeface="Arial" pitchFamily="34" charset="0"/>
                <a:ea typeface="Times New Roman" pitchFamily="18" charset="0"/>
                <a:cs typeface="AL-Mohanad Bold" charset="-78"/>
              </a:rPr>
              <a:t>المطلوب في النشاط:</a:t>
            </a:r>
            <a:endParaRPr kumimoji="0" lang="ar-SA" sz="2800" b="0" i="0" u="none" strike="noStrike" cap="none" normalizeH="0" baseline="0" dirty="0" smtClean="0">
              <a:ln>
                <a:noFill/>
              </a:ln>
              <a:solidFill>
                <a:schemeClr val="tx1"/>
              </a:solidFill>
              <a:effectLst/>
              <a:latin typeface="Times New Roman" pitchFamily="18" charset="0"/>
              <a:ea typeface="Times New Roman" pitchFamily="18" charset="0"/>
              <a:cs typeface="AL-Mohanad Bold" charset="-78"/>
            </a:endParaRPr>
          </a:p>
          <a:p>
            <a:pPr marL="0" marR="0" lvl="0" indent="0" algn="just" defTabSz="91440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imes New Roman" pitchFamily="18" charset="0"/>
                <a:ea typeface="Times New Roman" pitchFamily="18" charset="0"/>
                <a:cs typeface="AL-Mohanad Bold" charset="-78"/>
              </a:rPr>
              <a:t>	</a:t>
            </a:r>
            <a:r>
              <a:rPr kumimoji="0" lang="ar-SA" sz="28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rPr>
              <a:t>أخي المتدرب اقرأه ثم قم بتحليل الموضوع إلى مكونات المعرفة التالية: الحقائق، المفاهيم، التعميمات، القواعد والمبادئ والقوانين، والنظريات والفرضيات. </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pic>
        <p:nvPicPr>
          <p:cNvPr id="1026" name="Picture 2" descr="C:\Users\dell\Pictures\imagesCA7Q40K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797152"/>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2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18</a:t>
            </a:r>
            <a:endParaRPr lang="ar-SA" sz="2000" dirty="0">
              <a:solidFill>
                <a:schemeClr val="tx1"/>
              </a:solidFill>
            </a:endParaRPr>
          </a:p>
        </p:txBody>
      </p:sp>
      <p:graphicFrame>
        <p:nvGraphicFramePr>
          <p:cNvPr id="7" name="جدول 6"/>
          <p:cNvGraphicFramePr>
            <a:graphicFrameLocks noGrp="1"/>
          </p:cNvGraphicFramePr>
          <p:nvPr>
            <p:extLst>
              <p:ext uri="{D42A27DB-BD31-4B8C-83A1-F6EECF244321}">
                <p14:modId xmlns:p14="http://schemas.microsoft.com/office/powerpoint/2010/main" val="3858419768"/>
              </p:ext>
            </p:extLst>
          </p:nvPr>
        </p:nvGraphicFramePr>
        <p:xfrm>
          <a:off x="1200988" y="1676138"/>
          <a:ext cx="7499350" cy="4536568"/>
        </p:xfrm>
        <a:graphic>
          <a:graphicData uri="http://schemas.openxmlformats.org/drawingml/2006/table">
            <a:tbl>
              <a:tblPr rtl="1" firstRow="1" firstCol="1" bandRow="1"/>
              <a:tblGrid>
                <a:gridCol w="1475584"/>
                <a:gridCol w="6023766"/>
              </a:tblGrid>
              <a:tr h="342487">
                <a:tc>
                  <a:txBody>
                    <a:bodyPr/>
                    <a:lstStyle/>
                    <a:p>
                      <a:pPr algn="ctr" rtl="1">
                        <a:spcAft>
                          <a:spcPts val="0"/>
                        </a:spcAft>
                      </a:pPr>
                      <a:r>
                        <a:rPr lang="ar-SA" sz="2800" dirty="0">
                          <a:effectLst/>
                          <a:latin typeface="ae_AlMohanad"/>
                          <a:ea typeface="Times New Roman"/>
                          <a:cs typeface="AL-Mohanad Bold"/>
                        </a:rPr>
                        <a:t>المكون</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rtl="1">
                        <a:spcAft>
                          <a:spcPts val="0"/>
                        </a:spcAft>
                      </a:pPr>
                      <a:r>
                        <a:rPr lang="ar-SA" sz="2800" dirty="0">
                          <a:effectLst/>
                          <a:latin typeface="ae_AlMohanad"/>
                          <a:ea typeface="Times New Roman"/>
                          <a:cs typeface="AL-Mohanad Bold"/>
                        </a:rPr>
                        <a:t>الأمثلة المستخرجة</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r>
              <a:tr h="513731">
                <a:tc>
                  <a:txBody>
                    <a:bodyPr/>
                    <a:lstStyle/>
                    <a:p>
                      <a:pPr algn="ctr" rtl="1">
                        <a:spcAft>
                          <a:spcPts val="0"/>
                        </a:spcAft>
                      </a:pPr>
                      <a:r>
                        <a:rPr lang="ar-SA" sz="2800" dirty="0">
                          <a:effectLst/>
                          <a:latin typeface="ae_AlMohanad"/>
                          <a:ea typeface="Times New Roman"/>
                          <a:cs typeface="AL-Mohanad Bold"/>
                        </a:rPr>
                        <a:t>حقائق</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ae_AlMohanad"/>
                          <a:ea typeface="Times New Roman"/>
                          <a:cs typeface="AL-Mohanad"/>
                        </a:rPr>
                        <a:t> </a:t>
                      </a:r>
                      <a:endParaRPr lang="en-US"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3731">
                <a:tc>
                  <a:txBody>
                    <a:bodyPr/>
                    <a:lstStyle/>
                    <a:p>
                      <a:pPr algn="ctr" rtl="1">
                        <a:spcAft>
                          <a:spcPts val="0"/>
                        </a:spcAft>
                      </a:pPr>
                      <a:r>
                        <a:rPr lang="ar-SA" sz="2800" dirty="0">
                          <a:effectLst/>
                          <a:latin typeface="ae_AlMohanad"/>
                          <a:ea typeface="Times New Roman"/>
                          <a:cs typeface="AL-Mohanad Bold"/>
                        </a:rPr>
                        <a:t>مفاهيم</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ae_AlMohanad"/>
                          <a:ea typeface="Times New Roman"/>
                          <a:cs typeface="AL-Mohanad"/>
                        </a:rPr>
                        <a:t> </a:t>
                      </a:r>
                      <a:endParaRPr lang="en-US"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3731">
                <a:tc>
                  <a:txBody>
                    <a:bodyPr/>
                    <a:lstStyle/>
                    <a:p>
                      <a:pPr algn="ctr" rtl="1">
                        <a:spcAft>
                          <a:spcPts val="0"/>
                        </a:spcAft>
                      </a:pPr>
                      <a:r>
                        <a:rPr lang="ar-SA" sz="2800" dirty="0">
                          <a:effectLst/>
                          <a:latin typeface="ae_AlMohanad"/>
                          <a:ea typeface="Times New Roman"/>
                          <a:cs typeface="AL-Mohanad Bold"/>
                        </a:rPr>
                        <a:t>تعميمات</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ae_AlMohanad"/>
                          <a:ea typeface="Times New Roman"/>
                          <a:cs typeface="AL-Mohanad"/>
                        </a:rPr>
                        <a:t> </a:t>
                      </a:r>
                      <a:endParaRPr lang="en-US"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3731">
                <a:tc>
                  <a:txBody>
                    <a:bodyPr/>
                    <a:lstStyle/>
                    <a:p>
                      <a:pPr algn="ctr" rtl="1">
                        <a:spcAft>
                          <a:spcPts val="0"/>
                        </a:spcAft>
                      </a:pPr>
                      <a:r>
                        <a:rPr lang="ar-SA" sz="2800" dirty="0">
                          <a:effectLst/>
                          <a:latin typeface="ae_AlMohanad"/>
                          <a:ea typeface="Times New Roman"/>
                          <a:cs typeface="AL-Mohanad Bold"/>
                        </a:rPr>
                        <a:t>قواعد</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ae_AlMohanad"/>
                          <a:ea typeface="Times New Roman"/>
                          <a:cs typeface="AL-Mohanad"/>
                        </a:rPr>
                        <a:t> </a:t>
                      </a:r>
                      <a:endParaRPr lang="en-US"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3731">
                <a:tc>
                  <a:txBody>
                    <a:bodyPr/>
                    <a:lstStyle/>
                    <a:p>
                      <a:pPr algn="ctr" rtl="1">
                        <a:spcAft>
                          <a:spcPts val="0"/>
                        </a:spcAft>
                      </a:pPr>
                      <a:r>
                        <a:rPr lang="ar-SA" sz="2800" dirty="0">
                          <a:effectLst/>
                          <a:latin typeface="ae_AlMohanad"/>
                          <a:ea typeface="Times New Roman"/>
                          <a:cs typeface="AL-Mohanad Bold"/>
                        </a:rPr>
                        <a:t>قوانين</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ae_AlMohanad"/>
                          <a:ea typeface="Times New Roman"/>
                          <a:cs typeface="AL-Mohanad"/>
                        </a:rPr>
                        <a:t> </a:t>
                      </a:r>
                      <a:endParaRPr lang="en-US"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3731">
                <a:tc>
                  <a:txBody>
                    <a:bodyPr/>
                    <a:lstStyle/>
                    <a:p>
                      <a:pPr algn="ctr" rtl="1">
                        <a:spcAft>
                          <a:spcPts val="0"/>
                        </a:spcAft>
                      </a:pPr>
                      <a:r>
                        <a:rPr lang="ar-SA" sz="2800" dirty="0">
                          <a:effectLst/>
                          <a:latin typeface="ae_AlMohanad"/>
                          <a:ea typeface="Times New Roman"/>
                          <a:cs typeface="AL-Mohanad Bold"/>
                        </a:rPr>
                        <a:t>مبادئ</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ae_AlMohanad"/>
                          <a:ea typeface="Times New Roman"/>
                          <a:cs typeface="AL-Mohanad"/>
                        </a:rPr>
                        <a:t> </a:t>
                      </a:r>
                      <a:endParaRPr lang="en-US"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3731">
                <a:tc>
                  <a:txBody>
                    <a:bodyPr/>
                    <a:lstStyle/>
                    <a:p>
                      <a:pPr algn="ctr" rtl="1">
                        <a:spcAft>
                          <a:spcPts val="0"/>
                        </a:spcAft>
                      </a:pPr>
                      <a:r>
                        <a:rPr lang="ar-SA" sz="2800" dirty="0">
                          <a:effectLst/>
                          <a:latin typeface="ae_AlMohanad"/>
                          <a:ea typeface="Times New Roman"/>
                          <a:cs typeface="AL-Mohanad Bold"/>
                        </a:rPr>
                        <a:t>فروض</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ae_AlMohanad"/>
                          <a:ea typeface="Times New Roman"/>
                          <a:cs typeface="AL-Mohanad"/>
                        </a:rPr>
                        <a:t> </a:t>
                      </a:r>
                      <a:endParaRPr lang="en-US"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3731">
                <a:tc>
                  <a:txBody>
                    <a:bodyPr/>
                    <a:lstStyle/>
                    <a:p>
                      <a:pPr algn="ctr" rtl="1">
                        <a:spcAft>
                          <a:spcPts val="0"/>
                        </a:spcAft>
                      </a:pPr>
                      <a:r>
                        <a:rPr lang="ar-SA" sz="2800" dirty="0">
                          <a:effectLst/>
                          <a:latin typeface="ae_AlMohanad"/>
                          <a:ea typeface="Times New Roman"/>
                          <a:cs typeface="AL-Mohanad Bold"/>
                        </a:rPr>
                        <a:t>نظريات</a:t>
                      </a:r>
                      <a:endParaRPr lang="en-US" sz="20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ae_AlMohanad"/>
                          <a:ea typeface="Times New Roman"/>
                          <a:cs typeface="AL-Mohanad"/>
                        </a:rPr>
                        <a:t> </a:t>
                      </a:r>
                      <a:endParaRPr lang="en-US"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1435100" y="2263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جدول 8"/>
          <p:cNvGraphicFramePr>
            <a:graphicFrameLocks noGrp="1"/>
          </p:cNvGraphicFramePr>
          <p:nvPr>
            <p:extLst>
              <p:ext uri="{D42A27DB-BD31-4B8C-83A1-F6EECF244321}">
                <p14:modId xmlns:p14="http://schemas.microsoft.com/office/powerpoint/2010/main" val="849791739"/>
              </p:ext>
            </p:extLst>
          </p:nvPr>
        </p:nvGraphicFramePr>
        <p:xfrm>
          <a:off x="1763688" y="332656"/>
          <a:ext cx="6923286" cy="853440"/>
        </p:xfrm>
        <a:graphic>
          <a:graphicData uri="http://schemas.openxmlformats.org/drawingml/2006/table">
            <a:tbl>
              <a:tblPr rtl="1" firstRow="1" firstCol="1" lastRow="1" lastCol="1" bandRow="1" bandCol="1"/>
              <a:tblGrid>
                <a:gridCol w="4283960"/>
                <a:gridCol w="2639326"/>
              </a:tblGrid>
              <a:tr h="0">
                <a:tc>
                  <a:txBody>
                    <a:bodyPr/>
                    <a:lstStyle/>
                    <a:p>
                      <a:pPr algn="justLow" rtl="1">
                        <a:spcAft>
                          <a:spcPts val="0"/>
                        </a:spcAft>
                      </a:pPr>
                      <a:r>
                        <a:rPr lang="ar-SA" sz="2800" dirty="0" smtClean="0">
                          <a:effectLst/>
                          <a:latin typeface="Times New Roman"/>
                          <a:ea typeface="Times New Roman"/>
                          <a:cs typeface="AL-Mohanad Bold"/>
                        </a:rPr>
                        <a:t>النشاط </a:t>
                      </a:r>
                      <a:r>
                        <a:rPr lang="ar-SA" sz="2800" dirty="0">
                          <a:effectLst/>
                          <a:latin typeface="Times New Roman"/>
                          <a:ea typeface="Times New Roman"/>
                          <a:cs typeface="AL-Mohanad Bold"/>
                        </a:rPr>
                        <a:t>(1-1 -3): </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dirty="0">
                          <a:effectLst/>
                          <a:latin typeface="Times New Roman"/>
                          <a:ea typeface="Times New Roman"/>
                          <a:cs typeface="AL-Mohanad Bold"/>
                        </a:rPr>
                        <a:t>الزمن (15) دقيقة</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800" dirty="0">
                          <a:effectLst/>
                          <a:latin typeface="Times New Roman"/>
                          <a:ea typeface="Times New Roman"/>
                          <a:cs typeface="AL-Mohanad Bold"/>
                        </a:rPr>
                        <a:t>أسلوب التنفيذ</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dirty="0">
                          <a:effectLst/>
                          <a:latin typeface="Times New Roman"/>
                          <a:ea typeface="Times New Roman"/>
                          <a:cs typeface="AL-Mohanad Bold"/>
                        </a:rPr>
                        <a:t>المشغل التدريبي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40933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19</a:t>
            </a:r>
            <a:endParaRPr lang="ar-SA" sz="2000" dirty="0">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4201378990"/>
              </p:ext>
            </p:extLst>
          </p:nvPr>
        </p:nvGraphicFramePr>
        <p:xfrm>
          <a:off x="2051720" y="465232"/>
          <a:ext cx="6635254" cy="731520"/>
        </p:xfrm>
        <a:graphic>
          <a:graphicData uri="http://schemas.openxmlformats.org/drawingml/2006/table">
            <a:tbl>
              <a:tblPr rtl="1" firstRow="1" firstCol="1" lastRow="1" lastCol="1" bandRow="1" bandCol="1"/>
              <a:tblGrid>
                <a:gridCol w="6635254"/>
              </a:tblGrid>
              <a:tr h="0">
                <a:tc>
                  <a:txBody>
                    <a:bodyPr/>
                    <a:lstStyle/>
                    <a:p>
                      <a:pPr algn="ctr" rtl="1">
                        <a:spcAft>
                          <a:spcPts val="0"/>
                        </a:spcAft>
                      </a:pPr>
                      <a:r>
                        <a:rPr lang="ar-SA" sz="2400" dirty="0">
                          <a:effectLst/>
                          <a:latin typeface="Times New Roman"/>
                          <a:ea typeface="Times New Roman"/>
                          <a:cs typeface="AL-Mohanad Bold"/>
                        </a:rPr>
                        <a:t>عرض مادة علمية للمناقشة</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dirty="0">
                          <a:effectLst/>
                          <a:latin typeface="Times New Roman"/>
                          <a:ea typeface="Times New Roman"/>
                          <a:cs typeface="AL-Mohanad Bold"/>
                        </a:rPr>
                        <a:t>موضوع النشرة العلمية: </a:t>
                      </a:r>
                      <a:r>
                        <a:rPr lang="ar-SA" sz="2400" dirty="0">
                          <a:effectLst/>
                          <a:latin typeface="Times New Roman"/>
                          <a:ea typeface="Times New Roman"/>
                          <a:cs typeface="AL-Mohanad"/>
                        </a:rPr>
                        <a:t>أهمية تعلم المفاهيم:</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 name="مستطيل 4"/>
          <p:cNvSpPr/>
          <p:nvPr/>
        </p:nvSpPr>
        <p:spPr>
          <a:xfrm>
            <a:off x="1115616" y="1340768"/>
            <a:ext cx="7560840" cy="5262979"/>
          </a:xfrm>
          <a:prstGeom prst="rect">
            <a:avLst/>
          </a:prstGeom>
        </p:spPr>
        <p:txBody>
          <a:bodyPr wrap="square">
            <a:spAutoFit/>
          </a:bodyPr>
          <a:lstStyle/>
          <a:p>
            <a:pPr algn="just"/>
            <a:r>
              <a:rPr lang="ar-SA" sz="2800" b="1" dirty="0">
                <a:solidFill>
                  <a:srgbClr val="0070C0"/>
                </a:solidFill>
                <a:latin typeface="Times New Roman"/>
                <a:ea typeface="Times New Roman"/>
                <a:cs typeface="AL-Mohanad"/>
              </a:rPr>
              <a:t>أهمية تعلم المفاهيم:</a:t>
            </a:r>
            <a:endParaRPr lang="en-US" sz="2800" dirty="0">
              <a:solidFill>
                <a:srgbClr val="0070C0"/>
              </a:solidFill>
              <a:latin typeface="Times New Roman"/>
              <a:ea typeface="Times New Roman"/>
            </a:endParaRPr>
          </a:p>
          <a:p>
            <a:pPr algn="just"/>
            <a:endParaRPr lang="ar-SA" sz="2800" dirty="0" smtClean="0">
              <a:latin typeface="Times New Roman"/>
              <a:ea typeface="Times New Roman"/>
              <a:cs typeface="AL-Mohanad"/>
            </a:endParaRPr>
          </a:p>
          <a:p>
            <a:pPr algn="just"/>
            <a:r>
              <a:rPr lang="ar-SA" sz="2800" dirty="0" smtClean="0">
                <a:latin typeface="Times New Roman"/>
                <a:ea typeface="Times New Roman"/>
                <a:cs typeface="AL-Mohanad"/>
              </a:rPr>
              <a:t>        </a:t>
            </a:r>
            <a:r>
              <a:rPr lang="ar-SA" sz="2800" dirty="0">
                <a:latin typeface="Times New Roman"/>
                <a:ea typeface="Times New Roman"/>
                <a:cs typeface="AL-Mohanad"/>
              </a:rPr>
              <a:t>يرى معظم المهتمين بالتربية والتعليم أن أحد الأهداف المهمة التي ينبغي أن تؤكد عليها المدارس في تدريس مختلف المواد الدراسية، ومختلف المستويات التعليمية هو التأكيد على تعلم المفاهيم. لذا، يعمل المعلمون ومخططو المناهج ومؤلفو الكتب المدرسية المختلفة، على تحديد المفاهيم في المستويات التعليمية المتتابعة وتطوير المواد والطرائق المناسبة لتدريسها.</a:t>
            </a:r>
            <a:endParaRPr lang="en-US" sz="2800" dirty="0">
              <a:latin typeface="Times New Roman"/>
              <a:ea typeface="Times New Roman"/>
            </a:endParaRPr>
          </a:p>
          <a:p>
            <a:pPr algn="just"/>
            <a:r>
              <a:rPr lang="ar-SA" sz="2800" dirty="0">
                <a:latin typeface="Times New Roman"/>
                <a:ea typeface="Times New Roman"/>
                <a:cs typeface="AL-Mohanad"/>
              </a:rPr>
              <a:t>        والواقع أن التعليم المدرسي ينبغي أن يتجه في معظمه نحو تعلم المفاهيم، لأن المفاهيم تشكل القاعدة الأساسية للتعلم الأكثر كتعلم المبادئ وتعلم حل المشكلات، ويمكن تلخيص مبررات تعلم المفاهيم في النقاط التالية:</a:t>
            </a:r>
            <a:endParaRPr lang="en-US" sz="2800" dirty="0">
              <a:effectLst/>
              <a:latin typeface="Times New Roman"/>
              <a:ea typeface="Times New Roman"/>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80951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19</a:t>
            </a:r>
            <a:endParaRPr lang="ar-SA" sz="2000" dirty="0">
              <a:solidFill>
                <a:schemeClr val="tx1"/>
              </a:solidFill>
            </a:endParaRPr>
          </a:p>
        </p:txBody>
      </p:sp>
      <p:sp>
        <p:nvSpPr>
          <p:cNvPr id="4" name="مستطيل 3"/>
          <p:cNvSpPr/>
          <p:nvPr/>
        </p:nvSpPr>
        <p:spPr>
          <a:xfrm>
            <a:off x="1187624" y="1975480"/>
            <a:ext cx="7560840" cy="2677656"/>
          </a:xfrm>
          <a:prstGeom prst="rect">
            <a:avLst/>
          </a:prstGeom>
        </p:spPr>
        <p:txBody>
          <a:bodyPr wrap="square">
            <a:spAutoFit/>
          </a:bodyPr>
          <a:lstStyle/>
          <a:p>
            <a:pPr algn="just"/>
            <a:r>
              <a:rPr lang="ar-SA" sz="2400" dirty="0">
                <a:latin typeface="Times New Roman"/>
                <a:ea typeface="Times New Roman"/>
                <a:cs typeface="AL-Mohanad" pitchFamily="2" charset="-78"/>
              </a:rPr>
              <a:t> </a:t>
            </a:r>
            <a:endParaRPr lang="en-US" sz="2400" dirty="0">
              <a:latin typeface="Times New Roman"/>
              <a:ea typeface="Times New Roman"/>
              <a:cs typeface="AL-Mohanad" pitchFamily="2" charset="-78"/>
            </a:endParaRPr>
          </a:p>
          <a:p>
            <a:pPr marL="342900" lvl="0" indent="-342900" algn="just">
              <a:buFont typeface="+mj-lt"/>
              <a:buAutoNum type="arabicPeriod"/>
            </a:pPr>
            <a:r>
              <a:rPr lang="ar-SA" sz="2400" dirty="0">
                <a:latin typeface="Times New Roman"/>
                <a:ea typeface="Times New Roman"/>
                <a:cs typeface="AL-Mohanad" pitchFamily="2" charset="-78"/>
              </a:rPr>
              <a:t>إن فهم أساسيات العلم أو المفاهيم الرئيسة يجعل المادة الدراسية أكثر سهولة لتعلمها واستيعابها.</a:t>
            </a:r>
            <a:endParaRPr lang="en-US" sz="2400" dirty="0">
              <a:latin typeface="Times New Roman"/>
              <a:ea typeface="Times New Roman"/>
              <a:cs typeface="AL-Mohanad" pitchFamily="2" charset="-78"/>
            </a:endParaRPr>
          </a:p>
          <a:p>
            <a:pPr marL="342900" lvl="0" indent="-342900" algn="just">
              <a:buFont typeface="+mj-lt"/>
              <a:buAutoNum type="arabicPeriod"/>
            </a:pPr>
            <a:r>
              <a:rPr lang="ar-SA" sz="2400" dirty="0">
                <a:latin typeface="Times New Roman"/>
                <a:ea typeface="Times New Roman"/>
                <a:cs typeface="AL-Mohanad" pitchFamily="2" charset="-78"/>
              </a:rPr>
              <a:t>إنه ما لم تنظم جزئيات المادة الدراسية وتفصيلاتها في إطار هيكلي مفاهيمي فإنها سوف تنسى بسرعة.</a:t>
            </a:r>
            <a:endParaRPr lang="en-US" sz="2400" dirty="0">
              <a:latin typeface="Times New Roman"/>
              <a:ea typeface="Times New Roman"/>
              <a:cs typeface="AL-Mohanad" pitchFamily="2" charset="-78"/>
            </a:endParaRPr>
          </a:p>
          <a:p>
            <a:pPr marL="342900" lvl="0" indent="-342900" algn="just">
              <a:buFont typeface="+mj-lt"/>
              <a:buAutoNum type="arabicPeriod"/>
            </a:pPr>
            <a:r>
              <a:rPr lang="ar-SA" sz="2400" dirty="0">
                <a:latin typeface="Times New Roman"/>
                <a:ea typeface="Times New Roman"/>
                <a:cs typeface="AL-Mohanad" pitchFamily="2" charset="-78"/>
              </a:rPr>
              <a:t>إن الاهتمام بأساسيات العلم أو المفاهيم الكبرى وفهمها يجعل أمر تضييق الفجوة بين المعرفة السابقة للمتعلم والمعرفة اللاحقة </a:t>
            </a:r>
            <a:r>
              <a:rPr lang="ar-SA" sz="2400" dirty="0" smtClean="0">
                <a:latin typeface="Times New Roman"/>
                <a:ea typeface="Times New Roman"/>
                <a:cs typeface="AL-Mohanad" pitchFamily="2" charset="-78"/>
              </a:rPr>
              <a:t>.</a:t>
            </a:r>
            <a:endParaRPr lang="en-US" sz="2400" dirty="0">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20397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19</a:t>
            </a:r>
            <a:endParaRPr lang="ar-SA" sz="2000" dirty="0">
              <a:solidFill>
                <a:schemeClr val="tx1"/>
              </a:solidFill>
            </a:endParaRPr>
          </a:p>
        </p:txBody>
      </p:sp>
      <p:sp>
        <p:nvSpPr>
          <p:cNvPr id="4" name="مستطيل 3"/>
          <p:cNvSpPr/>
          <p:nvPr/>
        </p:nvSpPr>
        <p:spPr>
          <a:xfrm>
            <a:off x="1187624" y="1831464"/>
            <a:ext cx="7560840" cy="2677656"/>
          </a:xfrm>
          <a:prstGeom prst="rect">
            <a:avLst/>
          </a:prstGeom>
        </p:spPr>
        <p:txBody>
          <a:bodyPr wrap="square">
            <a:spAutoFit/>
          </a:bodyPr>
          <a:lstStyle/>
          <a:p>
            <a:pPr algn="just"/>
            <a:r>
              <a:rPr lang="ar-SA" sz="2400" dirty="0">
                <a:latin typeface="Times New Roman"/>
                <a:ea typeface="Times New Roman"/>
                <a:cs typeface="AL-Mohanad" pitchFamily="2" charset="-78"/>
              </a:rPr>
              <a:t> </a:t>
            </a:r>
            <a:endParaRPr lang="en-US" sz="2400" dirty="0">
              <a:latin typeface="Times New Roman"/>
              <a:ea typeface="Times New Roman"/>
              <a:cs typeface="AL-Mohanad" pitchFamily="2" charset="-78"/>
            </a:endParaRPr>
          </a:p>
          <a:p>
            <a:pPr marL="360363" lvl="0" indent="-360363" algn="just"/>
            <a:r>
              <a:rPr lang="ar-SA" sz="2400" dirty="0" smtClean="0">
                <a:latin typeface="Times New Roman"/>
                <a:ea typeface="Times New Roman"/>
                <a:cs typeface="AL-Mohanad" pitchFamily="2" charset="-78"/>
              </a:rPr>
              <a:t>4- المفاهيم </a:t>
            </a:r>
            <a:r>
              <a:rPr lang="ar-SA" sz="2400" dirty="0">
                <a:latin typeface="Times New Roman"/>
                <a:ea typeface="Times New Roman"/>
                <a:cs typeface="AL-Mohanad" pitchFamily="2" charset="-78"/>
              </a:rPr>
              <a:t>تسهم في تسهيل عملية اختيار محتوى المنهج المدرسي، بحيث يكون المعيار الأساسي في هذا الاختيار هو مدى علاقة الحقائق والمواقف التعليمية في تشكيل المفاهيم وتعلمها واكتسابها.</a:t>
            </a:r>
            <a:endParaRPr lang="en-US" sz="2400" dirty="0">
              <a:latin typeface="Times New Roman"/>
              <a:ea typeface="Times New Roman"/>
              <a:cs typeface="AL-Mohanad" pitchFamily="2" charset="-78"/>
            </a:endParaRPr>
          </a:p>
          <a:p>
            <a:pPr marL="360363" lvl="0" indent="-360363" algn="just"/>
            <a:r>
              <a:rPr lang="ar-SA" sz="2400" dirty="0" smtClean="0">
                <a:latin typeface="Times New Roman"/>
                <a:ea typeface="Times New Roman"/>
                <a:cs typeface="AL-Mohanad" pitchFamily="2" charset="-78"/>
              </a:rPr>
              <a:t>5- المفاهيم </a:t>
            </a:r>
            <a:r>
              <a:rPr lang="ar-SA" sz="2400" dirty="0">
                <a:latin typeface="Times New Roman"/>
                <a:ea typeface="Times New Roman"/>
                <a:cs typeface="AL-Mohanad" pitchFamily="2" charset="-78"/>
              </a:rPr>
              <a:t>تسهم في بناء مناهج مدرسية متتابعة ومترابطة للمراحل التعليمية المختلفة، وبالتالي يتحقق معيار الاستمرارية والتتابع المعرفي. وهو أحد الاتجاهات الحديثة التي ينادى بها المربون في بناء المناهج المدرسية الفاعلة.</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3013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260648"/>
            <a:ext cx="7992888" cy="6340197"/>
          </a:xfrm>
          <a:prstGeom prst="rect">
            <a:avLst/>
          </a:prstGeom>
          <a:solidFill>
            <a:schemeClr val="bg1"/>
          </a:solidFill>
        </p:spPr>
        <p:txBody>
          <a:bodyPr wrap="square">
            <a:spAutoFit/>
          </a:bodyPr>
          <a:lstStyle/>
          <a:p>
            <a:r>
              <a:rPr lang="ar-SA" sz="3200" dirty="0" smtClean="0">
                <a:latin typeface="Andalus" pitchFamily="18" charset="-78"/>
                <a:cs typeface="Andalus" pitchFamily="18" charset="-78"/>
              </a:rPr>
              <a:t>مقدمة</a:t>
            </a:r>
            <a:endParaRPr lang="ar-SA" sz="3200" dirty="0">
              <a:latin typeface="Andalus" pitchFamily="18" charset="-78"/>
              <a:cs typeface="Andalus" pitchFamily="18" charset="-78"/>
            </a:endParaRPr>
          </a:p>
          <a:p>
            <a:endParaRPr lang="ar-SA" dirty="0" smtClean="0"/>
          </a:p>
          <a:p>
            <a:r>
              <a:rPr lang="ar-SA" sz="2000" dirty="0" smtClean="0">
                <a:cs typeface="AL-Mohanad" pitchFamily="2" charset="-78"/>
              </a:rPr>
              <a:t>الحمد </a:t>
            </a:r>
            <a:r>
              <a:rPr lang="ar-SA" sz="2000" dirty="0">
                <a:cs typeface="AL-Mohanad" pitchFamily="2" charset="-78"/>
              </a:rPr>
              <a:t>لله رب العالمين والصلاة والسلام على أشرف خلق الله تعالى نبينا محمد </a:t>
            </a:r>
            <a:r>
              <a:rPr lang="en-US" sz="2000" dirty="0">
                <a:sym typeface="AGA Arabesque"/>
              </a:rPr>
              <a:t></a:t>
            </a:r>
            <a:r>
              <a:rPr lang="en-US" sz="2000" dirty="0"/>
              <a:t> </a:t>
            </a:r>
            <a:r>
              <a:rPr lang="ar-SA" sz="2000" dirty="0" smtClean="0"/>
              <a:t> </a:t>
            </a:r>
            <a:r>
              <a:rPr lang="ar-SA" sz="2000" dirty="0" smtClean="0">
                <a:cs typeface="AL-Mohanad" pitchFamily="2" charset="-78"/>
              </a:rPr>
              <a:t>وبعد</a:t>
            </a:r>
            <a:r>
              <a:rPr lang="ar-SA" sz="2000" dirty="0">
                <a:cs typeface="AL-Mohanad" pitchFamily="2" charset="-78"/>
              </a:rPr>
              <a:t>. </a:t>
            </a:r>
          </a:p>
          <a:p>
            <a:endParaRPr lang="ar-SA" sz="2000" dirty="0">
              <a:cs typeface="AL-Mohanad" pitchFamily="2" charset="-78"/>
            </a:endParaRPr>
          </a:p>
          <a:p>
            <a:r>
              <a:rPr lang="ar-SA" sz="2000" dirty="0">
                <a:cs typeface="AL-Mohanad" pitchFamily="2" charset="-78"/>
              </a:rPr>
              <a:t>	تقدم الخرائط </a:t>
            </a:r>
            <a:r>
              <a:rPr lang="ar-SA" sz="2000" dirty="0" err="1">
                <a:cs typeface="AL-Mohanad" pitchFamily="2" charset="-78"/>
              </a:rPr>
              <a:t>المفاهيمية</a:t>
            </a:r>
            <a:r>
              <a:rPr lang="ar-SA" sz="2000" dirty="0">
                <a:cs typeface="AL-Mohanad" pitchFamily="2" charset="-78"/>
              </a:rPr>
              <a:t> المعرفة إلى المتعلم بشكل منظم وتبرز الأفكار الرئيسة بوضوح بما يساعد على التمييز بين الأحداث ونتائجها ويجعل المتعلمين أكثر اعتمادا على أنفسهم في التعلم بإشراف وتوجيه المعلم. </a:t>
            </a:r>
          </a:p>
          <a:p>
            <a:r>
              <a:rPr lang="ar-SA" sz="2000" dirty="0">
                <a:cs typeface="AL-Mohanad" pitchFamily="2" charset="-78"/>
              </a:rPr>
              <a:t>	ويمكن القول تدريس المفاهيم باستخدام خرائط المفاهيم  يساعد المتعلم على استيعابها وربطها كمعلومة وخبرة جديدة بمعلوماته وخبراته السابقة مما يجعل التعلم هنا ذا معنى. </a:t>
            </a:r>
          </a:p>
          <a:p>
            <a:r>
              <a:rPr lang="ar-SA" sz="2000" dirty="0">
                <a:cs typeface="AL-Mohanad" pitchFamily="2" charset="-78"/>
              </a:rPr>
              <a:t>	ومن الواضح أن الخرائط </a:t>
            </a:r>
            <a:r>
              <a:rPr lang="ar-SA" sz="2000" dirty="0" err="1">
                <a:cs typeface="AL-Mohanad" pitchFamily="2" charset="-78"/>
              </a:rPr>
              <a:t>المفاهيمية</a:t>
            </a:r>
            <a:r>
              <a:rPr lang="ar-SA" sz="2000" dirty="0">
                <a:cs typeface="AL-Mohanad" pitchFamily="2" charset="-78"/>
              </a:rPr>
              <a:t> أداة تعلم تسهم في تنظيم المعرفة وفق أسس ومبادئ حيث حيلة ذهنية معرفية متقدمة يتحايل فيها المتعلم على تخزين المعرفة بهدف استحضار هذه الخبرة عند الحاجة إليها.</a:t>
            </a:r>
          </a:p>
          <a:p>
            <a:r>
              <a:rPr lang="ar-SA" sz="2000" dirty="0">
                <a:cs typeface="AL-Mohanad" pitchFamily="2" charset="-78"/>
              </a:rPr>
              <a:t>	وقد تقدمت الخرائط </a:t>
            </a:r>
            <a:r>
              <a:rPr lang="ar-SA" sz="2000" dirty="0" err="1">
                <a:cs typeface="AL-Mohanad" pitchFamily="2" charset="-78"/>
              </a:rPr>
              <a:t>المفاهيمية</a:t>
            </a:r>
            <a:r>
              <a:rPr lang="ar-SA" sz="2000" dirty="0">
                <a:cs typeface="AL-Mohanad" pitchFamily="2" charset="-78"/>
              </a:rPr>
              <a:t> لتصبح أداة مثيرة للتفكير وتثير العمل الذهني بطريقة تصويرية توظف فيها عمليات ذهنية غير الصورة اللفظية مما يثير التعلم ويغنيه، كما أنها تجعل التعلم تعلماً فاعلاً نشطاً ويكون فيها المتعلم حيوياً. </a:t>
            </a:r>
          </a:p>
          <a:p>
            <a:r>
              <a:rPr lang="ar-SA" sz="2000" dirty="0">
                <a:cs typeface="AL-Mohanad" pitchFamily="2" charset="-78"/>
              </a:rPr>
              <a:t>	ومن هنا يمكن القول الخرائط </a:t>
            </a:r>
            <a:r>
              <a:rPr lang="ar-SA" sz="2000" dirty="0" err="1">
                <a:cs typeface="AL-Mohanad" pitchFamily="2" charset="-78"/>
              </a:rPr>
              <a:t>المفاهيمية</a:t>
            </a:r>
            <a:r>
              <a:rPr lang="ar-SA" sz="2000" dirty="0">
                <a:cs typeface="AL-Mohanad" pitchFamily="2" charset="-78"/>
              </a:rPr>
              <a:t> تزود المعلمين باستراتيجيات التعليم والتعلم المعرفية التي ينبغي له أن يوظفها بما يحقق مستوى أفضل من التعليم والتعلم ويجعل من التعلم قيمة ومعنى يمكن للطالب توظيفه كمعرفة وخبرة في الحياة العامة. </a:t>
            </a:r>
          </a:p>
          <a:p>
            <a:r>
              <a:rPr lang="ar-SA" sz="2000" dirty="0">
                <a:cs typeface="AL-Mohanad" pitchFamily="2" charset="-78"/>
              </a:rPr>
              <a:t>					</a:t>
            </a:r>
          </a:p>
          <a:p>
            <a:pPr algn="l"/>
            <a:r>
              <a:rPr lang="ar-SA" sz="2000" dirty="0">
                <a:cs typeface="AL-Mohanad" pitchFamily="2" charset="-78"/>
              </a:rPr>
              <a:t>فريق الإعداد </a:t>
            </a:r>
          </a:p>
        </p:txBody>
      </p:sp>
      <p:sp>
        <p:nvSpPr>
          <p:cNvPr id="3" name="شكل بيضاوي 2"/>
          <p:cNvSpPr/>
          <p:nvPr/>
        </p:nvSpPr>
        <p:spPr>
          <a:xfrm>
            <a:off x="35496"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a:t>
            </a:r>
            <a:endParaRPr lang="ar-SA" sz="2000"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35830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19</a:t>
            </a:r>
            <a:endParaRPr lang="ar-SA" sz="2000" dirty="0">
              <a:solidFill>
                <a:schemeClr val="tx1"/>
              </a:solidFill>
            </a:endParaRPr>
          </a:p>
        </p:txBody>
      </p:sp>
      <p:sp>
        <p:nvSpPr>
          <p:cNvPr id="3" name="مستطيل 2"/>
          <p:cNvSpPr/>
          <p:nvPr/>
        </p:nvSpPr>
        <p:spPr>
          <a:xfrm>
            <a:off x="1331640" y="1894180"/>
            <a:ext cx="7272808" cy="3046988"/>
          </a:xfrm>
          <a:prstGeom prst="rect">
            <a:avLst/>
          </a:prstGeom>
        </p:spPr>
        <p:txBody>
          <a:bodyPr wrap="square">
            <a:spAutoFit/>
          </a:bodyPr>
          <a:lstStyle/>
          <a:p>
            <a:pPr marL="457200" lvl="0" indent="-457200" algn="just">
              <a:buFont typeface="+mj-lt"/>
              <a:buAutoNum type="arabicPeriod" startAt="6"/>
            </a:pPr>
            <a:r>
              <a:rPr lang="ar-SA" sz="2400" dirty="0">
                <a:latin typeface="Times New Roman"/>
                <a:ea typeface="Times New Roman"/>
                <a:cs typeface="AL-Mohanad" pitchFamily="2" charset="-78"/>
              </a:rPr>
              <a:t>المفاهيم تساعد مخططي المناهج المدرسية ومنفذيها على تطوير المناهج وتحسينها وجعلها عملا هادفا وواضح الأبعاد ومحدد الاتجاه بالنسبة لهم.</a:t>
            </a:r>
            <a:endParaRPr lang="en-US" sz="2400" dirty="0">
              <a:latin typeface="Times New Roman"/>
              <a:ea typeface="Times New Roman"/>
              <a:cs typeface="AL-Mohanad" pitchFamily="2" charset="-78"/>
            </a:endParaRPr>
          </a:p>
          <a:p>
            <a:pPr marL="457200" lvl="0" indent="-457200" algn="just">
              <a:buFont typeface="+mj-lt"/>
              <a:buAutoNum type="arabicPeriod" startAt="6"/>
            </a:pPr>
            <a:r>
              <a:rPr lang="ar-SA" sz="2400" dirty="0">
                <a:latin typeface="Times New Roman"/>
                <a:ea typeface="Times New Roman"/>
                <a:cs typeface="AL-Mohanad" pitchFamily="2" charset="-78"/>
              </a:rPr>
              <a:t>مرونة المفاهيم تسمح بإضافة واستيعاب حقائق جديدة دون أن يختل التنظيم المعرفي للمتعلم.</a:t>
            </a:r>
            <a:endParaRPr lang="en-US" sz="2400" dirty="0">
              <a:latin typeface="Times New Roman"/>
              <a:ea typeface="Times New Roman"/>
              <a:cs typeface="AL-Mohanad" pitchFamily="2" charset="-78"/>
            </a:endParaRPr>
          </a:p>
          <a:p>
            <a:pPr marL="457200" lvl="0" indent="-457200" algn="just">
              <a:buFont typeface="+mj-lt"/>
              <a:buAutoNum type="arabicPeriod" startAt="6"/>
            </a:pPr>
            <a:r>
              <a:rPr lang="ar-SA" sz="2400" dirty="0">
                <a:latin typeface="Times New Roman"/>
                <a:ea typeface="Times New Roman"/>
                <a:cs typeface="AL-Mohanad" pitchFamily="2" charset="-78"/>
              </a:rPr>
              <a:t>المفاهيم تساعد المتعلم على تذكر ما يتعلمه، وبالتالي تقلل من الحاجة إلى إعادة التعلم نتيجة النسيان. وهى إحدى المشكلات التي </a:t>
            </a:r>
            <a:r>
              <a:rPr lang="ar-SA" sz="2400" dirty="0" err="1">
                <a:latin typeface="Times New Roman"/>
                <a:ea typeface="Times New Roman"/>
                <a:cs typeface="AL-Mohanad" pitchFamily="2" charset="-78"/>
              </a:rPr>
              <a:t>يواجهها</a:t>
            </a:r>
            <a:r>
              <a:rPr lang="ar-SA" sz="2400" dirty="0">
                <a:latin typeface="Times New Roman"/>
                <a:ea typeface="Times New Roman"/>
                <a:cs typeface="AL-Mohanad" pitchFamily="2" charset="-78"/>
              </a:rPr>
              <a:t> التعليم في مختلف المدارس</a:t>
            </a:r>
            <a:r>
              <a:rPr lang="ar-SA" sz="2400" dirty="0" smtClean="0">
                <a:latin typeface="Times New Roman"/>
                <a:ea typeface="Times New Roman"/>
                <a:cs typeface="AL-Mohanad" pitchFamily="2" charset="-78"/>
              </a:rPr>
              <a:t>.</a:t>
            </a:r>
            <a:endParaRPr lang="en-US" sz="2400" dirty="0">
              <a:latin typeface="Times New Roman"/>
              <a:ea typeface="Times New Roman"/>
              <a:cs typeface="AL-Mohanad"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8776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19</a:t>
            </a:r>
            <a:endParaRPr lang="ar-SA" sz="2000" dirty="0">
              <a:solidFill>
                <a:schemeClr val="tx1"/>
              </a:solidFill>
            </a:endParaRPr>
          </a:p>
        </p:txBody>
      </p:sp>
      <p:sp>
        <p:nvSpPr>
          <p:cNvPr id="3" name="مستطيل 2"/>
          <p:cNvSpPr/>
          <p:nvPr/>
        </p:nvSpPr>
        <p:spPr>
          <a:xfrm>
            <a:off x="1331640" y="2282096"/>
            <a:ext cx="7272808" cy="1938992"/>
          </a:xfrm>
          <a:prstGeom prst="rect">
            <a:avLst/>
          </a:prstGeom>
        </p:spPr>
        <p:txBody>
          <a:bodyPr wrap="square">
            <a:spAutoFit/>
          </a:bodyPr>
          <a:lstStyle/>
          <a:p>
            <a:pPr marL="528638" lvl="0" indent="-528638" algn="just"/>
            <a:r>
              <a:rPr lang="ar-SA" sz="2400" dirty="0" smtClean="0">
                <a:latin typeface="Times New Roman"/>
                <a:ea typeface="Times New Roman"/>
                <a:cs typeface="AL-Mohanad" pitchFamily="2" charset="-78"/>
              </a:rPr>
              <a:t>9- </a:t>
            </a:r>
            <a:r>
              <a:rPr lang="ar-SA" sz="2400" dirty="0" smtClean="0">
                <a:latin typeface="Times New Roman"/>
                <a:ea typeface="Times New Roman"/>
                <a:cs typeface="AL-Mohanad" pitchFamily="2" charset="-78"/>
              </a:rPr>
              <a:t>لمفاهيم </a:t>
            </a:r>
            <a:r>
              <a:rPr lang="ar-SA" sz="2400" dirty="0">
                <a:latin typeface="Times New Roman"/>
                <a:ea typeface="Times New Roman"/>
                <a:cs typeface="AL-Mohanad" pitchFamily="2" charset="-78"/>
              </a:rPr>
              <a:t>تسهم بفاعلية في تسهيل انتقال أثر التعلم للمواقف التعليمية والحياتية الأخرى الجديدة.</a:t>
            </a:r>
            <a:endParaRPr lang="en-US" sz="2400" dirty="0">
              <a:latin typeface="Times New Roman"/>
              <a:ea typeface="Times New Roman"/>
              <a:cs typeface="AL-Mohanad" pitchFamily="2" charset="-78"/>
            </a:endParaRPr>
          </a:p>
          <a:p>
            <a:pPr marL="528638" lvl="0" indent="-528638" algn="just"/>
            <a:r>
              <a:rPr lang="ar-SA" sz="2400" spc="-20" dirty="0" smtClean="0">
                <a:latin typeface="Times New Roman"/>
                <a:ea typeface="Times New Roman"/>
                <a:cs typeface="AL-Mohanad" pitchFamily="2" charset="-78"/>
              </a:rPr>
              <a:t>10- المفاهيم </a:t>
            </a:r>
            <a:r>
              <a:rPr lang="ar-SA" sz="2400" spc="-20" dirty="0">
                <a:latin typeface="Times New Roman"/>
                <a:ea typeface="Times New Roman"/>
                <a:cs typeface="AL-Mohanad" pitchFamily="2" charset="-78"/>
              </a:rPr>
              <a:t>تسهم في توضيح الفرق بين العلم والتقنية باعتبار أن العلم هو أساس المعرفة، أو المفاهيم الكبرى، وأن التقنية، هي تطبيقات لهذه المعرفة أو هذا العلم.</a:t>
            </a:r>
            <a:endParaRPr lang="en-US" sz="2400" dirty="0">
              <a:effectLst/>
              <a:latin typeface="Times New Roman"/>
              <a:ea typeface="Times New Roman"/>
              <a:cs typeface="AL-Mohanad"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776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20</a:t>
            </a:r>
            <a:endParaRPr lang="ar-SA" sz="2000" dirty="0">
              <a:solidFill>
                <a:schemeClr val="tx1"/>
              </a:solidFill>
            </a:endParaRPr>
          </a:p>
        </p:txBody>
      </p:sp>
      <p:sp>
        <p:nvSpPr>
          <p:cNvPr id="3" name="مستطيل 2"/>
          <p:cNvSpPr/>
          <p:nvPr/>
        </p:nvSpPr>
        <p:spPr>
          <a:xfrm>
            <a:off x="1475656" y="2056780"/>
            <a:ext cx="7128792" cy="2308324"/>
          </a:xfrm>
          <a:prstGeom prst="rect">
            <a:avLst/>
          </a:prstGeom>
        </p:spPr>
        <p:txBody>
          <a:bodyPr wrap="square">
            <a:spAutoFit/>
          </a:bodyPr>
          <a:lstStyle/>
          <a:p>
            <a:pPr marL="625475" lvl="0" indent="-625475" algn="just"/>
            <a:r>
              <a:rPr lang="ar-SA" sz="2400" dirty="0" smtClean="0">
                <a:latin typeface="Times New Roman"/>
                <a:ea typeface="Times New Roman"/>
                <a:cs typeface="AL-Mohanad" pitchFamily="2" charset="-78"/>
              </a:rPr>
              <a:t>11- لمفاهيم </a:t>
            </a:r>
            <a:r>
              <a:rPr lang="ar-SA" sz="2400" dirty="0">
                <a:latin typeface="Times New Roman"/>
                <a:ea typeface="Times New Roman"/>
                <a:cs typeface="AL-Mohanad" pitchFamily="2" charset="-78"/>
              </a:rPr>
              <a:t>تساعد على التعامل بفاعلية مع المشكلات الطبيعية والاجتماعية للبيئة وذلك عن طريق تخفيفها إلى أجزاء يمكن التحكم بها.</a:t>
            </a:r>
            <a:endParaRPr lang="en-US" sz="2400" dirty="0">
              <a:latin typeface="Times New Roman"/>
              <a:ea typeface="Times New Roman"/>
              <a:cs typeface="AL-Mohanad" pitchFamily="2" charset="-78"/>
            </a:endParaRPr>
          </a:p>
          <a:p>
            <a:pPr marL="625475" lvl="0" indent="-625475" algn="just"/>
            <a:r>
              <a:rPr lang="ar-SA" sz="2400" dirty="0" smtClean="0">
                <a:latin typeface="Times New Roman"/>
                <a:ea typeface="Times New Roman"/>
                <a:cs typeface="AL-Mohanad" pitchFamily="2" charset="-78"/>
              </a:rPr>
              <a:t>12- لمفاهيم </a:t>
            </a:r>
            <a:r>
              <a:rPr lang="ar-SA" sz="2400" dirty="0">
                <a:latin typeface="Times New Roman"/>
                <a:ea typeface="Times New Roman"/>
                <a:cs typeface="AL-Mohanad" pitchFamily="2" charset="-78"/>
              </a:rPr>
              <a:t>تساعد على التقليل من ضرورة إعادة التعلم، فما أن يتعلم التلميذ المفهوم حتى يطبقه على عدد كبير من المواقف التعليمية والحياتية دون الحاجة إلى تعلمه من جديد</a:t>
            </a:r>
            <a:r>
              <a:rPr lang="ar-SA" sz="2400" dirty="0" smtClean="0">
                <a:latin typeface="Times New Roman"/>
                <a:ea typeface="Times New Roman"/>
                <a:cs typeface="AL-Mohanad" pitchFamily="2" charset="-78"/>
              </a:rPr>
              <a:t>.</a:t>
            </a:r>
            <a:endParaRPr lang="en-US" sz="2400" dirty="0">
              <a:latin typeface="Times New Roman"/>
              <a:ea typeface="Times New Roman"/>
              <a:cs typeface="AL-Mohanad"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12927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20</a:t>
            </a:r>
            <a:endParaRPr lang="ar-SA" sz="2000" dirty="0">
              <a:solidFill>
                <a:schemeClr val="tx1"/>
              </a:solidFill>
            </a:endParaRPr>
          </a:p>
        </p:txBody>
      </p:sp>
      <p:sp>
        <p:nvSpPr>
          <p:cNvPr id="3" name="مستطيل 2"/>
          <p:cNvSpPr/>
          <p:nvPr/>
        </p:nvSpPr>
        <p:spPr>
          <a:xfrm>
            <a:off x="1475656" y="1628800"/>
            <a:ext cx="7128792" cy="4154984"/>
          </a:xfrm>
          <a:prstGeom prst="rect">
            <a:avLst/>
          </a:prstGeom>
        </p:spPr>
        <p:txBody>
          <a:bodyPr wrap="square">
            <a:spAutoFit/>
          </a:bodyPr>
          <a:lstStyle/>
          <a:p>
            <a:pPr marL="625475" lvl="0" indent="-625475" algn="just"/>
            <a:r>
              <a:rPr lang="ar-SA" sz="2400" dirty="0" smtClean="0">
                <a:latin typeface="Times New Roman"/>
                <a:ea typeface="Times New Roman"/>
                <a:cs typeface="AL-Mohanad" pitchFamily="2" charset="-78"/>
              </a:rPr>
              <a:t> 13- </a:t>
            </a:r>
            <a:r>
              <a:rPr lang="ar-SA" sz="2400" dirty="0" smtClean="0">
                <a:latin typeface="Times New Roman"/>
                <a:ea typeface="Times New Roman"/>
                <a:cs typeface="AL-Mohanad" pitchFamily="2" charset="-78"/>
              </a:rPr>
              <a:t>لمفاهيم </a:t>
            </a:r>
            <a:r>
              <a:rPr lang="ar-SA" sz="2400" dirty="0">
                <a:latin typeface="Times New Roman"/>
                <a:ea typeface="Times New Roman"/>
                <a:cs typeface="AL-Mohanad" pitchFamily="2" charset="-78"/>
              </a:rPr>
              <a:t>تقدم وجهة نظر واحدة للحقيقة أو الواقع، وتستخدم في الغالب لتحدد لنا عالمنا الذي نعيش فيه، حيث لا نستطيع الاتصال بالآخرين أو إقامة مجتمع سليم، أو إنجاز النشاطات المختلفة في غيابها. إذ يتميز الإنسان عن غيره من الكائنات الحية بقدرته على فهم المفاهيم واستيعابها</a:t>
            </a:r>
            <a:r>
              <a:rPr lang="ar-SA" sz="2400" dirty="0" smtClean="0">
                <a:latin typeface="Times New Roman"/>
                <a:ea typeface="Times New Roman"/>
                <a:cs typeface="AL-Mohanad" pitchFamily="2" charset="-78"/>
              </a:rPr>
              <a:t>.</a:t>
            </a:r>
          </a:p>
          <a:p>
            <a:pPr marL="625475" indent="-625475" algn="just"/>
            <a:r>
              <a:rPr lang="ar-SA" sz="2400" dirty="0" smtClean="0">
                <a:cs typeface="AL-Mohanad" pitchFamily="2" charset="-78"/>
              </a:rPr>
              <a:t>14 - المفاهيم </a:t>
            </a:r>
            <a:r>
              <a:rPr lang="ar-SA" sz="2400" dirty="0">
                <a:cs typeface="AL-Mohanad" pitchFamily="2" charset="-78"/>
              </a:rPr>
              <a:t>تعد من الأدوات المهمة للتدريس بطريقة الاستقصاء، لأنها تؤدى إلى طرح الأسئلة ذات العلاقة بتجربة ما، أو بمعلومات أو بيانات ما، من أجل جعلها ذات معنى. كما تعمل المفاهيم على تنظيم المعلومات المتباينة وتصنيفها تحت رتب أو أنماط معينة لتوضيح العلاقات المتبادلة وجعلها ذات معنى، ولا تمثل المفاهيم في هذه الحالة المعرفة فقط بل وتنتجها </a:t>
            </a:r>
            <a:r>
              <a:rPr lang="ar-SA" sz="2400" dirty="0" smtClean="0">
                <a:cs typeface="AL-Mohanad" pitchFamily="2" charset="-78"/>
              </a:rPr>
              <a:t>.</a:t>
            </a:r>
            <a:endParaRPr lang="en-US" sz="2400" dirty="0">
              <a:effectLst/>
              <a:latin typeface="Times New Roman"/>
              <a:ea typeface="Times New Roman"/>
              <a:cs typeface="AL-Mohanad"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09000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20</a:t>
            </a:r>
            <a:endParaRPr lang="ar-SA" sz="2000" dirty="0">
              <a:solidFill>
                <a:schemeClr val="tx1"/>
              </a:solidFill>
            </a:endParaRPr>
          </a:p>
        </p:txBody>
      </p:sp>
      <p:sp>
        <p:nvSpPr>
          <p:cNvPr id="5" name="مستطيل 4"/>
          <p:cNvSpPr/>
          <p:nvPr/>
        </p:nvSpPr>
        <p:spPr>
          <a:xfrm>
            <a:off x="1547664" y="1903472"/>
            <a:ext cx="7056784" cy="2677656"/>
          </a:xfrm>
          <a:prstGeom prst="rect">
            <a:avLst/>
          </a:prstGeom>
        </p:spPr>
        <p:txBody>
          <a:bodyPr wrap="square">
            <a:spAutoFit/>
          </a:bodyPr>
          <a:lstStyle/>
          <a:p>
            <a:pPr marL="528638" indent="-528638" algn="just"/>
            <a:r>
              <a:rPr lang="ar-SA" sz="2400" dirty="0" smtClean="0">
                <a:cs typeface="AL-Mohanad" pitchFamily="2" charset="-78"/>
              </a:rPr>
              <a:t>15</a:t>
            </a:r>
            <a:r>
              <a:rPr lang="ar-SA" sz="2400" dirty="0">
                <a:cs typeface="AL-Mohanad" pitchFamily="2" charset="-78"/>
              </a:rPr>
              <a:t>.	المفاهيم تساعد على تنظيم الخبرة العقلية. حيث يقرأ الأفراد المعلومات الوفيرة ويمرون بخبرات عديدة مباشرة وغير مباشرة باستخدام مصادر التعلم المختلفة. </a:t>
            </a:r>
          </a:p>
          <a:p>
            <a:pPr marL="528638" indent="-528638" algn="just"/>
            <a:r>
              <a:rPr lang="ar-SA" sz="2400" dirty="0">
                <a:cs typeface="AL-Mohanad" pitchFamily="2" charset="-78"/>
              </a:rPr>
              <a:t>16.	المفاهيم تسهم في مساعدة التلاميذ على البحث عن معلومات وخبرات إضافية، وفى تنظيم الخبرات التعليمية ضمن أنماط معينة تسمح بالتنبؤ بالعلاقات المتطورة. (جزاع، وجاسم،1986، و سعادة، 1984).</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53100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21</a:t>
            </a:r>
            <a:endParaRPr lang="ar-SA" sz="2000" dirty="0">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2275572289"/>
              </p:ext>
            </p:extLst>
          </p:nvPr>
        </p:nvGraphicFramePr>
        <p:xfrm>
          <a:off x="1691680" y="476672"/>
          <a:ext cx="6923286" cy="853440"/>
        </p:xfrm>
        <a:graphic>
          <a:graphicData uri="http://schemas.openxmlformats.org/drawingml/2006/table">
            <a:tbl>
              <a:tblPr rtl="1" firstRow="1" firstCol="1" lastRow="1" lastCol="1" bandRow="1" bandCol="1"/>
              <a:tblGrid>
                <a:gridCol w="4578576"/>
                <a:gridCol w="2344710"/>
              </a:tblGrid>
              <a:tr h="0">
                <a:tc>
                  <a:txBody>
                    <a:bodyPr/>
                    <a:lstStyle/>
                    <a:p>
                      <a:pPr algn="justLow" rtl="1">
                        <a:spcAft>
                          <a:spcPts val="0"/>
                        </a:spcAft>
                      </a:pPr>
                      <a:r>
                        <a:rPr lang="ar-SA" sz="2800" dirty="0" smtClean="0">
                          <a:effectLst/>
                          <a:latin typeface="Times New Roman"/>
                          <a:ea typeface="Times New Roman"/>
                          <a:cs typeface="AL-Mohanad"/>
                        </a:rPr>
                        <a:t>النشاط </a:t>
                      </a:r>
                      <a:r>
                        <a:rPr lang="ar-SA" sz="2800" dirty="0">
                          <a:effectLst/>
                          <a:latin typeface="Times New Roman"/>
                          <a:ea typeface="Times New Roman"/>
                          <a:cs typeface="AL-Mohanad"/>
                        </a:rPr>
                        <a:t>(1 -1 -4):</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dirty="0">
                          <a:effectLst/>
                          <a:latin typeface="Times New Roman"/>
                          <a:ea typeface="Times New Roman"/>
                          <a:cs typeface="AL-Mohanad"/>
                        </a:rPr>
                        <a:t>الزمن (20) دقيقة</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800" dirty="0">
                          <a:effectLst/>
                          <a:latin typeface="Times New Roman"/>
                          <a:ea typeface="Times New Roman"/>
                          <a:cs typeface="AL-Mohanad"/>
                        </a:rPr>
                        <a:t>أسلوب التنفيذ</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dirty="0">
                          <a:effectLst/>
                          <a:latin typeface="Times New Roman"/>
                          <a:ea typeface="Times New Roman"/>
                          <a:cs typeface="AL-Mohanad"/>
                        </a:rPr>
                        <a:t>مشغل 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مستطيل 3"/>
          <p:cNvSpPr/>
          <p:nvPr/>
        </p:nvSpPr>
        <p:spPr>
          <a:xfrm>
            <a:off x="1187624" y="2551837"/>
            <a:ext cx="7344816" cy="2308324"/>
          </a:xfrm>
          <a:prstGeom prst="rect">
            <a:avLst/>
          </a:prstGeom>
        </p:spPr>
        <p:txBody>
          <a:bodyPr wrap="square">
            <a:spAutoFit/>
          </a:bodyPr>
          <a:lstStyle/>
          <a:p>
            <a:pPr algn="justLow"/>
            <a:r>
              <a:rPr lang="ar-SA" sz="2400" dirty="0">
                <a:solidFill>
                  <a:srgbClr val="1F497D"/>
                </a:solidFill>
                <a:latin typeface="Times New Roman"/>
                <a:ea typeface="Times New Roman"/>
                <a:cs typeface="AL-Mohanad" pitchFamily="2" charset="-78"/>
              </a:rPr>
              <a:t>هدف النشاط: </a:t>
            </a:r>
            <a:endParaRPr lang="en-US" sz="2400" dirty="0">
              <a:latin typeface="Times New Roman"/>
              <a:ea typeface="Times New Roman"/>
              <a:cs typeface="AL-Mohanad" pitchFamily="2" charset="-78"/>
            </a:endParaRPr>
          </a:p>
          <a:p>
            <a:pPr marL="342900" lvl="0" indent="-342900" algn="justLow">
              <a:buFont typeface="+mj-lt"/>
              <a:buAutoNum type="arabicPeriod"/>
              <a:tabLst>
                <a:tab pos="914400" algn="l"/>
              </a:tabLst>
            </a:pPr>
            <a:r>
              <a:rPr lang="ar-SA" sz="2400" dirty="0">
                <a:latin typeface="Times New Roman"/>
                <a:ea typeface="Times New Roman"/>
                <a:cs typeface="AL-Mohanad" pitchFamily="2" charset="-78"/>
              </a:rPr>
              <a:t>يحدد العناصر المكونة لخريطة المفهوم.</a:t>
            </a:r>
            <a:endParaRPr lang="en-US" sz="2400" dirty="0">
              <a:latin typeface="Times New Roman"/>
              <a:ea typeface="Times New Roman"/>
              <a:cs typeface="AL-Mohanad" pitchFamily="2" charset="-78"/>
            </a:endParaRPr>
          </a:p>
          <a:p>
            <a:pPr marL="342900" lvl="0" indent="-342900" algn="justLow">
              <a:buFont typeface="+mj-lt"/>
              <a:buAutoNum type="arabicPeriod"/>
              <a:tabLst>
                <a:tab pos="914400" algn="l"/>
              </a:tabLst>
            </a:pPr>
            <a:r>
              <a:rPr lang="ar-SA" sz="2400" dirty="0">
                <a:latin typeface="Times New Roman"/>
                <a:ea typeface="Times New Roman"/>
                <a:cs typeface="AL-Mohanad" pitchFamily="2" charset="-78"/>
              </a:rPr>
              <a:t>يصف العلاقة بين العناصر المكونة لخرائط  المفاهيم.</a:t>
            </a:r>
            <a:endParaRPr lang="en-US" sz="2400" dirty="0">
              <a:latin typeface="Times New Roman"/>
              <a:ea typeface="Times New Roman"/>
              <a:cs typeface="AL-Mohanad" pitchFamily="2" charset="-78"/>
            </a:endParaRPr>
          </a:p>
          <a:p>
            <a:pPr algn="justLow"/>
            <a:r>
              <a:rPr lang="ar-SA" sz="2400" dirty="0">
                <a:solidFill>
                  <a:srgbClr val="1F497D"/>
                </a:solidFill>
                <a:latin typeface="Times New Roman"/>
                <a:ea typeface="Times New Roman"/>
                <a:cs typeface="AL-Mohanad" pitchFamily="2" charset="-78"/>
              </a:rPr>
              <a:t>المطلوب من النشاط: </a:t>
            </a:r>
            <a:endParaRPr lang="en-US" sz="2400" dirty="0">
              <a:latin typeface="Times New Roman"/>
              <a:ea typeface="Times New Roman"/>
              <a:cs typeface="AL-Mohanad" pitchFamily="2" charset="-78"/>
            </a:endParaRPr>
          </a:p>
          <a:p>
            <a:r>
              <a:rPr lang="ar-SA" sz="2400" dirty="0">
                <a:latin typeface="Times New Roman"/>
                <a:ea typeface="Times New Roman"/>
                <a:cs typeface="AL-Mohanad" pitchFamily="2" charset="-78"/>
              </a:rPr>
              <a:t>بعد اطلاعك على النشرة العلمية المرفقة رقم (1-1-3) تأمل الرسم التوضيحي التالي جيداً:</a:t>
            </a:r>
            <a:endParaRPr lang="ar-SA" sz="2400" dirty="0">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99402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21</a:t>
            </a:r>
            <a:endParaRPr lang="ar-SA" sz="2000" dirty="0">
              <a:solidFill>
                <a:schemeClr val="tx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49313"/>
            <a:ext cx="7741425" cy="4051895"/>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056916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21</a:t>
            </a:r>
            <a:endParaRPr lang="ar-SA" sz="2000" dirty="0">
              <a:solidFill>
                <a:schemeClr val="tx1"/>
              </a:solidFill>
            </a:endParaRPr>
          </a:p>
        </p:txBody>
      </p:sp>
      <p:sp>
        <p:nvSpPr>
          <p:cNvPr id="3" name="مستطيل 2"/>
          <p:cNvSpPr/>
          <p:nvPr/>
        </p:nvSpPr>
        <p:spPr>
          <a:xfrm>
            <a:off x="1619672" y="2276872"/>
            <a:ext cx="6912768" cy="2042097"/>
          </a:xfrm>
          <a:prstGeom prst="rect">
            <a:avLst/>
          </a:prstGeom>
        </p:spPr>
        <p:txBody>
          <a:bodyPr wrap="square">
            <a:spAutoFit/>
          </a:bodyPr>
          <a:lstStyle/>
          <a:p>
            <a:pPr>
              <a:lnSpc>
                <a:spcPct val="90000"/>
              </a:lnSpc>
            </a:pPr>
            <a:r>
              <a:rPr lang="ar-SA" sz="2800" b="1" dirty="0">
                <a:solidFill>
                  <a:srgbClr val="0070C0"/>
                </a:solidFill>
                <a:latin typeface="Times New Roman"/>
                <a:ea typeface="Times New Roman"/>
                <a:cs typeface="AL-Mohanad" pitchFamily="2" charset="-78"/>
              </a:rPr>
              <a:t>ثم قم بالخطوات التالية:</a:t>
            </a:r>
            <a:endParaRPr lang="en-US" sz="2800" dirty="0">
              <a:solidFill>
                <a:srgbClr val="0070C0"/>
              </a:solidFill>
              <a:latin typeface="Times New Roman"/>
              <a:ea typeface="Times New Roman"/>
              <a:cs typeface="AL-Mohanad" pitchFamily="2" charset="-78"/>
            </a:endParaRPr>
          </a:p>
          <a:p>
            <a:pPr marL="342900" lvl="0" indent="-342900">
              <a:lnSpc>
                <a:spcPct val="90000"/>
              </a:lnSpc>
              <a:buFont typeface="+mj-lt"/>
              <a:buAutoNum type="arabicPeriod"/>
              <a:tabLst>
                <a:tab pos="523875" algn="l"/>
              </a:tabLst>
            </a:pPr>
            <a:r>
              <a:rPr lang="ar-SA" sz="2800" dirty="0">
                <a:latin typeface="Times New Roman"/>
                <a:ea typeface="Times New Roman"/>
                <a:cs typeface="AL-Mohanad" pitchFamily="2" charset="-78"/>
              </a:rPr>
              <a:t>حدد مكونات الشكل.</a:t>
            </a:r>
            <a:endParaRPr lang="en-US" sz="2800" dirty="0">
              <a:latin typeface="Times New Roman"/>
              <a:ea typeface="Times New Roman"/>
              <a:cs typeface="AL-Mohanad" pitchFamily="2" charset="-78"/>
            </a:endParaRPr>
          </a:p>
          <a:p>
            <a:pPr marL="342900" lvl="0" indent="-342900">
              <a:lnSpc>
                <a:spcPct val="90000"/>
              </a:lnSpc>
              <a:buFont typeface="+mj-lt"/>
              <a:buAutoNum type="arabicPeriod"/>
              <a:tabLst>
                <a:tab pos="523875" algn="l"/>
              </a:tabLst>
            </a:pPr>
            <a:r>
              <a:rPr lang="ar-SA" sz="2800" dirty="0">
                <a:latin typeface="Times New Roman"/>
                <a:ea typeface="Times New Roman"/>
                <a:cs typeface="AL-Mohanad" pitchFamily="2" charset="-78"/>
              </a:rPr>
              <a:t>صنف المكونات إلى مجموعات متجانسة في جدول مناسب واقترح اسماً مناسباً لكل </a:t>
            </a:r>
            <a:r>
              <a:rPr lang="ar-SA" sz="2800" dirty="0" smtClean="0">
                <a:latin typeface="Times New Roman"/>
                <a:ea typeface="Times New Roman"/>
                <a:cs typeface="AL-Mohanad" pitchFamily="2" charset="-78"/>
              </a:rPr>
              <a:t>مجموعة.</a:t>
            </a:r>
          </a:p>
          <a:p>
            <a:pPr marL="342900" lvl="0" indent="-342900">
              <a:lnSpc>
                <a:spcPct val="90000"/>
              </a:lnSpc>
              <a:buFont typeface="+mj-lt"/>
              <a:buAutoNum type="arabicPeriod"/>
              <a:tabLst>
                <a:tab pos="523875" algn="l"/>
              </a:tabLst>
            </a:pPr>
            <a:r>
              <a:rPr lang="ar-SA" sz="2800" dirty="0">
                <a:latin typeface="Times New Roman"/>
                <a:ea typeface="Times New Roman"/>
                <a:cs typeface="AL-Mohanad" pitchFamily="2" charset="-78"/>
              </a:rPr>
              <a:t> </a:t>
            </a:r>
            <a:r>
              <a:rPr lang="ar-SA" sz="2800" dirty="0" smtClean="0">
                <a:latin typeface="Times New Roman"/>
                <a:ea typeface="Times New Roman"/>
                <a:cs typeface="AL-Mohanad" pitchFamily="2" charset="-78"/>
              </a:rPr>
              <a:t>صف </a:t>
            </a:r>
            <a:r>
              <a:rPr lang="ar-SA" sz="2800" dirty="0">
                <a:latin typeface="Times New Roman"/>
                <a:ea typeface="Times New Roman"/>
                <a:cs typeface="AL-Mohanad" pitchFamily="2" charset="-78"/>
              </a:rPr>
              <a:t>العلاقة بين هذه المجموعات</a:t>
            </a:r>
            <a:endParaRPr lang="ar-SA" sz="2800" dirty="0">
              <a:cs typeface="AL-Mohanad"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7198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046454427"/>
              </p:ext>
            </p:extLst>
          </p:nvPr>
        </p:nvGraphicFramePr>
        <p:xfrm>
          <a:off x="1691680" y="404664"/>
          <a:ext cx="7056784" cy="731520"/>
        </p:xfrm>
        <a:graphic>
          <a:graphicData uri="http://schemas.openxmlformats.org/drawingml/2006/table">
            <a:tbl>
              <a:tblPr rtl="1" firstRow="1" firstCol="1" lastRow="1" lastCol="1" bandRow="1" bandCol="1"/>
              <a:tblGrid>
                <a:gridCol w="7056784"/>
              </a:tblGrid>
              <a:tr h="0">
                <a:tc>
                  <a:txBody>
                    <a:bodyPr/>
                    <a:lstStyle/>
                    <a:p>
                      <a:pPr algn="ctr" rtl="1">
                        <a:spcAft>
                          <a:spcPts val="0"/>
                        </a:spcAft>
                      </a:pPr>
                      <a:r>
                        <a:rPr lang="ar-SA" sz="2400" b="1">
                          <a:effectLst/>
                          <a:latin typeface="Times New Roman"/>
                          <a:ea typeface="Times New Roman"/>
                          <a:cs typeface="AL-Mohanad"/>
                        </a:rPr>
                        <a:t>نشرة علمية رقم: (1-1-3)</a:t>
                      </a:r>
                      <a:endParaRPr lang="en-US" sz="18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b="1" dirty="0">
                          <a:effectLst/>
                          <a:latin typeface="Times New Roman"/>
                          <a:ea typeface="Times New Roman"/>
                          <a:cs typeface="AL-Mohanad"/>
                        </a:rPr>
                        <a:t>موضوع النشرة العلمية:  </a:t>
                      </a:r>
                      <a:r>
                        <a:rPr lang="ar-SA" sz="2400" b="1" dirty="0">
                          <a:effectLst/>
                          <a:latin typeface="Arial"/>
                          <a:ea typeface="Times New Roman"/>
                          <a:cs typeface="AL-Mohanad"/>
                        </a:rPr>
                        <a:t>مكونات خرائط المفاهيم الأساسية</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435100" y="3603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مستطيل 3"/>
          <p:cNvSpPr/>
          <p:nvPr/>
        </p:nvSpPr>
        <p:spPr>
          <a:xfrm>
            <a:off x="1259632" y="1590035"/>
            <a:ext cx="7416824" cy="3954929"/>
          </a:xfrm>
          <a:prstGeom prst="rect">
            <a:avLst/>
          </a:prstGeom>
        </p:spPr>
        <p:txBody>
          <a:bodyPr wrap="square">
            <a:spAutoFit/>
          </a:bodyPr>
          <a:lstStyle/>
          <a:p>
            <a:pPr marR="36195" lvl="0" algn="justLow">
              <a:spcBef>
                <a:spcPts val="600"/>
              </a:spcBef>
              <a:spcAft>
                <a:spcPts val="600"/>
              </a:spcAft>
              <a:tabLst>
                <a:tab pos="245745" algn="l"/>
              </a:tabLst>
            </a:pPr>
            <a:r>
              <a:rPr lang="ar-SA" sz="2400" b="1" dirty="0" smtClean="0">
                <a:solidFill>
                  <a:srgbClr val="0070C0"/>
                </a:solidFill>
                <a:latin typeface="Arial"/>
                <a:ea typeface="Times New Roman"/>
                <a:cs typeface="AL-Mohanad" pitchFamily="2" charset="-78"/>
              </a:rPr>
              <a:t>1- المفهوم </a:t>
            </a:r>
            <a:r>
              <a:rPr lang="ar-SA" sz="2400" b="1" dirty="0">
                <a:solidFill>
                  <a:srgbClr val="0070C0"/>
                </a:solidFill>
                <a:latin typeface="Arial"/>
                <a:ea typeface="Times New Roman"/>
                <a:cs typeface="AL-Mohanad" pitchFamily="2" charset="-78"/>
              </a:rPr>
              <a:t>العلمي:</a:t>
            </a:r>
            <a:endParaRPr lang="en-US" sz="2400" dirty="0">
              <a:solidFill>
                <a:srgbClr val="0070C0"/>
              </a:solidFill>
              <a:latin typeface="Times New Roman"/>
              <a:ea typeface="Times New Roman"/>
              <a:cs typeface="AL-Mohanad" pitchFamily="2" charset="-78"/>
            </a:endParaRPr>
          </a:p>
          <a:p>
            <a:pPr marL="16510" marR="36195" algn="justLow">
              <a:spcBef>
                <a:spcPts val="600"/>
              </a:spcBef>
              <a:spcAft>
                <a:spcPts val="600"/>
              </a:spcAft>
            </a:pPr>
            <a:r>
              <a:rPr lang="ar-SA" sz="2400" dirty="0" smtClean="0">
                <a:latin typeface="Arial"/>
                <a:ea typeface="Times New Roman"/>
                <a:cs typeface="AL-Mohanad" pitchFamily="2" charset="-78"/>
              </a:rPr>
              <a:t>     هو </a:t>
            </a:r>
            <a:r>
              <a:rPr lang="ar-SA" sz="2400" dirty="0">
                <a:latin typeface="Arial"/>
                <a:ea typeface="Times New Roman"/>
                <a:cs typeface="AL-Mohanad" pitchFamily="2" charset="-78"/>
              </a:rPr>
              <a:t>بناء عقلي ينتج من الصفات المشتركة للظاهرة أو تصورات ذهنية يكونها الفرد للأشياء، وتصنف إلى مستويات حسب درجة </a:t>
            </a:r>
            <a:r>
              <a:rPr lang="ar-SA" sz="2400" dirty="0" err="1">
                <a:latin typeface="Arial"/>
                <a:ea typeface="Times New Roman"/>
                <a:cs typeface="AL-Mohanad" pitchFamily="2" charset="-78"/>
              </a:rPr>
              <a:t>عموميتها</a:t>
            </a:r>
            <a:r>
              <a:rPr lang="ar-SA" sz="2400" dirty="0">
                <a:latin typeface="Arial"/>
                <a:ea typeface="Times New Roman"/>
                <a:cs typeface="AL-Mohanad" pitchFamily="2" charset="-78"/>
              </a:rPr>
              <a:t> إلى:</a:t>
            </a:r>
            <a:endParaRPr lang="en-US" sz="2400" dirty="0">
              <a:latin typeface="Times New Roman"/>
              <a:ea typeface="Times New Roman"/>
              <a:cs typeface="AL-Mohanad" pitchFamily="2" charset="-78"/>
            </a:endParaRPr>
          </a:p>
          <a:p>
            <a:pPr marL="16510" marR="36195" algn="justLow">
              <a:spcBef>
                <a:spcPts val="600"/>
              </a:spcBef>
              <a:spcAft>
                <a:spcPts val="600"/>
              </a:spcAft>
            </a:pPr>
            <a:r>
              <a:rPr lang="ar-SA" sz="2400" dirty="0" smtClean="0">
                <a:latin typeface="Arial"/>
                <a:ea typeface="Times New Roman"/>
                <a:cs typeface="AL-Mohanad" pitchFamily="2" charset="-78"/>
              </a:rPr>
              <a:t>    المفهوم </a:t>
            </a:r>
            <a:r>
              <a:rPr lang="ar-SA" sz="2400" dirty="0">
                <a:latin typeface="Arial"/>
                <a:ea typeface="Times New Roman"/>
                <a:cs typeface="AL-Mohanad" pitchFamily="2" charset="-78"/>
              </a:rPr>
              <a:t>الرئيس – المفاهيم العامة – المفاهيم الفرعية،  ويوضع المفهوم داخل شكل بيضاوي أو دائر أو مربع، مثال: الجملة </a:t>
            </a:r>
            <a:r>
              <a:rPr lang="ar-SA" sz="2400" dirty="0" smtClean="0">
                <a:latin typeface="Arial"/>
                <a:ea typeface="Times New Roman"/>
                <a:cs typeface="AL-Mohanad" pitchFamily="2" charset="-78"/>
              </a:rPr>
              <a:t>الاسمية ، الجملة </a:t>
            </a:r>
            <a:r>
              <a:rPr lang="ar-SA" sz="2400" dirty="0">
                <a:latin typeface="Arial"/>
                <a:ea typeface="Times New Roman"/>
                <a:cs typeface="AL-Mohanad" pitchFamily="2" charset="-78"/>
              </a:rPr>
              <a:t>الفعلية، الاسم، الفعل،... الخ.</a:t>
            </a:r>
            <a:endParaRPr lang="en-US" sz="2400" dirty="0">
              <a:latin typeface="Times New Roman"/>
              <a:ea typeface="Times New Roman"/>
              <a:cs typeface="AL-Mohanad" pitchFamily="2" charset="-78"/>
            </a:endParaRPr>
          </a:p>
          <a:p>
            <a:pPr marR="36195" lvl="0" algn="justLow">
              <a:spcBef>
                <a:spcPts val="600"/>
              </a:spcBef>
              <a:spcAft>
                <a:spcPts val="600"/>
              </a:spcAft>
              <a:tabLst>
                <a:tab pos="245110" algn="l"/>
              </a:tabLst>
            </a:pPr>
            <a:r>
              <a:rPr lang="ar-SA" sz="2400" b="1" dirty="0" smtClean="0">
                <a:solidFill>
                  <a:srgbClr val="0070C0"/>
                </a:solidFill>
                <a:latin typeface="Arial"/>
                <a:ea typeface="Times New Roman"/>
                <a:cs typeface="AL-Mohanad" pitchFamily="2" charset="-78"/>
              </a:rPr>
              <a:t>2- كلمات </a:t>
            </a:r>
            <a:r>
              <a:rPr lang="ar-SA" sz="2400" b="1" dirty="0">
                <a:solidFill>
                  <a:srgbClr val="0070C0"/>
                </a:solidFill>
                <a:latin typeface="Arial"/>
                <a:ea typeface="Times New Roman"/>
                <a:cs typeface="AL-Mohanad" pitchFamily="2" charset="-78"/>
              </a:rPr>
              <a:t>ربط: </a:t>
            </a:r>
            <a:endParaRPr lang="en-US" sz="2400" dirty="0">
              <a:solidFill>
                <a:srgbClr val="0070C0"/>
              </a:solidFill>
              <a:latin typeface="Times New Roman"/>
              <a:ea typeface="Times New Roman"/>
              <a:cs typeface="AL-Mohanad" pitchFamily="2" charset="-78"/>
            </a:endParaRPr>
          </a:p>
          <a:p>
            <a:pPr marL="16510"/>
            <a:r>
              <a:rPr lang="ar-SA" sz="2400" dirty="0" smtClean="0">
                <a:latin typeface="Arial"/>
                <a:ea typeface="Times New Roman"/>
                <a:cs typeface="AL-Mohanad" pitchFamily="2" charset="-78"/>
              </a:rPr>
              <a:t>      هي </a:t>
            </a:r>
            <a:r>
              <a:rPr lang="ar-SA" sz="2400" dirty="0">
                <a:latin typeface="Arial"/>
                <a:ea typeface="Times New Roman"/>
                <a:cs typeface="AL-Mohanad" pitchFamily="2" charset="-78"/>
              </a:rPr>
              <a:t>عبارة عن جمل أو كلمات أو حروف تستخدم للربط بين مفهومين أو أكثر مثل: ينقسم إلى، تصنف إلى، يتكون من، إلى، هو، من، له ..... الخ. </a:t>
            </a:r>
            <a:endParaRPr lang="en-US" sz="2400" dirty="0">
              <a:effectLst/>
              <a:latin typeface="Times New Roman"/>
              <a:ea typeface="Times New Roman"/>
              <a:cs typeface="AL-Mohanad" pitchFamily="2" charset="-78"/>
            </a:endParaRPr>
          </a:p>
        </p:txBody>
      </p:sp>
      <p:sp>
        <p:nvSpPr>
          <p:cNvPr id="5" name="شكل بيضاوي 4"/>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22</a:t>
            </a:r>
            <a:endParaRPr lang="ar-SA" sz="2000" dirty="0">
              <a:solidFill>
                <a:schemeClr val="tx1"/>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59221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شكل بيضاوي 4"/>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22</a:t>
            </a:r>
            <a:endParaRPr lang="ar-SA" sz="2000" dirty="0">
              <a:solidFill>
                <a:schemeClr val="tx1"/>
              </a:solidFill>
            </a:endParaRPr>
          </a:p>
        </p:txBody>
      </p:sp>
      <p:sp>
        <p:nvSpPr>
          <p:cNvPr id="6" name="Rectangle 11"/>
          <p:cNvSpPr>
            <a:spLocks noChangeArrowheads="1"/>
          </p:cNvSpPr>
          <p:nvPr/>
        </p:nvSpPr>
        <p:spPr bwMode="auto">
          <a:xfrm>
            <a:off x="1475656" y="764704"/>
            <a:ext cx="73382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tabLst>
                <a:tab pos="244475" algn="l"/>
              </a:tabLst>
            </a:pPr>
            <a:r>
              <a:rPr lang="ar-SA" sz="2400" b="1" dirty="0" smtClean="0">
                <a:solidFill>
                  <a:srgbClr val="0070C0"/>
                </a:solidFill>
                <a:latin typeface="Arial" pitchFamily="34" charset="0"/>
                <a:ea typeface="Times New Roman" pitchFamily="18" charset="0"/>
                <a:cs typeface="AL-Mohanad" pitchFamily="2" charset="-78"/>
              </a:rPr>
              <a:t>3- </a:t>
            </a: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وصلات عرضية:</a:t>
            </a:r>
            <a:endParaRPr kumimoji="0" lang="en-US" sz="2400" b="0" i="0" u="none" strike="noStrike" cap="none" normalizeH="0" baseline="0" dirty="0" smtClean="0">
              <a:ln>
                <a:noFill/>
              </a:ln>
              <a:solidFill>
                <a:srgbClr val="0070C0"/>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244475"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هي عبارة عن خطوط عرضية تصل بين مفهومين أو أكثر في درجة واحدة من العمومية في التسلسل الهرمي</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sp>
        <p:nvSpPr>
          <p:cNvPr id="17" name="Rectangle 17"/>
          <p:cNvSpPr>
            <a:spLocks noChangeArrowheads="1"/>
          </p:cNvSpPr>
          <p:nvPr/>
        </p:nvSpPr>
        <p:spPr bwMode="auto">
          <a:xfrm>
            <a:off x="4139952" y="2164214"/>
            <a:ext cx="453650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244475" algn="l"/>
              </a:tabLst>
            </a:pP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4- أمثلة:</a:t>
            </a:r>
            <a:endParaRPr kumimoji="0" lang="en-US" sz="2400" b="0" i="0" u="none" strike="noStrike" cap="none" normalizeH="0" baseline="0" dirty="0" smtClean="0">
              <a:ln>
                <a:noFill/>
              </a:ln>
              <a:solidFill>
                <a:srgbClr val="0070C0"/>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244475"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هي الأحداث أول الأفعال المحددة التي تعبر عن أمثلة للمفاهيم، وغالباً ما تكون لها، ولا تحاط بشكل بيضاوي أو دائري.</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244475"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والشكل المجاور مثال توضيحي للمكونات الأساسية للخارطة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المذكورة أعلاه وهو لجزء من الخارطة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قصد منه التوضيح وليس التمثيل النموذجي:</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18" name="صورة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
        <p:nvSpPr>
          <p:cNvPr id="2" name="شكل بيضاوي 1"/>
          <p:cNvSpPr/>
          <p:nvPr/>
        </p:nvSpPr>
        <p:spPr>
          <a:xfrm>
            <a:off x="1043608" y="1916833"/>
            <a:ext cx="1344089" cy="1287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smtClean="0">
                <a:solidFill>
                  <a:schemeClr val="tx1"/>
                </a:solidFill>
              </a:rPr>
              <a:t>المسطحات المائية</a:t>
            </a:r>
            <a:endParaRPr lang="ar-SA" sz="1600" dirty="0">
              <a:solidFill>
                <a:schemeClr val="tx1"/>
              </a:solidFill>
            </a:endParaRPr>
          </a:p>
        </p:txBody>
      </p:sp>
      <p:sp>
        <p:nvSpPr>
          <p:cNvPr id="19" name="شكل بيضاوي 18"/>
          <p:cNvSpPr/>
          <p:nvPr/>
        </p:nvSpPr>
        <p:spPr>
          <a:xfrm>
            <a:off x="1187081" y="4224869"/>
            <a:ext cx="1008112" cy="4666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smtClean="0">
                <a:solidFill>
                  <a:schemeClr val="tx1"/>
                </a:solidFill>
              </a:rPr>
              <a:t>البحار</a:t>
            </a:r>
            <a:endParaRPr lang="ar-SA" sz="1600" dirty="0">
              <a:solidFill>
                <a:schemeClr val="tx1"/>
              </a:solidFill>
            </a:endParaRPr>
          </a:p>
        </p:txBody>
      </p:sp>
      <p:cxnSp>
        <p:nvCxnSpPr>
          <p:cNvPr id="4" name="رابط كسهم مستقيم 3"/>
          <p:cNvCxnSpPr>
            <a:stCxn id="2" idx="4"/>
            <a:endCxn id="19" idx="0"/>
          </p:cNvCxnSpPr>
          <p:nvPr/>
        </p:nvCxnSpPr>
        <p:spPr>
          <a:xfrm flipH="1">
            <a:off x="1691137" y="3204010"/>
            <a:ext cx="24516" cy="1020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flipH="1">
            <a:off x="1691499" y="4797152"/>
            <a:ext cx="24516" cy="1020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مربع نص 20"/>
          <p:cNvSpPr txBox="1"/>
          <p:nvPr/>
        </p:nvSpPr>
        <p:spPr>
          <a:xfrm>
            <a:off x="1187082" y="3403424"/>
            <a:ext cx="1008112" cy="369332"/>
          </a:xfrm>
          <a:prstGeom prst="rect">
            <a:avLst/>
          </a:prstGeom>
          <a:noFill/>
        </p:spPr>
        <p:txBody>
          <a:bodyPr wrap="square" rtlCol="1">
            <a:spAutoFit/>
          </a:bodyPr>
          <a:lstStyle/>
          <a:p>
            <a:pPr algn="ctr"/>
            <a:r>
              <a:rPr lang="ar-SA" dirty="0" smtClean="0"/>
              <a:t>منها</a:t>
            </a:r>
            <a:endParaRPr lang="ar-SA" dirty="0"/>
          </a:p>
        </p:txBody>
      </p:sp>
      <p:sp>
        <p:nvSpPr>
          <p:cNvPr id="22" name="مربع نص 21"/>
          <p:cNvSpPr txBox="1"/>
          <p:nvPr/>
        </p:nvSpPr>
        <p:spPr>
          <a:xfrm>
            <a:off x="1187443" y="5023667"/>
            <a:ext cx="1008112" cy="369332"/>
          </a:xfrm>
          <a:prstGeom prst="rect">
            <a:avLst/>
          </a:prstGeom>
          <a:noFill/>
        </p:spPr>
        <p:txBody>
          <a:bodyPr wrap="square" rtlCol="1">
            <a:spAutoFit/>
          </a:bodyPr>
          <a:lstStyle/>
          <a:p>
            <a:pPr algn="ctr"/>
            <a:r>
              <a:rPr lang="ar-SA" dirty="0" smtClean="0"/>
              <a:t>مثل</a:t>
            </a:r>
            <a:endParaRPr lang="ar-SA" dirty="0"/>
          </a:p>
        </p:txBody>
      </p:sp>
      <p:sp>
        <p:nvSpPr>
          <p:cNvPr id="23" name="مربع نص 22"/>
          <p:cNvSpPr txBox="1"/>
          <p:nvPr/>
        </p:nvSpPr>
        <p:spPr>
          <a:xfrm>
            <a:off x="1075149" y="6018272"/>
            <a:ext cx="1216295" cy="369332"/>
          </a:xfrm>
          <a:prstGeom prst="rect">
            <a:avLst/>
          </a:prstGeom>
          <a:noFill/>
        </p:spPr>
        <p:txBody>
          <a:bodyPr wrap="square" rtlCol="1">
            <a:spAutoFit/>
          </a:bodyPr>
          <a:lstStyle/>
          <a:p>
            <a:pPr algn="ctr"/>
            <a:r>
              <a:rPr lang="ar-SA" dirty="0" smtClean="0"/>
              <a:t>البحر الأحمر</a:t>
            </a:r>
            <a:endParaRPr lang="ar-SA" dirty="0"/>
          </a:p>
        </p:txBody>
      </p:sp>
    </p:spTree>
    <p:extLst>
      <p:ext uri="{BB962C8B-B14F-4D97-AF65-F5344CB8AC3E}">
        <p14:creationId xmlns:p14="http://schemas.microsoft.com/office/powerpoint/2010/main" val="197578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9" grpId="0" animBg="1"/>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338455"/>
            <a:ext cx="7560840" cy="5970865"/>
          </a:xfrm>
          <a:prstGeom prst="rect">
            <a:avLst/>
          </a:prstGeom>
        </p:spPr>
        <p:txBody>
          <a:bodyPr wrap="square">
            <a:spAutoFit/>
          </a:bodyPr>
          <a:lstStyle/>
          <a:p>
            <a:pPr algn="ctr"/>
            <a:r>
              <a:rPr lang="ar-SA" sz="2800" dirty="0">
                <a:cs typeface="AL-Mohanad" pitchFamily="2" charset="-78"/>
              </a:rPr>
              <a:t>دليل البرنامج</a:t>
            </a:r>
          </a:p>
          <a:p>
            <a:endParaRPr lang="ar-SA" dirty="0" smtClean="0">
              <a:cs typeface="AL-Mohanad" pitchFamily="2" charset="-78"/>
            </a:endParaRPr>
          </a:p>
          <a:p>
            <a:r>
              <a:rPr lang="ar-SA" sz="2400" dirty="0" smtClean="0">
                <a:solidFill>
                  <a:srgbClr val="0070C0"/>
                </a:solidFill>
                <a:cs typeface="AL-Mohanad" pitchFamily="2" charset="-78"/>
              </a:rPr>
              <a:t>اسم </a:t>
            </a:r>
            <a:r>
              <a:rPr lang="ar-SA" sz="2400" dirty="0">
                <a:solidFill>
                  <a:srgbClr val="0070C0"/>
                </a:solidFill>
                <a:cs typeface="AL-Mohanad" pitchFamily="2" charset="-78"/>
              </a:rPr>
              <a:t>البرنامج</a:t>
            </a:r>
          </a:p>
          <a:p>
            <a:r>
              <a:rPr lang="ar-SA" sz="2400" dirty="0" smtClean="0">
                <a:cs typeface="AL-Mohanad" pitchFamily="2" charset="-78"/>
              </a:rPr>
              <a:t>	البرنامج </a:t>
            </a:r>
            <a:r>
              <a:rPr lang="ar-SA" sz="2400" dirty="0">
                <a:cs typeface="AL-Mohanad" pitchFamily="2" charset="-78"/>
              </a:rPr>
              <a:t>التدريبي للتعليم والتعلم  باستخدام خرائط المفاهيم.</a:t>
            </a:r>
          </a:p>
          <a:p>
            <a:r>
              <a:rPr lang="ar-SA" sz="2400" dirty="0" smtClean="0">
                <a:solidFill>
                  <a:srgbClr val="0070C0"/>
                </a:solidFill>
                <a:cs typeface="AL-Mohanad" pitchFamily="2" charset="-78"/>
              </a:rPr>
              <a:t>الهدف </a:t>
            </a:r>
            <a:r>
              <a:rPr lang="ar-SA" sz="2400" dirty="0">
                <a:solidFill>
                  <a:srgbClr val="0070C0"/>
                </a:solidFill>
                <a:cs typeface="AL-Mohanad" pitchFamily="2" charset="-78"/>
              </a:rPr>
              <a:t>العام</a:t>
            </a:r>
          </a:p>
          <a:p>
            <a:r>
              <a:rPr lang="ar-SA" sz="2400" dirty="0" smtClean="0">
                <a:cs typeface="AL-Mohanad" pitchFamily="2" charset="-78"/>
              </a:rPr>
              <a:t>	تنمية </a:t>
            </a:r>
            <a:r>
              <a:rPr lang="ar-SA" sz="2400" dirty="0">
                <a:cs typeface="AL-Mohanad" pitchFamily="2" charset="-78"/>
              </a:rPr>
              <a:t>مهارات المتدربين لتوظيف خرائط المفاهيم في التعليم والتعلم. </a:t>
            </a:r>
          </a:p>
          <a:p>
            <a:r>
              <a:rPr lang="ar-SA" sz="2400" dirty="0" smtClean="0">
                <a:solidFill>
                  <a:srgbClr val="0070C0"/>
                </a:solidFill>
                <a:cs typeface="AL-Mohanad" pitchFamily="2" charset="-78"/>
              </a:rPr>
              <a:t>الأهداف </a:t>
            </a:r>
            <a:r>
              <a:rPr lang="ar-SA" sz="2400" dirty="0">
                <a:solidFill>
                  <a:srgbClr val="0070C0"/>
                </a:solidFill>
                <a:cs typeface="AL-Mohanad" pitchFamily="2" charset="-78"/>
              </a:rPr>
              <a:t>الخاصة:</a:t>
            </a:r>
          </a:p>
          <a:p>
            <a:r>
              <a:rPr lang="ar-SA" sz="2400" dirty="0">
                <a:cs typeface="AL-Mohanad" pitchFamily="2" charset="-78"/>
              </a:rPr>
              <a:t>يتوقع من المتدرب في نهاية البرنامج التدريبي أن يكون قادراً على:</a:t>
            </a:r>
          </a:p>
          <a:p>
            <a:r>
              <a:rPr lang="ar-SA" sz="2400" dirty="0" smtClean="0">
                <a:cs typeface="AL-Mohanad" pitchFamily="2" charset="-78"/>
              </a:rPr>
              <a:t>1.استيعاب </a:t>
            </a:r>
            <a:r>
              <a:rPr lang="ar-SA" sz="2400" dirty="0">
                <a:cs typeface="AL-Mohanad" pitchFamily="2" charset="-78"/>
              </a:rPr>
              <a:t>خرائط المفاهيم ومكوناتها الأساسية.</a:t>
            </a:r>
          </a:p>
          <a:p>
            <a:r>
              <a:rPr lang="ar-SA" sz="2400" dirty="0" smtClean="0">
                <a:cs typeface="AL-Mohanad" pitchFamily="2" charset="-78"/>
              </a:rPr>
              <a:t>2.  بيان </a:t>
            </a:r>
            <a:r>
              <a:rPr lang="ar-SA" sz="2400" dirty="0">
                <a:cs typeface="AL-Mohanad" pitchFamily="2" charset="-78"/>
              </a:rPr>
              <a:t>أهمية توظيف خرائط المفاهيم في التعليم والتعليم.</a:t>
            </a:r>
          </a:p>
          <a:p>
            <a:r>
              <a:rPr lang="ar-SA" sz="2400" dirty="0" smtClean="0">
                <a:cs typeface="AL-Mohanad" pitchFamily="2" charset="-78"/>
              </a:rPr>
              <a:t>3.  بناء </a:t>
            </a:r>
            <a:r>
              <a:rPr lang="ar-SA" sz="2400" dirty="0">
                <a:cs typeface="AL-Mohanad" pitchFamily="2" charset="-78"/>
              </a:rPr>
              <a:t>خرائط </a:t>
            </a:r>
            <a:r>
              <a:rPr lang="ar-SA" sz="2400" dirty="0" err="1">
                <a:cs typeface="AL-Mohanad" pitchFamily="2" charset="-78"/>
              </a:rPr>
              <a:t>مفاهيمية</a:t>
            </a:r>
            <a:r>
              <a:rPr lang="ar-SA" sz="2400" dirty="0">
                <a:cs typeface="AL-Mohanad" pitchFamily="2" charset="-78"/>
              </a:rPr>
              <a:t> بصورة علمية.</a:t>
            </a:r>
          </a:p>
          <a:p>
            <a:r>
              <a:rPr lang="ar-SA" sz="2400" dirty="0" smtClean="0">
                <a:cs typeface="AL-Mohanad" pitchFamily="2" charset="-78"/>
              </a:rPr>
              <a:t>4.  توظيف </a:t>
            </a:r>
            <a:r>
              <a:rPr lang="ar-SA" sz="2400" dirty="0">
                <a:cs typeface="AL-Mohanad" pitchFamily="2" charset="-78"/>
              </a:rPr>
              <a:t>الاستخدامات المتعددة لخرائط المفاهيم في مواقف التعليم والتعلم.</a:t>
            </a:r>
          </a:p>
          <a:p>
            <a:r>
              <a:rPr lang="ar-SA" sz="2400" dirty="0" smtClean="0">
                <a:solidFill>
                  <a:srgbClr val="0070C0"/>
                </a:solidFill>
                <a:cs typeface="AL-Mohanad" pitchFamily="2" charset="-78"/>
              </a:rPr>
              <a:t>مدة </a:t>
            </a:r>
            <a:r>
              <a:rPr lang="ar-SA" sz="2400" dirty="0">
                <a:solidFill>
                  <a:srgbClr val="0070C0"/>
                </a:solidFill>
                <a:cs typeface="AL-Mohanad" pitchFamily="2" charset="-78"/>
              </a:rPr>
              <a:t>البرنامج:</a:t>
            </a:r>
          </a:p>
          <a:p>
            <a:r>
              <a:rPr lang="ar-SA" sz="2400" dirty="0" smtClean="0">
                <a:cs typeface="AL-Mohanad" pitchFamily="2" charset="-78"/>
              </a:rPr>
              <a:t>	يومان</a:t>
            </a:r>
            <a:r>
              <a:rPr lang="ar-SA" sz="2400" dirty="0">
                <a:cs typeface="AL-Mohanad" pitchFamily="2" charset="-78"/>
              </a:rPr>
              <a:t>/ 8 ساعات تدريبية</a:t>
            </a:r>
          </a:p>
          <a:p>
            <a:r>
              <a:rPr lang="ar-SA" sz="2400" dirty="0" smtClean="0">
                <a:solidFill>
                  <a:srgbClr val="0070C0"/>
                </a:solidFill>
                <a:cs typeface="AL-Mohanad" pitchFamily="2" charset="-78"/>
              </a:rPr>
              <a:t>الفئات </a:t>
            </a:r>
            <a:r>
              <a:rPr lang="ar-SA" sz="2400" dirty="0">
                <a:solidFill>
                  <a:srgbClr val="0070C0"/>
                </a:solidFill>
                <a:cs typeface="AL-Mohanad" pitchFamily="2" charset="-78"/>
              </a:rPr>
              <a:t>المستهدفة في البرنامج التدريبي:</a:t>
            </a:r>
          </a:p>
          <a:p>
            <a:r>
              <a:rPr lang="ar-SA" sz="2400" dirty="0" smtClean="0">
                <a:cs typeface="AL-Mohanad" pitchFamily="2" charset="-78"/>
              </a:rPr>
              <a:t>	المشرفون </a:t>
            </a:r>
            <a:r>
              <a:rPr lang="ar-SA" sz="2400" dirty="0">
                <a:cs typeface="AL-Mohanad" pitchFamily="2" charset="-78"/>
              </a:rPr>
              <a:t>التربويون والمعلمون</a:t>
            </a:r>
          </a:p>
        </p:txBody>
      </p:sp>
      <p:sp>
        <p:nvSpPr>
          <p:cNvPr id="3" name="شكل بيضاوي 2"/>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7</a:t>
            </a:r>
            <a:endParaRPr lang="ar-SA" sz="2000"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41252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circle(in)">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circle(in)">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circle(in)">
                                      <p:cBhvr>
                                        <p:cTn id="37" dur="20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circle(in)">
                                      <p:cBhvr>
                                        <p:cTn id="42" dur="20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circle(in)">
                                      <p:cBhvr>
                                        <p:cTn id="47" dur="20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circle(in)">
                                      <p:cBhvr>
                                        <p:cTn id="52" dur="20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circle(in)">
                                      <p:cBhvr>
                                        <p:cTn id="57" dur="20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circle(in)">
                                      <p:cBhvr>
                                        <p:cTn id="62" dur="2000"/>
                                        <p:tgtEl>
                                          <p:spTgt spid="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circle(in)">
                                      <p:cBhvr>
                                        <p:cTn id="67" dur="2000"/>
                                        <p:tgtEl>
                                          <p:spTgt spid="2">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
                                            <p:txEl>
                                              <p:pRg st="14" end="14"/>
                                            </p:txEl>
                                          </p:spTgt>
                                        </p:tgtEl>
                                        <p:attrNameLst>
                                          <p:attrName>style.visibility</p:attrName>
                                        </p:attrNameLst>
                                      </p:cBhvr>
                                      <p:to>
                                        <p:strVal val="visible"/>
                                      </p:to>
                                    </p:set>
                                    <p:animEffect transition="in" filter="circle(in)">
                                      <p:cBhvr>
                                        <p:cTn id="72" dur="2000"/>
                                        <p:tgtEl>
                                          <p:spTgt spid="2">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
                                            <p:txEl>
                                              <p:pRg st="15" end="15"/>
                                            </p:txEl>
                                          </p:spTgt>
                                        </p:tgtEl>
                                        <p:attrNameLst>
                                          <p:attrName>style.visibility</p:attrName>
                                        </p:attrNameLst>
                                      </p:cBhvr>
                                      <p:to>
                                        <p:strVal val="visible"/>
                                      </p:to>
                                    </p:set>
                                    <p:animEffect transition="in" filter="circle(in)">
                                      <p:cBhvr>
                                        <p:cTn id="77" dur="20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23</a:t>
            </a:r>
            <a:endParaRPr lang="ar-SA" sz="2000" dirty="0">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2600968160"/>
              </p:ext>
            </p:extLst>
          </p:nvPr>
        </p:nvGraphicFramePr>
        <p:xfrm>
          <a:off x="1835696" y="332656"/>
          <a:ext cx="6995294" cy="853440"/>
        </p:xfrm>
        <a:graphic>
          <a:graphicData uri="http://schemas.openxmlformats.org/drawingml/2006/table">
            <a:tbl>
              <a:tblPr rtl="1" firstRow="1" firstCol="1" lastRow="1" lastCol="1" bandRow="1" bandCol="1"/>
              <a:tblGrid>
                <a:gridCol w="4879316"/>
                <a:gridCol w="2115978"/>
              </a:tblGrid>
              <a:tr h="0">
                <a:tc>
                  <a:txBody>
                    <a:bodyPr/>
                    <a:lstStyle/>
                    <a:p>
                      <a:pPr algn="justLow" rtl="1">
                        <a:spcAft>
                          <a:spcPts val="0"/>
                        </a:spcAft>
                      </a:pPr>
                      <a:r>
                        <a:rPr lang="ar-SA" sz="2800" dirty="0" smtClean="0">
                          <a:effectLst/>
                          <a:latin typeface="Times New Roman"/>
                          <a:ea typeface="Times New Roman"/>
                          <a:cs typeface="AL-Mohanad"/>
                        </a:rPr>
                        <a:t>النشاط </a:t>
                      </a:r>
                      <a:r>
                        <a:rPr lang="ar-SA" sz="2800" dirty="0">
                          <a:effectLst/>
                          <a:latin typeface="Times New Roman"/>
                          <a:ea typeface="Times New Roman"/>
                          <a:cs typeface="AL-Mohanad"/>
                        </a:rPr>
                        <a:t>(1-1-5): </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a:effectLst/>
                          <a:latin typeface="Times New Roman"/>
                          <a:ea typeface="Times New Roman"/>
                          <a:cs typeface="AL-Mohanad"/>
                        </a:rPr>
                        <a:t>الزمن (15) دقيقة</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800">
                          <a:effectLst/>
                          <a:latin typeface="Times New Roman"/>
                          <a:ea typeface="Times New Roman"/>
                          <a:cs typeface="AL-Mohanad"/>
                        </a:rPr>
                        <a:t>أسلوب التنفيذ</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800" dirty="0">
                          <a:effectLst/>
                          <a:latin typeface="Times New Roman"/>
                          <a:ea typeface="Times New Roman"/>
                          <a:cs typeface="AL-Mohanad"/>
                        </a:rPr>
                        <a:t>المشغل التدريبي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331640" y="1844824"/>
            <a:ext cx="749900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tab pos="4746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4746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يصوغ مفهوماً بأسلوبه لخريطة المفاهيم.</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4746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4746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أخي المتدرب:</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4746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هناك العديد من التعريفات تحدد مفهوم خريطة المفاهيم يجدر بك الاطلاع عليها من خلال النشرة العلمية المرفقة (1-1-5) على أمل أن تتمكن مع أعضاء مجموعتك من صياغة مفهوم لها بأسلوبك الخاص:</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Char char="•"/>
              <a:tabLst>
                <a:tab pos="4746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المفهوم المشتق لخريطة المفاهيم يتم التعبير عنها بأسلوب أعضاء المجموعة:</a:t>
            </a:r>
            <a:endPar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endParaRPr>
          </a:p>
          <a:p>
            <a:pPr marL="0" marR="0" lvl="0" indent="0" defTabSz="914400" rtl="0" eaLnBrk="0" fontAlgn="base" latinLnBrk="0" hangingPunct="0">
              <a:lnSpc>
                <a:spcPct val="100000"/>
              </a:lnSpc>
              <a:spcBef>
                <a:spcPct val="0"/>
              </a:spcBef>
              <a:spcAft>
                <a:spcPct val="0"/>
              </a:spcAft>
              <a:buClrTx/>
              <a:buSzTx/>
              <a:buFontTx/>
              <a:buNone/>
              <a:tabLst>
                <a:tab pos="474663" algn="l"/>
              </a:tabLst>
            </a:pPr>
            <a:r>
              <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rPr>
              <a:t>......................................................................................................................................................................................................................................................................</a:t>
            </a:r>
            <a:r>
              <a:rPr kumimoji="0" lang="en-US" sz="2400" b="0" i="0" u="none" strike="noStrike" cap="none" normalizeH="0" baseline="0" dirty="0" smtClean="0">
                <a:ln>
                  <a:noFill/>
                </a:ln>
                <a:solidFill>
                  <a:schemeClr val="tx1"/>
                </a:solidFill>
                <a:effectLst/>
                <a:latin typeface="Arial" pitchFamily="34" charset="0"/>
                <a:cs typeface="AL-Mohanad" pitchFamily="2" charset="-78"/>
              </a:rPr>
              <a:t> </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43261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24</a:t>
            </a:r>
            <a:endParaRPr lang="ar-SA" sz="2000" dirty="0">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3570698970"/>
              </p:ext>
            </p:extLst>
          </p:nvPr>
        </p:nvGraphicFramePr>
        <p:xfrm>
          <a:off x="1691680" y="476672"/>
          <a:ext cx="7067302" cy="731520"/>
        </p:xfrm>
        <a:graphic>
          <a:graphicData uri="http://schemas.openxmlformats.org/drawingml/2006/table">
            <a:tbl>
              <a:tblPr rtl="1" firstRow="1" firstCol="1" lastRow="1" lastCol="1" bandRow="1" bandCol="1"/>
              <a:tblGrid>
                <a:gridCol w="7067302"/>
              </a:tblGrid>
              <a:tr h="0">
                <a:tc>
                  <a:txBody>
                    <a:bodyPr/>
                    <a:lstStyle/>
                    <a:p>
                      <a:pPr algn="ctr" rtl="1">
                        <a:spcAft>
                          <a:spcPts val="0"/>
                        </a:spcAft>
                      </a:pPr>
                      <a:r>
                        <a:rPr lang="ar-SA" sz="2400" b="1">
                          <a:effectLst/>
                          <a:latin typeface="Times New Roman"/>
                          <a:ea typeface="Times New Roman"/>
                          <a:cs typeface="AL-Mohanad"/>
                        </a:rPr>
                        <a:t>نشرة علمية رقم: (1 -1-4)</a:t>
                      </a:r>
                      <a:endParaRPr lang="en-US" sz="18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b="1" dirty="0">
                          <a:effectLst/>
                          <a:latin typeface="Times New Roman"/>
                          <a:ea typeface="Times New Roman"/>
                          <a:cs typeface="AL-Mohanad"/>
                        </a:rPr>
                        <a:t>موضوع النشرة العلمية:  مفهوم خرائط المفاهيم.</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مستطيل 3"/>
          <p:cNvSpPr/>
          <p:nvPr/>
        </p:nvSpPr>
        <p:spPr>
          <a:xfrm>
            <a:off x="1259632" y="1768748"/>
            <a:ext cx="7488832" cy="3785652"/>
          </a:xfrm>
          <a:prstGeom prst="rect">
            <a:avLst/>
          </a:prstGeom>
        </p:spPr>
        <p:txBody>
          <a:bodyPr wrap="square">
            <a:spAutoFit/>
          </a:bodyPr>
          <a:lstStyle/>
          <a:p>
            <a:pPr algn="just"/>
            <a:r>
              <a:rPr lang="ar-SA" sz="2400" dirty="0" smtClean="0">
                <a:latin typeface="Times New Roman"/>
                <a:ea typeface="Times New Roman"/>
                <a:cs typeface="AL-Mohanad" pitchFamily="2" charset="-78"/>
              </a:rPr>
              <a:t>      يعرف </a:t>
            </a:r>
            <a:r>
              <a:rPr lang="ar-SA" sz="2400" dirty="0">
                <a:latin typeface="Times New Roman"/>
                <a:ea typeface="Times New Roman"/>
                <a:cs typeface="AL-Mohanad" pitchFamily="2" charset="-78"/>
              </a:rPr>
              <a:t>نوفاك </a:t>
            </a:r>
            <a:r>
              <a:rPr lang="en-US" sz="2400" dirty="0">
                <a:latin typeface="Times New Roman"/>
                <a:ea typeface="Times New Roman"/>
                <a:cs typeface="AL-Mohanad" pitchFamily="2" charset="-78"/>
              </a:rPr>
              <a:t>Novak</a:t>
            </a:r>
            <a:r>
              <a:rPr lang="en-US" sz="2400" dirty="0">
                <a:latin typeface="AL-Mohanad"/>
                <a:ea typeface="Times New Roman"/>
                <a:cs typeface="AL-Mohanad" pitchFamily="2" charset="-78"/>
              </a:rPr>
              <a:t> </a:t>
            </a:r>
            <a:r>
              <a:rPr lang="ar-SA" sz="2400" dirty="0">
                <a:latin typeface="AL-Mohanad"/>
                <a:ea typeface="Times New Roman"/>
                <a:cs typeface="AL-Mohanad" pitchFamily="2" charset="-78"/>
              </a:rPr>
              <a:t>الخرائط </a:t>
            </a:r>
            <a:r>
              <a:rPr lang="ar-SA" sz="2400" dirty="0" err="1">
                <a:latin typeface="AL-Mohanad"/>
                <a:ea typeface="Times New Roman"/>
                <a:cs typeface="AL-Mohanad" pitchFamily="2" charset="-78"/>
              </a:rPr>
              <a:t>المفاهيمية</a:t>
            </a:r>
            <a:r>
              <a:rPr lang="ar-SA" sz="2400" dirty="0">
                <a:latin typeface="AL-Mohanad"/>
                <a:ea typeface="Times New Roman"/>
                <a:cs typeface="AL-Mohanad" pitchFamily="2" charset="-78"/>
              </a:rPr>
              <a:t> بأنها: تمثل علاقة ذات معنى بين المفاهيم في شكل محتويات وهذه المحتويات عبارة عن مفهومين أو أكثر تتصل ببعضها بواسطة الكلمات في إطار ذي معني.(البلوشي، ).</a:t>
            </a:r>
            <a:endParaRPr lang="en-US" sz="2400" dirty="0">
              <a:latin typeface="Times New Roman"/>
              <a:ea typeface="Times New Roman"/>
              <a:cs typeface="AL-Mohanad" pitchFamily="2" charset="-78"/>
            </a:endParaRPr>
          </a:p>
          <a:p>
            <a:pPr algn="just"/>
            <a:r>
              <a:rPr lang="ar-SA" sz="2400" dirty="0" smtClean="0">
                <a:latin typeface="Times New Roman"/>
                <a:ea typeface="Times New Roman"/>
                <a:cs typeface="AL-Mohanad" pitchFamily="2" charset="-78"/>
              </a:rPr>
              <a:t>     وعرفت </a:t>
            </a:r>
            <a:r>
              <a:rPr lang="ar-SA" sz="2400" dirty="0">
                <a:latin typeface="Times New Roman"/>
                <a:ea typeface="Times New Roman"/>
                <a:cs typeface="AL-Mohanad" pitchFamily="2" charset="-78"/>
              </a:rPr>
              <a:t>خرائط المفهوم في معجم المصطلحات التربوية (2002م) بأنها: مخطط مفاهيمي يمثل مجموعة من المفاهيم المتضمنة في معرفة ما أو موضوع ما، ويتم ترتيبها بصورة متسلسلة هرمية بحيث يوضع المفهوم العام أو الشامل أعلى الخريطة ثم الأقل عمومية بالتدرج في مستويات التعليم مع مراعاة أن توضع هذه المفاهيم ذات العمومية المتساوية بجوار بعضها في مستوى واحد ويتم الربط بين المفاهيم المترابطة بخطوط أو أسهم يكتب عليها بعض الكلمات التي توضح نوع العلاقة بينها (النجدي، 2002م) </a:t>
            </a:r>
            <a:endParaRPr lang="ar-SA" sz="2400" dirty="0">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51606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24</a:t>
            </a:r>
            <a:endParaRPr lang="ar-SA" sz="2000" dirty="0">
              <a:solidFill>
                <a:schemeClr val="tx1"/>
              </a:solidFill>
            </a:endParaRPr>
          </a:p>
        </p:txBody>
      </p:sp>
      <p:sp>
        <p:nvSpPr>
          <p:cNvPr id="5" name="مستطيل 4"/>
          <p:cNvSpPr/>
          <p:nvPr/>
        </p:nvSpPr>
        <p:spPr>
          <a:xfrm>
            <a:off x="1403648" y="1750164"/>
            <a:ext cx="7056784" cy="3416320"/>
          </a:xfrm>
          <a:prstGeom prst="rect">
            <a:avLst/>
          </a:prstGeom>
        </p:spPr>
        <p:txBody>
          <a:bodyPr wrap="square">
            <a:spAutoFit/>
          </a:bodyPr>
          <a:lstStyle/>
          <a:p>
            <a:pPr algn="just"/>
            <a:r>
              <a:rPr lang="ar-SA" sz="2400" dirty="0" smtClean="0">
                <a:latin typeface="Times New Roman"/>
                <a:ea typeface="Times New Roman"/>
                <a:cs typeface="AL-Mohanad" pitchFamily="2" charset="-78"/>
              </a:rPr>
              <a:t>      </a:t>
            </a:r>
            <a:r>
              <a:rPr lang="ar-SA" sz="2400" dirty="0">
                <a:latin typeface="Times New Roman"/>
                <a:ea typeface="Times New Roman"/>
                <a:cs typeface="AL-Mohanad" pitchFamily="2" charset="-78"/>
              </a:rPr>
              <a:t>وتعد خرائط المفاهيم تنظيم بنائي لمجموعة المفاهيم المتضمنة في المحتوى الدراسي على شكل مخطط شبكي تنظيمي ينقل من المفاهيم العامة إلى المفاهيم الأقل عمومية، ويتم الربط بين المفاهيم بكلمات أو عبارات رابطة دالة تظهر على شكل خطوط تصف العلاقة بين مفهومين بحيث تكون جملة ذات معنى (الجلاد،2005م</a:t>
            </a:r>
            <a:r>
              <a:rPr lang="ar-SA" sz="2400" dirty="0" smtClean="0">
                <a:latin typeface="Times New Roman"/>
                <a:ea typeface="Times New Roman"/>
                <a:cs typeface="AL-Mohanad" pitchFamily="2" charset="-78"/>
              </a:rPr>
              <a:t>).</a:t>
            </a:r>
          </a:p>
          <a:p>
            <a:pPr algn="just"/>
            <a:endParaRPr lang="en-US" sz="2400" dirty="0">
              <a:latin typeface="Times New Roman"/>
              <a:ea typeface="Times New Roman"/>
              <a:cs typeface="AL-Mohanad" pitchFamily="2" charset="-78"/>
            </a:endParaRPr>
          </a:p>
          <a:p>
            <a:pPr algn="just"/>
            <a:r>
              <a:rPr lang="ar-SA" sz="2400" dirty="0" smtClean="0">
                <a:latin typeface="Times New Roman"/>
                <a:ea typeface="Times New Roman"/>
                <a:cs typeface="AL-Mohanad" pitchFamily="2" charset="-78"/>
              </a:rPr>
              <a:t>     ويعرفها </a:t>
            </a:r>
            <a:r>
              <a:rPr lang="ar-SA" sz="2400" dirty="0">
                <a:latin typeface="Times New Roman"/>
                <a:ea typeface="Times New Roman"/>
                <a:cs typeface="AL-Mohanad" pitchFamily="2" charset="-78"/>
              </a:rPr>
              <a:t>سعيد محمد رفاع بأنها: تنظيم المفاهيم العلمية والعلاقات بينها في خرائط هرمية تأتي من قمتها المفاهيم الرئيسة ويتفرع منها الأقل شمولية نحو قاعدة الهرم (رفاع،2003م</a:t>
            </a:r>
            <a:r>
              <a:rPr lang="ar-SA" sz="2400" dirty="0" smtClean="0">
                <a:latin typeface="Times New Roman"/>
                <a:ea typeface="Times New Roman"/>
                <a:cs typeface="AL-Mohanad" pitchFamily="2" charset="-78"/>
              </a:rPr>
              <a:t>).</a:t>
            </a:r>
            <a:endParaRPr lang="en-US" sz="2400" dirty="0">
              <a:latin typeface="Times New Roman"/>
              <a:ea typeface="Times New Roman"/>
              <a:cs typeface="AL-Mohanad" pitchFamily="2" charset="-78"/>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36851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24</a:t>
            </a:r>
            <a:endParaRPr lang="ar-SA" sz="2000" dirty="0">
              <a:solidFill>
                <a:schemeClr val="tx1"/>
              </a:solidFill>
            </a:endParaRPr>
          </a:p>
        </p:txBody>
      </p:sp>
      <p:sp>
        <p:nvSpPr>
          <p:cNvPr id="5" name="مستطيل 4"/>
          <p:cNvSpPr/>
          <p:nvPr/>
        </p:nvSpPr>
        <p:spPr>
          <a:xfrm>
            <a:off x="1403648" y="2200796"/>
            <a:ext cx="7056784" cy="2677656"/>
          </a:xfrm>
          <a:prstGeom prst="rect">
            <a:avLst/>
          </a:prstGeom>
        </p:spPr>
        <p:txBody>
          <a:bodyPr wrap="square">
            <a:spAutoFit/>
          </a:bodyPr>
          <a:lstStyle/>
          <a:p>
            <a:pPr algn="just"/>
            <a:r>
              <a:rPr lang="ar-SA" sz="2400" dirty="0" smtClean="0">
                <a:latin typeface="Times New Roman"/>
                <a:ea typeface="Times New Roman"/>
                <a:cs typeface="AL-Mohanad" pitchFamily="2" charset="-78"/>
              </a:rPr>
              <a:t>      وعرفها </a:t>
            </a:r>
            <a:r>
              <a:rPr lang="ar-SA" sz="2400" dirty="0">
                <a:latin typeface="Times New Roman"/>
                <a:ea typeface="Times New Roman"/>
                <a:cs typeface="AL-Mohanad" pitchFamily="2" charset="-78"/>
              </a:rPr>
              <a:t>قاسم (1999م) بأنها: رسوم تخطيطية ثنائية الأبعاد توضح العلاقة المتسلسلة بين المفاهيم لفرع من فروع المعرفة المستخدمة في البناء </a:t>
            </a:r>
            <a:r>
              <a:rPr lang="ar-SA" sz="2400" dirty="0" err="1">
                <a:latin typeface="Times New Roman"/>
                <a:ea typeface="Times New Roman"/>
                <a:cs typeface="AL-Mohanad" pitchFamily="2" charset="-78"/>
              </a:rPr>
              <a:t>المفاهيمي</a:t>
            </a:r>
            <a:r>
              <a:rPr lang="ar-SA" sz="2400" dirty="0">
                <a:latin typeface="Times New Roman"/>
                <a:ea typeface="Times New Roman"/>
                <a:cs typeface="AL-Mohanad" pitchFamily="2" charset="-78"/>
              </a:rPr>
              <a:t> لهذا الفرع (قطامي،2005م</a:t>
            </a:r>
            <a:r>
              <a:rPr lang="ar-SA" sz="2400" dirty="0" smtClean="0">
                <a:latin typeface="Times New Roman"/>
                <a:ea typeface="Times New Roman"/>
                <a:cs typeface="AL-Mohanad" pitchFamily="2" charset="-78"/>
              </a:rPr>
              <a:t>).</a:t>
            </a:r>
          </a:p>
          <a:p>
            <a:pPr algn="just"/>
            <a:endParaRPr lang="en-US" sz="2400" dirty="0">
              <a:latin typeface="Times New Roman"/>
              <a:ea typeface="Times New Roman"/>
              <a:cs typeface="AL-Mohanad" pitchFamily="2" charset="-78"/>
            </a:endParaRPr>
          </a:p>
          <a:p>
            <a:pPr algn="just"/>
            <a:r>
              <a:rPr lang="ar-SA" sz="2400" dirty="0" smtClean="0">
                <a:latin typeface="Times New Roman"/>
                <a:ea typeface="Times New Roman"/>
                <a:cs typeface="AL-Mohanad" pitchFamily="2" charset="-78"/>
              </a:rPr>
              <a:t>     وهي </a:t>
            </a:r>
            <a:r>
              <a:rPr lang="ar-SA" sz="2400" dirty="0">
                <a:latin typeface="Times New Roman"/>
                <a:ea typeface="Times New Roman"/>
                <a:cs typeface="AL-Mohanad" pitchFamily="2" charset="-78"/>
              </a:rPr>
              <a:t>طريقة تهدف إلى مساعدة المتعلم على توليد المعاني في مواد تعلم، وهي أسلوب يتم فيه تنظيم البنية المعرفية التي تتنامى لدى المتعلم بتأثير من خبراته ومرحلته النمائية (قطامي، 2005م).</a:t>
            </a:r>
            <a:endParaRPr lang="en-US" sz="2400" dirty="0">
              <a:effectLst/>
              <a:latin typeface="Times New Roman"/>
              <a:ea typeface="Times New Roman"/>
              <a:cs typeface="AL-Mohanad"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3945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25</a:t>
            </a:r>
            <a:endParaRPr lang="ar-SA" sz="2000" dirty="0">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3984589319"/>
              </p:ext>
            </p:extLst>
          </p:nvPr>
        </p:nvGraphicFramePr>
        <p:xfrm>
          <a:off x="1907704" y="476672"/>
          <a:ext cx="6923286" cy="731520"/>
        </p:xfrm>
        <a:graphic>
          <a:graphicData uri="http://schemas.openxmlformats.org/drawingml/2006/table">
            <a:tbl>
              <a:tblPr rtl="1" firstRow="1" firstCol="1" lastRow="1" lastCol="1" bandRow="1" bandCol="1"/>
              <a:tblGrid>
                <a:gridCol w="4666764"/>
                <a:gridCol w="2256522"/>
              </a:tblGrid>
              <a:tr h="0">
                <a:tc>
                  <a:txBody>
                    <a:bodyPr/>
                    <a:lstStyle/>
                    <a:p>
                      <a:pPr algn="justLow" rtl="1">
                        <a:spcAft>
                          <a:spcPts val="0"/>
                        </a:spcAft>
                      </a:pPr>
                      <a:r>
                        <a:rPr lang="ar-SA" sz="2400" dirty="0" smtClean="0">
                          <a:effectLst/>
                          <a:latin typeface="Times New Roman"/>
                          <a:ea typeface="Times New Roman"/>
                          <a:cs typeface="AL-Mohanad"/>
                        </a:rPr>
                        <a:t>النشاط </a:t>
                      </a:r>
                      <a:r>
                        <a:rPr lang="ar-SA" sz="2400" dirty="0">
                          <a:effectLst/>
                          <a:latin typeface="Times New Roman"/>
                          <a:ea typeface="Times New Roman"/>
                          <a:cs typeface="AL-Mohanad"/>
                        </a:rPr>
                        <a:t>(1-1-6):</a:t>
                      </a:r>
                      <a:endParaRPr lang="en-US"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a:rPr>
                        <a:t>الزمن ( 20) دقيقة</a:t>
                      </a:r>
                      <a:endParaRPr lang="en-US" sz="24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dirty="0">
                          <a:effectLst/>
                          <a:latin typeface="Times New Roman"/>
                          <a:ea typeface="Times New Roman"/>
                          <a:cs typeface="AL-Mohanad"/>
                        </a:rPr>
                        <a:t>أسلوب التنفيذ</a:t>
                      </a:r>
                      <a:endParaRPr lang="en-US"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a:rPr>
                        <a:t>المشغل التدريبي</a:t>
                      </a:r>
                      <a:endParaRPr lang="en-US"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مستطيل 3"/>
          <p:cNvSpPr/>
          <p:nvPr/>
        </p:nvSpPr>
        <p:spPr>
          <a:xfrm>
            <a:off x="1331640" y="1790814"/>
            <a:ext cx="7488832" cy="4524315"/>
          </a:xfrm>
          <a:prstGeom prst="rect">
            <a:avLst/>
          </a:prstGeom>
        </p:spPr>
        <p:txBody>
          <a:bodyPr wrap="square">
            <a:spAutoFit/>
          </a:bodyPr>
          <a:lstStyle/>
          <a:p>
            <a:pPr algn="just"/>
            <a:r>
              <a:rPr lang="ar-SA" sz="2400" b="1" dirty="0">
                <a:solidFill>
                  <a:srgbClr val="1F497D"/>
                </a:solidFill>
                <a:latin typeface="Times New Roman"/>
                <a:ea typeface="Times New Roman"/>
                <a:cs typeface="AL-Mohanad" pitchFamily="2" charset="-78"/>
              </a:rPr>
              <a:t>هدف النشاط: </a:t>
            </a:r>
            <a:endParaRPr lang="en-US" sz="2400" dirty="0">
              <a:latin typeface="Times New Roman"/>
              <a:ea typeface="Times New Roman"/>
              <a:cs typeface="AL-Mohanad" pitchFamily="2" charset="-78"/>
            </a:endParaRPr>
          </a:p>
          <a:p>
            <a:pPr indent="457200" algn="just"/>
            <a:r>
              <a:rPr lang="ar-SA" sz="2400" dirty="0">
                <a:latin typeface="Arial"/>
                <a:ea typeface="Times New Roman"/>
                <a:cs typeface="AL-Mohanad" pitchFamily="2" charset="-78"/>
              </a:rPr>
              <a:t>أن يتعرف المتدرب أنواع خرائط المفاهيم.</a:t>
            </a:r>
            <a:endParaRPr lang="en-US" sz="2400" dirty="0">
              <a:latin typeface="Times New Roman"/>
              <a:ea typeface="Times New Roman"/>
              <a:cs typeface="AL-Mohanad" pitchFamily="2" charset="-78"/>
            </a:endParaRPr>
          </a:p>
          <a:p>
            <a:pPr algn="just"/>
            <a:r>
              <a:rPr lang="ar-SA" sz="2400" b="1" dirty="0">
                <a:solidFill>
                  <a:srgbClr val="1F497D"/>
                </a:solidFill>
                <a:latin typeface="Arial"/>
                <a:ea typeface="Times New Roman"/>
                <a:cs typeface="AL-Mohanad" pitchFamily="2" charset="-78"/>
              </a:rPr>
              <a:t>المطلوب من النشاط:</a:t>
            </a:r>
            <a:endParaRPr lang="en-US" sz="2400" dirty="0">
              <a:latin typeface="Times New Roman"/>
              <a:ea typeface="Times New Roman"/>
              <a:cs typeface="AL-Mohanad" pitchFamily="2" charset="-78"/>
            </a:endParaRPr>
          </a:p>
          <a:p>
            <a:pPr algn="just"/>
            <a:r>
              <a:rPr lang="ar-SA" sz="2400" dirty="0">
                <a:latin typeface="Arial"/>
                <a:ea typeface="Times New Roman"/>
                <a:cs typeface="AL-Mohanad" pitchFamily="2" charset="-78"/>
              </a:rPr>
              <a:t>أخي المتدرب: </a:t>
            </a:r>
            <a:endParaRPr lang="en-US" sz="2400" dirty="0">
              <a:latin typeface="Times New Roman"/>
              <a:ea typeface="Times New Roman"/>
              <a:cs typeface="AL-Mohanad" pitchFamily="2" charset="-78"/>
            </a:endParaRPr>
          </a:p>
          <a:p>
            <a:pPr algn="just"/>
            <a:r>
              <a:rPr lang="ar-SA" sz="2400" dirty="0" smtClean="0">
                <a:latin typeface="Arial"/>
                <a:ea typeface="Times New Roman"/>
                <a:cs typeface="AL-Mohanad" pitchFamily="2" charset="-78"/>
              </a:rPr>
              <a:t>    اقرأ </a:t>
            </a:r>
            <a:r>
              <a:rPr lang="ar-SA" sz="2400" dirty="0">
                <a:latin typeface="Arial"/>
                <a:ea typeface="Times New Roman"/>
                <a:cs typeface="AL-Mohanad" pitchFamily="2" charset="-78"/>
              </a:rPr>
              <a:t>بتأمل النشرة العلمية رقم (1-1-5) التي تتضمن الأنواع الأساسية لخرائط المفاهيم (الهرمية – النجمية – المتسلسلة- الحلقية) ونماذج مبسطة لكل منها.</a:t>
            </a:r>
            <a:endParaRPr lang="en-US" sz="2400" dirty="0">
              <a:latin typeface="Times New Roman"/>
              <a:ea typeface="Times New Roman"/>
              <a:cs typeface="AL-Mohanad" pitchFamily="2" charset="-78"/>
            </a:endParaRPr>
          </a:p>
          <a:p>
            <a:pPr algn="just"/>
            <a:r>
              <a:rPr lang="ar-SA" sz="2400" dirty="0" smtClean="0">
                <a:latin typeface="Arial"/>
                <a:ea typeface="Times New Roman"/>
                <a:cs typeface="AL-Mohanad" pitchFamily="2" charset="-78"/>
              </a:rPr>
              <a:t>     بالتعاون </a:t>
            </a:r>
            <a:r>
              <a:rPr lang="ar-SA" sz="2400" dirty="0">
                <a:latin typeface="Arial"/>
                <a:ea typeface="Times New Roman"/>
                <a:cs typeface="AL-Mohanad" pitchFamily="2" charset="-78"/>
              </a:rPr>
              <a:t>مع أفراد مجموعتك تعرف على كل نوع منها من خلال الأمثلة المذكورة في النشرة</a:t>
            </a:r>
            <a:r>
              <a:rPr lang="ar-SA" sz="2400" dirty="0">
                <a:latin typeface="Times New Roman"/>
                <a:ea typeface="Times New Roman"/>
                <a:cs typeface="AL-Mohanad" pitchFamily="2" charset="-78"/>
              </a:rPr>
              <a:t>؛ ثم قارن بينها لاستكشاف المكونات الأساسية المشتركة لكل منها:</a:t>
            </a:r>
            <a:endParaRPr lang="en-US" sz="2400" dirty="0">
              <a:latin typeface="Times New Roman"/>
              <a:ea typeface="Times New Roman"/>
              <a:cs typeface="AL-Mohanad" pitchFamily="2" charset="-78"/>
            </a:endParaRPr>
          </a:p>
          <a:p>
            <a:pPr algn="just"/>
            <a:r>
              <a:rPr lang="ar-SA" sz="2400" dirty="0" smtClean="0">
                <a:latin typeface="Times New Roman"/>
                <a:ea typeface="Times New Roman"/>
                <a:cs typeface="AL-Mohanad" pitchFamily="2" charset="-78"/>
              </a:rPr>
              <a:t>......................................................................................................................................................................................................................................................................</a:t>
            </a:r>
            <a:endParaRPr lang="ar-SA" sz="2400" dirty="0">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61235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742493976"/>
              </p:ext>
            </p:extLst>
          </p:nvPr>
        </p:nvGraphicFramePr>
        <p:xfrm>
          <a:off x="1691680" y="404664"/>
          <a:ext cx="7056784" cy="731520"/>
        </p:xfrm>
        <a:graphic>
          <a:graphicData uri="http://schemas.openxmlformats.org/drawingml/2006/table">
            <a:tbl>
              <a:tblPr rtl="1" firstRow="1" firstCol="1" lastRow="1" lastCol="1" bandRow="1" bandCol="1"/>
              <a:tblGrid>
                <a:gridCol w="7056784"/>
              </a:tblGrid>
              <a:tr h="0">
                <a:tc>
                  <a:txBody>
                    <a:bodyPr/>
                    <a:lstStyle/>
                    <a:p>
                      <a:pPr algn="justLow" rtl="1">
                        <a:spcAft>
                          <a:spcPts val="0"/>
                        </a:spcAft>
                      </a:pPr>
                      <a:r>
                        <a:rPr lang="ar-SA" sz="2400" b="1">
                          <a:effectLst/>
                          <a:latin typeface="Times New Roman"/>
                          <a:ea typeface="Times New Roman"/>
                          <a:cs typeface="AL-Mohanad"/>
                        </a:rPr>
                        <a:t>نشرة علمية رقم: (1 -1-7)</a:t>
                      </a:r>
                      <a:endParaRPr lang="en-US" sz="24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b="1" dirty="0">
                          <a:effectLst/>
                          <a:latin typeface="Times New Roman"/>
                          <a:ea typeface="Times New Roman"/>
                          <a:cs typeface="AL-Mohanad"/>
                        </a:rPr>
                        <a:t>موضوع النشرة العلمية:  تصنيف خرائط المفاهيم.</a:t>
                      </a:r>
                      <a:endParaRPr lang="en-US"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مستطيل 3"/>
          <p:cNvSpPr/>
          <p:nvPr/>
        </p:nvSpPr>
        <p:spPr>
          <a:xfrm>
            <a:off x="1259632" y="1674674"/>
            <a:ext cx="7488832" cy="3046988"/>
          </a:xfrm>
          <a:prstGeom prst="rect">
            <a:avLst/>
          </a:prstGeom>
        </p:spPr>
        <p:txBody>
          <a:bodyPr wrap="square">
            <a:spAutoFit/>
          </a:bodyPr>
          <a:lstStyle/>
          <a:p>
            <a:pPr algn="justLow"/>
            <a:r>
              <a:rPr lang="ar-SA" sz="2400" dirty="0">
                <a:solidFill>
                  <a:srgbClr val="0070C0"/>
                </a:solidFill>
                <a:latin typeface="Times New Roman"/>
                <a:ea typeface="Times New Roman"/>
                <a:cs typeface="AL-Mohanad" pitchFamily="2" charset="-78"/>
              </a:rPr>
              <a:t>تصنيف خرائط المفاهيم:</a:t>
            </a:r>
            <a:endParaRPr lang="en-US" sz="2400" dirty="0">
              <a:solidFill>
                <a:srgbClr val="0070C0"/>
              </a:solidFill>
              <a:latin typeface="Times New Roman"/>
              <a:ea typeface="Times New Roman"/>
              <a:cs typeface="AL-Mohanad" pitchFamily="2" charset="-78"/>
            </a:endParaRPr>
          </a:p>
          <a:p>
            <a:pPr algn="justLow"/>
            <a:r>
              <a:rPr lang="ar-SA" sz="2400" dirty="0" smtClean="0">
                <a:latin typeface="Times New Roman"/>
                <a:ea typeface="Times New Roman"/>
                <a:cs typeface="AL-Mohanad" pitchFamily="2" charset="-78"/>
              </a:rPr>
              <a:t>       تتعدد </a:t>
            </a:r>
            <a:r>
              <a:rPr lang="ar-SA" sz="2400" dirty="0">
                <a:latin typeface="Times New Roman"/>
                <a:ea typeface="Times New Roman"/>
                <a:cs typeface="AL-Mohanad" pitchFamily="2" charset="-78"/>
              </a:rPr>
              <a:t>أشكال وأنواع خرائط المفاهيم بتعدد الوظائف واختلافها </a:t>
            </a:r>
            <a:r>
              <a:rPr lang="ar-SA" sz="2400" dirty="0">
                <a:latin typeface="Arial"/>
                <a:ea typeface="Times New Roman"/>
                <a:cs typeface="AL-Mohanad" pitchFamily="2" charset="-78"/>
              </a:rPr>
              <a:t>وفيما يلي أهم </a:t>
            </a:r>
            <a:r>
              <a:rPr lang="ar-SA" sz="2400" dirty="0">
                <a:solidFill>
                  <a:srgbClr val="0070C0"/>
                </a:solidFill>
                <a:latin typeface="Arial"/>
                <a:ea typeface="Times New Roman"/>
                <a:cs typeface="AL-Mohanad" pitchFamily="2" charset="-78"/>
              </a:rPr>
              <a:t>أنواع خرائط المفاهيم</a:t>
            </a:r>
            <a:r>
              <a:rPr lang="ar-SA" sz="2400" dirty="0" smtClean="0">
                <a:solidFill>
                  <a:srgbClr val="0070C0"/>
                </a:solidFill>
                <a:latin typeface="Arial"/>
                <a:ea typeface="Times New Roman"/>
                <a:cs typeface="AL-Mohanad" pitchFamily="2" charset="-78"/>
              </a:rPr>
              <a:t>:</a:t>
            </a:r>
          </a:p>
          <a:p>
            <a:pPr algn="justLow"/>
            <a:endParaRPr lang="en-US" sz="2400" dirty="0">
              <a:solidFill>
                <a:srgbClr val="0070C0"/>
              </a:solidFill>
              <a:latin typeface="Times New Roman"/>
              <a:ea typeface="Times New Roman"/>
              <a:cs typeface="AL-Mohanad" pitchFamily="2" charset="-78"/>
            </a:endParaRPr>
          </a:p>
          <a:p>
            <a:pPr marL="342900" lvl="0" indent="114300">
              <a:buFont typeface="Wingdings"/>
              <a:buChar char=""/>
              <a:tabLst>
                <a:tab pos="16510" algn="l"/>
              </a:tabLst>
            </a:pPr>
            <a:r>
              <a:rPr lang="ar-SA" sz="2400" dirty="0">
                <a:latin typeface="Arial"/>
                <a:ea typeface="Times New Roman"/>
                <a:cs typeface="AL-Mohanad" pitchFamily="2" charset="-78"/>
              </a:rPr>
              <a:t>النوع الأول/  خرائط المفاهيم الهرمية.</a:t>
            </a:r>
            <a:r>
              <a:rPr lang="en-US" sz="2400" dirty="0">
                <a:latin typeface="Arial"/>
                <a:ea typeface="Times New Roman"/>
                <a:cs typeface="AL-Mohanad" pitchFamily="2" charset="-78"/>
              </a:rPr>
              <a:t>         </a:t>
            </a:r>
            <a:endParaRPr lang="en-US" sz="2400" dirty="0">
              <a:latin typeface="Times New Roman"/>
              <a:ea typeface="Times New Roman"/>
              <a:cs typeface="AL-Mohanad" pitchFamily="2" charset="-78"/>
            </a:endParaRPr>
          </a:p>
          <a:p>
            <a:pPr marL="342900" lvl="0" indent="114300">
              <a:buFont typeface="Wingdings"/>
              <a:buChar char=""/>
              <a:tabLst>
                <a:tab pos="457200" algn="l"/>
              </a:tabLst>
            </a:pPr>
            <a:r>
              <a:rPr lang="ar-OM" sz="2400" dirty="0">
                <a:latin typeface="Arial"/>
                <a:ea typeface="Times New Roman"/>
                <a:cs typeface="AL-Mohanad" pitchFamily="2" charset="-78"/>
              </a:rPr>
              <a:t>النوع الثاني/ </a:t>
            </a:r>
            <a:r>
              <a:rPr lang="ar-SA" sz="2400" dirty="0">
                <a:latin typeface="Arial"/>
                <a:ea typeface="Times New Roman"/>
                <a:cs typeface="AL-Mohanad" pitchFamily="2" charset="-78"/>
              </a:rPr>
              <a:t>خرائط المفاهيم النجمية. </a:t>
            </a:r>
            <a:endParaRPr lang="en-US" sz="2400" dirty="0">
              <a:latin typeface="Times New Roman"/>
              <a:ea typeface="Times New Roman"/>
              <a:cs typeface="AL-Mohanad" pitchFamily="2" charset="-78"/>
            </a:endParaRPr>
          </a:p>
          <a:p>
            <a:pPr marL="342900" lvl="0" indent="114300">
              <a:buFont typeface="Wingdings"/>
              <a:buChar char=""/>
              <a:tabLst>
                <a:tab pos="457200" algn="l"/>
              </a:tabLst>
            </a:pPr>
            <a:r>
              <a:rPr lang="ar-SA" sz="2400" dirty="0">
                <a:latin typeface="Arial"/>
                <a:ea typeface="Times New Roman"/>
                <a:cs typeface="AL-Mohanad" pitchFamily="2" charset="-78"/>
              </a:rPr>
              <a:t>النوع الثالث/ خرائط المفاهيم المتسلسلة</a:t>
            </a:r>
            <a:r>
              <a:rPr lang="ar-OM" sz="2400" dirty="0">
                <a:latin typeface="Arial"/>
                <a:ea typeface="Times New Roman"/>
                <a:cs typeface="AL-Mohanad" pitchFamily="2" charset="-78"/>
              </a:rPr>
              <a:t>.</a:t>
            </a:r>
            <a:endParaRPr lang="en-US" sz="2400" dirty="0">
              <a:latin typeface="Times New Roman"/>
              <a:ea typeface="Times New Roman"/>
              <a:cs typeface="AL-Mohanad" pitchFamily="2" charset="-78"/>
            </a:endParaRPr>
          </a:p>
          <a:p>
            <a:pPr marL="342900" lvl="0" indent="114300">
              <a:buFont typeface="Wingdings"/>
              <a:buChar char=""/>
              <a:tabLst>
                <a:tab pos="457200" algn="l"/>
              </a:tabLst>
            </a:pPr>
            <a:r>
              <a:rPr lang="ar-OM" sz="2400" dirty="0">
                <a:latin typeface="Arial"/>
                <a:ea typeface="Times New Roman"/>
                <a:cs typeface="AL-Mohanad" pitchFamily="2" charset="-78"/>
              </a:rPr>
              <a:t>النوع الرابع/ خرائط المفاهيم الحلقية (الدائرية).</a:t>
            </a:r>
            <a:endParaRPr lang="en-US" sz="2400" dirty="0">
              <a:effectLst/>
              <a:latin typeface="Times New Roman"/>
              <a:ea typeface="Times New Roman"/>
              <a:cs typeface="AL-Mohanad" pitchFamily="2" charset="-78"/>
            </a:endParaRPr>
          </a:p>
        </p:txBody>
      </p:sp>
      <p:sp>
        <p:nvSpPr>
          <p:cNvPr id="5" name="شكل بيضاوي 4"/>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26</a:t>
            </a:r>
            <a:endParaRPr lang="ar-SA" sz="2000" dirty="0">
              <a:solidFill>
                <a:schemeClr val="tx1"/>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pic>
        <p:nvPicPr>
          <p:cNvPr id="2050" name="Picture 2" descr="C:\Users\dell\Pictures\imagesCASX0G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021535"/>
            <a:ext cx="277177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19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26</a:t>
            </a:r>
            <a:endParaRPr lang="ar-SA" sz="2000" dirty="0">
              <a:solidFill>
                <a:schemeClr val="tx1"/>
              </a:solidFill>
            </a:endParaRPr>
          </a:p>
        </p:txBody>
      </p:sp>
      <p:sp>
        <p:nvSpPr>
          <p:cNvPr id="3" name="Rectangle 25"/>
          <p:cNvSpPr>
            <a:spLocks noChangeArrowheads="1"/>
          </p:cNvSpPr>
          <p:nvPr/>
        </p:nvSpPr>
        <p:spPr bwMode="auto">
          <a:xfrm>
            <a:off x="1403648" y="625912"/>
            <a:ext cx="712810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النوع الأول: خرائط المفاهيم الهرمية:</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70C0"/>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وهو النوع السائد والمشهور من خرائط المفاهيم ويبين العلاقة بين المفاهيم ولكن بصورة هرمة بحيث يكون المفهوم العام في البداية (أعلى) يليه بعد ذلك المفاهيم الأقل عمومية ثم الأمثلة في النهاية.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grpSp>
        <p:nvGrpSpPr>
          <p:cNvPr id="4" name="Group 1"/>
          <p:cNvGrpSpPr>
            <a:grpSpLocks/>
          </p:cNvGrpSpPr>
          <p:nvPr/>
        </p:nvGrpSpPr>
        <p:grpSpPr bwMode="auto">
          <a:xfrm>
            <a:off x="1632991" y="3276600"/>
            <a:ext cx="6708264" cy="2952328"/>
            <a:chOff x="1703" y="10265"/>
            <a:chExt cx="8637" cy="3780"/>
          </a:xfrm>
        </p:grpSpPr>
        <p:sp>
          <p:nvSpPr>
            <p:cNvPr id="5" name="Text Box 24"/>
            <p:cNvSpPr txBox="1">
              <a:spLocks noChangeArrowheads="1"/>
            </p:cNvSpPr>
            <p:nvPr/>
          </p:nvSpPr>
          <p:spPr bwMode="auto">
            <a:xfrm>
              <a:off x="3826" y="10431"/>
              <a:ext cx="3960" cy="489"/>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Times New Roman" pitchFamily="18" charset="0"/>
                  <a:ea typeface="Times New Roman" pitchFamily="18" charset="0"/>
                  <a:cs typeface="Arabic Transparent" pitchFamily="2" charset="-78"/>
                </a:rPr>
                <a:t>الصلاة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Line 23"/>
            <p:cNvSpPr>
              <a:spLocks noChangeShapeType="1"/>
            </p:cNvSpPr>
            <p:nvPr/>
          </p:nvSpPr>
          <p:spPr bwMode="auto">
            <a:xfrm>
              <a:off x="6994" y="10920"/>
              <a:ext cx="1641" cy="80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Line 22"/>
            <p:cNvSpPr>
              <a:spLocks noChangeShapeType="1"/>
            </p:cNvSpPr>
            <p:nvPr/>
          </p:nvSpPr>
          <p:spPr bwMode="auto">
            <a:xfrm flipH="1">
              <a:off x="3430" y="10920"/>
              <a:ext cx="1584" cy="81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Line 21"/>
            <p:cNvSpPr>
              <a:spLocks noChangeShapeType="1"/>
            </p:cNvSpPr>
            <p:nvPr/>
          </p:nvSpPr>
          <p:spPr bwMode="auto">
            <a:xfrm>
              <a:off x="5806" y="10920"/>
              <a:ext cx="0" cy="81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9" name="Text Box 20"/>
            <p:cNvSpPr txBox="1">
              <a:spLocks noChangeArrowheads="1"/>
            </p:cNvSpPr>
            <p:nvPr/>
          </p:nvSpPr>
          <p:spPr bwMode="auto">
            <a:xfrm>
              <a:off x="4825" y="11743"/>
              <a:ext cx="1980" cy="386"/>
            </a:xfrm>
            <a:prstGeom prst="rect">
              <a:avLst/>
            </a:prstGeom>
            <a:solidFill>
              <a:srgbClr val="FFFFFF"/>
            </a:solidFill>
            <a:ln w="12700">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واجبات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Line 19"/>
            <p:cNvSpPr>
              <a:spLocks noChangeShapeType="1"/>
            </p:cNvSpPr>
            <p:nvPr/>
          </p:nvSpPr>
          <p:spPr bwMode="auto">
            <a:xfrm>
              <a:off x="3062" y="12139"/>
              <a:ext cx="0" cy="4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1" name="Line 18"/>
            <p:cNvSpPr>
              <a:spLocks noChangeShapeType="1"/>
            </p:cNvSpPr>
            <p:nvPr/>
          </p:nvSpPr>
          <p:spPr bwMode="auto">
            <a:xfrm>
              <a:off x="5818" y="12135"/>
              <a:ext cx="0" cy="4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2" name="Text Box 17"/>
            <p:cNvSpPr txBox="1">
              <a:spLocks noChangeArrowheads="1"/>
            </p:cNvSpPr>
            <p:nvPr/>
          </p:nvSpPr>
          <p:spPr bwMode="auto">
            <a:xfrm>
              <a:off x="7957" y="11734"/>
              <a:ext cx="1980" cy="386"/>
            </a:xfrm>
            <a:prstGeom prst="rect">
              <a:avLst/>
            </a:prstGeom>
            <a:solidFill>
              <a:srgbClr val="FFFFFF"/>
            </a:solidFill>
            <a:ln w="12700">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أركان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6"/>
            <p:cNvSpPr txBox="1">
              <a:spLocks noChangeArrowheads="1"/>
            </p:cNvSpPr>
            <p:nvPr/>
          </p:nvSpPr>
          <p:spPr bwMode="auto">
            <a:xfrm>
              <a:off x="2072" y="11743"/>
              <a:ext cx="1980" cy="386"/>
            </a:xfrm>
            <a:prstGeom prst="rect">
              <a:avLst/>
            </a:prstGeom>
            <a:solidFill>
              <a:srgbClr val="FFFFFF"/>
            </a:solidFill>
            <a:ln w="12700">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شروط</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Line 15"/>
            <p:cNvSpPr>
              <a:spLocks noChangeShapeType="1"/>
            </p:cNvSpPr>
            <p:nvPr/>
          </p:nvSpPr>
          <p:spPr bwMode="auto">
            <a:xfrm>
              <a:off x="8947" y="12140"/>
              <a:ext cx="0" cy="4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5" name="Line 14"/>
            <p:cNvSpPr>
              <a:spLocks noChangeShapeType="1"/>
            </p:cNvSpPr>
            <p:nvPr/>
          </p:nvSpPr>
          <p:spPr bwMode="auto">
            <a:xfrm>
              <a:off x="8947" y="12876"/>
              <a:ext cx="0" cy="65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6" name="Line 13"/>
            <p:cNvSpPr>
              <a:spLocks noChangeShapeType="1"/>
            </p:cNvSpPr>
            <p:nvPr/>
          </p:nvSpPr>
          <p:spPr bwMode="auto">
            <a:xfrm>
              <a:off x="3062" y="12876"/>
              <a:ext cx="0" cy="65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7" name="Line 12"/>
            <p:cNvSpPr>
              <a:spLocks noChangeShapeType="1"/>
            </p:cNvSpPr>
            <p:nvPr/>
          </p:nvSpPr>
          <p:spPr bwMode="auto">
            <a:xfrm>
              <a:off x="5815" y="12832"/>
              <a:ext cx="0" cy="65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8" name="Text Box 11"/>
            <p:cNvSpPr txBox="1">
              <a:spLocks noChangeArrowheads="1"/>
            </p:cNvSpPr>
            <p:nvPr/>
          </p:nvSpPr>
          <p:spPr bwMode="auto">
            <a:xfrm>
              <a:off x="7562" y="13528"/>
              <a:ext cx="27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تكبيرة الإحرام</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10"/>
            <p:cNvSpPr txBox="1">
              <a:spLocks noChangeArrowheads="1"/>
            </p:cNvSpPr>
            <p:nvPr/>
          </p:nvSpPr>
          <p:spPr bwMode="auto">
            <a:xfrm>
              <a:off x="4231" y="13528"/>
              <a:ext cx="31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التشهد الأول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9"/>
            <p:cNvSpPr txBox="1">
              <a:spLocks noChangeArrowheads="1"/>
            </p:cNvSpPr>
            <p:nvPr/>
          </p:nvSpPr>
          <p:spPr bwMode="auto">
            <a:xfrm>
              <a:off x="1791" y="13528"/>
              <a:ext cx="25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دخول الوقت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8"/>
            <p:cNvSpPr txBox="1">
              <a:spLocks noChangeArrowheads="1"/>
            </p:cNvSpPr>
            <p:nvPr/>
          </p:nvSpPr>
          <p:spPr bwMode="auto">
            <a:xfrm>
              <a:off x="7957" y="12550"/>
              <a:ext cx="198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7"/>
            <p:cNvSpPr txBox="1">
              <a:spLocks noChangeArrowheads="1"/>
            </p:cNvSpPr>
            <p:nvPr/>
          </p:nvSpPr>
          <p:spPr bwMode="auto">
            <a:xfrm>
              <a:off x="4825" y="12550"/>
              <a:ext cx="198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 Box 6"/>
            <p:cNvSpPr txBox="1">
              <a:spLocks noChangeArrowheads="1"/>
            </p:cNvSpPr>
            <p:nvPr/>
          </p:nvSpPr>
          <p:spPr bwMode="auto">
            <a:xfrm>
              <a:off x="2072" y="12550"/>
              <a:ext cx="198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5"/>
            <p:cNvSpPr txBox="1">
              <a:spLocks noChangeArrowheads="1"/>
            </p:cNvSpPr>
            <p:nvPr/>
          </p:nvSpPr>
          <p:spPr bwMode="auto">
            <a:xfrm>
              <a:off x="5183" y="11083"/>
              <a:ext cx="1188"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لها</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4"/>
            <p:cNvSpPr txBox="1">
              <a:spLocks noChangeArrowheads="1"/>
            </p:cNvSpPr>
            <p:nvPr/>
          </p:nvSpPr>
          <p:spPr bwMode="auto">
            <a:xfrm>
              <a:off x="3599" y="11083"/>
              <a:ext cx="1188"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لها</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 Box 3"/>
            <p:cNvSpPr txBox="1">
              <a:spLocks noChangeArrowheads="1"/>
            </p:cNvSpPr>
            <p:nvPr/>
          </p:nvSpPr>
          <p:spPr bwMode="auto">
            <a:xfrm>
              <a:off x="7163" y="11083"/>
              <a:ext cx="1188"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لها</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2"/>
            <p:cNvSpPr txBox="1">
              <a:spLocks noChangeArrowheads="1"/>
            </p:cNvSpPr>
            <p:nvPr/>
          </p:nvSpPr>
          <p:spPr bwMode="auto">
            <a:xfrm>
              <a:off x="1703" y="10265"/>
              <a:ext cx="8637" cy="37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8" name="Rectangle 4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29" name="صورة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98824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27</a:t>
            </a:r>
            <a:endParaRPr lang="ar-SA" sz="2000" dirty="0">
              <a:solidFill>
                <a:schemeClr val="tx1"/>
              </a:solidFill>
            </a:endParaRPr>
          </a:p>
        </p:txBody>
      </p:sp>
      <p:sp>
        <p:nvSpPr>
          <p:cNvPr id="3" name="Rectangle 42"/>
          <p:cNvSpPr>
            <a:spLocks noChangeArrowheads="1"/>
          </p:cNvSpPr>
          <p:nvPr/>
        </p:nvSpPr>
        <p:spPr bwMode="auto">
          <a:xfrm>
            <a:off x="1271243" y="410468"/>
            <a:ext cx="754922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النوع الثاني: خرائط المفاهيم النجمية: </a:t>
            </a:r>
            <a:endParaRPr kumimoji="0" lang="en-US" sz="1050" b="0" i="0" u="none" strike="noStrike" cap="none" normalizeH="0" baseline="0" dirty="0" smtClean="0">
              <a:ln>
                <a:noFill/>
              </a:ln>
              <a:solidFill>
                <a:srgbClr val="0070C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lang="ar-SA" sz="2400" dirty="0" smtClean="0">
                <a:latin typeface="Arial" pitchFamily="34" charset="0"/>
                <a:ea typeface="Times New Roman" pitchFamily="18" charset="0"/>
                <a:cs typeface="AL-Mohanad"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وهنا يتم وضع المفهوم العام في منتصف الخارطة , ثم يليه بعد ذلك المفاهيم الأقل عمومية ثم الأقل وهكذا حتى يتم بناء الخارطة؛ كما يتضح من المثال التالي:</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1"/>
          <p:cNvGrpSpPr>
            <a:grpSpLocks/>
          </p:cNvGrpSpPr>
          <p:nvPr/>
        </p:nvGrpSpPr>
        <p:grpSpPr bwMode="auto">
          <a:xfrm>
            <a:off x="1259451" y="2732621"/>
            <a:ext cx="7488832" cy="3600400"/>
            <a:chOff x="1445" y="11321"/>
            <a:chExt cx="9537" cy="4868"/>
          </a:xfrm>
        </p:grpSpPr>
        <p:sp>
          <p:nvSpPr>
            <p:cNvPr id="5" name="Text Box 41"/>
            <p:cNvSpPr txBox="1">
              <a:spLocks noChangeArrowheads="1"/>
            </p:cNvSpPr>
            <p:nvPr/>
          </p:nvSpPr>
          <p:spPr bwMode="auto">
            <a:xfrm>
              <a:off x="1445" y="11321"/>
              <a:ext cx="9357" cy="48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Oval 40"/>
            <p:cNvSpPr>
              <a:spLocks noChangeArrowheads="1"/>
            </p:cNvSpPr>
            <p:nvPr/>
          </p:nvSpPr>
          <p:spPr bwMode="auto">
            <a:xfrm>
              <a:off x="5582" y="13270"/>
              <a:ext cx="1440" cy="9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المسطحات المائية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Line 39"/>
            <p:cNvSpPr>
              <a:spLocks noChangeShapeType="1"/>
            </p:cNvSpPr>
            <p:nvPr/>
          </p:nvSpPr>
          <p:spPr bwMode="auto">
            <a:xfrm>
              <a:off x="6341" y="1417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Oval 38"/>
            <p:cNvSpPr>
              <a:spLocks noChangeArrowheads="1"/>
            </p:cNvSpPr>
            <p:nvPr/>
          </p:nvSpPr>
          <p:spPr bwMode="auto">
            <a:xfrm>
              <a:off x="3962" y="13450"/>
              <a:ext cx="126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المحيطات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Oval 37"/>
            <p:cNvSpPr>
              <a:spLocks noChangeArrowheads="1"/>
            </p:cNvSpPr>
            <p:nvPr/>
          </p:nvSpPr>
          <p:spPr bwMode="auto">
            <a:xfrm>
              <a:off x="8642" y="13810"/>
              <a:ext cx="126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المغلقة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36"/>
            <p:cNvSpPr>
              <a:spLocks noChangeArrowheads="1"/>
            </p:cNvSpPr>
            <p:nvPr/>
          </p:nvSpPr>
          <p:spPr bwMode="auto">
            <a:xfrm>
              <a:off x="4836" y="15305"/>
              <a:ext cx="9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عذبة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Oval 35"/>
            <p:cNvSpPr>
              <a:spLocks noChangeArrowheads="1"/>
            </p:cNvSpPr>
            <p:nvPr/>
          </p:nvSpPr>
          <p:spPr bwMode="auto">
            <a:xfrm>
              <a:off x="5042" y="12370"/>
              <a:ext cx="108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الخلجان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Oval 34"/>
            <p:cNvSpPr>
              <a:spLocks noChangeArrowheads="1"/>
            </p:cNvSpPr>
            <p:nvPr/>
          </p:nvSpPr>
          <p:spPr bwMode="auto">
            <a:xfrm>
              <a:off x="7382" y="13450"/>
              <a:ext cx="108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البحار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Oval 33"/>
            <p:cNvSpPr>
              <a:spLocks noChangeArrowheads="1"/>
            </p:cNvSpPr>
            <p:nvPr/>
          </p:nvSpPr>
          <p:spPr bwMode="auto">
            <a:xfrm>
              <a:off x="1445" y="13270"/>
              <a:ext cx="1080" cy="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المحيط الهادي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Oval 32"/>
            <p:cNvSpPr>
              <a:spLocks noChangeArrowheads="1"/>
            </p:cNvSpPr>
            <p:nvPr/>
          </p:nvSpPr>
          <p:spPr bwMode="auto">
            <a:xfrm>
              <a:off x="5736" y="14530"/>
              <a:ext cx="126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البحيرات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Oval 31"/>
            <p:cNvSpPr>
              <a:spLocks noChangeArrowheads="1"/>
            </p:cNvSpPr>
            <p:nvPr/>
          </p:nvSpPr>
          <p:spPr bwMode="auto">
            <a:xfrm>
              <a:off x="8462" y="12910"/>
              <a:ext cx="126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المفتوحة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Oval 30"/>
            <p:cNvSpPr>
              <a:spLocks noChangeArrowheads="1"/>
            </p:cNvSpPr>
            <p:nvPr/>
          </p:nvSpPr>
          <p:spPr bwMode="auto">
            <a:xfrm>
              <a:off x="2882" y="13450"/>
              <a:ext cx="72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Oval 29"/>
            <p:cNvSpPr>
              <a:spLocks noChangeArrowheads="1"/>
            </p:cNvSpPr>
            <p:nvPr/>
          </p:nvSpPr>
          <p:spPr bwMode="auto">
            <a:xfrm>
              <a:off x="7176" y="15305"/>
              <a:ext cx="9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مالحة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Oval 28"/>
            <p:cNvSpPr>
              <a:spLocks noChangeArrowheads="1"/>
            </p:cNvSpPr>
            <p:nvPr/>
          </p:nvSpPr>
          <p:spPr bwMode="auto">
            <a:xfrm>
              <a:off x="6662" y="12370"/>
              <a:ext cx="9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الأنهار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Line 27"/>
            <p:cNvSpPr>
              <a:spLocks noChangeShapeType="1"/>
            </p:cNvSpPr>
            <p:nvPr/>
          </p:nvSpPr>
          <p:spPr bwMode="auto">
            <a:xfrm flipH="1" flipV="1">
              <a:off x="5762" y="12910"/>
              <a:ext cx="3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0" name="Line 26"/>
            <p:cNvSpPr>
              <a:spLocks noChangeShapeType="1"/>
            </p:cNvSpPr>
            <p:nvPr/>
          </p:nvSpPr>
          <p:spPr bwMode="auto">
            <a:xfrm flipV="1">
              <a:off x="6571" y="12884"/>
              <a:ext cx="420" cy="4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1" name="Line 25"/>
            <p:cNvSpPr>
              <a:spLocks noChangeShapeType="1"/>
            </p:cNvSpPr>
            <p:nvPr/>
          </p:nvSpPr>
          <p:spPr bwMode="auto">
            <a:xfrm flipH="1">
              <a:off x="5222" y="1381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2" name="Line 24"/>
            <p:cNvSpPr>
              <a:spLocks noChangeShapeType="1"/>
            </p:cNvSpPr>
            <p:nvPr/>
          </p:nvSpPr>
          <p:spPr bwMode="auto">
            <a:xfrm>
              <a:off x="7022" y="1381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3" name="Line 23"/>
            <p:cNvSpPr>
              <a:spLocks noChangeShapeType="1"/>
            </p:cNvSpPr>
            <p:nvPr/>
          </p:nvSpPr>
          <p:spPr bwMode="auto">
            <a:xfrm>
              <a:off x="8462" y="13810"/>
              <a:ext cx="36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4" name="Line 22"/>
            <p:cNvSpPr>
              <a:spLocks noChangeShapeType="1"/>
            </p:cNvSpPr>
            <p:nvPr/>
          </p:nvSpPr>
          <p:spPr bwMode="auto">
            <a:xfrm flipV="1">
              <a:off x="8462" y="13450"/>
              <a:ext cx="36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5" name="Line 21"/>
            <p:cNvSpPr>
              <a:spLocks noChangeShapeType="1"/>
            </p:cNvSpPr>
            <p:nvPr/>
          </p:nvSpPr>
          <p:spPr bwMode="auto">
            <a:xfrm flipH="1">
              <a:off x="5556" y="15021"/>
              <a:ext cx="3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6" name="Line 20"/>
            <p:cNvSpPr>
              <a:spLocks noChangeShapeType="1"/>
            </p:cNvSpPr>
            <p:nvPr/>
          </p:nvSpPr>
          <p:spPr bwMode="auto">
            <a:xfrm>
              <a:off x="6816" y="15021"/>
              <a:ext cx="54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7" name="Line 19"/>
            <p:cNvSpPr>
              <a:spLocks noChangeShapeType="1"/>
            </p:cNvSpPr>
            <p:nvPr/>
          </p:nvSpPr>
          <p:spPr bwMode="auto">
            <a:xfrm flipH="1">
              <a:off x="3602" y="1381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8" name="Line 18"/>
            <p:cNvSpPr>
              <a:spLocks noChangeShapeType="1"/>
            </p:cNvSpPr>
            <p:nvPr/>
          </p:nvSpPr>
          <p:spPr bwMode="auto">
            <a:xfrm flipH="1">
              <a:off x="2522" y="1381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9" name="Oval 17"/>
            <p:cNvSpPr>
              <a:spLocks noChangeArrowheads="1"/>
            </p:cNvSpPr>
            <p:nvPr/>
          </p:nvSpPr>
          <p:spPr bwMode="auto">
            <a:xfrm>
              <a:off x="9542" y="14530"/>
              <a:ext cx="72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Oval 16"/>
            <p:cNvSpPr>
              <a:spLocks noChangeArrowheads="1"/>
            </p:cNvSpPr>
            <p:nvPr/>
          </p:nvSpPr>
          <p:spPr bwMode="auto">
            <a:xfrm>
              <a:off x="7562" y="11830"/>
              <a:ext cx="72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Oval 15"/>
            <p:cNvSpPr>
              <a:spLocks noChangeArrowheads="1"/>
            </p:cNvSpPr>
            <p:nvPr/>
          </p:nvSpPr>
          <p:spPr bwMode="auto">
            <a:xfrm>
              <a:off x="9362" y="12190"/>
              <a:ext cx="72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Oval 14"/>
            <p:cNvSpPr>
              <a:spLocks noChangeArrowheads="1"/>
            </p:cNvSpPr>
            <p:nvPr/>
          </p:nvSpPr>
          <p:spPr bwMode="auto">
            <a:xfrm>
              <a:off x="3962" y="12190"/>
              <a:ext cx="72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Oval 13"/>
            <p:cNvSpPr>
              <a:spLocks noChangeArrowheads="1"/>
            </p:cNvSpPr>
            <p:nvPr/>
          </p:nvSpPr>
          <p:spPr bwMode="auto">
            <a:xfrm>
              <a:off x="2342" y="11650"/>
              <a:ext cx="1080" cy="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الخليج العربي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Oval 12"/>
            <p:cNvSpPr>
              <a:spLocks noChangeArrowheads="1"/>
            </p:cNvSpPr>
            <p:nvPr/>
          </p:nvSpPr>
          <p:spPr bwMode="auto">
            <a:xfrm>
              <a:off x="9902" y="15250"/>
              <a:ext cx="900" cy="7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البحر الميت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Line 11"/>
            <p:cNvSpPr>
              <a:spLocks noChangeShapeType="1"/>
            </p:cNvSpPr>
            <p:nvPr/>
          </p:nvSpPr>
          <p:spPr bwMode="auto">
            <a:xfrm flipH="1">
              <a:off x="4682" y="1255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6" name="Line 10"/>
            <p:cNvSpPr>
              <a:spLocks noChangeShapeType="1"/>
            </p:cNvSpPr>
            <p:nvPr/>
          </p:nvSpPr>
          <p:spPr bwMode="auto">
            <a:xfrm flipH="1" flipV="1">
              <a:off x="3242" y="12190"/>
              <a:ext cx="72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7" name="Line 9"/>
            <p:cNvSpPr>
              <a:spLocks noChangeShapeType="1"/>
            </p:cNvSpPr>
            <p:nvPr/>
          </p:nvSpPr>
          <p:spPr bwMode="auto">
            <a:xfrm>
              <a:off x="9542" y="14350"/>
              <a:ext cx="18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8" name="Line 8"/>
            <p:cNvSpPr>
              <a:spLocks noChangeShapeType="1"/>
            </p:cNvSpPr>
            <p:nvPr/>
          </p:nvSpPr>
          <p:spPr bwMode="auto">
            <a:xfrm>
              <a:off x="10082" y="15070"/>
              <a:ext cx="18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9" name="Line 7"/>
            <p:cNvSpPr>
              <a:spLocks noChangeShapeType="1"/>
            </p:cNvSpPr>
            <p:nvPr/>
          </p:nvSpPr>
          <p:spPr bwMode="auto">
            <a:xfrm flipV="1">
              <a:off x="9362" y="12730"/>
              <a:ext cx="18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0" name="Line 6"/>
            <p:cNvSpPr>
              <a:spLocks noChangeShapeType="1"/>
            </p:cNvSpPr>
            <p:nvPr/>
          </p:nvSpPr>
          <p:spPr bwMode="auto">
            <a:xfrm flipV="1">
              <a:off x="9902" y="11830"/>
              <a:ext cx="3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1" name="Line 5"/>
            <p:cNvSpPr>
              <a:spLocks noChangeShapeType="1"/>
            </p:cNvSpPr>
            <p:nvPr/>
          </p:nvSpPr>
          <p:spPr bwMode="auto">
            <a:xfrm flipV="1">
              <a:off x="7421" y="12240"/>
              <a:ext cx="18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2" name="Line 4"/>
            <p:cNvSpPr>
              <a:spLocks noChangeShapeType="1"/>
            </p:cNvSpPr>
            <p:nvPr/>
          </p:nvSpPr>
          <p:spPr bwMode="auto">
            <a:xfrm flipV="1">
              <a:off x="8102" y="11705"/>
              <a:ext cx="540" cy="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3" name="Oval 3"/>
            <p:cNvSpPr>
              <a:spLocks noChangeArrowheads="1"/>
            </p:cNvSpPr>
            <p:nvPr/>
          </p:nvSpPr>
          <p:spPr bwMode="auto">
            <a:xfrm>
              <a:off x="9542" y="11345"/>
              <a:ext cx="1440" cy="54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بحر الصين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Oval 2"/>
            <p:cNvSpPr>
              <a:spLocks noChangeArrowheads="1"/>
            </p:cNvSpPr>
            <p:nvPr/>
          </p:nvSpPr>
          <p:spPr bwMode="auto">
            <a:xfrm>
              <a:off x="8462" y="11345"/>
              <a:ext cx="900" cy="54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3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النيل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5" name="Rectangle 6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46" name="صورة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76035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27</a:t>
            </a:r>
            <a:endParaRPr lang="ar-SA" sz="2000" dirty="0">
              <a:solidFill>
                <a:schemeClr val="tx1"/>
              </a:solidFill>
            </a:endParaRPr>
          </a:p>
        </p:txBody>
      </p:sp>
      <p:sp>
        <p:nvSpPr>
          <p:cNvPr id="3" name="Rectangle 16"/>
          <p:cNvSpPr>
            <a:spLocks noChangeArrowheads="1"/>
          </p:cNvSpPr>
          <p:nvPr/>
        </p:nvSpPr>
        <p:spPr bwMode="auto">
          <a:xfrm>
            <a:off x="1187624" y="503962"/>
            <a:ext cx="761137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النوع الثالث: خرائط المفاهيم المتسلسلة:</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هنا يتم وضع المفاهيم بشكل متسلسل, وفي الغالب نستخدم هذا النوع من الخرائط عندما نتكلم عن الأشياء التي بها عمليات متسلسلة مثل دورة حياة كائن ما ودورة الماء وسلوك الضوء والانقسامات في الخلية؛ كما يبينه المثال التالي:</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grpSp>
        <p:nvGrpSpPr>
          <p:cNvPr id="4" name="Group 1"/>
          <p:cNvGrpSpPr>
            <a:grpSpLocks/>
          </p:cNvGrpSpPr>
          <p:nvPr/>
        </p:nvGrpSpPr>
        <p:grpSpPr bwMode="auto">
          <a:xfrm>
            <a:off x="1394420" y="3180928"/>
            <a:ext cx="7210028" cy="3200400"/>
            <a:chOff x="902" y="9365"/>
            <a:chExt cx="9540" cy="5040"/>
          </a:xfrm>
        </p:grpSpPr>
        <p:sp>
          <p:nvSpPr>
            <p:cNvPr id="5" name="Text Box 15"/>
            <p:cNvSpPr txBox="1">
              <a:spLocks noChangeArrowheads="1"/>
            </p:cNvSpPr>
            <p:nvPr/>
          </p:nvSpPr>
          <p:spPr bwMode="auto">
            <a:xfrm>
              <a:off x="902" y="9365"/>
              <a:ext cx="9540" cy="50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14"/>
            <p:cNvSpPr txBox="1">
              <a:spLocks noChangeArrowheads="1"/>
            </p:cNvSpPr>
            <p:nvPr/>
          </p:nvSpPr>
          <p:spPr bwMode="auto">
            <a:xfrm>
              <a:off x="1093" y="13591"/>
              <a:ext cx="1172" cy="6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غسل الرجلين إلى الكعبين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13"/>
            <p:cNvSpPr txBox="1">
              <a:spLocks noChangeArrowheads="1"/>
            </p:cNvSpPr>
            <p:nvPr/>
          </p:nvSpPr>
          <p:spPr bwMode="auto">
            <a:xfrm>
              <a:off x="9387" y="9556"/>
              <a:ext cx="914" cy="665"/>
            </a:xfrm>
            <a:prstGeom prst="rect">
              <a:avLst/>
            </a:prstGeom>
            <a:solidFill>
              <a:srgbClr val="C0C0C0">
                <a:alpha val="3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الوضوء</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12"/>
            <p:cNvSpPr txBox="1">
              <a:spLocks noChangeArrowheads="1"/>
            </p:cNvSpPr>
            <p:nvPr/>
          </p:nvSpPr>
          <p:spPr bwMode="auto">
            <a:xfrm>
              <a:off x="8178" y="10221"/>
              <a:ext cx="914" cy="6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البسملة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1"/>
            <p:cNvSpPr txBox="1">
              <a:spLocks noChangeArrowheads="1"/>
            </p:cNvSpPr>
            <p:nvPr/>
          </p:nvSpPr>
          <p:spPr bwMode="auto">
            <a:xfrm>
              <a:off x="6807" y="10887"/>
              <a:ext cx="1067" cy="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غسل اليدين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10"/>
            <p:cNvSpPr txBox="1">
              <a:spLocks noChangeArrowheads="1"/>
            </p:cNvSpPr>
            <p:nvPr/>
          </p:nvSpPr>
          <p:spPr bwMode="auto">
            <a:xfrm>
              <a:off x="5436" y="11552"/>
              <a:ext cx="1067" cy="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المضمضة والاستنشاق</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9"/>
            <p:cNvSpPr txBox="1">
              <a:spLocks noChangeArrowheads="1"/>
            </p:cNvSpPr>
            <p:nvPr/>
          </p:nvSpPr>
          <p:spPr bwMode="auto">
            <a:xfrm>
              <a:off x="4065" y="12217"/>
              <a:ext cx="1067" cy="6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غسل الوجه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8"/>
            <p:cNvSpPr txBox="1">
              <a:spLocks noChangeArrowheads="1"/>
            </p:cNvSpPr>
            <p:nvPr/>
          </p:nvSpPr>
          <p:spPr bwMode="auto">
            <a:xfrm>
              <a:off x="2549" y="12895"/>
              <a:ext cx="1218" cy="6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مسح الرأس ومنه الأذنين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Line 7"/>
            <p:cNvSpPr>
              <a:spLocks noChangeShapeType="1"/>
            </p:cNvSpPr>
            <p:nvPr/>
          </p:nvSpPr>
          <p:spPr bwMode="auto">
            <a:xfrm flipH="1">
              <a:off x="2253" y="13595"/>
              <a:ext cx="30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4" name="Line 6"/>
            <p:cNvSpPr>
              <a:spLocks noChangeShapeType="1"/>
            </p:cNvSpPr>
            <p:nvPr/>
          </p:nvSpPr>
          <p:spPr bwMode="auto">
            <a:xfrm flipH="1">
              <a:off x="3761" y="12883"/>
              <a:ext cx="45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5" name="Line 5"/>
            <p:cNvSpPr>
              <a:spLocks noChangeShapeType="1"/>
            </p:cNvSpPr>
            <p:nvPr/>
          </p:nvSpPr>
          <p:spPr bwMode="auto">
            <a:xfrm flipH="1">
              <a:off x="5132" y="12217"/>
              <a:ext cx="45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6" name="Line 4"/>
            <p:cNvSpPr>
              <a:spLocks noChangeShapeType="1"/>
            </p:cNvSpPr>
            <p:nvPr/>
          </p:nvSpPr>
          <p:spPr bwMode="auto">
            <a:xfrm flipH="1">
              <a:off x="6503" y="11552"/>
              <a:ext cx="45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7" name="Line 3"/>
            <p:cNvSpPr>
              <a:spLocks noChangeShapeType="1"/>
            </p:cNvSpPr>
            <p:nvPr/>
          </p:nvSpPr>
          <p:spPr bwMode="auto">
            <a:xfrm flipH="1">
              <a:off x="7874" y="10887"/>
              <a:ext cx="30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8" name="Line 2"/>
            <p:cNvSpPr>
              <a:spLocks noChangeShapeType="1"/>
            </p:cNvSpPr>
            <p:nvPr/>
          </p:nvSpPr>
          <p:spPr bwMode="auto">
            <a:xfrm flipH="1">
              <a:off x="9092" y="10221"/>
              <a:ext cx="45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19" name="Rectangle 2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ea typeface="Times New Roman" pitchFamily="18" charset="0"/>
                <a:cs typeface="AL-Mohanad" pitchFamily="2" charset="-78"/>
              </a:rPr>
              <a:t/>
            </a:r>
            <a:br>
              <a:rPr kumimoji="0" lang="ar-SA" sz="1600" b="1" i="0" u="none" strike="noStrike" cap="none" normalizeH="0" baseline="0" smtClean="0">
                <a:ln>
                  <a:noFill/>
                </a:ln>
                <a:solidFill>
                  <a:schemeClr val="tx1"/>
                </a:solidFill>
                <a:effectLst/>
                <a:latin typeface="Times New Roman" pitchFamily="18" charset="0"/>
                <a:ea typeface="Times New Roman" pitchFamily="18" charset="0"/>
                <a:cs typeface="AL-Mohanad" pitchFamily="2" charset="-78"/>
              </a:rPr>
            </a:b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صورة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49742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28</a:t>
            </a:r>
            <a:endParaRPr lang="ar-SA" sz="2000" dirty="0">
              <a:solidFill>
                <a:schemeClr val="tx1"/>
              </a:solidFill>
            </a:endParaRPr>
          </a:p>
        </p:txBody>
      </p:sp>
      <p:sp>
        <p:nvSpPr>
          <p:cNvPr id="3" name="Rectangle 16"/>
          <p:cNvSpPr>
            <a:spLocks noChangeArrowheads="1"/>
          </p:cNvSpPr>
          <p:nvPr/>
        </p:nvSpPr>
        <p:spPr bwMode="auto">
          <a:xfrm>
            <a:off x="1556048" y="585262"/>
            <a:ext cx="697639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النوع الرابع: خرائط المفاهيم الحلقية (الدائرية): </a:t>
            </a: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lang="ar-SA" sz="2400" dirty="0" smtClean="0">
                <a:latin typeface="Arial" pitchFamily="34" charset="0"/>
                <a:ea typeface="Times New Roman" pitchFamily="18" charset="0"/>
                <a:cs typeface="AL-Mohanad"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يمكن استخدام هذا المخطط في حالة تنفيذ عمليات دورية تطلب مهمات تسير في شكل دائري (قطامي، 2005م)؛ كما في الشكل التالي:</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1"/>
          <p:cNvGrpSpPr>
            <a:grpSpLocks/>
          </p:cNvGrpSpPr>
          <p:nvPr/>
        </p:nvGrpSpPr>
        <p:grpSpPr bwMode="auto">
          <a:xfrm>
            <a:off x="1459796" y="3068779"/>
            <a:ext cx="6976392" cy="3312368"/>
            <a:chOff x="2420" y="4389"/>
            <a:chExt cx="7018" cy="4256"/>
          </a:xfrm>
        </p:grpSpPr>
        <p:sp>
          <p:nvSpPr>
            <p:cNvPr id="5" name="Oval 15"/>
            <p:cNvSpPr>
              <a:spLocks noChangeArrowheads="1"/>
            </p:cNvSpPr>
            <p:nvPr/>
          </p:nvSpPr>
          <p:spPr bwMode="auto">
            <a:xfrm>
              <a:off x="4380" y="4993"/>
              <a:ext cx="3240" cy="28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 name="Oval 14"/>
            <p:cNvSpPr>
              <a:spLocks noChangeArrowheads="1"/>
            </p:cNvSpPr>
            <p:nvPr/>
          </p:nvSpPr>
          <p:spPr bwMode="auto">
            <a:xfrm>
              <a:off x="6662" y="6073"/>
              <a:ext cx="1800" cy="60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مطر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Oval 13"/>
            <p:cNvSpPr>
              <a:spLocks noChangeArrowheads="1"/>
            </p:cNvSpPr>
            <p:nvPr/>
          </p:nvSpPr>
          <p:spPr bwMode="auto">
            <a:xfrm>
              <a:off x="3422" y="6073"/>
              <a:ext cx="1800" cy="60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بحر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Oval 12"/>
            <p:cNvSpPr>
              <a:spLocks noChangeArrowheads="1"/>
            </p:cNvSpPr>
            <p:nvPr/>
          </p:nvSpPr>
          <p:spPr bwMode="auto">
            <a:xfrm>
              <a:off x="5042" y="4852"/>
              <a:ext cx="1800" cy="60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سحب</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Oval 11"/>
            <p:cNvSpPr>
              <a:spLocks noChangeArrowheads="1"/>
            </p:cNvSpPr>
            <p:nvPr/>
          </p:nvSpPr>
          <p:spPr bwMode="auto">
            <a:xfrm>
              <a:off x="5042" y="7513"/>
              <a:ext cx="1800" cy="60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نهر أو وادي</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10"/>
            <p:cNvSpPr txBox="1">
              <a:spLocks noChangeArrowheads="1"/>
            </p:cNvSpPr>
            <p:nvPr/>
          </p:nvSpPr>
          <p:spPr bwMode="auto">
            <a:xfrm>
              <a:off x="2420" y="4389"/>
              <a:ext cx="7018" cy="42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9"/>
            <p:cNvSpPr txBox="1">
              <a:spLocks noChangeArrowheads="1"/>
            </p:cNvSpPr>
            <p:nvPr/>
          </p:nvSpPr>
          <p:spPr bwMode="auto">
            <a:xfrm>
              <a:off x="3834" y="5360"/>
              <a:ext cx="10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L-Mohanad" pitchFamily="2" charset="-78"/>
                </a:rPr>
                <a:t>تبخر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8"/>
            <p:cNvSpPr txBox="1">
              <a:spLocks noChangeArrowheads="1"/>
            </p:cNvSpPr>
            <p:nvPr/>
          </p:nvSpPr>
          <p:spPr bwMode="auto">
            <a:xfrm>
              <a:off x="7137" y="5361"/>
              <a:ext cx="10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L-Mohanad" pitchFamily="2" charset="-78"/>
                </a:rPr>
                <a:t>تكثف</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7"/>
            <p:cNvSpPr txBox="1">
              <a:spLocks noChangeArrowheads="1"/>
            </p:cNvSpPr>
            <p:nvPr/>
          </p:nvSpPr>
          <p:spPr bwMode="auto">
            <a:xfrm>
              <a:off x="6983" y="6946"/>
              <a:ext cx="144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L-Mohanad" pitchFamily="2" charset="-78"/>
                </a:rPr>
                <a:t>ينزل إلى</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6"/>
            <p:cNvSpPr txBox="1">
              <a:spLocks noChangeArrowheads="1"/>
            </p:cNvSpPr>
            <p:nvPr/>
          </p:nvSpPr>
          <p:spPr bwMode="auto">
            <a:xfrm>
              <a:off x="3563" y="6946"/>
              <a:ext cx="144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815975" algn="l"/>
                </a:tabLst>
                <a:defRPr>
                  <a:solidFill>
                    <a:schemeClr val="tx1"/>
                  </a:solidFill>
                  <a:latin typeface="Arial" pitchFamily="34" charset="0"/>
                  <a:cs typeface="Arial" pitchFamily="34" charset="0"/>
                </a:defRPr>
              </a:lvl1pPr>
              <a:lvl2pPr fontAlgn="base">
                <a:spcBef>
                  <a:spcPct val="0"/>
                </a:spcBef>
                <a:spcAft>
                  <a:spcPct val="0"/>
                </a:spcAft>
                <a:tabLst>
                  <a:tab pos="815975" algn="l"/>
                </a:tabLst>
                <a:defRPr>
                  <a:solidFill>
                    <a:schemeClr val="tx1"/>
                  </a:solidFill>
                  <a:latin typeface="Arial" pitchFamily="34" charset="0"/>
                  <a:cs typeface="Arial" pitchFamily="34" charset="0"/>
                </a:defRPr>
              </a:lvl2pPr>
              <a:lvl3pPr fontAlgn="base">
                <a:spcBef>
                  <a:spcPct val="0"/>
                </a:spcBef>
                <a:spcAft>
                  <a:spcPct val="0"/>
                </a:spcAft>
                <a:tabLst>
                  <a:tab pos="815975" algn="l"/>
                </a:tabLst>
                <a:defRPr>
                  <a:solidFill>
                    <a:schemeClr val="tx1"/>
                  </a:solidFill>
                  <a:latin typeface="Arial" pitchFamily="34" charset="0"/>
                  <a:cs typeface="Arial" pitchFamily="34" charset="0"/>
                </a:defRPr>
              </a:lvl3pPr>
              <a:lvl4pPr fontAlgn="base">
                <a:spcBef>
                  <a:spcPct val="0"/>
                </a:spcBef>
                <a:spcAft>
                  <a:spcPct val="0"/>
                </a:spcAft>
                <a:tabLst>
                  <a:tab pos="815975" algn="l"/>
                </a:tabLst>
                <a:defRPr>
                  <a:solidFill>
                    <a:schemeClr val="tx1"/>
                  </a:solidFill>
                  <a:latin typeface="Arial" pitchFamily="34" charset="0"/>
                  <a:cs typeface="Arial" pitchFamily="34" charset="0"/>
                </a:defRPr>
              </a:lvl4pPr>
              <a:lvl5pPr fontAlgn="base">
                <a:spcBef>
                  <a:spcPct val="0"/>
                </a:spcBef>
                <a:spcAft>
                  <a:spcPct val="0"/>
                </a:spcAft>
                <a:tabLst>
                  <a:tab pos="815975" algn="l"/>
                </a:tabLst>
                <a:defRPr>
                  <a:solidFill>
                    <a:schemeClr val="tx1"/>
                  </a:solidFill>
                  <a:latin typeface="Arial" pitchFamily="34" charset="0"/>
                  <a:cs typeface="Arial" pitchFamily="34" charset="0"/>
                </a:defRPr>
              </a:lvl5pPr>
              <a:lvl6pPr fontAlgn="base">
                <a:spcBef>
                  <a:spcPct val="0"/>
                </a:spcBef>
                <a:spcAft>
                  <a:spcPct val="0"/>
                </a:spcAft>
                <a:tabLst>
                  <a:tab pos="815975" algn="l"/>
                </a:tabLst>
                <a:defRPr>
                  <a:solidFill>
                    <a:schemeClr val="tx1"/>
                  </a:solidFill>
                  <a:latin typeface="Arial" pitchFamily="34" charset="0"/>
                  <a:cs typeface="Arial" pitchFamily="34" charset="0"/>
                </a:defRPr>
              </a:lvl6pPr>
              <a:lvl7pPr fontAlgn="base">
                <a:spcBef>
                  <a:spcPct val="0"/>
                </a:spcBef>
                <a:spcAft>
                  <a:spcPct val="0"/>
                </a:spcAft>
                <a:tabLst>
                  <a:tab pos="815975" algn="l"/>
                </a:tabLst>
                <a:defRPr>
                  <a:solidFill>
                    <a:schemeClr val="tx1"/>
                  </a:solidFill>
                  <a:latin typeface="Arial" pitchFamily="34" charset="0"/>
                  <a:cs typeface="Arial" pitchFamily="34" charset="0"/>
                </a:defRPr>
              </a:lvl7pPr>
              <a:lvl8pPr fontAlgn="base">
                <a:spcBef>
                  <a:spcPct val="0"/>
                </a:spcBef>
                <a:spcAft>
                  <a:spcPct val="0"/>
                </a:spcAft>
                <a:tabLst>
                  <a:tab pos="815975" algn="l"/>
                </a:tabLst>
                <a:defRPr>
                  <a:solidFill>
                    <a:schemeClr val="tx1"/>
                  </a:solidFill>
                  <a:latin typeface="Arial" pitchFamily="34" charset="0"/>
                  <a:cs typeface="Arial" pitchFamily="34" charset="0"/>
                </a:defRPr>
              </a:lvl8pPr>
              <a:lvl9pPr fontAlgn="base">
                <a:spcBef>
                  <a:spcPct val="0"/>
                </a:spcBef>
                <a:spcAft>
                  <a:spcPct val="0"/>
                </a:spcAft>
                <a:tabLst>
                  <a:tab pos="815975" algn="l"/>
                </a:tabLs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tab pos="815975" algn="l"/>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L-Mohanad" pitchFamily="2" charset="-78"/>
                </a:rPr>
                <a:t>يصب في</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15975"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Line 5"/>
            <p:cNvSpPr>
              <a:spLocks noChangeShapeType="1"/>
            </p:cNvSpPr>
            <p:nvPr/>
          </p:nvSpPr>
          <p:spPr bwMode="auto">
            <a:xfrm rot="19734653" flipH="1">
              <a:off x="6766" y="7654"/>
              <a:ext cx="177" cy="1"/>
            </a:xfrm>
            <a:prstGeom prst="line">
              <a:avLst/>
            </a:prstGeom>
            <a:noFill/>
            <a:ln w="127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6" name="Line 4"/>
            <p:cNvSpPr>
              <a:spLocks noChangeShapeType="1"/>
            </p:cNvSpPr>
            <p:nvPr/>
          </p:nvSpPr>
          <p:spPr bwMode="auto">
            <a:xfrm rot="3534653" flipH="1">
              <a:off x="4323" y="6737"/>
              <a:ext cx="177" cy="1"/>
            </a:xfrm>
            <a:prstGeom prst="line">
              <a:avLst/>
            </a:prstGeom>
            <a:noFill/>
            <a:ln w="127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7" name="Line 3"/>
            <p:cNvSpPr>
              <a:spLocks noChangeShapeType="1"/>
            </p:cNvSpPr>
            <p:nvPr/>
          </p:nvSpPr>
          <p:spPr bwMode="auto">
            <a:xfrm rot="8934654" flipH="1">
              <a:off x="4904" y="5300"/>
              <a:ext cx="177" cy="1"/>
            </a:xfrm>
            <a:prstGeom prst="line">
              <a:avLst/>
            </a:prstGeom>
            <a:noFill/>
            <a:ln w="127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8" name="Line 2"/>
            <p:cNvSpPr>
              <a:spLocks noChangeShapeType="1"/>
            </p:cNvSpPr>
            <p:nvPr/>
          </p:nvSpPr>
          <p:spPr bwMode="auto">
            <a:xfrm rot="15054455" flipH="1" flipV="1">
              <a:off x="7460" y="5969"/>
              <a:ext cx="177" cy="1"/>
            </a:xfrm>
            <a:prstGeom prst="line">
              <a:avLst/>
            </a:prstGeom>
            <a:noFill/>
            <a:ln w="127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صورة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66766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4247725547"/>
              </p:ext>
            </p:extLst>
          </p:nvPr>
        </p:nvGraphicFramePr>
        <p:xfrm>
          <a:off x="539552" y="2060848"/>
          <a:ext cx="8277144" cy="3240360"/>
        </p:xfrm>
        <a:graphic>
          <a:graphicData uri="http://schemas.openxmlformats.org/drawingml/2006/table">
            <a:tbl>
              <a:tblPr rtl="1" firstRow="1" firstCol="1" lastRow="1" lastCol="1" bandRow="1" bandCol="1"/>
              <a:tblGrid>
                <a:gridCol w="1343886"/>
                <a:gridCol w="1446579"/>
                <a:gridCol w="1309499"/>
                <a:gridCol w="4177180"/>
              </a:tblGrid>
              <a:tr h="365111">
                <a:tc>
                  <a:txBody>
                    <a:bodyPr/>
                    <a:lstStyle/>
                    <a:p>
                      <a:pPr algn="ctr" rtl="1">
                        <a:lnSpc>
                          <a:spcPct val="80000"/>
                        </a:lnSpc>
                        <a:spcAft>
                          <a:spcPts val="0"/>
                        </a:spcAft>
                      </a:pPr>
                      <a:r>
                        <a:rPr lang="ar-SA" sz="2400" dirty="0">
                          <a:effectLst/>
                          <a:latin typeface="Times New Roman"/>
                          <a:ea typeface="Times New Roman"/>
                          <a:cs typeface="AL-Mohanad Bold"/>
                        </a:rPr>
                        <a:t>اليوم</a:t>
                      </a:r>
                      <a:endParaRPr lang="en-US" sz="1800" dirty="0">
                        <a:effectLst/>
                        <a:latin typeface="Times New Roman"/>
                        <a:ea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algn="ctr" rtl="1">
                        <a:lnSpc>
                          <a:spcPct val="80000"/>
                        </a:lnSpc>
                        <a:spcAft>
                          <a:spcPts val="0"/>
                        </a:spcAft>
                      </a:pPr>
                      <a:r>
                        <a:rPr lang="ar-SA" sz="2400">
                          <a:effectLst/>
                          <a:latin typeface="Times New Roman"/>
                          <a:ea typeface="Times New Roman"/>
                          <a:cs typeface="AL-Mohanad Bold"/>
                        </a:rPr>
                        <a:t>الوحدة</a:t>
                      </a:r>
                      <a:endParaRPr lang="en-US"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algn="ctr" rtl="1">
                        <a:lnSpc>
                          <a:spcPct val="80000"/>
                        </a:lnSpc>
                        <a:spcAft>
                          <a:spcPts val="0"/>
                        </a:spcAft>
                      </a:pPr>
                      <a:r>
                        <a:rPr lang="ar-SA" sz="2400">
                          <a:effectLst/>
                          <a:latin typeface="Times New Roman"/>
                          <a:ea typeface="Times New Roman"/>
                          <a:cs typeface="AL-Mohanad Bold"/>
                        </a:rPr>
                        <a:t>الزمن </a:t>
                      </a:r>
                      <a:endParaRPr lang="en-US"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a:txBody>
                    <a:bodyPr/>
                    <a:lstStyle/>
                    <a:p>
                      <a:pPr algn="ctr" rtl="1">
                        <a:lnSpc>
                          <a:spcPct val="80000"/>
                        </a:lnSpc>
                        <a:spcAft>
                          <a:spcPts val="0"/>
                        </a:spcAft>
                      </a:pPr>
                      <a:r>
                        <a:rPr lang="ar-SA" sz="2400">
                          <a:effectLst/>
                          <a:latin typeface="Times New Roman"/>
                          <a:ea typeface="Times New Roman"/>
                          <a:cs typeface="AL-Mohanad Bold"/>
                        </a:rPr>
                        <a:t>الموضوع</a:t>
                      </a:r>
                      <a:endParaRPr lang="en-US"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r>
              <a:tr h="860483">
                <a:tc rowSpan="2">
                  <a:txBody>
                    <a:bodyPr/>
                    <a:lstStyle/>
                    <a:p>
                      <a:pPr algn="ctr" rtl="1">
                        <a:lnSpc>
                          <a:spcPct val="80000"/>
                        </a:lnSpc>
                        <a:spcAft>
                          <a:spcPts val="0"/>
                        </a:spcAft>
                      </a:pPr>
                      <a:r>
                        <a:rPr lang="ar-SA" sz="2400" dirty="0" smtClean="0">
                          <a:effectLst/>
                          <a:latin typeface="Times New Roman"/>
                          <a:ea typeface="Times New Roman"/>
                          <a:cs typeface="AL-Mohanad Bold"/>
                        </a:rPr>
                        <a:t>الأول</a:t>
                      </a:r>
                      <a:endParaRPr lang="en-US" sz="1800" dirty="0">
                        <a:effectLst/>
                        <a:latin typeface="Times New Roman"/>
                        <a:ea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rowSpan="2">
                  <a:txBody>
                    <a:bodyPr/>
                    <a:lstStyle/>
                    <a:p>
                      <a:pPr algn="ctr" rtl="1">
                        <a:lnSpc>
                          <a:spcPct val="80000"/>
                        </a:lnSpc>
                        <a:spcAft>
                          <a:spcPts val="0"/>
                        </a:spcAft>
                      </a:pPr>
                      <a:r>
                        <a:rPr lang="ar-SA" sz="2400" dirty="0">
                          <a:effectLst/>
                          <a:latin typeface="Times New Roman"/>
                          <a:ea typeface="Times New Roman"/>
                          <a:cs typeface="AL-Mohanad Bold"/>
                        </a:rPr>
                        <a:t>الأولى</a:t>
                      </a:r>
                      <a:endParaRPr lang="en-US" sz="1800" dirty="0">
                        <a:effectLst/>
                        <a:latin typeface="Times New Roman"/>
                        <a:ea typeface="Times New Roman"/>
                      </a:endParaRPr>
                    </a:p>
                    <a:p>
                      <a:pPr algn="ctr" rtl="1">
                        <a:lnSpc>
                          <a:spcPct val="80000"/>
                        </a:lnSpc>
                        <a:spcAft>
                          <a:spcPts val="0"/>
                        </a:spcAft>
                      </a:pPr>
                      <a:r>
                        <a:rPr lang="ar-SA" sz="2400" dirty="0" smtClean="0">
                          <a:effectLst/>
                          <a:latin typeface="Times New Roman"/>
                          <a:ea typeface="Times New Roman"/>
                          <a:cs typeface="AL-Mohanad Bold"/>
                        </a:rPr>
                        <a:t>والثانية</a:t>
                      </a:r>
                      <a:endParaRPr lang="en-US" sz="1800" dirty="0" smtClean="0">
                        <a:effectLst/>
                        <a:latin typeface="Times New Roman"/>
                        <a:ea typeface="Times New Roman"/>
                      </a:endParaRPr>
                    </a:p>
                    <a:p>
                      <a:pPr algn="ctr" rtl="1">
                        <a:lnSpc>
                          <a:spcPct val="80000"/>
                        </a:lnSpc>
                        <a:spcAft>
                          <a:spcPts val="0"/>
                        </a:spcAft>
                      </a:pPr>
                      <a:r>
                        <a:rPr lang="ar-SA" sz="2400" dirty="0">
                          <a:effectLst/>
                          <a:latin typeface="Times New Roman"/>
                          <a:ea typeface="Times New Roman"/>
                          <a:cs typeface="AL-Mohanad Bold"/>
                        </a:rPr>
                        <a:t> </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80000"/>
                        </a:lnSpc>
                        <a:spcAft>
                          <a:spcPts val="0"/>
                        </a:spcAft>
                      </a:pPr>
                      <a:r>
                        <a:rPr lang="ar-SA" sz="2400" dirty="0">
                          <a:effectLst/>
                          <a:latin typeface="Times New Roman"/>
                          <a:ea typeface="Times New Roman"/>
                          <a:cs typeface="AL-Mohanad"/>
                        </a:rPr>
                        <a:t>4 ساعات</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2400" dirty="0">
                          <a:effectLst/>
                          <a:latin typeface="Times New Roman"/>
                          <a:ea typeface="Times New Roman"/>
                          <a:cs typeface="AL-Mohanad"/>
                        </a:rPr>
                        <a:t>مفهوم خرائط المفاهيم ومكوناتها وأنواعها</a:t>
                      </a:r>
                      <a:endParaRPr lang="en-US" sz="1800" dirty="0">
                        <a:effectLst/>
                        <a:latin typeface="Times New Roman"/>
                        <a:ea typeface="Times New Roman"/>
                      </a:endParaRPr>
                    </a:p>
                    <a:p>
                      <a:pPr algn="justLow" rtl="1">
                        <a:lnSpc>
                          <a:spcPct val="80000"/>
                        </a:lnSpc>
                        <a:spcAft>
                          <a:spcPts val="0"/>
                        </a:spcAft>
                      </a:pPr>
                      <a:r>
                        <a:rPr lang="ar-SA" sz="2400" dirty="0">
                          <a:effectLst/>
                          <a:latin typeface="Times New Roman"/>
                          <a:ea typeface="Times New Roman"/>
                          <a:cs typeface="AL-Mohanad"/>
                        </a:rPr>
                        <a:t>وتوظيفها في التعليم والتعلم</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11">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justLow" rtl="1">
                        <a:lnSpc>
                          <a:spcPct val="80000"/>
                        </a:lnSpc>
                        <a:spcAft>
                          <a:spcPts val="0"/>
                        </a:spcAft>
                      </a:pPr>
                      <a:r>
                        <a:rPr lang="ar-SA" sz="2400" dirty="0">
                          <a:effectLst/>
                          <a:latin typeface="Times New Roman"/>
                          <a:ea typeface="Times New Roman"/>
                          <a:cs typeface="AL-Mohanad"/>
                        </a:rPr>
                        <a:t>بناء خرائط المفاهيم بصورة علمية</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0727">
                <a:tc>
                  <a:txBody>
                    <a:bodyPr/>
                    <a:lstStyle/>
                    <a:p>
                      <a:pPr algn="ctr" rtl="1">
                        <a:lnSpc>
                          <a:spcPct val="80000"/>
                        </a:lnSpc>
                        <a:spcAft>
                          <a:spcPts val="0"/>
                        </a:spcAft>
                      </a:pPr>
                      <a:r>
                        <a:rPr lang="ar-SA" sz="2400">
                          <a:effectLst/>
                          <a:latin typeface="Times New Roman"/>
                          <a:ea typeface="Times New Roman"/>
                          <a:cs typeface="AL-Mohanad Bold"/>
                        </a:rPr>
                        <a:t>الثاني</a:t>
                      </a:r>
                      <a:endParaRPr lang="en-US" sz="1800">
                        <a:effectLst/>
                        <a:latin typeface="Times New Roman"/>
                        <a:ea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rtl="1">
                        <a:lnSpc>
                          <a:spcPct val="80000"/>
                        </a:lnSpc>
                        <a:spcAft>
                          <a:spcPts val="0"/>
                        </a:spcAft>
                      </a:pPr>
                      <a:r>
                        <a:rPr lang="ar-SA" sz="2400">
                          <a:effectLst/>
                          <a:latin typeface="Times New Roman"/>
                          <a:ea typeface="Times New Roman"/>
                          <a:cs typeface="AL-Mohanad Bold"/>
                        </a:rPr>
                        <a:t>الثالثة</a:t>
                      </a:r>
                      <a:endParaRPr lang="en-US"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80000"/>
                        </a:lnSpc>
                        <a:spcAft>
                          <a:spcPts val="0"/>
                        </a:spcAft>
                      </a:pPr>
                      <a:r>
                        <a:rPr lang="ar-SA" sz="2400">
                          <a:effectLst/>
                          <a:latin typeface="Times New Roman"/>
                          <a:ea typeface="Times New Roman"/>
                          <a:cs typeface="AL-Mohanad"/>
                        </a:rPr>
                        <a:t>4 ساعات</a:t>
                      </a:r>
                      <a:endParaRPr lang="en-US"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80000"/>
                        </a:lnSpc>
                        <a:spcAft>
                          <a:spcPts val="0"/>
                        </a:spcAft>
                      </a:pPr>
                      <a:r>
                        <a:rPr lang="ar-SA" sz="2400" dirty="0">
                          <a:effectLst/>
                          <a:latin typeface="Times New Roman"/>
                          <a:ea typeface="Times New Roman"/>
                          <a:cs typeface="AL-Mohanad"/>
                        </a:rPr>
                        <a:t>توظيف الاستخدامات المتعددة لخرائط المفاهيم في مواقف التعليم والتعلم</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928">
                <a:tc gridSpan="4">
                  <a:txBody>
                    <a:bodyPr/>
                    <a:lstStyle/>
                    <a:p>
                      <a:pPr algn="ctr" rtl="1">
                        <a:lnSpc>
                          <a:spcPct val="80000"/>
                        </a:lnSpc>
                        <a:spcAft>
                          <a:spcPts val="0"/>
                        </a:spcAft>
                      </a:pPr>
                      <a:r>
                        <a:rPr lang="ar-SA" sz="2400" dirty="0">
                          <a:effectLst/>
                          <a:latin typeface="Times New Roman"/>
                          <a:ea typeface="Times New Roman"/>
                          <a:cs typeface="AL-Mohanad Bold"/>
                        </a:rPr>
                        <a:t>المجموع  8 ساعات تدريبية</a:t>
                      </a:r>
                      <a:endParaRPr lang="en-US" sz="1800" dirty="0">
                        <a:effectLst/>
                        <a:latin typeface="Times New Roman"/>
                        <a:ea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0E0E0"/>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bl>
          </a:graphicData>
        </a:graphic>
      </p:graphicFrame>
      <p:sp>
        <p:nvSpPr>
          <p:cNvPr id="5" name="Rectangle 1"/>
          <p:cNvSpPr>
            <a:spLocks noChangeArrowheads="1"/>
          </p:cNvSpPr>
          <p:nvPr/>
        </p:nvSpPr>
        <p:spPr bwMode="auto">
          <a:xfrm>
            <a:off x="3635896" y="1105580"/>
            <a:ext cx="18950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Bold" pitchFamily="2" charset="-78"/>
              </a:rPr>
              <a:t>خطة البرنامج:</a:t>
            </a:r>
            <a:endParaRPr kumimoji="0" lang="en-US" sz="2800" b="0" i="0" u="none" strike="noStrike" cap="none" normalizeH="0" baseline="0" dirty="0" smtClean="0">
              <a:ln>
                <a:noFill/>
              </a:ln>
              <a:solidFill>
                <a:schemeClr val="tx1"/>
              </a:solidFill>
              <a:effectLst/>
              <a:latin typeface="Arial" pitchFamily="34" charset="0"/>
              <a:cs typeface="AL-Mohanad Bold" pitchFamily="2" charset="-78"/>
            </a:endParaRPr>
          </a:p>
        </p:txBody>
      </p:sp>
      <p:sp>
        <p:nvSpPr>
          <p:cNvPr id="6" name="شكل بيضاوي 5"/>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8</a:t>
            </a:r>
            <a:endParaRPr lang="ar-SA" sz="2000" dirty="0">
              <a:solidFill>
                <a:schemeClr val="tx1"/>
              </a:solidFill>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4605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29</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مستطيل 20"/>
          <p:cNvSpPr/>
          <p:nvPr/>
        </p:nvSpPr>
        <p:spPr>
          <a:xfrm>
            <a:off x="2520280" y="2492896"/>
            <a:ext cx="4572000" cy="1323439"/>
          </a:xfrm>
          <a:prstGeom prst="rect">
            <a:avLst/>
          </a:prstGeom>
        </p:spPr>
        <p:txBody>
          <a:bodyPr>
            <a:spAutoFit/>
          </a:bodyPr>
          <a:lstStyle/>
          <a:p>
            <a:pPr marL="16510" algn="ctr"/>
            <a:r>
              <a:rPr lang="ar-SA" sz="4000" dirty="0">
                <a:latin typeface="Times New Roman"/>
                <a:ea typeface="Times New Roman"/>
                <a:cs typeface="PT Bold Heading"/>
              </a:rPr>
              <a:t>الوحدة الثانية</a:t>
            </a:r>
            <a:endParaRPr lang="en-US" sz="4000" dirty="0">
              <a:latin typeface="Times New Roman"/>
              <a:ea typeface="Times New Roman"/>
            </a:endParaRPr>
          </a:p>
          <a:p>
            <a:pPr marL="16510" algn="ctr"/>
            <a:r>
              <a:rPr lang="ar-SA" sz="4000" dirty="0">
                <a:latin typeface="Times New Roman"/>
                <a:ea typeface="Times New Roman"/>
                <a:cs typeface="PT Bold Heading"/>
              </a:rPr>
              <a:t>بناء خرائط المفاهيم</a:t>
            </a:r>
            <a:endParaRPr lang="en-US" sz="4000" dirty="0">
              <a:effectLst/>
              <a:latin typeface="Times New Roman"/>
              <a:ea typeface="Times New Roman"/>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pic>
        <p:nvPicPr>
          <p:cNvPr id="6" name="Picture 2" descr="C:\Users\dell\Pictures\التصنيف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610819"/>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dell\Pictures\دورات تدريبية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907" y="4606627"/>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5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259632" y="548680"/>
            <a:ext cx="7632848" cy="5595378"/>
          </a:xfrm>
          <a:prstGeom prst="rect">
            <a:avLst/>
          </a:prstGeom>
        </p:spPr>
        <p:txBody>
          <a:bodyPr wrap="square">
            <a:spAutoFit/>
          </a:bodyPr>
          <a:lstStyle/>
          <a:p>
            <a:pPr algn="justLow">
              <a:lnSpc>
                <a:spcPct val="90000"/>
              </a:lnSpc>
            </a:pPr>
            <a:r>
              <a:rPr lang="ar-SA" sz="2400" dirty="0">
                <a:solidFill>
                  <a:srgbClr val="1F497D"/>
                </a:solidFill>
                <a:latin typeface="Times New Roman"/>
                <a:ea typeface="Times New Roman"/>
                <a:cs typeface="AL-Mohanad Bold"/>
              </a:rPr>
              <a:t>الوحدة التدريبية الثانية:</a:t>
            </a:r>
            <a:endParaRPr lang="en-US" sz="2400" dirty="0">
              <a:latin typeface="Times New Roman"/>
              <a:ea typeface="Times New Roman"/>
            </a:endParaRPr>
          </a:p>
          <a:p>
            <a:pPr algn="justLow"/>
            <a:r>
              <a:rPr lang="ar-SA" sz="2400" dirty="0">
                <a:latin typeface="Times New Roman"/>
                <a:ea typeface="Times New Roman"/>
              </a:rPr>
              <a:t> </a:t>
            </a:r>
            <a:endParaRPr lang="en-US" sz="2400" dirty="0">
              <a:latin typeface="Times New Roman"/>
              <a:ea typeface="Times New Roman"/>
            </a:endParaRPr>
          </a:p>
          <a:p>
            <a:pPr algn="justLow"/>
            <a:r>
              <a:rPr lang="ar-SA" sz="2400" dirty="0">
                <a:solidFill>
                  <a:srgbClr val="1F497D"/>
                </a:solidFill>
                <a:latin typeface="Times New Roman"/>
                <a:ea typeface="Times New Roman"/>
                <a:cs typeface="AL-Mohanad Bold"/>
              </a:rPr>
              <a:t>الهدف العام للوحدة: </a:t>
            </a:r>
            <a:endParaRPr lang="en-US" sz="2400" dirty="0">
              <a:latin typeface="Times New Roman"/>
              <a:ea typeface="Times New Roman"/>
            </a:endParaRPr>
          </a:p>
          <a:p>
            <a:pPr indent="457200" algn="justLow"/>
            <a:r>
              <a:rPr lang="ar-SA" sz="2400" dirty="0">
                <a:latin typeface="Times New Roman"/>
                <a:ea typeface="Times New Roman"/>
                <a:cs typeface="AL-Mohanad"/>
              </a:rPr>
              <a:t>أن يتمكن المتدرب من بناء خرائط </a:t>
            </a:r>
            <a:r>
              <a:rPr lang="ar-SA" sz="2400" dirty="0" err="1">
                <a:latin typeface="Times New Roman"/>
                <a:ea typeface="Times New Roman"/>
                <a:cs typeface="AL-Mohanad"/>
              </a:rPr>
              <a:t>مفاهيمية</a:t>
            </a:r>
            <a:r>
              <a:rPr lang="ar-SA" sz="2400" dirty="0">
                <a:latin typeface="Times New Roman"/>
                <a:ea typeface="Times New Roman"/>
                <a:cs typeface="AL-Mohanad"/>
              </a:rPr>
              <a:t> بصورة علمية.</a:t>
            </a:r>
            <a:endParaRPr lang="en-US" sz="2400" dirty="0">
              <a:latin typeface="Times New Roman"/>
              <a:ea typeface="Times New Roman"/>
            </a:endParaRPr>
          </a:p>
          <a:p>
            <a:pPr algn="justLow"/>
            <a:r>
              <a:rPr lang="ar-SA" sz="2400" dirty="0">
                <a:solidFill>
                  <a:srgbClr val="1F497D"/>
                </a:solidFill>
                <a:latin typeface="Times New Roman"/>
                <a:ea typeface="Times New Roman"/>
                <a:cs typeface="AL-Mohanad Bold"/>
              </a:rPr>
              <a:t>الأهداف الإجرائية:</a:t>
            </a:r>
            <a:endParaRPr lang="en-US" sz="2400" dirty="0">
              <a:latin typeface="Times New Roman"/>
              <a:ea typeface="Times New Roman"/>
            </a:endParaRPr>
          </a:p>
          <a:p>
            <a:pPr algn="justLow"/>
            <a:r>
              <a:rPr lang="ar-SA" sz="2400" dirty="0">
                <a:latin typeface="Times New Roman"/>
                <a:ea typeface="Times New Roman"/>
                <a:cs typeface="AL-Mohanad"/>
              </a:rPr>
              <a:t>في نهاية الوحدة التدريبية يتوقع من المتدرب أن:</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يستنتج خطوات بناء خريطة المفاهيم من خلال مثال محدد. </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يحلل موضوعاً من موضوعات تخصصه لاستخراج المفاهيم المتضمنة فيه.</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يصنف المفاهيم إلى مستويات وفق معايير محددة.</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يحدد العلاقات بين المفاهيم.</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يرسم خريطة </a:t>
            </a:r>
            <a:r>
              <a:rPr lang="ar-SA" sz="2400" dirty="0" err="1">
                <a:latin typeface="Times New Roman"/>
                <a:ea typeface="Times New Roman"/>
                <a:cs typeface="AL-Mohanad"/>
              </a:rPr>
              <a:t>مفاهيمية</a:t>
            </a:r>
            <a:r>
              <a:rPr lang="ar-SA" sz="2400" dirty="0">
                <a:latin typeface="Times New Roman"/>
                <a:ea typeface="Times New Roman"/>
                <a:cs typeface="AL-Mohanad"/>
              </a:rPr>
              <a:t> للموضوع المحدد.</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يطبق مهارات بناء خريطة المفاهيم في بناء خريطة مفاهيم لموضوع محدد من تخصصه.</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يقوِّم خرائط </a:t>
            </a:r>
            <a:r>
              <a:rPr lang="ar-SA" sz="2400" dirty="0" err="1">
                <a:latin typeface="Times New Roman"/>
                <a:ea typeface="Times New Roman"/>
                <a:cs typeface="AL-Mohanad"/>
              </a:rPr>
              <a:t>مفاهيمية</a:t>
            </a:r>
            <a:r>
              <a:rPr lang="ar-SA" sz="2400" dirty="0">
                <a:latin typeface="Times New Roman"/>
                <a:ea typeface="Times New Roman"/>
                <a:cs typeface="AL-Mohanad"/>
              </a:rPr>
              <a:t> معدة سلفاً بناءً على معايير بناء خرائط المفاهيم</a:t>
            </a:r>
            <a:endParaRPr lang="en-US" sz="2400" dirty="0">
              <a:latin typeface="Times New Roman"/>
              <a:ea typeface="Times New Roman"/>
            </a:endParaRPr>
          </a:p>
          <a:p>
            <a:pPr marL="742950" lvl="1" indent="-285750" algn="justLow">
              <a:buFont typeface="+mj-lt"/>
              <a:buAutoNum type="arabicPeriod"/>
              <a:tabLst>
                <a:tab pos="2057400" algn="l"/>
              </a:tabLst>
            </a:pPr>
            <a:r>
              <a:rPr lang="ar-SA" sz="2400" dirty="0">
                <a:latin typeface="Times New Roman"/>
                <a:ea typeface="Times New Roman"/>
                <a:cs typeface="AL-Mohanad"/>
              </a:rPr>
              <a:t>يصمم أداةً تقويمية يمكن استخدامها لتقويم خرائط المفاهيم.</a:t>
            </a:r>
            <a:endParaRPr lang="en-US" sz="2400" dirty="0">
              <a:effectLst/>
              <a:latin typeface="Times New Roman"/>
              <a:ea typeface="Times New Roman"/>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472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3384376" y="1700808"/>
            <a:ext cx="4572000" cy="3108543"/>
          </a:xfrm>
          <a:prstGeom prst="rect">
            <a:avLst/>
          </a:prstGeom>
        </p:spPr>
        <p:txBody>
          <a:bodyPr>
            <a:spAutoFit/>
          </a:bodyPr>
          <a:lstStyle/>
          <a:p>
            <a:pPr algn="justLow"/>
            <a:r>
              <a:rPr lang="ar-SA" sz="2800" dirty="0">
                <a:solidFill>
                  <a:srgbClr val="1F497D"/>
                </a:solidFill>
                <a:latin typeface="Times New Roman"/>
                <a:ea typeface="Times New Roman"/>
                <a:cs typeface="AL-Mohanad Bold"/>
              </a:rPr>
              <a:t>موضوعات الوحدة:</a:t>
            </a:r>
            <a:endParaRPr lang="en-US" sz="2800" dirty="0">
              <a:latin typeface="Times New Roman"/>
              <a:ea typeface="Times New Roman"/>
            </a:endParaRPr>
          </a:p>
          <a:p>
            <a:pPr marL="342900" lvl="0" indent="-342900" algn="justLow">
              <a:buFont typeface="+mj-lt"/>
              <a:buAutoNum type="arabicPeriod"/>
              <a:tabLst>
                <a:tab pos="539750" algn="l"/>
              </a:tabLst>
            </a:pPr>
            <a:r>
              <a:rPr lang="ar-SA" sz="2800" dirty="0">
                <a:latin typeface="Times New Roman"/>
                <a:ea typeface="Times New Roman"/>
                <a:cs typeface="AL-Mohanad"/>
              </a:rPr>
              <a:t>خطوات بناء خريطة المفاهيم.</a:t>
            </a:r>
            <a:endParaRPr lang="en-US" sz="2800" dirty="0">
              <a:latin typeface="Times New Roman"/>
              <a:ea typeface="Times New Roman"/>
            </a:endParaRPr>
          </a:p>
          <a:p>
            <a:pPr marL="342900" lvl="0" indent="-342900" algn="justLow">
              <a:buFont typeface="+mj-lt"/>
              <a:buAutoNum type="arabicPeriod"/>
              <a:tabLst>
                <a:tab pos="539750" algn="l"/>
              </a:tabLst>
            </a:pPr>
            <a:r>
              <a:rPr lang="ar-SA" sz="2800" dirty="0">
                <a:latin typeface="Times New Roman"/>
                <a:ea typeface="Times New Roman"/>
                <a:cs typeface="AL-Mohanad"/>
              </a:rPr>
              <a:t>المفاهيم المكونة للموضوع.</a:t>
            </a:r>
            <a:endParaRPr lang="en-US" sz="2800" dirty="0">
              <a:latin typeface="Times New Roman"/>
              <a:ea typeface="Times New Roman"/>
            </a:endParaRPr>
          </a:p>
          <a:p>
            <a:pPr marL="342900" lvl="0" indent="-342900" algn="justLow">
              <a:buFont typeface="+mj-lt"/>
              <a:buAutoNum type="arabicPeriod"/>
              <a:tabLst>
                <a:tab pos="539750" algn="l"/>
              </a:tabLst>
            </a:pPr>
            <a:r>
              <a:rPr lang="ar-SA" sz="2800" dirty="0">
                <a:latin typeface="Times New Roman"/>
                <a:ea typeface="Times New Roman"/>
                <a:cs typeface="AL-Mohanad"/>
              </a:rPr>
              <a:t>العلاقات بين المفاهيم.</a:t>
            </a:r>
            <a:endParaRPr lang="en-US" sz="2800" dirty="0">
              <a:latin typeface="Times New Roman"/>
              <a:ea typeface="Times New Roman"/>
            </a:endParaRPr>
          </a:p>
          <a:p>
            <a:pPr marL="342900" lvl="0" indent="-342900" algn="justLow">
              <a:buFont typeface="+mj-lt"/>
              <a:buAutoNum type="arabicPeriod"/>
              <a:tabLst>
                <a:tab pos="539750" algn="l"/>
              </a:tabLst>
            </a:pPr>
            <a:r>
              <a:rPr lang="ar-SA" sz="2800" dirty="0">
                <a:latin typeface="Times New Roman"/>
                <a:ea typeface="Times New Roman"/>
                <a:cs typeface="AL-Mohanad"/>
              </a:rPr>
              <a:t>رسم خرائط المفاهيم.</a:t>
            </a:r>
            <a:endParaRPr lang="en-US" sz="2800" dirty="0">
              <a:latin typeface="Times New Roman"/>
              <a:ea typeface="Times New Roman"/>
            </a:endParaRPr>
          </a:p>
          <a:p>
            <a:pPr marL="342900" lvl="0" indent="-342900" algn="justLow">
              <a:buFont typeface="+mj-lt"/>
              <a:buAutoNum type="arabicPeriod"/>
              <a:tabLst>
                <a:tab pos="539750" algn="l"/>
              </a:tabLst>
            </a:pPr>
            <a:r>
              <a:rPr lang="ar-SA" sz="2800" dirty="0">
                <a:latin typeface="Times New Roman"/>
                <a:ea typeface="Times New Roman"/>
                <a:cs typeface="AL-Mohanad"/>
              </a:rPr>
              <a:t>تقويم خرائط المفاهيم.</a:t>
            </a:r>
            <a:endParaRPr lang="en-US" sz="2800" dirty="0">
              <a:latin typeface="Times New Roman"/>
              <a:ea typeface="Times New Roman"/>
            </a:endParaRPr>
          </a:p>
          <a:p>
            <a:pPr algn="justLow"/>
            <a:r>
              <a:rPr lang="ar-SA" sz="2800" dirty="0">
                <a:latin typeface="Times New Roman"/>
                <a:ea typeface="Times New Roman"/>
                <a:cs typeface="PT Bold Heading"/>
              </a:rPr>
              <a:t> </a:t>
            </a:r>
            <a:endParaRPr lang="en-US" sz="2800" dirty="0">
              <a:effectLst/>
              <a:latin typeface="Times New Roman"/>
              <a:ea typeface="Times New Roman"/>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47581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31</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2905373687"/>
              </p:ext>
            </p:extLst>
          </p:nvPr>
        </p:nvGraphicFramePr>
        <p:xfrm>
          <a:off x="1988428" y="1035968"/>
          <a:ext cx="6832044" cy="304800"/>
        </p:xfrm>
        <a:graphic>
          <a:graphicData uri="http://schemas.openxmlformats.org/drawingml/2006/table">
            <a:tbl>
              <a:tblPr rtl="1" firstRow="1" firstCol="1" lastRow="1" lastCol="1" bandRow="1" bandCol="1"/>
              <a:tblGrid>
                <a:gridCol w="3638209"/>
                <a:gridCol w="3193835"/>
              </a:tblGrid>
              <a:tr h="0">
                <a:tc>
                  <a:txBody>
                    <a:bodyPr/>
                    <a:lstStyle/>
                    <a:p>
                      <a:pPr algn="justLow" rtl="1">
                        <a:spcAft>
                          <a:spcPts val="0"/>
                        </a:spcAft>
                      </a:pPr>
                      <a:r>
                        <a:rPr lang="ar-SA" sz="2000" dirty="0">
                          <a:effectLst/>
                          <a:latin typeface="Times New Roman"/>
                          <a:ea typeface="Times New Roman"/>
                          <a:cs typeface="AL-Mohanad Bold"/>
                        </a:rPr>
                        <a:t>الجلسة الثانية: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Bold"/>
                        </a:rPr>
                        <a:t>الزمن الكلي للجلسة (120 ) دقيقة</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750380" y="1484784"/>
            <a:ext cx="821410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457200"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Bold" charset="-78"/>
              </a:rPr>
              <a:t>الهدف العام للجلسة: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 يتمكن المتدرب من بناء 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بصورة علمية.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457200"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Bold" charset="-78"/>
              </a:rPr>
              <a:t>الأهداف الإجرائية: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في نهاية الجلسة التدريبية يتوقع من المتدرب أن: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يلخص خطوات بناء خريطة المفاهيم.</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يحلل موضوعاً من موضوعات تخصصه لاستخراج المفاهيم المتضمنة فيه.</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يصنف المفاهيم إلى مستويات متدرجة.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يحدد العلاقات بين المفاهيم.</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يرسم خريطة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للموضوع المحدد.</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يطبق مهارات بناء خريطة المفاهيم في بناء خريطة مفاهيم لموضوع محدد من تخصصه.</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يقوِّم 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معدة سلفاً بناءً على معايير بناء خرائط المفاهيم</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يصمم أداةً تقويمية يمكن استخدامها لتقويم خرائط المفاهيم.</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5940152" y="241484"/>
            <a:ext cx="2993127" cy="523220"/>
          </a:xfrm>
          <a:prstGeom prst="rect">
            <a:avLst/>
          </a:prstGeom>
        </p:spPr>
        <p:txBody>
          <a:bodyPr wrap="none">
            <a:spAutoFit/>
          </a:bodyPr>
          <a:lstStyle/>
          <a:p>
            <a:pPr lvl="0" algn="justLow" fontAlgn="base">
              <a:spcBef>
                <a:spcPct val="0"/>
              </a:spcBef>
              <a:spcAft>
                <a:spcPct val="0"/>
              </a:spcAft>
              <a:tabLst>
                <a:tab pos="457200" algn="l"/>
              </a:tabLst>
            </a:pPr>
            <a:r>
              <a:rPr lang="ar-SA" sz="2800" dirty="0">
                <a:solidFill>
                  <a:srgbClr val="0070C0"/>
                </a:solidFill>
                <a:latin typeface="Arial" pitchFamily="34" charset="0"/>
                <a:ea typeface="Times New Roman" pitchFamily="18" charset="0"/>
                <a:cs typeface="AL-Mohanad Bold" charset="-78"/>
              </a:rPr>
              <a:t>الوحدة التدريبية الثانية:</a:t>
            </a:r>
            <a:endParaRPr lang="en-US" sz="1100" dirty="0">
              <a:solidFill>
                <a:srgbClr val="0070C0"/>
              </a:solidFill>
              <a:latin typeface="Arial" pitchFamily="34" charset="0"/>
              <a:cs typeface="Arial" pitchFamily="34" charset="0"/>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6659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31</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مستطيل 3"/>
          <p:cNvSpPr/>
          <p:nvPr/>
        </p:nvSpPr>
        <p:spPr>
          <a:xfrm>
            <a:off x="3222104" y="1760617"/>
            <a:ext cx="5022304" cy="2677656"/>
          </a:xfrm>
          <a:prstGeom prst="rect">
            <a:avLst/>
          </a:prstGeom>
        </p:spPr>
        <p:txBody>
          <a:bodyPr wrap="square">
            <a:spAutoFit/>
          </a:bodyPr>
          <a:lstStyle/>
          <a:p>
            <a:pPr algn="justLow"/>
            <a:r>
              <a:rPr lang="ar-SA" sz="2800" dirty="0">
                <a:solidFill>
                  <a:srgbClr val="1F497D"/>
                </a:solidFill>
                <a:latin typeface="Times New Roman"/>
                <a:ea typeface="Times New Roman"/>
                <a:cs typeface="AL-Mohanad" pitchFamily="2" charset="-78"/>
              </a:rPr>
              <a:t>موضوعات الجلسة: </a:t>
            </a:r>
            <a:endParaRPr lang="en-US" sz="2800" dirty="0">
              <a:latin typeface="Times New Roman"/>
              <a:ea typeface="Times New Roman"/>
              <a:cs typeface="AL-Mohanad" pitchFamily="2" charset="-78"/>
            </a:endParaRPr>
          </a:p>
          <a:p>
            <a:pPr marL="342900" lvl="0" indent="-342900" algn="justLow">
              <a:buFont typeface="+mj-lt"/>
              <a:buAutoNum type="arabicPeriod"/>
              <a:tabLst>
                <a:tab pos="457200" algn="l"/>
              </a:tabLst>
            </a:pPr>
            <a:r>
              <a:rPr lang="ar-SA" sz="2800" dirty="0">
                <a:latin typeface="Times New Roman"/>
                <a:ea typeface="Times New Roman"/>
                <a:cs typeface="AL-Mohanad" pitchFamily="2" charset="-78"/>
              </a:rPr>
              <a:t>خطوات بناء خريطة المفاهيم.</a:t>
            </a:r>
            <a:endParaRPr lang="en-US" sz="2800" dirty="0">
              <a:latin typeface="Times New Roman"/>
              <a:ea typeface="Times New Roman"/>
              <a:cs typeface="AL-Mohanad" pitchFamily="2" charset="-78"/>
            </a:endParaRPr>
          </a:p>
          <a:p>
            <a:pPr marL="342900" lvl="0" indent="-342900" algn="justLow">
              <a:buFont typeface="+mj-lt"/>
              <a:buAutoNum type="arabicPeriod"/>
              <a:tabLst>
                <a:tab pos="457200" algn="l"/>
              </a:tabLst>
            </a:pPr>
            <a:r>
              <a:rPr lang="ar-SA" sz="2800" dirty="0">
                <a:latin typeface="Times New Roman"/>
                <a:ea typeface="Times New Roman"/>
                <a:cs typeface="AL-Mohanad" pitchFamily="2" charset="-78"/>
              </a:rPr>
              <a:t>المفاهيم المكونة للموضوع</a:t>
            </a:r>
            <a:endParaRPr lang="en-US" sz="2800" dirty="0">
              <a:latin typeface="Times New Roman"/>
              <a:ea typeface="Times New Roman"/>
              <a:cs typeface="AL-Mohanad" pitchFamily="2" charset="-78"/>
            </a:endParaRPr>
          </a:p>
          <a:p>
            <a:pPr marL="342900" lvl="0" indent="-342900" algn="justLow">
              <a:buFont typeface="+mj-lt"/>
              <a:buAutoNum type="arabicPeriod"/>
              <a:tabLst>
                <a:tab pos="457200" algn="l"/>
              </a:tabLst>
            </a:pPr>
            <a:r>
              <a:rPr lang="ar-SA" sz="2800" dirty="0">
                <a:latin typeface="Times New Roman"/>
                <a:ea typeface="Times New Roman"/>
                <a:cs typeface="AL-Mohanad" pitchFamily="2" charset="-78"/>
              </a:rPr>
              <a:t>العلاقات بين المفاهيم.</a:t>
            </a:r>
            <a:endParaRPr lang="en-US" sz="2800" dirty="0">
              <a:latin typeface="Times New Roman"/>
              <a:ea typeface="Times New Roman"/>
              <a:cs typeface="AL-Mohanad" pitchFamily="2" charset="-78"/>
            </a:endParaRPr>
          </a:p>
          <a:p>
            <a:pPr marL="342900" lvl="0" indent="-342900" algn="justLow">
              <a:buFont typeface="+mj-lt"/>
              <a:buAutoNum type="arabicPeriod"/>
              <a:tabLst>
                <a:tab pos="457200" algn="l"/>
              </a:tabLst>
            </a:pPr>
            <a:r>
              <a:rPr lang="ar-SA" sz="2800" dirty="0">
                <a:latin typeface="Times New Roman"/>
                <a:ea typeface="Times New Roman"/>
                <a:cs typeface="AL-Mohanad" pitchFamily="2" charset="-78"/>
              </a:rPr>
              <a:t>رسم خريطة المفاهيم.</a:t>
            </a:r>
            <a:endParaRPr lang="en-US" sz="2800" dirty="0">
              <a:latin typeface="Times New Roman"/>
              <a:ea typeface="Times New Roman"/>
              <a:cs typeface="AL-Mohanad" pitchFamily="2" charset="-78"/>
            </a:endParaRPr>
          </a:p>
          <a:p>
            <a:pPr marL="342900" lvl="0" indent="-342900" algn="justLow">
              <a:buFont typeface="+mj-lt"/>
              <a:buAutoNum type="arabicPeriod"/>
              <a:tabLst>
                <a:tab pos="457200" algn="l"/>
              </a:tabLst>
            </a:pPr>
            <a:r>
              <a:rPr lang="ar-SA" sz="2800" dirty="0">
                <a:latin typeface="Times New Roman"/>
                <a:ea typeface="Times New Roman"/>
                <a:cs typeface="AL-Mohanad" pitchFamily="2" charset="-78"/>
              </a:rPr>
              <a:t>تقويم خرائط المفاهيم</a:t>
            </a:r>
            <a:r>
              <a:rPr lang="ar-SA" sz="2800" dirty="0" smtClean="0">
                <a:latin typeface="Times New Roman"/>
                <a:ea typeface="Times New Roman"/>
                <a:cs typeface="AL-Mohanad" pitchFamily="2" charset="-78"/>
              </a:rPr>
              <a:t>.</a:t>
            </a:r>
            <a:r>
              <a:rPr lang="en-US" sz="2800" dirty="0">
                <a:latin typeface="Times New Roman"/>
                <a:ea typeface="Times New Roman"/>
                <a:cs typeface="AL-Mohanad" pitchFamily="2" charset="-78"/>
              </a:rPr>
              <a:t> </a:t>
            </a:r>
            <a:endParaRPr lang="en-US" sz="28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19756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32</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1945425550"/>
              </p:ext>
            </p:extLst>
          </p:nvPr>
        </p:nvGraphicFramePr>
        <p:xfrm>
          <a:off x="1043608" y="2852936"/>
          <a:ext cx="7776864" cy="2133600"/>
        </p:xfrm>
        <a:graphic>
          <a:graphicData uri="http://schemas.openxmlformats.org/drawingml/2006/table">
            <a:tbl>
              <a:tblPr rtl="1" firstRow="1" firstCol="1" lastRow="1" lastCol="1" bandRow="1" bandCol="1"/>
              <a:tblGrid>
                <a:gridCol w="4155456"/>
                <a:gridCol w="3621408"/>
              </a:tblGrid>
              <a:tr h="2088232">
                <a:tc>
                  <a:txBody>
                    <a:bodyPr/>
                    <a:lstStyle/>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أوراق عمل لتنفيذ النشاطات.</a:t>
                      </a:r>
                      <a:endParaRPr lang="en-US" sz="2400" dirty="0">
                        <a:effectLst/>
                        <a:latin typeface="Times New Roman"/>
                        <a:ea typeface="Times New Roman"/>
                        <a:cs typeface="AL-Mohanad" pitchFamily="2" charset="-78"/>
                      </a:endParaRPr>
                    </a:p>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أقلام للكتابة (مراسم، ملونة).</a:t>
                      </a:r>
                      <a:endParaRPr lang="en-US" sz="2400" dirty="0">
                        <a:effectLst/>
                        <a:latin typeface="Times New Roman"/>
                        <a:ea typeface="Times New Roman"/>
                        <a:cs typeface="AL-Mohanad" pitchFamily="2" charset="-78"/>
                      </a:endParaRPr>
                    </a:p>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جهاز حاسب آلي.</a:t>
                      </a:r>
                      <a:endParaRPr lang="en-US" sz="2400" dirty="0">
                        <a:effectLst/>
                        <a:latin typeface="Times New Roman"/>
                        <a:ea typeface="Times New Roman"/>
                        <a:cs typeface="AL-Mohanad" pitchFamily="2" charset="-78"/>
                      </a:endParaRPr>
                    </a:p>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جهاز عرض البيانات (</a:t>
                      </a:r>
                      <a:r>
                        <a:rPr lang="en-US" sz="2400" dirty="0">
                          <a:effectLst/>
                          <a:latin typeface="Times New Roman"/>
                          <a:ea typeface="Times New Roman"/>
                          <a:cs typeface="AL-Mohanad" pitchFamily="2" charset="-78"/>
                        </a:rPr>
                        <a:t>Data show Projector</a:t>
                      </a:r>
                      <a:r>
                        <a:rPr lang="ar-SA" sz="2400" dirty="0">
                          <a:effectLst/>
                          <a:latin typeface="Times New Roman"/>
                          <a:ea typeface="Times New Roman"/>
                          <a:cs typeface="AL-Mohanad" pitchFamily="2" charset="-78"/>
                        </a:rPr>
                        <a:t>).</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سبورة ورقية.</a:t>
                      </a:r>
                      <a:endParaRPr lang="en-US" sz="2400" dirty="0">
                        <a:effectLst/>
                        <a:latin typeface="Times New Roman"/>
                        <a:ea typeface="Times New Roman"/>
                        <a:cs typeface="AL-Mohanad" pitchFamily="2" charset="-78"/>
                      </a:endParaRPr>
                    </a:p>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أوراق سبورة ورقية وأقلام الكتابة عليها.</a:t>
                      </a:r>
                      <a:endParaRPr lang="en-US" sz="2400" dirty="0">
                        <a:effectLst/>
                        <a:latin typeface="Times New Roman"/>
                        <a:ea typeface="Times New Roman"/>
                        <a:cs typeface="AL-Mohanad" pitchFamily="2" charset="-78"/>
                      </a:endParaRPr>
                    </a:p>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صحف حائطية.</a:t>
                      </a:r>
                      <a:endParaRPr lang="en-US" sz="2400" dirty="0">
                        <a:effectLst/>
                        <a:latin typeface="Times New Roman"/>
                        <a:ea typeface="Times New Roman"/>
                        <a:cs typeface="AL-Mohanad" pitchFamily="2" charset="-78"/>
                      </a:endParaRPr>
                    </a:p>
                    <a:p>
                      <a:pPr marL="742950" lvl="1" indent="-285750" algn="r" rtl="1">
                        <a:spcAft>
                          <a:spcPts val="0"/>
                        </a:spcAft>
                        <a:buFont typeface="Symbol"/>
                        <a:buChar char=""/>
                        <a:tabLst>
                          <a:tab pos="245745" algn="l"/>
                        </a:tabLst>
                      </a:pPr>
                      <a:r>
                        <a:rPr lang="ar-SA" sz="2000" dirty="0">
                          <a:effectLst/>
                          <a:latin typeface="Times New Roman"/>
                          <a:ea typeface="Times New Roman"/>
                          <a:cs typeface="AL-Mohanad" pitchFamily="2" charset="-78"/>
                        </a:rPr>
                        <a:t>مواد تثبيت الصحف الحائطية. </a:t>
                      </a:r>
                      <a:endParaRPr lang="en-US" sz="2000" dirty="0">
                        <a:effectLst/>
                        <a:latin typeface="Times New Roman"/>
                        <a:ea typeface="Times New Roman"/>
                        <a:cs typeface="AL-Mohanad" pitchFamily="2" charset="-78"/>
                      </a:endParaRPr>
                    </a:p>
                    <a:p>
                      <a:pPr marL="742950" lvl="1" indent="-285750" algn="r" rtl="1">
                        <a:spcAft>
                          <a:spcPts val="0"/>
                        </a:spcAft>
                        <a:buFont typeface="Symbol"/>
                        <a:buChar char=""/>
                        <a:tabLst>
                          <a:tab pos="245745" algn="l"/>
                        </a:tabLst>
                      </a:pPr>
                      <a:r>
                        <a:rPr lang="ar-SA" sz="2400" dirty="0">
                          <a:effectLst/>
                          <a:latin typeface="Times New Roman"/>
                          <a:ea typeface="Times New Roman"/>
                          <a:cs typeface="AL-Mohanad" pitchFamily="2" charset="-78"/>
                        </a:rPr>
                        <a:t>الكاميرا الوثائقية.</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2411760" y="836712"/>
            <a:ext cx="59766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Bold" charset="-78"/>
              </a:rPr>
              <a:t>الأسلوب التدريبي: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يستخدم المدرب في هذه الجلسة أسلوب المشغل التدريبي.</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3078088" y="1887215"/>
            <a:ext cx="5238328" cy="461665"/>
          </a:xfrm>
          <a:prstGeom prst="rect">
            <a:avLst/>
          </a:prstGeom>
        </p:spPr>
        <p:txBody>
          <a:bodyPr wrap="square">
            <a:spAutoFit/>
          </a:bodyPr>
          <a:lstStyle/>
          <a:p>
            <a:pPr lvl="0" eaLnBrk="0" fontAlgn="base" hangingPunct="0">
              <a:spcBef>
                <a:spcPct val="0"/>
              </a:spcBef>
              <a:spcAft>
                <a:spcPct val="0"/>
              </a:spcAft>
              <a:tabLst>
                <a:tab pos="246063" algn="l"/>
              </a:tabLst>
            </a:pPr>
            <a:r>
              <a:rPr lang="ar-SA" sz="2400" dirty="0">
                <a:solidFill>
                  <a:srgbClr val="1F497D"/>
                </a:solidFill>
                <a:latin typeface="Arial" pitchFamily="34" charset="0"/>
                <a:ea typeface="Times New Roman" pitchFamily="18" charset="0"/>
                <a:cs typeface="AL-Mohanad Bold" charset="-78"/>
              </a:rPr>
              <a:t>متطلبات الجلسة (تجهيزات، وتقنيات، ووسائل):</a:t>
            </a:r>
            <a:endParaRPr lang="en-US" sz="2400" dirty="0">
              <a:solidFill>
                <a:prstClr val="black"/>
              </a:solidFill>
              <a:latin typeface="Arial" pitchFamily="34" charset="0"/>
              <a:cs typeface="Arial" pitchFamily="34" charset="0"/>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413630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33</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7124221" y="192832"/>
            <a:ext cx="1774845" cy="461665"/>
          </a:xfrm>
          <a:prstGeom prst="rect">
            <a:avLst/>
          </a:prstGeom>
        </p:spPr>
        <p:txBody>
          <a:bodyPr wrap="none">
            <a:spAutoFit/>
          </a:bodyPr>
          <a:lstStyle/>
          <a:p>
            <a:pPr marL="228600" algn="justLow"/>
            <a:r>
              <a:rPr lang="ar-SA" sz="2400" b="1" dirty="0">
                <a:solidFill>
                  <a:srgbClr val="0070C0"/>
                </a:solidFill>
                <a:latin typeface="Times New Roman"/>
                <a:ea typeface="Times New Roman"/>
                <a:cs typeface="AL-Mohanad Bold"/>
              </a:rPr>
              <a:t>خطة التنفيذ:</a:t>
            </a:r>
            <a:endParaRPr lang="en-US" dirty="0">
              <a:solidFill>
                <a:srgbClr val="0070C0"/>
              </a:solidFill>
              <a:effectLst/>
              <a:latin typeface="Times New Roman"/>
              <a:ea typeface="Times New Roman"/>
            </a:endParaRPr>
          </a:p>
        </p:txBody>
      </p:sp>
      <p:graphicFrame>
        <p:nvGraphicFramePr>
          <p:cNvPr id="4" name="جدول 3"/>
          <p:cNvGraphicFramePr>
            <a:graphicFrameLocks noGrp="1"/>
          </p:cNvGraphicFramePr>
          <p:nvPr>
            <p:extLst>
              <p:ext uri="{D42A27DB-BD31-4B8C-83A1-F6EECF244321}">
                <p14:modId xmlns:p14="http://schemas.microsoft.com/office/powerpoint/2010/main" val="2018906371"/>
              </p:ext>
            </p:extLst>
          </p:nvPr>
        </p:nvGraphicFramePr>
        <p:xfrm>
          <a:off x="1096566" y="832520"/>
          <a:ext cx="7832168" cy="5660944"/>
        </p:xfrm>
        <a:graphic>
          <a:graphicData uri="http://schemas.openxmlformats.org/drawingml/2006/table">
            <a:tbl>
              <a:tblPr rtl="1" firstRow="1" firstCol="1" lastRow="1" lastCol="1" bandRow="1" bandCol="1"/>
              <a:tblGrid>
                <a:gridCol w="741422"/>
                <a:gridCol w="2353974"/>
                <a:gridCol w="827093"/>
                <a:gridCol w="3909679"/>
              </a:tblGrid>
              <a:tr h="380795">
                <a:tc>
                  <a:txBody>
                    <a:bodyPr/>
                    <a:lstStyle/>
                    <a:p>
                      <a:pPr algn="ctr" rtl="1">
                        <a:spcAft>
                          <a:spcPts val="0"/>
                        </a:spcAft>
                      </a:pPr>
                      <a:r>
                        <a:rPr lang="ar-SA" sz="1400" dirty="0">
                          <a:effectLst/>
                          <a:latin typeface="Times New Roman"/>
                          <a:ea typeface="Times New Roman"/>
                          <a:cs typeface="PT Bold Heading"/>
                        </a:rPr>
                        <a:t>النشاط</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الموضوع</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الزمن بالدقائق</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طريقة التنفيذ</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62">
                <a:tc>
                  <a:txBody>
                    <a:bodyPr/>
                    <a:lstStyle/>
                    <a:p>
                      <a:pPr algn="ctr" rtl="1">
                        <a:spcAft>
                          <a:spcPts val="0"/>
                        </a:spcAft>
                      </a:pPr>
                      <a:r>
                        <a:rPr lang="ar-SA" sz="1600" dirty="0">
                          <a:effectLst/>
                          <a:latin typeface="Times New Roman"/>
                          <a:ea typeface="Times New Roman"/>
                          <a:cs typeface="PT Bold Heading"/>
                        </a:rPr>
                        <a:t> </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أهداف الوحدة الثانية</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5</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a:effectLst/>
                          <a:latin typeface="Times New Roman"/>
                          <a:ea typeface="Times New Roman"/>
                          <a:cs typeface="AL-Mohanad"/>
                        </a:rPr>
                        <a:t>يعرض المدرب أهداف الجلسة على المتدربين لربطهم بنتاجات التدريب المتوقعة.</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392">
                <a:tc>
                  <a:txBody>
                    <a:bodyPr/>
                    <a:lstStyle/>
                    <a:p>
                      <a:pPr algn="ctr" rtl="1">
                        <a:spcAft>
                          <a:spcPts val="0"/>
                        </a:spcAft>
                      </a:pPr>
                      <a:r>
                        <a:rPr lang="ar-SA" sz="1600" dirty="0">
                          <a:effectLst/>
                          <a:latin typeface="Times New Roman"/>
                          <a:ea typeface="Times New Roman"/>
                          <a:cs typeface="PT Bold Heading"/>
                        </a:rPr>
                        <a:t>1</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خطوات بناء خريطة المفاهيم.</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15</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dirty="0">
                          <a:effectLst/>
                          <a:latin typeface="Times New Roman"/>
                          <a:ea typeface="Times New Roman"/>
                          <a:cs typeface="AL-Mohanad"/>
                        </a:rPr>
                        <a:t>يطلب المدرب من المتدربين قراءة النشرة العلمية (2-2-1) وتنفيذ النشاط (2-2-1) فردياً في البداية ثم تناقشه المجموعة جماعياً للوصول إلى رأي يمثل المجموعة</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62">
                <a:tc>
                  <a:txBody>
                    <a:bodyPr/>
                    <a:lstStyle/>
                    <a:p>
                      <a:pPr algn="ctr" rtl="1">
                        <a:spcAft>
                          <a:spcPts val="0"/>
                        </a:spcAft>
                      </a:pPr>
                      <a:r>
                        <a:rPr lang="ar-SA" sz="1600" dirty="0">
                          <a:effectLst/>
                          <a:latin typeface="Times New Roman"/>
                          <a:ea typeface="Times New Roman"/>
                          <a:cs typeface="PT Bold Heading"/>
                        </a:rPr>
                        <a:t>2</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المفاهيم المكونة للموضوع</a:t>
                      </a:r>
                      <a:endParaRPr lang="en-US" sz="140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15</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a:effectLst/>
                          <a:latin typeface="Times New Roman"/>
                          <a:ea typeface="Times New Roman"/>
                          <a:cs typeface="AL-Mohanad"/>
                        </a:rPr>
                        <a:t>يطلب من المتدربين تنفيذ النشاط (2-2-2) فردياً ثم تناقش النتائج جماعياً داخل المجموعة</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62">
                <a:tc>
                  <a:txBody>
                    <a:bodyPr/>
                    <a:lstStyle/>
                    <a:p>
                      <a:pPr algn="ctr" rtl="1">
                        <a:spcAft>
                          <a:spcPts val="0"/>
                        </a:spcAft>
                      </a:pPr>
                      <a:r>
                        <a:rPr lang="ar-SA" sz="1600" dirty="0">
                          <a:effectLst/>
                          <a:latin typeface="Times New Roman"/>
                          <a:ea typeface="Times New Roman"/>
                          <a:cs typeface="PT Bold Heading"/>
                        </a:rPr>
                        <a:t>3</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rtl="1">
                        <a:spcAft>
                          <a:spcPts val="0"/>
                        </a:spcAft>
                      </a:pPr>
                      <a:r>
                        <a:rPr lang="ar-SA" sz="1400">
                          <a:effectLst/>
                          <a:latin typeface="Times New Roman"/>
                          <a:ea typeface="Times New Roman"/>
                          <a:cs typeface="PT Bold Heading"/>
                        </a:rPr>
                        <a:t>تصنيف المفاهيم</a:t>
                      </a:r>
                      <a:endParaRPr lang="en-US" sz="140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15</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a:effectLst/>
                          <a:latin typeface="Times New Roman"/>
                          <a:ea typeface="Times New Roman"/>
                          <a:cs typeface="AL-Mohanad"/>
                        </a:rPr>
                        <a:t>يطلب من المتدربين تنفيذ النشاط (2-2-3) جماعياً داخل مجموعات العمل</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392">
                <a:tc>
                  <a:txBody>
                    <a:bodyPr/>
                    <a:lstStyle/>
                    <a:p>
                      <a:pPr algn="ctr" rtl="1">
                        <a:spcAft>
                          <a:spcPts val="0"/>
                        </a:spcAft>
                      </a:pPr>
                      <a:r>
                        <a:rPr lang="ar-SA" sz="1600" dirty="0">
                          <a:effectLst/>
                          <a:latin typeface="Times New Roman"/>
                          <a:ea typeface="Times New Roman"/>
                          <a:cs typeface="PT Bold Heading"/>
                        </a:rPr>
                        <a:t>4</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رسم خريطة مفاهيمية وتوضيح العلاقات</a:t>
                      </a:r>
                      <a:endParaRPr lang="en-US" sz="140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20</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a:effectLst/>
                          <a:latin typeface="Times New Roman"/>
                          <a:ea typeface="Times New Roman"/>
                          <a:cs typeface="AL-Mohanad"/>
                        </a:rPr>
                        <a:t>يطلب من المتدربين تنفيذ النشاط (2-2-4) على صورة مجموعات</a:t>
                      </a:r>
                      <a:endParaRPr lang="en-US" sz="1400">
                        <a:effectLst/>
                        <a:latin typeface="Times New Roman"/>
                        <a:ea typeface="Times New Roman"/>
                      </a:endParaRPr>
                    </a:p>
                    <a:p>
                      <a:pPr algn="justLow" rtl="1">
                        <a:spcAft>
                          <a:spcPts val="0"/>
                        </a:spcAft>
                      </a:pPr>
                      <a:r>
                        <a:rPr lang="ar-SA" sz="1600">
                          <a:effectLst/>
                          <a:latin typeface="Times New Roman"/>
                          <a:ea typeface="Times New Roman"/>
                          <a:cs typeface="AL-Mohanad"/>
                        </a:rPr>
                        <a:t>ومناقشتها وتفعيل أسلوب التقويم بين المجموعات.</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392">
                <a:tc>
                  <a:txBody>
                    <a:bodyPr/>
                    <a:lstStyle/>
                    <a:p>
                      <a:pPr algn="ctr" rtl="1">
                        <a:spcAft>
                          <a:spcPts val="0"/>
                        </a:spcAft>
                      </a:pPr>
                      <a:r>
                        <a:rPr lang="ar-SA" sz="1600" dirty="0">
                          <a:effectLst/>
                          <a:latin typeface="Times New Roman"/>
                          <a:ea typeface="Times New Roman"/>
                          <a:cs typeface="PT Bold Heading"/>
                        </a:rPr>
                        <a:t>5</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rtl="1">
                        <a:spcAft>
                          <a:spcPts val="0"/>
                        </a:spcAft>
                      </a:pPr>
                      <a:r>
                        <a:rPr lang="ar-SA" sz="1400">
                          <a:effectLst/>
                          <a:latin typeface="Times New Roman"/>
                          <a:ea typeface="Times New Roman"/>
                          <a:cs typeface="PT Bold Heading"/>
                        </a:rPr>
                        <a:t>تطبيق مهارات بناء الخريطة المفاهيمية</a:t>
                      </a:r>
                      <a:endParaRPr lang="en-US" sz="140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20</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a:effectLst/>
                          <a:latin typeface="Times New Roman"/>
                          <a:ea typeface="Times New Roman"/>
                          <a:cs typeface="AL-Mohanad"/>
                        </a:rPr>
                        <a:t>يطلب من المتدربين تنفيذ النشاط (2-2-5) على صورة مجموعات ومناقشتها وتفعيل أسلوب التقويم بين المجموعات.</a:t>
                      </a:r>
                      <a:endParaRPr lang="en-US" sz="140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392">
                <a:tc>
                  <a:txBody>
                    <a:bodyPr/>
                    <a:lstStyle/>
                    <a:p>
                      <a:pPr algn="ctr" rtl="1">
                        <a:spcAft>
                          <a:spcPts val="0"/>
                        </a:spcAft>
                      </a:pPr>
                      <a:r>
                        <a:rPr lang="ar-SA" sz="1600" dirty="0">
                          <a:effectLst/>
                          <a:latin typeface="Times New Roman"/>
                          <a:ea typeface="Times New Roman"/>
                          <a:cs typeface="PT Bold Heading"/>
                        </a:rPr>
                        <a:t>6</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rtl="1">
                        <a:spcAft>
                          <a:spcPts val="0"/>
                        </a:spcAft>
                      </a:pPr>
                      <a:r>
                        <a:rPr lang="ar-SA" sz="1400">
                          <a:effectLst/>
                          <a:latin typeface="Times New Roman"/>
                          <a:ea typeface="Times New Roman"/>
                          <a:cs typeface="PT Bold Heading"/>
                        </a:rPr>
                        <a:t>تقويم خرائط المفاهيم</a:t>
                      </a:r>
                      <a:endParaRPr lang="en-US" sz="140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15</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600">
                          <a:effectLst/>
                          <a:latin typeface="Times New Roman"/>
                          <a:ea typeface="Times New Roman"/>
                          <a:cs typeface="AL-Mohanad"/>
                        </a:rPr>
                        <a:t>يطلب من المتدربين تنفيذ النشاط (2-2-6) على صورة مجموعات ومناقشتها وتفعيل أسلوب التقويم بين المجموعات.</a:t>
                      </a:r>
                      <a:endParaRPr lang="en-US" sz="140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392">
                <a:tc>
                  <a:txBody>
                    <a:bodyPr/>
                    <a:lstStyle/>
                    <a:p>
                      <a:pPr algn="ctr" rtl="1">
                        <a:spcAft>
                          <a:spcPts val="0"/>
                        </a:spcAft>
                      </a:pPr>
                      <a:r>
                        <a:rPr lang="ar-SA" sz="1600" dirty="0">
                          <a:effectLst/>
                          <a:latin typeface="Times New Roman"/>
                          <a:ea typeface="Times New Roman"/>
                          <a:cs typeface="PT Bold Heading"/>
                        </a:rPr>
                        <a:t>7</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a:effectLst/>
                          <a:latin typeface="Times New Roman"/>
                          <a:ea typeface="Times New Roman"/>
                          <a:cs typeface="PT Bold Heading"/>
                        </a:rPr>
                        <a:t>بناء أداة تقويمية</a:t>
                      </a:r>
                      <a:endParaRPr lang="en-US" sz="140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dirty="0">
                          <a:effectLst/>
                          <a:latin typeface="Times New Roman"/>
                          <a:ea typeface="Times New Roman"/>
                          <a:cs typeface="AL-Mohanad"/>
                        </a:rPr>
                        <a:t>15</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dirty="0">
                          <a:effectLst/>
                          <a:latin typeface="Times New Roman"/>
                          <a:ea typeface="Times New Roman"/>
                          <a:cs typeface="AL-Mohanad"/>
                        </a:rPr>
                        <a:t>يطلب المدرب من المتدربين قراءة النشرة العلمية (2-2-2) وتنفيذ النشاط (2-2-7) فردياً في البداية ثم تناقشه المجموعة جماعياً للوصول إلى رأي يمثل المجموعة.</a:t>
                      </a:r>
                      <a:endParaRPr lang="en-US" sz="1400" dirty="0">
                        <a:effectLst/>
                        <a:latin typeface="Times New Roman"/>
                        <a:ea typeface="Times New Roman"/>
                      </a:endParaRPr>
                    </a:p>
                  </a:txBody>
                  <a:tcPr marL="65068" marR="6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131">
                <a:tc gridSpan="2">
                  <a:txBody>
                    <a:bodyPr/>
                    <a:lstStyle/>
                    <a:p>
                      <a:pPr algn="ctr" rtl="1">
                        <a:spcAft>
                          <a:spcPts val="0"/>
                        </a:spcAft>
                      </a:pPr>
                      <a:r>
                        <a:rPr lang="ar-SA" sz="1400" dirty="0">
                          <a:effectLst/>
                          <a:latin typeface="Times New Roman"/>
                          <a:ea typeface="Times New Roman"/>
                          <a:cs typeface="PT Bold Heading"/>
                        </a:rPr>
                        <a:t>المجموع</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gridSpan="2">
                  <a:txBody>
                    <a:bodyPr/>
                    <a:lstStyle/>
                    <a:p>
                      <a:pPr algn="ctr" rtl="1">
                        <a:spcAft>
                          <a:spcPts val="0"/>
                        </a:spcAft>
                      </a:pPr>
                      <a:r>
                        <a:rPr lang="ar-SA" sz="1600" dirty="0">
                          <a:effectLst/>
                          <a:latin typeface="Times New Roman"/>
                          <a:ea typeface="Times New Roman"/>
                          <a:cs typeface="PT Bold Heading"/>
                        </a:rPr>
                        <a:t>120</a:t>
                      </a:r>
                      <a:endParaRPr lang="en-US" sz="1400" dirty="0">
                        <a:effectLst/>
                        <a:latin typeface="Times New Roman"/>
                        <a:ea typeface="Times New Roman"/>
                      </a:endParaRPr>
                    </a:p>
                  </a:txBody>
                  <a:tcPr marL="65068" marR="6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r>
            </a:tbl>
          </a:graphicData>
        </a:graphic>
      </p:graphicFrame>
      <p:sp>
        <p:nvSpPr>
          <p:cNvPr id="5" name="Rectangle 1"/>
          <p:cNvSpPr>
            <a:spLocks noChangeArrowheads="1"/>
          </p:cNvSpPr>
          <p:nvPr/>
        </p:nvSpPr>
        <p:spPr bwMode="auto">
          <a:xfrm>
            <a:off x="2238375" y="144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792088" cy="527099"/>
          </a:xfrm>
          <a:prstGeom prst="rect">
            <a:avLst/>
          </a:prstGeom>
        </p:spPr>
      </p:pic>
    </p:spTree>
    <p:extLst>
      <p:ext uri="{BB962C8B-B14F-4D97-AF65-F5344CB8AC3E}">
        <p14:creationId xmlns:p14="http://schemas.microsoft.com/office/powerpoint/2010/main" val="404131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34</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1823144837"/>
              </p:ext>
            </p:extLst>
          </p:nvPr>
        </p:nvGraphicFramePr>
        <p:xfrm>
          <a:off x="1691680" y="620688"/>
          <a:ext cx="7139310" cy="731520"/>
        </p:xfrm>
        <a:graphic>
          <a:graphicData uri="http://schemas.openxmlformats.org/drawingml/2006/table">
            <a:tbl>
              <a:tblPr rtl="1" firstRow="1" firstCol="1" lastRow="1" lastCol="1" bandRow="1" bandCol="1"/>
              <a:tblGrid>
                <a:gridCol w="4962588"/>
                <a:gridCol w="2176722"/>
              </a:tblGrid>
              <a:tr h="0">
                <a:tc>
                  <a:txBody>
                    <a:bodyPr/>
                    <a:lstStyle/>
                    <a:p>
                      <a:pPr algn="justLow" rtl="1">
                        <a:spcAft>
                          <a:spcPts val="0"/>
                        </a:spcAft>
                      </a:pPr>
                      <a:r>
                        <a:rPr lang="ar-SA" sz="2400" dirty="0" smtClean="0">
                          <a:effectLst/>
                          <a:latin typeface="Times New Roman"/>
                          <a:ea typeface="Times New Roman"/>
                          <a:cs typeface="AL-Mohanad Bold"/>
                        </a:rPr>
                        <a:t>النشاط </a:t>
                      </a:r>
                      <a:r>
                        <a:rPr lang="ar-SA" sz="2400" dirty="0">
                          <a:effectLst/>
                          <a:latin typeface="Times New Roman"/>
                          <a:ea typeface="Times New Roman"/>
                          <a:cs typeface="AL-Mohanad Bold"/>
                        </a:rPr>
                        <a:t>(2 -2-1)</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Bold"/>
                        </a:rPr>
                        <a:t>الزمن (15) دقيقة</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dirty="0">
                          <a:effectLst/>
                          <a:latin typeface="Times New Roman"/>
                          <a:ea typeface="Times New Roman"/>
                          <a:cs typeface="AL-Mohanad Bold"/>
                        </a:rPr>
                        <a:t>أسلوب التنفيذ</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Bold"/>
                        </a:rPr>
                        <a:t>مشغل تدريبي</a:t>
                      </a:r>
                      <a:endParaRPr lang="en-US" sz="18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59632" y="2172920"/>
            <a:ext cx="756084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يلخص المتدرب خطوات بناء خريطة المفاهيم.</a:t>
            </a:r>
          </a:p>
          <a:p>
            <a:pPr marL="0" marR="0" lvl="0" indent="0"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أخي المتدرب: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متعاوناً مع زملائك في المجموعة اقرأوا النشرة العلمية رقم (2-2-1) مراحل بناء خريطة المفاهيم ثم لخصوها في خطوات إجرائية محددة.</a:t>
            </a:r>
          </a:p>
          <a:p>
            <a:pPr marL="0" marR="0" lvl="0" indent="0" defTabSz="914400" rtl="0"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cs typeface="AL-Mohanad" pitchFamily="2" charset="-78"/>
              </a:rPr>
              <a:t>...................................................................................................................................</a:t>
            </a:r>
          </a:p>
          <a:p>
            <a:pPr marL="0" marR="0" lvl="0" indent="0" defTabSz="914400" rtl="0" eaLnBrk="0" fontAlgn="base" latinLnBrk="0" hangingPunct="0">
              <a:lnSpc>
                <a:spcPct val="100000"/>
              </a:lnSpc>
              <a:spcBef>
                <a:spcPct val="0"/>
              </a:spcBef>
              <a:spcAft>
                <a:spcPct val="0"/>
              </a:spcAft>
              <a:buClrTx/>
              <a:buSzTx/>
              <a:buFontTx/>
              <a:buNone/>
              <a:tabLst/>
            </a:pPr>
            <a:r>
              <a:rPr lang="ar-SA" sz="2400" dirty="0" smtClean="0">
                <a:latin typeface="Arial" pitchFamily="34" charset="0"/>
                <a:cs typeface="AL-Mohanad" pitchFamily="2" charset="-78"/>
              </a:rPr>
              <a:t>...................................................................................................................................</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pic>
        <p:nvPicPr>
          <p:cNvPr id="3074" name="Picture 2" descr="C:\Users\dell\Pictures\imagesCAMU0CW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013176"/>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3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35</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3142563813"/>
              </p:ext>
            </p:extLst>
          </p:nvPr>
        </p:nvGraphicFramePr>
        <p:xfrm>
          <a:off x="1763688" y="548680"/>
          <a:ext cx="6984776" cy="731520"/>
        </p:xfrm>
        <a:graphic>
          <a:graphicData uri="http://schemas.openxmlformats.org/drawingml/2006/table">
            <a:tbl>
              <a:tblPr rtl="1" firstRow="1" firstCol="1" lastRow="1" lastCol="1" bandRow="1" bandCol="1"/>
              <a:tblGrid>
                <a:gridCol w="6984776"/>
              </a:tblGrid>
              <a:tr h="0">
                <a:tc>
                  <a:txBody>
                    <a:bodyPr/>
                    <a:lstStyle/>
                    <a:p>
                      <a:pPr algn="ctr" rtl="1">
                        <a:spcAft>
                          <a:spcPts val="0"/>
                        </a:spcAft>
                      </a:pPr>
                      <a:r>
                        <a:rPr lang="ar-SA" sz="2400" dirty="0" smtClean="0">
                          <a:effectLst/>
                          <a:latin typeface="Times New Roman"/>
                          <a:ea typeface="Times New Roman"/>
                          <a:cs typeface="AL-Mohanad" pitchFamily="2" charset="-78"/>
                        </a:rPr>
                        <a:t>نشرة </a:t>
                      </a:r>
                      <a:r>
                        <a:rPr lang="ar-SA" sz="2400" dirty="0">
                          <a:effectLst/>
                          <a:latin typeface="Times New Roman"/>
                          <a:ea typeface="Times New Roman"/>
                          <a:cs typeface="AL-Mohanad" pitchFamily="2" charset="-78"/>
                        </a:rPr>
                        <a:t>علمية رقم: (2-2-1)</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dirty="0">
                          <a:effectLst/>
                          <a:latin typeface="Times New Roman"/>
                          <a:ea typeface="Times New Roman"/>
                          <a:cs typeface="AL-Mohanad" pitchFamily="2" charset="-78"/>
                        </a:rPr>
                        <a:t>موضوع النشرة العلمية: مراحل بناء خريطة المفهوم</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59633" y="2294870"/>
            <a:ext cx="756084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914400" algn="l"/>
              </a:tabLst>
            </a:pP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مراحل بناء خريطة المفهوم</a:t>
            </a:r>
          </a:p>
          <a:p>
            <a:pPr marL="0" marR="0" lvl="0" indent="0" algn="ctr" defTabSz="914400" rtl="1" eaLnBrk="1" fontAlgn="base" latinLnBrk="0" hangingPunct="1">
              <a:lnSpc>
                <a:spcPct val="100000"/>
              </a:lnSpc>
              <a:spcBef>
                <a:spcPct val="0"/>
              </a:spcBef>
              <a:spcAft>
                <a:spcPct val="0"/>
              </a:spcAft>
              <a:buClrTx/>
              <a:buSzTx/>
              <a:buFontTx/>
              <a:buNone/>
              <a:tabLst>
                <a:tab pos="914400" algn="l"/>
              </a:tabLst>
            </a:pPr>
            <a:endParaRPr kumimoji="0" lang="en-US" sz="2400" b="0" i="0" u="none" strike="noStrike" cap="none" normalizeH="0" baseline="0" dirty="0" smtClean="0">
              <a:ln>
                <a:noFill/>
              </a:ln>
              <a:solidFill>
                <a:srgbClr val="0070C0"/>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tabLst>
                <a:tab pos="914400" algn="l"/>
              </a:tabLst>
            </a:pPr>
            <a:r>
              <a:rPr lang="ar-SA" sz="2400" b="1" dirty="0" smtClean="0">
                <a:solidFill>
                  <a:srgbClr val="0070C0"/>
                </a:solidFill>
                <a:latin typeface="Arial" pitchFamily="34" charset="0"/>
                <a:ea typeface="Times New Roman" pitchFamily="18" charset="0"/>
                <a:cs typeface="AL-Mohanad" pitchFamily="2" charset="-78"/>
              </a:rPr>
              <a:t>1- </a:t>
            </a: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مرحلة العصف الذهني :</a:t>
            </a:r>
            <a:endParaRPr kumimoji="0" lang="en-US" sz="2400" b="0" i="0" u="none" strike="noStrike" cap="none" normalizeH="0" baseline="0" dirty="0" smtClean="0">
              <a:ln>
                <a:noFill/>
              </a:ln>
              <a:solidFill>
                <a:srgbClr val="0070C0"/>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9144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ضع قائمة بكل المفاهيم والتعابير التي لها علاقة بالموضوع المحدد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9144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لا تنزعج من كثرة المفاهيم فالأهمية النسبية للمفاهيم والعلاقات لا تتضح في هذه المرحلة.</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9144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الهدف في هذه المرحلة هو توليد أكبر قائمة محتملة من المفاهيم.</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Lst>
            </a:pP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05867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35</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547664" y="1720840"/>
            <a:ext cx="7056784" cy="3416320"/>
          </a:xfrm>
          <a:prstGeom prst="rect">
            <a:avLst/>
          </a:prstGeom>
        </p:spPr>
        <p:txBody>
          <a:bodyPr wrap="square">
            <a:spAutoFit/>
          </a:bodyPr>
          <a:lstStyle/>
          <a:p>
            <a:pPr marL="95250"/>
            <a:r>
              <a:rPr lang="ar-SA" sz="2400" b="1" dirty="0" smtClean="0">
                <a:solidFill>
                  <a:srgbClr val="0070C0"/>
                </a:solidFill>
                <a:latin typeface="Times New Roman"/>
                <a:ea typeface="Times New Roman"/>
                <a:cs typeface="AL-Mohanad" pitchFamily="2" charset="-78"/>
              </a:rPr>
              <a:t>2- مرحلة التنظيم :</a:t>
            </a:r>
            <a:endParaRPr lang="en-US" sz="2400" dirty="0">
              <a:solidFill>
                <a:srgbClr val="0070C0"/>
              </a:solidFill>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انشر المفاهيم على منضدة أو سبورة حتى تمكن قراءتها بشكل سهل.</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اصنع مجموعات رئيسية وفرعية مترابطة من المفاهيم، وحاول أن تجمع ما يؤكد التصنيفات التي عملتها.</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حدد تعابير تمثّل فئات أعلى وأضفها.</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خذ حريتك في إعادة الترتيب </a:t>
            </a:r>
            <a:r>
              <a:rPr lang="ar-SA" sz="2400" dirty="0" smtClean="0">
                <a:latin typeface="Times New Roman"/>
                <a:ea typeface="Times New Roman"/>
                <a:cs typeface="AL-Mohanad" pitchFamily="2" charset="-78"/>
              </a:rPr>
              <a:t> ثانية، ويمكنك </a:t>
            </a:r>
            <a:r>
              <a:rPr lang="ar-SA" sz="2400" dirty="0">
                <a:latin typeface="Times New Roman"/>
                <a:ea typeface="Times New Roman"/>
                <a:cs typeface="AL-Mohanad" pitchFamily="2" charset="-78"/>
              </a:rPr>
              <a:t>إعادة أشياء حذفتها أو أهملتها في البداية.</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بعض المفاهيم ستسقط في عمليات التجميع والتصنيف المتعددة، لكنها قد تصبح مهمة في مرحلة الربط</a:t>
            </a:r>
            <a:r>
              <a:rPr lang="ar-SA" sz="2400" dirty="0" smtClean="0">
                <a:latin typeface="Times New Roman"/>
                <a:ea typeface="Times New Roman"/>
                <a:cs typeface="AL-Mohanad" pitchFamily="2" charset="-78"/>
              </a:rPr>
              <a:t>.</a:t>
            </a:r>
            <a:endParaRPr lang="en-US" sz="2400" dirty="0">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71274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67744" y="2492896"/>
            <a:ext cx="5382344" cy="1200329"/>
          </a:xfrm>
          <a:prstGeom prst="rect">
            <a:avLst/>
          </a:prstGeom>
        </p:spPr>
        <p:txBody>
          <a:bodyPr wrap="square">
            <a:spAutoFit/>
          </a:bodyPr>
          <a:lstStyle/>
          <a:p>
            <a:pPr algn="ctr"/>
            <a:r>
              <a:rPr lang="ar-SA" sz="3600" b="1" dirty="0">
                <a:cs typeface="AL-Mohanad" pitchFamily="2" charset="-78"/>
              </a:rPr>
              <a:t>الوحدة الأولى</a:t>
            </a:r>
          </a:p>
          <a:p>
            <a:pPr algn="ctr"/>
            <a:r>
              <a:rPr lang="ar-SA" sz="3600" b="1" dirty="0">
                <a:cs typeface="AL-Mohanad" pitchFamily="2" charset="-78"/>
              </a:rPr>
              <a:t>خرائط المفاهيم : المفهوم والمكونات</a:t>
            </a:r>
          </a:p>
        </p:txBody>
      </p:sp>
      <p:sp>
        <p:nvSpPr>
          <p:cNvPr id="3" name="شكل بيضاوي 2"/>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9</a:t>
            </a:r>
            <a:endParaRPr lang="ar-SA" sz="2000"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pic>
        <p:nvPicPr>
          <p:cNvPr id="5" name="Picture 2" descr="C:\Users\dell\Pictures\التصنيف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610819"/>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dell\Pictures\دورات تدريبية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907" y="4606627"/>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7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35</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259632" y="1443841"/>
            <a:ext cx="7200800" cy="3785652"/>
          </a:xfrm>
          <a:prstGeom prst="rect">
            <a:avLst/>
          </a:prstGeom>
        </p:spPr>
        <p:txBody>
          <a:bodyPr wrap="square">
            <a:spAutoFit/>
          </a:bodyPr>
          <a:lstStyle/>
          <a:p>
            <a:pPr marL="95250" algn="just"/>
            <a:r>
              <a:rPr lang="ar-SA" sz="2400" dirty="0" smtClean="0">
                <a:solidFill>
                  <a:srgbClr val="0070C0"/>
                </a:solidFill>
                <a:latin typeface="Times New Roman"/>
                <a:ea typeface="Times New Roman"/>
                <a:cs typeface="AL-Mohanad" pitchFamily="2" charset="-78"/>
              </a:rPr>
              <a:t>3-  </a:t>
            </a:r>
            <a:r>
              <a:rPr lang="ar-SA" sz="2400" b="1" dirty="0" smtClean="0">
                <a:solidFill>
                  <a:srgbClr val="0070C0"/>
                </a:solidFill>
                <a:latin typeface="Times New Roman"/>
                <a:ea typeface="Times New Roman"/>
                <a:cs typeface="AL-Mohanad" pitchFamily="2" charset="-78"/>
              </a:rPr>
              <a:t>مرحلة </a:t>
            </a:r>
            <a:r>
              <a:rPr lang="ar-SA" sz="2400" b="1" dirty="0">
                <a:solidFill>
                  <a:srgbClr val="0070C0"/>
                </a:solidFill>
                <a:latin typeface="Times New Roman"/>
                <a:ea typeface="Times New Roman"/>
                <a:cs typeface="AL-Mohanad" pitchFamily="2" charset="-78"/>
              </a:rPr>
              <a:t>التصميم</a:t>
            </a:r>
            <a:endParaRPr lang="en-US" sz="2400" dirty="0">
              <a:solidFill>
                <a:srgbClr val="0070C0"/>
              </a:solidFill>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اقترح تعابير تمثّل فهمك الكلي للعلاقات الداخلية والارتباطات بين المجموعات </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ضع تدرجاً يضع المفاهيم الأكثر عمومية في القمة ( أو في المركز) والمفاهيم الأصغر في المجموعات الأقل عمومية؛ قربها إلى بعضها لتسهل ملاحظة العلاقات بينها.</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فكّر في تعابير مكونة من جمل بسيطة تظهر العلاقات بين المفاهيم.</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كن حرا في إعادة ترتيب الأشياء في أي وقت خلال هذه المرحلة</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لا تتوقع مطلقاً </a:t>
            </a:r>
            <a:r>
              <a:rPr lang="ar-SA" sz="2400" dirty="0" smtClean="0">
                <a:latin typeface="Times New Roman"/>
                <a:ea typeface="Times New Roman"/>
                <a:cs typeface="AL-Mohanad" pitchFamily="2" charset="-78"/>
              </a:rPr>
              <a:t>( ولا </a:t>
            </a:r>
            <a:r>
              <a:rPr lang="ar-SA" sz="2400" dirty="0">
                <a:latin typeface="Times New Roman"/>
                <a:ea typeface="Times New Roman"/>
                <a:cs typeface="AL-Mohanad" pitchFamily="2" charset="-78"/>
              </a:rPr>
              <a:t>تحرص </a:t>
            </a:r>
            <a:r>
              <a:rPr lang="ar-SA" sz="2400" dirty="0" smtClean="0">
                <a:latin typeface="Times New Roman"/>
                <a:ea typeface="Times New Roman"/>
                <a:cs typeface="AL-Mohanad" pitchFamily="2" charset="-78"/>
              </a:rPr>
              <a:t>) أن </a:t>
            </a:r>
            <a:r>
              <a:rPr lang="ar-SA" sz="2400" dirty="0">
                <a:latin typeface="Times New Roman"/>
                <a:ea typeface="Times New Roman"/>
                <a:cs typeface="AL-Mohanad" pitchFamily="2" charset="-78"/>
              </a:rPr>
              <a:t>يكون تصميمك متطابقا مع المجموعات </a:t>
            </a:r>
            <a:r>
              <a:rPr lang="ar-SA" sz="2400" dirty="0" smtClean="0">
                <a:latin typeface="Times New Roman"/>
                <a:ea typeface="Times New Roman"/>
                <a:cs typeface="AL-Mohanad" pitchFamily="2" charset="-78"/>
              </a:rPr>
              <a:t>الأخرى</a:t>
            </a:r>
            <a:r>
              <a:rPr lang="ar-SA" sz="2400" dirty="0">
                <a:latin typeface="Times New Roman"/>
                <a:ea typeface="Times New Roman"/>
                <a:cs typeface="AL-Mohanad" pitchFamily="2" charset="-78"/>
              </a:rPr>
              <a:t> </a:t>
            </a:r>
            <a:r>
              <a:rPr lang="ar-SA" sz="2400" dirty="0" smtClean="0">
                <a:latin typeface="Times New Roman"/>
                <a:ea typeface="Times New Roman"/>
                <a:cs typeface="AL-Mohanad" pitchFamily="2" charset="-78"/>
              </a:rPr>
              <a:t>.</a:t>
            </a:r>
            <a:endParaRPr lang="en-US" sz="2400" dirty="0">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42354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331640" y="1628800"/>
            <a:ext cx="7128792" cy="3416320"/>
          </a:xfrm>
          <a:prstGeom prst="rect">
            <a:avLst/>
          </a:prstGeom>
        </p:spPr>
        <p:txBody>
          <a:bodyPr wrap="square">
            <a:spAutoFit/>
          </a:bodyPr>
          <a:lstStyle/>
          <a:p>
            <a:pPr lvl="0" algn="just">
              <a:buSzPts val="1400"/>
              <a:tabLst>
                <a:tab pos="571500" algn="l"/>
              </a:tabLst>
            </a:pPr>
            <a:r>
              <a:rPr lang="ar-SA" sz="2400" b="1" dirty="0" smtClean="0">
                <a:solidFill>
                  <a:srgbClr val="0070C0"/>
                </a:solidFill>
                <a:latin typeface="Times New Roman"/>
                <a:ea typeface="Times New Roman"/>
                <a:cs typeface="AL-Mohanad" pitchFamily="2" charset="-78"/>
              </a:rPr>
              <a:t>4- مرحلة التنظيم:</a:t>
            </a:r>
            <a:endParaRPr lang="en-US" sz="2400" dirty="0">
              <a:solidFill>
                <a:srgbClr val="0070C0"/>
              </a:solidFill>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انشر المفاهيم على منضدة أو سبورة حتى تمكن قراءتها بشكل سهل.</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اصنع مجموعات رئيسية وفرعية مترابطة من المفاهيم، وحاول أن تجمع ما يؤكد التصنيفات التي عملتها.</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حدد تعابير تمثّل فئات أعلى وأضفها.</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خذ حريتك في إعادة الترتيب </a:t>
            </a:r>
            <a:r>
              <a:rPr lang="ar-SA" sz="2400" dirty="0" err="1" smtClean="0">
                <a:latin typeface="Times New Roman"/>
                <a:ea typeface="Times New Roman"/>
                <a:cs typeface="AL-Mohanad" pitchFamily="2" charset="-78"/>
              </a:rPr>
              <a:t>ثانية،و</a:t>
            </a:r>
            <a:r>
              <a:rPr lang="ar-SA" sz="2400" dirty="0" smtClean="0">
                <a:latin typeface="Times New Roman"/>
                <a:ea typeface="Times New Roman"/>
                <a:cs typeface="AL-Mohanad" pitchFamily="2" charset="-78"/>
              </a:rPr>
              <a:t> يمكنك </a:t>
            </a:r>
            <a:r>
              <a:rPr lang="ar-SA" sz="2400" dirty="0">
                <a:latin typeface="Times New Roman"/>
                <a:ea typeface="Times New Roman"/>
                <a:cs typeface="AL-Mohanad" pitchFamily="2" charset="-78"/>
              </a:rPr>
              <a:t>إعادة أشياء حذفتها أو أهملتها في البداية.</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بعض المفاهيم ستسقط في عمليات التجميع والتصنيف المتعددة، لكنها قد تصبح مهمة في مرحلة </a:t>
            </a:r>
            <a:r>
              <a:rPr lang="ar-SA" sz="2400" dirty="0" smtClean="0">
                <a:latin typeface="Times New Roman"/>
                <a:ea typeface="Times New Roman"/>
                <a:cs typeface="AL-Mohanad" pitchFamily="2" charset="-78"/>
              </a:rPr>
              <a:t>الربط.</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58410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331640" y="1484784"/>
            <a:ext cx="7272808" cy="3785652"/>
          </a:xfrm>
          <a:prstGeom prst="rect">
            <a:avLst/>
          </a:prstGeom>
        </p:spPr>
        <p:txBody>
          <a:bodyPr wrap="square">
            <a:spAutoFit/>
          </a:bodyPr>
          <a:lstStyle/>
          <a:p>
            <a:pPr marL="95250" algn="just"/>
            <a:r>
              <a:rPr lang="ar-SA" sz="2400" dirty="0" smtClean="0">
                <a:solidFill>
                  <a:srgbClr val="0070C0"/>
                </a:solidFill>
                <a:latin typeface="Times New Roman"/>
                <a:ea typeface="Times New Roman"/>
                <a:cs typeface="AL-Mohanad" pitchFamily="2" charset="-78"/>
              </a:rPr>
              <a:t>5- </a:t>
            </a:r>
            <a:r>
              <a:rPr lang="ar-SA" sz="2400" b="1" dirty="0" smtClean="0">
                <a:solidFill>
                  <a:srgbClr val="0070C0"/>
                </a:solidFill>
                <a:latin typeface="Times New Roman"/>
                <a:ea typeface="Times New Roman"/>
                <a:cs typeface="AL-Mohanad" pitchFamily="2" charset="-78"/>
              </a:rPr>
              <a:t>مرحلة التصميم :</a:t>
            </a:r>
            <a:endParaRPr lang="en-US" sz="2400" dirty="0">
              <a:solidFill>
                <a:srgbClr val="0070C0"/>
              </a:solidFill>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اقترح تعابير تمثّل فهمك الكلي للعلاقات الداخلية والارتباطات بين المجموعات </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ضع تدرجاً يضع المفاهيم الأكثر عمومية في القمة ( أو في المركز) والمفاهيم الأصغر في المجموعات الأقل عمومية؛ قربها إلى بعضها لتسهل ملاحظة العلاقات بينها.</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فكّر في تعابير مكونة من جمل بسيطة تظهر العلاقات بين المفاهيم.</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كن حرا في إعادة ترتيب الأشياء في أي وقت خلال هذه المرحلة</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لا تتوقع مطلقاً (ولا تحرص </a:t>
            </a:r>
            <a:r>
              <a:rPr lang="ar-SA" sz="2400" dirty="0" smtClean="0">
                <a:latin typeface="Times New Roman"/>
                <a:ea typeface="Times New Roman"/>
                <a:cs typeface="AL-Mohanad" pitchFamily="2" charset="-78"/>
              </a:rPr>
              <a:t>) أن </a:t>
            </a:r>
            <a:r>
              <a:rPr lang="ar-SA" sz="2400" dirty="0">
                <a:latin typeface="Times New Roman"/>
                <a:ea typeface="Times New Roman"/>
                <a:cs typeface="AL-Mohanad" pitchFamily="2" charset="-78"/>
              </a:rPr>
              <a:t>يكون تصميمك متطابقا مع المجموعات الأخرى.</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10525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979712" y="2132856"/>
            <a:ext cx="6336704" cy="2308324"/>
          </a:xfrm>
          <a:prstGeom prst="rect">
            <a:avLst/>
          </a:prstGeom>
        </p:spPr>
        <p:txBody>
          <a:bodyPr wrap="square">
            <a:spAutoFit/>
          </a:bodyPr>
          <a:lstStyle/>
          <a:p>
            <a:pPr lvl="0" algn="just">
              <a:buSzPts val="1400"/>
              <a:tabLst>
                <a:tab pos="571500" algn="l"/>
              </a:tabLst>
            </a:pPr>
            <a:r>
              <a:rPr lang="ar-SA" sz="2400" b="1" dirty="0" smtClean="0">
                <a:solidFill>
                  <a:srgbClr val="0070C0"/>
                </a:solidFill>
                <a:latin typeface="Times New Roman"/>
                <a:ea typeface="Times New Roman"/>
                <a:cs typeface="AL-Mohanad" pitchFamily="2" charset="-78"/>
              </a:rPr>
              <a:t>6- مرحلة الربط :</a:t>
            </a:r>
            <a:endParaRPr lang="en-US" sz="2400" dirty="0">
              <a:solidFill>
                <a:srgbClr val="0070C0"/>
              </a:solidFill>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استخدم الخطوط أو الأسهم للتوصيل وعرض العلاقة بين المفاهيم الموصّلة.</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اكتب كلمة أو عبارة قصيرة بجوار كل سهم لتحديد العلاقة.</a:t>
            </a:r>
            <a:endParaRPr lang="en-US" sz="2400" dirty="0">
              <a:latin typeface="Times New Roman"/>
              <a:ea typeface="Times New Roman"/>
              <a:cs typeface="AL-Mohanad" pitchFamily="2" charset="-78"/>
            </a:endParaRPr>
          </a:p>
          <a:p>
            <a:pPr marL="342900" lvl="0" indent="-342900" algn="just">
              <a:buSzPts val="1200"/>
              <a:buFont typeface="Webdings"/>
              <a:buChar char=""/>
              <a:tabLst>
                <a:tab pos="914400" algn="l"/>
              </a:tabLst>
            </a:pPr>
            <a:r>
              <a:rPr lang="ar-SA" sz="2400" dirty="0">
                <a:latin typeface="Times New Roman"/>
                <a:ea typeface="Times New Roman"/>
                <a:cs typeface="AL-Mohanad" pitchFamily="2" charset="-78"/>
              </a:rPr>
              <a:t>يمكن إبراز بعض الأسهم بشكل أو لون مختلف إذا كانت تمثّل علاقات مهمة.</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74414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2195736" y="2060848"/>
            <a:ext cx="5958408" cy="2677656"/>
          </a:xfrm>
          <a:prstGeom prst="rect">
            <a:avLst/>
          </a:prstGeom>
        </p:spPr>
        <p:txBody>
          <a:bodyPr wrap="square">
            <a:spAutoFit/>
          </a:bodyPr>
          <a:lstStyle/>
          <a:p>
            <a:pPr lvl="0">
              <a:buSzPts val="1400"/>
              <a:tabLst>
                <a:tab pos="571500" algn="l"/>
              </a:tabLst>
            </a:pPr>
            <a:r>
              <a:rPr lang="ar-SA" sz="2400" b="1" dirty="0" smtClean="0">
                <a:solidFill>
                  <a:srgbClr val="0070C0"/>
                </a:solidFill>
                <a:latin typeface="Times New Roman"/>
                <a:ea typeface="Times New Roman"/>
                <a:cs typeface="AL-Mohanad" pitchFamily="2" charset="-78"/>
              </a:rPr>
              <a:t>7- مرحلة المراجعة :</a:t>
            </a:r>
            <a:endParaRPr lang="en-US" sz="2400" dirty="0">
              <a:solidFill>
                <a:srgbClr val="0070C0"/>
              </a:solidFill>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ركّز على فحص مسوّدة خريطة المفهوم.</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أعد ترتيب المقاطع مع التركيز على التنظيم والمظهر.</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أزل أو ادمج البنود ابتغاء البساطة.</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يمكنك إضافة ألوان أو خطوطا مختلفة تدل على درجة الأهمية.</a:t>
            </a:r>
            <a:endParaRPr lang="en-US" sz="2400" dirty="0">
              <a:latin typeface="Times New Roman"/>
              <a:ea typeface="Times New Roman"/>
              <a:cs typeface="AL-Mohanad" pitchFamily="2" charset="-78"/>
            </a:endParaRPr>
          </a:p>
          <a:p>
            <a:pPr marL="342900" lvl="0" indent="-342900">
              <a:buSzPts val="1200"/>
              <a:buFont typeface="Webdings"/>
              <a:buChar char=""/>
              <a:tabLst>
                <a:tab pos="914400" algn="l"/>
              </a:tabLst>
            </a:pPr>
            <a:r>
              <a:rPr lang="ar-SA" sz="2400" dirty="0">
                <a:latin typeface="Times New Roman"/>
                <a:ea typeface="Times New Roman"/>
                <a:cs typeface="AL-Mohanad" pitchFamily="2" charset="-78"/>
              </a:rPr>
              <a:t>ناقش أي بند عندما يكون هناك خلاف في وجهات النظر.</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31766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Oval 4"/>
          <p:cNvSpPr>
            <a:spLocks noChangeArrowheads="1"/>
          </p:cNvSpPr>
          <p:nvPr/>
        </p:nvSpPr>
        <p:spPr bwMode="auto">
          <a:xfrm>
            <a:off x="3348038" y="188913"/>
            <a:ext cx="2376487" cy="792162"/>
          </a:xfrm>
          <a:prstGeom prst="ellipse">
            <a:avLst/>
          </a:prstGeom>
          <a:solidFill>
            <a:schemeClr val="accent4">
              <a:lumMod val="20000"/>
              <a:lumOff val="80000"/>
            </a:schemeClr>
          </a:solidFill>
          <a:ln w="9525" algn="ctr">
            <a:solidFill>
              <a:schemeClr val="tx1"/>
            </a:solidFill>
            <a:round/>
            <a:headEnd/>
            <a:tailEnd/>
          </a:ln>
          <a:effectLst/>
        </p:spPr>
        <p:txBody>
          <a:bodyPr wrap="none" anchor="ctr"/>
          <a:lstStyle/>
          <a:p>
            <a:pPr marL="342900" indent="-342900" algn="ctr"/>
            <a:endParaRPr lang="en-US">
              <a:effectLst>
                <a:outerShdw blurRad="38100" dist="38100" dir="2700000" algn="tl">
                  <a:srgbClr val="000000"/>
                </a:outerShdw>
              </a:effectLst>
            </a:endParaRPr>
          </a:p>
        </p:txBody>
      </p:sp>
      <p:sp>
        <p:nvSpPr>
          <p:cNvPr id="6" name="Line 6"/>
          <p:cNvSpPr>
            <a:spLocks noChangeShapeType="1"/>
          </p:cNvSpPr>
          <p:nvPr/>
        </p:nvSpPr>
        <p:spPr bwMode="auto">
          <a:xfrm>
            <a:off x="5508625" y="836613"/>
            <a:ext cx="86360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7" name="Line 7"/>
          <p:cNvSpPr>
            <a:spLocks noChangeShapeType="1"/>
          </p:cNvSpPr>
          <p:nvPr/>
        </p:nvSpPr>
        <p:spPr bwMode="auto">
          <a:xfrm>
            <a:off x="4572000" y="1052513"/>
            <a:ext cx="0"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8" name="Line 8"/>
          <p:cNvSpPr>
            <a:spLocks noChangeShapeType="1"/>
          </p:cNvSpPr>
          <p:nvPr/>
        </p:nvSpPr>
        <p:spPr bwMode="auto">
          <a:xfrm flipH="1">
            <a:off x="2700338" y="836613"/>
            <a:ext cx="863600"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9" name="Oval 9"/>
          <p:cNvSpPr>
            <a:spLocks noChangeArrowheads="1"/>
          </p:cNvSpPr>
          <p:nvPr/>
        </p:nvSpPr>
        <p:spPr bwMode="auto">
          <a:xfrm>
            <a:off x="6227763" y="1268413"/>
            <a:ext cx="2087562" cy="865187"/>
          </a:xfrm>
          <a:prstGeom prst="ellipse">
            <a:avLst/>
          </a:prstGeom>
          <a:solidFill>
            <a:schemeClr val="tx2">
              <a:lumMod val="40000"/>
              <a:lumOff val="60000"/>
            </a:schemeClr>
          </a:solidFill>
          <a:ln w="9525" algn="ctr">
            <a:solidFill>
              <a:schemeClr val="tx1"/>
            </a:solidFill>
            <a:round/>
            <a:headEnd/>
            <a:tailEnd/>
          </a:ln>
          <a:effectLst/>
        </p:spPr>
        <p:txBody>
          <a:bodyPr wrap="none" anchor="ctr"/>
          <a:lstStyle/>
          <a:p>
            <a:endParaRPr lang="ar-SA"/>
          </a:p>
        </p:txBody>
      </p:sp>
      <p:sp>
        <p:nvSpPr>
          <p:cNvPr id="10" name="Oval 13"/>
          <p:cNvSpPr>
            <a:spLocks noChangeArrowheads="1"/>
          </p:cNvSpPr>
          <p:nvPr/>
        </p:nvSpPr>
        <p:spPr bwMode="auto">
          <a:xfrm>
            <a:off x="3563938" y="1484313"/>
            <a:ext cx="2087562" cy="865187"/>
          </a:xfrm>
          <a:prstGeom prst="ellipse">
            <a:avLst/>
          </a:prstGeom>
          <a:solidFill>
            <a:schemeClr val="tx2">
              <a:lumMod val="40000"/>
              <a:lumOff val="60000"/>
            </a:schemeClr>
          </a:solidFill>
          <a:ln w="9525" algn="ctr">
            <a:solidFill>
              <a:schemeClr val="tx1"/>
            </a:solidFill>
            <a:round/>
            <a:headEnd/>
            <a:tailEnd/>
          </a:ln>
          <a:effectLst/>
        </p:spPr>
        <p:txBody>
          <a:bodyPr wrap="none" anchor="ctr"/>
          <a:lstStyle/>
          <a:p>
            <a:endParaRPr lang="ar-SA"/>
          </a:p>
        </p:txBody>
      </p:sp>
      <p:sp>
        <p:nvSpPr>
          <p:cNvPr id="11" name="Oval 14"/>
          <p:cNvSpPr>
            <a:spLocks noChangeArrowheads="1"/>
          </p:cNvSpPr>
          <p:nvPr/>
        </p:nvSpPr>
        <p:spPr bwMode="auto">
          <a:xfrm>
            <a:off x="971550" y="1341438"/>
            <a:ext cx="2087563" cy="865187"/>
          </a:xfrm>
          <a:prstGeom prst="ellipse">
            <a:avLst/>
          </a:prstGeom>
          <a:solidFill>
            <a:schemeClr val="tx2">
              <a:lumMod val="40000"/>
              <a:lumOff val="60000"/>
            </a:schemeClr>
          </a:solidFill>
          <a:ln w="9525" algn="ctr">
            <a:solidFill>
              <a:schemeClr val="tx1"/>
            </a:solidFill>
            <a:round/>
            <a:headEnd/>
            <a:tailEnd/>
          </a:ln>
          <a:effectLst/>
        </p:spPr>
        <p:txBody>
          <a:bodyPr wrap="none" anchor="ctr"/>
          <a:lstStyle/>
          <a:p>
            <a:endParaRPr lang="ar-SA"/>
          </a:p>
        </p:txBody>
      </p:sp>
      <p:sp>
        <p:nvSpPr>
          <p:cNvPr id="12" name="Oval 16"/>
          <p:cNvSpPr>
            <a:spLocks noChangeArrowheads="1"/>
          </p:cNvSpPr>
          <p:nvPr/>
        </p:nvSpPr>
        <p:spPr bwMode="auto">
          <a:xfrm>
            <a:off x="4859338" y="3068638"/>
            <a:ext cx="865187" cy="792162"/>
          </a:xfrm>
          <a:prstGeom prst="ellipse">
            <a:avLst/>
          </a:prstGeom>
          <a:solidFill>
            <a:schemeClr val="bg2">
              <a:lumMod val="75000"/>
            </a:schemeClr>
          </a:solidFill>
          <a:ln w="9525" algn="ctr">
            <a:solidFill>
              <a:schemeClr val="tx1"/>
            </a:solidFill>
            <a:round/>
            <a:headEnd/>
            <a:tailEnd/>
          </a:ln>
          <a:effectLst/>
        </p:spPr>
        <p:txBody>
          <a:bodyPr wrap="none" anchor="ctr"/>
          <a:lstStyle/>
          <a:p>
            <a:endParaRPr lang="ar-SA"/>
          </a:p>
        </p:txBody>
      </p:sp>
      <p:sp>
        <p:nvSpPr>
          <p:cNvPr id="13" name="Oval 17"/>
          <p:cNvSpPr>
            <a:spLocks noChangeArrowheads="1"/>
          </p:cNvSpPr>
          <p:nvPr/>
        </p:nvSpPr>
        <p:spPr bwMode="auto">
          <a:xfrm>
            <a:off x="3635375" y="3068638"/>
            <a:ext cx="865188" cy="792162"/>
          </a:xfrm>
          <a:prstGeom prst="ellipse">
            <a:avLst/>
          </a:prstGeom>
          <a:solidFill>
            <a:schemeClr val="bg2">
              <a:lumMod val="75000"/>
            </a:schemeClr>
          </a:solidFill>
          <a:ln w="9525" algn="ctr">
            <a:solidFill>
              <a:schemeClr val="tx1"/>
            </a:solidFill>
            <a:round/>
            <a:headEnd/>
            <a:tailEnd/>
          </a:ln>
          <a:effectLst/>
        </p:spPr>
        <p:txBody>
          <a:bodyPr wrap="none" anchor="ctr"/>
          <a:lstStyle/>
          <a:p>
            <a:endParaRPr lang="ar-SA"/>
          </a:p>
        </p:txBody>
      </p:sp>
      <p:sp>
        <p:nvSpPr>
          <p:cNvPr id="14" name="Oval 18"/>
          <p:cNvSpPr>
            <a:spLocks noChangeArrowheads="1"/>
          </p:cNvSpPr>
          <p:nvPr/>
        </p:nvSpPr>
        <p:spPr bwMode="auto">
          <a:xfrm>
            <a:off x="2195513" y="3068638"/>
            <a:ext cx="865187" cy="792162"/>
          </a:xfrm>
          <a:prstGeom prst="ellipse">
            <a:avLst/>
          </a:prstGeom>
          <a:solidFill>
            <a:schemeClr val="bg2">
              <a:lumMod val="75000"/>
            </a:schemeClr>
          </a:solidFill>
          <a:ln w="9525" algn="ctr">
            <a:solidFill>
              <a:schemeClr val="tx1"/>
            </a:solidFill>
            <a:round/>
            <a:headEnd/>
            <a:tailEnd/>
          </a:ln>
          <a:effectLst/>
        </p:spPr>
        <p:txBody>
          <a:bodyPr wrap="none" anchor="ctr"/>
          <a:lstStyle/>
          <a:p>
            <a:endParaRPr lang="ar-SA"/>
          </a:p>
        </p:txBody>
      </p:sp>
      <p:sp>
        <p:nvSpPr>
          <p:cNvPr id="15" name="Oval 19"/>
          <p:cNvSpPr>
            <a:spLocks noChangeArrowheads="1"/>
          </p:cNvSpPr>
          <p:nvPr/>
        </p:nvSpPr>
        <p:spPr bwMode="auto">
          <a:xfrm>
            <a:off x="539750" y="3068638"/>
            <a:ext cx="865188" cy="792162"/>
          </a:xfrm>
          <a:prstGeom prst="ellipse">
            <a:avLst/>
          </a:prstGeom>
          <a:solidFill>
            <a:schemeClr val="bg2">
              <a:lumMod val="75000"/>
            </a:schemeClr>
          </a:solidFill>
          <a:ln w="9525" algn="ctr">
            <a:solidFill>
              <a:schemeClr val="tx1"/>
            </a:solidFill>
            <a:round/>
            <a:headEnd/>
            <a:tailEnd/>
          </a:ln>
          <a:effectLst/>
        </p:spPr>
        <p:txBody>
          <a:bodyPr wrap="none" anchor="ctr"/>
          <a:lstStyle/>
          <a:p>
            <a:endParaRPr lang="ar-SA"/>
          </a:p>
        </p:txBody>
      </p:sp>
      <p:sp>
        <p:nvSpPr>
          <p:cNvPr id="16" name="Oval 20"/>
          <p:cNvSpPr>
            <a:spLocks noChangeArrowheads="1"/>
          </p:cNvSpPr>
          <p:nvPr/>
        </p:nvSpPr>
        <p:spPr bwMode="auto">
          <a:xfrm>
            <a:off x="7451725" y="4076700"/>
            <a:ext cx="1152525" cy="720725"/>
          </a:xfrm>
          <a:prstGeom prst="ellipse">
            <a:avLst/>
          </a:prstGeom>
          <a:solidFill>
            <a:schemeClr val="accent1">
              <a:lumMod val="40000"/>
              <a:lumOff val="60000"/>
            </a:schemeClr>
          </a:solidFill>
          <a:ln w="9525" algn="ctr">
            <a:solidFill>
              <a:schemeClr val="tx1"/>
            </a:solidFill>
            <a:round/>
            <a:headEnd/>
            <a:tailEnd/>
          </a:ln>
          <a:effectLst/>
        </p:spPr>
        <p:txBody>
          <a:bodyPr wrap="none" anchor="ctr"/>
          <a:lstStyle/>
          <a:p>
            <a:endParaRPr lang="ar-SA"/>
          </a:p>
        </p:txBody>
      </p:sp>
      <p:sp>
        <p:nvSpPr>
          <p:cNvPr id="17" name="Oval 21"/>
          <p:cNvSpPr>
            <a:spLocks noChangeArrowheads="1"/>
          </p:cNvSpPr>
          <p:nvPr/>
        </p:nvSpPr>
        <p:spPr bwMode="auto">
          <a:xfrm>
            <a:off x="5940425" y="4076700"/>
            <a:ext cx="1152525" cy="720725"/>
          </a:xfrm>
          <a:prstGeom prst="ellipse">
            <a:avLst/>
          </a:prstGeom>
          <a:solidFill>
            <a:schemeClr val="accent1">
              <a:lumMod val="40000"/>
              <a:lumOff val="60000"/>
            </a:schemeClr>
          </a:solidFill>
          <a:ln w="9525" algn="ctr">
            <a:solidFill>
              <a:schemeClr val="tx1"/>
            </a:solidFill>
            <a:round/>
            <a:headEnd/>
            <a:tailEnd/>
          </a:ln>
          <a:effectLst/>
        </p:spPr>
        <p:txBody>
          <a:bodyPr wrap="none" anchor="ctr"/>
          <a:lstStyle/>
          <a:p>
            <a:endParaRPr lang="ar-SA"/>
          </a:p>
        </p:txBody>
      </p:sp>
      <p:sp>
        <p:nvSpPr>
          <p:cNvPr id="18" name="Oval 22"/>
          <p:cNvSpPr>
            <a:spLocks noChangeArrowheads="1"/>
          </p:cNvSpPr>
          <p:nvPr/>
        </p:nvSpPr>
        <p:spPr bwMode="auto">
          <a:xfrm>
            <a:off x="7667625" y="5084763"/>
            <a:ext cx="935038" cy="719137"/>
          </a:xfrm>
          <a:prstGeom prst="ellipse">
            <a:avLst/>
          </a:prstGeom>
          <a:solidFill>
            <a:schemeClr val="accent2">
              <a:lumMod val="40000"/>
              <a:lumOff val="60000"/>
            </a:schemeClr>
          </a:solidFill>
          <a:ln w="9525" algn="ctr">
            <a:solidFill>
              <a:schemeClr val="tx1"/>
            </a:solidFill>
            <a:round/>
            <a:headEnd/>
            <a:tailEnd/>
          </a:ln>
          <a:effectLst/>
        </p:spPr>
        <p:txBody>
          <a:bodyPr wrap="none" anchor="ctr"/>
          <a:lstStyle/>
          <a:p>
            <a:endParaRPr lang="ar-SA"/>
          </a:p>
        </p:txBody>
      </p:sp>
      <p:sp>
        <p:nvSpPr>
          <p:cNvPr id="20" name="Oval 23"/>
          <p:cNvSpPr>
            <a:spLocks noChangeArrowheads="1"/>
          </p:cNvSpPr>
          <p:nvPr/>
        </p:nvSpPr>
        <p:spPr bwMode="auto">
          <a:xfrm>
            <a:off x="6300788" y="5084763"/>
            <a:ext cx="935037" cy="719137"/>
          </a:xfrm>
          <a:prstGeom prst="ellipse">
            <a:avLst/>
          </a:prstGeom>
          <a:solidFill>
            <a:schemeClr val="accent2">
              <a:lumMod val="40000"/>
              <a:lumOff val="60000"/>
            </a:schemeClr>
          </a:solidFill>
          <a:ln w="9525" algn="ctr">
            <a:solidFill>
              <a:schemeClr val="tx1"/>
            </a:solidFill>
            <a:round/>
            <a:headEnd/>
            <a:tailEnd/>
          </a:ln>
          <a:effectLst/>
        </p:spPr>
        <p:txBody>
          <a:bodyPr wrap="none" anchor="ctr"/>
          <a:lstStyle/>
          <a:p>
            <a:endParaRPr lang="ar-SA"/>
          </a:p>
        </p:txBody>
      </p:sp>
      <p:sp>
        <p:nvSpPr>
          <p:cNvPr id="21" name="Oval 24"/>
          <p:cNvSpPr>
            <a:spLocks noChangeArrowheads="1"/>
          </p:cNvSpPr>
          <p:nvPr/>
        </p:nvSpPr>
        <p:spPr bwMode="auto">
          <a:xfrm>
            <a:off x="4859338" y="5157788"/>
            <a:ext cx="935037" cy="719137"/>
          </a:xfrm>
          <a:prstGeom prst="ellipse">
            <a:avLst/>
          </a:prstGeom>
          <a:solidFill>
            <a:schemeClr val="accent2">
              <a:lumMod val="40000"/>
              <a:lumOff val="60000"/>
            </a:schemeClr>
          </a:solidFill>
          <a:ln w="9525" algn="ctr">
            <a:solidFill>
              <a:schemeClr val="tx1"/>
            </a:solidFill>
            <a:round/>
            <a:headEnd/>
            <a:tailEnd/>
          </a:ln>
          <a:effectLst/>
        </p:spPr>
        <p:txBody>
          <a:bodyPr wrap="none" anchor="ctr"/>
          <a:lstStyle/>
          <a:p>
            <a:endParaRPr lang="ar-SA"/>
          </a:p>
        </p:txBody>
      </p:sp>
      <p:sp>
        <p:nvSpPr>
          <p:cNvPr id="22" name="Line 25"/>
          <p:cNvSpPr>
            <a:spLocks noChangeShapeType="1"/>
          </p:cNvSpPr>
          <p:nvPr/>
        </p:nvSpPr>
        <p:spPr bwMode="auto">
          <a:xfrm>
            <a:off x="7524750" y="2133600"/>
            <a:ext cx="719138" cy="1943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3" name="Line 26"/>
          <p:cNvSpPr>
            <a:spLocks noChangeShapeType="1"/>
          </p:cNvSpPr>
          <p:nvPr/>
        </p:nvSpPr>
        <p:spPr bwMode="auto">
          <a:xfrm flipH="1">
            <a:off x="6443663" y="2133600"/>
            <a:ext cx="649287" cy="1943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4" name="Line 29"/>
          <p:cNvSpPr>
            <a:spLocks noChangeShapeType="1"/>
          </p:cNvSpPr>
          <p:nvPr/>
        </p:nvSpPr>
        <p:spPr bwMode="auto">
          <a:xfrm>
            <a:off x="8172450" y="5805488"/>
            <a:ext cx="0" cy="3603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5" name="Line 32"/>
          <p:cNvSpPr>
            <a:spLocks noChangeShapeType="1"/>
          </p:cNvSpPr>
          <p:nvPr/>
        </p:nvSpPr>
        <p:spPr bwMode="auto">
          <a:xfrm>
            <a:off x="6804025" y="5876925"/>
            <a:ext cx="0" cy="288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6" name="Line 33"/>
          <p:cNvSpPr>
            <a:spLocks noChangeShapeType="1"/>
          </p:cNvSpPr>
          <p:nvPr/>
        </p:nvSpPr>
        <p:spPr bwMode="auto">
          <a:xfrm>
            <a:off x="5292725" y="5876925"/>
            <a:ext cx="0" cy="288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7" name="Line 35"/>
          <p:cNvSpPr>
            <a:spLocks noChangeShapeType="1"/>
          </p:cNvSpPr>
          <p:nvPr/>
        </p:nvSpPr>
        <p:spPr bwMode="auto">
          <a:xfrm>
            <a:off x="4787900" y="2349500"/>
            <a:ext cx="43180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8" name="Line 36"/>
          <p:cNvSpPr>
            <a:spLocks noChangeShapeType="1"/>
          </p:cNvSpPr>
          <p:nvPr/>
        </p:nvSpPr>
        <p:spPr bwMode="auto">
          <a:xfrm flipH="1">
            <a:off x="4140200" y="2349500"/>
            <a:ext cx="21590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9" name="Line 37"/>
          <p:cNvSpPr>
            <a:spLocks noChangeShapeType="1"/>
          </p:cNvSpPr>
          <p:nvPr/>
        </p:nvSpPr>
        <p:spPr bwMode="auto">
          <a:xfrm>
            <a:off x="2268538" y="2205038"/>
            <a:ext cx="287337" cy="792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0" name="Line 38"/>
          <p:cNvSpPr>
            <a:spLocks noChangeShapeType="1"/>
          </p:cNvSpPr>
          <p:nvPr/>
        </p:nvSpPr>
        <p:spPr bwMode="auto">
          <a:xfrm flipH="1">
            <a:off x="1116013" y="2133600"/>
            <a:ext cx="360362" cy="863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 name="Line 39"/>
          <p:cNvSpPr>
            <a:spLocks noChangeShapeType="1"/>
          </p:cNvSpPr>
          <p:nvPr/>
        </p:nvSpPr>
        <p:spPr bwMode="auto">
          <a:xfrm>
            <a:off x="5292725" y="3933825"/>
            <a:ext cx="0" cy="3587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2" name="Line 40"/>
          <p:cNvSpPr>
            <a:spLocks noChangeShapeType="1"/>
          </p:cNvSpPr>
          <p:nvPr/>
        </p:nvSpPr>
        <p:spPr bwMode="auto">
          <a:xfrm>
            <a:off x="4067175" y="3860800"/>
            <a:ext cx="0" cy="360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3" name="Line 41"/>
          <p:cNvSpPr>
            <a:spLocks noChangeShapeType="1"/>
          </p:cNvSpPr>
          <p:nvPr/>
        </p:nvSpPr>
        <p:spPr bwMode="auto">
          <a:xfrm>
            <a:off x="2627313" y="3860800"/>
            <a:ext cx="0" cy="360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4" name="Line 42"/>
          <p:cNvSpPr>
            <a:spLocks noChangeShapeType="1"/>
          </p:cNvSpPr>
          <p:nvPr/>
        </p:nvSpPr>
        <p:spPr bwMode="auto">
          <a:xfrm>
            <a:off x="971550" y="3860800"/>
            <a:ext cx="0" cy="360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5" name="Line 43"/>
          <p:cNvSpPr>
            <a:spLocks noChangeShapeType="1"/>
          </p:cNvSpPr>
          <p:nvPr/>
        </p:nvSpPr>
        <p:spPr bwMode="auto">
          <a:xfrm>
            <a:off x="1763713" y="2205038"/>
            <a:ext cx="0" cy="24479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6" name="Line 44"/>
          <p:cNvSpPr>
            <a:spLocks noChangeShapeType="1"/>
          </p:cNvSpPr>
          <p:nvPr/>
        </p:nvSpPr>
        <p:spPr bwMode="auto">
          <a:xfrm>
            <a:off x="1763713" y="4645025"/>
            <a:ext cx="4321175" cy="396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7" name="Line 45"/>
          <p:cNvSpPr>
            <a:spLocks noChangeShapeType="1"/>
          </p:cNvSpPr>
          <p:nvPr/>
        </p:nvSpPr>
        <p:spPr bwMode="auto">
          <a:xfrm flipH="1">
            <a:off x="5435600" y="4724400"/>
            <a:ext cx="792163" cy="4333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8" name="Line 46"/>
          <p:cNvSpPr>
            <a:spLocks noChangeShapeType="1"/>
          </p:cNvSpPr>
          <p:nvPr/>
        </p:nvSpPr>
        <p:spPr bwMode="auto">
          <a:xfrm>
            <a:off x="6588125" y="4797425"/>
            <a:ext cx="215900" cy="287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9" name="Line 47"/>
          <p:cNvSpPr>
            <a:spLocks noChangeShapeType="1"/>
          </p:cNvSpPr>
          <p:nvPr/>
        </p:nvSpPr>
        <p:spPr bwMode="auto">
          <a:xfrm>
            <a:off x="8101013" y="4797425"/>
            <a:ext cx="0" cy="287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0" name="Text Box 49"/>
          <p:cNvSpPr txBox="1">
            <a:spLocks noChangeArrowheads="1"/>
          </p:cNvSpPr>
          <p:nvPr/>
        </p:nvSpPr>
        <p:spPr bwMode="auto">
          <a:xfrm>
            <a:off x="3325813" y="261938"/>
            <a:ext cx="2303462" cy="5191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800">
                <a:effectLst>
                  <a:outerShdw blurRad="38100" dist="38100" dir="2700000" algn="tl">
                    <a:srgbClr val="000000"/>
                  </a:outerShdw>
                </a:effectLst>
                <a:latin typeface="Tahoma" pitchFamily="34" charset="0"/>
              </a:rPr>
              <a:t>المفهوم الأساسي</a:t>
            </a:r>
            <a:endParaRPr lang="en-US" sz="2800">
              <a:effectLst>
                <a:outerShdw blurRad="38100" dist="38100" dir="2700000" algn="tl">
                  <a:srgbClr val="000000"/>
                </a:outerShdw>
              </a:effectLst>
              <a:latin typeface="Tahoma" pitchFamily="34" charset="0"/>
            </a:endParaRPr>
          </a:p>
        </p:txBody>
      </p:sp>
      <p:sp>
        <p:nvSpPr>
          <p:cNvPr id="41" name="Text Box 50"/>
          <p:cNvSpPr txBox="1">
            <a:spLocks noChangeArrowheads="1"/>
          </p:cNvSpPr>
          <p:nvPr/>
        </p:nvSpPr>
        <p:spPr bwMode="auto">
          <a:xfrm>
            <a:off x="6013450" y="1397000"/>
            <a:ext cx="2303463" cy="5191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800">
                <a:effectLst>
                  <a:outerShdw blurRad="38100" dist="38100" dir="2700000" algn="tl">
                    <a:srgbClr val="000000"/>
                  </a:outerShdw>
                </a:effectLst>
                <a:latin typeface="Tahoma" pitchFamily="34" charset="0"/>
              </a:rPr>
              <a:t>مفهوم عام</a:t>
            </a:r>
            <a:endParaRPr lang="en-US" sz="2800">
              <a:effectLst>
                <a:outerShdw blurRad="38100" dist="38100" dir="2700000" algn="tl">
                  <a:srgbClr val="000000"/>
                </a:outerShdw>
              </a:effectLst>
              <a:latin typeface="Tahoma" pitchFamily="34" charset="0"/>
            </a:endParaRPr>
          </a:p>
        </p:txBody>
      </p:sp>
      <p:sp>
        <p:nvSpPr>
          <p:cNvPr id="42" name="Text Box 51"/>
          <p:cNvSpPr txBox="1">
            <a:spLocks noChangeArrowheads="1"/>
          </p:cNvSpPr>
          <p:nvPr/>
        </p:nvSpPr>
        <p:spPr bwMode="auto">
          <a:xfrm>
            <a:off x="3421063" y="1612900"/>
            <a:ext cx="2303462" cy="5191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800">
                <a:effectLst>
                  <a:outerShdw blurRad="38100" dist="38100" dir="2700000" algn="tl">
                    <a:srgbClr val="000000"/>
                  </a:outerShdw>
                </a:effectLst>
                <a:latin typeface="Tahoma" pitchFamily="34" charset="0"/>
              </a:rPr>
              <a:t>مفهوم عام</a:t>
            </a:r>
            <a:endParaRPr lang="en-US" sz="2800">
              <a:effectLst>
                <a:outerShdw blurRad="38100" dist="38100" dir="2700000" algn="tl">
                  <a:srgbClr val="000000"/>
                </a:outerShdw>
              </a:effectLst>
              <a:latin typeface="Tahoma" pitchFamily="34" charset="0"/>
            </a:endParaRPr>
          </a:p>
        </p:txBody>
      </p:sp>
      <p:sp>
        <p:nvSpPr>
          <p:cNvPr id="43" name="Text Box 52"/>
          <p:cNvSpPr txBox="1">
            <a:spLocks noChangeArrowheads="1"/>
          </p:cNvSpPr>
          <p:nvPr/>
        </p:nvSpPr>
        <p:spPr bwMode="auto">
          <a:xfrm>
            <a:off x="755650" y="1484313"/>
            <a:ext cx="2303463" cy="5191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800">
                <a:effectLst>
                  <a:outerShdw blurRad="38100" dist="38100" dir="2700000" algn="tl">
                    <a:srgbClr val="000000"/>
                  </a:outerShdw>
                </a:effectLst>
                <a:latin typeface="Tahoma" pitchFamily="34" charset="0"/>
              </a:rPr>
              <a:t>مفهوم عام</a:t>
            </a:r>
            <a:endParaRPr lang="en-US" sz="2800">
              <a:effectLst>
                <a:outerShdw blurRad="38100" dist="38100" dir="2700000" algn="tl">
                  <a:srgbClr val="000000"/>
                </a:outerShdw>
              </a:effectLst>
              <a:latin typeface="Tahoma" pitchFamily="34" charset="0"/>
            </a:endParaRPr>
          </a:p>
        </p:txBody>
      </p:sp>
      <p:sp>
        <p:nvSpPr>
          <p:cNvPr id="44" name="Text Box 53"/>
          <p:cNvSpPr txBox="1">
            <a:spLocks noChangeArrowheads="1"/>
          </p:cNvSpPr>
          <p:nvPr/>
        </p:nvSpPr>
        <p:spPr bwMode="auto">
          <a:xfrm>
            <a:off x="4827588" y="3187700"/>
            <a:ext cx="865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spcBef>
                <a:spcPct val="50000"/>
              </a:spcBef>
              <a:buFontTx/>
              <a:buNone/>
            </a:pPr>
            <a:r>
              <a:rPr lang="ar-SA" sz="2400">
                <a:effectLst>
                  <a:outerShdw blurRad="38100" dist="38100" dir="2700000" algn="tl">
                    <a:srgbClr val="000000"/>
                  </a:outerShdw>
                </a:effectLst>
                <a:latin typeface="Tahoma" pitchFamily="34" charset="0"/>
              </a:rPr>
              <a:t>مفهوم</a:t>
            </a:r>
            <a:endParaRPr lang="en-US" sz="2400">
              <a:effectLst>
                <a:outerShdw blurRad="38100" dist="38100" dir="2700000" algn="tl">
                  <a:srgbClr val="000000"/>
                </a:outerShdw>
              </a:effectLst>
              <a:latin typeface="Tahoma" pitchFamily="34" charset="0"/>
            </a:endParaRPr>
          </a:p>
        </p:txBody>
      </p:sp>
      <p:sp>
        <p:nvSpPr>
          <p:cNvPr id="45" name="Text Box 54"/>
          <p:cNvSpPr txBox="1">
            <a:spLocks noChangeArrowheads="1"/>
          </p:cNvSpPr>
          <p:nvPr/>
        </p:nvSpPr>
        <p:spPr bwMode="auto">
          <a:xfrm>
            <a:off x="3595688" y="3236913"/>
            <a:ext cx="865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spcBef>
                <a:spcPct val="50000"/>
              </a:spcBef>
              <a:buFontTx/>
              <a:buNone/>
            </a:pPr>
            <a:r>
              <a:rPr lang="ar-SA" sz="2400">
                <a:effectLst>
                  <a:outerShdw blurRad="38100" dist="38100" dir="2700000" algn="tl">
                    <a:srgbClr val="000000"/>
                  </a:outerShdw>
                </a:effectLst>
                <a:latin typeface="Tahoma" pitchFamily="34" charset="0"/>
              </a:rPr>
              <a:t>مفهوم</a:t>
            </a:r>
            <a:endParaRPr lang="en-US" sz="2400">
              <a:effectLst>
                <a:outerShdw blurRad="38100" dist="38100" dir="2700000" algn="tl">
                  <a:srgbClr val="000000"/>
                </a:outerShdw>
              </a:effectLst>
              <a:latin typeface="Tahoma" pitchFamily="34" charset="0"/>
            </a:endParaRPr>
          </a:p>
        </p:txBody>
      </p:sp>
      <p:sp>
        <p:nvSpPr>
          <p:cNvPr id="46" name="Text Box 55"/>
          <p:cNvSpPr txBox="1">
            <a:spLocks noChangeArrowheads="1"/>
          </p:cNvSpPr>
          <p:nvPr/>
        </p:nvSpPr>
        <p:spPr bwMode="auto">
          <a:xfrm>
            <a:off x="2124075" y="3213100"/>
            <a:ext cx="865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spcBef>
                <a:spcPct val="50000"/>
              </a:spcBef>
              <a:buFontTx/>
              <a:buNone/>
            </a:pPr>
            <a:r>
              <a:rPr lang="ar-SA" sz="2400">
                <a:effectLst>
                  <a:outerShdw blurRad="38100" dist="38100" dir="2700000" algn="tl">
                    <a:srgbClr val="000000"/>
                  </a:outerShdw>
                </a:effectLst>
                <a:latin typeface="Tahoma" pitchFamily="34" charset="0"/>
              </a:rPr>
              <a:t>مفهوم</a:t>
            </a:r>
            <a:endParaRPr lang="en-US" sz="2400">
              <a:effectLst>
                <a:outerShdw blurRad="38100" dist="38100" dir="2700000" algn="tl">
                  <a:srgbClr val="000000"/>
                </a:outerShdw>
              </a:effectLst>
              <a:latin typeface="Tahoma" pitchFamily="34" charset="0"/>
            </a:endParaRPr>
          </a:p>
        </p:txBody>
      </p:sp>
      <p:sp>
        <p:nvSpPr>
          <p:cNvPr id="47" name="Text Box 56"/>
          <p:cNvSpPr txBox="1">
            <a:spLocks noChangeArrowheads="1"/>
          </p:cNvSpPr>
          <p:nvPr/>
        </p:nvSpPr>
        <p:spPr bwMode="auto">
          <a:xfrm>
            <a:off x="515938" y="3213100"/>
            <a:ext cx="865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spcBef>
                <a:spcPct val="50000"/>
              </a:spcBef>
              <a:buFontTx/>
              <a:buNone/>
            </a:pPr>
            <a:r>
              <a:rPr lang="ar-SA" sz="2400">
                <a:effectLst>
                  <a:outerShdw blurRad="38100" dist="38100" dir="2700000" algn="tl">
                    <a:srgbClr val="000000"/>
                  </a:outerShdw>
                </a:effectLst>
                <a:latin typeface="Tahoma" pitchFamily="34" charset="0"/>
              </a:rPr>
              <a:t>مفهوم</a:t>
            </a:r>
            <a:endParaRPr lang="en-US" sz="2400">
              <a:effectLst>
                <a:outerShdw blurRad="38100" dist="38100" dir="2700000" algn="tl">
                  <a:srgbClr val="000000"/>
                </a:outerShdw>
              </a:effectLst>
              <a:latin typeface="Tahoma" pitchFamily="34" charset="0"/>
            </a:endParaRPr>
          </a:p>
        </p:txBody>
      </p:sp>
      <p:sp>
        <p:nvSpPr>
          <p:cNvPr id="48" name="Text Box 57"/>
          <p:cNvSpPr txBox="1">
            <a:spLocks noChangeArrowheads="1"/>
          </p:cNvSpPr>
          <p:nvPr/>
        </p:nvSpPr>
        <p:spPr bwMode="auto">
          <a:xfrm>
            <a:off x="7308850" y="4221163"/>
            <a:ext cx="1439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1400">
                <a:effectLst>
                  <a:outerShdw blurRad="38100" dist="38100" dir="2700000" algn="tl">
                    <a:srgbClr val="000000"/>
                  </a:outerShdw>
                </a:effectLst>
                <a:latin typeface="Tahoma" pitchFamily="34" charset="0"/>
              </a:rPr>
              <a:t>مفهوم اقل عمومية </a:t>
            </a:r>
            <a:endParaRPr lang="en-US" sz="1400">
              <a:effectLst>
                <a:outerShdw blurRad="38100" dist="38100" dir="2700000" algn="tl">
                  <a:srgbClr val="000000"/>
                </a:outerShdw>
              </a:effectLst>
              <a:latin typeface="Tahoma" pitchFamily="34" charset="0"/>
            </a:endParaRPr>
          </a:p>
        </p:txBody>
      </p:sp>
      <p:sp>
        <p:nvSpPr>
          <p:cNvPr id="49" name="Text Box 58"/>
          <p:cNvSpPr txBox="1">
            <a:spLocks noChangeArrowheads="1"/>
          </p:cNvSpPr>
          <p:nvPr/>
        </p:nvSpPr>
        <p:spPr bwMode="auto">
          <a:xfrm>
            <a:off x="5795963" y="4221163"/>
            <a:ext cx="1439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1400">
                <a:effectLst>
                  <a:outerShdw blurRad="38100" dist="38100" dir="2700000" algn="tl">
                    <a:srgbClr val="000000"/>
                  </a:outerShdw>
                </a:effectLst>
                <a:latin typeface="Tahoma" pitchFamily="34" charset="0"/>
              </a:rPr>
              <a:t>مفهوم اقل عمومية </a:t>
            </a:r>
            <a:endParaRPr lang="en-US" sz="1400">
              <a:effectLst>
                <a:outerShdw blurRad="38100" dist="38100" dir="2700000" algn="tl">
                  <a:srgbClr val="000000"/>
                </a:outerShdw>
              </a:effectLst>
              <a:latin typeface="Tahoma" pitchFamily="34" charset="0"/>
            </a:endParaRPr>
          </a:p>
        </p:txBody>
      </p:sp>
      <p:sp>
        <p:nvSpPr>
          <p:cNvPr id="50" name="Text Box 59"/>
          <p:cNvSpPr txBox="1">
            <a:spLocks noChangeArrowheads="1"/>
          </p:cNvSpPr>
          <p:nvPr/>
        </p:nvSpPr>
        <p:spPr bwMode="auto">
          <a:xfrm>
            <a:off x="7381875" y="5253038"/>
            <a:ext cx="151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1600">
                <a:effectLst>
                  <a:outerShdw blurRad="38100" dist="38100" dir="2700000" algn="tl">
                    <a:srgbClr val="000000"/>
                  </a:outerShdw>
                </a:effectLst>
                <a:latin typeface="Tahoma" pitchFamily="34" charset="0"/>
              </a:rPr>
              <a:t>مفهوم خاص</a:t>
            </a:r>
            <a:endParaRPr lang="en-US" sz="1600">
              <a:effectLst>
                <a:outerShdw blurRad="38100" dist="38100" dir="2700000" algn="tl">
                  <a:srgbClr val="000000"/>
                </a:outerShdw>
              </a:effectLst>
              <a:latin typeface="Tahoma" pitchFamily="34" charset="0"/>
            </a:endParaRPr>
          </a:p>
        </p:txBody>
      </p:sp>
      <p:sp>
        <p:nvSpPr>
          <p:cNvPr id="51" name="Text Box 60"/>
          <p:cNvSpPr txBox="1">
            <a:spLocks noChangeArrowheads="1"/>
          </p:cNvSpPr>
          <p:nvPr/>
        </p:nvSpPr>
        <p:spPr bwMode="auto">
          <a:xfrm>
            <a:off x="5940425" y="5229225"/>
            <a:ext cx="151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1600">
                <a:effectLst>
                  <a:outerShdw blurRad="38100" dist="38100" dir="2700000" algn="tl">
                    <a:srgbClr val="000000"/>
                  </a:outerShdw>
                </a:effectLst>
                <a:latin typeface="Tahoma" pitchFamily="34" charset="0"/>
              </a:rPr>
              <a:t>مفهوم خاص</a:t>
            </a:r>
            <a:endParaRPr lang="en-US" sz="1600">
              <a:effectLst>
                <a:outerShdw blurRad="38100" dist="38100" dir="2700000" algn="tl">
                  <a:srgbClr val="000000"/>
                </a:outerShdw>
              </a:effectLst>
              <a:latin typeface="Tahoma" pitchFamily="34" charset="0"/>
            </a:endParaRPr>
          </a:p>
        </p:txBody>
      </p:sp>
      <p:sp>
        <p:nvSpPr>
          <p:cNvPr id="52" name="Text Box 61"/>
          <p:cNvSpPr txBox="1">
            <a:spLocks noChangeArrowheads="1"/>
          </p:cNvSpPr>
          <p:nvPr/>
        </p:nvSpPr>
        <p:spPr bwMode="auto">
          <a:xfrm>
            <a:off x="4573588" y="5300663"/>
            <a:ext cx="151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1600">
                <a:effectLst>
                  <a:outerShdw blurRad="38100" dist="38100" dir="2700000" algn="tl">
                    <a:srgbClr val="000000"/>
                  </a:outerShdw>
                </a:effectLst>
                <a:latin typeface="Tahoma" pitchFamily="34" charset="0"/>
              </a:rPr>
              <a:t>مفهوم خاص</a:t>
            </a:r>
            <a:endParaRPr lang="en-US" sz="1600">
              <a:effectLst>
                <a:outerShdw blurRad="38100" dist="38100" dir="2700000" algn="tl">
                  <a:srgbClr val="000000"/>
                </a:outerShdw>
              </a:effectLst>
              <a:latin typeface="Tahoma" pitchFamily="34" charset="0"/>
            </a:endParaRPr>
          </a:p>
        </p:txBody>
      </p:sp>
      <p:sp>
        <p:nvSpPr>
          <p:cNvPr id="53" name="Text Box 62"/>
          <p:cNvSpPr txBox="1">
            <a:spLocks noChangeArrowheads="1"/>
          </p:cNvSpPr>
          <p:nvPr/>
        </p:nvSpPr>
        <p:spPr bwMode="auto">
          <a:xfrm>
            <a:off x="5508625" y="765175"/>
            <a:ext cx="1512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54" name="Text Box 63"/>
          <p:cNvSpPr txBox="1">
            <a:spLocks noChangeArrowheads="1"/>
          </p:cNvSpPr>
          <p:nvPr/>
        </p:nvSpPr>
        <p:spPr bwMode="auto">
          <a:xfrm>
            <a:off x="3851275" y="981075"/>
            <a:ext cx="1512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55" name="Text Box 64"/>
          <p:cNvSpPr txBox="1">
            <a:spLocks noChangeArrowheads="1"/>
          </p:cNvSpPr>
          <p:nvPr/>
        </p:nvSpPr>
        <p:spPr bwMode="auto">
          <a:xfrm>
            <a:off x="2051050" y="692150"/>
            <a:ext cx="1512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56" name="Text Box 65"/>
          <p:cNvSpPr txBox="1">
            <a:spLocks noChangeArrowheads="1"/>
          </p:cNvSpPr>
          <p:nvPr/>
        </p:nvSpPr>
        <p:spPr bwMode="auto">
          <a:xfrm>
            <a:off x="7019925" y="2527300"/>
            <a:ext cx="1512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57" name="Text Box 66"/>
          <p:cNvSpPr txBox="1">
            <a:spLocks noChangeArrowheads="1"/>
          </p:cNvSpPr>
          <p:nvPr/>
        </p:nvSpPr>
        <p:spPr bwMode="auto">
          <a:xfrm>
            <a:off x="6011863" y="2887663"/>
            <a:ext cx="1512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58" name="Text Box 67"/>
          <p:cNvSpPr txBox="1">
            <a:spLocks noChangeArrowheads="1"/>
          </p:cNvSpPr>
          <p:nvPr/>
        </p:nvSpPr>
        <p:spPr bwMode="auto">
          <a:xfrm>
            <a:off x="4643438" y="2311400"/>
            <a:ext cx="1512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59" name="Text Box 68"/>
          <p:cNvSpPr txBox="1">
            <a:spLocks noChangeArrowheads="1"/>
          </p:cNvSpPr>
          <p:nvPr/>
        </p:nvSpPr>
        <p:spPr bwMode="auto">
          <a:xfrm>
            <a:off x="3059113" y="2311400"/>
            <a:ext cx="1512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60" name="Text Box 69"/>
          <p:cNvSpPr txBox="1">
            <a:spLocks noChangeArrowheads="1"/>
          </p:cNvSpPr>
          <p:nvPr/>
        </p:nvSpPr>
        <p:spPr bwMode="auto">
          <a:xfrm>
            <a:off x="1979613" y="2168525"/>
            <a:ext cx="1512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61" name="Text Box 70"/>
          <p:cNvSpPr txBox="1">
            <a:spLocks noChangeArrowheads="1"/>
          </p:cNvSpPr>
          <p:nvPr/>
        </p:nvSpPr>
        <p:spPr bwMode="auto">
          <a:xfrm>
            <a:off x="107950" y="2239963"/>
            <a:ext cx="1512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62" name="Text Box 71"/>
          <p:cNvSpPr txBox="1">
            <a:spLocks noChangeArrowheads="1"/>
          </p:cNvSpPr>
          <p:nvPr/>
        </p:nvSpPr>
        <p:spPr bwMode="auto">
          <a:xfrm>
            <a:off x="7380288" y="4687888"/>
            <a:ext cx="1512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63" name="Text Box 72"/>
          <p:cNvSpPr txBox="1">
            <a:spLocks noChangeArrowheads="1"/>
          </p:cNvSpPr>
          <p:nvPr/>
        </p:nvSpPr>
        <p:spPr bwMode="auto">
          <a:xfrm>
            <a:off x="6011863" y="4687888"/>
            <a:ext cx="1512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64" name="Text Box 73"/>
          <p:cNvSpPr txBox="1">
            <a:spLocks noChangeArrowheads="1"/>
          </p:cNvSpPr>
          <p:nvPr/>
        </p:nvSpPr>
        <p:spPr bwMode="auto">
          <a:xfrm>
            <a:off x="4572000" y="4652963"/>
            <a:ext cx="1512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كلمة ربط</a:t>
            </a:r>
            <a:endParaRPr lang="en-US" sz="2000">
              <a:effectLst>
                <a:outerShdw blurRad="38100" dist="38100" dir="2700000" algn="tl">
                  <a:srgbClr val="000000"/>
                </a:outerShdw>
              </a:effectLst>
              <a:latin typeface="Tahoma" pitchFamily="34" charset="0"/>
            </a:endParaRPr>
          </a:p>
        </p:txBody>
      </p:sp>
      <p:sp>
        <p:nvSpPr>
          <p:cNvPr id="65" name="Text Box 74"/>
          <p:cNvSpPr txBox="1">
            <a:spLocks noChangeArrowheads="1"/>
          </p:cNvSpPr>
          <p:nvPr/>
        </p:nvSpPr>
        <p:spPr bwMode="auto">
          <a:xfrm>
            <a:off x="468313" y="4149725"/>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مثال</a:t>
            </a:r>
            <a:endParaRPr lang="en-US" sz="2000">
              <a:effectLst>
                <a:outerShdw blurRad="38100" dist="38100" dir="2700000" algn="tl">
                  <a:srgbClr val="000000"/>
                </a:outerShdw>
              </a:effectLst>
              <a:latin typeface="Tahoma" pitchFamily="34" charset="0"/>
            </a:endParaRPr>
          </a:p>
        </p:txBody>
      </p:sp>
      <p:sp>
        <p:nvSpPr>
          <p:cNvPr id="66" name="Text Box 75"/>
          <p:cNvSpPr txBox="1">
            <a:spLocks noChangeArrowheads="1"/>
          </p:cNvSpPr>
          <p:nvPr/>
        </p:nvSpPr>
        <p:spPr bwMode="auto">
          <a:xfrm>
            <a:off x="2051050" y="4149725"/>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مثال</a:t>
            </a:r>
            <a:endParaRPr lang="en-US" sz="2000">
              <a:effectLst>
                <a:outerShdw blurRad="38100" dist="38100" dir="2700000" algn="tl">
                  <a:srgbClr val="000000"/>
                </a:outerShdw>
              </a:effectLst>
              <a:latin typeface="Tahoma" pitchFamily="34" charset="0"/>
            </a:endParaRPr>
          </a:p>
        </p:txBody>
      </p:sp>
      <p:sp>
        <p:nvSpPr>
          <p:cNvPr id="67" name="Text Box 76"/>
          <p:cNvSpPr txBox="1">
            <a:spLocks noChangeArrowheads="1"/>
          </p:cNvSpPr>
          <p:nvPr/>
        </p:nvSpPr>
        <p:spPr bwMode="auto">
          <a:xfrm>
            <a:off x="3492500" y="4149725"/>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مثال</a:t>
            </a:r>
            <a:endParaRPr lang="en-US" sz="2000">
              <a:effectLst>
                <a:outerShdw blurRad="38100" dist="38100" dir="2700000" algn="tl">
                  <a:srgbClr val="000000"/>
                </a:outerShdw>
              </a:effectLst>
              <a:latin typeface="Tahoma" pitchFamily="34" charset="0"/>
            </a:endParaRPr>
          </a:p>
        </p:txBody>
      </p:sp>
      <p:sp>
        <p:nvSpPr>
          <p:cNvPr id="68" name="Text Box 77"/>
          <p:cNvSpPr txBox="1">
            <a:spLocks noChangeArrowheads="1"/>
          </p:cNvSpPr>
          <p:nvPr/>
        </p:nvSpPr>
        <p:spPr bwMode="auto">
          <a:xfrm>
            <a:off x="4716463" y="4221163"/>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مثال</a:t>
            </a:r>
            <a:endParaRPr lang="en-US" sz="2000">
              <a:effectLst>
                <a:outerShdw blurRad="38100" dist="38100" dir="2700000" algn="tl">
                  <a:srgbClr val="000000"/>
                </a:outerShdw>
              </a:effectLst>
              <a:latin typeface="Tahoma" pitchFamily="34" charset="0"/>
            </a:endParaRPr>
          </a:p>
        </p:txBody>
      </p:sp>
      <p:sp>
        <p:nvSpPr>
          <p:cNvPr id="69" name="Text Box 78"/>
          <p:cNvSpPr txBox="1">
            <a:spLocks noChangeArrowheads="1"/>
          </p:cNvSpPr>
          <p:nvPr/>
        </p:nvSpPr>
        <p:spPr bwMode="auto">
          <a:xfrm>
            <a:off x="4716463" y="6092825"/>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مثال</a:t>
            </a:r>
            <a:endParaRPr lang="en-US" sz="2000">
              <a:effectLst>
                <a:outerShdw blurRad="38100" dist="38100" dir="2700000" algn="tl">
                  <a:srgbClr val="000000"/>
                </a:outerShdw>
              </a:effectLst>
              <a:latin typeface="Tahoma" pitchFamily="34" charset="0"/>
            </a:endParaRPr>
          </a:p>
        </p:txBody>
      </p:sp>
      <p:sp>
        <p:nvSpPr>
          <p:cNvPr id="70" name="Text Box 79"/>
          <p:cNvSpPr txBox="1">
            <a:spLocks noChangeArrowheads="1"/>
          </p:cNvSpPr>
          <p:nvPr/>
        </p:nvSpPr>
        <p:spPr bwMode="auto">
          <a:xfrm>
            <a:off x="6300788" y="6092825"/>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مثال</a:t>
            </a:r>
            <a:endParaRPr lang="en-US" sz="2000">
              <a:effectLst>
                <a:outerShdw blurRad="38100" dist="38100" dir="2700000" algn="tl">
                  <a:srgbClr val="000000"/>
                </a:outerShdw>
              </a:effectLst>
              <a:latin typeface="Tahoma" pitchFamily="34" charset="0"/>
            </a:endParaRPr>
          </a:p>
        </p:txBody>
      </p:sp>
      <p:sp>
        <p:nvSpPr>
          <p:cNvPr id="71" name="Text Box 80"/>
          <p:cNvSpPr txBox="1">
            <a:spLocks noChangeArrowheads="1"/>
          </p:cNvSpPr>
          <p:nvPr/>
        </p:nvSpPr>
        <p:spPr bwMode="auto">
          <a:xfrm>
            <a:off x="7596188" y="6127750"/>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مثال</a:t>
            </a:r>
            <a:endParaRPr lang="en-US" sz="2000">
              <a:effectLst>
                <a:outerShdw blurRad="38100" dist="38100" dir="2700000" algn="tl">
                  <a:srgbClr val="000000"/>
                </a:outerShdw>
              </a:effectLst>
              <a:latin typeface="Tahoma" pitchFamily="34" charset="0"/>
            </a:endParaRPr>
          </a:p>
        </p:txBody>
      </p:sp>
      <p:sp>
        <p:nvSpPr>
          <p:cNvPr id="72" name="Text Box 81"/>
          <p:cNvSpPr txBox="1">
            <a:spLocks noChangeArrowheads="1"/>
          </p:cNvSpPr>
          <p:nvPr/>
        </p:nvSpPr>
        <p:spPr bwMode="auto">
          <a:xfrm>
            <a:off x="2411413" y="4797425"/>
            <a:ext cx="1944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cs typeface="Arial" pitchFamily="34" charset="0"/>
              </a:defRPr>
            </a:lvl1pPr>
            <a:lvl2pPr>
              <a:spcBef>
                <a:spcPct val="0"/>
              </a:spcBef>
              <a:defRPr>
                <a:solidFill>
                  <a:schemeClr val="tx1"/>
                </a:solidFill>
                <a:latin typeface="Arial" pitchFamily="34" charset="0"/>
                <a:cs typeface="Arial" pitchFamily="34" charset="0"/>
              </a:defRPr>
            </a:lvl2pPr>
            <a:lvl3pPr>
              <a:spcBef>
                <a:spcPct val="0"/>
              </a:spcBef>
              <a:defRPr>
                <a:solidFill>
                  <a:schemeClr val="tx1"/>
                </a:solidFill>
                <a:latin typeface="Arial" pitchFamily="34" charset="0"/>
                <a:cs typeface="Arial" pitchFamily="34" charset="0"/>
              </a:defRPr>
            </a:lvl3pPr>
            <a:lvl4pPr>
              <a:spcBef>
                <a:spcPct val="0"/>
              </a:spcBef>
              <a:defRPr>
                <a:solidFill>
                  <a:schemeClr val="tx1"/>
                </a:solidFill>
                <a:latin typeface="Arial" pitchFamily="34" charset="0"/>
                <a:cs typeface="Arial" pitchFamily="34" charset="0"/>
              </a:defRPr>
            </a:lvl4pPr>
            <a:lvl5pPr>
              <a:spcBef>
                <a:spcPct val="0"/>
              </a:spcBef>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buFontTx/>
              <a:buNone/>
            </a:pPr>
            <a:r>
              <a:rPr lang="ar-SA" sz="2000">
                <a:effectLst>
                  <a:outerShdw blurRad="38100" dist="38100" dir="2700000" algn="tl">
                    <a:srgbClr val="000000"/>
                  </a:outerShdw>
                </a:effectLst>
                <a:latin typeface="Tahoma" pitchFamily="34" charset="0"/>
              </a:rPr>
              <a:t>وصلة عرضية</a:t>
            </a:r>
            <a:endParaRPr lang="en-US" sz="2000">
              <a:effectLst>
                <a:outerShdw blurRad="38100" dist="38100" dir="2700000" algn="tl">
                  <a:srgbClr val="000000"/>
                </a:outerShdw>
              </a:effectLst>
              <a:latin typeface="Tahoma" pitchFamily="34" charset="0"/>
            </a:endParaRPr>
          </a:p>
        </p:txBody>
      </p:sp>
      <p:pic>
        <p:nvPicPr>
          <p:cNvPr id="73" name="صورة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936501" cy="623199"/>
          </a:xfrm>
          <a:prstGeom prst="rect">
            <a:avLst/>
          </a:prstGeom>
        </p:spPr>
      </p:pic>
    </p:spTree>
    <p:extLst>
      <p:ext uri="{BB962C8B-B14F-4D97-AF65-F5344CB8AC3E}">
        <p14:creationId xmlns:p14="http://schemas.microsoft.com/office/powerpoint/2010/main" val="199612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ppt_x"/>
                                          </p:val>
                                        </p:tav>
                                        <p:tav tm="100000">
                                          <p:val>
                                            <p:strVal val="#ppt_x"/>
                                          </p:val>
                                        </p:tav>
                                      </p:tavLst>
                                    </p:anim>
                                    <p:anim calcmode="lin" valueType="num">
                                      <p:cBhvr additive="base">
                                        <p:cTn id="30" dur="500" fill="hold"/>
                                        <p:tgtEl>
                                          <p:spTgt spid="5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ppt_x"/>
                                          </p:val>
                                        </p:tav>
                                        <p:tav tm="100000">
                                          <p:val>
                                            <p:strVal val="#ppt_x"/>
                                          </p:val>
                                        </p:tav>
                                      </p:tavLst>
                                    </p:anim>
                                    <p:anim calcmode="lin" valueType="num">
                                      <p:cBhvr additive="base">
                                        <p:cTn id="34" dur="500" fill="hold"/>
                                        <p:tgtEl>
                                          <p:spTgt spid="5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ppt_x"/>
                                          </p:val>
                                        </p:tav>
                                        <p:tav tm="100000">
                                          <p:val>
                                            <p:strVal val="#ppt_x"/>
                                          </p:val>
                                        </p:tav>
                                      </p:tavLst>
                                    </p:anim>
                                    <p:anim calcmode="lin" valueType="num">
                                      <p:cBhvr additive="base">
                                        <p:cTn id="3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anim calcmode="lin" valueType="num">
                                      <p:cBhvr>
                                        <p:cTn id="44" dur="2000" fill="hold"/>
                                        <p:tgtEl>
                                          <p:spTgt spid="9"/>
                                        </p:tgtEl>
                                        <p:attrNameLst>
                                          <p:attrName>style.rotation</p:attrName>
                                        </p:attrNameLst>
                                      </p:cBhvr>
                                      <p:tavLst>
                                        <p:tav tm="0">
                                          <p:val>
                                            <p:fltVal val="720"/>
                                          </p:val>
                                        </p:tav>
                                        <p:tav tm="100000">
                                          <p:val>
                                            <p:fltVal val="0"/>
                                          </p:val>
                                        </p:tav>
                                      </p:tavLst>
                                    </p:anim>
                                    <p:anim calcmode="lin" valueType="num">
                                      <p:cBhvr>
                                        <p:cTn id="45" dur="2000" fill="hold"/>
                                        <p:tgtEl>
                                          <p:spTgt spid="9"/>
                                        </p:tgtEl>
                                        <p:attrNameLst>
                                          <p:attrName>ppt_h</p:attrName>
                                        </p:attrNameLst>
                                      </p:cBhvr>
                                      <p:tavLst>
                                        <p:tav tm="0">
                                          <p:val>
                                            <p:fltVal val="0"/>
                                          </p:val>
                                        </p:tav>
                                        <p:tav tm="100000">
                                          <p:val>
                                            <p:strVal val="#ppt_h"/>
                                          </p:val>
                                        </p:tav>
                                      </p:tavLst>
                                    </p:anim>
                                    <p:anim calcmode="lin" valueType="num">
                                      <p:cBhvr>
                                        <p:cTn id="46" dur="2000" fill="hold"/>
                                        <p:tgtEl>
                                          <p:spTgt spid="9"/>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2000"/>
                                        <p:tgtEl>
                                          <p:spTgt spid="41"/>
                                        </p:tgtEl>
                                      </p:cBhvr>
                                    </p:animEffect>
                                    <p:anim calcmode="lin" valueType="num">
                                      <p:cBhvr>
                                        <p:cTn id="50" dur="2000" fill="hold"/>
                                        <p:tgtEl>
                                          <p:spTgt spid="41"/>
                                        </p:tgtEl>
                                        <p:attrNameLst>
                                          <p:attrName>style.rotation</p:attrName>
                                        </p:attrNameLst>
                                      </p:cBhvr>
                                      <p:tavLst>
                                        <p:tav tm="0">
                                          <p:val>
                                            <p:fltVal val="720"/>
                                          </p:val>
                                        </p:tav>
                                        <p:tav tm="100000">
                                          <p:val>
                                            <p:fltVal val="0"/>
                                          </p:val>
                                        </p:tav>
                                      </p:tavLst>
                                    </p:anim>
                                    <p:anim calcmode="lin" valueType="num">
                                      <p:cBhvr>
                                        <p:cTn id="51" dur="2000" fill="hold"/>
                                        <p:tgtEl>
                                          <p:spTgt spid="41"/>
                                        </p:tgtEl>
                                        <p:attrNameLst>
                                          <p:attrName>ppt_h</p:attrName>
                                        </p:attrNameLst>
                                      </p:cBhvr>
                                      <p:tavLst>
                                        <p:tav tm="0">
                                          <p:val>
                                            <p:fltVal val="0"/>
                                          </p:val>
                                        </p:tav>
                                        <p:tav tm="100000">
                                          <p:val>
                                            <p:strVal val="#ppt_h"/>
                                          </p:val>
                                        </p:tav>
                                      </p:tavLst>
                                    </p:anim>
                                    <p:anim calcmode="lin" valueType="num">
                                      <p:cBhvr>
                                        <p:cTn id="52" dur="2000" fill="hold"/>
                                        <p:tgtEl>
                                          <p:spTgt spid="41"/>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000"/>
                                        <p:tgtEl>
                                          <p:spTgt spid="10"/>
                                        </p:tgtEl>
                                      </p:cBhvr>
                                    </p:animEffect>
                                    <p:anim calcmode="lin" valueType="num">
                                      <p:cBhvr>
                                        <p:cTn id="56" dur="2000" fill="hold"/>
                                        <p:tgtEl>
                                          <p:spTgt spid="10"/>
                                        </p:tgtEl>
                                        <p:attrNameLst>
                                          <p:attrName>style.rotation</p:attrName>
                                        </p:attrNameLst>
                                      </p:cBhvr>
                                      <p:tavLst>
                                        <p:tav tm="0">
                                          <p:val>
                                            <p:fltVal val="720"/>
                                          </p:val>
                                        </p:tav>
                                        <p:tav tm="100000">
                                          <p:val>
                                            <p:fltVal val="0"/>
                                          </p:val>
                                        </p:tav>
                                      </p:tavLst>
                                    </p:anim>
                                    <p:anim calcmode="lin" valueType="num">
                                      <p:cBhvr>
                                        <p:cTn id="57" dur="2000" fill="hold"/>
                                        <p:tgtEl>
                                          <p:spTgt spid="10"/>
                                        </p:tgtEl>
                                        <p:attrNameLst>
                                          <p:attrName>ppt_h</p:attrName>
                                        </p:attrNameLst>
                                      </p:cBhvr>
                                      <p:tavLst>
                                        <p:tav tm="0">
                                          <p:val>
                                            <p:fltVal val="0"/>
                                          </p:val>
                                        </p:tav>
                                        <p:tav tm="100000">
                                          <p:val>
                                            <p:strVal val="#ppt_h"/>
                                          </p:val>
                                        </p:tav>
                                      </p:tavLst>
                                    </p:anim>
                                    <p:anim calcmode="lin" valueType="num">
                                      <p:cBhvr>
                                        <p:cTn id="58" dur="2000" fill="hold"/>
                                        <p:tgtEl>
                                          <p:spTgt spid="10"/>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2000"/>
                                        <p:tgtEl>
                                          <p:spTgt spid="42"/>
                                        </p:tgtEl>
                                      </p:cBhvr>
                                    </p:animEffect>
                                    <p:anim calcmode="lin" valueType="num">
                                      <p:cBhvr>
                                        <p:cTn id="62" dur="2000" fill="hold"/>
                                        <p:tgtEl>
                                          <p:spTgt spid="42"/>
                                        </p:tgtEl>
                                        <p:attrNameLst>
                                          <p:attrName>style.rotation</p:attrName>
                                        </p:attrNameLst>
                                      </p:cBhvr>
                                      <p:tavLst>
                                        <p:tav tm="0">
                                          <p:val>
                                            <p:fltVal val="720"/>
                                          </p:val>
                                        </p:tav>
                                        <p:tav tm="100000">
                                          <p:val>
                                            <p:fltVal val="0"/>
                                          </p:val>
                                        </p:tav>
                                      </p:tavLst>
                                    </p:anim>
                                    <p:anim calcmode="lin" valueType="num">
                                      <p:cBhvr>
                                        <p:cTn id="63" dur="2000" fill="hold"/>
                                        <p:tgtEl>
                                          <p:spTgt spid="42"/>
                                        </p:tgtEl>
                                        <p:attrNameLst>
                                          <p:attrName>ppt_h</p:attrName>
                                        </p:attrNameLst>
                                      </p:cBhvr>
                                      <p:tavLst>
                                        <p:tav tm="0">
                                          <p:val>
                                            <p:fltVal val="0"/>
                                          </p:val>
                                        </p:tav>
                                        <p:tav tm="100000">
                                          <p:val>
                                            <p:strVal val="#ppt_h"/>
                                          </p:val>
                                        </p:tav>
                                      </p:tavLst>
                                    </p:anim>
                                    <p:anim calcmode="lin" valueType="num">
                                      <p:cBhvr>
                                        <p:cTn id="64" dur="2000" fill="hold"/>
                                        <p:tgtEl>
                                          <p:spTgt spid="42"/>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2000"/>
                                        <p:tgtEl>
                                          <p:spTgt spid="11"/>
                                        </p:tgtEl>
                                      </p:cBhvr>
                                    </p:animEffect>
                                    <p:anim calcmode="lin" valueType="num">
                                      <p:cBhvr>
                                        <p:cTn id="68" dur="2000" fill="hold"/>
                                        <p:tgtEl>
                                          <p:spTgt spid="11"/>
                                        </p:tgtEl>
                                        <p:attrNameLst>
                                          <p:attrName>style.rotation</p:attrName>
                                        </p:attrNameLst>
                                      </p:cBhvr>
                                      <p:tavLst>
                                        <p:tav tm="0">
                                          <p:val>
                                            <p:fltVal val="720"/>
                                          </p:val>
                                        </p:tav>
                                        <p:tav tm="100000">
                                          <p:val>
                                            <p:fltVal val="0"/>
                                          </p:val>
                                        </p:tav>
                                      </p:tavLst>
                                    </p:anim>
                                    <p:anim calcmode="lin" valueType="num">
                                      <p:cBhvr>
                                        <p:cTn id="69" dur="2000" fill="hold"/>
                                        <p:tgtEl>
                                          <p:spTgt spid="11"/>
                                        </p:tgtEl>
                                        <p:attrNameLst>
                                          <p:attrName>ppt_h</p:attrName>
                                        </p:attrNameLst>
                                      </p:cBhvr>
                                      <p:tavLst>
                                        <p:tav tm="0">
                                          <p:val>
                                            <p:fltVal val="0"/>
                                          </p:val>
                                        </p:tav>
                                        <p:tav tm="100000">
                                          <p:val>
                                            <p:strVal val="#ppt_h"/>
                                          </p:val>
                                        </p:tav>
                                      </p:tavLst>
                                    </p:anim>
                                    <p:anim calcmode="lin" valueType="num">
                                      <p:cBhvr>
                                        <p:cTn id="70" dur="2000" fill="hold"/>
                                        <p:tgtEl>
                                          <p:spTgt spid="11"/>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2000"/>
                                        <p:tgtEl>
                                          <p:spTgt spid="43"/>
                                        </p:tgtEl>
                                      </p:cBhvr>
                                    </p:animEffect>
                                    <p:anim calcmode="lin" valueType="num">
                                      <p:cBhvr>
                                        <p:cTn id="74" dur="2000" fill="hold"/>
                                        <p:tgtEl>
                                          <p:spTgt spid="43"/>
                                        </p:tgtEl>
                                        <p:attrNameLst>
                                          <p:attrName>style.rotation</p:attrName>
                                        </p:attrNameLst>
                                      </p:cBhvr>
                                      <p:tavLst>
                                        <p:tav tm="0">
                                          <p:val>
                                            <p:fltVal val="720"/>
                                          </p:val>
                                        </p:tav>
                                        <p:tav tm="100000">
                                          <p:val>
                                            <p:fltVal val="0"/>
                                          </p:val>
                                        </p:tav>
                                      </p:tavLst>
                                    </p:anim>
                                    <p:anim calcmode="lin" valueType="num">
                                      <p:cBhvr>
                                        <p:cTn id="75" dur="2000" fill="hold"/>
                                        <p:tgtEl>
                                          <p:spTgt spid="43"/>
                                        </p:tgtEl>
                                        <p:attrNameLst>
                                          <p:attrName>ppt_h</p:attrName>
                                        </p:attrNameLst>
                                      </p:cBhvr>
                                      <p:tavLst>
                                        <p:tav tm="0">
                                          <p:val>
                                            <p:fltVal val="0"/>
                                          </p:val>
                                        </p:tav>
                                        <p:tav tm="100000">
                                          <p:val>
                                            <p:strVal val="#ppt_h"/>
                                          </p:val>
                                        </p:tav>
                                      </p:tavLst>
                                    </p:anim>
                                    <p:anim calcmode="lin" valueType="num">
                                      <p:cBhvr>
                                        <p:cTn id="76" dur="2000" fill="hold"/>
                                        <p:tgtEl>
                                          <p:spTgt spid="43"/>
                                        </p:tgtEl>
                                        <p:attrNameLst>
                                          <p:attrName>ppt_w</p:attrName>
                                        </p:attrNameLst>
                                      </p:cBhvr>
                                      <p:tavLst>
                                        <p:tav tm="0">
                                          <p:val>
                                            <p:fltVal val="0"/>
                                          </p:val>
                                        </p:tav>
                                        <p:tav tm="100000">
                                          <p:val>
                                            <p:strVal val="#ppt_w"/>
                                          </p:val>
                                        </p:tav>
                                      </p:tavLst>
                                    </p:anim>
                                  </p:childTnLst>
                                </p:cTn>
                              </p:par>
                            </p:childTnLst>
                          </p:cTn>
                        </p:par>
                      </p:childTnLst>
                    </p:cTn>
                  </p:par>
                  <p:par>
                    <p:cTn id="77" fill="hold">
                      <p:stCondLst>
                        <p:cond delay="indefinite"/>
                      </p:stCondLst>
                      <p:childTnLst>
                        <p:par>
                          <p:cTn id="78" fill="hold">
                            <p:stCondLst>
                              <p:cond delay="0"/>
                            </p:stCondLst>
                            <p:childTnLst>
                              <p:par>
                                <p:cTn id="79" presetID="39" presetClass="entr" presetSubtype="0" accel="10000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 calcmode="lin" valueType="num">
                                      <p:cBhvr>
                                        <p:cTn id="81" dur="500" fill="hold"/>
                                        <p:tgtEl>
                                          <p:spTgt spid="56"/>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56"/>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56"/>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56"/>
                                        </p:tgtEl>
                                        <p:attrNameLst>
                                          <p:attrName>ppt_y</p:attrName>
                                        </p:attrNameLst>
                                      </p:cBhvr>
                                      <p:tavLst>
                                        <p:tav tm="0">
                                          <p:val>
                                            <p:strVal val="#ppt_y"/>
                                          </p:val>
                                        </p:tav>
                                        <p:tav tm="100000">
                                          <p:val>
                                            <p:strVal val="#ppt_y"/>
                                          </p:val>
                                        </p:tav>
                                      </p:tavLst>
                                    </p:anim>
                                  </p:childTnLst>
                                </p:cTn>
                              </p:par>
                              <p:par>
                                <p:cTn id="85" presetID="39" presetClass="entr" presetSubtype="0" accel="10000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88"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89"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90" dur="500" fill="hold"/>
                                        <p:tgtEl>
                                          <p:spTgt spid="22"/>
                                        </p:tgtEl>
                                        <p:attrNameLst>
                                          <p:attrName>ppt_y</p:attrName>
                                        </p:attrNameLst>
                                      </p:cBhvr>
                                      <p:tavLst>
                                        <p:tav tm="0">
                                          <p:val>
                                            <p:strVal val="#ppt_y"/>
                                          </p:val>
                                        </p:tav>
                                        <p:tav tm="100000">
                                          <p:val>
                                            <p:strVal val="#ppt_y"/>
                                          </p:val>
                                        </p:tav>
                                      </p:tavLst>
                                    </p:anim>
                                  </p:childTnLst>
                                </p:cTn>
                              </p:par>
                              <p:par>
                                <p:cTn id="91" presetID="39" presetClass="entr" presetSubtype="0" accel="10000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 calcmode="lin" valueType="num">
                                      <p:cBhvr>
                                        <p:cTn id="93" dur="500" fill="hold"/>
                                        <p:tgtEl>
                                          <p:spTgt spid="57"/>
                                        </p:tgtEl>
                                        <p:attrNameLst>
                                          <p:attrName>ppt_h</p:attrName>
                                        </p:attrNameLst>
                                      </p:cBhvr>
                                      <p:tavLst>
                                        <p:tav tm="0">
                                          <p:val>
                                            <p:strVal val="#ppt_h/20"/>
                                          </p:val>
                                        </p:tav>
                                        <p:tav tm="50000">
                                          <p:val>
                                            <p:strVal val="#ppt_h/20"/>
                                          </p:val>
                                        </p:tav>
                                        <p:tav tm="100000">
                                          <p:val>
                                            <p:strVal val="#ppt_h"/>
                                          </p:val>
                                        </p:tav>
                                      </p:tavLst>
                                    </p:anim>
                                    <p:anim calcmode="lin" valueType="num">
                                      <p:cBhvr>
                                        <p:cTn id="94" dur="500" fill="hold"/>
                                        <p:tgtEl>
                                          <p:spTgt spid="57"/>
                                        </p:tgtEl>
                                        <p:attrNameLst>
                                          <p:attrName>ppt_w</p:attrName>
                                        </p:attrNameLst>
                                      </p:cBhvr>
                                      <p:tavLst>
                                        <p:tav tm="0">
                                          <p:val>
                                            <p:strVal val="#ppt_w+.3"/>
                                          </p:val>
                                        </p:tav>
                                        <p:tav tm="50000">
                                          <p:val>
                                            <p:strVal val="#ppt_w+.3"/>
                                          </p:val>
                                        </p:tav>
                                        <p:tav tm="100000">
                                          <p:val>
                                            <p:strVal val="#ppt_w"/>
                                          </p:val>
                                        </p:tav>
                                      </p:tavLst>
                                    </p:anim>
                                    <p:anim calcmode="lin" valueType="num">
                                      <p:cBhvr>
                                        <p:cTn id="95" dur="500" fill="hold"/>
                                        <p:tgtEl>
                                          <p:spTgt spid="57"/>
                                        </p:tgtEl>
                                        <p:attrNameLst>
                                          <p:attrName>ppt_x</p:attrName>
                                        </p:attrNameLst>
                                      </p:cBhvr>
                                      <p:tavLst>
                                        <p:tav tm="0">
                                          <p:val>
                                            <p:strVal val="#ppt_x-.3"/>
                                          </p:val>
                                        </p:tav>
                                        <p:tav tm="50000">
                                          <p:val>
                                            <p:strVal val="#ppt_x"/>
                                          </p:val>
                                        </p:tav>
                                        <p:tav tm="100000">
                                          <p:val>
                                            <p:strVal val="#ppt_x"/>
                                          </p:val>
                                        </p:tav>
                                      </p:tavLst>
                                    </p:anim>
                                    <p:anim calcmode="lin" valueType="num">
                                      <p:cBhvr>
                                        <p:cTn id="96" dur="500" fill="hold"/>
                                        <p:tgtEl>
                                          <p:spTgt spid="57"/>
                                        </p:tgtEl>
                                        <p:attrNameLst>
                                          <p:attrName>ppt_y</p:attrName>
                                        </p:attrNameLst>
                                      </p:cBhvr>
                                      <p:tavLst>
                                        <p:tav tm="0">
                                          <p:val>
                                            <p:strVal val="#ppt_y"/>
                                          </p:val>
                                        </p:tav>
                                        <p:tav tm="100000">
                                          <p:val>
                                            <p:strVal val="#ppt_y"/>
                                          </p:val>
                                        </p:tav>
                                      </p:tavLst>
                                    </p:anim>
                                  </p:childTnLst>
                                </p:cTn>
                              </p:par>
                              <p:par>
                                <p:cTn id="97" presetID="39" presetClass="entr" presetSubtype="0" accel="100000"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100"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101"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102" dur="500" fill="hold"/>
                                        <p:tgtEl>
                                          <p:spTgt spid="23"/>
                                        </p:tgtEl>
                                        <p:attrNameLst>
                                          <p:attrName>ppt_y</p:attrName>
                                        </p:attrNameLst>
                                      </p:cBhvr>
                                      <p:tavLst>
                                        <p:tav tm="0">
                                          <p:val>
                                            <p:strVal val="#ppt_y"/>
                                          </p:val>
                                        </p:tav>
                                        <p:tav tm="100000">
                                          <p:val>
                                            <p:strVal val="#ppt_y"/>
                                          </p:val>
                                        </p:tav>
                                      </p:tavLst>
                                    </p:anim>
                                  </p:childTnLst>
                                </p:cTn>
                              </p:par>
                              <p:par>
                                <p:cTn id="103" presetID="39" presetClass="entr" presetSubtype="0" accel="100000"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p:cTn id="105" dur="500" fill="hold"/>
                                        <p:tgtEl>
                                          <p:spTgt spid="58"/>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58"/>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58"/>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58"/>
                                        </p:tgtEl>
                                        <p:attrNameLst>
                                          <p:attrName>ppt_y</p:attrName>
                                        </p:attrNameLst>
                                      </p:cBhvr>
                                      <p:tavLst>
                                        <p:tav tm="0">
                                          <p:val>
                                            <p:strVal val="#ppt_y"/>
                                          </p:val>
                                        </p:tav>
                                        <p:tav tm="100000">
                                          <p:val>
                                            <p:strVal val="#ppt_y"/>
                                          </p:val>
                                        </p:tav>
                                      </p:tavLst>
                                    </p:anim>
                                  </p:childTnLst>
                                </p:cTn>
                              </p:par>
                              <p:par>
                                <p:cTn id="109" presetID="39" presetClass="entr" presetSubtype="0" accel="100000"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p:cTn id="11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11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11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114" dur="500" fill="hold"/>
                                        <p:tgtEl>
                                          <p:spTgt spid="27"/>
                                        </p:tgtEl>
                                        <p:attrNameLst>
                                          <p:attrName>ppt_y</p:attrName>
                                        </p:attrNameLst>
                                      </p:cBhvr>
                                      <p:tavLst>
                                        <p:tav tm="0">
                                          <p:val>
                                            <p:strVal val="#ppt_y"/>
                                          </p:val>
                                        </p:tav>
                                        <p:tav tm="100000">
                                          <p:val>
                                            <p:strVal val="#ppt_y"/>
                                          </p:val>
                                        </p:tav>
                                      </p:tavLst>
                                    </p:anim>
                                  </p:childTnLst>
                                </p:cTn>
                              </p:par>
                              <p:par>
                                <p:cTn id="115" presetID="39" presetClass="entr" presetSubtype="0" accel="10000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cBhvr>
                                        <p:cTn id="117" dur="50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118" dur="50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119" dur="50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120" dur="500" fill="hold"/>
                                        <p:tgtEl>
                                          <p:spTgt spid="28"/>
                                        </p:tgtEl>
                                        <p:attrNameLst>
                                          <p:attrName>ppt_y</p:attrName>
                                        </p:attrNameLst>
                                      </p:cBhvr>
                                      <p:tavLst>
                                        <p:tav tm="0">
                                          <p:val>
                                            <p:strVal val="#ppt_y"/>
                                          </p:val>
                                        </p:tav>
                                        <p:tav tm="100000">
                                          <p:val>
                                            <p:strVal val="#ppt_y"/>
                                          </p:val>
                                        </p:tav>
                                      </p:tavLst>
                                    </p:anim>
                                  </p:childTnLst>
                                </p:cTn>
                              </p:par>
                              <p:par>
                                <p:cTn id="121" presetID="39" presetClass="entr" presetSubtype="0" accel="100000" fill="hold" grpId="0" nodeType="withEffect">
                                  <p:stCondLst>
                                    <p:cond delay="0"/>
                                  </p:stCondLst>
                                  <p:childTnLst>
                                    <p:set>
                                      <p:cBhvr>
                                        <p:cTn id="122" dur="1" fill="hold">
                                          <p:stCondLst>
                                            <p:cond delay="0"/>
                                          </p:stCondLst>
                                        </p:cTn>
                                        <p:tgtEl>
                                          <p:spTgt spid="59"/>
                                        </p:tgtEl>
                                        <p:attrNameLst>
                                          <p:attrName>style.visibility</p:attrName>
                                        </p:attrNameLst>
                                      </p:cBhvr>
                                      <p:to>
                                        <p:strVal val="visible"/>
                                      </p:to>
                                    </p:set>
                                    <p:anim calcmode="lin" valueType="num">
                                      <p:cBhvr>
                                        <p:cTn id="123" dur="500" fill="hold"/>
                                        <p:tgtEl>
                                          <p:spTgt spid="59"/>
                                        </p:tgtEl>
                                        <p:attrNameLst>
                                          <p:attrName>ppt_h</p:attrName>
                                        </p:attrNameLst>
                                      </p:cBhvr>
                                      <p:tavLst>
                                        <p:tav tm="0">
                                          <p:val>
                                            <p:strVal val="#ppt_h/20"/>
                                          </p:val>
                                        </p:tav>
                                        <p:tav tm="50000">
                                          <p:val>
                                            <p:strVal val="#ppt_h/20"/>
                                          </p:val>
                                        </p:tav>
                                        <p:tav tm="100000">
                                          <p:val>
                                            <p:strVal val="#ppt_h"/>
                                          </p:val>
                                        </p:tav>
                                      </p:tavLst>
                                    </p:anim>
                                    <p:anim calcmode="lin" valueType="num">
                                      <p:cBhvr>
                                        <p:cTn id="124" dur="500" fill="hold"/>
                                        <p:tgtEl>
                                          <p:spTgt spid="59"/>
                                        </p:tgtEl>
                                        <p:attrNameLst>
                                          <p:attrName>ppt_w</p:attrName>
                                        </p:attrNameLst>
                                      </p:cBhvr>
                                      <p:tavLst>
                                        <p:tav tm="0">
                                          <p:val>
                                            <p:strVal val="#ppt_w+.3"/>
                                          </p:val>
                                        </p:tav>
                                        <p:tav tm="50000">
                                          <p:val>
                                            <p:strVal val="#ppt_w+.3"/>
                                          </p:val>
                                        </p:tav>
                                        <p:tav tm="100000">
                                          <p:val>
                                            <p:strVal val="#ppt_w"/>
                                          </p:val>
                                        </p:tav>
                                      </p:tavLst>
                                    </p:anim>
                                    <p:anim calcmode="lin" valueType="num">
                                      <p:cBhvr>
                                        <p:cTn id="125" dur="500" fill="hold"/>
                                        <p:tgtEl>
                                          <p:spTgt spid="59"/>
                                        </p:tgtEl>
                                        <p:attrNameLst>
                                          <p:attrName>ppt_x</p:attrName>
                                        </p:attrNameLst>
                                      </p:cBhvr>
                                      <p:tavLst>
                                        <p:tav tm="0">
                                          <p:val>
                                            <p:strVal val="#ppt_x-.3"/>
                                          </p:val>
                                        </p:tav>
                                        <p:tav tm="50000">
                                          <p:val>
                                            <p:strVal val="#ppt_x"/>
                                          </p:val>
                                        </p:tav>
                                        <p:tav tm="100000">
                                          <p:val>
                                            <p:strVal val="#ppt_x"/>
                                          </p:val>
                                        </p:tav>
                                      </p:tavLst>
                                    </p:anim>
                                    <p:anim calcmode="lin" valueType="num">
                                      <p:cBhvr>
                                        <p:cTn id="126" dur="500" fill="hold"/>
                                        <p:tgtEl>
                                          <p:spTgt spid="59"/>
                                        </p:tgtEl>
                                        <p:attrNameLst>
                                          <p:attrName>ppt_y</p:attrName>
                                        </p:attrNameLst>
                                      </p:cBhvr>
                                      <p:tavLst>
                                        <p:tav tm="0">
                                          <p:val>
                                            <p:strVal val="#ppt_y"/>
                                          </p:val>
                                        </p:tav>
                                        <p:tav tm="100000">
                                          <p:val>
                                            <p:strVal val="#ppt_y"/>
                                          </p:val>
                                        </p:tav>
                                      </p:tavLst>
                                    </p:anim>
                                  </p:childTnLst>
                                </p:cTn>
                              </p:par>
                              <p:par>
                                <p:cTn id="127" presetID="39" presetClass="entr" presetSubtype="0" accel="100000" fill="hold" grpId="0" nodeType="withEffect">
                                  <p:stCondLst>
                                    <p:cond delay="0"/>
                                  </p:stCondLst>
                                  <p:childTnLst>
                                    <p:set>
                                      <p:cBhvr>
                                        <p:cTn id="128" dur="1" fill="hold">
                                          <p:stCondLst>
                                            <p:cond delay="0"/>
                                          </p:stCondLst>
                                        </p:cTn>
                                        <p:tgtEl>
                                          <p:spTgt spid="60"/>
                                        </p:tgtEl>
                                        <p:attrNameLst>
                                          <p:attrName>style.visibility</p:attrName>
                                        </p:attrNameLst>
                                      </p:cBhvr>
                                      <p:to>
                                        <p:strVal val="visible"/>
                                      </p:to>
                                    </p:set>
                                    <p:anim calcmode="lin" valueType="num">
                                      <p:cBhvr>
                                        <p:cTn id="129" dur="500" fill="hold"/>
                                        <p:tgtEl>
                                          <p:spTgt spid="60"/>
                                        </p:tgtEl>
                                        <p:attrNameLst>
                                          <p:attrName>ppt_h</p:attrName>
                                        </p:attrNameLst>
                                      </p:cBhvr>
                                      <p:tavLst>
                                        <p:tav tm="0">
                                          <p:val>
                                            <p:strVal val="#ppt_h/20"/>
                                          </p:val>
                                        </p:tav>
                                        <p:tav tm="50000">
                                          <p:val>
                                            <p:strVal val="#ppt_h/20"/>
                                          </p:val>
                                        </p:tav>
                                        <p:tav tm="100000">
                                          <p:val>
                                            <p:strVal val="#ppt_h"/>
                                          </p:val>
                                        </p:tav>
                                      </p:tavLst>
                                    </p:anim>
                                    <p:anim calcmode="lin" valueType="num">
                                      <p:cBhvr>
                                        <p:cTn id="130" dur="500" fill="hold"/>
                                        <p:tgtEl>
                                          <p:spTgt spid="60"/>
                                        </p:tgtEl>
                                        <p:attrNameLst>
                                          <p:attrName>ppt_w</p:attrName>
                                        </p:attrNameLst>
                                      </p:cBhvr>
                                      <p:tavLst>
                                        <p:tav tm="0">
                                          <p:val>
                                            <p:strVal val="#ppt_w+.3"/>
                                          </p:val>
                                        </p:tav>
                                        <p:tav tm="50000">
                                          <p:val>
                                            <p:strVal val="#ppt_w+.3"/>
                                          </p:val>
                                        </p:tav>
                                        <p:tav tm="100000">
                                          <p:val>
                                            <p:strVal val="#ppt_w"/>
                                          </p:val>
                                        </p:tav>
                                      </p:tavLst>
                                    </p:anim>
                                    <p:anim calcmode="lin" valueType="num">
                                      <p:cBhvr>
                                        <p:cTn id="131" dur="500" fill="hold"/>
                                        <p:tgtEl>
                                          <p:spTgt spid="60"/>
                                        </p:tgtEl>
                                        <p:attrNameLst>
                                          <p:attrName>ppt_x</p:attrName>
                                        </p:attrNameLst>
                                      </p:cBhvr>
                                      <p:tavLst>
                                        <p:tav tm="0">
                                          <p:val>
                                            <p:strVal val="#ppt_x-.3"/>
                                          </p:val>
                                        </p:tav>
                                        <p:tav tm="50000">
                                          <p:val>
                                            <p:strVal val="#ppt_x"/>
                                          </p:val>
                                        </p:tav>
                                        <p:tav tm="100000">
                                          <p:val>
                                            <p:strVal val="#ppt_x"/>
                                          </p:val>
                                        </p:tav>
                                      </p:tavLst>
                                    </p:anim>
                                    <p:anim calcmode="lin" valueType="num">
                                      <p:cBhvr>
                                        <p:cTn id="132" dur="500" fill="hold"/>
                                        <p:tgtEl>
                                          <p:spTgt spid="60"/>
                                        </p:tgtEl>
                                        <p:attrNameLst>
                                          <p:attrName>ppt_y</p:attrName>
                                        </p:attrNameLst>
                                      </p:cBhvr>
                                      <p:tavLst>
                                        <p:tav tm="0">
                                          <p:val>
                                            <p:strVal val="#ppt_y"/>
                                          </p:val>
                                        </p:tav>
                                        <p:tav tm="100000">
                                          <p:val>
                                            <p:strVal val="#ppt_y"/>
                                          </p:val>
                                        </p:tav>
                                      </p:tavLst>
                                    </p:anim>
                                  </p:childTnLst>
                                </p:cTn>
                              </p:par>
                              <p:par>
                                <p:cTn id="133" presetID="39" presetClass="entr" presetSubtype="0" accel="100000" fill="hold" grpId="0" nodeType="withEffect">
                                  <p:stCondLst>
                                    <p:cond delay="0"/>
                                  </p:stCondLst>
                                  <p:childTnLst>
                                    <p:set>
                                      <p:cBhvr>
                                        <p:cTn id="134" dur="1" fill="hold">
                                          <p:stCondLst>
                                            <p:cond delay="0"/>
                                          </p:stCondLst>
                                        </p:cTn>
                                        <p:tgtEl>
                                          <p:spTgt spid="29"/>
                                        </p:tgtEl>
                                        <p:attrNameLst>
                                          <p:attrName>style.visibility</p:attrName>
                                        </p:attrNameLst>
                                      </p:cBhvr>
                                      <p:to>
                                        <p:strVal val="visible"/>
                                      </p:to>
                                    </p:set>
                                    <p:anim calcmode="lin" valueType="num">
                                      <p:cBhvr>
                                        <p:cTn id="135"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136"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137"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138" dur="500" fill="hold"/>
                                        <p:tgtEl>
                                          <p:spTgt spid="29"/>
                                        </p:tgtEl>
                                        <p:attrNameLst>
                                          <p:attrName>ppt_y</p:attrName>
                                        </p:attrNameLst>
                                      </p:cBhvr>
                                      <p:tavLst>
                                        <p:tav tm="0">
                                          <p:val>
                                            <p:strVal val="#ppt_y"/>
                                          </p:val>
                                        </p:tav>
                                        <p:tav tm="100000">
                                          <p:val>
                                            <p:strVal val="#ppt_y"/>
                                          </p:val>
                                        </p:tav>
                                      </p:tavLst>
                                    </p:anim>
                                  </p:childTnLst>
                                </p:cTn>
                              </p:par>
                              <p:par>
                                <p:cTn id="139" presetID="39" presetClass="entr" presetSubtype="0" accel="100000"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 calcmode="lin" valueType="num">
                                      <p:cBhvr>
                                        <p:cTn id="141" dur="500" fill="hold"/>
                                        <p:tgtEl>
                                          <p:spTgt spid="61"/>
                                        </p:tgtEl>
                                        <p:attrNameLst>
                                          <p:attrName>ppt_h</p:attrName>
                                        </p:attrNameLst>
                                      </p:cBhvr>
                                      <p:tavLst>
                                        <p:tav tm="0">
                                          <p:val>
                                            <p:strVal val="#ppt_h/20"/>
                                          </p:val>
                                        </p:tav>
                                        <p:tav tm="50000">
                                          <p:val>
                                            <p:strVal val="#ppt_h/20"/>
                                          </p:val>
                                        </p:tav>
                                        <p:tav tm="100000">
                                          <p:val>
                                            <p:strVal val="#ppt_h"/>
                                          </p:val>
                                        </p:tav>
                                      </p:tavLst>
                                    </p:anim>
                                    <p:anim calcmode="lin" valueType="num">
                                      <p:cBhvr>
                                        <p:cTn id="142" dur="500" fill="hold"/>
                                        <p:tgtEl>
                                          <p:spTgt spid="61"/>
                                        </p:tgtEl>
                                        <p:attrNameLst>
                                          <p:attrName>ppt_w</p:attrName>
                                        </p:attrNameLst>
                                      </p:cBhvr>
                                      <p:tavLst>
                                        <p:tav tm="0">
                                          <p:val>
                                            <p:strVal val="#ppt_w+.3"/>
                                          </p:val>
                                        </p:tav>
                                        <p:tav tm="50000">
                                          <p:val>
                                            <p:strVal val="#ppt_w+.3"/>
                                          </p:val>
                                        </p:tav>
                                        <p:tav tm="100000">
                                          <p:val>
                                            <p:strVal val="#ppt_w"/>
                                          </p:val>
                                        </p:tav>
                                      </p:tavLst>
                                    </p:anim>
                                    <p:anim calcmode="lin" valueType="num">
                                      <p:cBhvr>
                                        <p:cTn id="143" dur="500" fill="hold"/>
                                        <p:tgtEl>
                                          <p:spTgt spid="61"/>
                                        </p:tgtEl>
                                        <p:attrNameLst>
                                          <p:attrName>ppt_x</p:attrName>
                                        </p:attrNameLst>
                                      </p:cBhvr>
                                      <p:tavLst>
                                        <p:tav tm="0">
                                          <p:val>
                                            <p:strVal val="#ppt_x-.3"/>
                                          </p:val>
                                        </p:tav>
                                        <p:tav tm="50000">
                                          <p:val>
                                            <p:strVal val="#ppt_x"/>
                                          </p:val>
                                        </p:tav>
                                        <p:tav tm="100000">
                                          <p:val>
                                            <p:strVal val="#ppt_x"/>
                                          </p:val>
                                        </p:tav>
                                      </p:tavLst>
                                    </p:anim>
                                    <p:anim calcmode="lin" valueType="num">
                                      <p:cBhvr>
                                        <p:cTn id="144" dur="500" fill="hold"/>
                                        <p:tgtEl>
                                          <p:spTgt spid="61"/>
                                        </p:tgtEl>
                                        <p:attrNameLst>
                                          <p:attrName>ppt_y</p:attrName>
                                        </p:attrNameLst>
                                      </p:cBhvr>
                                      <p:tavLst>
                                        <p:tav tm="0">
                                          <p:val>
                                            <p:strVal val="#ppt_y"/>
                                          </p:val>
                                        </p:tav>
                                        <p:tav tm="100000">
                                          <p:val>
                                            <p:strVal val="#ppt_y"/>
                                          </p:val>
                                        </p:tav>
                                      </p:tavLst>
                                    </p:anim>
                                  </p:childTnLst>
                                </p:cTn>
                              </p:par>
                              <p:par>
                                <p:cTn id="145" presetID="39" presetClass="entr" presetSubtype="0" accel="100000" fill="hold" grpId="0" nodeType="with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p:cTn id="147" dur="50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148" dur="50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149" dur="50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15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15" presetClass="entr" presetSubtype="0" fill="hold" grpId="0" nodeType="clickEffect">
                                  <p:stCondLst>
                                    <p:cond delay="0"/>
                                  </p:stCondLst>
                                  <p:childTnLst>
                                    <p:set>
                                      <p:cBhvr>
                                        <p:cTn id="154" dur="1" fill="hold">
                                          <p:stCondLst>
                                            <p:cond delay="0"/>
                                          </p:stCondLst>
                                        </p:cTn>
                                        <p:tgtEl>
                                          <p:spTgt spid="12"/>
                                        </p:tgtEl>
                                        <p:attrNameLst>
                                          <p:attrName>style.visibility</p:attrName>
                                        </p:attrNameLst>
                                      </p:cBhvr>
                                      <p:to>
                                        <p:strVal val="visible"/>
                                      </p:to>
                                    </p:set>
                                    <p:anim calcmode="lin" valueType="num">
                                      <p:cBhvr>
                                        <p:cTn id="155" dur="1000" fill="hold"/>
                                        <p:tgtEl>
                                          <p:spTgt spid="12"/>
                                        </p:tgtEl>
                                        <p:attrNameLst>
                                          <p:attrName>ppt_w</p:attrName>
                                        </p:attrNameLst>
                                      </p:cBhvr>
                                      <p:tavLst>
                                        <p:tav tm="0">
                                          <p:val>
                                            <p:fltVal val="0"/>
                                          </p:val>
                                        </p:tav>
                                        <p:tav tm="100000">
                                          <p:val>
                                            <p:strVal val="#ppt_w"/>
                                          </p:val>
                                        </p:tav>
                                      </p:tavLst>
                                    </p:anim>
                                    <p:anim calcmode="lin" valueType="num">
                                      <p:cBhvr>
                                        <p:cTn id="156" dur="1000" fill="hold"/>
                                        <p:tgtEl>
                                          <p:spTgt spid="12"/>
                                        </p:tgtEl>
                                        <p:attrNameLst>
                                          <p:attrName>ppt_h</p:attrName>
                                        </p:attrNameLst>
                                      </p:cBhvr>
                                      <p:tavLst>
                                        <p:tav tm="0">
                                          <p:val>
                                            <p:fltVal val="0"/>
                                          </p:val>
                                        </p:tav>
                                        <p:tav tm="100000">
                                          <p:val>
                                            <p:strVal val="#ppt_h"/>
                                          </p:val>
                                        </p:tav>
                                      </p:tavLst>
                                    </p:anim>
                                    <p:anim calcmode="lin" valueType="num">
                                      <p:cBhvr>
                                        <p:cTn id="15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58" dur="1000" fill="hold"/>
                                        <p:tgtEl>
                                          <p:spTgt spid="12"/>
                                        </p:tgtEl>
                                        <p:attrNameLst>
                                          <p:attrName>ppt_y</p:attrName>
                                        </p:attrNameLst>
                                      </p:cBhvr>
                                      <p:tavLst>
                                        <p:tav tm="0" fmla="#ppt_y+(sin(-2*pi*(1-$))*-#ppt_x+cos(-2*pi*(1-$))*(1-#ppt_y))*(1-$)">
                                          <p:val>
                                            <p:fltVal val="0"/>
                                          </p:val>
                                        </p:tav>
                                        <p:tav tm="100000">
                                          <p:val>
                                            <p:fltVal val="1"/>
                                          </p:val>
                                        </p:tav>
                                      </p:tavLst>
                                    </p:anim>
                                  </p:childTnLst>
                                </p:cTn>
                              </p:par>
                              <p:par>
                                <p:cTn id="159" presetID="15" presetClass="entr" presetSubtype="0" fill="hold" grpId="0" nodeType="with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1000" fill="hold"/>
                                        <p:tgtEl>
                                          <p:spTgt spid="44"/>
                                        </p:tgtEl>
                                        <p:attrNameLst>
                                          <p:attrName>ppt_w</p:attrName>
                                        </p:attrNameLst>
                                      </p:cBhvr>
                                      <p:tavLst>
                                        <p:tav tm="0">
                                          <p:val>
                                            <p:fltVal val="0"/>
                                          </p:val>
                                        </p:tav>
                                        <p:tav tm="100000">
                                          <p:val>
                                            <p:strVal val="#ppt_w"/>
                                          </p:val>
                                        </p:tav>
                                      </p:tavLst>
                                    </p:anim>
                                    <p:anim calcmode="lin" valueType="num">
                                      <p:cBhvr>
                                        <p:cTn id="162" dur="1000" fill="hold"/>
                                        <p:tgtEl>
                                          <p:spTgt spid="44"/>
                                        </p:tgtEl>
                                        <p:attrNameLst>
                                          <p:attrName>ppt_h</p:attrName>
                                        </p:attrNameLst>
                                      </p:cBhvr>
                                      <p:tavLst>
                                        <p:tav tm="0">
                                          <p:val>
                                            <p:fltVal val="0"/>
                                          </p:val>
                                        </p:tav>
                                        <p:tav tm="100000">
                                          <p:val>
                                            <p:strVal val="#ppt_h"/>
                                          </p:val>
                                        </p:tav>
                                      </p:tavLst>
                                    </p:anim>
                                    <p:anim calcmode="lin" valueType="num">
                                      <p:cBhvr>
                                        <p:cTn id="163"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164" dur="1000" fill="hold"/>
                                        <p:tgtEl>
                                          <p:spTgt spid="44"/>
                                        </p:tgtEl>
                                        <p:attrNameLst>
                                          <p:attrName>ppt_y</p:attrName>
                                        </p:attrNameLst>
                                      </p:cBhvr>
                                      <p:tavLst>
                                        <p:tav tm="0" fmla="#ppt_y+(sin(-2*pi*(1-$))*-#ppt_x+cos(-2*pi*(1-$))*(1-#ppt_y))*(1-$)">
                                          <p:val>
                                            <p:fltVal val="0"/>
                                          </p:val>
                                        </p:tav>
                                        <p:tav tm="100000">
                                          <p:val>
                                            <p:fltVal val="1"/>
                                          </p:val>
                                        </p:tav>
                                      </p:tavLst>
                                    </p:anim>
                                  </p:childTnLst>
                                </p:cTn>
                              </p:par>
                              <p:par>
                                <p:cTn id="165" presetID="15" presetClass="entr" presetSubtype="0" fill="hold" grpId="0" nodeType="withEffect">
                                  <p:stCondLst>
                                    <p:cond delay="0"/>
                                  </p:stCondLst>
                                  <p:childTnLst>
                                    <p:set>
                                      <p:cBhvr>
                                        <p:cTn id="166" dur="1" fill="hold">
                                          <p:stCondLst>
                                            <p:cond delay="0"/>
                                          </p:stCondLst>
                                        </p:cTn>
                                        <p:tgtEl>
                                          <p:spTgt spid="45"/>
                                        </p:tgtEl>
                                        <p:attrNameLst>
                                          <p:attrName>style.visibility</p:attrName>
                                        </p:attrNameLst>
                                      </p:cBhvr>
                                      <p:to>
                                        <p:strVal val="visible"/>
                                      </p:to>
                                    </p:set>
                                    <p:anim calcmode="lin" valueType="num">
                                      <p:cBhvr>
                                        <p:cTn id="167" dur="1000" fill="hold"/>
                                        <p:tgtEl>
                                          <p:spTgt spid="45"/>
                                        </p:tgtEl>
                                        <p:attrNameLst>
                                          <p:attrName>ppt_w</p:attrName>
                                        </p:attrNameLst>
                                      </p:cBhvr>
                                      <p:tavLst>
                                        <p:tav tm="0">
                                          <p:val>
                                            <p:fltVal val="0"/>
                                          </p:val>
                                        </p:tav>
                                        <p:tav tm="100000">
                                          <p:val>
                                            <p:strVal val="#ppt_w"/>
                                          </p:val>
                                        </p:tav>
                                      </p:tavLst>
                                    </p:anim>
                                    <p:anim calcmode="lin" valueType="num">
                                      <p:cBhvr>
                                        <p:cTn id="168" dur="1000" fill="hold"/>
                                        <p:tgtEl>
                                          <p:spTgt spid="45"/>
                                        </p:tgtEl>
                                        <p:attrNameLst>
                                          <p:attrName>ppt_h</p:attrName>
                                        </p:attrNameLst>
                                      </p:cBhvr>
                                      <p:tavLst>
                                        <p:tav tm="0">
                                          <p:val>
                                            <p:fltVal val="0"/>
                                          </p:val>
                                        </p:tav>
                                        <p:tav tm="100000">
                                          <p:val>
                                            <p:strVal val="#ppt_h"/>
                                          </p:val>
                                        </p:tav>
                                      </p:tavLst>
                                    </p:anim>
                                    <p:anim calcmode="lin" valueType="num">
                                      <p:cBhvr>
                                        <p:cTn id="169"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170" dur="1000" fill="hold"/>
                                        <p:tgtEl>
                                          <p:spTgt spid="45"/>
                                        </p:tgtEl>
                                        <p:attrNameLst>
                                          <p:attrName>ppt_y</p:attrName>
                                        </p:attrNameLst>
                                      </p:cBhvr>
                                      <p:tavLst>
                                        <p:tav tm="0" fmla="#ppt_y+(sin(-2*pi*(1-$))*-#ppt_x+cos(-2*pi*(1-$))*(1-#ppt_y))*(1-$)">
                                          <p:val>
                                            <p:fltVal val="0"/>
                                          </p:val>
                                        </p:tav>
                                        <p:tav tm="100000">
                                          <p:val>
                                            <p:fltVal val="1"/>
                                          </p:val>
                                        </p:tav>
                                      </p:tavLst>
                                    </p:anim>
                                  </p:childTnLst>
                                </p:cTn>
                              </p:par>
                              <p:par>
                                <p:cTn id="171" presetID="15" presetClass="entr" presetSubtype="0" fill="hold" grpId="0" nodeType="withEffect">
                                  <p:stCondLst>
                                    <p:cond delay="0"/>
                                  </p:stCondLst>
                                  <p:childTnLst>
                                    <p:set>
                                      <p:cBhvr>
                                        <p:cTn id="172" dur="1" fill="hold">
                                          <p:stCondLst>
                                            <p:cond delay="0"/>
                                          </p:stCondLst>
                                        </p:cTn>
                                        <p:tgtEl>
                                          <p:spTgt spid="13"/>
                                        </p:tgtEl>
                                        <p:attrNameLst>
                                          <p:attrName>style.visibility</p:attrName>
                                        </p:attrNameLst>
                                      </p:cBhvr>
                                      <p:to>
                                        <p:strVal val="visible"/>
                                      </p:to>
                                    </p:set>
                                    <p:anim calcmode="lin" valueType="num">
                                      <p:cBhvr>
                                        <p:cTn id="173" dur="1000" fill="hold"/>
                                        <p:tgtEl>
                                          <p:spTgt spid="13"/>
                                        </p:tgtEl>
                                        <p:attrNameLst>
                                          <p:attrName>ppt_w</p:attrName>
                                        </p:attrNameLst>
                                      </p:cBhvr>
                                      <p:tavLst>
                                        <p:tav tm="0">
                                          <p:val>
                                            <p:fltVal val="0"/>
                                          </p:val>
                                        </p:tav>
                                        <p:tav tm="100000">
                                          <p:val>
                                            <p:strVal val="#ppt_w"/>
                                          </p:val>
                                        </p:tav>
                                      </p:tavLst>
                                    </p:anim>
                                    <p:anim calcmode="lin" valueType="num">
                                      <p:cBhvr>
                                        <p:cTn id="174" dur="1000" fill="hold"/>
                                        <p:tgtEl>
                                          <p:spTgt spid="13"/>
                                        </p:tgtEl>
                                        <p:attrNameLst>
                                          <p:attrName>ppt_h</p:attrName>
                                        </p:attrNameLst>
                                      </p:cBhvr>
                                      <p:tavLst>
                                        <p:tav tm="0">
                                          <p:val>
                                            <p:fltVal val="0"/>
                                          </p:val>
                                        </p:tav>
                                        <p:tav tm="100000">
                                          <p:val>
                                            <p:strVal val="#ppt_h"/>
                                          </p:val>
                                        </p:tav>
                                      </p:tavLst>
                                    </p:anim>
                                    <p:anim calcmode="lin" valueType="num">
                                      <p:cBhvr>
                                        <p:cTn id="17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76" dur="1000" fill="hold"/>
                                        <p:tgtEl>
                                          <p:spTgt spid="13"/>
                                        </p:tgtEl>
                                        <p:attrNameLst>
                                          <p:attrName>ppt_y</p:attrName>
                                        </p:attrNameLst>
                                      </p:cBhvr>
                                      <p:tavLst>
                                        <p:tav tm="0" fmla="#ppt_y+(sin(-2*pi*(1-$))*-#ppt_x+cos(-2*pi*(1-$))*(1-#ppt_y))*(1-$)">
                                          <p:val>
                                            <p:fltVal val="0"/>
                                          </p:val>
                                        </p:tav>
                                        <p:tav tm="100000">
                                          <p:val>
                                            <p:fltVal val="1"/>
                                          </p:val>
                                        </p:tav>
                                      </p:tavLst>
                                    </p:anim>
                                  </p:childTnLst>
                                </p:cTn>
                              </p:par>
                              <p:par>
                                <p:cTn id="177" presetID="15" presetClass="entr" presetSubtype="0" fill="hold" grpId="0" nodeType="withEffect">
                                  <p:stCondLst>
                                    <p:cond delay="0"/>
                                  </p:stCondLst>
                                  <p:childTnLst>
                                    <p:set>
                                      <p:cBhvr>
                                        <p:cTn id="178" dur="1" fill="hold">
                                          <p:stCondLst>
                                            <p:cond delay="0"/>
                                          </p:stCondLst>
                                        </p:cTn>
                                        <p:tgtEl>
                                          <p:spTgt spid="14"/>
                                        </p:tgtEl>
                                        <p:attrNameLst>
                                          <p:attrName>style.visibility</p:attrName>
                                        </p:attrNameLst>
                                      </p:cBhvr>
                                      <p:to>
                                        <p:strVal val="visible"/>
                                      </p:to>
                                    </p:set>
                                    <p:anim calcmode="lin" valueType="num">
                                      <p:cBhvr>
                                        <p:cTn id="179" dur="1000" fill="hold"/>
                                        <p:tgtEl>
                                          <p:spTgt spid="14"/>
                                        </p:tgtEl>
                                        <p:attrNameLst>
                                          <p:attrName>ppt_w</p:attrName>
                                        </p:attrNameLst>
                                      </p:cBhvr>
                                      <p:tavLst>
                                        <p:tav tm="0">
                                          <p:val>
                                            <p:fltVal val="0"/>
                                          </p:val>
                                        </p:tav>
                                        <p:tav tm="100000">
                                          <p:val>
                                            <p:strVal val="#ppt_w"/>
                                          </p:val>
                                        </p:tav>
                                      </p:tavLst>
                                    </p:anim>
                                    <p:anim calcmode="lin" valueType="num">
                                      <p:cBhvr>
                                        <p:cTn id="180" dur="1000" fill="hold"/>
                                        <p:tgtEl>
                                          <p:spTgt spid="14"/>
                                        </p:tgtEl>
                                        <p:attrNameLst>
                                          <p:attrName>ppt_h</p:attrName>
                                        </p:attrNameLst>
                                      </p:cBhvr>
                                      <p:tavLst>
                                        <p:tav tm="0">
                                          <p:val>
                                            <p:fltVal val="0"/>
                                          </p:val>
                                        </p:tav>
                                        <p:tav tm="100000">
                                          <p:val>
                                            <p:strVal val="#ppt_h"/>
                                          </p:val>
                                        </p:tav>
                                      </p:tavLst>
                                    </p:anim>
                                    <p:anim calcmode="lin" valueType="num">
                                      <p:cBhvr>
                                        <p:cTn id="181"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82" dur="1000" fill="hold"/>
                                        <p:tgtEl>
                                          <p:spTgt spid="14"/>
                                        </p:tgtEl>
                                        <p:attrNameLst>
                                          <p:attrName>ppt_y</p:attrName>
                                        </p:attrNameLst>
                                      </p:cBhvr>
                                      <p:tavLst>
                                        <p:tav tm="0" fmla="#ppt_y+(sin(-2*pi*(1-$))*-#ppt_x+cos(-2*pi*(1-$))*(1-#ppt_y))*(1-$)">
                                          <p:val>
                                            <p:fltVal val="0"/>
                                          </p:val>
                                        </p:tav>
                                        <p:tav tm="100000">
                                          <p:val>
                                            <p:fltVal val="1"/>
                                          </p:val>
                                        </p:tav>
                                      </p:tavLst>
                                    </p:anim>
                                  </p:childTnLst>
                                </p:cTn>
                              </p:par>
                              <p:par>
                                <p:cTn id="183" presetID="15" presetClass="entr" presetSubtype="0" fill="hold" grpId="0" nodeType="withEffect">
                                  <p:stCondLst>
                                    <p:cond delay="0"/>
                                  </p:stCondLst>
                                  <p:childTnLst>
                                    <p:set>
                                      <p:cBhvr>
                                        <p:cTn id="184" dur="1" fill="hold">
                                          <p:stCondLst>
                                            <p:cond delay="0"/>
                                          </p:stCondLst>
                                        </p:cTn>
                                        <p:tgtEl>
                                          <p:spTgt spid="46"/>
                                        </p:tgtEl>
                                        <p:attrNameLst>
                                          <p:attrName>style.visibility</p:attrName>
                                        </p:attrNameLst>
                                      </p:cBhvr>
                                      <p:to>
                                        <p:strVal val="visible"/>
                                      </p:to>
                                    </p:set>
                                    <p:anim calcmode="lin" valueType="num">
                                      <p:cBhvr>
                                        <p:cTn id="185" dur="1000" fill="hold"/>
                                        <p:tgtEl>
                                          <p:spTgt spid="46"/>
                                        </p:tgtEl>
                                        <p:attrNameLst>
                                          <p:attrName>ppt_w</p:attrName>
                                        </p:attrNameLst>
                                      </p:cBhvr>
                                      <p:tavLst>
                                        <p:tav tm="0">
                                          <p:val>
                                            <p:fltVal val="0"/>
                                          </p:val>
                                        </p:tav>
                                        <p:tav tm="100000">
                                          <p:val>
                                            <p:strVal val="#ppt_w"/>
                                          </p:val>
                                        </p:tav>
                                      </p:tavLst>
                                    </p:anim>
                                    <p:anim calcmode="lin" valueType="num">
                                      <p:cBhvr>
                                        <p:cTn id="186" dur="1000" fill="hold"/>
                                        <p:tgtEl>
                                          <p:spTgt spid="46"/>
                                        </p:tgtEl>
                                        <p:attrNameLst>
                                          <p:attrName>ppt_h</p:attrName>
                                        </p:attrNameLst>
                                      </p:cBhvr>
                                      <p:tavLst>
                                        <p:tav tm="0">
                                          <p:val>
                                            <p:fltVal val="0"/>
                                          </p:val>
                                        </p:tav>
                                        <p:tav tm="100000">
                                          <p:val>
                                            <p:strVal val="#ppt_h"/>
                                          </p:val>
                                        </p:tav>
                                      </p:tavLst>
                                    </p:anim>
                                    <p:anim calcmode="lin" valueType="num">
                                      <p:cBhvr>
                                        <p:cTn id="187"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88" dur="1000" fill="hold"/>
                                        <p:tgtEl>
                                          <p:spTgt spid="46"/>
                                        </p:tgtEl>
                                        <p:attrNameLst>
                                          <p:attrName>ppt_y</p:attrName>
                                        </p:attrNameLst>
                                      </p:cBhvr>
                                      <p:tavLst>
                                        <p:tav tm="0" fmla="#ppt_y+(sin(-2*pi*(1-$))*-#ppt_x+cos(-2*pi*(1-$))*(1-#ppt_y))*(1-$)">
                                          <p:val>
                                            <p:fltVal val="0"/>
                                          </p:val>
                                        </p:tav>
                                        <p:tav tm="100000">
                                          <p:val>
                                            <p:fltVal val="1"/>
                                          </p:val>
                                        </p:tav>
                                      </p:tavLst>
                                    </p:anim>
                                  </p:childTnLst>
                                </p:cTn>
                              </p:par>
                              <p:par>
                                <p:cTn id="189" presetID="15" presetClass="entr" presetSubtype="0" fill="hold" grpId="0" nodeType="withEffect">
                                  <p:stCondLst>
                                    <p:cond delay="0"/>
                                  </p:stCondLst>
                                  <p:childTnLst>
                                    <p:set>
                                      <p:cBhvr>
                                        <p:cTn id="190" dur="1" fill="hold">
                                          <p:stCondLst>
                                            <p:cond delay="0"/>
                                          </p:stCondLst>
                                        </p:cTn>
                                        <p:tgtEl>
                                          <p:spTgt spid="15"/>
                                        </p:tgtEl>
                                        <p:attrNameLst>
                                          <p:attrName>style.visibility</p:attrName>
                                        </p:attrNameLst>
                                      </p:cBhvr>
                                      <p:to>
                                        <p:strVal val="visible"/>
                                      </p:to>
                                    </p:set>
                                    <p:anim calcmode="lin" valueType="num">
                                      <p:cBhvr>
                                        <p:cTn id="191" dur="1000" fill="hold"/>
                                        <p:tgtEl>
                                          <p:spTgt spid="15"/>
                                        </p:tgtEl>
                                        <p:attrNameLst>
                                          <p:attrName>ppt_w</p:attrName>
                                        </p:attrNameLst>
                                      </p:cBhvr>
                                      <p:tavLst>
                                        <p:tav tm="0">
                                          <p:val>
                                            <p:fltVal val="0"/>
                                          </p:val>
                                        </p:tav>
                                        <p:tav tm="100000">
                                          <p:val>
                                            <p:strVal val="#ppt_w"/>
                                          </p:val>
                                        </p:tav>
                                      </p:tavLst>
                                    </p:anim>
                                    <p:anim calcmode="lin" valueType="num">
                                      <p:cBhvr>
                                        <p:cTn id="192" dur="1000" fill="hold"/>
                                        <p:tgtEl>
                                          <p:spTgt spid="15"/>
                                        </p:tgtEl>
                                        <p:attrNameLst>
                                          <p:attrName>ppt_h</p:attrName>
                                        </p:attrNameLst>
                                      </p:cBhvr>
                                      <p:tavLst>
                                        <p:tav tm="0">
                                          <p:val>
                                            <p:fltVal val="0"/>
                                          </p:val>
                                        </p:tav>
                                        <p:tav tm="100000">
                                          <p:val>
                                            <p:strVal val="#ppt_h"/>
                                          </p:val>
                                        </p:tav>
                                      </p:tavLst>
                                    </p:anim>
                                    <p:anim calcmode="lin" valueType="num">
                                      <p:cBhvr>
                                        <p:cTn id="193"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94" dur="1000" fill="hold"/>
                                        <p:tgtEl>
                                          <p:spTgt spid="15"/>
                                        </p:tgtEl>
                                        <p:attrNameLst>
                                          <p:attrName>ppt_y</p:attrName>
                                        </p:attrNameLst>
                                      </p:cBhvr>
                                      <p:tavLst>
                                        <p:tav tm="0" fmla="#ppt_y+(sin(-2*pi*(1-$))*-#ppt_x+cos(-2*pi*(1-$))*(1-#ppt_y))*(1-$)">
                                          <p:val>
                                            <p:fltVal val="0"/>
                                          </p:val>
                                        </p:tav>
                                        <p:tav tm="100000">
                                          <p:val>
                                            <p:fltVal val="1"/>
                                          </p:val>
                                        </p:tav>
                                      </p:tavLst>
                                    </p:anim>
                                  </p:childTnLst>
                                </p:cTn>
                              </p:par>
                              <p:par>
                                <p:cTn id="195" presetID="15" presetClass="entr" presetSubtype="0" fill="hold" grpId="0" nodeType="withEffect">
                                  <p:stCondLst>
                                    <p:cond delay="0"/>
                                  </p:stCondLst>
                                  <p:childTnLst>
                                    <p:set>
                                      <p:cBhvr>
                                        <p:cTn id="196" dur="1" fill="hold">
                                          <p:stCondLst>
                                            <p:cond delay="0"/>
                                          </p:stCondLst>
                                        </p:cTn>
                                        <p:tgtEl>
                                          <p:spTgt spid="47"/>
                                        </p:tgtEl>
                                        <p:attrNameLst>
                                          <p:attrName>style.visibility</p:attrName>
                                        </p:attrNameLst>
                                      </p:cBhvr>
                                      <p:to>
                                        <p:strVal val="visible"/>
                                      </p:to>
                                    </p:set>
                                    <p:anim calcmode="lin" valueType="num">
                                      <p:cBhvr>
                                        <p:cTn id="197" dur="1000" fill="hold"/>
                                        <p:tgtEl>
                                          <p:spTgt spid="47"/>
                                        </p:tgtEl>
                                        <p:attrNameLst>
                                          <p:attrName>ppt_w</p:attrName>
                                        </p:attrNameLst>
                                      </p:cBhvr>
                                      <p:tavLst>
                                        <p:tav tm="0">
                                          <p:val>
                                            <p:fltVal val="0"/>
                                          </p:val>
                                        </p:tav>
                                        <p:tav tm="100000">
                                          <p:val>
                                            <p:strVal val="#ppt_w"/>
                                          </p:val>
                                        </p:tav>
                                      </p:tavLst>
                                    </p:anim>
                                    <p:anim calcmode="lin" valueType="num">
                                      <p:cBhvr>
                                        <p:cTn id="198" dur="1000" fill="hold"/>
                                        <p:tgtEl>
                                          <p:spTgt spid="47"/>
                                        </p:tgtEl>
                                        <p:attrNameLst>
                                          <p:attrName>ppt_h</p:attrName>
                                        </p:attrNameLst>
                                      </p:cBhvr>
                                      <p:tavLst>
                                        <p:tav tm="0">
                                          <p:val>
                                            <p:fltVal val="0"/>
                                          </p:val>
                                        </p:tav>
                                        <p:tav tm="100000">
                                          <p:val>
                                            <p:strVal val="#ppt_h"/>
                                          </p:val>
                                        </p:tav>
                                      </p:tavLst>
                                    </p:anim>
                                    <p:anim calcmode="lin" valueType="num">
                                      <p:cBhvr>
                                        <p:cTn id="199"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200" dur="1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1" fill="hold">
                      <p:stCondLst>
                        <p:cond delay="indefinite"/>
                      </p:stCondLst>
                      <p:childTnLst>
                        <p:par>
                          <p:cTn id="202" fill="hold">
                            <p:stCondLst>
                              <p:cond delay="0"/>
                            </p:stCondLst>
                            <p:childTnLst>
                              <p:par>
                                <p:cTn id="203" presetID="31" presetClass="entr" presetSubtype="0" fill="hold" grpId="0" nodeType="clickEffect">
                                  <p:stCondLst>
                                    <p:cond delay="0"/>
                                  </p:stCondLst>
                                  <p:iterate type="lt">
                                    <p:tmPct val="5000"/>
                                  </p:iterate>
                                  <p:childTnLst>
                                    <p:set>
                                      <p:cBhvr>
                                        <p:cTn id="204" dur="1" fill="hold">
                                          <p:stCondLst>
                                            <p:cond delay="0"/>
                                          </p:stCondLst>
                                        </p:cTn>
                                        <p:tgtEl>
                                          <p:spTgt spid="48"/>
                                        </p:tgtEl>
                                        <p:attrNameLst>
                                          <p:attrName>style.visibility</p:attrName>
                                        </p:attrNameLst>
                                      </p:cBhvr>
                                      <p:to>
                                        <p:strVal val="visible"/>
                                      </p:to>
                                    </p:set>
                                    <p:anim calcmode="lin" valueType="num">
                                      <p:cBhvr>
                                        <p:cTn id="205" dur="1000" fill="hold"/>
                                        <p:tgtEl>
                                          <p:spTgt spid="48"/>
                                        </p:tgtEl>
                                        <p:attrNameLst>
                                          <p:attrName>ppt_w</p:attrName>
                                        </p:attrNameLst>
                                      </p:cBhvr>
                                      <p:tavLst>
                                        <p:tav tm="0">
                                          <p:val>
                                            <p:fltVal val="0"/>
                                          </p:val>
                                        </p:tav>
                                        <p:tav tm="100000">
                                          <p:val>
                                            <p:strVal val="#ppt_w"/>
                                          </p:val>
                                        </p:tav>
                                      </p:tavLst>
                                    </p:anim>
                                    <p:anim calcmode="lin" valueType="num">
                                      <p:cBhvr>
                                        <p:cTn id="206" dur="1000" fill="hold"/>
                                        <p:tgtEl>
                                          <p:spTgt spid="48"/>
                                        </p:tgtEl>
                                        <p:attrNameLst>
                                          <p:attrName>ppt_h</p:attrName>
                                        </p:attrNameLst>
                                      </p:cBhvr>
                                      <p:tavLst>
                                        <p:tav tm="0">
                                          <p:val>
                                            <p:fltVal val="0"/>
                                          </p:val>
                                        </p:tav>
                                        <p:tav tm="100000">
                                          <p:val>
                                            <p:strVal val="#ppt_h"/>
                                          </p:val>
                                        </p:tav>
                                      </p:tavLst>
                                    </p:anim>
                                    <p:anim calcmode="lin" valueType="num">
                                      <p:cBhvr>
                                        <p:cTn id="207" dur="1000" fill="hold"/>
                                        <p:tgtEl>
                                          <p:spTgt spid="48"/>
                                        </p:tgtEl>
                                        <p:attrNameLst>
                                          <p:attrName>style.rotation</p:attrName>
                                        </p:attrNameLst>
                                      </p:cBhvr>
                                      <p:tavLst>
                                        <p:tav tm="0">
                                          <p:val>
                                            <p:fltVal val="90"/>
                                          </p:val>
                                        </p:tav>
                                        <p:tav tm="100000">
                                          <p:val>
                                            <p:fltVal val="0"/>
                                          </p:val>
                                        </p:tav>
                                      </p:tavLst>
                                    </p:anim>
                                    <p:animEffect transition="in" filter="fade">
                                      <p:cBhvr>
                                        <p:cTn id="208" dur="1000"/>
                                        <p:tgtEl>
                                          <p:spTgt spid="48"/>
                                        </p:tgtEl>
                                      </p:cBhvr>
                                    </p:animEffect>
                                  </p:childTnLst>
                                </p:cTn>
                              </p:par>
                              <p:par>
                                <p:cTn id="209" presetID="31" presetClass="entr" presetSubtype="0" fill="hold" grpId="0" nodeType="withEffect">
                                  <p:stCondLst>
                                    <p:cond delay="0"/>
                                  </p:stCondLst>
                                  <p:iterate type="lt">
                                    <p:tmPct val="5000"/>
                                  </p:iterate>
                                  <p:childTnLst>
                                    <p:set>
                                      <p:cBhvr>
                                        <p:cTn id="210" dur="1" fill="hold">
                                          <p:stCondLst>
                                            <p:cond delay="0"/>
                                          </p:stCondLst>
                                        </p:cTn>
                                        <p:tgtEl>
                                          <p:spTgt spid="16"/>
                                        </p:tgtEl>
                                        <p:attrNameLst>
                                          <p:attrName>style.visibility</p:attrName>
                                        </p:attrNameLst>
                                      </p:cBhvr>
                                      <p:to>
                                        <p:strVal val="visible"/>
                                      </p:to>
                                    </p:set>
                                    <p:anim calcmode="lin" valueType="num">
                                      <p:cBhvr>
                                        <p:cTn id="211" dur="1000" fill="hold"/>
                                        <p:tgtEl>
                                          <p:spTgt spid="16"/>
                                        </p:tgtEl>
                                        <p:attrNameLst>
                                          <p:attrName>ppt_w</p:attrName>
                                        </p:attrNameLst>
                                      </p:cBhvr>
                                      <p:tavLst>
                                        <p:tav tm="0">
                                          <p:val>
                                            <p:fltVal val="0"/>
                                          </p:val>
                                        </p:tav>
                                        <p:tav tm="100000">
                                          <p:val>
                                            <p:strVal val="#ppt_w"/>
                                          </p:val>
                                        </p:tav>
                                      </p:tavLst>
                                    </p:anim>
                                    <p:anim calcmode="lin" valueType="num">
                                      <p:cBhvr>
                                        <p:cTn id="212" dur="1000" fill="hold"/>
                                        <p:tgtEl>
                                          <p:spTgt spid="16"/>
                                        </p:tgtEl>
                                        <p:attrNameLst>
                                          <p:attrName>ppt_h</p:attrName>
                                        </p:attrNameLst>
                                      </p:cBhvr>
                                      <p:tavLst>
                                        <p:tav tm="0">
                                          <p:val>
                                            <p:fltVal val="0"/>
                                          </p:val>
                                        </p:tav>
                                        <p:tav tm="100000">
                                          <p:val>
                                            <p:strVal val="#ppt_h"/>
                                          </p:val>
                                        </p:tav>
                                      </p:tavLst>
                                    </p:anim>
                                    <p:anim calcmode="lin" valueType="num">
                                      <p:cBhvr>
                                        <p:cTn id="213" dur="1000" fill="hold"/>
                                        <p:tgtEl>
                                          <p:spTgt spid="16"/>
                                        </p:tgtEl>
                                        <p:attrNameLst>
                                          <p:attrName>style.rotation</p:attrName>
                                        </p:attrNameLst>
                                      </p:cBhvr>
                                      <p:tavLst>
                                        <p:tav tm="0">
                                          <p:val>
                                            <p:fltVal val="90"/>
                                          </p:val>
                                        </p:tav>
                                        <p:tav tm="100000">
                                          <p:val>
                                            <p:fltVal val="0"/>
                                          </p:val>
                                        </p:tav>
                                      </p:tavLst>
                                    </p:anim>
                                    <p:animEffect transition="in" filter="fade">
                                      <p:cBhvr>
                                        <p:cTn id="214" dur="1000"/>
                                        <p:tgtEl>
                                          <p:spTgt spid="16"/>
                                        </p:tgtEl>
                                      </p:cBhvr>
                                    </p:animEffect>
                                  </p:childTnLst>
                                </p:cTn>
                              </p:par>
                              <p:par>
                                <p:cTn id="215" presetID="31" presetClass="entr" presetSubtype="0" fill="hold" grpId="0" nodeType="withEffect">
                                  <p:stCondLst>
                                    <p:cond delay="0"/>
                                  </p:stCondLst>
                                  <p:iterate type="lt">
                                    <p:tmPct val="5000"/>
                                  </p:iterate>
                                  <p:childTnLst>
                                    <p:set>
                                      <p:cBhvr>
                                        <p:cTn id="216" dur="1" fill="hold">
                                          <p:stCondLst>
                                            <p:cond delay="0"/>
                                          </p:stCondLst>
                                        </p:cTn>
                                        <p:tgtEl>
                                          <p:spTgt spid="17"/>
                                        </p:tgtEl>
                                        <p:attrNameLst>
                                          <p:attrName>style.visibility</p:attrName>
                                        </p:attrNameLst>
                                      </p:cBhvr>
                                      <p:to>
                                        <p:strVal val="visible"/>
                                      </p:to>
                                    </p:set>
                                    <p:anim calcmode="lin" valueType="num">
                                      <p:cBhvr>
                                        <p:cTn id="217" dur="1000" fill="hold"/>
                                        <p:tgtEl>
                                          <p:spTgt spid="17"/>
                                        </p:tgtEl>
                                        <p:attrNameLst>
                                          <p:attrName>ppt_w</p:attrName>
                                        </p:attrNameLst>
                                      </p:cBhvr>
                                      <p:tavLst>
                                        <p:tav tm="0">
                                          <p:val>
                                            <p:fltVal val="0"/>
                                          </p:val>
                                        </p:tav>
                                        <p:tav tm="100000">
                                          <p:val>
                                            <p:strVal val="#ppt_w"/>
                                          </p:val>
                                        </p:tav>
                                      </p:tavLst>
                                    </p:anim>
                                    <p:anim calcmode="lin" valueType="num">
                                      <p:cBhvr>
                                        <p:cTn id="218" dur="1000" fill="hold"/>
                                        <p:tgtEl>
                                          <p:spTgt spid="17"/>
                                        </p:tgtEl>
                                        <p:attrNameLst>
                                          <p:attrName>ppt_h</p:attrName>
                                        </p:attrNameLst>
                                      </p:cBhvr>
                                      <p:tavLst>
                                        <p:tav tm="0">
                                          <p:val>
                                            <p:fltVal val="0"/>
                                          </p:val>
                                        </p:tav>
                                        <p:tav tm="100000">
                                          <p:val>
                                            <p:strVal val="#ppt_h"/>
                                          </p:val>
                                        </p:tav>
                                      </p:tavLst>
                                    </p:anim>
                                    <p:anim calcmode="lin" valueType="num">
                                      <p:cBhvr>
                                        <p:cTn id="219" dur="1000" fill="hold"/>
                                        <p:tgtEl>
                                          <p:spTgt spid="17"/>
                                        </p:tgtEl>
                                        <p:attrNameLst>
                                          <p:attrName>style.rotation</p:attrName>
                                        </p:attrNameLst>
                                      </p:cBhvr>
                                      <p:tavLst>
                                        <p:tav tm="0">
                                          <p:val>
                                            <p:fltVal val="90"/>
                                          </p:val>
                                        </p:tav>
                                        <p:tav tm="100000">
                                          <p:val>
                                            <p:fltVal val="0"/>
                                          </p:val>
                                        </p:tav>
                                      </p:tavLst>
                                    </p:anim>
                                    <p:animEffect transition="in" filter="fade">
                                      <p:cBhvr>
                                        <p:cTn id="220" dur="1000"/>
                                        <p:tgtEl>
                                          <p:spTgt spid="17"/>
                                        </p:tgtEl>
                                      </p:cBhvr>
                                    </p:animEffect>
                                  </p:childTnLst>
                                </p:cTn>
                              </p:par>
                              <p:par>
                                <p:cTn id="221" presetID="31" presetClass="entr" presetSubtype="0" fill="hold" grpId="0" nodeType="withEffect">
                                  <p:stCondLst>
                                    <p:cond delay="0"/>
                                  </p:stCondLst>
                                  <p:iterate type="lt">
                                    <p:tmPct val="5000"/>
                                  </p:iterate>
                                  <p:childTnLst>
                                    <p:set>
                                      <p:cBhvr>
                                        <p:cTn id="222" dur="1" fill="hold">
                                          <p:stCondLst>
                                            <p:cond delay="0"/>
                                          </p:stCondLst>
                                        </p:cTn>
                                        <p:tgtEl>
                                          <p:spTgt spid="49"/>
                                        </p:tgtEl>
                                        <p:attrNameLst>
                                          <p:attrName>style.visibility</p:attrName>
                                        </p:attrNameLst>
                                      </p:cBhvr>
                                      <p:to>
                                        <p:strVal val="visible"/>
                                      </p:to>
                                    </p:set>
                                    <p:anim calcmode="lin" valueType="num">
                                      <p:cBhvr>
                                        <p:cTn id="223" dur="1000" fill="hold"/>
                                        <p:tgtEl>
                                          <p:spTgt spid="49"/>
                                        </p:tgtEl>
                                        <p:attrNameLst>
                                          <p:attrName>ppt_w</p:attrName>
                                        </p:attrNameLst>
                                      </p:cBhvr>
                                      <p:tavLst>
                                        <p:tav tm="0">
                                          <p:val>
                                            <p:fltVal val="0"/>
                                          </p:val>
                                        </p:tav>
                                        <p:tav tm="100000">
                                          <p:val>
                                            <p:strVal val="#ppt_w"/>
                                          </p:val>
                                        </p:tav>
                                      </p:tavLst>
                                    </p:anim>
                                    <p:anim calcmode="lin" valueType="num">
                                      <p:cBhvr>
                                        <p:cTn id="224" dur="1000" fill="hold"/>
                                        <p:tgtEl>
                                          <p:spTgt spid="49"/>
                                        </p:tgtEl>
                                        <p:attrNameLst>
                                          <p:attrName>ppt_h</p:attrName>
                                        </p:attrNameLst>
                                      </p:cBhvr>
                                      <p:tavLst>
                                        <p:tav tm="0">
                                          <p:val>
                                            <p:fltVal val="0"/>
                                          </p:val>
                                        </p:tav>
                                        <p:tav tm="100000">
                                          <p:val>
                                            <p:strVal val="#ppt_h"/>
                                          </p:val>
                                        </p:tav>
                                      </p:tavLst>
                                    </p:anim>
                                    <p:anim calcmode="lin" valueType="num">
                                      <p:cBhvr>
                                        <p:cTn id="225" dur="1000" fill="hold"/>
                                        <p:tgtEl>
                                          <p:spTgt spid="49"/>
                                        </p:tgtEl>
                                        <p:attrNameLst>
                                          <p:attrName>style.rotation</p:attrName>
                                        </p:attrNameLst>
                                      </p:cBhvr>
                                      <p:tavLst>
                                        <p:tav tm="0">
                                          <p:val>
                                            <p:fltVal val="90"/>
                                          </p:val>
                                        </p:tav>
                                        <p:tav tm="100000">
                                          <p:val>
                                            <p:fltVal val="0"/>
                                          </p:val>
                                        </p:tav>
                                      </p:tavLst>
                                    </p:anim>
                                    <p:animEffect transition="in" filter="fade">
                                      <p:cBhvr>
                                        <p:cTn id="226" dur="1000"/>
                                        <p:tgtEl>
                                          <p:spTgt spid="49"/>
                                        </p:tgtEl>
                                      </p:cBhvr>
                                    </p:animEffect>
                                  </p:childTnLst>
                                </p:cTn>
                              </p:par>
                            </p:childTnLst>
                          </p:cTn>
                        </p:par>
                      </p:childTnLst>
                    </p:cTn>
                  </p:par>
                  <p:par>
                    <p:cTn id="227" fill="hold">
                      <p:stCondLst>
                        <p:cond delay="indefinite"/>
                      </p:stCondLst>
                      <p:childTnLst>
                        <p:par>
                          <p:cTn id="228" fill="hold">
                            <p:stCondLst>
                              <p:cond delay="0"/>
                            </p:stCondLst>
                            <p:childTnLst>
                              <p:par>
                                <p:cTn id="229" presetID="26" presetClass="entr" presetSubtype="0" fill="hold" grpId="0" nodeType="clickEffect">
                                  <p:stCondLst>
                                    <p:cond delay="0"/>
                                  </p:stCondLst>
                                  <p:childTnLst>
                                    <p:set>
                                      <p:cBhvr>
                                        <p:cTn id="230" dur="1" fill="hold">
                                          <p:stCondLst>
                                            <p:cond delay="0"/>
                                          </p:stCondLst>
                                        </p:cTn>
                                        <p:tgtEl>
                                          <p:spTgt spid="35"/>
                                        </p:tgtEl>
                                        <p:attrNameLst>
                                          <p:attrName>style.visibility</p:attrName>
                                        </p:attrNameLst>
                                      </p:cBhvr>
                                      <p:to>
                                        <p:strVal val="visible"/>
                                      </p:to>
                                    </p:set>
                                    <p:animEffect transition="in" filter="wipe(down)">
                                      <p:cBhvr>
                                        <p:cTn id="231" dur="580">
                                          <p:stCondLst>
                                            <p:cond delay="0"/>
                                          </p:stCondLst>
                                        </p:cTn>
                                        <p:tgtEl>
                                          <p:spTgt spid="35"/>
                                        </p:tgtEl>
                                      </p:cBhvr>
                                    </p:animEffect>
                                    <p:anim calcmode="lin" valueType="num">
                                      <p:cBhvr>
                                        <p:cTn id="232"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37" dur="26">
                                          <p:stCondLst>
                                            <p:cond delay="650"/>
                                          </p:stCondLst>
                                        </p:cTn>
                                        <p:tgtEl>
                                          <p:spTgt spid="35"/>
                                        </p:tgtEl>
                                      </p:cBhvr>
                                      <p:to x="100000" y="60000"/>
                                    </p:animScale>
                                    <p:animScale>
                                      <p:cBhvr>
                                        <p:cTn id="238" dur="166" decel="50000">
                                          <p:stCondLst>
                                            <p:cond delay="676"/>
                                          </p:stCondLst>
                                        </p:cTn>
                                        <p:tgtEl>
                                          <p:spTgt spid="35"/>
                                        </p:tgtEl>
                                      </p:cBhvr>
                                      <p:to x="100000" y="100000"/>
                                    </p:animScale>
                                    <p:animScale>
                                      <p:cBhvr>
                                        <p:cTn id="239" dur="26">
                                          <p:stCondLst>
                                            <p:cond delay="1312"/>
                                          </p:stCondLst>
                                        </p:cTn>
                                        <p:tgtEl>
                                          <p:spTgt spid="35"/>
                                        </p:tgtEl>
                                      </p:cBhvr>
                                      <p:to x="100000" y="80000"/>
                                    </p:animScale>
                                    <p:animScale>
                                      <p:cBhvr>
                                        <p:cTn id="240" dur="166" decel="50000">
                                          <p:stCondLst>
                                            <p:cond delay="1338"/>
                                          </p:stCondLst>
                                        </p:cTn>
                                        <p:tgtEl>
                                          <p:spTgt spid="35"/>
                                        </p:tgtEl>
                                      </p:cBhvr>
                                      <p:to x="100000" y="100000"/>
                                    </p:animScale>
                                    <p:animScale>
                                      <p:cBhvr>
                                        <p:cTn id="241" dur="26">
                                          <p:stCondLst>
                                            <p:cond delay="1642"/>
                                          </p:stCondLst>
                                        </p:cTn>
                                        <p:tgtEl>
                                          <p:spTgt spid="35"/>
                                        </p:tgtEl>
                                      </p:cBhvr>
                                      <p:to x="100000" y="90000"/>
                                    </p:animScale>
                                    <p:animScale>
                                      <p:cBhvr>
                                        <p:cTn id="242" dur="166" decel="50000">
                                          <p:stCondLst>
                                            <p:cond delay="1668"/>
                                          </p:stCondLst>
                                        </p:cTn>
                                        <p:tgtEl>
                                          <p:spTgt spid="35"/>
                                        </p:tgtEl>
                                      </p:cBhvr>
                                      <p:to x="100000" y="100000"/>
                                    </p:animScale>
                                    <p:animScale>
                                      <p:cBhvr>
                                        <p:cTn id="243" dur="26">
                                          <p:stCondLst>
                                            <p:cond delay="1808"/>
                                          </p:stCondLst>
                                        </p:cTn>
                                        <p:tgtEl>
                                          <p:spTgt spid="35"/>
                                        </p:tgtEl>
                                      </p:cBhvr>
                                      <p:to x="100000" y="95000"/>
                                    </p:animScale>
                                    <p:animScale>
                                      <p:cBhvr>
                                        <p:cTn id="244" dur="166" decel="50000">
                                          <p:stCondLst>
                                            <p:cond delay="1834"/>
                                          </p:stCondLst>
                                        </p:cTn>
                                        <p:tgtEl>
                                          <p:spTgt spid="35"/>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36"/>
                                        </p:tgtEl>
                                        <p:attrNameLst>
                                          <p:attrName>style.visibility</p:attrName>
                                        </p:attrNameLst>
                                      </p:cBhvr>
                                      <p:to>
                                        <p:strVal val="visible"/>
                                      </p:to>
                                    </p:set>
                                    <p:animEffect transition="in" filter="wipe(down)">
                                      <p:cBhvr>
                                        <p:cTn id="247" dur="580">
                                          <p:stCondLst>
                                            <p:cond delay="0"/>
                                          </p:stCondLst>
                                        </p:cTn>
                                        <p:tgtEl>
                                          <p:spTgt spid="36"/>
                                        </p:tgtEl>
                                      </p:cBhvr>
                                    </p:animEffect>
                                    <p:anim calcmode="lin" valueType="num">
                                      <p:cBhvr>
                                        <p:cTn id="24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53" dur="26">
                                          <p:stCondLst>
                                            <p:cond delay="650"/>
                                          </p:stCondLst>
                                        </p:cTn>
                                        <p:tgtEl>
                                          <p:spTgt spid="36"/>
                                        </p:tgtEl>
                                      </p:cBhvr>
                                      <p:to x="100000" y="60000"/>
                                    </p:animScale>
                                    <p:animScale>
                                      <p:cBhvr>
                                        <p:cTn id="254" dur="166" decel="50000">
                                          <p:stCondLst>
                                            <p:cond delay="676"/>
                                          </p:stCondLst>
                                        </p:cTn>
                                        <p:tgtEl>
                                          <p:spTgt spid="36"/>
                                        </p:tgtEl>
                                      </p:cBhvr>
                                      <p:to x="100000" y="100000"/>
                                    </p:animScale>
                                    <p:animScale>
                                      <p:cBhvr>
                                        <p:cTn id="255" dur="26">
                                          <p:stCondLst>
                                            <p:cond delay="1312"/>
                                          </p:stCondLst>
                                        </p:cTn>
                                        <p:tgtEl>
                                          <p:spTgt spid="36"/>
                                        </p:tgtEl>
                                      </p:cBhvr>
                                      <p:to x="100000" y="80000"/>
                                    </p:animScale>
                                    <p:animScale>
                                      <p:cBhvr>
                                        <p:cTn id="256" dur="166" decel="50000">
                                          <p:stCondLst>
                                            <p:cond delay="1338"/>
                                          </p:stCondLst>
                                        </p:cTn>
                                        <p:tgtEl>
                                          <p:spTgt spid="36"/>
                                        </p:tgtEl>
                                      </p:cBhvr>
                                      <p:to x="100000" y="100000"/>
                                    </p:animScale>
                                    <p:animScale>
                                      <p:cBhvr>
                                        <p:cTn id="257" dur="26">
                                          <p:stCondLst>
                                            <p:cond delay="1642"/>
                                          </p:stCondLst>
                                        </p:cTn>
                                        <p:tgtEl>
                                          <p:spTgt spid="36"/>
                                        </p:tgtEl>
                                      </p:cBhvr>
                                      <p:to x="100000" y="90000"/>
                                    </p:animScale>
                                    <p:animScale>
                                      <p:cBhvr>
                                        <p:cTn id="258" dur="166" decel="50000">
                                          <p:stCondLst>
                                            <p:cond delay="1668"/>
                                          </p:stCondLst>
                                        </p:cTn>
                                        <p:tgtEl>
                                          <p:spTgt spid="36"/>
                                        </p:tgtEl>
                                      </p:cBhvr>
                                      <p:to x="100000" y="100000"/>
                                    </p:animScale>
                                    <p:animScale>
                                      <p:cBhvr>
                                        <p:cTn id="259" dur="26">
                                          <p:stCondLst>
                                            <p:cond delay="1808"/>
                                          </p:stCondLst>
                                        </p:cTn>
                                        <p:tgtEl>
                                          <p:spTgt spid="36"/>
                                        </p:tgtEl>
                                      </p:cBhvr>
                                      <p:to x="100000" y="95000"/>
                                    </p:animScale>
                                    <p:animScale>
                                      <p:cBhvr>
                                        <p:cTn id="260" dur="166" decel="50000">
                                          <p:stCondLst>
                                            <p:cond delay="1834"/>
                                          </p:stCondLst>
                                        </p:cTn>
                                        <p:tgtEl>
                                          <p:spTgt spid="36"/>
                                        </p:tgtEl>
                                      </p:cBhvr>
                                      <p:to x="100000" y="100000"/>
                                    </p:animScale>
                                  </p:childTnLst>
                                </p:cTn>
                              </p:par>
                              <p:par>
                                <p:cTn id="261" presetID="26" presetClass="entr" presetSubtype="0" fill="hold" grpId="0" nodeType="withEffect">
                                  <p:stCondLst>
                                    <p:cond delay="0"/>
                                  </p:stCondLst>
                                  <p:childTnLst>
                                    <p:set>
                                      <p:cBhvr>
                                        <p:cTn id="262" dur="1" fill="hold">
                                          <p:stCondLst>
                                            <p:cond delay="0"/>
                                          </p:stCondLst>
                                        </p:cTn>
                                        <p:tgtEl>
                                          <p:spTgt spid="72"/>
                                        </p:tgtEl>
                                        <p:attrNameLst>
                                          <p:attrName>style.visibility</p:attrName>
                                        </p:attrNameLst>
                                      </p:cBhvr>
                                      <p:to>
                                        <p:strVal val="visible"/>
                                      </p:to>
                                    </p:set>
                                    <p:animEffect transition="in" filter="wipe(down)">
                                      <p:cBhvr>
                                        <p:cTn id="263" dur="580">
                                          <p:stCondLst>
                                            <p:cond delay="0"/>
                                          </p:stCondLst>
                                        </p:cTn>
                                        <p:tgtEl>
                                          <p:spTgt spid="72"/>
                                        </p:tgtEl>
                                      </p:cBhvr>
                                    </p:animEffect>
                                    <p:anim calcmode="lin" valueType="num">
                                      <p:cBhvr>
                                        <p:cTn id="264"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69" dur="26">
                                          <p:stCondLst>
                                            <p:cond delay="650"/>
                                          </p:stCondLst>
                                        </p:cTn>
                                        <p:tgtEl>
                                          <p:spTgt spid="72"/>
                                        </p:tgtEl>
                                      </p:cBhvr>
                                      <p:to x="100000" y="60000"/>
                                    </p:animScale>
                                    <p:animScale>
                                      <p:cBhvr>
                                        <p:cTn id="270" dur="166" decel="50000">
                                          <p:stCondLst>
                                            <p:cond delay="676"/>
                                          </p:stCondLst>
                                        </p:cTn>
                                        <p:tgtEl>
                                          <p:spTgt spid="72"/>
                                        </p:tgtEl>
                                      </p:cBhvr>
                                      <p:to x="100000" y="100000"/>
                                    </p:animScale>
                                    <p:animScale>
                                      <p:cBhvr>
                                        <p:cTn id="271" dur="26">
                                          <p:stCondLst>
                                            <p:cond delay="1312"/>
                                          </p:stCondLst>
                                        </p:cTn>
                                        <p:tgtEl>
                                          <p:spTgt spid="72"/>
                                        </p:tgtEl>
                                      </p:cBhvr>
                                      <p:to x="100000" y="80000"/>
                                    </p:animScale>
                                    <p:animScale>
                                      <p:cBhvr>
                                        <p:cTn id="272" dur="166" decel="50000">
                                          <p:stCondLst>
                                            <p:cond delay="1338"/>
                                          </p:stCondLst>
                                        </p:cTn>
                                        <p:tgtEl>
                                          <p:spTgt spid="72"/>
                                        </p:tgtEl>
                                      </p:cBhvr>
                                      <p:to x="100000" y="100000"/>
                                    </p:animScale>
                                    <p:animScale>
                                      <p:cBhvr>
                                        <p:cTn id="273" dur="26">
                                          <p:stCondLst>
                                            <p:cond delay="1642"/>
                                          </p:stCondLst>
                                        </p:cTn>
                                        <p:tgtEl>
                                          <p:spTgt spid="72"/>
                                        </p:tgtEl>
                                      </p:cBhvr>
                                      <p:to x="100000" y="90000"/>
                                    </p:animScale>
                                    <p:animScale>
                                      <p:cBhvr>
                                        <p:cTn id="274" dur="166" decel="50000">
                                          <p:stCondLst>
                                            <p:cond delay="1668"/>
                                          </p:stCondLst>
                                        </p:cTn>
                                        <p:tgtEl>
                                          <p:spTgt spid="72"/>
                                        </p:tgtEl>
                                      </p:cBhvr>
                                      <p:to x="100000" y="100000"/>
                                    </p:animScale>
                                    <p:animScale>
                                      <p:cBhvr>
                                        <p:cTn id="275" dur="26">
                                          <p:stCondLst>
                                            <p:cond delay="1808"/>
                                          </p:stCondLst>
                                        </p:cTn>
                                        <p:tgtEl>
                                          <p:spTgt spid="72"/>
                                        </p:tgtEl>
                                      </p:cBhvr>
                                      <p:to x="100000" y="95000"/>
                                    </p:animScale>
                                    <p:animScale>
                                      <p:cBhvr>
                                        <p:cTn id="276" dur="166" decel="50000">
                                          <p:stCondLst>
                                            <p:cond delay="1834"/>
                                          </p:stCondLst>
                                        </p:cTn>
                                        <p:tgtEl>
                                          <p:spTgt spid="72"/>
                                        </p:tgtEl>
                                      </p:cBhvr>
                                      <p:to x="100000" y="100000"/>
                                    </p:animScale>
                                  </p:childTnLst>
                                </p:cTn>
                              </p:par>
                            </p:childTnLst>
                          </p:cTn>
                        </p:par>
                      </p:childTnLst>
                    </p:cTn>
                  </p:par>
                  <p:par>
                    <p:cTn id="277" fill="hold">
                      <p:stCondLst>
                        <p:cond delay="indefinite"/>
                      </p:stCondLst>
                      <p:childTnLst>
                        <p:par>
                          <p:cTn id="278" fill="hold">
                            <p:stCondLst>
                              <p:cond delay="0"/>
                            </p:stCondLst>
                            <p:childTnLst>
                              <p:par>
                                <p:cTn id="279" presetID="2" presetClass="entr" presetSubtype="4" fill="hold" grpId="0" nodeType="clickEffect">
                                  <p:stCondLst>
                                    <p:cond delay="0"/>
                                  </p:stCondLst>
                                  <p:childTnLst>
                                    <p:set>
                                      <p:cBhvr>
                                        <p:cTn id="280" dur="1" fill="hold">
                                          <p:stCondLst>
                                            <p:cond delay="0"/>
                                          </p:stCondLst>
                                        </p:cTn>
                                        <p:tgtEl>
                                          <p:spTgt spid="62"/>
                                        </p:tgtEl>
                                        <p:attrNameLst>
                                          <p:attrName>style.visibility</p:attrName>
                                        </p:attrNameLst>
                                      </p:cBhvr>
                                      <p:to>
                                        <p:strVal val="visible"/>
                                      </p:to>
                                    </p:set>
                                    <p:anim calcmode="lin" valueType="num">
                                      <p:cBhvr additive="base">
                                        <p:cTn id="281" dur="500" fill="hold"/>
                                        <p:tgtEl>
                                          <p:spTgt spid="62"/>
                                        </p:tgtEl>
                                        <p:attrNameLst>
                                          <p:attrName>ppt_x</p:attrName>
                                        </p:attrNameLst>
                                      </p:cBhvr>
                                      <p:tavLst>
                                        <p:tav tm="0">
                                          <p:val>
                                            <p:strVal val="#ppt_x"/>
                                          </p:val>
                                        </p:tav>
                                        <p:tav tm="100000">
                                          <p:val>
                                            <p:strVal val="#ppt_x"/>
                                          </p:val>
                                        </p:tav>
                                      </p:tavLst>
                                    </p:anim>
                                    <p:anim calcmode="lin" valueType="num">
                                      <p:cBhvr additive="base">
                                        <p:cTn id="282" dur="500" fill="hold"/>
                                        <p:tgtEl>
                                          <p:spTgt spid="62"/>
                                        </p:tgtEl>
                                        <p:attrNameLst>
                                          <p:attrName>ppt_y</p:attrName>
                                        </p:attrNameLst>
                                      </p:cBhvr>
                                      <p:tavLst>
                                        <p:tav tm="0">
                                          <p:val>
                                            <p:strVal val="1+#ppt_h/2"/>
                                          </p:val>
                                        </p:tav>
                                        <p:tav tm="100000">
                                          <p:val>
                                            <p:strVal val="#ppt_y"/>
                                          </p:val>
                                        </p:tav>
                                      </p:tavLst>
                                    </p:anim>
                                  </p:childTnLst>
                                </p:cTn>
                              </p:par>
                              <p:par>
                                <p:cTn id="283" presetID="2" presetClass="entr" presetSubtype="4" fill="hold" grpId="0" nodeType="withEffect">
                                  <p:stCondLst>
                                    <p:cond delay="0"/>
                                  </p:stCondLst>
                                  <p:childTnLst>
                                    <p:set>
                                      <p:cBhvr>
                                        <p:cTn id="284" dur="1" fill="hold">
                                          <p:stCondLst>
                                            <p:cond delay="0"/>
                                          </p:stCondLst>
                                        </p:cTn>
                                        <p:tgtEl>
                                          <p:spTgt spid="39"/>
                                        </p:tgtEl>
                                        <p:attrNameLst>
                                          <p:attrName>style.visibility</p:attrName>
                                        </p:attrNameLst>
                                      </p:cBhvr>
                                      <p:to>
                                        <p:strVal val="visible"/>
                                      </p:to>
                                    </p:set>
                                    <p:anim calcmode="lin" valueType="num">
                                      <p:cBhvr additive="base">
                                        <p:cTn id="285" dur="500" fill="hold"/>
                                        <p:tgtEl>
                                          <p:spTgt spid="39"/>
                                        </p:tgtEl>
                                        <p:attrNameLst>
                                          <p:attrName>ppt_x</p:attrName>
                                        </p:attrNameLst>
                                      </p:cBhvr>
                                      <p:tavLst>
                                        <p:tav tm="0">
                                          <p:val>
                                            <p:strVal val="#ppt_x"/>
                                          </p:val>
                                        </p:tav>
                                        <p:tav tm="100000">
                                          <p:val>
                                            <p:strVal val="#ppt_x"/>
                                          </p:val>
                                        </p:tav>
                                      </p:tavLst>
                                    </p:anim>
                                    <p:anim calcmode="lin" valueType="num">
                                      <p:cBhvr additive="base">
                                        <p:cTn id="286" dur="500" fill="hold"/>
                                        <p:tgtEl>
                                          <p:spTgt spid="39"/>
                                        </p:tgtEl>
                                        <p:attrNameLst>
                                          <p:attrName>ppt_y</p:attrName>
                                        </p:attrNameLst>
                                      </p:cBhvr>
                                      <p:tavLst>
                                        <p:tav tm="0">
                                          <p:val>
                                            <p:strVal val="1+#ppt_h/2"/>
                                          </p:val>
                                        </p:tav>
                                        <p:tav tm="100000">
                                          <p:val>
                                            <p:strVal val="#ppt_y"/>
                                          </p:val>
                                        </p:tav>
                                      </p:tavLst>
                                    </p:anim>
                                  </p:childTnLst>
                                </p:cTn>
                              </p:par>
                              <p:par>
                                <p:cTn id="287" presetID="2" presetClass="entr" presetSubtype="4" fill="hold" grpId="0" nodeType="withEffect">
                                  <p:stCondLst>
                                    <p:cond delay="0"/>
                                  </p:stCondLst>
                                  <p:childTnLst>
                                    <p:set>
                                      <p:cBhvr>
                                        <p:cTn id="288" dur="1" fill="hold">
                                          <p:stCondLst>
                                            <p:cond delay="0"/>
                                          </p:stCondLst>
                                        </p:cTn>
                                        <p:tgtEl>
                                          <p:spTgt spid="63"/>
                                        </p:tgtEl>
                                        <p:attrNameLst>
                                          <p:attrName>style.visibility</p:attrName>
                                        </p:attrNameLst>
                                      </p:cBhvr>
                                      <p:to>
                                        <p:strVal val="visible"/>
                                      </p:to>
                                    </p:set>
                                    <p:anim calcmode="lin" valueType="num">
                                      <p:cBhvr additive="base">
                                        <p:cTn id="289" dur="500" fill="hold"/>
                                        <p:tgtEl>
                                          <p:spTgt spid="63"/>
                                        </p:tgtEl>
                                        <p:attrNameLst>
                                          <p:attrName>ppt_x</p:attrName>
                                        </p:attrNameLst>
                                      </p:cBhvr>
                                      <p:tavLst>
                                        <p:tav tm="0">
                                          <p:val>
                                            <p:strVal val="#ppt_x"/>
                                          </p:val>
                                        </p:tav>
                                        <p:tav tm="100000">
                                          <p:val>
                                            <p:strVal val="#ppt_x"/>
                                          </p:val>
                                        </p:tav>
                                      </p:tavLst>
                                    </p:anim>
                                    <p:anim calcmode="lin" valueType="num">
                                      <p:cBhvr additive="base">
                                        <p:cTn id="290" dur="500" fill="hold"/>
                                        <p:tgtEl>
                                          <p:spTgt spid="63"/>
                                        </p:tgtEl>
                                        <p:attrNameLst>
                                          <p:attrName>ppt_y</p:attrName>
                                        </p:attrNameLst>
                                      </p:cBhvr>
                                      <p:tavLst>
                                        <p:tav tm="0">
                                          <p:val>
                                            <p:strVal val="1+#ppt_h/2"/>
                                          </p:val>
                                        </p:tav>
                                        <p:tav tm="100000">
                                          <p:val>
                                            <p:strVal val="#ppt_y"/>
                                          </p:val>
                                        </p:tav>
                                      </p:tavLst>
                                    </p:anim>
                                  </p:childTnLst>
                                </p:cTn>
                              </p:par>
                              <p:par>
                                <p:cTn id="291" presetID="2" presetClass="entr" presetSubtype="4" fill="hold" grpId="0" nodeType="withEffect">
                                  <p:stCondLst>
                                    <p:cond delay="0"/>
                                  </p:stCondLst>
                                  <p:childTnLst>
                                    <p:set>
                                      <p:cBhvr>
                                        <p:cTn id="292" dur="1" fill="hold">
                                          <p:stCondLst>
                                            <p:cond delay="0"/>
                                          </p:stCondLst>
                                        </p:cTn>
                                        <p:tgtEl>
                                          <p:spTgt spid="38"/>
                                        </p:tgtEl>
                                        <p:attrNameLst>
                                          <p:attrName>style.visibility</p:attrName>
                                        </p:attrNameLst>
                                      </p:cBhvr>
                                      <p:to>
                                        <p:strVal val="visible"/>
                                      </p:to>
                                    </p:set>
                                    <p:anim calcmode="lin" valueType="num">
                                      <p:cBhvr additive="base">
                                        <p:cTn id="293" dur="500" fill="hold"/>
                                        <p:tgtEl>
                                          <p:spTgt spid="38"/>
                                        </p:tgtEl>
                                        <p:attrNameLst>
                                          <p:attrName>ppt_x</p:attrName>
                                        </p:attrNameLst>
                                      </p:cBhvr>
                                      <p:tavLst>
                                        <p:tav tm="0">
                                          <p:val>
                                            <p:strVal val="#ppt_x"/>
                                          </p:val>
                                        </p:tav>
                                        <p:tav tm="100000">
                                          <p:val>
                                            <p:strVal val="#ppt_x"/>
                                          </p:val>
                                        </p:tav>
                                      </p:tavLst>
                                    </p:anim>
                                    <p:anim calcmode="lin" valueType="num">
                                      <p:cBhvr additive="base">
                                        <p:cTn id="294" dur="500" fill="hold"/>
                                        <p:tgtEl>
                                          <p:spTgt spid="38"/>
                                        </p:tgtEl>
                                        <p:attrNameLst>
                                          <p:attrName>ppt_y</p:attrName>
                                        </p:attrNameLst>
                                      </p:cBhvr>
                                      <p:tavLst>
                                        <p:tav tm="0">
                                          <p:val>
                                            <p:strVal val="1+#ppt_h/2"/>
                                          </p:val>
                                        </p:tav>
                                        <p:tav tm="100000">
                                          <p:val>
                                            <p:strVal val="#ppt_y"/>
                                          </p:val>
                                        </p:tav>
                                      </p:tavLst>
                                    </p:anim>
                                  </p:childTnLst>
                                </p:cTn>
                              </p:par>
                              <p:par>
                                <p:cTn id="295" presetID="2" presetClass="entr" presetSubtype="4" fill="hold" grpId="0" nodeType="withEffect">
                                  <p:stCondLst>
                                    <p:cond delay="0"/>
                                  </p:stCondLst>
                                  <p:childTnLst>
                                    <p:set>
                                      <p:cBhvr>
                                        <p:cTn id="296" dur="1" fill="hold">
                                          <p:stCondLst>
                                            <p:cond delay="0"/>
                                          </p:stCondLst>
                                        </p:cTn>
                                        <p:tgtEl>
                                          <p:spTgt spid="37"/>
                                        </p:tgtEl>
                                        <p:attrNameLst>
                                          <p:attrName>style.visibility</p:attrName>
                                        </p:attrNameLst>
                                      </p:cBhvr>
                                      <p:to>
                                        <p:strVal val="visible"/>
                                      </p:to>
                                    </p:set>
                                    <p:anim calcmode="lin" valueType="num">
                                      <p:cBhvr additive="base">
                                        <p:cTn id="297" dur="500" fill="hold"/>
                                        <p:tgtEl>
                                          <p:spTgt spid="37"/>
                                        </p:tgtEl>
                                        <p:attrNameLst>
                                          <p:attrName>ppt_x</p:attrName>
                                        </p:attrNameLst>
                                      </p:cBhvr>
                                      <p:tavLst>
                                        <p:tav tm="0">
                                          <p:val>
                                            <p:strVal val="#ppt_x"/>
                                          </p:val>
                                        </p:tav>
                                        <p:tav tm="100000">
                                          <p:val>
                                            <p:strVal val="#ppt_x"/>
                                          </p:val>
                                        </p:tav>
                                      </p:tavLst>
                                    </p:anim>
                                    <p:anim calcmode="lin" valueType="num">
                                      <p:cBhvr additive="base">
                                        <p:cTn id="298" dur="500" fill="hold"/>
                                        <p:tgtEl>
                                          <p:spTgt spid="37"/>
                                        </p:tgtEl>
                                        <p:attrNameLst>
                                          <p:attrName>ppt_y</p:attrName>
                                        </p:attrNameLst>
                                      </p:cBhvr>
                                      <p:tavLst>
                                        <p:tav tm="0">
                                          <p:val>
                                            <p:strVal val="1+#ppt_h/2"/>
                                          </p:val>
                                        </p:tav>
                                        <p:tav tm="100000">
                                          <p:val>
                                            <p:strVal val="#ppt_y"/>
                                          </p:val>
                                        </p:tav>
                                      </p:tavLst>
                                    </p:anim>
                                  </p:childTnLst>
                                </p:cTn>
                              </p:par>
                              <p:par>
                                <p:cTn id="299" presetID="2" presetClass="entr" presetSubtype="4" fill="hold" grpId="0" nodeType="withEffect">
                                  <p:stCondLst>
                                    <p:cond delay="0"/>
                                  </p:stCondLst>
                                  <p:childTnLst>
                                    <p:set>
                                      <p:cBhvr>
                                        <p:cTn id="300" dur="1" fill="hold">
                                          <p:stCondLst>
                                            <p:cond delay="0"/>
                                          </p:stCondLst>
                                        </p:cTn>
                                        <p:tgtEl>
                                          <p:spTgt spid="64"/>
                                        </p:tgtEl>
                                        <p:attrNameLst>
                                          <p:attrName>style.visibility</p:attrName>
                                        </p:attrNameLst>
                                      </p:cBhvr>
                                      <p:to>
                                        <p:strVal val="visible"/>
                                      </p:to>
                                    </p:set>
                                    <p:anim calcmode="lin" valueType="num">
                                      <p:cBhvr additive="base">
                                        <p:cTn id="301" dur="500" fill="hold"/>
                                        <p:tgtEl>
                                          <p:spTgt spid="64"/>
                                        </p:tgtEl>
                                        <p:attrNameLst>
                                          <p:attrName>ppt_x</p:attrName>
                                        </p:attrNameLst>
                                      </p:cBhvr>
                                      <p:tavLst>
                                        <p:tav tm="0">
                                          <p:val>
                                            <p:strVal val="#ppt_x"/>
                                          </p:val>
                                        </p:tav>
                                        <p:tav tm="100000">
                                          <p:val>
                                            <p:strVal val="#ppt_x"/>
                                          </p:val>
                                        </p:tav>
                                      </p:tavLst>
                                    </p:anim>
                                    <p:anim calcmode="lin" valueType="num">
                                      <p:cBhvr additive="base">
                                        <p:cTn id="30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03" fill="hold">
                      <p:stCondLst>
                        <p:cond delay="indefinite"/>
                      </p:stCondLst>
                      <p:childTnLst>
                        <p:par>
                          <p:cTn id="304" fill="hold">
                            <p:stCondLst>
                              <p:cond delay="0"/>
                            </p:stCondLst>
                            <p:childTnLst>
                              <p:par>
                                <p:cTn id="305" presetID="8" presetClass="entr" presetSubtype="16" fill="hold" grpId="0" nodeType="clickEffect">
                                  <p:stCondLst>
                                    <p:cond delay="0"/>
                                  </p:stCondLst>
                                  <p:childTnLst>
                                    <p:set>
                                      <p:cBhvr>
                                        <p:cTn id="306" dur="1" fill="hold">
                                          <p:stCondLst>
                                            <p:cond delay="0"/>
                                          </p:stCondLst>
                                        </p:cTn>
                                        <p:tgtEl>
                                          <p:spTgt spid="18"/>
                                        </p:tgtEl>
                                        <p:attrNameLst>
                                          <p:attrName>style.visibility</p:attrName>
                                        </p:attrNameLst>
                                      </p:cBhvr>
                                      <p:to>
                                        <p:strVal val="visible"/>
                                      </p:to>
                                    </p:set>
                                    <p:animEffect transition="in" filter="diamond(in)">
                                      <p:cBhvr>
                                        <p:cTn id="307" dur="2000"/>
                                        <p:tgtEl>
                                          <p:spTgt spid="18"/>
                                        </p:tgtEl>
                                      </p:cBhvr>
                                    </p:animEffect>
                                  </p:childTnLst>
                                </p:cTn>
                              </p:par>
                              <p:par>
                                <p:cTn id="308" presetID="8" presetClass="entr" presetSubtype="16" fill="hold" grpId="0" nodeType="withEffect">
                                  <p:stCondLst>
                                    <p:cond delay="0"/>
                                  </p:stCondLst>
                                  <p:childTnLst>
                                    <p:set>
                                      <p:cBhvr>
                                        <p:cTn id="309" dur="1" fill="hold">
                                          <p:stCondLst>
                                            <p:cond delay="0"/>
                                          </p:stCondLst>
                                        </p:cTn>
                                        <p:tgtEl>
                                          <p:spTgt spid="50"/>
                                        </p:tgtEl>
                                        <p:attrNameLst>
                                          <p:attrName>style.visibility</p:attrName>
                                        </p:attrNameLst>
                                      </p:cBhvr>
                                      <p:to>
                                        <p:strVal val="visible"/>
                                      </p:to>
                                    </p:set>
                                    <p:animEffect transition="in" filter="diamond(in)">
                                      <p:cBhvr>
                                        <p:cTn id="310" dur="2000"/>
                                        <p:tgtEl>
                                          <p:spTgt spid="50"/>
                                        </p:tgtEl>
                                      </p:cBhvr>
                                    </p:animEffect>
                                  </p:childTnLst>
                                </p:cTn>
                              </p:par>
                              <p:par>
                                <p:cTn id="311" presetID="8" presetClass="entr" presetSubtype="16" fill="hold" grpId="0" nodeType="withEffect">
                                  <p:stCondLst>
                                    <p:cond delay="0"/>
                                  </p:stCondLst>
                                  <p:childTnLst>
                                    <p:set>
                                      <p:cBhvr>
                                        <p:cTn id="312" dur="1" fill="hold">
                                          <p:stCondLst>
                                            <p:cond delay="0"/>
                                          </p:stCondLst>
                                        </p:cTn>
                                        <p:tgtEl>
                                          <p:spTgt spid="20"/>
                                        </p:tgtEl>
                                        <p:attrNameLst>
                                          <p:attrName>style.visibility</p:attrName>
                                        </p:attrNameLst>
                                      </p:cBhvr>
                                      <p:to>
                                        <p:strVal val="visible"/>
                                      </p:to>
                                    </p:set>
                                    <p:animEffect transition="in" filter="diamond(in)">
                                      <p:cBhvr>
                                        <p:cTn id="313" dur="2000"/>
                                        <p:tgtEl>
                                          <p:spTgt spid="20"/>
                                        </p:tgtEl>
                                      </p:cBhvr>
                                    </p:animEffect>
                                  </p:childTnLst>
                                </p:cTn>
                              </p:par>
                              <p:par>
                                <p:cTn id="314" presetID="8" presetClass="entr" presetSubtype="16" fill="hold" grpId="0" nodeType="withEffect">
                                  <p:stCondLst>
                                    <p:cond delay="0"/>
                                  </p:stCondLst>
                                  <p:childTnLst>
                                    <p:set>
                                      <p:cBhvr>
                                        <p:cTn id="315" dur="1" fill="hold">
                                          <p:stCondLst>
                                            <p:cond delay="0"/>
                                          </p:stCondLst>
                                        </p:cTn>
                                        <p:tgtEl>
                                          <p:spTgt spid="51"/>
                                        </p:tgtEl>
                                        <p:attrNameLst>
                                          <p:attrName>style.visibility</p:attrName>
                                        </p:attrNameLst>
                                      </p:cBhvr>
                                      <p:to>
                                        <p:strVal val="visible"/>
                                      </p:to>
                                    </p:set>
                                    <p:animEffect transition="in" filter="diamond(in)">
                                      <p:cBhvr>
                                        <p:cTn id="316" dur="2000"/>
                                        <p:tgtEl>
                                          <p:spTgt spid="51"/>
                                        </p:tgtEl>
                                      </p:cBhvr>
                                    </p:animEffect>
                                  </p:childTnLst>
                                </p:cTn>
                              </p:par>
                              <p:par>
                                <p:cTn id="317" presetID="8" presetClass="entr" presetSubtype="16" fill="hold" grpId="0" nodeType="withEffect">
                                  <p:stCondLst>
                                    <p:cond delay="0"/>
                                  </p:stCondLst>
                                  <p:childTnLst>
                                    <p:set>
                                      <p:cBhvr>
                                        <p:cTn id="318" dur="1" fill="hold">
                                          <p:stCondLst>
                                            <p:cond delay="0"/>
                                          </p:stCondLst>
                                        </p:cTn>
                                        <p:tgtEl>
                                          <p:spTgt spid="21"/>
                                        </p:tgtEl>
                                        <p:attrNameLst>
                                          <p:attrName>style.visibility</p:attrName>
                                        </p:attrNameLst>
                                      </p:cBhvr>
                                      <p:to>
                                        <p:strVal val="visible"/>
                                      </p:to>
                                    </p:set>
                                    <p:animEffect transition="in" filter="diamond(in)">
                                      <p:cBhvr>
                                        <p:cTn id="319" dur="2000"/>
                                        <p:tgtEl>
                                          <p:spTgt spid="21"/>
                                        </p:tgtEl>
                                      </p:cBhvr>
                                    </p:animEffect>
                                  </p:childTnLst>
                                </p:cTn>
                              </p:par>
                              <p:par>
                                <p:cTn id="320" presetID="8" presetClass="entr" presetSubtype="16" fill="hold" grpId="0" nodeType="withEffect">
                                  <p:stCondLst>
                                    <p:cond delay="0"/>
                                  </p:stCondLst>
                                  <p:childTnLst>
                                    <p:set>
                                      <p:cBhvr>
                                        <p:cTn id="321" dur="1" fill="hold">
                                          <p:stCondLst>
                                            <p:cond delay="0"/>
                                          </p:stCondLst>
                                        </p:cTn>
                                        <p:tgtEl>
                                          <p:spTgt spid="52"/>
                                        </p:tgtEl>
                                        <p:attrNameLst>
                                          <p:attrName>style.visibility</p:attrName>
                                        </p:attrNameLst>
                                      </p:cBhvr>
                                      <p:to>
                                        <p:strVal val="visible"/>
                                      </p:to>
                                    </p:set>
                                    <p:animEffect transition="in" filter="diamond(in)">
                                      <p:cBhvr>
                                        <p:cTn id="322" dur="2000"/>
                                        <p:tgtEl>
                                          <p:spTgt spid="52"/>
                                        </p:tgtEl>
                                      </p:cBhvr>
                                    </p:animEffect>
                                  </p:childTnLst>
                                </p:cTn>
                              </p:par>
                            </p:childTnLst>
                          </p:cTn>
                        </p:par>
                      </p:childTnLst>
                    </p:cTn>
                  </p:par>
                  <p:par>
                    <p:cTn id="323" fill="hold">
                      <p:stCondLst>
                        <p:cond delay="indefinite"/>
                      </p:stCondLst>
                      <p:childTnLst>
                        <p:par>
                          <p:cTn id="324" fill="hold">
                            <p:stCondLst>
                              <p:cond delay="0"/>
                            </p:stCondLst>
                            <p:childTnLst>
                              <p:par>
                                <p:cTn id="325" presetID="25" presetClass="entr" presetSubtype="0" fill="hold" grpId="0" nodeType="clickEffect">
                                  <p:stCondLst>
                                    <p:cond delay="0"/>
                                  </p:stCondLst>
                                  <p:childTnLst>
                                    <p:set>
                                      <p:cBhvr>
                                        <p:cTn id="326" dur="1" fill="hold">
                                          <p:stCondLst>
                                            <p:cond delay="0"/>
                                          </p:stCondLst>
                                        </p:cTn>
                                        <p:tgtEl>
                                          <p:spTgt spid="24"/>
                                        </p:tgtEl>
                                        <p:attrNameLst>
                                          <p:attrName>style.visibility</p:attrName>
                                        </p:attrNameLst>
                                      </p:cBhvr>
                                      <p:to>
                                        <p:strVal val="visible"/>
                                      </p:to>
                                    </p:set>
                                    <p:anim calcmode="lin" valueType="num">
                                      <p:cBhvr>
                                        <p:cTn id="32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32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32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330" dur="1000" fill="hold"/>
                                        <p:tgtEl>
                                          <p:spTgt spid="24"/>
                                        </p:tgtEl>
                                        <p:attrNameLst>
                                          <p:attrName>ppt_h</p:attrName>
                                        </p:attrNameLst>
                                      </p:cBhvr>
                                      <p:tavLst>
                                        <p:tav tm="0">
                                          <p:val>
                                            <p:strVal val="#ppt_h"/>
                                          </p:val>
                                        </p:tav>
                                        <p:tav tm="100000">
                                          <p:val>
                                            <p:strVal val="#ppt_h"/>
                                          </p:val>
                                        </p:tav>
                                      </p:tavLst>
                                    </p:anim>
                                    <p:anim calcmode="lin" valueType="num">
                                      <p:cBhvr>
                                        <p:cTn id="33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33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33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334" dur="1000" decel="50000">
                                          <p:stCondLst>
                                            <p:cond delay="0"/>
                                          </p:stCondLst>
                                        </p:cTn>
                                        <p:tgtEl>
                                          <p:spTgt spid="24"/>
                                        </p:tgtEl>
                                      </p:cBhvr>
                                    </p:animEffect>
                                  </p:childTnLst>
                                </p:cTn>
                              </p:par>
                              <p:par>
                                <p:cTn id="335" presetID="25" presetClass="entr" presetSubtype="0" fill="hold" grpId="0" nodeType="withEffect">
                                  <p:stCondLst>
                                    <p:cond delay="0"/>
                                  </p:stCondLst>
                                  <p:childTnLst>
                                    <p:set>
                                      <p:cBhvr>
                                        <p:cTn id="336" dur="1" fill="hold">
                                          <p:stCondLst>
                                            <p:cond delay="0"/>
                                          </p:stCondLst>
                                        </p:cTn>
                                        <p:tgtEl>
                                          <p:spTgt spid="71"/>
                                        </p:tgtEl>
                                        <p:attrNameLst>
                                          <p:attrName>style.visibility</p:attrName>
                                        </p:attrNameLst>
                                      </p:cBhvr>
                                      <p:to>
                                        <p:strVal val="visible"/>
                                      </p:to>
                                    </p:set>
                                    <p:anim calcmode="lin" valueType="num">
                                      <p:cBhvr>
                                        <p:cTn id="337" dur="500" decel="50000" fill="hold">
                                          <p:stCondLst>
                                            <p:cond delay="0"/>
                                          </p:stCondLst>
                                        </p:cTn>
                                        <p:tgtEl>
                                          <p:spTgt spid="71"/>
                                        </p:tgtEl>
                                        <p:attrNameLst>
                                          <p:attrName>style.rotation</p:attrName>
                                        </p:attrNameLst>
                                      </p:cBhvr>
                                      <p:tavLst>
                                        <p:tav tm="0">
                                          <p:val>
                                            <p:fltVal val="-90"/>
                                          </p:val>
                                        </p:tav>
                                        <p:tav tm="100000">
                                          <p:val>
                                            <p:fltVal val="0"/>
                                          </p:val>
                                        </p:tav>
                                      </p:tavLst>
                                    </p:anim>
                                    <p:anim calcmode="lin" valueType="num">
                                      <p:cBhvr>
                                        <p:cTn id="338" dur="500" decel="50000" fill="hold">
                                          <p:stCondLst>
                                            <p:cond delay="0"/>
                                          </p:stCondLst>
                                        </p:cTn>
                                        <p:tgtEl>
                                          <p:spTgt spid="71"/>
                                        </p:tgtEl>
                                        <p:attrNameLst>
                                          <p:attrName>ppt_w</p:attrName>
                                        </p:attrNameLst>
                                      </p:cBhvr>
                                      <p:tavLst>
                                        <p:tav tm="0">
                                          <p:val>
                                            <p:strVal val="#ppt_w"/>
                                          </p:val>
                                        </p:tav>
                                        <p:tav tm="100000">
                                          <p:val>
                                            <p:strVal val="#ppt_w*.05"/>
                                          </p:val>
                                        </p:tav>
                                      </p:tavLst>
                                    </p:anim>
                                    <p:anim calcmode="lin" valueType="num">
                                      <p:cBhvr>
                                        <p:cTn id="339" dur="500" accel="50000" fill="hold">
                                          <p:stCondLst>
                                            <p:cond delay="500"/>
                                          </p:stCondLst>
                                        </p:cTn>
                                        <p:tgtEl>
                                          <p:spTgt spid="71"/>
                                        </p:tgtEl>
                                        <p:attrNameLst>
                                          <p:attrName>ppt_w</p:attrName>
                                        </p:attrNameLst>
                                      </p:cBhvr>
                                      <p:tavLst>
                                        <p:tav tm="0">
                                          <p:val>
                                            <p:strVal val="#ppt_w*.05"/>
                                          </p:val>
                                        </p:tav>
                                        <p:tav tm="100000">
                                          <p:val>
                                            <p:strVal val="#ppt_w"/>
                                          </p:val>
                                        </p:tav>
                                      </p:tavLst>
                                    </p:anim>
                                    <p:anim calcmode="lin" valueType="num">
                                      <p:cBhvr>
                                        <p:cTn id="340" dur="1000" fill="hold"/>
                                        <p:tgtEl>
                                          <p:spTgt spid="71"/>
                                        </p:tgtEl>
                                        <p:attrNameLst>
                                          <p:attrName>ppt_h</p:attrName>
                                        </p:attrNameLst>
                                      </p:cBhvr>
                                      <p:tavLst>
                                        <p:tav tm="0">
                                          <p:val>
                                            <p:strVal val="#ppt_h"/>
                                          </p:val>
                                        </p:tav>
                                        <p:tav tm="100000">
                                          <p:val>
                                            <p:strVal val="#ppt_h"/>
                                          </p:val>
                                        </p:tav>
                                      </p:tavLst>
                                    </p:anim>
                                    <p:anim calcmode="lin" valueType="num">
                                      <p:cBhvr>
                                        <p:cTn id="341" dur="500" decel="50000" fill="hold">
                                          <p:stCondLst>
                                            <p:cond delay="0"/>
                                          </p:stCondLst>
                                        </p:cTn>
                                        <p:tgtEl>
                                          <p:spTgt spid="71"/>
                                        </p:tgtEl>
                                        <p:attrNameLst>
                                          <p:attrName>ppt_x</p:attrName>
                                        </p:attrNameLst>
                                      </p:cBhvr>
                                      <p:tavLst>
                                        <p:tav tm="0">
                                          <p:val>
                                            <p:strVal val="#ppt_x+.4"/>
                                          </p:val>
                                        </p:tav>
                                        <p:tav tm="100000">
                                          <p:val>
                                            <p:strVal val="#ppt_x"/>
                                          </p:val>
                                        </p:tav>
                                      </p:tavLst>
                                    </p:anim>
                                    <p:anim calcmode="lin" valueType="num">
                                      <p:cBhvr>
                                        <p:cTn id="342" dur="500" decel="50000" fill="hold">
                                          <p:stCondLst>
                                            <p:cond delay="0"/>
                                          </p:stCondLst>
                                        </p:cTn>
                                        <p:tgtEl>
                                          <p:spTgt spid="71"/>
                                        </p:tgtEl>
                                        <p:attrNameLst>
                                          <p:attrName>ppt_y</p:attrName>
                                        </p:attrNameLst>
                                      </p:cBhvr>
                                      <p:tavLst>
                                        <p:tav tm="0">
                                          <p:val>
                                            <p:strVal val="#ppt_y-.2"/>
                                          </p:val>
                                        </p:tav>
                                        <p:tav tm="100000">
                                          <p:val>
                                            <p:strVal val="#ppt_y+.1"/>
                                          </p:val>
                                        </p:tav>
                                      </p:tavLst>
                                    </p:anim>
                                    <p:anim calcmode="lin" valueType="num">
                                      <p:cBhvr>
                                        <p:cTn id="343" dur="500" accel="50000" fill="hold">
                                          <p:stCondLst>
                                            <p:cond delay="500"/>
                                          </p:stCondLst>
                                        </p:cTn>
                                        <p:tgtEl>
                                          <p:spTgt spid="71"/>
                                        </p:tgtEl>
                                        <p:attrNameLst>
                                          <p:attrName>ppt_y</p:attrName>
                                        </p:attrNameLst>
                                      </p:cBhvr>
                                      <p:tavLst>
                                        <p:tav tm="0">
                                          <p:val>
                                            <p:strVal val="#ppt_y+.1"/>
                                          </p:val>
                                        </p:tav>
                                        <p:tav tm="100000">
                                          <p:val>
                                            <p:strVal val="#ppt_y"/>
                                          </p:val>
                                        </p:tav>
                                      </p:tavLst>
                                    </p:anim>
                                    <p:animEffect transition="in" filter="fade">
                                      <p:cBhvr>
                                        <p:cTn id="344" dur="1000" decel="50000">
                                          <p:stCondLst>
                                            <p:cond delay="0"/>
                                          </p:stCondLst>
                                        </p:cTn>
                                        <p:tgtEl>
                                          <p:spTgt spid="71"/>
                                        </p:tgtEl>
                                      </p:cBhvr>
                                    </p:animEffect>
                                  </p:childTnLst>
                                </p:cTn>
                              </p:par>
                              <p:par>
                                <p:cTn id="345" presetID="25" presetClass="entr" presetSubtype="0" fill="hold" grpId="0" nodeType="withEffect">
                                  <p:stCondLst>
                                    <p:cond delay="0"/>
                                  </p:stCondLst>
                                  <p:childTnLst>
                                    <p:set>
                                      <p:cBhvr>
                                        <p:cTn id="346" dur="1" fill="hold">
                                          <p:stCondLst>
                                            <p:cond delay="0"/>
                                          </p:stCondLst>
                                        </p:cTn>
                                        <p:tgtEl>
                                          <p:spTgt spid="25"/>
                                        </p:tgtEl>
                                        <p:attrNameLst>
                                          <p:attrName>style.visibility</p:attrName>
                                        </p:attrNameLst>
                                      </p:cBhvr>
                                      <p:to>
                                        <p:strVal val="visible"/>
                                      </p:to>
                                    </p:set>
                                    <p:anim calcmode="lin" valueType="num">
                                      <p:cBhvr>
                                        <p:cTn id="34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34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34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350" dur="1000" fill="hold"/>
                                        <p:tgtEl>
                                          <p:spTgt spid="25"/>
                                        </p:tgtEl>
                                        <p:attrNameLst>
                                          <p:attrName>ppt_h</p:attrName>
                                        </p:attrNameLst>
                                      </p:cBhvr>
                                      <p:tavLst>
                                        <p:tav tm="0">
                                          <p:val>
                                            <p:strVal val="#ppt_h"/>
                                          </p:val>
                                        </p:tav>
                                        <p:tav tm="100000">
                                          <p:val>
                                            <p:strVal val="#ppt_h"/>
                                          </p:val>
                                        </p:tav>
                                      </p:tavLst>
                                    </p:anim>
                                    <p:anim calcmode="lin" valueType="num">
                                      <p:cBhvr>
                                        <p:cTn id="35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35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35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354" dur="1000" decel="50000">
                                          <p:stCondLst>
                                            <p:cond delay="0"/>
                                          </p:stCondLst>
                                        </p:cTn>
                                        <p:tgtEl>
                                          <p:spTgt spid="25"/>
                                        </p:tgtEl>
                                      </p:cBhvr>
                                    </p:animEffect>
                                  </p:childTnLst>
                                </p:cTn>
                              </p:par>
                              <p:par>
                                <p:cTn id="355" presetID="25" presetClass="entr" presetSubtype="0" fill="hold" grpId="0" nodeType="withEffect">
                                  <p:stCondLst>
                                    <p:cond delay="0"/>
                                  </p:stCondLst>
                                  <p:childTnLst>
                                    <p:set>
                                      <p:cBhvr>
                                        <p:cTn id="356" dur="1" fill="hold">
                                          <p:stCondLst>
                                            <p:cond delay="0"/>
                                          </p:stCondLst>
                                        </p:cTn>
                                        <p:tgtEl>
                                          <p:spTgt spid="70"/>
                                        </p:tgtEl>
                                        <p:attrNameLst>
                                          <p:attrName>style.visibility</p:attrName>
                                        </p:attrNameLst>
                                      </p:cBhvr>
                                      <p:to>
                                        <p:strVal val="visible"/>
                                      </p:to>
                                    </p:set>
                                    <p:anim calcmode="lin" valueType="num">
                                      <p:cBhvr>
                                        <p:cTn id="357" dur="500" decel="50000" fill="hold">
                                          <p:stCondLst>
                                            <p:cond delay="0"/>
                                          </p:stCondLst>
                                        </p:cTn>
                                        <p:tgtEl>
                                          <p:spTgt spid="70"/>
                                        </p:tgtEl>
                                        <p:attrNameLst>
                                          <p:attrName>style.rotation</p:attrName>
                                        </p:attrNameLst>
                                      </p:cBhvr>
                                      <p:tavLst>
                                        <p:tav tm="0">
                                          <p:val>
                                            <p:fltVal val="-90"/>
                                          </p:val>
                                        </p:tav>
                                        <p:tav tm="100000">
                                          <p:val>
                                            <p:fltVal val="0"/>
                                          </p:val>
                                        </p:tav>
                                      </p:tavLst>
                                    </p:anim>
                                    <p:anim calcmode="lin" valueType="num">
                                      <p:cBhvr>
                                        <p:cTn id="358" dur="500" decel="50000" fill="hold">
                                          <p:stCondLst>
                                            <p:cond delay="0"/>
                                          </p:stCondLst>
                                        </p:cTn>
                                        <p:tgtEl>
                                          <p:spTgt spid="70"/>
                                        </p:tgtEl>
                                        <p:attrNameLst>
                                          <p:attrName>ppt_w</p:attrName>
                                        </p:attrNameLst>
                                      </p:cBhvr>
                                      <p:tavLst>
                                        <p:tav tm="0">
                                          <p:val>
                                            <p:strVal val="#ppt_w"/>
                                          </p:val>
                                        </p:tav>
                                        <p:tav tm="100000">
                                          <p:val>
                                            <p:strVal val="#ppt_w*.05"/>
                                          </p:val>
                                        </p:tav>
                                      </p:tavLst>
                                    </p:anim>
                                    <p:anim calcmode="lin" valueType="num">
                                      <p:cBhvr>
                                        <p:cTn id="359" dur="500" accel="50000" fill="hold">
                                          <p:stCondLst>
                                            <p:cond delay="500"/>
                                          </p:stCondLst>
                                        </p:cTn>
                                        <p:tgtEl>
                                          <p:spTgt spid="70"/>
                                        </p:tgtEl>
                                        <p:attrNameLst>
                                          <p:attrName>ppt_w</p:attrName>
                                        </p:attrNameLst>
                                      </p:cBhvr>
                                      <p:tavLst>
                                        <p:tav tm="0">
                                          <p:val>
                                            <p:strVal val="#ppt_w*.05"/>
                                          </p:val>
                                        </p:tav>
                                        <p:tav tm="100000">
                                          <p:val>
                                            <p:strVal val="#ppt_w"/>
                                          </p:val>
                                        </p:tav>
                                      </p:tavLst>
                                    </p:anim>
                                    <p:anim calcmode="lin" valueType="num">
                                      <p:cBhvr>
                                        <p:cTn id="360" dur="1000" fill="hold"/>
                                        <p:tgtEl>
                                          <p:spTgt spid="70"/>
                                        </p:tgtEl>
                                        <p:attrNameLst>
                                          <p:attrName>ppt_h</p:attrName>
                                        </p:attrNameLst>
                                      </p:cBhvr>
                                      <p:tavLst>
                                        <p:tav tm="0">
                                          <p:val>
                                            <p:strVal val="#ppt_h"/>
                                          </p:val>
                                        </p:tav>
                                        <p:tav tm="100000">
                                          <p:val>
                                            <p:strVal val="#ppt_h"/>
                                          </p:val>
                                        </p:tav>
                                      </p:tavLst>
                                    </p:anim>
                                    <p:anim calcmode="lin" valueType="num">
                                      <p:cBhvr>
                                        <p:cTn id="361" dur="500" decel="50000" fill="hold">
                                          <p:stCondLst>
                                            <p:cond delay="0"/>
                                          </p:stCondLst>
                                        </p:cTn>
                                        <p:tgtEl>
                                          <p:spTgt spid="70"/>
                                        </p:tgtEl>
                                        <p:attrNameLst>
                                          <p:attrName>ppt_x</p:attrName>
                                        </p:attrNameLst>
                                      </p:cBhvr>
                                      <p:tavLst>
                                        <p:tav tm="0">
                                          <p:val>
                                            <p:strVal val="#ppt_x+.4"/>
                                          </p:val>
                                        </p:tav>
                                        <p:tav tm="100000">
                                          <p:val>
                                            <p:strVal val="#ppt_x"/>
                                          </p:val>
                                        </p:tav>
                                      </p:tavLst>
                                    </p:anim>
                                    <p:anim calcmode="lin" valueType="num">
                                      <p:cBhvr>
                                        <p:cTn id="362" dur="500" decel="50000" fill="hold">
                                          <p:stCondLst>
                                            <p:cond delay="0"/>
                                          </p:stCondLst>
                                        </p:cTn>
                                        <p:tgtEl>
                                          <p:spTgt spid="70"/>
                                        </p:tgtEl>
                                        <p:attrNameLst>
                                          <p:attrName>ppt_y</p:attrName>
                                        </p:attrNameLst>
                                      </p:cBhvr>
                                      <p:tavLst>
                                        <p:tav tm="0">
                                          <p:val>
                                            <p:strVal val="#ppt_y-.2"/>
                                          </p:val>
                                        </p:tav>
                                        <p:tav tm="100000">
                                          <p:val>
                                            <p:strVal val="#ppt_y+.1"/>
                                          </p:val>
                                        </p:tav>
                                      </p:tavLst>
                                    </p:anim>
                                    <p:anim calcmode="lin" valueType="num">
                                      <p:cBhvr>
                                        <p:cTn id="363" dur="500" accel="50000" fill="hold">
                                          <p:stCondLst>
                                            <p:cond delay="500"/>
                                          </p:stCondLst>
                                        </p:cTn>
                                        <p:tgtEl>
                                          <p:spTgt spid="70"/>
                                        </p:tgtEl>
                                        <p:attrNameLst>
                                          <p:attrName>ppt_y</p:attrName>
                                        </p:attrNameLst>
                                      </p:cBhvr>
                                      <p:tavLst>
                                        <p:tav tm="0">
                                          <p:val>
                                            <p:strVal val="#ppt_y+.1"/>
                                          </p:val>
                                        </p:tav>
                                        <p:tav tm="100000">
                                          <p:val>
                                            <p:strVal val="#ppt_y"/>
                                          </p:val>
                                        </p:tav>
                                      </p:tavLst>
                                    </p:anim>
                                    <p:animEffect transition="in" filter="fade">
                                      <p:cBhvr>
                                        <p:cTn id="364" dur="1000" decel="50000">
                                          <p:stCondLst>
                                            <p:cond delay="0"/>
                                          </p:stCondLst>
                                        </p:cTn>
                                        <p:tgtEl>
                                          <p:spTgt spid="70"/>
                                        </p:tgtEl>
                                      </p:cBhvr>
                                    </p:animEffect>
                                  </p:childTnLst>
                                </p:cTn>
                              </p:par>
                              <p:par>
                                <p:cTn id="365" presetID="25" presetClass="entr" presetSubtype="0" fill="hold" grpId="0" nodeType="withEffect">
                                  <p:stCondLst>
                                    <p:cond delay="0"/>
                                  </p:stCondLst>
                                  <p:childTnLst>
                                    <p:set>
                                      <p:cBhvr>
                                        <p:cTn id="366" dur="1" fill="hold">
                                          <p:stCondLst>
                                            <p:cond delay="0"/>
                                          </p:stCondLst>
                                        </p:cTn>
                                        <p:tgtEl>
                                          <p:spTgt spid="69"/>
                                        </p:tgtEl>
                                        <p:attrNameLst>
                                          <p:attrName>style.visibility</p:attrName>
                                        </p:attrNameLst>
                                      </p:cBhvr>
                                      <p:to>
                                        <p:strVal val="visible"/>
                                      </p:to>
                                    </p:set>
                                    <p:anim calcmode="lin" valueType="num">
                                      <p:cBhvr>
                                        <p:cTn id="367" dur="500" decel="50000" fill="hold">
                                          <p:stCondLst>
                                            <p:cond delay="0"/>
                                          </p:stCondLst>
                                        </p:cTn>
                                        <p:tgtEl>
                                          <p:spTgt spid="69"/>
                                        </p:tgtEl>
                                        <p:attrNameLst>
                                          <p:attrName>style.rotation</p:attrName>
                                        </p:attrNameLst>
                                      </p:cBhvr>
                                      <p:tavLst>
                                        <p:tav tm="0">
                                          <p:val>
                                            <p:fltVal val="-90"/>
                                          </p:val>
                                        </p:tav>
                                        <p:tav tm="100000">
                                          <p:val>
                                            <p:fltVal val="0"/>
                                          </p:val>
                                        </p:tav>
                                      </p:tavLst>
                                    </p:anim>
                                    <p:anim calcmode="lin" valueType="num">
                                      <p:cBhvr>
                                        <p:cTn id="368" dur="500" decel="50000" fill="hold">
                                          <p:stCondLst>
                                            <p:cond delay="0"/>
                                          </p:stCondLst>
                                        </p:cTn>
                                        <p:tgtEl>
                                          <p:spTgt spid="69"/>
                                        </p:tgtEl>
                                        <p:attrNameLst>
                                          <p:attrName>ppt_w</p:attrName>
                                        </p:attrNameLst>
                                      </p:cBhvr>
                                      <p:tavLst>
                                        <p:tav tm="0">
                                          <p:val>
                                            <p:strVal val="#ppt_w"/>
                                          </p:val>
                                        </p:tav>
                                        <p:tav tm="100000">
                                          <p:val>
                                            <p:strVal val="#ppt_w*.05"/>
                                          </p:val>
                                        </p:tav>
                                      </p:tavLst>
                                    </p:anim>
                                    <p:anim calcmode="lin" valueType="num">
                                      <p:cBhvr>
                                        <p:cTn id="369" dur="500" accel="50000" fill="hold">
                                          <p:stCondLst>
                                            <p:cond delay="500"/>
                                          </p:stCondLst>
                                        </p:cTn>
                                        <p:tgtEl>
                                          <p:spTgt spid="69"/>
                                        </p:tgtEl>
                                        <p:attrNameLst>
                                          <p:attrName>ppt_w</p:attrName>
                                        </p:attrNameLst>
                                      </p:cBhvr>
                                      <p:tavLst>
                                        <p:tav tm="0">
                                          <p:val>
                                            <p:strVal val="#ppt_w*.05"/>
                                          </p:val>
                                        </p:tav>
                                        <p:tav tm="100000">
                                          <p:val>
                                            <p:strVal val="#ppt_w"/>
                                          </p:val>
                                        </p:tav>
                                      </p:tavLst>
                                    </p:anim>
                                    <p:anim calcmode="lin" valueType="num">
                                      <p:cBhvr>
                                        <p:cTn id="370" dur="1000" fill="hold"/>
                                        <p:tgtEl>
                                          <p:spTgt spid="69"/>
                                        </p:tgtEl>
                                        <p:attrNameLst>
                                          <p:attrName>ppt_h</p:attrName>
                                        </p:attrNameLst>
                                      </p:cBhvr>
                                      <p:tavLst>
                                        <p:tav tm="0">
                                          <p:val>
                                            <p:strVal val="#ppt_h"/>
                                          </p:val>
                                        </p:tav>
                                        <p:tav tm="100000">
                                          <p:val>
                                            <p:strVal val="#ppt_h"/>
                                          </p:val>
                                        </p:tav>
                                      </p:tavLst>
                                    </p:anim>
                                    <p:anim calcmode="lin" valueType="num">
                                      <p:cBhvr>
                                        <p:cTn id="371" dur="500" decel="50000" fill="hold">
                                          <p:stCondLst>
                                            <p:cond delay="0"/>
                                          </p:stCondLst>
                                        </p:cTn>
                                        <p:tgtEl>
                                          <p:spTgt spid="69"/>
                                        </p:tgtEl>
                                        <p:attrNameLst>
                                          <p:attrName>ppt_x</p:attrName>
                                        </p:attrNameLst>
                                      </p:cBhvr>
                                      <p:tavLst>
                                        <p:tav tm="0">
                                          <p:val>
                                            <p:strVal val="#ppt_x+.4"/>
                                          </p:val>
                                        </p:tav>
                                        <p:tav tm="100000">
                                          <p:val>
                                            <p:strVal val="#ppt_x"/>
                                          </p:val>
                                        </p:tav>
                                      </p:tavLst>
                                    </p:anim>
                                    <p:anim calcmode="lin" valueType="num">
                                      <p:cBhvr>
                                        <p:cTn id="372" dur="500" decel="50000" fill="hold">
                                          <p:stCondLst>
                                            <p:cond delay="0"/>
                                          </p:stCondLst>
                                        </p:cTn>
                                        <p:tgtEl>
                                          <p:spTgt spid="69"/>
                                        </p:tgtEl>
                                        <p:attrNameLst>
                                          <p:attrName>ppt_y</p:attrName>
                                        </p:attrNameLst>
                                      </p:cBhvr>
                                      <p:tavLst>
                                        <p:tav tm="0">
                                          <p:val>
                                            <p:strVal val="#ppt_y-.2"/>
                                          </p:val>
                                        </p:tav>
                                        <p:tav tm="100000">
                                          <p:val>
                                            <p:strVal val="#ppt_y+.1"/>
                                          </p:val>
                                        </p:tav>
                                      </p:tavLst>
                                    </p:anim>
                                    <p:anim calcmode="lin" valueType="num">
                                      <p:cBhvr>
                                        <p:cTn id="373" dur="500" accel="50000" fill="hold">
                                          <p:stCondLst>
                                            <p:cond delay="500"/>
                                          </p:stCondLst>
                                        </p:cTn>
                                        <p:tgtEl>
                                          <p:spTgt spid="69"/>
                                        </p:tgtEl>
                                        <p:attrNameLst>
                                          <p:attrName>ppt_y</p:attrName>
                                        </p:attrNameLst>
                                      </p:cBhvr>
                                      <p:tavLst>
                                        <p:tav tm="0">
                                          <p:val>
                                            <p:strVal val="#ppt_y+.1"/>
                                          </p:val>
                                        </p:tav>
                                        <p:tav tm="100000">
                                          <p:val>
                                            <p:strVal val="#ppt_y"/>
                                          </p:val>
                                        </p:tav>
                                      </p:tavLst>
                                    </p:anim>
                                    <p:animEffect transition="in" filter="fade">
                                      <p:cBhvr>
                                        <p:cTn id="374" dur="1000" decel="50000">
                                          <p:stCondLst>
                                            <p:cond delay="0"/>
                                          </p:stCondLst>
                                        </p:cTn>
                                        <p:tgtEl>
                                          <p:spTgt spid="69"/>
                                        </p:tgtEl>
                                      </p:cBhvr>
                                    </p:animEffect>
                                  </p:childTnLst>
                                </p:cTn>
                              </p:par>
                              <p:par>
                                <p:cTn id="375" presetID="25" presetClass="entr" presetSubtype="0" fill="hold" grpId="0" nodeType="withEffect">
                                  <p:stCondLst>
                                    <p:cond delay="0"/>
                                  </p:stCondLst>
                                  <p:childTnLst>
                                    <p:set>
                                      <p:cBhvr>
                                        <p:cTn id="376" dur="1" fill="hold">
                                          <p:stCondLst>
                                            <p:cond delay="0"/>
                                          </p:stCondLst>
                                        </p:cTn>
                                        <p:tgtEl>
                                          <p:spTgt spid="26"/>
                                        </p:tgtEl>
                                        <p:attrNameLst>
                                          <p:attrName>style.visibility</p:attrName>
                                        </p:attrNameLst>
                                      </p:cBhvr>
                                      <p:to>
                                        <p:strVal val="visible"/>
                                      </p:to>
                                    </p:set>
                                    <p:anim calcmode="lin" valueType="num">
                                      <p:cBhvr>
                                        <p:cTn id="377"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378"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379"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380" dur="1000" fill="hold"/>
                                        <p:tgtEl>
                                          <p:spTgt spid="26"/>
                                        </p:tgtEl>
                                        <p:attrNameLst>
                                          <p:attrName>ppt_h</p:attrName>
                                        </p:attrNameLst>
                                      </p:cBhvr>
                                      <p:tavLst>
                                        <p:tav tm="0">
                                          <p:val>
                                            <p:strVal val="#ppt_h"/>
                                          </p:val>
                                        </p:tav>
                                        <p:tav tm="100000">
                                          <p:val>
                                            <p:strVal val="#ppt_h"/>
                                          </p:val>
                                        </p:tav>
                                      </p:tavLst>
                                    </p:anim>
                                    <p:anim calcmode="lin" valueType="num">
                                      <p:cBhvr>
                                        <p:cTn id="381"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382"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383"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384" dur="1000" decel="50000">
                                          <p:stCondLst>
                                            <p:cond delay="0"/>
                                          </p:stCondLst>
                                        </p:cTn>
                                        <p:tgtEl>
                                          <p:spTgt spid="26"/>
                                        </p:tgtEl>
                                      </p:cBhvr>
                                    </p:animEffect>
                                  </p:childTnLst>
                                </p:cTn>
                              </p:par>
                              <p:par>
                                <p:cTn id="385" presetID="25" presetClass="entr" presetSubtype="0" fill="hold" grpId="0" nodeType="withEffect">
                                  <p:stCondLst>
                                    <p:cond delay="0"/>
                                  </p:stCondLst>
                                  <p:childTnLst>
                                    <p:set>
                                      <p:cBhvr>
                                        <p:cTn id="386" dur="1" fill="hold">
                                          <p:stCondLst>
                                            <p:cond delay="0"/>
                                          </p:stCondLst>
                                        </p:cTn>
                                        <p:tgtEl>
                                          <p:spTgt spid="31"/>
                                        </p:tgtEl>
                                        <p:attrNameLst>
                                          <p:attrName>style.visibility</p:attrName>
                                        </p:attrNameLst>
                                      </p:cBhvr>
                                      <p:to>
                                        <p:strVal val="visible"/>
                                      </p:to>
                                    </p:set>
                                    <p:anim calcmode="lin" valueType="num">
                                      <p:cBhvr>
                                        <p:cTn id="38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38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38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390" dur="1000" fill="hold"/>
                                        <p:tgtEl>
                                          <p:spTgt spid="31"/>
                                        </p:tgtEl>
                                        <p:attrNameLst>
                                          <p:attrName>ppt_h</p:attrName>
                                        </p:attrNameLst>
                                      </p:cBhvr>
                                      <p:tavLst>
                                        <p:tav tm="0">
                                          <p:val>
                                            <p:strVal val="#ppt_h"/>
                                          </p:val>
                                        </p:tav>
                                        <p:tav tm="100000">
                                          <p:val>
                                            <p:strVal val="#ppt_h"/>
                                          </p:val>
                                        </p:tav>
                                      </p:tavLst>
                                    </p:anim>
                                    <p:anim calcmode="lin" valueType="num">
                                      <p:cBhvr>
                                        <p:cTn id="39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39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39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394" dur="1000" decel="50000">
                                          <p:stCondLst>
                                            <p:cond delay="0"/>
                                          </p:stCondLst>
                                        </p:cTn>
                                        <p:tgtEl>
                                          <p:spTgt spid="31"/>
                                        </p:tgtEl>
                                      </p:cBhvr>
                                    </p:animEffect>
                                  </p:childTnLst>
                                </p:cTn>
                              </p:par>
                              <p:par>
                                <p:cTn id="395" presetID="25" presetClass="entr" presetSubtype="0" fill="hold" grpId="0" nodeType="withEffect">
                                  <p:stCondLst>
                                    <p:cond delay="0"/>
                                  </p:stCondLst>
                                  <p:childTnLst>
                                    <p:set>
                                      <p:cBhvr>
                                        <p:cTn id="396" dur="1" fill="hold">
                                          <p:stCondLst>
                                            <p:cond delay="0"/>
                                          </p:stCondLst>
                                        </p:cTn>
                                        <p:tgtEl>
                                          <p:spTgt spid="68"/>
                                        </p:tgtEl>
                                        <p:attrNameLst>
                                          <p:attrName>style.visibility</p:attrName>
                                        </p:attrNameLst>
                                      </p:cBhvr>
                                      <p:to>
                                        <p:strVal val="visible"/>
                                      </p:to>
                                    </p:set>
                                    <p:anim calcmode="lin" valueType="num">
                                      <p:cBhvr>
                                        <p:cTn id="397" dur="500" decel="50000" fill="hold">
                                          <p:stCondLst>
                                            <p:cond delay="0"/>
                                          </p:stCondLst>
                                        </p:cTn>
                                        <p:tgtEl>
                                          <p:spTgt spid="68"/>
                                        </p:tgtEl>
                                        <p:attrNameLst>
                                          <p:attrName>style.rotation</p:attrName>
                                        </p:attrNameLst>
                                      </p:cBhvr>
                                      <p:tavLst>
                                        <p:tav tm="0">
                                          <p:val>
                                            <p:fltVal val="-90"/>
                                          </p:val>
                                        </p:tav>
                                        <p:tav tm="100000">
                                          <p:val>
                                            <p:fltVal val="0"/>
                                          </p:val>
                                        </p:tav>
                                      </p:tavLst>
                                    </p:anim>
                                    <p:anim calcmode="lin" valueType="num">
                                      <p:cBhvr>
                                        <p:cTn id="398" dur="500" decel="50000" fill="hold">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id="399" dur="500" accel="50000" fill="hold">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id="400" dur="1000" fill="hold"/>
                                        <p:tgtEl>
                                          <p:spTgt spid="68"/>
                                        </p:tgtEl>
                                        <p:attrNameLst>
                                          <p:attrName>ppt_h</p:attrName>
                                        </p:attrNameLst>
                                      </p:cBhvr>
                                      <p:tavLst>
                                        <p:tav tm="0">
                                          <p:val>
                                            <p:strVal val="#ppt_h"/>
                                          </p:val>
                                        </p:tav>
                                        <p:tav tm="100000">
                                          <p:val>
                                            <p:strVal val="#ppt_h"/>
                                          </p:val>
                                        </p:tav>
                                      </p:tavLst>
                                    </p:anim>
                                    <p:anim calcmode="lin" valueType="num">
                                      <p:cBhvr>
                                        <p:cTn id="401" dur="500" decel="50000" fill="hold">
                                          <p:stCondLst>
                                            <p:cond delay="0"/>
                                          </p:stCondLst>
                                        </p:cTn>
                                        <p:tgtEl>
                                          <p:spTgt spid="68"/>
                                        </p:tgtEl>
                                        <p:attrNameLst>
                                          <p:attrName>ppt_x</p:attrName>
                                        </p:attrNameLst>
                                      </p:cBhvr>
                                      <p:tavLst>
                                        <p:tav tm="0">
                                          <p:val>
                                            <p:strVal val="#ppt_x+.4"/>
                                          </p:val>
                                        </p:tav>
                                        <p:tav tm="100000">
                                          <p:val>
                                            <p:strVal val="#ppt_x"/>
                                          </p:val>
                                        </p:tav>
                                      </p:tavLst>
                                    </p:anim>
                                    <p:anim calcmode="lin" valueType="num">
                                      <p:cBhvr>
                                        <p:cTn id="402" dur="500" decel="50000" fill="hold">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id="403" dur="500" accel="50000" fill="hold">
                                          <p:stCondLst>
                                            <p:cond delay="500"/>
                                          </p:stCondLst>
                                        </p:cTn>
                                        <p:tgtEl>
                                          <p:spTgt spid="68"/>
                                        </p:tgtEl>
                                        <p:attrNameLst>
                                          <p:attrName>ppt_y</p:attrName>
                                        </p:attrNameLst>
                                      </p:cBhvr>
                                      <p:tavLst>
                                        <p:tav tm="0">
                                          <p:val>
                                            <p:strVal val="#ppt_y+.1"/>
                                          </p:val>
                                        </p:tav>
                                        <p:tav tm="100000">
                                          <p:val>
                                            <p:strVal val="#ppt_y"/>
                                          </p:val>
                                        </p:tav>
                                      </p:tavLst>
                                    </p:anim>
                                    <p:animEffect transition="in" filter="fade">
                                      <p:cBhvr>
                                        <p:cTn id="404" dur="1000" decel="50000">
                                          <p:stCondLst>
                                            <p:cond delay="0"/>
                                          </p:stCondLst>
                                        </p:cTn>
                                        <p:tgtEl>
                                          <p:spTgt spid="68"/>
                                        </p:tgtEl>
                                      </p:cBhvr>
                                    </p:animEffect>
                                  </p:childTnLst>
                                </p:cTn>
                              </p:par>
                              <p:par>
                                <p:cTn id="405" presetID="25" presetClass="entr" presetSubtype="0" fill="hold" grpId="0" nodeType="withEffect">
                                  <p:stCondLst>
                                    <p:cond delay="0"/>
                                  </p:stCondLst>
                                  <p:childTnLst>
                                    <p:set>
                                      <p:cBhvr>
                                        <p:cTn id="406" dur="1" fill="hold">
                                          <p:stCondLst>
                                            <p:cond delay="0"/>
                                          </p:stCondLst>
                                        </p:cTn>
                                        <p:tgtEl>
                                          <p:spTgt spid="32"/>
                                        </p:tgtEl>
                                        <p:attrNameLst>
                                          <p:attrName>style.visibility</p:attrName>
                                        </p:attrNameLst>
                                      </p:cBhvr>
                                      <p:to>
                                        <p:strVal val="visible"/>
                                      </p:to>
                                    </p:set>
                                    <p:anim calcmode="lin" valueType="num">
                                      <p:cBhvr>
                                        <p:cTn id="407"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408"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409"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410" dur="1000" fill="hold"/>
                                        <p:tgtEl>
                                          <p:spTgt spid="32"/>
                                        </p:tgtEl>
                                        <p:attrNameLst>
                                          <p:attrName>ppt_h</p:attrName>
                                        </p:attrNameLst>
                                      </p:cBhvr>
                                      <p:tavLst>
                                        <p:tav tm="0">
                                          <p:val>
                                            <p:strVal val="#ppt_h"/>
                                          </p:val>
                                        </p:tav>
                                        <p:tav tm="100000">
                                          <p:val>
                                            <p:strVal val="#ppt_h"/>
                                          </p:val>
                                        </p:tav>
                                      </p:tavLst>
                                    </p:anim>
                                    <p:anim calcmode="lin" valueType="num">
                                      <p:cBhvr>
                                        <p:cTn id="411"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412"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413"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414" dur="1000" decel="50000">
                                          <p:stCondLst>
                                            <p:cond delay="0"/>
                                          </p:stCondLst>
                                        </p:cTn>
                                        <p:tgtEl>
                                          <p:spTgt spid="32"/>
                                        </p:tgtEl>
                                      </p:cBhvr>
                                    </p:animEffect>
                                  </p:childTnLst>
                                </p:cTn>
                              </p:par>
                              <p:par>
                                <p:cTn id="415" presetID="25" presetClass="entr" presetSubtype="0" fill="hold" grpId="0" nodeType="withEffect">
                                  <p:stCondLst>
                                    <p:cond delay="0"/>
                                  </p:stCondLst>
                                  <p:childTnLst>
                                    <p:set>
                                      <p:cBhvr>
                                        <p:cTn id="416" dur="1" fill="hold">
                                          <p:stCondLst>
                                            <p:cond delay="0"/>
                                          </p:stCondLst>
                                        </p:cTn>
                                        <p:tgtEl>
                                          <p:spTgt spid="67"/>
                                        </p:tgtEl>
                                        <p:attrNameLst>
                                          <p:attrName>style.visibility</p:attrName>
                                        </p:attrNameLst>
                                      </p:cBhvr>
                                      <p:to>
                                        <p:strVal val="visible"/>
                                      </p:to>
                                    </p:set>
                                    <p:anim calcmode="lin" valueType="num">
                                      <p:cBhvr>
                                        <p:cTn id="417" dur="500" decel="50000" fill="hold">
                                          <p:stCondLst>
                                            <p:cond delay="0"/>
                                          </p:stCondLst>
                                        </p:cTn>
                                        <p:tgtEl>
                                          <p:spTgt spid="67"/>
                                        </p:tgtEl>
                                        <p:attrNameLst>
                                          <p:attrName>style.rotation</p:attrName>
                                        </p:attrNameLst>
                                      </p:cBhvr>
                                      <p:tavLst>
                                        <p:tav tm="0">
                                          <p:val>
                                            <p:fltVal val="-90"/>
                                          </p:val>
                                        </p:tav>
                                        <p:tav tm="100000">
                                          <p:val>
                                            <p:fltVal val="0"/>
                                          </p:val>
                                        </p:tav>
                                      </p:tavLst>
                                    </p:anim>
                                    <p:anim calcmode="lin" valueType="num">
                                      <p:cBhvr>
                                        <p:cTn id="418" dur="500" decel="50000" fill="hold">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id="419" dur="500" accel="50000" fill="hold">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id="420" dur="1000" fill="hold"/>
                                        <p:tgtEl>
                                          <p:spTgt spid="67"/>
                                        </p:tgtEl>
                                        <p:attrNameLst>
                                          <p:attrName>ppt_h</p:attrName>
                                        </p:attrNameLst>
                                      </p:cBhvr>
                                      <p:tavLst>
                                        <p:tav tm="0">
                                          <p:val>
                                            <p:strVal val="#ppt_h"/>
                                          </p:val>
                                        </p:tav>
                                        <p:tav tm="100000">
                                          <p:val>
                                            <p:strVal val="#ppt_h"/>
                                          </p:val>
                                        </p:tav>
                                      </p:tavLst>
                                    </p:anim>
                                    <p:anim calcmode="lin" valueType="num">
                                      <p:cBhvr>
                                        <p:cTn id="421" dur="500" decel="50000" fill="hold">
                                          <p:stCondLst>
                                            <p:cond delay="0"/>
                                          </p:stCondLst>
                                        </p:cTn>
                                        <p:tgtEl>
                                          <p:spTgt spid="67"/>
                                        </p:tgtEl>
                                        <p:attrNameLst>
                                          <p:attrName>ppt_x</p:attrName>
                                        </p:attrNameLst>
                                      </p:cBhvr>
                                      <p:tavLst>
                                        <p:tav tm="0">
                                          <p:val>
                                            <p:strVal val="#ppt_x+.4"/>
                                          </p:val>
                                        </p:tav>
                                        <p:tav tm="100000">
                                          <p:val>
                                            <p:strVal val="#ppt_x"/>
                                          </p:val>
                                        </p:tav>
                                      </p:tavLst>
                                    </p:anim>
                                    <p:anim calcmode="lin" valueType="num">
                                      <p:cBhvr>
                                        <p:cTn id="422" dur="500" decel="50000" fill="hold">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id="423" dur="500" accel="50000" fill="hold">
                                          <p:stCondLst>
                                            <p:cond delay="500"/>
                                          </p:stCondLst>
                                        </p:cTn>
                                        <p:tgtEl>
                                          <p:spTgt spid="67"/>
                                        </p:tgtEl>
                                        <p:attrNameLst>
                                          <p:attrName>ppt_y</p:attrName>
                                        </p:attrNameLst>
                                      </p:cBhvr>
                                      <p:tavLst>
                                        <p:tav tm="0">
                                          <p:val>
                                            <p:strVal val="#ppt_y+.1"/>
                                          </p:val>
                                        </p:tav>
                                        <p:tav tm="100000">
                                          <p:val>
                                            <p:strVal val="#ppt_y"/>
                                          </p:val>
                                        </p:tav>
                                      </p:tavLst>
                                    </p:anim>
                                    <p:animEffect transition="in" filter="fade">
                                      <p:cBhvr>
                                        <p:cTn id="424" dur="1000" decel="50000">
                                          <p:stCondLst>
                                            <p:cond delay="0"/>
                                          </p:stCondLst>
                                        </p:cTn>
                                        <p:tgtEl>
                                          <p:spTgt spid="67"/>
                                        </p:tgtEl>
                                      </p:cBhvr>
                                    </p:animEffect>
                                  </p:childTnLst>
                                </p:cTn>
                              </p:par>
                              <p:par>
                                <p:cTn id="425" presetID="25" presetClass="entr" presetSubtype="0" fill="hold" grpId="0" nodeType="withEffect">
                                  <p:stCondLst>
                                    <p:cond delay="0"/>
                                  </p:stCondLst>
                                  <p:childTnLst>
                                    <p:set>
                                      <p:cBhvr>
                                        <p:cTn id="426" dur="1" fill="hold">
                                          <p:stCondLst>
                                            <p:cond delay="0"/>
                                          </p:stCondLst>
                                        </p:cTn>
                                        <p:tgtEl>
                                          <p:spTgt spid="33"/>
                                        </p:tgtEl>
                                        <p:attrNameLst>
                                          <p:attrName>style.visibility</p:attrName>
                                        </p:attrNameLst>
                                      </p:cBhvr>
                                      <p:to>
                                        <p:strVal val="visible"/>
                                      </p:to>
                                    </p:set>
                                    <p:anim calcmode="lin" valueType="num">
                                      <p:cBhvr>
                                        <p:cTn id="42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42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42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430" dur="1000" fill="hold"/>
                                        <p:tgtEl>
                                          <p:spTgt spid="33"/>
                                        </p:tgtEl>
                                        <p:attrNameLst>
                                          <p:attrName>ppt_h</p:attrName>
                                        </p:attrNameLst>
                                      </p:cBhvr>
                                      <p:tavLst>
                                        <p:tav tm="0">
                                          <p:val>
                                            <p:strVal val="#ppt_h"/>
                                          </p:val>
                                        </p:tav>
                                        <p:tav tm="100000">
                                          <p:val>
                                            <p:strVal val="#ppt_h"/>
                                          </p:val>
                                        </p:tav>
                                      </p:tavLst>
                                    </p:anim>
                                    <p:anim calcmode="lin" valueType="num">
                                      <p:cBhvr>
                                        <p:cTn id="43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43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43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434" dur="1000" decel="50000">
                                          <p:stCondLst>
                                            <p:cond delay="0"/>
                                          </p:stCondLst>
                                        </p:cTn>
                                        <p:tgtEl>
                                          <p:spTgt spid="33"/>
                                        </p:tgtEl>
                                      </p:cBhvr>
                                    </p:animEffect>
                                  </p:childTnLst>
                                </p:cTn>
                              </p:par>
                              <p:par>
                                <p:cTn id="435" presetID="25" presetClass="entr" presetSubtype="0" fill="hold" grpId="0" nodeType="withEffect">
                                  <p:stCondLst>
                                    <p:cond delay="0"/>
                                  </p:stCondLst>
                                  <p:childTnLst>
                                    <p:set>
                                      <p:cBhvr>
                                        <p:cTn id="436" dur="1" fill="hold">
                                          <p:stCondLst>
                                            <p:cond delay="0"/>
                                          </p:stCondLst>
                                        </p:cTn>
                                        <p:tgtEl>
                                          <p:spTgt spid="66"/>
                                        </p:tgtEl>
                                        <p:attrNameLst>
                                          <p:attrName>style.visibility</p:attrName>
                                        </p:attrNameLst>
                                      </p:cBhvr>
                                      <p:to>
                                        <p:strVal val="visible"/>
                                      </p:to>
                                    </p:set>
                                    <p:anim calcmode="lin" valueType="num">
                                      <p:cBhvr>
                                        <p:cTn id="437" dur="500" decel="50000" fill="hold">
                                          <p:stCondLst>
                                            <p:cond delay="0"/>
                                          </p:stCondLst>
                                        </p:cTn>
                                        <p:tgtEl>
                                          <p:spTgt spid="66"/>
                                        </p:tgtEl>
                                        <p:attrNameLst>
                                          <p:attrName>style.rotation</p:attrName>
                                        </p:attrNameLst>
                                      </p:cBhvr>
                                      <p:tavLst>
                                        <p:tav tm="0">
                                          <p:val>
                                            <p:fltVal val="-90"/>
                                          </p:val>
                                        </p:tav>
                                        <p:tav tm="100000">
                                          <p:val>
                                            <p:fltVal val="0"/>
                                          </p:val>
                                        </p:tav>
                                      </p:tavLst>
                                    </p:anim>
                                    <p:anim calcmode="lin" valueType="num">
                                      <p:cBhvr>
                                        <p:cTn id="438" dur="500" decel="50000" fill="hold">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id="439" dur="500" accel="50000" fill="hold">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id="440" dur="1000" fill="hold"/>
                                        <p:tgtEl>
                                          <p:spTgt spid="66"/>
                                        </p:tgtEl>
                                        <p:attrNameLst>
                                          <p:attrName>ppt_h</p:attrName>
                                        </p:attrNameLst>
                                      </p:cBhvr>
                                      <p:tavLst>
                                        <p:tav tm="0">
                                          <p:val>
                                            <p:strVal val="#ppt_h"/>
                                          </p:val>
                                        </p:tav>
                                        <p:tav tm="100000">
                                          <p:val>
                                            <p:strVal val="#ppt_h"/>
                                          </p:val>
                                        </p:tav>
                                      </p:tavLst>
                                    </p:anim>
                                    <p:anim calcmode="lin" valueType="num">
                                      <p:cBhvr>
                                        <p:cTn id="441" dur="500" decel="50000" fill="hold">
                                          <p:stCondLst>
                                            <p:cond delay="0"/>
                                          </p:stCondLst>
                                        </p:cTn>
                                        <p:tgtEl>
                                          <p:spTgt spid="66"/>
                                        </p:tgtEl>
                                        <p:attrNameLst>
                                          <p:attrName>ppt_x</p:attrName>
                                        </p:attrNameLst>
                                      </p:cBhvr>
                                      <p:tavLst>
                                        <p:tav tm="0">
                                          <p:val>
                                            <p:strVal val="#ppt_x+.4"/>
                                          </p:val>
                                        </p:tav>
                                        <p:tav tm="100000">
                                          <p:val>
                                            <p:strVal val="#ppt_x"/>
                                          </p:val>
                                        </p:tav>
                                      </p:tavLst>
                                    </p:anim>
                                    <p:anim calcmode="lin" valueType="num">
                                      <p:cBhvr>
                                        <p:cTn id="442" dur="500" decel="50000" fill="hold">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id="443" dur="500" accel="50000" fill="hold">
                                          <p:stCondLst>
                                            <p:cond delay="500"/>
                                          </p:stCondLst>
                                        </p:cTn>
                                        <p:tgtEl>
                                          <p:spTgt spid="66"/>
                                        </p:tgtEl>
                                        <p:attrNameLst>
                                          <p:attrName>ppt_y</p:attrName>
                                        </p:attrNameLst>
                                      </p:cBhvr>
                                      <p:tavLst>
                                        <p:tav tm="0">
                                          <p:val>
                                            <p:strVal val="#ppt_y+.1"/>
                                          </p:val>
                                        </p:tav>
                                        <p:tav tm="100000">
                                          <p:val>
                                            <p:strVal val="#ppt_y"/>
                                          </p:val>
                                        </p:tav>
                                      </p:tavLst>
                                    </p:anim>
                                    <p:animEffect transition="in" filter="fade">
                                      <p:cBhvr>
                                        <p:cTn id="444" dur="1000" decel="50000">
                                          <p:stCondLst>
                                            <p:cond delay="0"/>
                                          </p:stCondLst>
                                        </p:cTn>
                                        <p:tgtEl>
                                          <p:spTgt spid="66"/>
                                        </p:tgtEl>
                                      </p:cBhvr>
                                    </p:animEffect>
                                  </p:childTnLst>
                                </p:cTn>
                              </p:par>
                              <p:par>
                                <p:cTn id="445" presetID="25" presetClass="entr" presetSubtype="0" fill="hold" grpId="0" nodeType="withEffect">
                                  <p:stCondLst>
                                    <p:cond delay="0"/>
                                  </p:stCondLst>
                                  <p:childTnLst>
                                    <p:set>
                                      <p:cBhvr>
                                        <p:cTn id="446" dur="1" fill="hold">
                                          <p:stCondLst>
                                            <p:cond delay="0"/>
                                          </p:stCondLst>
                                        </p:cTn>
                                        <p:tgtEl>
                                          <p:spTgt spid="65"/>
                                        </p:tgtEl>
                                        <p:attrNameLst>
                                          <p:attrName>style.visibility</p:attrName>
                                        </p:attrNameLst>
                                      </p:cBhvr>
                                      <p:to>
                                        <p:strVal val="visible"/>
                                      </p:to>
                                    </p:set>
                                    <p:anim calcmode="lin" valueType="num">
                                      <p:cBhvr>
                                        <p:cTn id="447"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448"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449"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450" dur="1000" fill="hold"/>
                                        <p:tgtEl>
                                          <p:spTgt spid="65"/>
                                        </p:tgtEl>
                                        <p:attrNameLst>
                                          <p:attrName>ppt_h</p:attrName>
                                        </p:attrNameLst>
                                      </p:cBhvr>
                                      <p:tavLst>
                                        <p:tav tm="0">
                                          <p:val>
                                            <p:strVal val="#ppt_h"/>
                                          </p:val>
                                        </p:tav>
                                        <p:tav tm="100000">
                                          <p:val>
                                            <p:strVal val="#ppt_h"/>
                                          </p:val>
                                        </p:tav>
                                      </p:tavLst>
                                    </p:anim>
                                    <p:anim calcmode="lin" valueType="num">
                                      <p:cBhvr>
                                        <p:cTn id="451"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452"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453"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454" dur="1000" decel="50000">
                                          <p:stCondLst>
                                            <p:cond delay="0"/>
                                          </p:stCondLst>
                                        </p:cTn>
                                        <p:tgtEl>
                                          <p:spTgt spid="65"/>
                                        </p:tgtEl>
                                      </p:cBhvr>
                                    </p:animEffect>
                                  </p:childTnLst>
                                </p:cTn>
                              </p:par>
                              <p:par>
                                <p:cTn id="455" presetID="25" presetClass="entr" presetSubtype="0" fill="hold" grpId="0" nodeType="withEffect">
                                  <p:stCondLst>
                                    <p:cond delay="0"/>
                                  </p:stCondLst>
                                  <p:childTnLst>
                                    <p:set>
                                      <p:cBhvr>
                                        <p:cTn id="456" dur="1" fill="hold">
                                          <p:stCondLst>
                                            <p:cond delay="0"/>
                                          </p:stCondLst>
                                        </p:cTn>
                                        <p:tgtEl>
                                          <p:spTgt spid="34"/>
                                        </p:tgtEl>
                                        <p:attrNameLst>
                                          <p:attrName>style.visibility</p:attrName>
                                        </p:attrNameLst>
                                      </p:cBhvr>
                                      <p:to>
                                        <p:strVal val="visible"/>
                                      </p:to>
                                    </p:set>
                                    <p:anim calcmode="lin" valueType="num">
                                      <p:cBhvr>
                                        <p:cTn id="457"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458"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459"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460" dur="1000" fill="hold"/>
                                        <p:tgtEl>
                                          <p:spTgt spid="34"/>
                                        </p:tgtEl>
                                        <p:attrNameLst>
                                          <p:attrName>ppt_h</p:attrName>
                                        </p:attrNameLst>
                                      </p:cBhvr>
                                      <p:tavLst>
                                        <p:tav tm="0">
                                          <p:val>
                                            <p:strVal val="#ppt_h"/>
                                          </p:val>
                                        </p:tav>
                                        <p:tav tm="100000">
                                          <p:val>
                                            <p:strVal val="#ppt_h"/>
                                          </p:val>
                                        </p:tav>
                                      </p:tavLst>
                                    </p:anim>
                                    <p:anim calcmode="lin" valueType="num">
                                      <p:cBhvr>
                                        <p:cTn id="461"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462"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463"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464" dur="1000" decel="50000">
                                          <p:stCondLst>
                                            <p:cond delay="0"/>
                                          </p:stCondLst>
                                        </p:cTn>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37</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07"/>
          <p:cNvSpPr>
            <a:spLocks noChangeArrowheads="1"/>
          </p:cNvSpPr>
          <p:nvPr/>
        </p:nvSpPr>
        <p:spPr bwMode="auto">
          <a:xfrm>
            <a:off x="6011863" y="4149725"/>
            <a:ext cx="10795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9" name="Rectangle 66"/>
          <p:cNvSpPr>
            <a:spLocks noChangeArrowheads="1"/>
          </p:cNvSpPr>
          <p:nvPr/>
        </p:nvSpPr>
        <p:spPr bwMode="auto">
          <a:xfrm>
            <a:off x="5508625" y="1052513"/>
            <a:ext cx="504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10" name="Oval 59"/>
          <p:cNvSpPr>
            <a:spLocks noChangeArrowheads="1"/>
          </p:cNvSpPr>
          <p:nvPr/>
        </p:nvSpPr>
        <p:spPr bwMode="auto">
          <a:xfrm>
            <a:off x="3635375" y="260350"/>
            <a:ext cx="1800225" cy="647700"/>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المفهوم الرئيسي </a:t>
            </a:r>
            <a:endParaRPr lang="en-US" b="1">
              <a:solidFill>
                <a:srgbClr val="000000"/>
              </a:solidFill>
            </a:endParaRPr>
          </a:p>
        </p:txBody>
      </p:sp>
      <p:sp>
        <p:nvSpPr>
          <p:cNvPr id="11" name="Oval 60"/>
          <p:cNvSpPr>
            <a:spLocks noChangeArrowheads="1"/>
          </p:cNvSpPr>
          <p:nvPr/>
        </p:nvSpPr>
        <p:spPr bwMode="auto">
          <a:xfrm>
            <a:off x="2136775" y="1989138"/>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عام</a:t>
            </a:r>
            <a:endParaRPr lang="en-US" b="1">
              <a:solidFill>
                <a:srgbClr val="000000"/>
              </a:solidFill>
            </a:endParaRPr>
          </a:p>
        </p:txBody>
      </p:sp>
      <p:sp>
        <p:nvSpPr>
          <p:cNvPr id="12" name="Oval 61"/>
          <p:cNvSpPr>
            <a:spLocks noChangeArrowheads="1"/>
          </p:cNvSpPr>
          <p:nvPr/>
        </p:nvSpPr>
        <p:spPr bwMode="auto">
          <a:xfrm>
            <a:off x="3779838" y="1960563"/>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عام</a:t>
            </a:r>
            <a:endParaRPr lang="en-US" b="1">
              <a:solidFill>
                <a:srgbClr val="000000"/>
              </a:solidFill>
            </a:endParaRPr>
          </a:p>
        </p:txBody>
      </p:sp>
      <p:sp>
        <p:nvSpPr>
          <p:cNvPr id="13" name="Oval 62"/>
          <p:cNvSpPr>
            <a:spLocks noChangeArrowheads="1"/>
          </p:cNvSpPr>
          <p:nvPr/>
        </p:nvSpPr>
        <p:spPr bwMode="auto">
          <a:xfrm>
            <a:off x="5395913" y="1973263"/>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عام</a:t>
            </a:r>
            <a:endParaRPr lang="en-US" b="1">
              <a:solidFill>
                <a:srgbClr val="000000"/>
              </a:solidFill>
            </a:endParaRPr>
          </a:p>
        </p:txBody>
      </p:sp>
      <p:sp>
        <p:nvSpPr>
          <p:cNvPr id="14" name="Line 63"/>
          <p:cNvSpPr>
            <a:spLocks noChangeShapeType="1"/>
          </p:cNvSpPr>
          <p:nvPr/>
        </p:nvSpPr>
        <p:spPr bwMode="auto">
          <a:xfrm>
            <a:off x="5148263" y="836613"/>
            <a:ext cx="863600" cy="11525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5" name="Line 64"/>
          <p:cNvSpPr>
            <a:spLocks noChangeShapeType="1"/>
          </p:cNvSpPr>
          <p:nvPr/>
        </p:nvSpPr>
        <p:spPr bwMode="auto">
          <a:xfrm flipH="1">
            <a:off x="2771775" y="765175"/>
            <a:ext cx="1008063" cy="122396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6" name="Line 65"/>
          <p:cNvSpPr>
            <a:spLocks noChangeShapeType="1"/>
          </p:cNvSpPr>
          <p:nvPr/>
        </p:nvSpPr>
        <p:spPr bwMode="auto">
          <a:xfrm>
            <a:off x="4500563" y="908050"/>
            <a:ext cx="0" cy="100806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7" name="Oval 67"/>
          <p:cNvSpPr>
            <a:spLocks noChangeArrowheads="1"/>
          </p:cNvSpPr>
          <p:nvPr/>
        </p:nvSpPr>
        <p:spPr bwMode="auto">
          <a:xfrm>
            <a:off x="7308850" y="3357563"/>
            <a:ext cx="1368425" cy="647700"/>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أقل </a:t>
            </a:r>
          </a:p>
          <a:p>
            <a:pPr algn="ctr"/>
            <a:r>
              <a:rPr lang="ar-SA" b="1">
                <a:solidFill>
                  <a:srgbClr val="000000"/>
                </a:solidFill>
              </a:rPr>
              <a:t>عمومية</a:t>
            </a:r>
            <a:endParaRPr lang="en-US" b="1">
              <a:solidFill>
                <a:srgbClr val="000000"/>
              </a:solidFill>
            </a:endParaRPr>
          </a:p>
        </p:txBody>
      </p:sp>
      <p:sp>
        <p:nvSpPr>
          <p:cNvPr id="18" name="Oval 68"/>
          <p:cNvSpPr>
            <a:spLocks noChangeArrowheads="1"/>
          </p:cNvSpPr>
          <p:nvPr/>
        </p:nvSpPr>
        <p:spPr bwMode="auto">
          <a:xfrm>
            <a:off x="5724525" y="3429000"/>
            <a:ext cx="1368425" cy="647700"/>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أقل </a:t>
            </a:r>
          </a:p>
          <a:p>
            <a:pPr algn="ctr"/>
            <a:r>
              <a:rPr lang="ar-SA" b="1">
                <a:solidFill>
                  <a:srgbClr val="000000"/>
                </a:solidFill>
              </a:rPr>
              <a:t>عمومية</a:t>
            </a:r>
            <a:endParaRPr lang="en-US" b="1">
              <a:solidFill>
                <a:srgbClr val="000000"/>
              </a:solidFill>
            </a:endParaRPr>
          </a:p>
        </p:txBody>
      </p:sp>
      <p:sp>
        <p:nvSpPr>
          <p:cNvPr id="20" name="Oval 69"/>
          <p:cNvSpPr>
            <a:spLocks noChangeArrowheads="1"/>
          </p:cNvSpPr>
          <p:nvPr/>
        </p:nvSpPr>
        <p:spPr bwMode="auto">
          <a:xfrm>
            <a:off x="4040188" y="3414713"/>
            <a:ext cx="1368425" cy="647700"/>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أقل </a:t>
            </a:r>
          </a:p>
          <a:p>
            <a:pPr algn="ctr"/>
            <a:r>
              <a:rPr lang="ar-SA" b="1">
                <a:solidFill>
                  <a:srgbClr val="000000"/>
                </a:solidFill>
              </a:rPr>
              <a:t>عمومية</a:t>
            </a:r>
            <a:endParaRPr lang="en-US" b="1">
              <a:solidFill>
                <a:srgbClr val="000000"/>
              </a:solidFill>
            </a:endParaRPr>
          </a:p>
        </p:txBody>
      </p:sp>
      <p:sp>
        <p:nvSpPr>
          <p:cNvPr id="21" name="Oval 70"/>
          <p:cNvSpPr>
            <a:spLocks noChangeArrowheads="1"/>
          </p:cNvSpPr>
          <p:nvPr/>
        </p:nvSpPr>
        <p:spPr bwMode="auto">
          <a:xfrm>
            <a:off x="2555875" y="3429000"/>
            <a:ext cx="1368425" cy="647700"/>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أقل </a:t>
            </a:r>
          </a:p>
          <a:p>
            <a:pPr algn="ctr"/>
            <a:r>
              <a:rPr lang="ar-SA" b="1">
                <a:solidFill>
                  <a:srgbClr val="000000"/>
                </a:solidFill>
              </a:rPr>
              <a:t>عمومية</a:t>
            </a:r>
            <a:endParaRPr lang="en-US" b="1">
              <a:solidFill>
                <a:srgbClr val="000000"/>
              </a:solidFill>
            </a:endParaRPr>
          </a:p>
        </p:txBody>
      </p:sp>
      <p:sp>
        <p:nvSpPr>
          <p:cNvPr id="22" name="Oval 71"/>
          <p:cNvSpPr>
            <a:spLocks noChangeArrowheads="1"/>
          </p:cNvSpPr>
          <p:nvPr/>
        </p:nvSpPr>
        <p:spPr bwMode="auto">
          <a:xfrm>
            <a:off x="1042988" y="3429000"/>
            <a:ext cx="1368425" cy="647700"/>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أقل </a:t>
            </a:r>
          </a:p>
          <a:p>
            <a:pPr algn="ctr"/>
            <a:r>
              <a:rPr lang="ar-SA" b="1">
                <a:solidFill>
                  <a:srgbClr val="000000"/>
                </a:solidFill>
              </a:rPr>
              <a:t>عمومية</a:t>
            </a:r>
            <a:endParaRPr lang="en-US" b="1">
              <a:solidFill>
                <a:srgbClr val="000000"/>
              </a:solidFill>
            </a:endParaRPr>
          </a:p>
        </p:txBody>
      </p:sp>
      <p:sp>
        <p:nvSpPr>
          <p:cNvPr id="23" name="Rectangle 72"/>
          <p:cNvSpPr>
            <a:spLocks noChangeArrowheads="1"/>
          </p:cNvSpPr>
          <p:nvPr/>
        </p:nvSpPr>
        <p:spPr bwMode="auto">
          <a:xfrm>
            <a:off x="3851275" y="4164013"/>
            <a:ext cx="504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ربط عرضي </a:t>
            </a:r>
            <a:endParaRPr lang="en-US" b="1">
              <a:solidFill>
                <a:srgbClr val="000000"/>
              </a:solidFill>
            </a:endParaRPr>
          </a:p>
        </p:txBody>
      </p:sp>
      <p:sp>
        <p:nvSpPr>
          <p:cNvPr id="24" name="Rectangle 73"/>
          <p:cNvSpPr>
            <a:spLocks noChangeArrowheads="1"/>
          </p:cNvSpPr>
          <p:nvPr/>
        </p:nvSpPr>
        <p:spPr bwMode="auto">
          <a:xfrm>
            <a:off x="4643438" y="2708275"/>
            <a:ext cx="5048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25" name="Rectangle 74"/>
          <p:cNvSpPr>
            <a:spLocks noChangeArrowheads="1"/>
          </p:cNvSpPr>
          <p:nvPr/>
        </p:nvSpPr>
        <p:spPr bwMode="auto">
          <a:xfrm>
            <a:off x="5580063" y="2636838"/>
            <a:ext cx="504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26" name="Rectangle 75"/>
          <p:cNvSpPr>
            <a:spLocks noChangeArrowheads="1"/>
          </p:cNvSpPr>
          <p:nvPr/>
        </p:nvSpPr>
        <p:spPr bwMode="auto">
          <a:xfrm>
            <a:off x="6732588" y="2565400"/>
            <a:ext cx="5048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27" name="Rectangle 76"/>
          <p:cNvSpPr>
            <a:spLocks noChangeArrowheads="1"/>
          </p:cNvSpPr>
          <p:nvPr/>
        </p:nvSpPr>
        <p:spPr bwMode="auto">
          <a:xfrm>
            <a:off x="3924300" y="1125538"/>
            <a:ext cx="504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28" name="Rectangle 77"/>
          <p:cNvSpPr>
            <a:spLocks noChangeArrowheads="1"/>
          </p:cNvSpPr>
          <p:nvPr/>
        </p:nvSpPr>
        <p:spPr bwMode="auto">
          <a:xfrm>
            <a:off x="2843213" y="908050"/>
            <a:ext cx="5048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29" name="Line 78"/>
          <p:cNvSpPr>
            <a:spLocks noChangeShapeType="1"/>
          </p:cNvSpPr>
          <p:nvPr/>
        </p:nvSpPr>
        <p:spPr bwMode="auto">
          <a:xfrm>
            <a:off x="6013450" y="2492375"/>
            <a:ext cx="71438" cy="9366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0" name="Line 79"/>
          <p:cNvSpPr>
            <a:spLocks noChangeShapeType="1"/>
          </p:cNvSpPr>
          <p:nvPr/>
        </p:nvSpPr>
        <p:spPr bwMode="auto">
          <a:xfrm>
            <a:off x="6300788" y="2492375"/>
            <a:ext cx="1295400" cy="9366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 name="Line 80"/>
          <p:cNvSpPr>
            <a:spLocks noChangeShapeType="1"/>
          </p:cNvSpPr>
          <p:nvPr/>
        </p:nvSpPr>
        <p:spPr bwMode="auto">
          <a:xfrm>
            <a:off x="4500563" y="2478088"/>
            <a:ext cx="142875" cy="9366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2" name="Freeform 81"/>
          <p:cNvSpPr>
            <a:spLocks/>
          </p:cNvSpPr>
          <p:nvPr/>
        </p:nvSpPr>
        <p:spPr bwMode="auto">
          <a:xfrm rot="597182">
            <a:off x="1979613" y="2133600"/>
            <a:ext cx="3892550" cy="2297113"/>
          </a:xfrm>
          <a:custGeom>
            <a:avLst/>
            <a:gdLst>
              <a:gd name="T0" fmla="*/ 2351 w 2639"/>
              <a:gd name="T1" fmla="*/ 0 h 1641"/>
              <a:gd name="T2" fmla="*/ 2306 w 2639"/>
              <a:gd name="T3" fmla="*/ 1270 h 1641"/>
              <a:gd name="T4" fmla="*/ 355 w 2639"/>
              <a:gd name="T5" fmla="*/ 1588 h 1641"/>
              <a:gd name="T6" fmla="*/ 174 w 2639"/>
              <a:gd name="T7" fmla="*/ 1588 h 1641"/>
            </a:gdLst>
            <a:ahLst/>
            <a:cxnLst>
              <a:cxn ang="0">
                <a:pos x="T0" y="T1"/>
              </a:cxn>
              <a:cxn ang="0">
                <a:pos x="T2" y="T3"/>
              </a:cxn>
              <a:cxn ang="0">
                <a:pos x="T4" y="T5"/>
              </a:cxn>
              <a:cxn ang="0">
                <a:pos x="T6" y="T7"/>
              </a:cxn>
            </a:cxnLst>
            <a:rect l="0" t="0" r="r" b="b"/>
            <a:pathLst>
              <a:path w="2639" h="1641">
                <a:moveTo>
                  <a:pt x="2351" y="0"/>
                </a:moveTo>
                <a:cubicBezTo>
                  <a:pt x="2495" y="502"/>
                  <a:pt x="2639" y="1005"/>
                  <a:pt x="2306" y="1270"/>
                </a:cubicBezTo>
                <a:cubicBezTo>
                  <a:pt x="1973" y="1535"/>
                  <a:pt x="710" y="1535"/>
                  <a:pt x="355" y="1588"/>
                </a:cubicBezTo>
                <a:cubicBezTo>
                  <a:pt x="0" y="1641"/>
                  <a:pt x="87" y="1614"/>
                  <a:pt x="174" y="1588"/>
                </a:cubicBezTo>
              </a:path>
            </a:pathLst>
          </a:custGeom>
          <a:noFill/>
          <a:ln w="28575" cmpd="sng">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3" name="Line 82"/>
          <p:cNvSpPr>
            <a:spLocks noChangeShapeType="1"/>
          </p:cNvSpPr>
          <p:nvPr/>
        </p:nvSpPr>
        <p:spPr bwMode="auto">
          <a:xfrm>
            <a:off x="3059113" y="2492375"/>
            <a:ext cx="142875" cy="9366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4" name="Line 83"/>
          <p:cNvSpPr>
            <a:spLocks noChangeShapeType="1"/>
          </p:cNvSpPr>
          <p:nvPr/>
        </p:nvSpPr>
        <p:spPr bwMode="auto">
          <a:xfrm flipH="1">
            <a:off x="1692275" y="2420938"/>
            <a:ext cx="647700" cy="100806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5" name="Rectangle 84"/>
          <p:cNvSpPr>
            <a:spLocks noChangeArrowheads="1"/>
          </p:cNvSpPr>
          <p:nvPr/>
        </p:nvSpPr>
        <p:spPr bwMode="auto">
          <a:xfrm>
            <a:off x="7956550" y="4149725"/>
            <a:ext cx="5048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36" name="Rectangle 85"/>
          <p:cNvSpPr>
            <a:spLocks noChangeArrowheads="1"/>
          </p:cNvSpPr>
          <p:nvPr/>
        </p:nvSpPr>
        <p:spPr bwMode="auto">
          <a:xfrm>
            <a:off x="3059113" y="2636838"/>
            <a:ext cx="504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37" name="Rectangle 86"/>
          <p:cNvSpPr>
            <a:spLocks noChangeArrowheads="1"/>
          </p:cNvSpPr>
          <p:nvPr/>
        </p:nvSpPr>
        <p:spPr bwMode="auto">
          <a:xfrm>
            <a:off x="1619250" y="2549525"/>
            <a:ext cx="5048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ربط</a:t>
            </a:r>
            <a:endParaRPr lang="en-US" b="1">
              <a:solidFill>
                <a:srgbClr val="000000"/>
              </a:solidFill>
            </a:endParaRPr>
          </a:p>
        </p:txBody>
      </p:sp>
      <p:sp>
        <p:nvSpPr>
          <p:cNvPr id="38" name="Oval 87"/>
          <p:cNvSpPr>
            <a:spLocks noChangeArrowheads="1"/>
          </p:cNvSpPr>
          <p:nvPr/>
        </p:nvSpPr>
        <p:spPr bwMode="auto">
          <a:xfrm>
            <a:off x="755650" y="5013325"/>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خاص</a:t>
            </a:r>
            <a:endParaRPr lang="en-US" b="1">
              <a:solidFill>
                <a:srgbClr val="000000"/>
              </a:solidFill>
            </a:endParaRPr>
          </a:p>
        </p:txBody>
      </p:sp>
      <p:sp>
        <p:nvSpPr>
          <p:cNvPr id="39" name="Oval 88"/>
          <p:cNvSpPr>
            <a:spLocks noChangeArrowheads="1"/>
          </p:cNvSpPr>
          <p:nvPr/>
        </p:nvSpPr>
        <p:spPr bwMode="auto">
          <a:xfrm>
            <a:off x="2700338" y="5084763"/>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خاص</a:t>
            </a:r>
            <a:endParaRPr lang="en-US" b="1">
              <a:solidFill>
                <a:srgbClr val="000000"/>
              </a:solidFill>
            </a:endParaRPr>
          </a:p>
        </p:txBody>
      </p:sp>
      <p:sp>
        <p:nvSpPr>
          <p:cNvPr id="40" name="Oval 90"/>
          <p:cNvSpPr>
            <a:spLocks noChangeArrowheads="1"/>
          </p:cNvSpPr>
          <p:nvPr/>
        </p:nvSpPr>
        <p:spPr bwMode="auto">
          <a:xfrm>
            <a:off x="5621338" y="4870450"/>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خاص</a:t>
            </a:r>
            <a:endParaRPr lang="en-US" b="1">
              <a:solidFill>
                <a:srgbClr val="000000"/>
              </a:solidFill>
            </a:endParaRPr>
          </a:p>
        </p:txBody>
      </p:sp>
      <p:sp>
        <p:nvSpPr>
          <p:cNvPr id="41" name="Oval 91"/>
          <p:cNvSpPr>
            <a:spLocks noChangeArrowheads="1"/>
          </p:cNvSpPr>
          <p:nvPr/>
        </p:nvSpPr>
        <p:spPr bwMode="auto">
          <a:xfrm>
            <a:off x="7337425" y="4870450"/>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مفهوم خاص</a:t>
            </a:r>
            <a:endParaRPr lang="en-US" b="1">
              <a:solidFill>
                <a:srgbClr val="000000"/>
              </a:solidFill>
            </a:endParaRPr>
          </a:p>
        </p:txBody>
      </p:sp>
      <p:sp>
        <p:nvSpPr>
          <p:cNvPr id="42" name="Line 92"/>
          <p:cNvSpPr>
            <a:spLocks noChangeShapeType="1"/>
          </p:cNvSpPr>
          <p:nvPr/>
        </p:nvSpPr>
        <p:spPr bwMode="auto">
          <a:xfrm flipH="1">
            <a:off x="1619250" y="4005263"/>
            <a:ext cx="1223963" cy="100806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3" name="Line 93"/>
          <p:cNvSpPr>
            <a:spLocks noChangeShapeType="1"/>
          </p:cNvSpPr>
          <p:nvPr/>
        </p:nvSpPr>
        <p:spPr bwMode="auto">
          <a:xfrm flipH="1">
            <a:off x="2987675" y="4076700"/>
            <a:ext cx="71438" cy="108108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4" name="Line 94"/>
          <p:cNvSpPr>
            <a:spLocks noChangeShapeType="1"/>
          </p:cNvSpPr>
          <p:nvPr/>
        </p:nvSpPr>
        <p:spPr bwMode="auto">
          <a:xfrm>
            <a:off x="6300788" y="4076700"/>
            <a:ext cx="0" cy="79216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5" name="Line 95"/>
          <p:cNvSpPr>
            <a:spLocks noChangeShapeType="1"/>
          </p:cNvSpPr>
          <p:nvPr/>
        </p:nvSpPr>
        <p:spPr bwMode="auto">
          <a:xfrm>
            <a:off x="7956550" y="4005263"/>
            <a:ext cx="71438" cy="8636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6" name="Freeform 96"/>
          <p:cNvSpPr>
            <a:spLocks/>
          </p:cNvSpPr>
          <p:nvPr/>
        </p:nvSpPr>
        <p:spPr bwMode="auto">
          <a:xfrm rot="21381964">
            <a:off x="395288" y="2349500"/>
            <a:ext cx="5184775" cy="2951163"/>
          </a:xfrm>
          <a:custGeom>
            <a:avLst/>
            <a:gdLst>
              <a:gd name="T0" fmla="*/ 1293 w 3470"/>
              <a:gd name="T1" fmla="*/ 0 h 1875"/>
              <a:gd name="T2" fmla="*/ 204 w 3470"/>
              <a:gd name="T3" fmla="*/ 907 h 1875"/>
              <a:gd name="T4" fmla="*/ 2517 w 3470"/>
              <a:gd name="T5" fmla="*/ 1724 h 1875"/>
              <a:gd name="T6" fmla="*/ 3470 w 3470"/>
              <a:gd name="T7" fmla="*/ 1814 h 1875"/>
            </a:gdLst>
            <a:ahLst/>
            <a:cxnLst>
              <a:cxn ang="0">
                <a:pos x="T0" y="T1"/>
              </a:cxn>
              <a:cxn ang="0">
                <a:pos x="T2" y="T3"/>
              </a:cxn>
              <a:cxn ang="0">
                <a:pos x="T4" y="T5"/>
              </a:cxn>
              <a:cxn ang="0">
                <a:pos x="T6" y="T7"/>
              </a:cxn>
            </a:cxnLst>
            <a:rect l="0" t="0" r="r" b="b"/>
            <a:pathLst>
              <a:path w="3470" h="1875">
                <a:moveTo>
                  <a:pt x="1293" y="0"/>
                </a:moveTo>
                <a:cubicBezTo>
                  <a:pt x="646" y="310"/>
                  <a:pt x="0" y="620"/>
                  <a:pt x="204" y="907"/>
                </a:cubicBezTo>
                <a:cubicBezTo>
                  <a:pt x="408" y="1194"/>
                  <a:pt x="1973" y="1573"/>
                  <a:pt x="2517" y="1724"/>
                </a:cubicBezTo>
                <a:cubicBezTo>
                  <a:pt x="3061" y="1875"/>
                  <a:pt x="3265" y="1844"/>
                  <a:pt x="3470" y="1814"/>
                </a:cubicBezTo>
              </a:path>
            </a:pathLst>
          </a:custGeom>
          <a:noFill/>
          <a:ln w="28575" cmpd="sng">
            <a:solidFill>
              <a:srgbClr val="0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7" name="Rectangle 97"/>
          <p:cNvSpPr>
            <a:spLocks noChangeArrowheads="1"/>
          </p:cNvSpPr>
          <p:nvPr/>
        </p:nvSpPr>
        <p:spPr bwMode="auto">
          <a:xfrm>
            <a:off x="857250" y="4264025"/>
            <a:ext cx="100965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ربط عرضي </a:t>
            </a:r>
            <a:endParaRPr lang="en-US" b="1">
              <a:solidFill>
                <a:srgbClr val="000000"/>
              </a:solidFill>
            </a:endParaRPr>
          </a:p>
        </p:txBody>
      </p:sp>
      <p:sp>
        <p:nvSpPr>
          <p:cNvPr id="48" name="Line 98"/>
          <p:cNvSpPr>
            <a:spLocks noChangeShapeType="1"/>
          </p:cNvSpPr>
          <p:nvPr/>
        </p:nvSpPr>
        <p:spPr bwMode="auto">
          <a:xfrm>
            <a:off x="8013700" y="5402263"/>
            <a:ext cx="0" cy="79216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9" name="Oval 99"/>
          <p:cNvSpPr>
            <a:spLocks noChangeArrowheads="1"/>
          </p:cNvSpPr>
          <p:nvPr/>
        </p:nvSpPr>
        <p:spPr bwMode="auto">
          <a:xfrm>
            <a:off x="7307263" y="6194425"/>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مثال </a:t>
            </a:r>
            <a:endParaRPr lang="en-US" b="1">
              <a:solidFill>
                <a:srgbClr val="000000"/>
              </a:solidFill>
            </a:endParaRPr>
          </a:p>
        </p:txBody>
      </p:sp>
      <p:sp>
        <p:nvSpPr>
          <p:cNvPr id="50" name="Line 100"/>
          <p:cNvSpPr>
            <a:spLocks noChangeShapeType="1"/>
          </p:cNvSpPr>
          <p:nvPr/>
        </p:nvSpPr>
        <p:spPr bwMode="auto">
          <a:xfrm>
            <a:off x="6342063" y="5373688"/>
            <a:ext cx="0" cy="79216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1" name="Oval 101"/>
          <p:cNvSpPr>
            <a:spLocks noChangeArrowheads="1"/>
          </p:cNvSpPr>
          <p:nvPr/>
        </p:nvSpPr>
        <p:spPr bwMode="auto">
          <a:xfrm>
            <a:off x="5678488" y="6165850"/>
            <a:ext cx="1368425" cy="504825"/>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solidFill>
                  <a:srgbClr val="000000"/>
                </a:solidFill>
              </a:rPr>
              <a:t>مثال </a:t>
            </a:r>
            <a:endParaRPr lang="en-US" b="1">
              <a:solidFill>
                <a:srgbClr val="000000"/>
              </a:solidFill>
            </a:endParaRPr>
          </a:p>
        </p:txBody>
      </p:sp>
      <p:sp>
        <p:nvSpPr>
          <p:cNvPr id="52" name="Rectangle 102"/>
          <p:cNvSpPr>
            <a:spLocks noChangeArrowheads="1"/>
          </p:cNvSpPr>
          <p:nvPr/>
        </p:nvSpPr>
        <p:spPr bwMode="auto">
          <a:xfrm>
            <a:off x="7164388" y="333375"/>
            <a:ext cx="10795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400" b="1">
                <a:solidFill>
                  <a:srgbClr val="000000"/>
                </a:solidFill>
              </a:rPr>
              <a:t>مستوى 1</a:t>
            </a:r>
            <a:endParaRPr lang="en-US" sz="2400" b="1">
              <a:solidFill>
                <a:srgbClr val="000000"/>
              </a:solidFill>
            </a:endParaRPr>
          </a:p>
        </p:txBody>
      </p:sp>
      <p:sp>
        <p:nvSpPr>
          <p:cNvPr id="53" name="Rectangle 103"/>
          <p:cNvSpPr>
            <a:spLocks noChangeArrowheads="1"/>
          </p:cNvSpPr>
          <p:nvPr/>
        </p:nvSpPr>
        <p:spPr bwMode="auto">
          <a:xfrm>
            <a:off x="7308850" y="1773238"/>
            <a:ext cx="10795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400" b="1">
                <a:solidFill>
                  <a:srgbClr val="000000"/>
                </a:solidFill>
              </a:rPr>
              <a:t>مستوى 2</a:t>
            </a:r>
            <a:endParaRPr lang="en-US" sz="2400" b="1">
              <a:solidFill>
                <a:srgbClr val="000000"/>
              </a:solidFill>
            </a:endParaRPr>
          </a:p>
        </p:txBody>
      </p:sp>
      <p:sp>
        <p:nvSpPr>
          <p:cNvPr id="54" name="Rectangle 104"/>
          <p:cNvSpPr>
            <a:spLocks noChangeArrowheads="1"/>
          </p:cNvSpPr>
          <p:nvPr/>
        </p:nvSpPr>
        <p:spPr bwMode="auto">
          <a:xfrm>
            <a:off x="468313" y="333375"/>
            <a:ext cx="10795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400" b="1">
                <a:solidFill>
                  <a:srgbClr val="000000"/>
                </a:solidFill>
              </a:rPr>
              <a:t>أكثر عمومية </a:t>
            </a:r>
            <a:endParaRPr lang="en-US" sz="2400" b="1">
              <a:solidFill>
                <a:srgbClr val="000000"/>
              </a:solidFill>
            </a:endParaRPr>
          </a:p>
        </p:txBody>
      </p:sp>
      <p:sp>
        <p:nvSpPr>
          <p:cNvPr id="55" name="Rectangle 105"/>
          <p:cNvSpPr>
            <a:spLocks noChangeArrowheads="1"/>
          </p:cNvSpPr>
          <p:nvPr/>
        </p:nvSpPr>
        <p:spPr bwMode="auto">
          <a:xfrm>
            <a:off x="468313" y="1628775"/>
            <a:ext cx="10795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400" b="1">
                <a:solidFill>
                  <a:srgbClr val="000000"/>
                </a:solidFill>
              </a:rPr>
              <a:t>أقل عمومية </a:t>
            </a:r>
            <a:endParaRPr lang="en-US" sz="2400" b="1">
              <a:solidFill>
                <a:srgbClr val="000000"/>
              </a:solidFill>
            </a:endParaRPr>
          </a:p>
        </p:txBody>
      </p:sp>
      <p:sp>
        <p:nvSpPr>
          <p:cNvPr id="56" name="Line 106"/>
          <p:cNvSpPr>
            <a:spLocks noChangeShapeType="1"/>
          </p:cNvSpPr>
          <p:nvPr/>
        </p:nvSpPr>
        <p:spPr bwMode="auto">
          <a:xfrm>
            <a:off x="1042988" y="765175"/>
            <a:ext cx="0" cy="1008063"/>
          </a:xfrm>
          <a:prstGeom prst="line">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Tree>
    <p:extLst>
      <p:ext uri="{BB962C8B-B14F-4D97-AF65-F5344CB8AC3E}">
        <p14:creationId xmlns:p14="http://schemas.microsoft.com/office/powerpoint/2010/main" val="277004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dissolve">
                                      <p:cBhvr>
                                        <p:cTn id="56" dur="500"/>
                                        <p:tgtEl>
                                          <p:spTgt spid="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dissolve">
                                      <p:cBhvr>
                                        <p:cTn id="59" dur="500"/>
                                        <p:tgtEl>
                                          <p:spTgt spid="2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dissolv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1000"/>
                                        <p:tgtEl>
                                          <p:spTgt spid="18"/>
                                        </p:tgtEl>
                                      </p:cBhvr>
                                    </p:animEffect>
                                    <p:anim calcmode="lin" valueType="num">
                                      <p:cBhvr>
                                        <p:cTn id="89" dur="1000" fill="hold"/>
                                        <p:tgtEl>
                                          <p:spTgt spid="18"/>
                                        </p:tgtEl>
                                        <p:attrNameLst>
                                          <p:attrName>ppt_x</p:attrName>
                                        </p:attrNameLst>
                                      </p:cBhvr>
                                      <p:tavLst>
                                        <p:tav tm="0">
                                          <p:val>
                                            <p:strVal val="#ppt_x"/>
                                          </p:val>
                                        </p:tav>
                                        <p:tav tm="100000">
                                          <p:val>
                                            <p:strVal val="#ppt_x"/>
                                          </p:val>
                                        </p:tav>
                                      </p:tavLst>
                                    </p:anim>
                                    <p:anim calcmode="lin" valueType="num">
                                      <p:cBhvr>
                                        <p:cTn id="9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dissolve">
                                      <p:cBhvr>
                                        <p:cTn id="95" dur="500"/>
                                        <p:tgtEl>
                                          <p:spTgt spid="26"/>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dissolve">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1000"/>
                                        <p:tgtEl>
                                          <p:spTgt spid="31"/>
                                        </p:tgtEl>
                                      </p:cBhvr>
                                    </p:animEffect>
                                    <p:anim calcmode="lin" valueType="num">
                                      <p:cBhvr>
                                        <p:cTn id="104" dur="1000" fill="hold"/>
                                        <p:tgtEl>
                                          <p:spTgt spid="31"/>
                                        </p:tgtEl>
                                        <p:attrNameLst>
                                          <p:attrName>ppt_x</p:attrName>
                                        </p:attrNameLst>
                                      </p:cBhvr>
                                      <p:tavLst>
                                        <p:tav tm="0">
                                          <p:val>
                                            <p:strVal val="#ppt_x"/>
                                          </p:val>
                                        </p:tav>
                                        <p:tav tm="100000">
                                          <p:val>
                                            <p:strVal val="#ppt_x"/>
                                          </p:val>
                                        </p:tav>
                                      </p:tavLst>
                                    </p:anim>
                                    <p:anim calcmode="lin" valueType="num">
                                      <p:cBhvr>
                                        <p:cTn id="10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1000"/>
                                        <p:tgtEl>
                                          <p:spTgt spid="20"/>
                                        </p:tgtEl>
                                      </p:cBhvr>
                                    </p:animEffect>
                                    <p:anim calcmode="lin" valueType="num">
                                      <p:cBhvr>
                                        <p:cTn id="111" dur="1000" fill="hold"/>
                                        <p:tgtEl>
                                          <p:spTgt spid="20"/>
                                        </p:tgtEl>
                                        <p:attrNameLst>
                                          <p:attrName>ppt_x</p:attrName>
                                        </p:attrNameLst>
                                      </p:cBhvr>
                                      <p:tavLst>
                                        <p:tav tm="0">
                                          <p:val>
                                            <p:strVal val="#ppt_x"/>
                                          </p:val>
                                        </p:tav>
                                        <p:tav tm="100000">
                                          <p:val>
                                            <p:strVal val="#ppt_x"/>
                                          </p:val>
                                        </p:tav>
                                      </p:tavLst>
                                    </p:anim>
                                    <p:anim calcmode="lin" valueType="num">
                                      <p:cBhvr>
                                        <p:cTn id="11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dissolve">
                                      <p:cBhvr>
                                        <p:cTn id="117" dur="500"/>
                                        <p:tgtEl>
                                          <p:spTgt spid="24"/>
                                        </p:tgtEl>
                                      </p:cBhvr>
                                    </p:animEffect>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grpId="0"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1000"/>
                                        <p:tgtEl>
                                          <p:spTgt spid="33"/>
                                        </p:tgtEl>
                                      </p:cBhvr>
                                    </p:animEffect>
                                    <p:anim calcmode="lin" valueType="num">
                                      <p:cBhvr>
                                        <p:cTn id="123" dur="1000" fill="hold"/>
                                        <p:tgtEl>
                                          <p:spTgt spid="33"/>
                                        </p:tgtEl>
                                        <p:attrNameLst>
                                          <p:attrName>ppt_x</p:attrName>
                                        </p:attrNameLst>
                                      </p:cBhvr>
                                      <p:tavLst>
                                        <p:tav tm="0">
                                          <p:val>
                                            <p:strVal val="#ppt_x"/>
                                          </p:val>
                                        </p:tav>
                                        <p:tav tm="100000">
                                          <p:val>
                                            <p:strVal val="#ppt_x"/>
                                          </p:val>
                                        </p:tav>
                                      </p:tavLst>
                                    </p:anim>
                                    <p:anim calcmode="lin" valueType="num">
                                      <p:cBhvr>
                                        <p:cTn id="1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7" presetClass="entr" presetSubtype="0" fill="hold" grpId="0" nodeType="click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1000"/>
                                        <p:tgtEl>
                                          <p:spTgt spid="21"/>
                                        </p:tgtEl>
                                      </p:cBhvr>
                                    </p:animEffect>
                                    <p:anim calcmode="lin" valueType="num">
                                      <p:cBhvr>
                                        <p:cTn id="130" dur="1000" fill="hold"/>
                                        <p:tgtEl>
                                          <p:spTgt spid="21"/>
                                        </p:tgtEl>
                                        <p:attrNameLst>
                                          <p:attrName>ppt_x</p:attrName>
                                        </p:attrNameLst>
                                      </p:cBhvr>
                                      <p:tavLst>
                                        <p:tav tm="0">
                                          <p:val>
                                            <p:strVal val="#ppt_x"/>
                                          </p:val>
                                        </p:tav>
                                        <p:tav tm="100000">
                                          <p:val>
                                            <p:strVal val="#ppt_x"/>
                                          </p:val>
                                        </p:tav>
                                      </p:tavLst>
                                    </p:anim>
                                    <p:anim calcmode="lin" valueType="num">
                                      <p:cBhvr>
                                        <p:cTn id="1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dissolve">
                                      <p:cBhvr>
                                        <p:cTn id="136" dur="500"/>
                                        <p:tgtEl>
                                          <p:spTgt spid="36"/>
                                        </p:tgtEl>
                                      </p:cBhvr>
                                    </p:animEffect>
                                  </p:childTnLst>
                                </p:cTn>
                              </p:par>
                            </p:childTnLst>
                          </p:cTn>
                        </p:par>
                      </p:childTnLst>
                    </p:cTn>
                  </p:par>
                  <p:par>
                    <p:cTn id="137" fill="hold">
                      <p:stCondLst>
                        <p:cond delay="indefinite"/>
                      </p:stCondLst>
                      <p:childTnLst>
                        <p:par>
                          <p:cTn id="138" fill="hold">
                            <p:stCondLst>
                              <p:cond delay="0"/>
                            </p:stCondLst>
                            <p:childTnLst>
                              <p:par>
                                <p:cTn id="139" presetID="47" presetClass="entr" presetSubtype="0" fill="hold" grpId="0" nodeType="click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fade">
                                      <p:cBhvr>
                                        <p:cTn id="141" dur="1000"/>
                                        <p:tgtEl>
                                          <p:spTgt spid="34"/>
                                        </p:tgtEl>
                                      </p:cBhvr>
                                    </p:animEffect>
                                    <p:anim calcmode="lin" valueType="num">
                                      <p:cBhvr>
                                        <p:cTn id="142" dur="1000" fill="hold"/>
                                        <p:tgtEl>
                                          <p:spTgt spid="34"/>
                                        </p:tgtEl>
                                        <p:attrNameLst>
                                          <p:attrName>ppt_x</p:attrName>
                                        </p:attrNameLst>
                                      </p:cBhvr>
                                      <p:tavLst>
                                        <p:tav tm="0">
                                          <p:val>
                                            <p:strVal val="#ppt_x"/>
                                          </p:val>
                                        </p:tav>
                                        <p:tav tm="100000">
                                          <p:val>
                                            <p:strVal val="#ppt_x"/>
                                          </p:val>
                                        </p:tav>
                                      </p:tavLst>
                                    </p:anim>
                                    <p:anim calcmode="lin" valueType="num">
                                      <p:cBhvr>
                                        <p:cTn id="14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7" presetClass="entr" presetSubtype="0" fill="hold" grpId="0" nodeType="clickEffect">
                                  <p:stCondLst>
                                    <p:cond delay="0"/>
                                  </p:stCondLst>
                                  <p:childTnLst>
                                    <p:set>
                                      <p:cBhvr>
                                        <p:cTn id="147" dur="1" fill="hold">
                                          <p:stCondLst>
                                            <p:cond delay="0"/>
                                          </p:stCondLst>
                                        </p:cTn>
                                        <p:tgtEl>
                                          <p:spTgt spid="22"/>
                                        </p:tgtEl>
                                        <p:attrNameLst>
                                          <p:attrName>style.visibility</p:attrName>
                                        </p:attrNameLst>
                                      </p:cBhvr>
                                      <p:to>
                                        <p:strVal val="visible"/>
                                      </p:to>
                                    </p:set>
                                    <p:animEffect transition="in" filter="fade">
                                      <p:cBhvr>
                                        <p:cTn id="148" dur="1000"/>
                                        <p:tgtEl>
                                          <p:spTgt spid="22"/>
                                        </p:tgtEl>
                                      </p:cBhvr>
                                    </p:animEffect>
                                    <p:anim calcmode="lin" valueType="num">
                                      <p:cBhvr>
                                        <p:cTn id="149" dur="1000" fill="hold"/>
                                        <p:tgtEl>
                                          <p:spTgt spid="22"/>
                                        </p:tgtEl>
                                        <p:attrNameLst>
                                          <p:attrName>ppt_x</p:attrName>
                                        </p:attrNameLst>
                                      </p:cBhvr>
                                      <p:tavLst>
                                        <p:tav tm="0">
                                          <p:val>
                                            <p:strVal val="#ppt_x"/>
                                          </p:val>
                                        </p:tav>
                                        <p:tav tm="100000">
                                          <p:val>
                                            <p:strVal val="#ppt_x"/>
                                          </p:val>
                                        </p:tav>
                                      </p:tavLst>
                                    </p:anim>
                                    <p:anim calcmode="lin" valueType="num">
                                      <p:cBhvr>
                                        <p:cTn id="1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dissolve">
                                      <p:cBhvr>
                                        <p:cTn id="155" dur="500"/>
                                        <p:tgtEl>
                                          <p:spTgt spid="37"/>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32"/>
                                        </p:tgtEl>
                                        <p:attrNameLst>
                                          <p:attrName>style.visibility</p:attrName>
                                        </p:attrNameLst>
                                      </p:cBhvr>
                                      <p:to>
                                        <p:strVal val="visible"/>
                                      </p:to>
                                    </p:set>
                                    <p:animEffect transition="in" filter="dissolve">
                                      <p:cBhvr>
                                        <p:cTn id="160" dur="500"/>
                                        <p:tgtEl>
                                          <p:spTgt spid="32"/>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23"/>
                                        </p:tgtEl>
                                        <p:attrNameLst>
                                          <p:attrName>style.visibility</p:attrName>
                                        </p:attrNameLst>
                                      </p:cBhvr>
                                      <p:to>
                                        <p:strVal val="visible"/>
                                      </p:to>
                                    </p:set>
                                    <p:animEffect transition="in" filter="dissolve">
                                      <p:cBhvr>
                                        <p:cTn id="165" dur="500"/>
                                        <p:tgtEl>
                                          <p:spTgt spid="23"/>
                                        </p:tgtEl>
                                      </p:cBhvr>
                                    </p:animEffect>
                                  </p:childTnLst>
                                </p:cTn>
                              </p:par>
                            </p:childTnLst>
                          </p:cTn>
                        </p:par>
                      </p:childTnLst>
                    </p:cTn>
                  </p:par>
                  <p:par>
                    <p:cTn id="166" fill="hold">
                      <p:stCondLst>
                        <p:cond delay="indefinite"/>
                      </p:stCondLst>
                      <p:childTnLst>
                        <p:par>
                          <p:cTn id="167" fill="hold">
                            <p:stCondLst>
                              <p:cond delay="0"/>
                            </p:stCondLst>
                            <p:childTnLst>
                              <p:par>
                                <p:cTn id="168" presetID="47" presetClass="entr" presetSubtype="0" fill="hold" grpId="0" nodeType="clickEffect">
                                  <p:stCondLst>
                                    <p:cond delay="0"/>
                                  </p:stCondLst>
                                  <p:childTnLst>
                                    <p:set>
                                      <p:cBhvr>
                                        <p:cTn id="169" dur="1" fill="hold">
                                          <p:stCondLst>
                                            <p:cond delay="0"/>
                                          </p:stCondLst>
                                        </p:cTn>
                                        <p:tgtEl>
                                          <p:spTgt spid="45"/>
                                        </p:tgtEl>
                                        <p:attrNameLst>
                                          <p:attrName>style.visibility</p:attrName>
                                        </p:attrNameLst>
                                      </p:cBhvr>
                                      <p:to>
                                        <p:strVal val="visible"/>
                                      </p:to>
                                    </p:set>
                                    <p:animEffect transition="in" filter="fade">
                                      <p:cBhvr>
                                        <p:cTn id="170" dur="1000"/>
                                        <p:tgtEl>
                                          <p:spTgt spid="45"/>
                                        </p:tgtEl>
                                      </p:cBhvr>
                                    </p:animEffect>
                                    <p:anim calcmode="lin" valueType="num">
                                      <p:cBhvr>
                                        <p:cTn id="171" dur="1000" fill="hold"/>
                                        <p:tgtEl>
                                          <p:spTgt spid="45"/>
                                        </p:tgtEl>
                                        <p:attrNameLst>
                                          <p:attrName>ppt_x</p:attrName>
                                        </p:attrNameLst>
                                      </p:cBhvr>
                                      <p:tavLst>
                                        <p:tav tm="0">
                                          <p:val>
                                            <p:strVal val="#ppt_x"/>
                                          </p:val>
                                        </p:tav>
                                        <p:tav tm="100000">
                                          <p:val>
                                            <p:strVal val="#ppt_x"/>
                                          </p:val>
                                        </p:tav>
                                      </p:tavLst>
                                    </p:anim>
                                    <p:anim calcmode="lin" valueType="num">
                                      <p:cBhvr>
                                        <p:cTn id="17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7" presetClass="entr" presetSubtype="0" fill="hold" grpId="0" nodeType="clickEffect">
                                  <p:stCondLst>
                                    <p:cond delay="0"/>
                                  </p:stCondLst>
                                  <p:childTnLst>
                                    <p:set>
                                      <p:cBhvr>
                                        <p:cTn id="176" dur="1" fill="hold">
                                          <p:stCondLst>
                                            <p:cond delay="0"/>
                                          </p:stCondLst>
                                        </p:cTn>
                                        <p:tgtEl>
                                          <p:spTgt spid="41"/>
                                        </p:tgtEl>
                                        <p:attrNameLst>
                                          <p:attrName>style.visibility</p:attrName>
                                        </p:attrNameLst>
                                      </p:cBhvr>
                                      <p:to>
                                        <p:strVal val="visible"/>
                                      </p:to>
                                    </p:set>
                                    <p:animEffect transition="in" filter="fade">
                                      <p:cBhvr>
                                        <p:cTn id="177" dur="1000"/>
                                        <p:tgtEl>
                                          <p:spTgt spid="41"/>
                                        </p:tgtEl>
                                      </p:cBhvr>
                                    </p:animEffect>
                                    <p:anim calcmode="lin" valueType="num">
                                      <p:cBhvr>
                                        <p:cTn id="178" dur="1000" fill="hold"/>
                                        <p:tgtEl>
                                          <p:spTgt spid="41"/>
                                        </p:tgtEl>
                                        <p:attrNameLst>
                                          <p:attrName>ppt_x</p:attrName>
                                        </p:attrNameLst>
                                      </p:cBhvr>
                                      <p:tavLst>
                                        <p:tav tm="0">
                                          <p:val>
                                            <p:strVal val="#ppt_x"/>
                                          </p:val>
                                        </p:tav>
                                        <p:tav tm="100000">
                                          <p:val>
                                            <p:strVal val="#ppt_x"/>
                                          </p:val>
                                        </p:tav>
                                      </p:tavLst>
                                    </p:anim>
                                    <p:anim calcmode="lin" valueType="num">
                                      <p:cBhvr>
                                        <p:cTn id="17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grpId="0" nodeType="clickEffect">
                                  <p:stCondLst>
                                    <p:cond delay="0"/>
                                  </p:stCondLst>
                                  <p:childTnLst>
                                    <p:set>
                                      <p:cBhvr>
                                        <p:cTn id="183" dur="1" fill="hold">
                                          <p:stCondLst>
                                            <p:cond delay="0"/>
                                          </p:stCondLst>
                                        </p:cTn>
                                        <p:tgtEl>
                                          <p:spTgt spid="35"/>
                                        </p:tgtEl>
                                        <p:attrNameLst>
                                          <p:attrName>style.visibility</p:attrName>
                                        </p:attrNameLst>
                                      </p:cBhvr>
                                      <p:to>
                                        <p:strVal val="visible"/>
                                      </p:to>
                                    </p:set>
                                    <p:animEffect transition="in" filter="dissolve">
                                      <p:cBhvr>
                                        <p:cTn id="184" dur="500"/>
                                        <p:tgtEl>
                                          <p:spTgt spid="35"/>
                                        </p:tgtEl>
                                      </p:cBhvr>
                                    </p:animEffect>
                                  </p:childTnLst>
                                </p:cTn>
                              </p:par>
                            </p:childTnLst>
                          </p:cTn>
                        </p:par>
                      </p:childTnLst>
                    </p:cTn>
                  </p:par>
                  <p:par>
                    <p:cTn id="185" fill="hold">
                      <p:stCondLst>
                        <p:cond delay="indefinite"/>
                      </p:stCondLst>
                      <p:childTnLst>
                        <p:par>
                          <p:cTn id="186" fill="hold">
                            <p:stCondLst>
                              <p:cond delay="0"/>
                            </p:stCondLst>
                            <p:childTnLst>
                              <p:par>
                                <p:cTn id="187" presetID="47" presetClass="entr" presetSubtype="0" fill="hold" grpId="0" nodeType="click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fade">
                                      <p:cBhvr>
                                        <p:cTn id="189" dur="1000"/>
                                        <p:tgtEl>
                                          <p:spTgt spid="44"/>
                                        </p:tgtEl>
                                      </p:cBhvr>
                                    </p:animEffect>
                                    <p:anim calcmode="lin" valueType="num">
                                      <p:cBhvr>
                                        <p:cTn id="190" dur="1000" fill="hold"/>
                                        <p:tgtEl>
                                          <p:spTgt spid="44"/>
                                        </p:tgtEl>
                                        <p:attrNameLst>
                                          <p:attrName>ppt_x</p:attrName>
                                        </p:attrNameLst>
                                      </p:cBhvr>
                                      <p:tavLst>
                                        <p:tav tm="0">
                                          <p:val>
                                            <p:strVal val="#ppt_x"/>
                                          </p:val>
                                        </p:tav>
                                        <p:tav tm="100000">
                                          <p:val>
                                            <p:strVal val="#ppt_x"/>
                                          </p:val>
                                        </p:tav>
                                      </p:tavLst>
                                    </p:anim>
                                    <p:anim calcmode="lin" valueType="num">
                                      <p:cBhvr>
                                        <p:cTn id="19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7" presetClass="entr" presetSubtype="0" fill="hold" grpId="0" nodeType="clickEffect">
                                  <p:stCondLst>
                                    <p:cond delay="0"/>
                                  </p:stCondLst>
                                  <p:childTnLst>
                                    <p:set>
                                      <p:cBhvr>
                                        <p:cTn id="195" dur="1" fill="hold">
                                          <p:stCondLst>
                                            <p:cond delay="0"/>
                                          </p:stCondLst>
                                        </p:cTn>
                                        <p:tgtEl>
                                          <p:spTgt spid="40"/>
                                        </p:tgtEl>
                                        <p:attrNameLst>
                                          <p:attrName>style.visibility</p:attrName>
                                        </p:attrNameLst>
                                      </p:cBhvr>
                                      <p:to>
                                        <p:strVal val="visible"/>
                                      </p:to>
                                    </p:set>
                                    <p:animEffect transition="in" filter="fade">
                                      <p:cBhvr>
                                        <p:cTn id="196" dur="1000"/>
                                        <p:tgtEl>
                                          <p:spTgt spid="40"/>
                                        </p:tgtEl>
                                      </p:cBhvr>
                                    </p:animEffect>
                                    <p:anim calcmode="lin" valueType="num">
                                      <p:cBhvr>
                                        <p:cTn id="197" dur="1000" fill="hold"/>
                                        <p:tgtEl>
                                          <p:spTgt spid="40"/>
                                        </p:tgtEl>
                                        <p:attrNameLst>
                                          <p:attrName>ppt_x</p:attrName>
                                        </p:attrNameLst>
                                      </p:cBhvr>
                                      <p:tavLst>
                                        <p:tav tm="0">
                                          <p:val>
                                            <p:strVal val="#ppt_x"/>
                                          </p:val>
                                        </p:tav>
                                        <p:tav tm="100000">
                                          <p:val>
                                            <p:strVal val="#ppt_x"/>
                                          </p:val>
                                        </p:tav>
                                      </p:tavLst>
                                    </p:anim>
                                    <p:anim calcmode="lin" valueType="num">
                                      <p:cBhvr>
                                        <p:cTn id="19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8"/>
                                        </p:tgtEl>
                                        <p:attrNameLst>
                                          <p:attrName>style.visibility</p:attrName>
                                        </p:attrNameLst>
                                      </p:cBhvr>
                                      <p:to>
                                        <p:strVal val="visible"/>
                                      </p:to>
                                    </p:set>
                                    <p:animEffect transition="in" filter="dissolve">
                                      <p:cBhvr>
                                        <p:cTn id="203" dur="500"/>
                                        <p:tgtEl>
                                          <p:spTgt spid="8"/>
                                        </p:tgtEl>
                                      </p:cBhvr>
                                    </p:animEffect>
                                  </p:childTnLst>
                                </p:cTn>
                              </p:par>
                            </p:childTnLst>
                          </p:cTn>
                        </p:par>
                      </p:childTnLst>
                    </p:cTn>
                  </p:par>
                  <p:par>
                    <p:cTn id="204" fill="hold">
                      <p:stCondLst>
                        <p:cond delay="indefinite"/>
                      </p:stCondLst>
                      <p:childTnLst>
                        <p:par>
                          <p:cTn id="205" fill="hold">
                            <p:stCondLst>
                              <p:cond delay="0"/>
                            </p:stCondLst>
                            <p:childTnLst>
                              <p:par>
                                <p:cTn id="206" presetID="47" presetClass="entr" presetSubtype="0" fill="hold" grpId="0" nodeType="clickEffect">
                                  <p:stCondLst>
                                    <p:cond delay="0"/>
                                  </p:stCondLst>
                                  <p:childTnLst>
                                    <p:set>
                                      <p:cBhvr>
                                        <p:cTn id="207" dur="1" fill="hold">
                                          <p:stCondLst>
                                            <p:cond delay="0"/>
                                          </p:stCondLst>
                                        </p:cTn>
                                        <p:tgtEl>
                                          <p:spTgt spid="43"/>
                                        </p:tgtEl>
                                        <p:attrNameLst>
                                          <p:attrName>style.visibility</p:attrName>
                                        </p:attrNameLst>
                                      </p:cBhvr>
                                      <p:to>
                                        <p:strVal val="visible"/>
                                      </p:to>
                                    </p:set>
                                    <p:animEffect transition="in" filter="fade">
                                      <p:cBhvr>
                                        <p:cTn id="208" dur="1000"/>
                                        <p:tgtEl>
                                          <p:spTgt spid="43"/>
                                        </p:tgtEl>
                                      </p:cBhvr>
                                    </p:animEffect>
                                    <p:anim calcmode="lin" valueType="num">
                                      <p:cBhvr>
                                        <p:cTn id="209" dur="1000" fill="hold"/>
                                        <p:tgtEl>
                                          <p:spTgt spid="43"/>
                                        </p:tgtEl>
                                        <p:attrNameLst>
                                          <p:attrName>ppt_x</p:attrName>
                                        </p:attrNameLst>
                                      </p:cBhvr>
                                      <p:tavLst>
                                        <p:tav tm="0">
                                          <p:val>
                                            <p:strVal val="#ppt_x"/>
                                          </p:val>
                                        </p:tav>
                                        <p:tav tm="100000">
                                          <p:val>
                                            <p:strVal val="#ppt_x"/>
                                          </p:val>
                                        </p:tav>
                                      </p:tavLst>
                                    </p:anim>
                                    <p:anim calcmode="lin" valueType="num">
                                      <p:cBhvr>
                                        <p:cTn id="21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47" presetClass="entr" presetSubtype="0" fill="hold" grpId="0" nodeType="clickEffect">
                                  <p:stCondLst>
                                    <p:cond delay="0"/>
                                  </p:stCondLst>
                                  <p:childTnLst>
                                    <p:set>
                                      <p:cBhvr>
                                        <p:cTn id="214" dur="1" fill="hold">
                                          <p:stCondLst>
                                            <p:cond delay="0"/>
                                          </p:stCondLst>
                                        </p:cTn>
                                        <p:tgtEl>
                                          <p:spTgt spid="39"/>
                                        </p:tgtEl>
                                        <p:attrNameLst>
                                          <p:attrName>style.visibility</p:attrName>
                                        </p:attrNameLst>
                                      </p:cBhvr>
                                      <p:to>
                                        <p:strVal val="visible"/>
                                      </p:to>
                                    </p:set>
                                    <p:animEffect transition="in" filter="fade">
                                      <p:cBhvr>
                                        <p:cTn id="215" dur="1000"/>
                                        <p:tgtEl>
                                          <p:spTgt spid="39"/>
                                        </p:tgtEl>
                                      </p:cBhvr>
                                    </p:animEffect>
                                    <p:anim calcmode="lin" valueType="num">
                                      <p:cBhvr>
                                        <p:cTn id="216" dur="1000" fill="hold"/>
                                        <p:tgtEl>
                                          <p:spTgt spid="39"/>
                                        </p:tgtEl>
                                        <p:attrNameLst>
                                          <p:attrName>ppt_x</p:attrName>
                                        </p:attrNameLst>
                                      </p:cBhvr>
                                      <p:tavLst>
                                        <p:tav tm="0">
                                          <p:val>
                                            <p:strVal val="#ppt_x"/>
                                          </p:val>
                                        </p:tav>
                                        <p:tav tm="100000">
                                          <p:val>
                                            <p:strVal val="#ppt_x"/>
                                          </p:val>
                                        </p:tav>
                                      </p:tavLst>
                                    </p:anim>
                                    <p:anim calcmode="lin" valueType="num">
                                      <p:cBhvr>
                                        <p:cTn id="21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47" presetClass="entr" presetSubtype="0" fill="hold" grpId="0" nodeType="clickEffect">
                                  <p:stCondLst>
                                    <p:cond delay="0"/>
                                  </p:stCondLst>
                                  <p:childTnLst>
                                    <p:set>
                                      <p:cBhvr>
                                        <p:cTn id="221" dur="1" fill="hold">
                                          <p:stCondLst>
                                            <p:cond delay="0"/>
                                          </p:stCondLst>
                                        </p:cTn>
                                        <p:tgtEl>
                                          <p:spTgt spid="42"/>
                                        </p:tgtEl>
                                        <p:attrNameLst>
                                          <p:attrName>style.visibility</p:attrName>
                                        </p:attrNameLst>
                                      </p:cBhvr>
                                      <p:to>
                                        <p:strVal val="visible"/>
                                      </p:to>
                                    </p:set>
                                    <p:animEffect transition="in" filter="fade">
                                      <p:cBhvr>
                                        <p:cTn id="222" dur="1000"/>
                                        <p:tgtEl>
                                          <p:spTgt spid="42"/>
                                        </p:tgtEl>
                                      </p:cBhvr>
                                    </p:animEffect>
                                    <p:anim calcmode="lin" valueType="num">
                                      <p:cBhvr>
                                        <p:cTn id="223" dur="1000" fill="hold"/>
                                        <p:tgtEl>
                                          <p:spTgt spid="42"/>
                                        </p:tgtEl>
                                        <p:attrNameLst>
                                          <p:attrName>ppt_x</p:attrName>
                                        </p:attrNameLst>
                                      </p:cBhvr>
                                      <p:tavLst>
                                        <p:tav tm="0">
                                          <p:val>
                                            <p:strVal val="#ppt_x"/>
                                          </p:val>
                                        </p:tav>
                                        <p:tav tm="100000">
                                          <p:val>
                                            <p:strVal val="#ppt_x"/>
                                          </p:val>
                                        </p:tav>
                                      </p:tavLst>
                                    </p:anim>
                                    <p:anim calcmode="lin" valueType="num">
                                      <p:cBhvr>
                                        <p:cTn id="22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47" presetClass="entr" presetSubtype="0" fill="hold" grpId="0" nodeType="clickEffect">
                                  <p:stCondLst>
                                    <p:cond delay="0"/>
                                  </p:stCondLst>
                                  <p:childTnLst>
                                    <p:set>
                                      <p:cBhvr>
                                        <p:cTn id="228" dur="1" fill="hold">
                                          <p:stCondLst>
                                            <p:cond delay="0"/>
                                          </p:stCondLst>
                                        </p:cTn>
                                        <p:tgtEl>
                                          <p:spTgt spid="38"/>
                                        </p:tgtEl>
                                        <p:attrNameLst>
                                          <p:attrName>style.visibility</p:attrName>
                                        </p:attrNameLst>
                                      </p:cBhvr>
                                      <p:to>
                                        <p:strVal val="visible"/>
                                      </p:to>
                                    </p:set>
                                    <p:animEffect transition="in" filter="fade">
                                      <p:cBhvr>
                                        <p:cTn id="229" dur="1000"/>
                                        <p:tgtEl>
                                          <p:spTgt spid="38"/>
                                        </p:tgtEl>
                                      </p:cBhvr>
                                    </p:animEffect>
                                    <p:anim calcmode="lin" valueType="num">
                                      <p:cBhvr>
                                        <p:cTn id="230" dur="1000" fill="hold"/>
                                        <p:tgtEl>
                                          <p:spTgt spid="38"/>
                                        </p:tgtEl>
                                        <p:attrNameLst>
                                          <p:attrName>ppt_x</p:attrName>
                                        </p:attrNameLst>
                                      </p:cBhvr>
                                      <p:tavLst>
                                        <p:tav tm="0">
                                          <p:val>
                                            <p:strVal val="#ppt_x"/>
                                          </p:val>
                                        </p:tav>
                                        <p:tav tm="100000">
                                          <p:val>
                                            <p:strVal val="#ppt_x"/>
                                          </p:val>
                                        </p:tav>
                                      </p:tavLst>
                                    </p:anim>
                                    <p:anim calcmode="lin" valueType="num">
                                      <p:cBhvr>
                                        <p:cTn id="23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9" presetClass="entr" presetSubtype="0" fill="hold" grpId="0" nodeType="clickEffect">
                                  <p:stCondLst>
                                    <p:cond delay="0"/>
                                  </p:stCondLst>
                                  <p:childTnLst>
                                    <p:set>
                                      <p:cBhvr>
                                        <p:cTn id="235" dur="1" fill="hold">
                                          <p:stCondLst>
                                            <p:cond delay="0"/>
                                          </p:stCondLst>
                                        </p:cTn>
                                        <p:tgtEl>
                                          <p:spTgt spid="46"/>
                                        </p:tgtEl>
                                        <p:attrNameLst>
                                          <p:attrName>style.visibility</p:attrName>
                                        </p:attrNameLst>
                                      </p:cBhvr>
                                      <p:to>
                                        <p:strVal val="visible"/>
                                      </p:to>
                                    </p:set>
                                    <p:animEffect transition="in" filter="dissolve">
                                      <p:cBhvr>
                                        <p:cTn id="236" dur="500"/>
                                        <p:tgtEl>
                                          <p:spTgt spid="46"/>
                                        </p:tgtEl>
                                      </p:cBhvr>
                                    </p:animEffect>
                                  </p:childTnLst>
                                </p:cTn>
                              </p:par>
                            </p:childTnLst>
                          </p:cTn>
                        </p:par>
                      </p:childTnLst>
                    </p:cTn>
                  </p:par>
                  <p:par>
                    <p:cTn id="237" fill="hold">
                      <p:stCondLst>
                        <p:cond delay="indefinite"/>
                      </p:stCondLst>
                      <p:childTnLst>
                        <p:par>
                          <p:cTn id="238" fill="hold">
                            <p:stCondLst>
                              <p:cond delay="0"/>
                            </p:stCondLst>
                            <p:childTnLst>
                              <p:par>
                                <p:cTn id="239" presetID="9" presetClass="entr" presetSubtype="0" fill="hold" grpId="0" nodeType="clickEffect">
                                  <p:stCondLst>
                                    <p:cond delay="0"/>
                                  </p:stCondLst>
                                  <p:childTnLst>
                                    <p:set>
                                      <p:cBhvr>
                                        <p:cTn id="240" dur="1" fill="hold">
                                          <p:stCondLst>
                                            <p:cond delay="0"/>
                                          </p:stCondLst>
                                        </p:cTn>
                                        <p:tgtEl>
                                          <p:spTgt spid="47"/>
                                        </p:tgtEl>
                                        <p:attrNameLst>
                                          <p:attrName>style.visibility</p:attrName>
                                        </p:attrNameLst>
                                      </p:cBhvr>
                                      <p:to>
                                        <p:strVal val="visible"/>
                                      </p:to>
                                    </p:set>
                                    <p:animEffect transition="in" filter="dissolve">
                                      <p:cBhvr>
                                        <p:cTn id="241" dur="500"/>
                                        <p:tgtEl>
                                          <p:spTgt spid="47"/>
                                        </p:tgtEl>
                                      </p:cBhvr>
                                    </p:animEffect>
                                  </p:childTnLst>
                                </p:cTn>
                              </p:par>
                            </p:childTnLst>
                          </p:cTn>
                        </p:par>
                      </p:childTnLst>
                    </p:cTn>
                  </p:par>
                  <p:par>
                    <p:cTn id="242" fill="hold">
                      <p:stCondLst>
                        <p:cond delay="indefinite"/>
                      </p:stCondLst>
                      <p:childTnLst>
                        <p:par>
                          <p:cTn id="243" fill="hold">
                            <p:stCondLst>
                              <p:cond delay="0"/>
                            </p:stCondLst>
                            <p:childTnLst>
                              <p:par>
                                <p:cTn id="244" presetID="47" presetClass="entr" presetSubtype="0" fill="hold" grpId="0" nodeType="clickEffect">
                                  <p:stCondLst>
                                    <p:cond delay="0"/>
                                  </p:stCondLst>
                                  <p:childTnLst>
                                    <p:set>
                                      <p:cBhvr>
                                        <p:cTn id="245" dur="1" fill="hold">
                                          <p:stCondLst>
                                            <p:cond delay="0"/>
                                          </p:stCondLst>
                                        </p:cTn>
                                        <p:tgtEl>
                                          <p:spTgt spid="48"/>
                                        </p:tgtEl>
                                        <p:attrNameLst>
                                          <p:attrName>style.visibility</p:attrName>
                                        </p:attrNameLst>
                                      </p:cBhvr>
                                      <p:to>
                                        <p:strVal val="visible"/>
                                      </p:to>
                                    </p:set>
                                    <p:animEffect transition="in" filter="fade">
                                      <p:cBhvr>
                                        <p:cTn id="246" dur="1000"/>
                                        <p:tgtEl>
                                          <p:spTgt spid="48"/>
                                        </p:tgtEl>
                                      </p:cBhvr>
                                    </p:animEffect>
                                    <p:anim calcmode="lin" valueType="num">
                                      <p:cBhvr>
                                        <p:cTn id="247" dur="1000" fill="hold"/>
                                        <p:tgtEl>
                                          <p:spTgt spid="48"/>
                                        </p:tgtEl>
                                        <p:attrNameLst>
                                          <p:attrName>ppt_x</p:attrName>
                                        </p:attrNameLst>
                                      </p:cBhvr>
                                      <p:tavLst>
                                        <p:tav tm="0">
                                          <p:val>
                                            <p:strVal val="#ppt_x"/>
                                          </p:val>
                                        </p:tav>
                                        <p:tav tm="100000">
                                          <p:val>
                                            <p:strVal val="#ppt_x"/>
                                          </p:val>
                                        </p:tav>
                                      </p:tavLst>
                                    </p:anim>
                                    <p:anim calcmode="lin" valueType="num">
                                      <p:cBhvr>
                                        <p:cTn id="24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47" presetClass="entr" presetSubtype="0" fill="hold" grpId="0" nodeType="clickEffect">
                                  <p:stCondLst>
                                    <p:cond delay="0"/>
                                  </p:stCondLst>
                                  <p:childTnLst>
                                    <p:set>
                                      <p:cBhvr>
                                        <p:cTn id="252" dur="1" fill="hold">
                                          <p:stCondLst>
                                            <p:cond delay="0"/>
                                          </p:stCondLst>
                                        </p:cTn>
                                        <p:tgtEl>
                                          <p:spTgt spid="49"/>
                                        </p:tgtEl>
                                        <p:attrNameLst>
                                          <p:attrName>style.visibility</p:attrName>
                                        </p:attrNameLst>
                                      </p:cBhvr>
                                      <p:to>
                                        <p:strVal val="visible"/>
                                      </p:to>
                                    </p:set>
                                    <p:animEffect transition="in" filter="fade">
                                      <p:cBhvr>
                                        <p:cTn id="253" dur="1000"/>
                                        <p:tgtEl>
                                          <p:spTgt spid="49"/>
                                        </p:tgtEl>
                                      </p:cBhvr>
                                    </p:animEffect>
                                    <p:anim calcmode="lin" valueType="num">
                                      <p:cBhvr>
                                        <p:cTn id="254" dur="1000" fill="hold"/>
                                        <p:tgtEl>
                                          <p:spTgt spid="49"/>
                                        </p:tgtEl>
                                        <p:attrNameLst>
                                          <p:attrName>ppt_x</p:attrName>
                                        </p:attrNameLst>
                                      </p:cBhvr>
                                      <p:tavLst>
                                        <p:tav tm="0">
                                          <p:val>
                                            <p:strVal val="#ppt_x"/>
                                          </p:val>
                                        </p:tav>
                                        <p:tav tm="100000">
                                          <p:val>
                                            <p:strVal val="#ppt_x"/>
                                          </p:val>
                                        </p:tav>
                                      </p:tavLst>
                                    </p:anim>
                                    <p:anim calcmode="lin" valueType="num">
                                      <p:cBhvr>
                                        <p:cTn id="25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47" presetClass="entr" presetSubtype="0" fill="hold" grpId="0" nodeType="click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presetID="47" presetClass="entr" presetSubtype="0" fill="hold" grpId="0" nodeType="clickEffect">
                                  <p:stCondLst>
                                    <p:cond delay="0"/>
                                  </p:stCondLst>
                                  <p:childTnLst>
                                    <p:set>
                                      <p:cBhvr>
                                        <p:cTn id="266" dur="1" fill="hold">
                                          <p:stCondLst>
                                            <p:cond delay="0"/>
                                          </p:stCondLst>
                                        </p:cTn>
                                        <p:tgtEl>
                                          <p:spTgt spid="51"/>
                                        </p:tgtEl>
                                        <p:attrNameLst>
                                          <p:attrName>style.visibility</p:attrName>
                                        </p:attrNameLst>
                                      </p:cBhvr>
                                      <p:to>
                                        <p:strVal val="visible"/>
                                      </p:to>
                                    </p:set>
                                    <p:animEffect transition="in" filter="fade">
                                      <p:cBhvr>
                                        <p:cTn id="267" dur="1000"/>
                                        <p:tgtEl>
                                          <p:spTgt spid="51"/>
                                        </p:tgtEl>
                                      </p:cBhvr>
                                    </p:animEffect>
                                    <p:anim calcmode="lin" valueType="num">
                                      <p:cBhvr>
                                        <p:cTn id="268" dur="1000" fill="hold"/>
                                        <p:tgtEl>
                                          <p:spTgt spid="51"/>
                                        </p:tgtEl>
                                        <p:attrNameLst>
                                          <p:attrName>ppt_x</p:attrName>
                                        </p:attrNameLst>
                                      </p:cBhvr>
                                      <p:tavLst>
                                        <p:tav tm="0">
                                          <p:val>
                                            <p:strVal val="#ppt_x"/>
                                          </p:val>
                                        </p:tav>
                                        <p:tav tm="100000">
                                          <p:val>
                                            <p:strVal val="#ppt_x"/>
                                          </p:val>
                                        </p:tav>
                                      </p:tavLst>
                                    </p:anim>
                                    <p:anim calcmode="lin" valueType="num">
                                      <p:cBhvr>
                                        <p:cTn id="26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70" fill="hold">
                      <p:stCondLst>
                        <p:cond delay="indefinite"/>
                      </p:stCondLst>
                      <p:childTnLst>
                        <p:par>
                          <p:cTn id="271" fill="hold">
                            <p:stCondLst>
                              <p:cond delay="0"/>
                            </p:stCondLst>
                            <p:childTnLst>
                              <p:par>
                                <p:cTn id="272" presetID="9" presetClass="entr" presetSubtype="0" fill="hold" grpId="0" nodeType="clickEffect">
                                  <p:stCondLst>
                                    <p:cond delay="0"/>
                                  </p:stCondLst>
                                  <p:childTnLst>
                                    <p:set>
                                      <p:cBhvr>
                                        <p:cTn id="273" dur="1" fill="hold">
                                          <p:stCondLst>
                                            <p:cond delay="0"/>
                                          </p:stCondLst>
                                        </p:cTn>
                                        <p:tgtEl>
                                          <p:spTgt spid="52"/>
                                        </p:tgtEl>
                                        <p:attrNameLst>
                                          <p:attrName>style.visibility</p:attrName>
                                        </p:attrNameLst>
                                      </p:cBhvr>
                                      <p:to>
                                        <p:strVal val="visible"/>
                                      </p:to>
                                    </p:set>
                                    <p:animEffect transition="in" filter="dissolve">
                                      <p:cBhvr>
                                        <p:cTn id="274" dur="500"/>
                                        <p:tgtEl>
                                          <p:spTgt spid="52"/>
                                        </p:tgtEl>
                                      </p:cBhvr>
                                    </p:animEffect>
                                  </p:childTnLst>
                                </p:cTn>
                              </p:par>
                            </p:childTnLst>
                          </p:cTn>
                        </p:par>
                      </p:childTnLst>
                    </p:cTn>
                  </p:par>
                  <p:par>
                    <p:cTn id="275" fill="hold">
                      <p:stCondLst>
                        <p:cond delay="indefinite"/>
                      </p:stCondLst>
                      <p:childTnLst>
                        <p:par>
                          <p:cTn id="276" fill="hold">
                            <p:stCondLst>
                              <p:cond delay="0"/>
                            </p:stCondLst>
                            <p:childTnLst>
                              <p:par>
                                <p:cTn id="277" presetID="9" presetClass="entr" presetSubtype="0" fill="hold" grpId="0" nodeType="clickEffect">
                                  <p:stCondLst>
                                    <p:cond delay="0"/>
                                  </p:stCondLst>
                                  <p:childTnLst>
                                    <p:set>
                                      <p:cBhvr>
                                        <p:cTn id="278" dur="1" fill="hold">
                                          <p:stCondLst>
                                            <p:cond delay="0"/>
                                          </p:stCondLst>
                                        </p:cTn>
                                        <p:tgtEl>
                                          <p:spTgt spid="53"/>
                                        </p:tgtEl>
                                        <p:attrNameLst>
                                          <p:attrName>style.visibility</p:attrName>
                                        </p:attrNameLst>
                                      </p:cBhvr>
                                      <p:to>
                                        <p:strVal val="visible"/>
                                      </p:to>
                                    </p:set>
                                    <p:animEffect transition="in" filter="dissolve">
                                      <p:cBhvr>
                                        <p:cTn id="279" dur="500"/>
                                        <p:tgtEl>
                                          <p:spTgt spid="53"/>
                                        </p:tgtEl>
                                      </p:cBhvr>
                                    </p:animEffect>
                                  </p:childTnLst>
                                </p:cTn>
                              </p:par>
                            </p:childTnLst>
                          </p:cTn>
                        </p:par>
                      </p:childTnLst>
                    </p:cTn>
                  </p:par>
                  <p:par>
                    <p:cTn id="280" fill="hold">
                      <p:stCondLst>
                        <p:cond delay="indefinite"/>
                      </p:stCondLst>
                      <p:childTnLst>
                        <p:par>
                          <p:cTn id="281" fill="hold">
                            <p:stCondLst>
                              <p:cond delay="0"/>
                            </p:stCondLst>
                            <p:childTnLst>
                              <p:par>
                                <p:cTn id="282" presetID="9" presetClass="entr" presetSubtype="0" fill="hold" grpId="0" nodeType="clickEffect">
                                  <p:stCondLst>
                                    <p:cond delay="0"/>
                                  </p:stCondLst>
                                  <p:childTnLst>
                                    <p:set>
                                      <p:cBhvr>
                                        <p:cTn id="283" dur="1" fill="hold">
                                          <p:stCondLst>
                                            <p:cond delay="0"/>
                                          </p:stCondLst>
                                        </p:cTn>
                                        <p:tgtEl>
                                          <p:spTgt spid="56"/>
                                        </p:tgtEl>
                                        <p:attrNameLst>
                                          <p:attrName>style.visibility</p:attrName>
                                        </p:attrNameLst>
                                      </p:cBhvr>
                                      <p:to>
                                        <p:strVal val="visible"/>
                                      </p:to>
                                    </p:set>
                                    <p:animEffect transition="in" filter="dissolve">
                                      <p:cBhvr>
                                        <p:cTn id="284" dur="500"/>
                                        <p:tgtEl>
                                          <p:spTgt spid="56"/>
                                        </p:tgtEl>
                                      </p:cBhvr>
                                    </p:animEffect>
                                  </p:childTnLst>
                                </p:cTn>
                              </p:par>
                            </p:childTnLst>
                          </p:cTn>
                        </p:par>
                      </p:childTnLst>
                    </p:cTn>
                  </p:par>
                  <p:par>
                    <p:cTn id="285" fill="hold">
                      <p:stCondLst>
                        <p:cond delay="indefinite"/>
                      </p:stCondLst>
                      <p:childTnLst>
                        <p:par>
                          <p:cTn id="286" fill="hold">
                            <p:stCondLst>
                              <p:cond delay="0"/>
                            </p:stCondLst>
                            <p:childTnLst>
                              <p:par>
                                <p:cTn id="287" presetID="9" presetClass="entr" presetSubtype="0" fill="hold" grpId="0" nodeType="clickEffect">
                                  <p:stCondLst>
                                    <p:cond delay="0"/>
                                  </p:stCondLst>
                                  <p:childTnLst>
                                    <p:set>
                                      <p:cBhvr>
                                        <p:cTn id="288" dur="1" fill="hold">
                                          <p:stCondLst>
                                            <p:cond delay="0"/>
                                          </p:stCondLst>
                                        </p:cTn>
                                        <p:tgtEl>
                                          <p:spTgt spid="54"/>
                                        </p:tgtEl>
                                        <p:attrNameLst>
                                          <p:attrName>style.visibility</p:attrName>
                                        </p:attrNameLst>
                                      </p:cBhvr>
                                      <p:to>
                                        <p:strVal val="visible"/>
                                      </p:to>
                                    </p:set>
                                    <p:animEffect transition="in" filter="dissolve">
                                      <p:cBhvr>
                                        <p:cTn id="289" dur="500"/>
                                        <p:tgtEl>
                                          <p:spTgt spid="54"/>
                                        </p:tgtEl>
                                      </p:cBhvr>
                                    </p:animEffect>
                                  </p:childTnLst>
                                </p:cTn>
                              </p:par>
                              <p:par>
                                <p:cTn id="290" presetID="9" presetClass="entr" presetSubtype="0" fill="hold" grpId="0" nodeType="withEffect">
                                  <p:stCondLst>
                                    <p:cond delay="0"/>
                                  </p:stCondLst>
                                  <p:childTnLst>
                                    <p:set>
                                      <p:cBhvr>
                                        <p:cTn id="291" dur="1" fill="hold">
                                          <p:stCondLst>
                                            <p:cond delay="0"/>
                                          </p:stCondLst>
                                        </p:cTn>
                                        <p:tgtEl>
                                          <p:spTgt spid="55"/>
                                        </p:tgtEl>
                                        <p:attrNameLst>
                                          <p:attrName>style.visibility</p:attrName>
                                        </p:attrNameLst>
                                      </p:cBhvr>
                                      <p:to>
                                        <p:strVal val="visible"/>
                                      </p:to>
                                    </p:set>
                                    <p:animEffect transition="in" filter="dissolve">
                                      <p:cBhvr>
                                        <p:cTn id="2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p:bldP spid="24" grpId="0"/>
      <p:bldP spid="25" grpId="0"/>
      <p:bldP spid="26" grpId="0"/>
      <p:bldP spid="27" grpId="0"/>
      <p:bldP spid="28" grpId="0"/>
      <p:bldP spid="29" grpId="0" animBg="1"/>
      <p:bldP spid="30" grpId="0" animBg="1"/>
      <p:bldP spid="31" grpId="0" animBg="1"/>
      <p:bldP spid="32" grpId="0" animBg="1"/>
      <p:bldP spid="33" grpId="0" animBg="1"/>
      <p:bldP spid="34" grpId="0" animBg="1"/>
      <p:bldP spid="35" grpId="0"/>
      <p:bldP spid="36" grpId="0"/>
      <p:bldP spid="37"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p:bldP spid="48" grpId="0" animBg="1"/>
      <p:bldP spid="49" grpId="0" animBg="1"/>
      <p:bldP spid="50" grpId="0" animBg="1"/>
      <p:bldP spid="51" grpId="0" animBg="1"/>
      <p:bldP spid="52" grpId="0"/>
      <p:bldP spid="53" grpId="0"/>
      <p:bldP spid="54" grpId="0"/>
      <p:bldP spid="55" grpId="0"/>
      <p:bldP spid="5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37</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1403648" y="944052"/>
            <a:ext cx="73711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571500" algn="l"/>
              </a:tabLst>
            </a:pPr>
            <a:r>
              <a:rPr kumimoji="0" lang="ar-SA" sz="2400" b="1" i="0" u="none" strike="noStrike" cap="none" normalizeH="0" baseline="0" dirty="0" smtClean="0">
                <a:ln>
                  <a:noFill/>
                </a:ln>
                <a:solidFill>
                  <a:srgbClr val="0070C0"/>
                </a:solidFill>
                <a:effectLst/>
                <a:latin typeface="Arial" pitchFamily="34" charset="0"/>
                <a:ea typeface="Times New Roman" pitchFamily="18" charset="0"/>
                <a:cs typeface="AL-Mohanad" pitchFamily="2" charset="-78"/>
              </a:rPr>
              <a:t>8- مرحلة الصياغة النهائية :</a:t>
            </a:r>
            <a:endParaRPr kumimoji="0" lang="en-US" sz="2400" b="0" i="0" u="none" strike="noStrike" cap="none" normalizeH="0" baseline="0" dirty="0" smtClean="0">
              <a:ln>
                <a:noFill/>
              </a:ln>
              <a:solidFill>
                <a:srgbClr val="0070C0"/>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571500"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بعد موافقة مجموعتك على المقترح أبعد الشفافية ثم اعرض شفافية أخرى تحمل الرسم الآتي:</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8780" y="2609478"/>
            <a:ext cx="7344816" cy="3672408"/>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22224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37</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92" y="692696"/>
            <a:ext cx="8459788" cy="5505450"/>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4954286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76672" y="188640"/>
            <a:ext cx="7543800" cy="620713"/>
          </a:xfrm>
        </p:spPr>
        <p:txBody>
          <a:bodyPr anchor="t"/>
          <a:lstStyle/>
          <a:p>
            <a:pPr algn="ctr"/>
            <a:r>
              <a:rPr lang="ar-SA" sz="2800">
                <a:solidFill>
                  <a:schemeClr val="tx1"/>
                </a:solidFill>
                <a:effectLst/>
              </a:rPr>
              <a:t>خريطة مفاهيم توضح أقسام الكلام في اللغة العربية </a:t>
            </a:r>
            <a:endParaRPr lang="en-US" sz="2800">
              <a:solidFill>
                <a:schemeClr val="tx1"/>
              </a:solidFill>
              <a:effectLst/>
            </a:endParaRPr>
          </a:p>
        </p:txBody>
      </p:sp>
      <p:sp>
        <p:nvSpPr>
          <p:cNvPr id="5" name="Oval 3"/>
          <p:cNvSpPr>
            <a:spLocks noChangeArrowheads="1"/>
          </p:cNvSpPr>
          <p:nvPr/>
        </p:nvSpPr>
        <p:spPr bwMode="auto">
          <a:xfrm>
            <a:off x="4124647" y="1032916"/>
            <a:ext cx="1709738" cy="682625"/>
          </a:xfrm>
          <a:prstGeom prst="ellipse">
            <a:avLst/>
          </a:prstGeom>
          <a:solidFill>
            <a:srgbClr val="FFFF95"/>
          </a:solidFill>
          <a:ln w="28575">
            <a:solidFill>
              <a:srgbClr val="000000"/>
            </a:solidFill>
            <a:round/>
            <a:headEnd/>
            <a:tailEnd/>
          </a:ln>
        </p:spPr>
        <p:txBody>
          <a:bodyPr/>
          <a:lstStyle/>
          <a:p>
            <a:pPr algn="ctr"/>
            <a:r>
              <a:rPr lang="ar-SA" sz="2800" b="1">
                <a:solidFill>
                  <a:srgbClr val="000000"/>
                </a:solidFill>
                <a:latin typeface="Times New Roman" pitchFamily="18" charset="0"/>
                <a:cs typeface="Simplified Arabic" pitchFamily="18" charset="-78"/>
              </a:rPr>
              <a:t>الكلام</a:t>
            </a:r>
            <a:endParaRPr lang="en-US" sz="2800" b="1">
              <a:solidFill>
                <a:srgbClr val="000000"/>
              </a:solidFill>
            </a:endParaRPr>
          </a:p>
        </p:txBody>
      </p:sp>
      <p:sp>
        <p:nvSpPr>
          <p:cNvPr id="6" name="Oval 4"/>
          <p:cNvSpPr>
            <a:spLocks noChangeArrowheads="1"/>
          </p:cNvSpPr>
          <p:nvPr/>
        </p:nvSpPr>
        <p:spPr bwMode="auto">
          <a:xfrm>
            <a:off x="6528122" y="2275929"/>
            <a:ext cx="1444625" cy="549275"/>
          </a:xfrm>
          <a:prstGeom prst="ellipse">
            <a:avLst/>
          </a:prstGeom>
          <a:solidFill>
            <a:srgbClr val="C5FFE2"/>
          </a:solidFill>
          <a:ln w="28575">
            <a:solidFill>
              <a:srgbClr val="000000"/>
            </a:solidFill>
            <a:round/>
            <a:headEnd/>
            <a:tailEnd/>
          </a:ln>
        </p:spPr>
        <p:txBody>
          <a:bodyPr/>
          <a:lstStyle/>
          <a:p>
            <a:pPr algn="ctr"/>
            <a:r>
              <a:rPr lang="ar-SA" sz="2400" b="1">
                <a:solidFill>
                  <a:srgbClr val="FF0000"/>
                </a:solidFill>
                <a:latin typeface="Times New Roman" pitchFamily="18" charset="0"/>
                <a:cs typeface="Simplified Arabic" pitchFamily="18" charset="-78"/>
              </a:rPr>
              <a:t>اسم</a:t>
            </a:r>
          </a:p>
          <a:p>
            <a:endParaRPr lang="en-US" sz="2400">
              <a:solidFill>
                <a:srgbClr val="FF0000"/>
              </a:solidFill>
            </a:endParaRPr>
          </a:p>
        </p:txBody>
      </p:sp>
      <p:sp>
        <p:nvSpPr>
          <p:cNvPr id="7" name="Oval 5"/>
          <p:cNvSpPr>
            <a:spLocks noChangeArrowheads="1"/>
          </p:cNvSpPr>
          <p:nvPr/>
        </p:nvSpPr>
        <p:spPr bwMode="auto">
          <a:xfrm>
            <a:off x="4364360" y="2185441"/>
            <a:ext cx="1443037" cy="484188"/>
          </a:xfrm>
          <a:prstGeom prst="ellipse">
            <a:avLst/>
          </a:prstGeom>
          <a:solidFill>
            <a:srgbClr val="C5FFE2"/>
          </a:solidFill>
          <a:ln w="28575">
            <a:solidFill>
              <a:srgbClr val="000000"/>
            </a:solidFill>
            <a:round/>
            <a:headEnd/>
            <a:tailEnd/>
          </a:ln>
        </p:spPr>
        <p:txBody>
          <a:bodyPr/>
          <a:lstStyle/>
          <a:p>
            <a:pPr algn="ctr"/>
            <a:r>
              <a:rPr lang="ar-SA" sz="2400" b="1">
                <a:solidFill>
                  <a:srgbClr val="FF0000"/>
                </a:solidFill>
                <a:latin typeface="Times New Roman" pitchFamily="18" charset="0"/>
                <a:cs typeface="Times New Roman" pitchFamily="18" charset="0"/>
              </a:rPr>
              <a:t>فعل</a:t>
            </a:r>
            <a:endParaRPr lang="en-US" sz="2400" b="1">
              <a:solidFill>
                <a:srgbClr val="FF0000"/>
              </a:solidFill>
            </a:endParaRPr>
          </a:p>
        </p:txBody>
      </p:sp>
      <p:sp>
        <p:nvSpPr>
          <p:cNvPr id="8" name="Oval 6"/>
          <p:cNvSpPr>
            <a:spLocks noChangeArrowheads="1"/>
          </p:cNvSpPr>
          <p:nvPr/>
        </p:nvSpPr>
        <p:spPr bwMode="auto">
          <a:xfrm>
            <a:off x="2654622" y="2275929"/>
            <a:ext cx="1444625" cy="466725"/>
          </a:xfrm>
          <a:prstGeom prst="ellipse">
            <a:avLst/>
          </a:prstGeom>
          <a:solidFill>
            <a:srgbClr val="C5FFE2"/>
          </a:solidFill>
          <a:ln w="28575">
            <a:solidFill>
              <a:srgbClr val="000000"/>
            </a:solidFill>
            <a:round/>
            <a:headEnd/>
            <a:tailEnd/>
          </a:ln>
        </p:spPr>
        <p:txBody>
          <a:bodyPr/>
          <a:lstStyle/>
          <a:p>
            <a:pPr algn="ctr"/>
            <a:r>
              <a:rPr lang="ar-SA" sz="2400" b="1">
                <a:solidFill>
                  <a:srgbClr val="FF0000"/>
                </a:solidFill>
                <a:latin typeface="Times New Roman" pitchFamily="18" charset="0"/>
                <a:cs typeface="Times New Roman" pitchFamily="18" charset="0"/>
              </a:rPr>
              <a:t>حرف</a:t>
            </a:r>
            <a:endParaRPr lang="en-US" sz="2400">
              <a:solidFill>
                <a:srgbClr val="FF0000"/>
              </a:solidFill>
            </a:endParaRPr>
          </a:p>
        </p:txBody>
      </p:sp>
      <p:sp>
        <p:nvSpPr>
          <p:cNvPr id="9" name="Oval 7"/>
          <p:cNvSpPr>
            <a:spLocks noChangeArrowheads="1"/>
          </p:cNvSpPr>
          <p:nvPr/>
        </p:nvSpPr>
        <p:spPr bwMode="auto">
          <a:xfrm>
            <a:off x="6029647" y="3461791"/>
            <a:ext cx="1295400" cy="585788"/>
          </a:xfrm>
          <a:prstGeom prst="ellipse">
            <a:avLst/>
          </a:prstGeom>
          <a:solidFill>
            <a:srgbClr val="FDDDE3"/>
          </a:solidFill>
          <a:ln w="28575">
            <a:solidFill>
              <a:srgbClr val="000000"/>
            </a:solidFill>
            <a:round/>
            <a:headEnd/>
            <a:tailEnd/>
          </a:ln>
        </p:spPr>
        <p:txBody>
          <a:bodyPr/>
          <a:lstStyle/>
          <a:p>
            <a:pPr algn="ctr"/>
            <a:r>
              <a:rPr lang="ar-SA" sz="2400" b="1">
                <a:solidFill>
                  <a:srgbClr val="FF0000"/>
                </a:solidFill>
                <a:latin typeface="Times New Roman" pitchFamily="18" charset="0"/>
                <a:cs typeface="Times New Roman" pitchFamily="18" charset="0"/>
              </a:rPr>
              <a:t>ماضي</a:t>
            </a:r>
            <a:endParaRPr lang="en-US" sz="2400" b="1">
              <a:solidFill>
                <a:srgbClr val="FF0000"/>
              </a:solidFill>
            </a:endParaRPr>
          </a:p>
        </p:txBody>
      </p:sp>
      <p:sp>
        <p:nvSpPr>
          <p:cNvPr id="10" name="Line 8"/>
          <p:cNvSpPr>
            <a:spLocks noChangeShapeType="1"/>
          </p:cNvSpPr>
          <p:nvPr/>
        </p:nvSpPr>
        <p:spPr bwMode="auto">
          <a:xfrm flipH="1">
            <a:off x="3292797" y="1542504"/>
            <a:ext cx="863600" cy="719137"/>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1" name="Line 9"/>
          <p:cNvSpPr>
            <a:spLocks noChangeShapeType="1"/>
          </p:cNvSpPr>
          <p:nvPr/>
        </p:nvSpPr>
        <p:spPr bwMode="auto">
          <a:xfrm>
            <a:off x="4916810" y="1731416"/>
            <a:ext cx="0" cy="431800"/>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2" name="Line 10"/>
          <p:cNvSpPr>
            <a:spLocks noChangeShapeType="1"/>
          </p:cNvSpPr>
          <p:nvPr/>
        </p:nvSpPr>
        <p:spPr bwMode="auto">
          <a:xfrm>
            <a:off x="5708972" y="1537741"/>
            <a:ext cx="911225" cy="733425"/>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3" name="Line 11"/>
          <p:cNvSpPr>
            <a:spLocks noChangeShapeType="1"/>
          </p:cNvSpPr>
          <p:nvPr/>
        </p:nvSpPr>
        <p:spPr bwMode="auto">
          <a:xfrm flipH="1">
            <a:off x="3451547" y="2525166"/>
            <a:ext cx="1025525" cy="925513"/>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4" name="Line 12"/>
          <p:cNvSpPr>
            <a:spLocks noChangeShapeType="1"/>
          </p:cNvSpPr>
          <p:nvPr/>
        </p:nvSpPr>
        <p:spPr bwMode="auto">
          <a:xfrm>
            <a:off x="4948560" y="2671216"/>
            <a:ext cx="0" cy="574675"/>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5" name="Text Box 13"/>
          <p:cNvSpPr txBox="1">
            <a:spLocks noChangeArrowheads="1"/>
          </p:cNvSpPr>
          <p:nvPr/>
        </p:nvSpPr>
        <p:spPr bwMode="auto">
          <a:xfrm>
            <a:off x="5635947" y="1609179"/>
            <a:ext cx="911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sz="2400" b="1" dirty="0">
                <a:latin typeface="Times New Roman" pitchFamily="18" charset="0"/>
                <a:cs typeface="Times New Roman" pitchFamily="18" charset="0"/>
              </a:rPr>
              <a:t>إما</a:t>
            </a:r>
            <a:endParaRPr lang="en-US" sz="2400" b="1" dirty="0"/>
          </a:p>
        </p:txBody>
      </p:sp>
      <p:sp>
        <p:nvSpPr>
          <p:cNvPr id="16" name="Text Box 14"/>
          <p:cNvSpPr txBox="1">
            <a:spLocks noChangeArrowheads="1"/>
          </p:cNvSpPr>
          <p:nvPr/>
        </p:nvSpPr>
        <p:spPr bwMode="auto">
          <a:xfrm>
            <a:off x="3249935" y="1658391"/>
            <a:ext cx="911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sz="2400" b="1">
                <a:latin typeface="Times New Roman" pitchFamily="18" charset="0"/>
                <a:cs typeface="Times New Roman" pitchFamily="18" charset="0"/>
              </a:rPr>
              <a:t>أو</a:t>
            </a:r>
            <a:endParaRPr lang="en-US" sz="2400" b="1"/>
          </a:p>
        </p:txBody>
      </p:sp>
      <p:sp>
        <p:nvSpPr>
          <p:cNvPr id="17" name="Text Box 15"/>
          <p:cNvSpPr txBox="1">
            <a:spLocks noChangeArrowheads="1"/>
          </p:cNvSpPr>
          <p:nvPr/>
        </p:nvSpPr>
        <p:spPr bwMode="auto">
          <a:xfrm>
            <a:off x="3869060" y="2814091"/>
            <a:ext cx="2279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ar-SA" b="1">
                <a:latin typeface="Times New Roman" pitchFamily="18" charset="0"/>
                <a:cs typeface="Times New Roman" pitchFamily="18" charset="0"/>
              </a:rPr>
              <a:t>ينقسم     إلى</a:t>
            </a:r>
            <a:endParaRPr lang="en-US"/>
          </a:p>
        </p:txBody>
      </p:sp>
      <p:sp>
        <p:nvSpPr>
          <p:cNvPr id="18" name="Oval 16"/>
          <p:cNvSpPr>
            <a:spLocks noChangeArrowheads="1"/>
          </p:cNvSpPr>
          <p:nvPr/>
        </p:nvSpPr>
        <p:spPr bwMode="auto">
          <a:xfrm>
            <a:off x="5708972" y="4417466"/>
            <a:ext cx="1139825" cy="485775"/>
          </a:xfrm>
          <a:prstGeom prst="ellipse">
            <a:avLst/>
          </a:prstGeom>
          <a:solidFill>
            <a:srgbClr val="FF81C0"/>
          </a:solidFill>
          <a:ln w="28575">
            <a:solidFill>
              <a:srgbClr val="000000"/>
            </a:solidFill>
            <a:round/>
            <a:headEnd/>
            <a:tailEnd/>
          </a:ln>
        </p:spPr>
        <p:txBody>
          <a:bodyPr/>
          <a:lstStyle/>
          <a:p>
            <a:pPr algn="ctr"/>
            <a:r>
              <a:rPr lang="ar-SA" sz="2000" b="1">
                <a:solidFill>
                  <a:srgbClr val="660033"/>
                </a:solidFill>
                <a:latin typeface="Times New Roman" pitchFamily="18" charset="0"/>
                <a:cs typeface="Times New Roman" pitchFamily="18" charset="0"/>
              </a:rPr>
              <a:t>الضمة</a:t>
            </a:r>
            <a:endParaRPr lang="en-US" sz="2000" b="1">
              <a:solidFill>
                <a:srgbClr val="660033"/>
              </a:solidFill>
            </a:endParaRPr>
          </a:p>
        </p:txBody>
      </p:sp>
      <p:sp>
        <p:nvSpPr>
          <p:cNvPr id="19" name="Line 17"/>
          <p:cNvSpPr>
            <a:spLocks noChangeShapeType="1"/>
          </p:cNvSpPr>
          <p:nvPr/>
        </p:nvSpPr>
        <p:spPr bwMode="auto">
          <a:xfrm>
            <a:off x="5381947" y="3679279"/>
            <a:ext cx="849313" cy="731837"/>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0" name="Text Box 18"/>
          <p:cNvSpPr txBox="1">
            <a:spLocks noChangeArrowheads="1"/>
          </p:cNvSpPr>
          <p:nvPr/>
        </p:nvSpPr>
        <p:spPr bwMode="auto">
          <a:xfrm>
            <a:off x="4156397" y="3895179"/>
            <a:ext cx="18240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ar-SA" sz="2000" b="1" dirty="0">
                <a:latin typeface="Times New Roman" pitchFamily="18" charset="0"/>
                <a:cs typeface="Times New Roman" pitchFamily="18" charset="0"/>
              </a:rPr>
              <a:t>      علامة   رفعه</a:t>
            </a:r>
            <a:endParaRPr lang="ar-SA" sz="2000" b="1" dirty="0">
              <a:latin typeface="Times New Roman" pitchFamily="18" charset="0"/>
            </a:endParaRPr>
          </a:p>
          <a:p>
            <a:endParaRPr lang="en-US" sz="2000" b="1" dirty="0"/>
          </a:p>
        </p:txBody>
      </p:sp>
      <p:sp>
        <p:nvSpPr>
          <p:cNvPr id="21" name="Line 19"/>
          <p:cNvSpPr>
            <a:spLocks noChangeShapeType="1"/>
          </p:cNvSpPr>
          <p:nvPr/>
        </p:nvSpPr>
        <p:spPr bwMode="auto">
          <a:xfrm flipH="1">
            <a:off x="3980185" y="3696741"/>
            <a:ext cx="576262" cy="720725"/>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2" name="Oval 20"/>
          <p:cNvSpPr>
            <a:spLocks noChangeArrowheads="1"/>
          </p:cNvSpPr>
          <p:nvPr/>
        </p:nvSpPr>
        <p:spPr bwMode="auto">
          <a:xfrm>
            <a:off x="2772097" y="5662066"/>
            <a:ext cx="1008063" cy="503238"/>
          </a:xfrm>
          <a:prstGeom prst="ellipse">
            <a:avLst/>
          </a:prstGeom>
          <a:solidFill>
            <a:srgbClr val="F89070"/>
          </a:solidFill>
          <a:ln w="28575">
            <a:solidFill>
              <a:srgbClr val="000000"/>
            </a:solidFill>
            <a:round/>
            <a:headEnd/>
            <a:tailEnd/>
          </a:ln>
        </p:spPr>
        <p:txBody>
          <a:bodyPr/>
          <a:lstStyle/>
          <a:p>
            <a:pPr algn="ctr"/>
            <a:r>
              <a:rPr lang="ar-SA" b="1">
                <a:solidFill>
                  <a:srgbClr val="000000"/>
                </a:solidFill>
                <a:latin typeface="Times New Roman" pitchFamily="18" charset="0"/>
                <a:cs typeface="Times New Roman" pitchFamily="18" charset="0"/>
              </a:rPr>
              <a:t>تفعلون</a:t>
            </a:r>
            <a:endParaRPr lang="en-US" b="1">
              <a:solidFill>
                <a:srgbClr val="000000"/>
              </a:solidFill>
            </a:endParaRPr>
          </a:p>
        </p:txBody>
      </p:sp>
      <p:sp>
        <p:nvSpPr>
          <p:cNvPr id="23" name="Oval 21"/>
          <p:cNvSpPr>
            <a:spLocks noChangeArrowheads="1"/>
          </p:cNvSpPr>
          <p:nvPr/>
        </p:nvSpPr>
        <p:spPr bwMode="auto">
          <a:xfrm>
            <a:off x="3819847" y="5668416"/>
            <a:ext cx="908050" cy="485775"/>
          </a:xfrm>
          <a:prstGeom prst="ellipse">
            <a:avLst/>
          </a:prstGeom>
          <a:solidFill>
            <a:srgbClr val="F89070"/>
          </a:solidFill>
          <a:ln w="28575">
            <a:solidFill>
              <a:srgbClr val="000000"/>
            </a:solidFill>
            <a:round/>
            <a:headEnd/>
            <a:tailEnd/>
          </a:ln>
        </p:spPr>
        <p:txBody>
          <a:bodyPr wrap="none"/>
          <a:lstStyle/>
          <a:p>
            <a:r>
              <a:rPr lang="ar-SA" b="1">
                <a:solidFill>
                  <a:srgbClr val="000000"/>
                </a:solidFill>
                <a:latin typeface="Times New Roman" pitchFamily="18" charset="0"/>
                <a:cs typeface="Times New Roman" pitchFamily="18" charset="0"/>
              </a:rPr>
              <a:t>يفعلون</a:t>
            </a:r>
            <a:endParaRPr lang="en-US" b="1">
              <a:solidFill>
                <a:srgbClr val="000000"/>
              </a:solidFill>
            </a:endParaRPr>
          </a:p>
        </p:txBody>
      </p:sp>
      <p:sp>
        <p:nvSpPr>
          <p:cNvPr id="24" name="Oval 22"/>
          <p:cNvSpPr>
            <a:spLocks noChangeArrowheads="1"/>
          </p:cNvSpPr>
          <p:nvPr/>
        </p:nvSpPr>
        <p:spPr bwMode="auto">
          <a:xfrm>
            <a:off x="4754885" y="5579516"/>
            <a:ext cx="936625" cy="558800"/>
          </a:xfrm>
          <a:prstGeom prst="ellipse">
            <a:avLst/>
          </a:prstGeom>
          <a:solidFill>
            <a:srgbClr val="F89070"/>
          </a:solidFill>
          <a:ln w="28575">
            <a:solidFill>
              <a:srgbClr val="000000"/>
            </a:solidFill>
            <a:round/>
            <a:headEnd/>
            <a:tailEnd/>
          </a:ln>
        </p:spPr>
        <p:txBody>
          <a:bodyPr/>
          <a:lstStyle/>
          <a:p>
            <a:pPr algn="ctr"/>
            <a:r>
              <a:rPr lang="ar-SA" b="1">
                <a:solidFill>
                  <a:srgbClr val="000000"/>
                </a:solidFill>
                <a:latin typeface="Times New Roman" pitchFamily="18" charset="0"/>
                <a:cs typeface="Times New Roman" pitchFamily="18" charset="0"/>
              </a:rPr>
              <a:t>تفعلان</a:t>
            </a:r>
            <a:endParaRPr lang="en-US" b="1">
              <a:solidFill>
                <a:srgbClr val="000000"/>
              </a:solidFill>
            </a:endParaRPr>
          </a:p>
        </p:txBody>
      </p:sp>
      <p:sp>
        <p:nvSpPr>
          <p:cNvPr id="25" name="Oval 23"/>
          <p:cNvSpPr>
            <a:spLocks noChangeArrowheads="1"/>
          </p:cNvSpPr>
          <p:nvPr/>
        </p:nvSpPr>
        <p:spPr bwMode="auto">
          <a:xfrm>
            <a:off x="5740722" y="5550941"/>
            <a:ext cx="1090613" cy="485775"/>
          </a:xfrm>
          <a:prstGeom prst="ellipse">
            <a:avLst/>
          </a:prstGeom>
          <a:solidFill>
            <a:srgbClr val="F89070"/>
          </a:solidFill>
          <a:ln w="28575">
            <a:solidFill>
              <a:srgbClr val="000000"/>
            </a:solidFill>
            <a:round/>
            <a:headEnd/>
            <a:tailEnd/>
          </a:ln>
        </p:spPr>
        <p:txBody>
          <a:bodyPr/>
          <a:lstStyle/>
          <a:p>
            <a:r>
              <a:rPr lang="ar-SA" b="1">
                <a:solidFill>
                  <a:srgbClr val="000000"/>
                </a:solidFill>
                <a:latin typeface="Times New Roman" pitchFamily="18" charset="0"/>
                <a:cs typeface="Times New Roman" pitchFamily="18" charset="0"/>
              </a:rPr>
              <a:t>يفعلان</a:t>
            </a:r>
            <a:r>
              <a:rPr lang="ar-SA" b="1">
                <a:solidFill>
                  <a:srgbClr val="FF0000"/>
                </a:solidFill>
                <a:latin typeface="Times New Roman" pitchFamily="18" charset="0"/>
                <a:cs typeface="Times New Roman" pitchFamily="18" charset="0"/>
              </a:rPr>
              <a:t> </a:t>
            </a:r>
            <a:endParaRPr lang="en-US" b="1">
              <a:solidFill>
                <a:srgbClr val="FF0000"/>
              </a:solidFill>
            </a:endParaRPr>
          </a:p>
        </p:txBody>
      </p:sp>
      <p:sp>
        <p:nvSpPr>
          <p:cNvPr id="26" name="Oval 24"/>
          <p:cNvSpPr>
            <a:spLocks noChangeArrowheads="1"/>
          </p:cNvSpPr>
          <p:nvPr/>
        </p:nvSpPr>
        <p:spPr bwMode="auto">
          <a:xfrm>
            <a:off x="1564010" y="5550941"/>
            <a:ext cx="1116012" cy="485775"/>
          </a:xfrm>
          <a:prstGeom prst="ellipse">
            <a:avLst/>
          </a:prstGeom>
          <a:solidFill>
            <a:srgbClr val="F89070"/>
          </a:solidFill>
          <a:ln w="28575">
            <a:solidFill>
              <a:srgbClr val="000000"/>
            </a:solidFill>
            <a:round/>
            <a:headEnd/>
            <a:tailEnd/>
          </a:ln>
        </p:spPr>
        <p:txBody>
          <a:bodyPr/>
          <a:lstStyle/>
          <a:p>
            <a:r>
              <a:rPr lang="ar-SA" b="1">
                <a:solidFill>
                  <a:srgbClr val="000000"/>
                </a:solidFill>
                <a:latin typeface="Times New Roman" pitchFamily="18" charset="0"/>
                <a:cs typeface="Times New Roman" pitchFamily="18" charset="0"/>
              </a:rPr>
              <a:t>تفعلين </a:t>
            </a:r>
            <a:endParaRPr lang="en-US" b="1">
              <a:solidFill>
                <a:srgbClr val="000000"/>
              </a:solidFill>
            </a:endParaRPr>
          </a:p>
        </p:txBody>
      </p:sp>
      <p:sp>
        <p:nvSpPr>
          <p:cNvPr id="27" name="Oval 25"/>
          <p:cNvSpPr>
            <a:spLocks noChangeArrowheads="1"/>
          </p:cNvSpPr>
          <p:nvPr/>
        </p:nvSpPr>
        <p:spPr bwMode="auto">
          <a:xfrm>
            <a:off x="2756222" y="4417466"/>
            <a:ext cx="1606550" cy="427038"/>
          </a:xfrm>
          <a:prstGeom prst="ellipse">
            <a:avLst/>
          </a:prstGeom>
          <a:solidFill>
            <a:srgbClr val="FF81C0"/>
          </a:solidFill>
          <a:ln w="28575">
            <a:solidFill>
              <a:srgbClr val="000000"/>
            </a:solidFill>
            <a:round/>
            <a:headEnd/>
            <a:tailEnd/>
          </a:ln>
        </p:spPr>
        <p:txBody>
          <a:bodyPr/>
          <a:lstStyle/>
          <a:p>
            <a:pPr algn="ctr"/>
            <a:r>
              <a:rPr lang="ar-SA" sz="2000" b="1">
                <a:solidFill>
                  <a:srgbClr val="660033"/>
                </a:solidFill>
                <a:latin typeface="Times New Roman" pitchFamily="18" charset="0"/>
                <a:cs typeface="Times New Roman" pitchFamily="18" charset="0"/>
              </a:rPr>
              <a:t>ثبوت النون</a:t>
            </a:r>
            <a:endParaRPr lang="en-US" sz="2000" b="1">
              <a:solidFill>
                <a:srgbClr val="660033"/>
              </a:solidFill>
              <a:latin typeface="Times New Roman" pitchFamily="18" charset="0"/>
              <a:cs typeface="Times New Roman" pitchFamily="18" charset="0"/>
            </a:endParaRPr>
          </a:p>
        </p:txBody>
      </p:sp>
      <p:sp>
        <p:nvSpPr>
          <p:cNvPr id="28" name="Line 26"/>
          <p:cNvSpPr>
            <a:spLocks noChangeShapeType="1"/>
          </p:cNvSpPr>
          <p:nvPr/>
        </p:nvSpPr>
        <p:spPr bwMode="auto">
          <a:xfrm flipH="1">
            <a:off x="2573660" y="4830216"/>
            <a:ext cx="623887" cy="868363"/>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9" name="Line 27"/>
          <p:cNvSpPr>
            <a:spLocks noChangeShapeType="1"/>
          </p:cNvSpPr>
          <p:nvPr/>
        </p:nvSpPr>
        <p:spPr bwMode="auto">
          <a:xfrm>
            <a:off x="3940497" y="4830216"/>
            <a:ext cx="966788" cy="868363"/>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0" name="Text Box 28"/>
          <p:cNvSpPr txBox="1">
            <a:spLocks noChangeArrowheads="1"/>
          </p:cNvSpPr>
          <p:nvPr/>
        </p:nvSpPr>
        <p:spPr bwMode="auto">
          <a:xfrm>
            <a:off x="2756222" y="5209629"/>
            <a:ext cx="22796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ar-SA" b="1">
                <a:latin typeface="Times New Roman" pitchFamily="18" charset="0"/>
                <a:cs typeface="Times New Roman" pitchFamily="18" charset="0"/>
              </a:rPr>
              <a:t>أمثلــــــــــــــــــــــــــــــــــــة</a:t>
            </a:r>
            <a:endParaRPr lang="en-US"/>
          </a:p>
        </p:txBody>
      </p:sp>
      <p:sp>
        <p:nvSpPr>
          <p:cNvPr id="31" name="Line 29"/>
          <p:cNvSpPr>
            <a:spLocks noChangeShapeType="1"/>
          </p:cNvSpPr>
          <p:nvPr/>
        </p:nvSpPr>
        <p:spPr bwMode="auto">
          <a:xfrm flipH="1">
            <a:off x="3437260" y="4903241"/>
            <a:ext cx="173037" cy="796925"/>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2" name="Line 30"/>
          <p:cNvSpPr>
            <a:spLocks noChangeShapeType="1"/>
          </p:cNvSpPr>
          <p:nvPr/>
        </p:nvSpPr>
        <p:spPr bwMode="auto">
          <a:xfrm>
            <a:off x="3724597" y="4830216"/>
            <a:ext cx="433388" cy="868363"/>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3" name="Line 31"/>
          <p:cNvSpPr>
            <a:spLocks noChangeShapeType="1"/>
          </p:cNvSpPr>
          <p:nvPr/>
        </p:nvSpPr>
        <p:spPr bwMode="auto">
          <a:xfrm>
            <a:off x="4250060" y="4766716"/>
            <a:ext cx="1530350" cy="946150"/>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4" name="Oval 32"/>
          <p:cNvSpPr>
            <a:spLocks noChangeArrowheads="1"/>
          </p:cNvSpPr>
          <p:nvPr/>
        </p:nvSpPr>
        <p:spPr bwMode="auto">
          <a:xfrm>
            <a:off x="2611760" y="3409404"/>
            <a:ext cx="1295400" cy="585787"/>
          </a:xfrm>
          <a:prstGeom prst="ellipse">
            <a:avLst/>
          </a:prstGeom>
          <a:solidFill>
            <a:srgbClr val="FDDDE3"/>
          </a:solidFill>
          <a:ln w="28575">
            <a:solidFill>
              <a:srgbClr val="000000"/>
            </a:solidFill>
            <a:round/>
            <a:headEnd/>
            <a:tailEnd/>
          </a:ln>
        </p:spPr>
        <p:txBody>
          <a:bodyPr/>
          <a:lstStyle/>
          <a:p>
            <a:pPr algn="ctr"/>
            <a:r>
              <a:rPr lang="ar-SA" sz="2400" b="1">
                <a:solidFill>
                  <a:srgbClr val="FF0000"/>
                </a:solidFill>
                <a:latin typeface="Times New Roman" pitchFamily="18" charset="0"/>
                <a:cs typeface="Times New Roman" pitchFamily="18" charset="0"/>
              </a:rPr>
              <a:t>أمر</a:t>
            </a:r>
            <a:endParaRPr lang="en-US" sz="2400" b="1">
              <a:solidFill>
                <a:srgbClr val="FF0000"/>
              </a:solidFill>
            </a:endParaRPr>
          </a:p>
        </p:txBody>
      </p:sp>
      <p:sp>
        <p:nvSpPr>
          <p:cNvPr id="35" name="Oval 33"/>
          <p:cNvSpPr>
            <a:spLocks noChangeArrowheads="1"/>
          </p:cNvSpPr>
          <p:nvPr/>
        </p:nvSpPr>
        <p:spPr bwMode="auto">
          <a:xfrm>
            <a:off x="4411985" y="3337966"/>
            <a:ext cx="1295400" cy="557213"/>
          </a:xfrm>
          <a:prstGeom prst="ellipse">
            <a:avLst/>
          </a:prstGeom>
          <a:solidFill>
            <a:srgbClr val="FDDDE3"/>
          </a:solidFill>
          <a:ln w="28575">
            <a:solidFill>
              <a:srgbClr val="000000"/>
            </a:solidFill>
            <a:round/>
            <a:headEnd/>
            <a:tailEnd/>
          </a:ln>
        </p:spPr>
        <p:txBody>
          <a:bodyPr/>
          <a:lstStyle/>
          <a:p>
            <a:pPr algn="ctr"/>
            <a:r>
              <a:rPr lang="ar-SA" sz="2400" b="1">
                <a:solidFill>
                  <a:srgbClr val="FF0000"/>
                </a:solidFill>
                <a:latin typeface="Times New Roman" pitchFamily="18" charset="0"/>
                <a:cs typeface="Times New Roman" pitchFamily="18" charset="0"/>
              </a:rPr>
              <a:t>مضارع</a:t>
            </a:r>
            <a:endParaRPr lang="en-US" sz="2400" b="1">
              <a:solidFill>
                <a:srgbClr val="FF0000"/>
              </a:solidFill>
            </a:endParaRPr>
          </a:p>
        </p:txBody>
      </p:sp>
      <p:sp>
        <p:nvSpPr>
          <p:cNvPr id="36" name="Line 34"/>
          <p:cNvSpPr>
            <a:spLocks noChangeShapeType="1"/>
          </p:cNvSpPr>
          <p:nvPr/>
        </p:nvSpPr>
        <p:spPr bwMode="auto">
          <a:xfrm>
            <a:off x="5381947" y="2598191"/>
            <a:ext cx="1046163" cy="882650"/>
          </a:xfrm>
          <a:prstGeom prst="line">
            <a:avLst/>
          </a:prstGeom>
          <a:noFill/>
          <a:ln w="38100">
            <a:pattFill prst="pct10">
              <a:fgClr>
                <a:srgbClr val="00FF00"/>
              </a:fgClr>
              <a:bgClr>
                <a:srgbClr val="663300"/>
              </a:bgClr>
            </a:patt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7" name="Text Box 35"/>
          <p:cNvSpPr txBox="1">
            <a:spLocks noChangeArrowheads="1"/>
          </p:cNvSpPr>
          <p:nvPr/>
        </p:nvSpPr>
        <p:spPr bwMode="auto">
          <a:xfrm>
            <a:off x="4399285" y="1717129"/>
            <a:ext cx="911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sz="2400" b="1">
                <a:latin typeface="Times New Roman" pitchFamily="18" charset="0"/>
                <a:cs typeface="Times New Roman" pitchFamily="18" charset="0"/>
              </a:rPr>
              <a:t>أو</a:t>
            </a:r>
            <a:endParaRPr lang="en-US" sz="2400" b="1"/>
          </a:p>
        </p:txBody>
      </p:sp>
      <p:pic>
        <p:nvPicPr>
          <p:cNvPr id="38" name="صورة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42889831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from="(-#ppt_w/2)" to="(#ppt_x)" calcmode="lin" valueType="num">
                                      <p:cBhvr>
                                        <p:cTn id="14" dur="600" fill="hold">
                                          <p:stCondLst>
                                            <p:cond delay="0"/>
                                          </p:stCondLst>
                                        </p:cTn>
                                        <p:tgtEl>
                                          <p:spTgt spid="5"/>
                                        </p:tgtEl>
                                        <p:attrNameLst>
                                          <p:attrName>ppt_x</p:attrName>
                                        </p:attrNameLst>
                                      </p:cBhvr>
                                    </p:anim>
                                    <p:anim from="0" to="-1.0" calcmode="lin" valueType="num">
                                      <p:cBhvr>
                                        <p:cTn id="15" dur="200" decel="50000" autoRev="1" fill="hold">
                                          <p:stCondLst>
                                            <p:cond delay="600"/>
                                          </p:stCondLst>
                                        </p:cTn>
                                        <p:tgtEl>
                                          <p:spTgt spid="5"/>
                                        </p:tgtEl>
                                        <p:attrNameLst>
                                          <p:attrName>xshear</p:attrName>
                                        </p:attrNameLst>
                                      </p:cBhvr>
                                    </p:anim>
                                    <p:animScale>
                                      <p:cBhvr>
                                        <p:cTn id="16" dur="200" decel="100000" autoRev="1" fill="hold">
                                          <p:stCondLst>
                                            <p:cond delay="600"/>
                                          </p:stCondLst>
                                        </p:cTn>
                                        <p:tgtEl>
                                          <p:spTgt spid="5"/>
                                        </p:tgtEl>
                                      </p:cBhvr>
                                      <p:from x="100000" y="100000"/>
                                      <p:to x="80000" y="100000"/>
                                    </p:animScale>
                                    <p:anim by="(#ppt_h/3+#ppt_w*0.1)" calcmode="lin" valueType="num">
                                      <p:cBhvr additive="sum">
                                        <p:cTn id="17" dur="200" decel="100000" autoRev="1" fill="hold">
                                          <p:stCondLst>
                                            <p:cond delay="600"/>
                                          </p:stCondLst>
                                        </p:cTn>
                                        <p:tgtEl>
                                          <p:spTgt spid="5"/>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48" presetClass="entr" presetSubtype="0" accel="5000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12"/>
                                        </p:tgtEl>
                                        <p:attrNameLst>
                                          <p:attrName>ppt_y</p:attrName>
                                        </p:attrNameLst>
                                      </p:cBhvr>
                                      <p:tavLst>
                                        <p:tav tm="0">
                                          <p:val>
                                            <p:strVal val="#ppt_y"/>
                                          </p:val>
                                        </p:tav>
                                        <p:tav tm="100000">
                                          <p:val>
                                            <p:strVal val="#ppt_y"/>
                                          </p:val>
                                        </p:tav>
                                      </p:tavLst>
                                    </p:anim>
                                    <p:animEffect transition="in" filter="fad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15"/>
                                        </p:tgtEl>
                                        <p:attrNameLst>
                                          <p:attrName>ppt_y</p:attrName>
                                        </p:attrNameLst>
                                      </p:cBhvr>
                                      <p:tavLst>
                                        <p:tav tm="0">
                                          <p:val>
                                            <p:strVal val="#ppt_y"/>
                                          </p:val>
                                        </p:tav>
                                        <p:tav tm="100000">
                                          <p:val>
                                            <p:strVal val="#ppt_y"/>
                                          </p:val>
                                        </p:tav>
                                      </p:tavLst>
                                    </p:anim>
                                    <p:animEffect transition="in" filter="fade">
                                      <p:cBhvr>
                                        <p:cTn id="33" dur="1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from="(-#ppt_w/2)" to="(#ppt_x)" calcmode="lin" valueType="num">
                                      <p:cBhvr>
                                        <p:cTn id="38" dur="600" fill="hold">
                                          <p:stCondLst>
                                            <p:cond delay="0"/>
                                          </p:stCondLst>
                                        </p:cTn>
                                        <p:tgtEl>
                                          <p:spTgt spid="6"/>
                                        </p:tgtEl>
                                        <p:attrNameLst>
                                          <p:attrName>ppt_x</p:attrName>
                                        </p:attrNameLst>
                                      </p:cBhvr>
                                    </p:anim>
                                    <p:anim from="0" to="-1.0" calcmode="lin" valueType="num">
                                      <p:cBhvr>
                                        <p:cTn id="39" dur="200" decel="50000" autoRev="1" fill="hold">
                                          <p:stCondLst>
                                            <p:cond delay="600"/>
                                          </p:stCondLst>
                                        </p:cTn>
                                        <p:tgtEl>
                                          <p:spTgt spid="6"/>
                                        </p:tgtEl>
                                        <p:attrNameLst>
                                          <p:attrName>xshear</p:attrName>
                                        </p:attrNameLst>
                                      </p:cBhvr>
                                    </p:anim>
                                    <p:animScale>
                                      <p:cBhvr>
                                        <p:cTn id="40" dur="200" decel="100000" autoRev="1" fill="hold">
                                          <p:stCondLst>
                                            <p:cond delay="600"/>
                                          </p:stCondLst>
                                        </p:cTn>
                                        <p:tgtEl>
                                          <p:spTgt spid="6"/>
                                        </p:tgtEl>
                                      </p:cBhvr>
                                      <p:from x="100000" y="100000"/>
                                      <p:to x="80000" y="100000"/>
                                    </p:animScale>
                                    <p:anim by="(#ppt_h/3+#ppt_w*0.1)" calcmode="lin" valueType="num">
                                      <p:cBhvr additive="sum">
                                        <p:cTn id="41" dur="200" decel="100000" autoRev="1" fill="hold">
                                          <p:stCondLst>
                                            <p:cond delay="600"/>
                                          </p:stCondLst>
                                        </p:cTn>
                                        <p:tgtEl>
                                          <p:spTgt spid="6"/>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360"/>
                                          </p:val>
                                        </p:tav>
                                        <p:tav tm="100000">
                                          <p:val>
                                            <p:fltVal val="0"/>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8" presetClass="entr" presetSubtype="0" accel="5000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1000" fill="hold"/>
                                        <p:tgtEl>
                                          <p:spTgt spid="3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5" dur="1000" fill="hold"/>
                                        <p:tgtEl>
                                          <p:spTgt spid="37"/>
                                        </p:tgtEl>
                                        <p:attrNameLst>
                                          <p:attrName>ppt_x</p:attrName>
                                        </p:attrNameLst>
                                      </p:cBhvr>
                                      <p:tavLst>
                                        <p:tav tm="0">
                                          <p:val>
                                            <p:fltVal val="-1"/>
                                          </p:val>
                                        </p:tav>
                                        <p:tav tm="50000">
                                          <p:val>
                                            <p:fltVal val="0.95"/>
                                          </p:val>
                                        </p:tav>
                                        <p:tav tm="100000">
                                          <p:val>
                                            <p:strVal val="#ppt_x"/>
                                          </p:val>
                                        </p:tav>
                                      </p:tavLst>
                                    </p:anim>
                                    <p:anim calcmode="lin" valueType="num">
                                      <p:cBhvr>
                                        <p:cTn id="56" dur="1000" fill="hold"/>
                                        <p:tgtEl>
                                          <p:spTgt spid="37"/>
                                        </p:tgtEl>
                                        <p:attrNameLst>
                                          <p:attrName>ppt_y</p:attrName>
                                        </p:attrNameLst>
                                      </p:cBhvr>
                                      <p:tavLst>
                                        <p:tav tm="0">
                                          <p:val>
                                            <p:strVal val="#ppt_y"/>
                                          </p:val>
                                        </p:tav>
                                        <p:tav tm="100000">
                                          <p:val>
                                            <p:strVal val="#ppt_y"/>
                                          </p:val>
                                        </p:tav>
                                      </p:tavLst>
                                    </p:anim>
                                    <p:animEffect transition="in" filter="fade">
                                      <p:cBhvr>
                                        <p:cTn id="57" dur="10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34"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from="(-#ppt_w/2)" to="(#ppt_x)" calcmode="lin" valueType="num">
                                      <p:cBhvr>
                                        <p:cTn id="62" dur="600" fill="hold">
                                          <p:stCondLst>
                                            <p:cond delay="0"/>
                                          </p:stCondLst>
                                        </p:cTn>
                                        <p:tgtEl>
                                          <p:spTgt spid="7"/>
                                        </p:tgtEl>
                                        <p:attrNameLst>
                                          <p:attrName>ppt_x</p:attrName>
                                        </p:attrNameLst>
                                      </p:cBhvr>
                                    </p:anim>
                                    <p:anim from="0" to="-1.0" calcmode="lin" valueType="num">
                                      <p:cBhvr>
                                        <p:cTn id="63" dur="200" decel="50000" autoRev="1" fill="hold">
                                          <p:stCondLst>
                                            <p:cond delay="600"/>
                                          </p:stCondLst>
                                        </p:cTn>
                                        <p:tgtEl>
                                          <p:spTgt spid="7"/>
                                        </p:tgtEl>
                                        <p:attrNameLst>
                                          <p:attrName>xshear</p:attrName>
                                        </p:attrNameLst>
                                      </p:cBhvr>
                                    </p:anim>
                                    <p:animScale>
                                      <p:cBhvr>
                                        <p:cTn id="64" dur="200" decel="100000" autoRev="1" fill="hold">
                                          <p:stCondLst>
                                            <p:cond delay="600"/>
                                          </p:stCondLst>
                                        </p:cTn>
                                        <p:tgtEl>
                                          <p:spTgt spid="7"/>
                                        </p:tgtEl>
                                      </p:cBhvr>
                                      <p:from x="100000" y="100000"/>
                                      <p:to x="80000" y="100000"/>
                                    </p:animScale>
                                    <p:anim by="(#ppt_h/3+#ppt_w*0.1)" calcmode="lin" valueType="num">
                                      <p:cBhvr additive="sum">
                                        <p:cTn id="65" dur="200" decel="100000" autoRev="1" fill="hold">
                                          <p:stCondLst>
                                            <p:cond delay="600"/>
                                          </p:stCondLst>
                                        </p:cTn>
                                        <p:tgtEl>
                                          <p:spTgt spid="7"/>
                                        </p:tgtEl>
                                        <p:attrNameLst>
                                          <p:attrName>ppt_x</p:attrName>
                                        </p:attrNameLst>
                                      </p:cBhvr>
                                    </p:anim>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 calcmode="lin" valueType="num">
                                      <p:cBhvr>
                                        <p:cTn id="72" dur="500" fill="hold"/>
                                        <p:tgtEl>
                                          <p:spTgt spid="10"/>
                                        </p:tgtEl>
                                        <p:attrNameLst>
                                          <p:attrName>style.rotation</p:attrName>
                                        </p:attrNameLst>
                                      </p:cBhvr>
                                      <p:tavLst>
                                        <p:tav tm="0">
                                          <p:val>
                                            <p:fltVal val="360"/>
                                          </p:val>
                                        </p:tav>
                                        <p:tav tm="100000">
                                          <p:val>
                                            <p:fltVal val="0"/>
                                          </p:val>
                                        </p:tav>
                                      </p:tavLst>
                                    </p:anim>
                                    <p:animEffect transition="in" filter="fade">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48" presetClass="entr" presetSubtype="0" accel="5000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9"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80" dur="1000" fill="hold"/>
                                        <p:tgtEl>
                                          <p:spTgt spid="16"/>
                                        </p:tgtEl>
                                        <p:attrNameLst>
                                          <p:attrName>ppt_y</p:attrName>
                                        </p:attrNameLst>
                                      </p:cBhvr>
                                      <p:tavLst>
                                        <p:tav tm="0">
                                          <p:val>
                                            <p:strVal val="#ppt_y"/>
                                          </p:val>
                                        </p:tav>
                                        <p:tav tm="100000">
                                          <p:val>
                                            <p:strVal val="#ppt_y"/>
                                          </p:val>
                                        </p:tav>
                                      </p:tavLst>
                                    </p:anim>
                                    <p:animEffect transition="in" filter="fade">
                                      <p:cBhvr>
                                        <p:cTn id="81" dur="10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34" presetClass="entr" presetSubtype="0" fill="hold" grpId="0" nodeType="clickEffect">
                                  <p:stCondLst>
                                    <p:cond delay="0"/>
                                  </p:stCondLst>
                                  <p:childTnLst>
                                    <p:set>
                                      <p:cBhvr>
                                        <p:cTn id="85" dur="1" fill="hold">
                                          <p:stCondLst>
                                            <p:cond delay="0"/>
                                          </p:stCondLst>
                                        </p:cTn>
                                        <p:tgtEl>
                                          <p:spTgt spid="8"/>
                                        </p:tgtEl>
                                        <p:attrNameLst>
                                          <p:attrName>style.visibility</p:attrName>
                                        </p:attrNameLst>
                                      </p:cBhvr>
                                      <p:to>
                                        <p:strVal val="visible"/>
                                      </p:to>
                                    </p:set>
                                    <p:anim from="(-#ppt_w/2)" to="(#ppt_x)" calcmode="lin" valueType="num">
                                      <p:cBhvr>
                                        <p:cTn id="86" dur="600" fill="hold">
                                          <p:stCondLst>
                                            <p:cond delay="0"/>
                                          </p:stCondLst>
                                        </p:cTn>
                                        <p:tgtEl>
                                          <p:spTgt spid="8"/>
                                        </p:tgtEl>
                                        <p:attrNameLst>
                                          <p:attrName>ppt_x</p:attrName>
                                        </p:attrNameLst>
                                      </p:cBhvr>
                                    </p:anim>
                                    <p:anim from="0" to="-1.0" calcmode="lin" valueType="num">
                                      <p:cBhvr>
                                        <p:cTn id="87" dur="200" decel="50000" autoRev="1" fill="hold">
                                          <p:stCondLst>
                                            <p:cond delay="600"/>
                                          </p:stCondLst>
                                        </p:cTn>
                                        <p:tgtEl>
                                          <p:spTgt spid="8"/>
                                        </p:tgtEl>
                                        <p:attrNameLst>
                                          <p:attrName>xshear</p:attrName>
                                        </p:attrNameLst>
                                      </p:cBhvr>
                                    </p:anim>
                                    <p:animScale>
                                      <p:cBhvr>
                                        <p:cTn id="88" dur="200" decel="100000" autoRev="1" fill="hold">
                                          <p:stCondLst>
                                            <p:cond delay="600"/>
                                          </p:stCondLst>
                                        </p:cTn>
                                        <p:tgtEl>
                                          <p:spTgt spid="8"/>
                                        </p:tgtEl>
                                      </p:cBhvr>
                                      <p:from x="100000" y="100000"/>
                                      <p:to x="80000" y="100000"/>
                                    </p:animScale>
                                    <p:anim by="(#ppt_h/3+#ppt_w*0.1)" calcmode="lin" valueType="num">
                                      <p:cBhvr additive="sum">
                                        <p:cTn id="89" dur="200" decel="100000" autoRev="1" fill="hold">
                                          <p:stCondLst>
                                            <p:cond delay="600"/>
                                          </p:stCondLst>
                                        </p:cTn>
                                        <p:tgtEl>
                                          <p:spTgt spid="8"/>
                                        </p:tgtEl>
                                        <p:attrNameLst>
                                          <p:attrName>ppt_x</p:attrName>
                                        </p:attrNameLst>
                                      </p:cBhvr>
                                    </p:anim>
                                  </p:childTnLst>
                                </p:cTn>
                              </p:par>
                            </p:childTnLst>
                          </p:cTn>
                        </p:par>
                      </p:childTnLst>
                    </p:cTn>
                  </p:par>
                  <p:par>
                    <p:cTn id="90" fill="hold">
                      <p:stCondLst>
                        <p:cond delay="indefinite"/>
                      </p:stCondLst>
                      <p:childTnLst>
                        <p:par>
                          <p:cTn id="91" fill="hold">
                            <p:stCondLst>
                              <p:cond delay="0"/>
                            </p:stCondLst>
                            <p:childTnLst>
                              <p:par>
                                <p:cTn id="92" presetID="48" presetClass="entr" presetSubtype="0" accel="50000"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5" dur="1000" fill="hold"/>
                                        <p:tgtEl>
                                          <p:spTgt spid="36"/>
                                        </p:tgtEl>
                                        <p:attrNameLst>
                                          <p:attrName>ppt_x</p:attrName>
                                        </p:attrNameLst>
                                      </p:cBhvr>
                                      <p:tavLst>
                                        <p:tav tm="0">
                                          <p:val>
                                            <p:fltVal val="-1"/>
                                          </p:val>
                                        </p:tav>
                                        <p:tav tm="50000">
                                          <p:val>
                                            <p:fltVal val="0.95"/>
                                          </p:val>
                                        </p:tav>
                                        <p:tav tm="100000">
                                          <p:val>
                                            <p:strVal val="#ppt_x"/>
                                          </p:val>
                                        </p:tav>
                                      </p:tavLst>
                                    </p:anim>
                                    <p:anim calcmode="lin" valueType="num">
                                      <p:cBhvr>
                                        <p:cTn id="96" dur="1000" fill="hold"/>
                                        <p:tgtEl>
                                          <p:spTgt spid="36"/>
                                        </p:tgtEl>
                                        <p:attrNameLst>
                                          <p:attrName>ppt_y</p:attrName>
                                        </p:attrNameLst>
                                      </p:cBhvr>
                                      <p:tavLst>
                                        <p:tav tm="0">
                                          <p:val>
                                            <p:strVal val="#ppt_y"/>
                                          </p:val>
                                        </p:tav>
                                        <p:tav tm="100000">
                                          <p:val>
                                            <p:strVal val="#ppt_y"/>
                                          </p:val>
                                        </p:tav>
                                      </p:tavLst>
                                    </p:anim>
                                    <p:animEffect transition="in" filter="fade">
                                      <p:cBhvr>
                                        <p:cTn id="97" dur="10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48" presetClass="entr" presetSubtype="0" accel="5000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3"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104" dur="1000" fill="hold"/>
                                        <p:tgtEl>
                                          <p:spTgt spid="14"/>
                                        </p:tgtEl>
                                        <p:attrNameLst>
                                          <p:attrName>ppt_y</p:attrName>
                                        </p:attrNameLst>
                                      </p:cBhvr>
                                      <p:tavLst>
                                        <p:tav tm="0">
                                          <p:val>
                                            <p:strVal val="#ppt_y"/>
                                          </p:val>
                                        </p:tav>
                                        <p:tav tm="100000">
                                          <p:val>
                                            <p:strVal val="#ppt_y"/>
                                          </p:val>
                                        </p:tav>
                                      </p:tavLst>
                                    </p:anim>
                                    <p:animEffect transition="in" filter="fade">
                                      <p:cBhvr>
                                        <p:cTn id="105" dur="10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48" presetClass="entr" presetSubtype="0" accel="50000"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 calcmode="lin" valueType="num">
                                      <p:cBhvr>
                                        <p:cTn id="110"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1"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112" dur="1000" fill="hold"/>
                                        <p:tgtEl>
                                          <p:spTgt spid="13"/>
                                        </p:tgtEl>
                                        <p:attrNameLst>
                                          <p:attrName>ppt_y</p:attrName>
                                        </p:attrNameLst>
                                      </p:cBhvr>
                                      <p:tavLst>
                                        <p:tav tm="0">
                                          <p:val>
                                            <p:strVal val="#ppt_y"/>
                                          </p:val>
                                        </p:tav>
                                        <p:tav tm="100000">
                                          <p:val>
                                            <p:strVal val="#ppt_y"/>
                                          </p:val>
                                        </p:tav>
                                      </p:tavLst>
                                    </p:anim>
                                    <p:animEffect transition="in" filter="fade">
                                      <p:cBhvr>
                                        <p:cTn id="113" dur="10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34" presetClass="entr" presetSubtype="0" fill="hold" grpId="0" nodeType="clickEffect">
                                  <p:stCondLst>
                                    <p:cond delay="0"/>
                                  </p:stCondLst>
                                  <p:childTnLst>
                                    <p:set>
                                      <p:cBhvr>
                                        <p:cTn id="117" dur="1" fill="hold">
                                          <p:stCondLst>
                                            <p:cond delay="0"/>
                                          </p:stCondLst>
                                        </p:cTn>
                                        <p:tgtEl>
                                          <p:spTgt spid="17"/>
                                        </p:tgtEl>
                                        <p:attrNameLst>
                                          <p:attrName>style.visibility</p:attrName>
                                        </p:attrNameLst>
                                      </p:cBhvr>
                                      <p:to>
                                        <p:strVal val="visible"/>
                                      </p:to>
                                    </p:set>
                                    <p:anim from="(-#ppt_w/2)" to="(#ppt_x)" calcmode="lin" valueType="num">
                                      <p:cBhvr>
                                        <p:cTn id="118" dur="600" fill="hold">
                                          <p:stCondLst>
                                            <p:cond delay="0"/>
                                          </p:stCondLst>
                                        </p:cTn>
                                        <p:tgtEl>
                                          <p:spTgt spid="17"/>
                                        </p:tgtEl>
                                        <p:attrNameLst>
                                          <p:attrName>ppt_x</p:attrName>
                                        </p:attrNameLst>
                                      </p:cBhvr>
                                    </p:anim>
                                    <p:anim from="0" to="-1.0" calcmode="lin" valueType="num">
                                      <p:cBhvr>
                                        <p:cTn id="119" dur="200" decel="50000" autoRev="1" fill="hold">
                                          <p:stCondLst>
                                            <p:cond delay="600"/>
                                          </p:stCondLst>
                                        </p:cTn>
                                        <p:tgtEl>
                                          <p:spTgt spid="17"/>
                                        </p:tgtEl>
                                        <p:attrNameLst>
                                          <p:attrName>xshear</p:attrName>
                                        </p:attrNameLst>
                                      </p:cBhvr>
                                    </p:anim>
                                    <p:animScale>
                                      <p:cBhvr>
                                        <p:cTn id="120" dur="200" decel="100000" autoRev="1" fill="hold">
                                          <p:stCondLst>
                                            <p:cond delay="600"/>
                                          </p:stCondLst>
                                        </p:cTn>
                                        <p:tgtEl>
                                          <p:spTgt spid="17"/>
                                        </p:tgtEl>
                                      </p:cBhvr>
                                      <p:from x="100000" y="100000"/>
                                      <p:to x="80000" y="100000"/>
                                    </p:animScale>
                                    <p:anim by="(#ppt_h/3+#ppt_w*0.1)" calcmode="lin" valueType="num">
                                      <p:cBhvr additive="sum">
                                        <p:cTn id="121" dur="200" decel="100000" autoRev="1" fill="hold">
                                          <p:stCondLst>
                                            <p:cond delay="600"/>
                                          </p:stCondLst>
                                        </p:cTn>
                                        <p:tgtEl>
                                          <p:spTgt spid="17"/>
                                        </p:tgtEl>
                                        <p:attrNameLst>
                                          <p:attrName>ppt_x</p:attrName>
                                        </p:attrNameLst>
                                      </p:cBhvr>
                                    </p:anim>
                                  </p:childTnLst>
                                </p:cTn>
                              </p:par>
                            </p:childTnLst>
                          </p:cTn>
                        </p:par>
                      </p:childTnLst>
                    </p:cTn>
                  </p:par>
                  <p:par>
                    <p:cTn id="122" fill="hold">
                      <p:stCondLst>
                        <p:cond delay="indefinite"/>
                      </p:stCondLst>
                      <p:childTnLst>
                        <p:par>
                          <p:cTn id="123" fill="hold">
                            <p:stCondLst>
                              <p:cond delay="0"/>
                            </p:stCondLst>
                            <p:childTnLst>
                              <p:par>
                                <p:cTn id="124" presetID="34" presetClass="entr" presetSubtype="0" fill="hold" grpId="0" nodeType="clickEffect">
                                  <p:stCondLst>
                                    <p:cond delay="0"/>
                                  </p:stCondLst>
                                  <p:childTnLst>
                                    <p:set>
                                      <p:cBhvr>
                                        <p:cTn id="125" dur="1" fill="hold">
                                          <p:stCondLst>
                                            <p:cond delay="0"/>
                                          </p:stCondLst>
                                        </p:cTn>
                                        <p:tgtEl>
                                          <p:spTgt spid="9"/>
                                        </p:tgtEl>
                                        <p:attrNameLst>
                                          <p:attrName>style.visibility</p:attrName>
                                        </p:attrNameLst>
                                      </p:cBhvr>
                                      <p:to>
                                        <p:strVal val="visible"/>
                                      </p:to>
                                    </p:set>
                                    <p:anim from="(-#ppt_w/2)" to="(#ppt_x)" calcmode="lin" valueType="num">
                                      <p:cBhvr>
                                        <p:cTn id="126" dur="600" fill="hold">
                                          <p:stCondLst>
                                            <p:cond delay="0"/>
                                          </p:stCondLst>
                                        </p:cTn>
                                        <p:tgtEl>
                                          <p:spTgt spid="9"/>
                                        </p:tgtEl>
                                        <p:attrNameLst>
                                          <p:attrName>ppt_x</p:attrName>
                                        </p:attrNameLst>
                                      </p:cBhvr>
                                    </p:anim>
                                    <p:anim from="0" to="-1.0" calcmode="lin" valueType="num">
                                      <p:cBhvr>
                                        <p:cTn id="127" dur="200" decel="50000" autoRev="1" fill="hold">
                                          <p:stCondLst>
                                            <p:cond delay="600"/>
                                          </p:stCondLst>
                                        </p:cTn>
                                        <p:tgtEl>
                                          <p:spTgt spid="9"/>
                                        </p:tgtEl>
                                        <p:attrNameLst>
                                          <p:attrName>xshear</p:attrName>
                                        </p:attrNameLst>
                                      </p:cBhvr>
                                    </p:anim>
                                    <p:animScale>
                                      <p:cBhvr>
                                        <p:cTn id="128" dur="200" decel="100000" autoRev="1" fill="hold">
                                          <p:stCondLst>
                                            <p:cond delay="600"/>
                                          </p:stCondLst>
                                        </p:cTn>
                                        <p:tgtEl>
                                          <p:spTgt spid="9"/>
                                        </p:tgtEl>
                                      </p:cBhvr>
                                      <p:from x="100000" y="100000"/>
                                      <p:to x="80000" y="100000"/>
                                    </p:animScale>
                                    <p:anim by="(#ppt_h/3+#ppt_w*0.1)" calcmode="lin" valueType="num">
                                      <p:cBhvr additive="sum">
                                        <p:cTn id="129" dur="200" decel="100000" autoRev="1" fill="hold">
                                          <p:stCondLst>
                                            <p:cond delay="600"/>
                                          </p:stCondLst>
                                        </p:cTn>
                                        <p:tgtEl>
                                          <p:spTgt spid="9"/>
                                        </p:tgtEl>
                                        <p:attrNameLst>
                                          <p:attrName>ppt_x</p:attrName>
                                        </p:attrNameLst>
                                      </p:cBhvr>
                                    </p:anim>
                                  </p:childTnLst>
                                </p:cTn>
                              </p:par>
                            </p:childTnLst>
                          </p:cTn>
                        </p:par>
                      </p:childTnLst>
                    </p:cTn>
                  </p:par>
                  <p:par>
                    <p:cTn id="130" fill="hold">
                      <p:stCondLst>
                        <p:cond delay="indefinite"/>
                      </p:stCondLst>
                      <p:childTnLst>
                        <p:par>
                          <p:cTn id="131" fill="hold">
                            <p:stCondLst>
                              <p:cond delay="0"/>
                            </p:stCondLst>
                            <p:childTnLst>
                              <p:par>
                                <p:cTn id="132" presetID="34" presetClass="entr" presetSubtype="0" fill="hold" grpId="0" nodeType="clickEffect">
                                  <p:stCondLst>
                                    <p:cond delay="0"/>
                                  </p:stCondLst>
                                  <p:childTnLst>
                                    <p:set>
                                      <p:cBhvr>
                                        <p:cTn id="133" dur="1" fill="hold">
                                          <p:stCondLst>
                                            <p:cond delay="0"/>
                                          </p:stCondLst>
                                        </p:cTn>
                                        <p:tgtEl>
                                          <p:spTgt spid="35"/>
                                        </p:tgtEl>
                                        <p:attrNameLst>
                                          <p:attrName>style.visibility</p:attrName>
                                        </p:attrNameLst>
                                      </p:cBhvr>
                                      <p:to>
                                        <p:strVal val="visible"/>
                                      </p:to>
                                    </p:set>
                                    <p:anim from="(-#ppt_w/2)" to="(#ppt_x)" calcmode="lin" valueType="num">
                                      <p:cBhvr>
                                        <p:cTn id="134" dur="600" fill="hold">
                                          <p:stCondLst>
                                            <p:cond delay="0"/>
                                          </p:stCondLst>
                                        </p:cTn>
                                        <p:tgtEl>
                                          <p:spTgt spid="35"/>
                                        </p:tgtEl>
                                        <p:attrNameLst>
                                          <p:attrName>ppt_x</p:attrName>
                                        </p:attrNameLst>
                                      </p:cBhvr>
                                    </p:anim>
                                    <p:anim from="0" to="-1.0" calcmode="lin" valueType="num">
                                      <p:cBhvr>
                                        <p:cTn id="135" dur="200" decel="50000" autoRev="1" fill="hold">
                                          <p:stCondLst>
                                            <p:cond delay="600"/>
                                          </p:stCondLst>
                                        </p:cTn>
                                        <p:tgtEl>
                                          <p:spTgt spid="35"/>
                                        </p:tgtEl>
                                        <p:attrNameLst>
                                          <p:attrName>xshear</p:attrName>
                                        </p:attrNameLst>
                                      </p:cBhvr>
                                    </p:anim>
                                    <p:animScale>
                                      <p:cBhvr>
                                        <p:cTn id="136" dur="200" decel="100000" autoRev="1" fill="hold">
                                          <p:stCondLst>
                                            <p:cond delay="600"/>
                                          </p:stCondLst>
                                        </p:cTn>
                                        <p:tgtEl>
                                          <p:spTgt spid="35"/>
                                        </p:tgtEl>
                                      </p:cBhvr>
                                      <p:from x="100000" y="100000"/>
                                      <p:to x="80000" y="100000"/>
                                    </p:animScale>
                                    <p:anim by="(#ppt_h/3+#ppt_w*0.1)" calcmode="lin" valueType="num">
                                      <p:cBhvr additive="sum">
                                        <p:cTn id="137" dur="200" decel="100000" autoRev="1" fill="hold">
                                          <p:stCondLst>
                                            <p:cond delay="600"/>
                                          </p:stCondLst>
                                        </p:cTn>
                                        <p:tgtEl>
                                          <p:spTgt spid="35"/>
                                        </p:tgtEl>
                                        <p:attrNameLst>
                                          <p:attrName>ppt_x</p:attrName>
                                        </p:attrNameLst>
                                      </p:cBhvr>
                                    </p:anim>
                                  </p:childTnLst>
                                </p:cTn>
                              </p:par>
                            </p:childTnLst>
                          </p:cTn>
                        </p:par>
                      </p:childTnLst>
                    </p:cTn>
                  </p:par>
                  <p:par>
                    <p:cTn id="138" fill="hold">
                      <p:stCondLst>
                        <p:cond delay="indefinite"/>
                      </p:stCondLst>
                      <p:childTnLst>
                        <p:par>
                          <p:cTn id="139" fill="hold">
                            <p:stCondLst>
                              <p:cond delay="0"/>
                            </p:stCondLst>
                            <p:childTnLst>
                              <p:par>
                                <p:cTn id="140" presetID="34" presetClass="entr" presetSubtype="0" fill="hold" grpId="0" nodeType="clickEffect">
                                  <p:stCondLst>
                                    <p:cond delay="0"/>
                                  </p:stCondLst>
                                  <p:childTnLst>
                                    <p:set>
                                      <p:cBhvr>
                                        <p:cTn id="141" dur="1" fill="hold">
                                          <p:stCondLst>
                                            <p:cond delay="0"/>
                                          </p:stCondLst>
                                        </p:cTn>
                                        <p:tgtEl>
                                          <p:spTgt spid="34"/>
                                        </p:tgtEl>
                                        <p:attrNameLst>
                                          <p:attrName>style.visibility</p:attrName>
                                        </p:attrNameLst>
                                      </p:cBhvr>
                                      <p:to>
                                        <p:strVal val="visible"/>
                                      </p:to>
                                    </p:set>
                                    <p:anim from="(-#ppt_w/2)" to="(#ppt_x)" calcmode="lin" valueType="num">
                                      <p:cBhvr>
                                        <p:cTn id="142" dur="600" fill="hold">
                                          <p:stCondLst>
                                            <p:cond delay="0"/>
                                          </p:stCondLst>
                                        </p:cTn>
                                        <p:tgtEl>
                                          <p:spTgt spid="34"/>
                                        </p:tgtEl>
                                        <p:attrNameLst>
                                          <p:attrName>ppt_x</p:attrName>
                                        </p:attrNameLst>
                                      </p:cBhvr>
                                    </p:anim>
                                    <p:anim from="0" to="-1.0" calcmode="lin" valueType="num">
                                      <p:cBhvr>
                                        <p:cTn id="143" dur="200" decel="50000" autoRev="1" fill="hold">
                                          <p:stCondLst>
                                            <p:cond delay="600"/>
                                          </p:stCondLst>
                                        </p:cTn>
                                        <p:tgtEl>
                                          <p:spTgt spid="34"/>
                                        </p:tgtEl>
                                        <p:attrNameLst>
                                          <p:attrName>xshear</p:attrName>
                                        </p:attrNameLst>
                                      </p:cBhvr>
                                    </p:anim>
                                    <p:animScale>
                                      <p:cBhvr>
                                        <p:cTn id="144" dur="200" decel="100000" autoRev="1" fill="hold">
                                          <p:stCondLst>
                                            <p:cond delay="600"/>
                                          </p:stCondLst>
                                        </p:cTn>
                                        <p:tgtEl>
                                          <p:spTgt spid="34"/>
                                        </p:tgtEl>
                                      </p:cBhvr>
                                      <p:from x="100000" y="100000"/>
                                      <p:to x="80000" y="100000"/>
                                    </p:animScale>
                                    <p:anim by="(#ppt_h/3+#ppt_w*0.1)" calcmode="lin" valueType="num">
                                      <p:cBhvr additive="sum">
                                        <p:cTn id="145" dur="200" decel="100000" autoRev="1" fill="hold">
                                          <p:stCondLst>
                                            <p:cond delay="600"/>
                                          </p:stCondLst>
                                        </p:cTn>
                                        <p:tgtEl>
                                          <p:spTgt spid="34"/>
                                        </p:tgtEl>
                                        <p:attrNameLst>
                                          <p:attrName>ppt_x</p:attrName>
                                        </p:attrNameLst>
                                      </p:cBhvr>
                                    </p:anim>
                                  </p:childTnLst>
                                </p:cTn>
                              </p:par>
                            </p:childTnLst>
                          </p:cTn>
                        </p:par>
                      </p:childTnLst>
                    </p:cTn>
                  </p:par>
                  <p:par>
                    <p:cTn id="146" fill="hold">
                      <p:stCondLst>
                        <p:cond delay="indefinite"/>
                      </p:stCondLst>
                      <p:childTnLst>
                        <p:par>
                          <p:cTn id="147" fill="hold">
                            <p:stCondLst>
                              <p:cond delay="0"/>
                            </p:stCondLst>
                            <p:childTnLst>
                              <p:par>
                                <p:cTn id="148" presetID="48" presetClass="entr" presetSubtype="0" accel="50000" fill="hold" grpId="0" nodeType="clickEffect">
                                  <p:stCondLst>
                                    <p:cond delay="0"/>
                                  </p:stCondLst>
                                  <p:childTnLst>
                                    <p:set>
                                      <p:cBhvr>
                                        <p:cTn id="149" dur="1" fill="hold">
                                          <p:stCondLst>
                                            <p:cond delay="0"/>
                                          </p:stCondLst>
                                        </p:cTn>
                                        <p:tgtEl>
                                          <p:spTgt spid="19"/>
                                        </p:tgtEl>
                                        <p:attrNameLst>
                                          <p:attrName>style.visibility</p:attrName>
                                        </p:attrNameLst>
                                      </p:cBhvr>
                                      <p:to>
                                        <p:strVal val="visible"/>
                                      </p:to>
                                    </p:set>
                                    <p:anim calcmode="lin" valueType="num">
                                      <p:cBhvr>
                                        <p:cTn id="150" dur="1000" fill="hold"/>
                                        <p:tgtEl>
                                          <p:spTgt spid="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1" dur="1000" fill="hold"/>
                                        <p:tgtEl>
                                          <p:spTgt spid="19"/>
                                        </p:tgtEl>
                                        <p:attrNameLst>
                                          <p:attrName>ppt_x</p:attrName>
                                        </p:attrNameLst>
                                      </p:cBhvr>
                                      <p:tavLst>
                                        <p:tav tm="0">
                                          <p:val>
                                            <p:fltVal val="-1"/>
                                          </p:val>
                                        </p:tav>
                                        <p:tav tm="50000">
                                          <p:val>
                                            <p:fltVal val="0.95"/>
                                          </p:val>
                                        </p:tav>
                                        <p:tav tm="100000">
                                          <p:val>
                                            <p:strVal val="#ppt_x"/>
                                          </p:val>
                                        </p:tav>
                                      </p:tavLst>
                                    </p:anim>
                                    <p:anim calcmode="lin" valueType="num">
                                      <p:cBhvr>
                                        <p:cTn id="152" dur="1000" fill="hold"/>
                                        <p:tgtEl>
                                          <p:spTgt spid="19"/>
                                        </p:tgtEl>
                                        <p:attrNameLst>
                                          <p:attrName>ppt_y</p:attrName>
                                        </p:attrNameLst>
                                      </p:cBhvr>
                                      <p:tavLst>
                                        <p:tav tm="0">
                                          <p:val>
                                            <p:strVal val="#ppt_y"/>
                                          </p:val>
                                        </p:tav>
                                        <p:tav tm="100000">
                                          <p:val>
                                            <p:strVal val="#ppt_y"/>
                                          </p:val>
                                        </p:tav>
                                      </p:tavLst>
                                    </p:anim>
                                    <p:animEffect transition="in" filter="fade">
                                      <p:cBhvr>
                                        <p:cTn id="153" dur="1000"/>
                                        <p:tgtEl>
                                          <p:spTgt spid="19"/>
                                        </p:tgtEl>
                                      </p:cBhvr>
                                    </p:animEffect>
                                  </p:childTnLst>
                                </p:cTn>
                              </p:par>
                            </p:childTnLst>
                          </p:cTn>
                        </p:par>
                      </p:childTnLst>
                    </p:cTn>
                  </p:par>
                  <p:par>
                    <p:cTn id="154" fill="hold">
                      <p:stCondLst>
                        <p:cond delay="indefinite"/>
                      </p:stCondLst>
                      <p:childTnLst>
                        <p:par>
                          <p:cTn id="155" fill="hold">
                            <p:stCondLst>
                              <p:cond delay="0"/>
                            </p:stCondLst>
                            <p:childTnLst>
                              <p:par>
                                <p:cTn id="156" presetID="48" presetClass="entr" presetSubtype="0" accel="50000" fill="hold" grpId="0" nodeType="click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9"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160" dur="1000" fill="hold"/>
                                        <p:tgtEl>
                                          <p:spTgt spid="21"/>
                                        </p:tgtEl>
                                        <p:attrNameLst>
                                          <p:attrName>ppt_y</p:attrName>
                                        </p:attrNameLst>
                                      </p:cBhvr>
                                      <p:tavLst>
                                        <p:tav tm="0">
                                          <p:val>
                                            <p:strVal val="#ppt_y"/>
                                          </p:val>
                                        </p:tav>
                                        <p:tav tm="100000">
                                          <p:val>
                                            <p:strVal val="#ppt_y"/>
                                          </p:val>
                                        </p:tav>
                                      </p:tavLst>
                                    </p:anim>
                                    <p:animEffect transition="in" filter="fade">
                                      <p:cBhvr>
                                        <p:cTn id="161" dur="1000"/>
                                        <p:tgtEl>
                                          <p:spTgt spid="21"/>
                                        </p:tgtEl>
                                      </p:cBhvr>
                                    </p:animEffect>
                                  </p:childTnLst>
                                </p:cTn>
                              </p:par>
                            </p:childTnLst>
                          </p:cTn>
                        </p:par>
                      </p:childTnLst>
                    </p:cTn>
                  </p:par>
                  <p:par>
                    <p:cTn id="162" fill="hold">
                      <p:stCondLst>
                        <p:cond delay="indefinite"/>
                      </p:stCondLst>
                      <p:childTnLst>
                        <p:par>
                          <p:cTn id="163" fill="hold">
                            <p:stCondLst>
                              <p:cond delay="0"/>
                            </p:stCondLst>
                            <p:childTnLst>
                              <p:par>
                                <p:cTn id="164" presetID="51" presetClass="entr" presetSubtype="0" fill="hold" grpId="0" nodeType="clickEffect">
                                  <p:stCondLst>
                                    <p:cond delay="0"/>
                                  </p:stCondLst>
                                  <p:childTnLst>
                                    <p:set>
                                      <p:cBhvr>
                                        <p:cTn id="165" dur="1" fill="hold">
                                          <p:stCondLst>
                                            <p:cond delay="0"/>
                                          </p:stCondLst>
                                        </p:cTn>
                                        <p:tgtEl>
                                          <p:spTgt spid="20"/>
                                        </p:tgtEl>
                                        <p:attrNameLst>
                                          <p:attrName>style.visibility</p:attrName>
                                        </p:attrNameLst>
                                      </p:cBhvr>
                                      <p:to>
                                        <p:strVal val="visible"/>
                                      </p:to>
                                    </p:set>
                                    <p:animEffect transition="in" filter="fade">
                                      <p:cBhvr>
                                        <p:cTn id="166" dur="770" decel="100000"/>
                                        <p:tgtEl>
                                          <p:spTgt spid="20"/>
                                        </p:tgtEl>
                                      </p:cBhvr>
                                    </p:animEffect>
                                    <p:animScale>
                                      <p:cBhvr>
                                        <p:cTn id="167" dur="770" decel="100000"/>
                                        <p:tgtEl>
                                          <p:spTgt spid="20"/>
                                        </p:tgtEl>
                                      </p:cBhvr>
                                      <p:from x="10000" y="10000"/>
                                      <p:to x="200000" y="450000"/>
                                    </p:animScale>
                                    <p:animScale>
                                      <p:cBhvr>
                                        <p:cTn id="168" dur="1230" accel="100000" fill="hold">
                                          <p:stCondLst>
                                            <p:cond delay="770"/>
                                          </p:stCondLst>
                                        </p:cTn>
                                        <p:tgtEl>
                                          <p:spTgt spid="20"/>
                                        </p:tgtEl>
                                      </p:cBhvr>
                                      <p:from x="200000" y="450000"/>
                                      <p:to x="100000" y="100000"/>
                                    </p:animScale>
                                    <p:set>
                                      <p:cBhvr>
                                        <p:cTn id="169" dur="770" fill="hold"/>
                                        <p:tgtEl>
                                          <p:spTgt spid="20"/>
                                        </p:tgtEl>
                                        <p:attrNameLst>
                                          <p:attrName>ppt_x</p:attrName>
                                        </p:attrNameLst>
                                      </p:cBhvr>
                                      <p:to>
                                        <p:strVal val="(0.5)"/>
                                      </p:to>
                                    </p:set>
                                    <p:anim from="(0.5)" to="(#ppt_x)" calcmode="lin" valueType="num">
                                      <p:cBhvr>
                                        <p:cTn id="170" dur="1230" accel="100000" fill="hold">
                                          <p:stCondLst>
                                            <p:cond delay="770"/>
                                          </p:stCondLst>
                                        </p:cTn>
                                        <p:tgtEl>
                                          <p:spTgt spid="20"/>
                                        </p:tgtEl>
                                        <p:attrNameLst>
                                          <p:attrName>ppt_x</p:attrName>
                                        </p:attrNameLst>
                                      </p:cBhvr>
                                    </p:anim>
                                    <p:set>
                                      <p:cBhvr>
                                        <p:cTn id="171" dur="770" fill="hold"/>
                                        <p:tgtEl>
                                          <p:spTgt spid="20"/>
                                        </p:tgtEl>
                                        <p:attrNameLst>
                                          <p:attrName>ppt_y</p:attrName>
                                        </p:attrNameLst>
                                      </p:cBhvr>
                                      <p:to>
                                        <p:strVal val="(#ppt_y+0.4)"/>
                                      </p:to>
                                    </p:set>
                                    <p:anim from="(#ppt_y+0.4)" to="(#ppt_y)" calcmode="lin" valueType="num">
                                      <p:cBhvr>
                                        <p:cTn id="172" dur="1230" accel="100000" fill="hold">
                                          <p:stCondLst>
                                            <p:cond delay="770"/>
                                          </p:stCondLst>
                                        </p:cTn>
                                        <p:tgtEl>
                                          <p:spTgt spid="20"/>
                                        </p:tgtEl>
                                        <p:attrNameLst>
                                          <p:attrName>ppt_y</p:attrName>
                                        </p:attrNameLst>
                                      </p:cBhvr>
                                    </p:anim>
                                  </p:childTnLst>
                                </p:cTn>
                              </p:par>
                            </p:childTnLst>
                          </p:cTn>
                        </p:par>
                      </p:childTnLst>
                    </p:cTn>
                  </p:par>
                  <p:par>
                    <p:cTn id="173" fill="hold">
                      <p:stCondLst>
                        <p:cond delay="indefinite"/>
                      </p:stCondLst>
                      <p:childTnLst>
                        <p:par>
                          <p:cTn id="174" fill="hold">
                            <p:stCondLst>
                              <p:cond delay="0"/>
                            </p:stCondLst>
                            <p:childTnLst>
                              <p:par>
                                <p:cTn id="175" presetID="34" presetClass="entr" presetSubtype="0" fill="hold" grpId="0" nodeType="clickEffect">
                                  <p:stCondLst>
                                    <p:cond delay="0"/>
                                  </p:stCondLst>
                                  <p:childTnLst>
                                    <p:set>
                                      <p:cBhvr>
                                        <p:cTn id="176" dur="1" fill="hold">
                                          <p:stCondLst>
                                            <p:cond delay="0"/>
                                          </p:stCondLst>
                                        </p:cTn>
                                        <p:tgtEl>
                                          <p:spTgt spid="18"/>
                                        </p:tgtEl>
                                        <p:attrNameLst>
                                          <p:attrName>style.visibility</p:attrName>
                                        </p:attrNameLst>
                                      </p:cBhvr>
                                      <p:to>
                                        <p:strVal val="visible"/>
                                      </p:to>
                                    </p:set>
                                    <p:anim from="(-#ppt_w/2)" to="(#ppt_x)" calcmode="lin" valueType="num">
                                      <p:cBhvr>
                                        <p:cTn id="177" dur="600" fill="hold">
                                          <p:stCondLst>
                                            <p:cond delay="0"/>
                                          </p:stCondLst>
                                        </p:cTn>
                                        <p:tgtEl>
                                          <p:spTgt spid="18"/>
                                        </p:tgtEl>
                                        <p:attrNameLst>
                                          <p:attrName>ppt_x</p:attrName>
                                        </p:attrNameLst>
                                      </p:cBhvr>
                                    </p:anim>
                                    <p:anim from="0" to="-1.0" calcmode="lin" valueType="num">
                                      <p:cBhvr>
                                        <p:cTn id="178" dur="200" decel="50000" autoRev="1" fill="hold">
                                          <p:stCondLst>
                                            <p:cond delay="600"/>
                                          </p:stCondLst>
                                        </p:cTn>
                                        <p:tgtEl>
                                          <p:spTgt spid="18"/>
                                        </p:tgtEl>
                                        <p:attrNameLst>
                                          <p:attrName>xshear</p:attrName>
                                        </p:attrNameLst>
                                      </p:cBhvr>
                                    </p:anim>
                                    <p:animScale>
                                      <p:cBhvr>
                                        <p:cTn id="179" dur="200" decel="100000" autoRev="1" fill="hold">
                                          <p:stCondLst>
                                            <p:cond delay="600"/>
                                          </p:stCondLst>
                                        </p:cTn>
                                        <p:tgtEl>
                                          <p:spTgt spid="18"/>
                                        </p:tgtEl>
                                      </p:cBhvr>
                                      <p:from x="100000" y="100000"/>
                                      <p:to x="80000" y="100000"/>
                                    </p:animScale>
                                    <p:anim by="(#ppt_h/3+#ppt_w*0.1)" calcmode="lin" valueType="num">
                                      <p:cBhvr additive="sum">
                                        <p:cTn id="180" dur="200" decel="100000" autoRev="1" fill="hold">
                                          <p:stCondLst>
                                            <p:cond delay="600"/>
                                          </p:stCondLst>
                                        </p:cTn>
                                        <p:tgtEl>
                                          <p:spTgt spid="18"/>
                                        </p:tgtEl>
                                        <p:attrNameLst>
                                          <p:attrName>ppt_x</p:attrName>
                                        </p:attrNameLst>
                                      </p:cBhvr>
                                    </p:anim>
                                  </p:childTnLst>
                                </p:cTn>
                              </p:par>
                            </p:childTnLst>
                          </p:cTn>
                        </p:par>
                      </p:childTnLst>
                    </p:cTn>
                  </p:par>
                  <p:par>
                    <p:cTn id="181" fill="hold">
                      <p:stCondLst>
                        <p:cond delay="indefinite"/>
                      </p:stCondLst>
                      <p:childTnLst>
                        <p:par>
                          <p:cTn id="182" fill="hold">
                            <p:stCondLst>
                              <p:cond delay="0"/>
                            </p:stCondLst>
                            <p:childTnLst>
                              <p:par>
                                <p:cTn id="183" presetID="34" presetClass="entr" presetSubtype="0" fill="hold" grpId="0" nodeType="clickEffect">
                                  <p:stCondLst>
                                    <p:cond delay="0"/>
                                  </p:stCondLst>
                                  <p:childTnLst>
                                    <p:set>
                                      <p:cBhvr>
                                        <p:cTn id="184" dur="1" fill="hold">
                                          <p:stCondLst>
                                            <p:cond delay="0"/>
                                          </p:stCondLst>
                                        </p:cTn>
                                        <p:tgtEl>
                                          <p:spTgt spid="27"/>
                                        </p:tgtEl>
                                        <p:attrNameLst>
                                          <p:attrName>style.visibility</p:attrName>
                                        </p:attrNameLst>
                                      </p:cBhvr>
                                      <p:to>
                                        <p:strVal val="visible"/>
                                      </p:to>
                                    </p:set>
                                    <p:anim from="(-#ppt_w/2)" to="(#ppt_x)" calcmode="lin" valueType="num">
                                      <p:cBhvr>
                                        <p:cTn id="185" dur="600" fill="hold">
                                          <p:stCondLst>
                                            <p:cond delay="0"/>
                                          </p:stCondLst>
                                        </p:cTn>
                                        <p:tgtEl>
                                          <p:spTgt spid="27"/>
                                        </p:tgtEl>
                                        <p:attrNameLst>
                                          <p:attrName>ppt_x</p:attrName>
                                        </p:attrNameLst>
                                      </p:cBhvr>
                                    </p:anim>
                                    <p:anim from="0" to="-1.0" calcmode="lin" valueType="num">
                                      <p:cBhvr>
                                        <p:cTn id="186" dur="200" decel="50000" autoRev="1" fill="hold">
                                          <p:stCondLst>
                                            <p:cond delay="600"/>
                                          </p:stCondLst>
                                        </p:cTn>
                                        <p:tgtEl>
                                          <p:spTgt spid="27"/>
                                        </p:tgtEl>
                                        <p:attrNameLst>
                                          <p:attrName>xshear</p:attrName>
                                        </p:attrNameLst>
                                      </p:cBhvr>
                                    </p:anim>
                                    <p:animScale>
                                      <p:cBhvr>
                                        <p:cTn id="187" dur="200" decel="100000" autoRev="1" fill="hold">
                                          <p:stCondLst>
                                            <p:cond delay="600"/>
                                          </p:stCondLst>
                                        </p:cTn>
                                        <p:tgtEl>
                                          <p:spTgt spid="27"/>
                                        </p:tgtEl>
                                      </p:cBhvr>
                                      <p:from x="100000" y="100000"/>
                                      <p:to x="80000" y="100000"/>
                                    </p:animScale>
                                    <p:anim by="(#ppt_h/3+#ppt_w*0.1)" calcmode="lin" valueType="num">
                                      <p:cBhvr additive="sum">
                                        <p:cTn id="188" dur="200" decel="100000" autoRev="1" fill="hold">
                                          <p:stCondLst>
                                            <p:cond delay="600"/>
                                          </p:stCondLst>
                                        </p:cTn>
                                        <p:tgtEl>
                                          <p:spTgt spid="27"/>
                                        </p:tgtEl>
                                        <p:attrNameLst>
                                          <p:attrName>ppt_x</p:attrName>
                                        </p:attrNameLst>
                                      </p:cBhvr>
                                    </p:anim>
                                  </p:childTnLst>
                                </p:cTn>
                              </p:par>
                            </p:childTnLst>
                          </p:cTn>
                        </p:par>
                      </p:childTnLst>
                    </p:cTn>
                  </p:par>
                  <p:par>
                    <p:cTn id="189" fill="hold">
                      <p:stCondLst>
                        <p:cond delay="indefinite"/>
                      </p:stCondLst>
                      <p:childTnLst>
                        <p:par>
                          <p:cTn id="190" fill="hold">
                            <p:stCondLst>
                              <p:cond delay="0"/>
                            </p:stCondLst>
                            <p:childTnLst>
                              <p:par>
                                <p:cTn id="191" presetID="47" presetClass="entr" presetSubtype="0" fill="hold" grpId="0" nodeType="clickEffect">
                                  <p:stCondLst>
                                    <p:cond delay="0"/>
                                  </p:stCondLst>
                                  <p:childTnLst>
                                    <p:set>
                                      <p:cBhvr>
                                        <p:cTn id="192" dur="1" fill="hold">
                                          <p:stCondLst>
                                            <p:cond delay="0"/>
                                          </p:stCondLst>
                                        </p:cTn>
                                        <p:tgtEl>
                                          <p:spTgt spid="30"/>
                                        </p:tgtEl>
                                        <p:attrNameLst>
                                          <p:attrName>style.visibility</p:attrName>
                                        </p:attrNameLst>
                                      </p:cBhvr>
                                      <p:to>
                                        <p:strVal val="visible"/>
                                      </p:to>
                                    </p:set>
                                    <p:animEffect transition="in" filter="fade">
                                      <p:cBhvr>
                                        <p:cTn id="193" dur="1000"/>
                                        <p:tgtEl>
                                          <p:spTgt spid="30"/>
                                        </p:tgtEl>
                                      </p:cBhvr>
                                    </p:animEffect>
                                    <p:anim calcmode="lin" valueType="num">
                                      <p:cBhvr>
                                        <p:cTn id="194" dur="1000" fill="hold"/>
                                        <p:tgtEl>
                                          <p:spTgt spid="30"/>
                                        </p:tgtEl>
                                        <p:attrNameLst>
                                          <p:attrName>ppt_x</p:attrName>
                                        </p:attrNameLst>
                                      </p:cBhvr>
                                      <p:tavLst>
                                        <p:tav tm="0">
                                          <p:val>
                                            <p:strVal val="#ppt_x"/>
                                          </p:val>
                                        </p:tav>
                                        <p:tav tm="100000">
                                          <p:val>
                                            <p:strVal val="#ppt_x"/>
                                          </p:val>
                                        </p:tav>
                                      </p:tavLst>
                                    </p:anim>
                                    <p:anim calcmode="lin" valueType="num">
                                      <p:cBhvr>
                                        <p:cTn id="19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8" presetClass="entr" presetSubtype="0" accel="50000" fill="hold" grpId="0" nodeType="clickEffect">
                                  <p:stCondLst>
                                    <p:cond delay="0"/>
                                  </p:stCondLst>
                                  <p:childTnLst>
                                    <p:set>
                                      <p:cBhvr>
                                        <p:cTn id="199" dur="1" fill="hold">
                                          <p:stCondLst>
                                            <p:cond delay="0"/>
                                          </p:stCondLst>
                                        </p:cTn>
                                        <p:tgtEl>
                                          <p:spTgt spid="33"/>
                                        </p:tgtEl>
                                        <p:attrNameLst>
                                          <p:attrName>style.visibility</p:attrName>
                                        </p:attrNameLst>
                                      </p:cBhvr>
                                      <p:to>
                                        <p:strVal val="visible"/>
                                      </p:to>
                                    </p:set>
                                    <p:anim calcmode="lin" valueType="num">
                                      <p:cBhvr>
                                        <p:cTn id="200" dur="1000" fill="hold"/>
                                        <p:tgtEl>
                                          <p:spTgt spid="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1" dur="1000" fill="hold"/>
                                        <p:tgtEl>
                                          <p:spTgt spid="33"/>
                                        </p:tgtEl>
                                        <p:attrNameLst>
                                          <p:attrName>ppt_x</p:attrName>
                                        </p:attrNameLst>
                                      </p:cBhvr>
                                      <p:tavLst>
                                        <p:tav tm="0">
                                          <p:val>
                                            <p:fltVal val="-1"/>
                                          </p:val>
                                        </p:tav>
                                        <p:tav tm="50000">
                                          <p:val>
                                            <p:fltVal val="0.95"/>
                                          </p:val>
                                        </p:tav>
                                        <p:tav tm="100000">
                                          <p:val>
                                            <p:strVal val="#ppt_x"/>
                                          </p:val>
                                        </p:tav>
                                      </p:tavLst>
                                    </p:anim>
                                    <p:anim calcmode="lin" valueType="num">
                                      <p:cBhvr>
                                        <p:cTn id="202" dur="1000" fill="hold"/>
                                        <p:tgtEl>
                                          <p:spTgt spid="33"/>
                                        </p:tgtEl>
                                        <p:attrNameLst>
                                          <p:attrName>ppt_y</p:attrName>
                                        </p:attrNameLst>
                                      </p:cBhvr>
                                      <p:tavLst>
                                        <p:tav tm="0">
                                          <p:val>
                                            <p:strVal val="#ppt_y"/>
                                          </p:val>
                                        </p:tav>
                                        <p:tav tm="100000">
                                          <p:val>
                                            <p:strVal val="#ppt_y"/>
                                          </p:val>
                                        </p:tav>
                                      </p:tavLst>
                                    </p:anim>
                                    <p:animEffect transition="in" filter="fade">
                                      <p:cBhvr>
                                        <p:cTn id="203" dur="1000"/>
                                        <p:tgtEl>
                                          <p:spTgt spid="33"/>
                                        </p:tgtEl>
                                      </p:cBhvr>
                                    </p:animEffect>
                                  </p:childTnLst>
                                </p:cTn>
                              </p:par>
                            </p:childTnLst>
                          </p:cTn>
                        </p:par>
                      </p:childTnLst>
                    </p:cTn>
                  </p:par>
                  <p:par>
                    <p:cTn id="204" fill="hold">
                      <p:stCondLst>
                        <p:cond delay="indefinite"/>
                      </p:stCondLst>
                      <p:childTnLst>
                        <p:par>
                          <p:cTn id="205" fill="hold">
                            <p:stCondLst>
                              <p:cond delay="0"/>
                            </p:stCondLst>
                            <p:childTnLst>
                              <p:par>
                                <p:cTn id="206" presetID="34" presetClass="entr" presetSubtype="0" fill="hold" grpId="0" nodeType="clickEffect">
                                  <p:stCondLst>
                                    <p:cond delay="0"/>
                                  </p:stCondLst>
                                  <p:childTnLst>
                                    <p:set>
                                      <p:cBhvr>
                                        <p:cTn id="207" dur="1" fill="hold">
                                          <p:stCondLst>
                                            <p:cond delay="0"/>
                                          </p:stCondLst>
                                        </p:cTn>
                                        <p:tgtEl>
                                          <p:spTgt spid="25"/>
                                        </p:tgtEl>
                                        <p:attrNameLst>
                                          <p:attrName>style.visibility</p:attrName>
                                        </p:attrNameLst>
                                      </p:cBhvr>
                                      <p:to>
                                        <p:strVal val="visible"/>
                                      </p:to>
                                    </p:set>
                                    <p:anim from="(-#ppt_w/2)" to="(#ppt_x)" calcmode="lin" valueType="num">
                                      <p:cBhvr>
                                        <p:cTn id="208" dur="600" fill="hold">
                                          <p:stCondLst>
                                            <p:cond delay="0"/>
                                          </p:stCondLst>
                                        </p:cTn>
                                        <p:tgtEl>
                                          <p:spTgt spid="25"/>
                                        </p:tgtEl>
                                        <p:attrNameLst>
                                          <p:attrName>ppt_x</p:attrName>
                                        </p:attrNameLst>
                                      </p:cBhvr>
                                    </p:anim>
                                    <p:anim from="0" to="-1.0" calcmode="lin" valueType="num">
                                      <p:cBhvr>
                                        <p:cTn id="209" dur="200" decel="50000" autoRev="1" fill="hold">
                                          <p:stCondLst>
                                            <p:cond delay="600"/>
                                          </p:stCondLst>
                                        </p:cTn>
                                        <p:tgtEl>
                                          <p:spTgt spid="25"/>
                                        </p:tgtEl>
                                        <p:attrNameLst>
                                          <p:attrName>xshear</p:attrName>
                                        </p:attrNameLst>
                                      </p:cBhvr>
                                    </p:anim>
                                    <p:animScale>
                                      <p:cBhvr>
                                        <p:cTn id="210" dur="200" decel="100000" autoRev="1" fill="hold">
                                          <p:stCondLst>
                                            <p:cond delay="600"/>
                                          </p:stCondLst>
                                        </p:cTn>
                                        <p:tgtEl>
                                          <p:spTgt spid="25"/>
                                        </p:tgtEl>
                                      </p:cBhvr>
                                      <p:from x="100000" y="100000"/>
                                      <p:to x="80000" y="100000"/>
                                    </p:animScale>
                                    <p:anim by="(#ppt_h/3+#ppt_w*0.1)" calcmode="lin" valueType="num">
                                      <p:cBhvr additive="sum">
                                        <p:cTn id="211" dur="200" decel="100000" autoRev="1" fill="hold">
                                          <p:stCondLst>
                                            <p:cond delay="600"/>
                                          </p:stCondLst>
                                        </p:cTn>
                                        <p:tgtEl>
                                          <p:spTgt spid="25"/>
                                        </p:tgtEl>
                                        <p:attrNameLst>
                                          <p:attrName>ppt_x</p:attrName>
                                        </p:attrNameLst>
                                      </p:cBhvr>
                                    </p:anim>
                                  </p:childTnLst>
                                </p:cTn>
                              </p:par>
                            </p:childTnLst>
                          </p:cTn>
                        </p:par>
                      </p:childTnLst>
                    </p:cTn>
                  </p:par>
                  <p:par>
                    <p:cTn id="212" fill="hold">
                      <p:stCondLst>
                        <p:cond delay="indefinite"/>
                      </p:stCondLst>
                      <p:childTnLst>
                        <p:par>
                          <p:cTn id="213" fill="hold">
                            <p:stCondLst>
                              <p:cond delay="0"/>
                            </p:stCondLst>
                            <p:childTnLst>
                              <p:par>
                                <p:cTn id="214" presetID="48" presetClass="entr" presetSubtype="0" accel="50000" fill="hold" grpId="0" nodeType="clickEffect">
                                  <p:stCondLst>
                                    <p:cond delay="0"/>
                                  </p:stCondLst>
                                  <p:childTnLst>
                                    <p:set>
                                      <p:cBhvr>
                                        <p:cTn id="215" dur="1" fill="hold">
                                          <p:stCondLst>
                                            <p:cond delay="0"/>
                                          </p:stCondLst>
                                        </p:cTn>
                                        <p:tgtEl>
                                          <p:spTgt spid="29"/>
                                        </p:tgtEl>
                                        <p:attrNameLst>
                                          <p:attrName>style.visibility</p:attrName>
                                        </p:attrNameLst>
                                      </p:cBhvr>
                                      <p:to>
                                        <p:strVal val="visible"/>
                                      </p:to>
                                    </p:set>
                                    <p:anim calcmode="lin" valueType="num">
                                      <p:cBhvr>
                                        <p:cTn id="216" dur="1000" fill="hold"/>
                                        <p:tgtEl>
                                          <p:spTgt spid="2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7" dur="1000" fill="hold"/>
                                        <p:tgtEl>
                                          <p:spTgt spid="29"/>
                                        </p:tgtEl>
                                        <p:attrNameLst>
                                          <p:attrName>ppt_x</p:attrName>
                                        </p:attrNameLst>
                                      </p:cBhvr>
                                      <p:tavLst>
                                        <p:tav tm="0">
                                          <p:val>
                                            <p:fltVal val="-1"/>
                                          </p:val>
                                        </p:tav>
                                        <p:tav tm="50000">
                                          <p:val>
                                            <p:fltVal val="0.95"/>
                                          </p:val>
                                        </p:tav>
                                        <p:tav tm="100000">
                                          <p:val>
                                            <p:strVal val="#ppt_x"/>
                                          </p:val>
                                        </p:tav>
                                      </p:tavLst>
                                    </p:anim>
                                    <p:anim calcmode="lin" valueType="num">
                                      <p:cBhvr>
                                        <p:cTn id="218" dur="1000" fill="hold"/>
                                        <p:tgtEl>
                                          <p:spTgt spid="29"/>
                                        </p:tgtEl>
                                        <p:attrNameLst>
                                          <p:attrName>ppt_y</p:attrName>
                                        </p:attrNameLst>
                                      </p:cBhvr>
                                      <p:tavLst>
                                        <p:tav tm="0">
                                          <p:val>
                                            <p:strVal val="#ppt_y"/>
                                          </p:val>
                                        </p:tav>
                                        <p:tav tm="100000">
                                          <p:val>
                                            <p:strVal val="#ppt_y"/>
                                          </p:val>
                                        </p:tav>
                                      </p:tavLst>
                                    </p:anim>
                                    <p:animEffect transition="in" filter="fade">
                                      <p:cBhvr>
                                        <p:cTn id="219" dur="1000"/>
                                        <p:tgtEl>
                                          <p:spTgt spid="29"/>
                                        </p:tgtEl>
                                      </p:cBhvr>
                                    </p:animEffect>
                                  </p:childTnLst>
                                </p:cTn>
                              </p:par>
                            </p:childTnLst>
                          </p:cTn>
                        </p:par>
                      </p:childTnLst>
                    </p:cTn>
                  </p:par>
                  <p:par>
                    <p:cTn id="220" fill="hold">
                      <p:stCondLst>
                        <p:cond delay="indefinite"/>
                      </p:stCondLst>
                      <p:childTnLst>
                        <p:par>
                          <p:cTn id="221" fill="hold">
                            <p:stCondLst>
                              <p:cond delay="0"/>
                            </p:stCondLst>
                            <p:childTnLst>
                              <p:par>
                                <p:cTn id="222" presetID="34" presetClass="entr" presetSubtype="0" fill="hold" grpId="0" nodeType="clickEffect">
                                  <p:stCondLst>
                                    <p:cond delay="0"/>
                                  </p:stCondLst>
                                  <p:childTnLst>
                                    <p:set>
                                      <p:cBhvr>
                                        <p:cTn id="223" dur="1" fill="hold">
                                          <p:stCondLst>
                                            <p:cond delay="0"/>
                                          </p:stCondLst>
                                        </p:cTn>
                                        <p:tgtEl>
                                          <p:spTgt spid="24"/>
                                        </p:tgtEl>
                                        <p:attrNameLst>
                                          <p:attrName>style.visibility</p:attrName>
                                        </p:attrNameLst>
                                      </p:cBhvr>
                                      <p:to>
                                        <p:strVal val="visible"/>
                                      </p:to>
                                    </p:set>
                                    <p:anim from="(-#ppt_w/2)" to="(#ppt_x)" calcmode="lin" valueType="num">
                                      <p:cBhvr>
                                        <p:cTn id="224" dur="600" fill="hold">
                                          <p:stCondLst>
                                            <p:cond delay="0"/>
                                          </p:stCondLst>
                                        </p:cTn>
                                        <p:tgtEl>
                                          <p:spTgt spid="24"/>
                                        </p:tgtEl>
                                        <p:attrNameLst>
                                          <p:attrName>ppt_x</p:attrName>
                                        </p:attrNameLst>
                                      </p:cBhvr>
                                    </p:anim>
                                    <p:anim from="0" to="-1.0" calcmode="lin" valueType="num">
                                      <p:cBhvr>
                                        <p:cTn id="225" dur="200" decel="50000" autoRev="1" fill="hold">
                                          <p:stCondLst>
                                            <p:cond delay="600"/>
                                          </p:stCondLst>
                                        </p:cTn>
                                        <p:tgtEl>
                                          <p:spTgt spid="24"/>
                                        </p:tgtEl>
                                        <p:attrNameLst>
                                          <p:attrName>xshear</p:attrName>
                                        </p:attrNameLst>
                                      </p:cBhvr>
                                    </p:anim>
                                    <p:animScale>
                                      <p:cBhvr>
                                        <p:cTn id="226" dur="200" decel="100000" autoRev="1" fill="hold">
                                          <p:stCondLst>
                                            <p:cond delay="600"/>
                                          </p:stCondLst>
                                        </p:cTn>
                                        <p:tgtEl>
                                          <p:spTgt spid="24"/>
                                        </p:tgtEl>
                                      </p:cBhvr>
                                      <p:from x="100000" y="100000"/>
                                      <p:to x="80000" y="100000"/>
                                    </p:animScale>
                                    <p:anim by="(#ppt_h/3+#ppt_w*0.1)" calcmode="lin" valueType="num">
                                      <p:cBhvr additive="sum">
                                        <p:cTn id="227" dur="200" decel="100000" autoRev="1" fill="hold">
                                          <p:stCondLst>
                                            <p:cond delay="600"/>
                                          </p:stCondLst>
                                        </p:cTn>
                                        <p:tgtEl>
                                          <p:spTgt spid="24"/>
                                        </p:tgtEl>
                                        <p:attrNameLst>
                                          <p:attrName>ppt_x</p:attrName>
                                        </p:attrNameLst>
                                      </p:cBhvr>
                                    </p:anim>
                                  </p:childTnLst>
                                </p:cTn>
                              </p:par>
                            </p:childTnLst>
                          </p:cTn>
                        </p:par>
                      </p:childTnLst>
                    </p:cTn>
                  </p:par>
                  <p:par>
                    <p:cTn id="228" fill="hold">
                      <p:stCondLst>
                        <p:cond delay="indefinite"/>
                      </p:stCondLst>
                      <p:childTnLst>
                        <p:par>
                          <p:cTn id="229" fill="hold">
                            <p:stCondLst>
                              <p:cond delay="0"/>
                            </p:stCondLst>
                            <p:childTnLst>
                              <p:par>
                                <p:cTn id="230" presetID="48" presetClass="entr" presetSubtype="0" accel="50000" fill="hold" grpId="0" nodeType="clickEffect">
                                  <p:stCondLst>
                                    <p:cond delay="0"/>
                                  </p:stCondLst>
                                  <p:childTnLst>
                                    <p:set>
                                      <p:cBhvr>
                                        <p:cTn id="231" dur="1" fill="hold">
                                          <p:stCondLst>
                                            <p:cond delay="0"/>
                                          </p:stCondLst>
                                        </p:cTn>
                                        <p:tgtEl>
                                          <p:spTgt spid="32"/>
                                        </p:tgtEl>
                                        <p:attrNameLst>
                                          <p:attrName>style.visibility</p:attrName>
                                        </p:attrNameLst>
                                      </p:cBhvr>
                                      <p:to>
                                        <p:strVal val="visible"/>
                                      </p:to>
                                    </p:set>
                                    <p:anim calcmode="lin" valueType="num">
                                      <p:cBhvr>
                                        <p:cTn id="232" dur="1000" fill="hold"/>
                                        <p:tgtEl>
                                          <p:spTgt spid="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3" dur="1000" fill="hold"/>
                                        <p:tgtEl>
                                          <p:spTgt spid="32"/>
                                        </p:tgtEl>
                                        <p:attrNameLst>
                                          <p:attrName>ppt_x</p:attrName>
                                        </p:attrNameLst>
                                      </p:cBhvr>
                                      <p:tavLst>
                                        <p:tav tm="0">
                                          <p:val>
                                            <p:fltVal val="-1"/>
                                          </p:val>
                                        </p:tav>
                                        <p:tav tm="50000">
                                          <p:val>
                                            <p:fltVal val="0.95"/>
                                          </p:val>
                                        </p:tav>
                                        <p:tav tm="100000">
                                          <p:val>
                                            <p:strVal val="#ppt_x"/>
                                          </p:val>
                                        </p:tav>
                                      </p:tavLst>
                                    </p:anim>
                                    <p:anim calcmode="lin" valueType="num">
                                      <p:cBhvr>
                                        <p:cTn id="234" dur="1000" fill="hold"/>
                                        <p:tgtEl>
                                          <p:spTgt spid="32"/>
                                        </p:tgtEl>
                                        <p:attrNameLst>
                                          <p:attrName>ppt_y</p:attrName>
                                        </p:attrNameLst>
                                      </p:cBhvr>
                                      <p:tavLst>
                                        <p:tav tm="0">
                                          <p:val>
                                            <p:strVal val="#ppt_y"/>
                                          </p:val>
                                        </p:tav>
                                        <p:tav tm="100000">
                                          <p:val>
                                            <p:strVal val="#ppt_y"/>
                                          </p:val>
                                        </p:tav>
                                      </p:tavLst>
                                    </p:anim>
                                    <p:animEffect transition="in" filter="fade">
                                      <p:cBhvr>
                                        <p:cTn id="235" dur="1000"/>
                                        <p:tgtEl>
                                          <p:spTgt spid="32"/>
                                        </p:tgtEl>
                                      </p:cBhvr>
                                    </p:animEffect>
                                  </p:childTnLst>
                                </p:cTn>
                              </p:par>
                            </p:childTnLst>
                          </p:cTn>
                        </p:par>
                      </p:childTnLst>
                    </p:cTn>
                  </p:par>
                  <p:par>
                    <p:cTn id="236" fill="hold">
                      <p:stCondLst>
                        <p:cond delay="indefinite"/>
                      </p:stCondLst>
                      <p:childTnLst>
                        <p:par>
                          <p:cTn id="237" fill="hold">
                            <p:stCondLst>
                              <p:cond delay="0"/>
                            </p:stCondLst>
                            <p:childTnLst>
                              <p:par>
                                <p:cTn id="238" presetID="34" presetClass="entr" presetSubtype="0" fill="hold" grpId="0" nodeType="clickEffect">
                                  <p:stCondLst>
                                    <p:cond delay="0"/>
                                  </p:stCondLst>
                                  <p:childTnLst>
                                    <p:set>
                                      <p:cBhvr>
                                        <p:cTn id="239" dur="1" fill="hold">
                                          <p:stCondLst>
                                            <p:cond delay="0"/>
                                          </p:stCondLst>
                                        </p:cTn>
                                        <p:tgtEl>
                                          <p:spTgt spid="23"/>
                                        </p:tgtEl>
                                        <p:attrNameLst>
                                          <p:attrName>style.visibility</p:attrName>
                                        </p:attrNameLst>
                                      </p:cBhvr>
                                      <p:to>
                                        <p:strVal val="visible"/>
                                      </p:to>
                                    </p:set>
                                    <p:anim from="(-#ppt_w/2)" to="(#ppt_x)" calcmode="lin" valueType="num">
                                      <p:cBhvr>
                                        <p:cTn id="240" dur="600" fill="hold">
                                          <p:stCondLst>
                                            <p:cond delay="0"/>
                                          </p:stCondLst>
                                        </p:cTn>
                                        <p:tgtEl>
                                          <p:spTgt spid="23"/>
                                        </p:tgtEl>
                                        <p:attrNameLst>
                                          <p:attrName>ppt_x</p:attrName>
                                        </p:attrNameLst>
                                      </p:cBhvr>
                                    </p:anim>
                                    <p:anim from="0" to="-1.0" calcmode="lin" valueType="num">
                                      <p:cBhvr>
                                        <p:cTn id="241" dur="200" decel="50000" autoRev="1" fill="hold">
                                          <p:stCondLst>
                                            <p:cond delay="600"/>
                                          </p:stCondLst>
                                        </p:cTn>
                                        <p:tgtEl>
                                          <p:spTgt spid="23"/>
                                        </p:tgtEl>
                                        <p:attrNameLst>
                                          <p:attrName>xshear</p:attrName>
                                        </p:attrNameLst>
                                      </p:cBhvr>
                                    </p:anim>
                                    <p:animScale>
                                      <p:cBhvr>
                                        <p:cTn id="242" dur="200" decel="100000" autoRev="1" fill="hold">
                                          <p:stCondLst>
                                            <p:cond delay="600"/>
                                          </p:stCondLst>
                                        </p:cTn>
                                        <p:tgtEl>
                                          <p:spTgt spid="23"/>
                                        </p:tgtEl>
                                      </p:cBhvr>
                                      <p:from x="100000" y="100000"/>
                                      <p:to x="80000" y="100000"/>
                                    </p:animScale>
                                    <p:anim by="(#ppt_h/3+#ppt_w*0.1)" calcmode="lin" valueType="num">
                                      <p:cBhvr additive="sum">
                                        <p:cTn id="243" dur="200" decel="100000" autoRev="1" fill="hold">
                                          <p:stCondLst>
                                            <p:cond delay="600"/>
                                          </p:stCondLst>
                                        </p:cTn>
                                        <p:tgtEl>
                                          <p:spTgt spid="23"/>
                                        </p:tgtEl>
                                        <p:attrNameLst>
                                          <p:attrName>ppt_x</p:attrName>
                                        </p:attrNameLst>
                                      </p:cBhvr>
                                    </p:anim>
                                  </p:childTnLst>
                                </p:cTn>
                              </p:par>
                            </p:childTnLst>
                          </p:cTn>
                        </p:par>
                      </p:childTnLst>
                    </p:cTn>
                  </p:par>
                  <p:par>
                    <p:cTn id="244" fill="hold">
                      <p:stCondLst>
                        <p:cond delay="indefinite"/>
                      </p:stCondLst>
                      <p:childTnLst>
                        <p:par>
                          <p:cTn id="245" fill="hold">
                            <p:stCondLst>
                              <p:cond delay="0"/>
                            </p:stCondLst>
                            <p:childTnLst>
                              <p:par>
                                <p:cTn id="246" presetID="48" presetClass="entr" presetSubtype="0" accel="50000" fill="hold" grpId="0" nodeType="clickEffect">
                                  <p:stCondLst>
                                    <p:cond delay="0"/>
                                  </p:stCondLst>
                                  <p:childTnLst>
                                    <p:set>
                                      <p:cBhvr>
                                        <p:cTn id="247" dur="1" fill="hold">
                                          <p:stCondLst>
                                            <p:cond delay="0"/>
                                          </p:stCondLst>
                                        </p:cTn>
                                        <p:tgtEl>
                                          <p:spTgt spid="31"/>
                                        </p:tgtEl>
                                        <p:attrNameLst>
                                          <p:attrName>style.visibility</p:attrName>
                                        </p:attrNameLst>
                                      </p:cBhvr>
                                      <p:to>
                                        <p:strVal val="visible"/>
                                      </p:to>
                                    </p:set>
                                    <p:anim calcmode="lin" valueType="num">
                                      <p:cBhvr>
                                        <p:cTn id="248" dur="1000" fill="hold"/>
                                        <p:tgtEl>
                                          <p:spTgt spid="3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9" dur="1000" fill="hold"/>
                                        <p:tgtEl>
                                          <p:spTgt spid="31"/>
                                        </p:tgtEl>
                                        <p:attrNameLst>
                                          <p:attrName>ppt_x</p:attrName>
                                        </p:attrNameLst>
                                      </p:cBhvr>
                                      <p:tavLst>
                                        <p:tav tm="0">
                                          <p:val>
                                            <p:fltVal val="-1"/>
                                          </p:val>
                                        </p:tav>
                                        <p:tav tm="50000">
                                          <p:val>
                                            <p:fltVal val="0.95"/>
                                          </p:val>
                                        </p:tav>
                                        <p:tav tm="100000">
                                          <p:val>
                                            <p:strVal val="#ppt_x"/>
                                          </p:val>
                                        </p:tav>
                                      </p:tavLst>
                                    </p:anim>
                                    <p:anim calcmode="lin" valueType="num">
                                      <p:cBhvr>
                                        <p:cTn id="250" dur="1000" fill="hold"/>
                                        <p:tgtEl>
                                          <p:spTgt spid="31"/>
                                        </p:tgtEl>
                                        <p:attrNameLst>
                                          <p:attrName>ppt_y</p:attrName>
                                        </p:attrNameLst>
                                      </p:cBhvr>
                                      <p:tavLst>
                                        <p:tav tm="0">
                                          <p:val>
                                            <p:strVal val="#ppt_y"/>
                                          </p:val>
                                        </p:tav>
                                        <p:tav tm="100000">
                                          <p:val>
                                            <p:strVal val="#ppt_y"/>
                                          </p:val>
                                        </p:tav>
                                      </p:tavLst>
                                    </p:anim>
                                    <p:animEffect transition="in" filter="fade">
                                      <p:cBhvr>
                                        <p:cTn id="251" dur="1000"/>
                                        <p:tgtEl>
                                          <p:spTgt spid="31"/>
                                        </p:tgtEl>
                                      </p:cBhvr>
                                    </p:animEffect>
                                  </p:childTnLst>
                                </p:cTn>
                              </p:par>
                            </p:childTnLst>
                          </p:cTn>
                        </p:par>
                      </p:childTnLst>
                    </p:cTn>
                  </p:par>
                  <p:par>
                    <p:cTn id="252" fill="hold">
                      <p:stCondLst>
                        <p:cond delay="indefinite"/>
                      </p:stCondLst>
                      <p:childTnLst>
                        <p:par>
                          <p:cTn id="253" fill="hold">
                            <p:stCondLst>
                              <p:cond delay="0"/>
                            </p:stCondLst>
                            <p:childTnLst>
                              <p:par>
                                <p:cTn id="254" presetID="34" presetClass="entr" presetSubtype="0" fill="hold" grpId="0" nodeType="clickEffect">
                                  <p:stCondLst>
                                    <p:cond delay="0"/>
                                  </p:stCondLst>
                                  <p:childTnLst>
                                    <p:set>
                                      <p:cBhvr>
                                        <p:cTn id="255" dur="1" fill="hold">
                                          <p:stCondLst>
                                            <p:cond delay="0"/>
                                          </p:stCondLst>
                                        </p:cTn>
                                        <p:tgtEl>
                                          <p:spTgt spid="22"/>
                                        </p:tgtEl>
                                        <p:attrNameLst>
                                          <p:attrName>style.visibility</p:attrName>
                                        </p:attrNameLst>
                                      </p:cBhvr>
                                      <p:to>
                                        <p:strVal val="visible"/>
                                      </p:to>
                                    </p:set>
                                    <p:anim from="(-#ppt_w/2)" to="(#ppt_x)" calcmode="lin" valueType="num">
                                      <p:cBhvr>
                                        <p:cTn id="256" dur="600" fill="hold">
                                          <p:stCondLst>
                                            <p:cond delay="0"/>
                                          </p:stCondLst>
                                        </p:cTn>
                                        <p:tgtEl>
                                          <p:spTgt spid="22"/>
                                        </p:tgtEl>
                                        <p:attrNameLst>
                                          <p:attrName>ppt_x</p:attrName>
                                        </p:attrNameLst>
                                      </p:cBhvr>
                                    </p:anim>
                                    <p:anim from="0" to="-1.0" calcmode="lin" valueType="num">
                                      <p:cBhvr>
                                        <p:cTn id="257" dur="200" decel="50000" autoRev="1" fill="hold">
                                          <p:stCondLst>
                                            <p:cond delay="600"/>
                                          </p:stCondLst>
                                        </p:cTn>
                                        <p:tgtEl>
                                          <p:spTgt spid="22"/>
                                        </p:tgtEl>
                                        <p:attrNameLst>
                                          <p:attrName>xshear</p:attrName>
                                        </p:attrNameLst>
                                      </p:cBhvr>
                                    </p:anim>
                                    <p:animScale>
                                      <p:cBhvr>
                                        <p:cTn id="258" dur="200" decel="100000" autoRev="1" fill="hold">
                                          <p:stCondLst>
                                            <p:cond delay="600"/>
                                          </p:stCondLst>
                                        </p:cTn>
                                        <p:tgtEl>
                                          <p:spTgt spid="22"/>
                                        </p:tgtEl>
                                      </p:cBhvr>
                                      <p:from x="100000" y="100000"/>
                                      <p:to x="80000" y="100000"/>
                                    </p:animScale>
                                    <p:anim by="(#ppt_h/3+#ppt_w*0.1)" calcmode="lin" valueType="num">
                                      <p:cBhvr additive="sum">
                                        <p:cTn id="259" dur="200" decel="100000" autoRev="1" fill="hold">
                                          <p:stCondLst>
                                            <p:cond delay="600"/>
                                          </p:stCondLst>
                                        </p:cTn>
                                        <p:tgtEl>
                                          <p:spTgt spid="22"/>
                                        </p:tgtEl>
                                        <p:attrNameLst>
                                          <p:attrName>ppt_x</p:attrName>
                                        </p:attrNameLst>
                                      </p:cBhvr>
                                    </p:anim>
                                  </p:childTnLst>
                                </p:cTn>
                              </p:par>
                            </p:childTnLst>
                          </p:cTn>
                        </p:par>
                      </p:childTnLst>
                    </p:cTn>
                  </p:par>
                  <p:par>
                    <p:cTn id="260" fill="hold">
                      <p:stCondLst>
                        <p:cond delay="indefinite"/>
                      </p:stCondLst>
                      <p:childTnLst>
                        <p:par>
                          <p:cTn id="261" fill="hold">
                            <p:stCondLst>
                              <p:cond delay="0"/>
                            </p:stCondLst>
                            <p:childTnLst>
                              <p:par>
                                <p:cTn id="262" presetID="48" presetClass="entr" presetSubtype="0" accel="50000" fill="hold" grpId="0" nodeType="clickEffect">
                                  <p:stCondLst>
                                    <p:cond delay="0"/>
                                  </p:stCondLst>
                                  <p:childTnLst>
                                    <p:set>
                                      <p:cBhvr>
                                        <p:cTn id="263" dur="1" fill="hold">
                                          <p:stCondLst>
                                            <p:cond delay="0"/>
                                          </p:stCondLst>
                                        </p:cTn>
                                        <p:tgtEl>
                                          <p:spTgt spid="28"/>
                                        </p:tgtEl>
                                        <p:attrNameLst>
                                          <p:attrName>style.visibility</p:attrName>
                                        </p:attrNameLst>
                                      </p:cBhvr>
                                      <p:to>
                                        <p:strVal val="visible"/>
                                      </p:to>
                                    </p:set>
                                    <p:anim calcmode="lin" valueType="num">
                                      <p:cBhvr>
                                        <p:cTn id="264" dur="1000" fill="hold"/>
                                        <p:tgtEl>
                                          <p:spTgt spid="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5" dur="1000" fill="hold"/>
                                        <p:tgtEl>
                                          <p:spTgt spid="28"/>
                                        </p:tgtEl>
                                        <p:attrNameLst>
                                          <p:attrName>ppt_x</p:attrName>
                                        </p:attrNameLst>
                                      </p:cBhvr>
                                      <p:tavLst>
                                        <p:tav tm="0">
                                          <p:val>
                                            <p:fltVal val="-1"/>
                                          </p:val>
                                        </p:tav>
                                        <p:tav tm="50000">
                                          <p:val>
                                            <p:fltVal val="0.95"/>
                                          </p:val>
                                        </p:tav>
                                        <p:tav tm="100000">
                                          <p:val>
                                            <p:strVal val="#ppt_x"/>
                                          </p:val>
                                        </p:tav>
                                      </p:tavLst>
                                    </p:anim>
                                    <p:anim calcmode="lin" valueType="num">
                                      <p:cBhvr>
                                        <p:cTn id="266" dur="1000" fill="hold"/>
                                        <p:tgtEl>
                                          <p:spTgt spid="28"/>
                                        </p:tgtEl>
                                        <p:attrNameLst>
                                          <p:attrName>ppt_y</p:attrName>
                                        </p:attrNameLst>
                                      </p:cBhvr>
                                      <p:tavLst>
                                        <p:tav tm="0">
                                          <p:val>
                                            <p:strVal val="#ppt_y"/>
                                          </p:val>
                                        </p:tav>
                                        <p:tav tm="100000">
                                          <p:val>
                                            <p:strVal val="#ppt_y"/>
                                          </p:val>
                                        </p:tav>
                                      </p:tavLst>
                                    </p:anim>
                                    <p:animEffect transition="in" filter="fade">
                                      <p:cBhvr>
                                        <p:cTn id="267" dur="1000"/>
                                        <p:tgtEl>
                                          <p:spTgt spid="28"/>
                                        </p:tgtEl>
                                      </p:cBhvr>
                                    </p:animEffect>
                                  </p:childTnLst>
                                </p:cTn>
                              </p:par>
                            </p:childTnLst>
                          </p:cTn>
                        </p:par>
                      </p:childTnLst>
                    </p:cTn>
                  </p:par>
                  <p:par>
                    <p:cTn id="268" fill="hold">
                      <p:stCondLst>
                        <p:cond delay="indefinite"/>
                      </p:stCondLst>
                      <p:childTnLst>
                        <p:par>
                          <p:cTn id="269" fill="hold">
                            <p:stCondLst>
                              <p:cond delay="0"/>
                            </p:stCondLst>
                            <p:childTnLst>
                              <p:par>
                                <p:cTn id="270" presetID="34" presetClass="entr" presetSubtype="0" fill="hold" grpId="0" nodeType="clickEffect">
                                  <p:stCondLst>
                                    <p:cond delay="0"/>
                                  </p:stCondLst>
                                  <p:childTnLst>
                                    <p:set>
                                      <p:cBhvr>
                                        <p:cTn id="271" dur="1" fill="hold">
                                          <p:stCondLst>
                                            <p:cond delay="0"/>
                                          </p:stCondLst>
                                        </p:cTn>
                                        <p:tgtEl>
                                          <p:spTgt spid="26"/>
                                        </p:tgtEl>
                                        <p:attrNameLst>
                                          <p:attrName>style.visibility</p:attrName>
                                        </p:attrNameLst>
                                      </p:cBhvr>
                                      <p:to>
                                        <p:strVal val="visible"/>
                                      </p:to>
                                    </p:set>
                                    <p:anim from="(-#ppt_w/2)" to="(#ppt_x)" calcmode="lin" valueType="num">
                                      <p:cBhvr>
                                        <p:cTn id="272" dur="600" fill="hold">
                                          <p:stCondLst>
                                            <p:cond delay="0"/>
                                          </p:stCondLst>
                                        </p:cTn>
                                        <p:tgtEl>
                                          <p:spTgt spid="26"/>
                                        </p:tgtEl>
                                        <p:attrNameLst>
                                          <p:attrName>ppt_x</p:attrName>
                                        </p:attrNameLst>
                                      </p:cBhvr>
                                    </p:anim>
                                    <p:anim from="0" to="-1.0" calcmode="lin" valueType="num">
                                      <p:cBhvr>
                                        <p:cTn id="273" dur="200" decel="50000" autoRev="1" fill="hold">
                                          <p:stCondLst>
                                            <p:cond delay="600"/>
                                          </p:stCondLst>
                                        </p:cTn>
                                        <p:tgtEl>
                                          <p:spTgt spid="26"/>
                                        </p:tgtEl>
                                        <p:attrNameLst>
                                          <p:attrName>xshear</p:attrName>
                                        </p:attrNameLst>
                                      </p:cBhvr>
                                    </p:anim>
                                    <p:animScale>
                                      <p:cBhvr>
                                        <p:cTn id="274" dur="200" decel="100000" autoRev="1" fill="hold">
                                          <p:stCondLst>
                                            <p:cond delay="600"/>
                                          </p:stCondLst>
                                        </p:cTn>
                                        <p:tgtEl>
                                          <p:spTgt spid="26"/>
                                        </p:tgtEl>
                                      </p:cBhvr>
                                      <p:from x="100000" y="100000"/>
                                      <p:to x="80000" y="100000"/>
                                    </p:animScale>
                                    <p:anim by="(#ppt_h/3+#ppt_w*0.1)" calcmode="lin" valueType="num">
                                      <p:cBhvr additive="sum">
                                        <p:cTn id="275" dur="200" decel="100000" autoRev="1" fill="hold">
                                          <p:stCondLst>
                                            <p:cond delay="600"/>
                                          </p:stCondLst>
                                        </p:cTn>
                                        <p:tgtEl>
                                          <p:spTgt spid="2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animBg="1"/>
      <p:bldP spid="19" grpId="0" animBg="1"/>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animBg="1"/>
      <p:bldP spid="32" grpId="0" animBg="1"/>
      <p:bldP spid="33" grpId="0" animBg="1"/>
      <p:bldP spid="34" grpId="0" animBg="1"/>
      <p:bldP spid="35" grpId="0" animBg="1"/>
      <p:bldP spid="36"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3648" y="908720"/>
            <a:ext cx="7128792" cy="4893647"/>
          </a:xfrm>
          <a:prstGeom prst="rect">
            <a:avLst/>
          </a:prstGeom>
        </p:spPr>
        <p:txBody>
          <a:bodyPr wrap="square">
            <a:spAutoFit/>
          </a:bodyPr>
          <a:lstStyle/>
          <a:p>
            <a:r>
              <a:rPr lang="ar-SA" sz="2400" dirty="0">
                <a:solidFill>
                  <a:srgbClr val="0070C0"/>
                </a:solidFill>
                <a:cs typeface="AL-Mohanad" pitchFamily="2" charset="-78"/>
              </a:rPr>
              <a:t>الوحدة التدريبية الأولى:</a:t>
            </a:r>
          </a:p>
          <a:p>
            <a:endParaRPr lang="ar-SA" sz="2400" dirty="0">
              <a:cs typeface="AL-Mohanad" pitchFamily="2" charset="-78"/>
            </a:endParaRPr>
          </a:p>
          <a:p>
            <a:r>
              <a:rPr lang="ar-SA" sz="2400" dirty="0">
                <a:solidFill>
                  <a:srgbClr val="0070C0"/>
                </a:solidFill>
                <a:cs typeface="AL-Mohanad" pitchFamily="2" charset="-78"/>
              </a:rPr>
              <a:t>الهدف العام للوحدة: </a:t>
            </a:r>
          </a:p>
          <a:p>
            <a:r>
              <a:rPr lang="ar-SA" sz="2400" dirty="0">
                <a:cs typeface="AL-Mohanad" pitchFamily="2" charset="-78"/>
              </a:rPr>
              <a:t>     </a:t>
            </a:r>
            <a:r>
              <a:rPr lang="ar-SA" sz="2400" dirty="0" smtClean="0">
                <a:cs typeface="AL-Mohanad" pitchFamily="2" charset="-78"/>
              </a:rPr>
              <a:t>استيعاب </a:t>
            </a:r>
            <a:r>
              <a:rPr lang="ar-SA" sz="2400" dirty="0">
                <a:cs typeface="AL-Mohanad" pitchFamily="2" charset="-78"/>
              </a:rPr>
              <a:t>خرائط </a:t>
            </a:r>
            <a:r>
              <a:rPr lang="ar-SA" sz="2400" dirty="0" smtClean="0">
                <a:cs typeface="AL-Mohanad" pitchFamily="2" charset="-78"/>
              </a:rPr>
              <a:t>المفاهيم </a:t>
            </a:r>
            <a:r>
              <a:rPr lang="ar-SA" sz="2400" dirty="0">
                <a:cs typeface="AL-Mohanad" pitchFamily="2" charset="-78"/>
              </a:rPr>
              <a:t>ومكوناتها الأساسية</a:t>
            </a:r>
          </a:p>
          <a:p>
            <a:r>
              <a:rPr lang="ar-SA" sz="2400" dirty="0">
                <a:solidFill>
                  <a:srgbClr val="0070C0"/>
                </a:solidFill>
                <a:cs typeface="AL-Mohanad" pitchFamily="2" charset="-78"/>
              </a:rPr>
              <a:t>الأهداف الإجرائية:</a:t>
            </a:r>
          </a:p>
          <a:p>
            <a:r>
              <a:rPr lang="ar-SA" sz="2400" dirty="0">
                <a:cs typeface="AL-Mohanad" pitchFamily="2" charset="-78"/>
              </a:rPr>
              <a:t>في نهاية الوحدة التدريبية يتوقع من المتدرب أن:</a:t>
            </a:r>
          </a:p>
          <a:p>
            <a:r>
              <a:rPr lang="ar-SA" sz="2400" dirty="0" smtClean="0">
                <a:cs typeface="AL-Mohanad" pitchFamily="2" charset="-78"/>
              </a:rPr>
              <a:t>1. يصوغ </a:t>
            </a:r>
            <a:r>
              <a:rPr lang="ar-SA" sz="2400" dirty="0">
                <a:cs typeface="AL-Mohanad" pitchFamily="2" charset="-78"/>
              </a:rPr>
              <a:t>تعريفاً للمفهوم بأسلوبه.</a:t>
            </a:r>
          </a:p>
          <a:p>
            <a:r>
              <a:rPr lang="ar-SA" sz="2400" dirty="0" smtClean="0">
                <a:cs typeface="AL-Mohanad" pitchFamily="2" charset="-78"/>
              </a:rPr>
              <a:t>2. يحدد </a:t>
            </a:r>
            <a:r>
              <a:rPr lang="ar-SA" sz="2400" dirty="0">
                <a:cs typeface="AL-Mohanad" pitchFamily="2" charset="-78"/>
              </a:rPr>
              <a:t>العلاقة بين المفاهيم والمكونات الأخرى لبنية المعرفة.</a:t>
            </a:r>
          </a:p>
          <a:p>
            <a:r>
              <a:rPr lang="ar-SA" sz="2400" dirty="0" smtClean="0">
                <a:cs typeface="AL-Mohanad" pitchFamily="2" charset="-78"/>
              </a:rPr>
              <a:t>3. يحلل </a:t>
            </a:r>
            <a:r>
              <a:rPr lang="ar-SA" sz="2400" dirty="0">
                <a:cs typeface="AL-Mohanad" pitchFamily="2" charset="-78"/>
              </a:rPr>
              <a:t>نصاً محدداً لاستخراج مكونات البناء المعرفي فيه.</a:t>
            </a:r>
          </a:p>
          <a:p>
            <a:r>
              <a:rPr lang="ar-SA" sz="2400" dirty="0" smtClean="0">
                <a:cs typeface="AL-Mohanad" pitchFamily="2" charset="-78"/>
              </a:rPr>
              <a:t>4. يبين </a:t>
            </a:r>
            <a:r>
              <a:rPr lang="ar-SA" sz="2400" dirty="0">
                <a:cs typeface="AL-Mohanad" pitchFamily="2" charset="-78"/>
              </a:rPr>
              <a:t>أهمية تعلم المفهوم.</a:t>
            </a:r>
          </a:p>
          <a:p>
            <a:r>
              <a:rPr lang="ar-SA" sz="2400" dirty="0" smtClean="0">
                <a:cs typeface="AL-Mohanad" pitchFamily="2" charset="-78"/>
              </a:rPr>
              <a:t>5. يصف </a:t>
            </a:r>
            <a:r>
              <a:rPr lang="ar-SA" sz="2400" dirty="0">
                <a:cs typeface="AL-Mohanad" pitchFamily="2" charset="-78"/>
              </a:rPr>
              <a:t>العلاقة بين العناصر المكونة لخرائط  المفاهيم.</a:t>
            </a:r>
          </a:p>
          <a:p>
            <a:r>
              <a:rPr lang="ar-SA" sz="2400" dirty="0" smtClean="0">
                <a:cs typeface="AL-Mohanad" pitchFamily="2" charset="-78"/>
              </a:rPr>
              <a:t>6. يصوغ </a:t>
            </a:r>
            <a:r>
              <a:rPr lang="ar-SA" sz="2400" dirty="0">
                <a:cs typeface="AL-Mohanad" pitchFamily="2" charset="-78"/>
              </a:rPr>
              <a:t>مفهوماً بأسلوبه لخريطة المفاهيم.</a:t>
            </a:r>
          </a:p>
          <a:p>
            <a:r>
              <a:rPr lang="ar-SA" sz="2400" dirty="0" smtClean="0">
                <a:cs typeface="AL-Mohanad" pitchFamily="2" charset="-78"/>
              </a:rPr>
              <a:t>7. يتعرف </a:t>
            </a:r>
            <a:r>
              <a:rPr lang="ar-SA" sz="2400" dirty="0">
                <a:cs typeface="AL-Mohanad" pitchFamily="2" charset="-78"/>
              </a:rPr>
              <a:t>أنواع خرائط المفاهيم.</a:t>
            </a:r>
          </a:p>
        </p:txBody>
      </p:sp>
      <p:sp>
        <p:nvSpPr>
          <p:cNvPr id="3" name="شكل بيضاوي 2"/>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10</a:t>
            </a:r>
            <a:endParaRPr lang="ar-SA" sz="2000"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410239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fade">
                                      <p:cBhvr>
                                        <p:cTn id="6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body" idx="1"/>
          </p:nvPr>
        </p:nvSpPr>
        <p:spPr>
          <a:xfrm>
            <a:off x="1204664" y="692696"/>
            <a:ext cx="7543800" cy="5312568"/>
          </a:xfrm>
        </p:spPr>
        <p:txBody>
          <a:bodyPr>
            <a:normAutofit fontScale="92500" lnSpcReduction="20000"/>
          </a:bodyPr>
          <a:lstStyle/>
          <a:p>
            <a:pPr algn="just">
              <a:lnSpc>
                <a:spcPct val="125000"/>
              </a:lnSpc>
              <a:buFont typeface="Wingdings" pitchFamily="2" charset="2"/>
              <a:buNone/>
            </a:pPr>
            <a:r>
              <a:rPr lang="ar-SA" sz="3900" b="1" dirty="0" smtClean="0">
                <a:solidFill>
                  <a:srgbClr val="800000"/>
                </a:solidFill>
                <a:effectLst/>
              </a:rPr>
              <a:t>مثال :</a:t>
            </a:r>
            <a:r>
              <a:rPr lang="ar-SA" sz="3600" b="1" dirty="0" smtClean="0">
                <a:solidFill>
                  <a:srgbClr val="800000"/>
                </a:solidFill>
                <a:effectLst/>
              </a:rPr>
              <a:t>       </a:t>
            </a:r>
          </a:p>
          <a:p>
            <a:pPr algn="just">
              <a:lnSpc>
                <a:spcPct val="125000"/>
              </a:lnSpc>
              <a:buFont typeface="Wingdings" pitchFamily="2" charset="2"/>
              <a:buNone/>
            </a:pPr>
            <a:r>
              <a:rPr lang="ar-SA" sz="3600" b="1" dirty="0" smtClean="0">
                <a:solidFill>
                  <a:srgbClr val="800000"/>
                </a:solidFill>
                <a:effectLst/>
              </a:rPr>
              <a:t>      المادة </a:t>
            </a:r>
            <a:r>
              <a:rPr lang="ar-SA" sz="3600" b="1" dirty="0">
                <a:solidFill>
                  <a:srgbClr val="800000"/>
                </a:solidFill>
                <a:effectLst/>
              </a:rPr>
              <a:t>هي كل </a:t>
            </a:r>
            <a:r>
              <a:rPr lang="ar-SA" sz="3600" b="1" dirty="0" smtClean="0">
                <a:solidFill>
                  <a:srgbClr val="800000"/>
                </a:solidFill>
                <a:effectLst/>
              </a:rPr>
              <a:t>ما يشغل </a:t>
            </a:r>
            <a:r>
              <a:rPr lang="ar-SA" sz="3600" b="1" dirty="0">
                <a:solidFill>
                  <a:srgbClr val="800000"/>
                </a:solidFill>
                <a:effectLst/>
              </a:rPr>
              <a:t>حيزاً من الفراغ وله </a:t>
            </a:r>
            <a:r>
              <a:rPr lang="ar-SA" sz="3600" b="1" dirty="0" smtClean="0">
                <a:solidFill>
                  <a:srgbClr val="800000"/>
                </a:solidFill>
                <a:effectLst/>
              </a:rPr>
              <a:t>ثقل وللمادة </a:t>
            </a:r>
            <a:r>
              <a:rPr lang="ar-SA" sz="3600" b="1" dirty="0">
                <a:solidFill>
                  <a:srgbClr val="800000"/>
                </a:solidFill>
                <a:effectLst/>
              </a:rPr>
              <a:t>ثلاث حالات توجد فيها وهي الحالة السائلة والحالة الصلبة والحالة السائلة ومن الأمثلة على هذه الحالات الصلبة مثل الخشب ، والسائلة مثل الماء ،والغازية مثل الهواء وحسب ، ومن خصائص المادة أن لها كتلة ولها حجم ، ويمكن أن تكون المادة في صورة من الصور التالية : </a:t>
            </a:r>
            <a:endParaRPr lang="ar-SA" sz="3600" b="1" dirty="0" smtClean="0">
              <a:solidFill>
                <a:srgbClr val="800000"/>
              </a:solidFill>
              <a:effectLst/>
            </a:endParaRPr>
          </a:p>
          <a:p>
            <a:pPr algn="just">
              <a:lnSpc>
                <a:spcPct val="125000"/>
              </a:lnSpc>
              <a:buFont typeface="Wingdings" pitchFamily="2" charset="2"/>
              <a:buNone/>
            </a:pPr>
            <a:r>
              <a:rPr lang="ar-SA" sz="3600" b="1" dirty="0">
                <a:solidFill>
                  <a:srgbClr val="800000"/>
                </a:solidFill>
              </a:rPr>
              <a:t> </a:t>
            </a:r>
            <a:r>
              <a:rPr lang="ar-SA" sz="3600" b="1" dirty="0" smtClean="0">
                <a:solidFill>
                  <a:srgbClr val="800000"/>
                </a:solidFill>
              </a:rPr>
              <a:t>  </a:t>
            </a:r>
            <a:r>
              <a:rPr lang="ar-SA" sz="3600" b="1" dirty="0" smtClean="0">
                <a:solidFill>
                  <a:srgbClr val="800000"/>
                </a:solidFill>
                <a:effectLst/>
              </a:rPr>
              <a:t>عنصر </a:t>
            </a:r>
            <a:r>
              <a:rPr lang="ar-SA" sz="3600" b="1" dirty="0">
                <a:solidFill>
                  <a:srgbClr val="800000"/>
                </a:solidFill>
                <a:effectLst/>
              </a:rPr>
              <a:t>أو مخلوط أو </a:t>
            </a:r>
            <a:r>
              <a:rPr lang="ar-SA" sz="3600" b="1" dirty="0" smtClean="0">
                <a:solidFill>
                  <a:srgbClr val="800000"/>
                </a:solidFill>
                <a:effectLst/>
              </a:rPr>
              <a:t>مركب . </a:t>
            </a:r>
            <a:endParaRPr lang="en-US" sz="3600" b="1" dirty="0">
              <a:solidFill>
                <a:srgbClr val="800000"/>
              </a:solidFill>
              <a:effectLst/>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160079735"/>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body" idx="1"/>
          </p:nvPr>
        </p:nvSpPr>
        <p:spPr>
          <a:xfrm>
            <a:off x="755650" y="377825"/>
            <a:ext cx="7831138" cy="6048375"/>
          </a:xfrm>
        </p:spPr>
        <p:txBody>
          <a:bodyPr/>
          <a:lstStyle/>
          <a:p>
            <a:pPr>
              <a:lnSpc>
                <a:spcPct val="125000"/>
              </a:lnSpc>
              <a:buFont typeface="Wingdings" pitchFamily="2" charset="2"/>
              <a:buNone/>
            </a:pPr>
            <a:r>
              <a:rPr lang="ar-SA" sz="3600" u="sng" dirty="0">
                <a:effectLst/>
                <a:cs typeface="PT Bold Heading" pitchFamily="2" charset="-78"/>
              </a:rPr>
              <a:t>المادة</a:t>
            </a:r>
            <a:r>
              <a:rPr lang="ar-SA" sz="3600" b="1" dirty="0">
                <a:effectLst/>
              </a:rPr>
              <a:t> </a:t>
            </a:r>
            <a:r>
              <a:rPr lang="ar-SA" sz="3600" b="1" dirty="0">
                <a:solidFill>
                  <a:srgbClr val="800000"/>
                </a:solidFill>
                <a:effectLst/>
              </a:rPr>
              <a:t>هي كل </a:t>
            </a:r>
            <a:r>
              <a:rPr lang="ar-SA" sz="3600" b="1" dirty="0" err="1">
                <a:solidFill>
                  <a:srgbClr val="800000"/>
                </a:solidFill>
                <a:effectLst/>
              </a:rPr>
              <a:t>مايشغل</a:t>
            </a:r>
            <a:r>
              <a:rPr lang="ar-SA" sz="3600" b="1" dirty="0">
                <a:solidFill>
                  <a:srgbClr val="800000"/>
                </a:solidFill>
                <a:effectLst/>
              </a:rPr>
              <a:t> حيزاً من الفراغ وله ثقل </a:t>
            </a:r>
          </a:p>
          <a:p>
            <a:pPr>
              <a:lnSpc>
                <a:spcPct val="125000"/>
              </a:lnSpc>
              <a:buFont typeface="Wingdings" pitchFamily="2" charset="2"/>
              <a:buNone/>
            </a:pPr>
            <a:r>
              <a:rPr lang="ar-SA" sz="3600" b="1" dirty="0">
                <a:solidFill>
                  <a:srgbClr val="800000"/>
                </a:solidFill>
                <a:effectLst/>
              </a:rPr>
              <a:t>وللمادة ثلاث </a:t>
            </a:r>
            <a:r>
              <a:rPr lang="ar-SA" sz="3600" u="sng" dirty="0">
                <a:effectLst/>
                <a:cs typeface="PT Bold Heading" pitchFamily="2" charset="-78"/>
              </a:rPr>
              <a:t>حالات</a:t>
            </a:r>
            <a:r>
              <a:rPr lang="ar-SA" sz="3600" b="1" dirty="0">
                <a:solidFill>
                  <a:srgbClr val="800000"/>
                </a:solidFill>
                <a:effectLst/>
              </a:rPr>
              <a:t> توجد فيها وهي الحالة </a:t>
            </a:r>
            <a:r>
              <a:rPr lang="ar-SA" sz="3600" u="sng" dirty="0">
                <a:effectLst/>
                <a:cs typeface="PT Bold Heading" pitchFamily="2" charset="-78"/>
              </a:rPr>
              <a:t>السائلة </a:t>
            </a:r>
            <a:r>
              <a:rPr lang="ar-SA" sz="3600" b="1" dirty="0">
                <a:solidFill>
                  <a:srgbClr val="800000"/>
                </a:solidFill>
                <a:effectLst/>
              </a:rPr>
              <a:t>والحالة </a:t>
            </a:r>
            <a:r>
              <a:rPr lang="ar-SA" sz="3600" dirty="0">
                <a:effectLst/>
              </a:rPr>
              <a:t>ا</a:t>
            </a:r>
            <a:r>
              <a:rPr lang="ar-SA" sz="3600" u="sng" dirty="0">
                <a:effectLst/>
                <a:cs typeface="PT Bold Heading" pitchFamily="2" charset="-78"/>
              </a:rPr>
              <a:t>لصلبة</a:t>
            </a:r>
            <a:r>
              <a:rPr lang="ar-SA" sz="3600" b="1" dirty="0">
                <a:solidFill>
                  <a:srgbClr val="800000"/>
                </a:solidFill>
                <a:effectLst/>
              </a:rPr>
              <a:t> والحالة </a:t>
            </a:r>
            <a:r>
              <a:rPr lang="ar-SA" sz="3600" u="sng" dirty="0">
                <a:effectLst/>
                <a:cs typeface="PT Bold Heading" pitchFamily="2" charset="-78"/>
              </a:rPr>
              <a:t>الغازية </a:t>
            </a:r>
            <a:r>
              <a:rPr lang="ar-SA" sz="3600" b="1" dirty="0">
                <a:solidFill>
                  <a:srgbClr val="800000"/>
                </a:solidFill>
                <a:effectLst/>
              </a:rPr>
              <a:t>ومن الأمثلة على هذه الحالات الصلبة مثل </a:t>
            </a:r>
            <a:r>
              <a:rPr lang="ar-SA" sz="3600" u="sng" dirty="0">
                <a:effectLst/>
                <a:cs typeface="PT Bold Heading" pitchFamily="2" charset="-78"/>
              </a:rPr>
              <a:t>الخشب</a:t>
            </a:r>
            <a:r>
              <a:rPr lang="ar-SA" sz="3600" b="1" dirty="0">
                <a:effectLst/>
              </a:rPr>
              <a:t> </a:t>
            </a:r>
            <a:r>
              <a:rPr lang="ar-SA" sz="3600" b="1" dirty="0">
                <a:solidFill>
                  <a:srgbClr val="800000"/>
                </a:solidFill>
                <a:effectLst/>
              </a:rPr>
              <a:t>، والسائلة مثل </a:t>
            </a:r>
            <a:r>
              <a:rPr lang="ar-SA" sz="3600" dirty="0">
                <a:effectLst/>
                <a:cs typeface="PT Bold Heading" pitchFamily="2" charset="-78"/>
              </a:rPr>
              <a:t>الماء </a:t>
            </a:r>
            <a:r>
              <a:rPr lang="ar-SA" sz="3600" b="1" dirty="0">
                <a:effectLst/>
              </a:rPr>
              <a:t>،</a:t>
            </a:r>
            <a:r>
              <a:rPr lang="ar-SA" sz="3600" b="1" dirty="0">
                <a:solidFill>
                  <a:srgbClr val="800000"/>
                </a:solidFill>
                <a:effectLst/>
              </a:rPr>
              <a:t>والغازية مثل </a:t>
            </a:r>
            <a:r>
              <a:rPr lang="ar-SA" sz="3600" u="sng" dirty="0">
                <a:effectLst/>
                <a:cs typeface="PT Bold Heading" pitchFamily="2" charset="-78"/>
              </a:rPr>
              <a:t>الهواء</a:t>
            </a:r>
            <a:r>
              <a:rPr lang="ar-SA" sz="3600" b="1" dirty="0">
                <a:effectLst/>
              </a:rPr>
              <a:t> </a:t>
            </a:r>
            <a:r>
              <a:rPr lang="ar-SA" sz="3600" b="1" dirty="0">
                <a:solidFill>
                  <a:srgbClr val="800000"/>
                </a:solidFill>
                <a:effectLst/>
              </a:rPr>
              <a:t>وحسب ، ومن خصائص المادة أن لها </a:t>
            </a:r>
            <a:r>
              <a:rPr lang="ar-SA" sz="3600" u="sng" dirty="0">
                <a:effectLst/>
                <a:cs typeface="PT Bold Heading" pitchFamily="2" charset="-78"/>
              </a:rPr>
              <a:t>كتلة</a:t>
            </a:r>
            <a:r>
              <a:rPr lang="ar-SA" sz="3600" b="1" dirty="0">
                <a:solidFill>
                  <a:srgbClr val="800000"/>
                </a:solidFill>
                <a:effectLst/>
              </a:rPr>
              <a:t> ولها </a:t>
            </a:r>
            <a:r>
              <a:rPr lang="ar-SA" sz="3600" u="sng" dirty="0">
                <a:effectLst/>
                <a:cs typeface="PT Bold Heading" pitchFamily="2" charset="-78"/>
              </a:rPr>
              <a:t>حجم</a:t>
            </a:r>
            <a:r>
              <a:rPr lang="ar-SA" sz="3600" b="1" dirty="0">
                <a:effectLst/>
              </a:rPr>
              <a:t> </a:t>
            </a:r>
            <a:r>
              <a:rPr lang="ar-SA" sz="3600" b="1" dirty="0">
                <a:solidFill>
                  <a:srgbClr val="800000"/>
                </a:solidFill>
                <a:effectLst/>
              </a:rPr>
              <a:t>، ويمكن أن تكون المادة في صورة من الصور التالية : </a:t>
            </a:r>
            <a:r>
              <a:rPr lang="ar-SA" sz="3600" u="sng" dirty="0">
                <a:effectLst/>
                <a:cs typeface="PT Bold Heading" pitchFamily="2" charset="-78"/>
              </a:rPr>
              <a:t>عنصر</a:t>
            </a:r>
            <a:r>
              <a:rPr lang="ar-SA" sz="3600" b="1" dirty="0">
                <a:effectLst/>
              </a:rPr>
              <a:t> </a:t>
            </a:r>
            <a:r>
              <a:rPr lang="ar-SA" sz="3600" b="1" dirty="0">
                <a:solidFill>
                  <a:srgbClr val="800000"/>
                </a:solidFill>
                <a:effectLst/>
              </a:rPr>
              <a:t>أو </a:t>
            </a:r>
            <a:r>
              <a:rPr lang="ar-SA" sz="3600" u="sng" dirty="0">
                <a:effectLst/>
                <a:cs typeface="PT Bold Heading" pitchFamily="2" charset="-78"/>
              </a:rPr>
              <a:t>مخلوط</a:t>
            </a:r>
            <a:r>
              <a:rPr lang="ar-SA" sz="3600" b="1" dirty="0">
                <a:effectLst/>
              </a:rPr>
              <a:t> </a:t>
            </a:r>
            <a:r>
              <a:rPr lang="ar-SA" sz="3600" b="1" dirty="0">
                <a:solidFill>
                  <a:srgbClr val="800000"/>
                </a:solidFill>
                <a:effectLst/>
              </a:rPr>
              <a:t>أو </a:t>
            </a:r>
            <a:r>
              <a:rPr lang="ar-SA" sz="3600" u="sng" dirty="0">
                <a:effectLst/>
                <a:cs typeface="PT Bold Heading" pitchFamily="2" charset="-78"/>
              </a:rPr>
              <a:t>مركب</a:t>
            </a:r>
            <a:endParaRPr lang="en-US" sz="3600" u="sng" dirty="0">
              <a:effectLst/>
              <a:cs typeface="PT Bold Heading" pitchFamily="2" charset="-78"/>
            </a:endParaRP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864096" cy="575017"/>
          </a:xfrm>
          <a:prstGeom prst="rect">
            <a:avLst/>
          </a:prstGeom>
        </p:spPr>
      </p:pic>
    </p:spTree>
    <p:extLst>
      <p:ext uri="{BB962C8B-B14F-4D97-AF65-F5344CB8AC3E}">
        <p14:creationId xmlns:p14="http://schemas.microsoft.com/office/powerpoint/2010/main" val="233800575"/>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1042988" y="-44450"/>
            <a:ext cx="7543800" cy="908050"/>
          </a:xfrm>
        </p:spPr>
        <p:txBody>
          <a:bodyPr/>
          <a:lstStyle/>
          <a:p>
            <a:pPr algn="ctr"/>
            <a:r>
              <a:rPr lang="ar-SA" sz="4800">
                <a:solidFill>
                  <a:schemeClr val="accent2"/>
                </a:solidFill>
                <a:effectLst/>
              </a:rPr>
              <a:t>مثال تطبيقي </a:t>
            </a:r>
            <a:endParaRPr lang="en-US" sz="4800">
              <a:solidFill>
                <a:schemeClr val="accent2"/>
              </a:solidFill>
              <a:effectLst/>
            </a:endParaRPr>
          </a:p>
        </p:txBody>
      </p:sp>
      <p:sp>
        <p:nvSpPr>
          <p:cNvPr id="282627" name="Text Box 3"/>
          <p:cNvSpPr txBox="1">
            <a:spLocks noChangeArrowheads="1"/>
          </p:cNvSpPr>
          <p:nvPr/>
        </p:nvSpPr>
        <p:spPr bwMode="auto">
          <a:xfrm>
            <a:off x="7504113" y="49561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82628" name="Text Box 4"/>
          <p:cNvSpPr txBox="1">
            <a:spLocks noChangeArrowheads="1"/>
          </p:cNvSpPr>
          <p:nvPr/>
        </p:nvSpPr>
        <p:spPr bwMode="auto">
          <a:xfrm>
            <a:off x="506413" y="935038"/>
            <a:ext cx="8281987" cy="4737100"/>
          </a:xfrm>
          <a:prstGeom prst="rect">
            <a:avLst/>
          </a:prstGeom>
          <a:solidFill>
            <a:srgbClr val="FFEACB"/>
          </a:solidFill>
          <a:ln w="76200">
            <a:solidFill>
              <a:srgbClr val="FFFF00"/>
            </a:solidFill>
            <a:miter lim="800000"/>
            <a:headEnd/>
            <a:tailEnd/>
          </a:ln>
          <a:effectLst>
            <a:outerShdw dist="107763" dir="13500000" algn="ctr" rotWithShape="0">
              <a:schemeClr val="bg2">
                <a:alpha val="50000"/>
              </a:schemeClr>
            </a:outerShdw>
          </a:effectLst>
        </p:spPr>
        <p:txBody>
          <a:bodyPr>
            <a:spAutoFit/>
          </a:bodyPr>
          <a:lstStyle/>
          <a:p>
            <a:r>
              <a:rPr lang="ar-SA" sz="4000" b="1" dirty="0">
                <a:solidFill>
                  <a:srgbClr val="800000"/>
                </a:solidFill>
              </a:rPr>
              <a:t>بعض المفاهيم المترابطة من درس المادة في العلوم :-</a:t>
            </a:r>
          </a:p>
          <a:p>
            <a:r>
              <a:rPr lang="ar-SA" sz="4400" b="1" u="sng" dirty="0"/>
              <a:t>المادة </a:t>
            </a:r>
            <a:r>
              <a:rPr lang="ar-SA" sz="4400" b="1" dirty="0"/>
              <a:t>، </a:t>
            </a:r>
            <a:r>
              <a:rPr lang="ar-SA" sz="4400" b="1" u="sng" dirty="0"/>
              <a:t>حالات المادة</a:t>
            </a:r>
            <a:r>
              <a:rPr lang="ar-SA" sz="4400" b="1" dirty="0"/>
              <a:t> ، </a:t>
            </a:r>
            <a:r>
              <a:rPr lang="ar-SA" sz="4400" b="1" u="sng" dirty="0"/>
              <a:t>كتلة</a:t>
            </a:r>
            <a:r>
              <a:rPr lang="ar-SA" sz="4400" b="1" dirty="0"/>
              <a:t> ، </a:t>
            </a:r>
            <a:r>
              <a:rPr lang="ar-SA" sz="4400" b="1" u="sng" dirty="0"/>
              <a:t>حجم </a:t>
            </a:r>
            <a:r>
              <a:rPr lang="ar-SA" sz="4400" b="1" dirty="0"/>
              <a:t>، </a:t>
            </a:r>
            <a:r>
              <a:rPr lang="ar-SA" sz="4400" b="1" u="sng" dirty="0"/>
              <a:t>عنصر</a:t>
            </a:r>
            <a:r>
              <a:rPr lang="ar-SA" sz="4400" b="1" dirty="0"/>
              <a:t> ، </a:t>
            </a:r>
            <a:r>
              <a:rPr lang="ar-SA" sz="4400" b="1" u="sng" dirty="0"/>
              <a:t>مركب</a:t>
            </a:r>
            <a:r>
              <a:rPr lang="ar-SA" sz="4400" b="1" dirty="0"/>
              <a:t> ، </a:t>
            </a:r>
            <a:r>
              <a:rPr lang="ar-SA" sz="4400" b="1" u="sng" dirty="0"/>
              <a:t>مخلوط</a:t>
            </a:r>
            <a:r>
              <a:rPr lang="ar-SA" sz="4400" b="1" dirty="0"/>
              <a:t> ، </a:t>
            </a:r>
            <a:r>
              <a:rPr lang="ar-SA" sz="4400" b="1" u="sng" dirty="0"/>
              <a:t>صلب</a:t>
            </a:r>
            <a:r>
              <a:rPr lang="ar-SA" sz="4400" b="1" dirty="0"/>
              <a:t> ، </a:t>
            </a:r>
            <a:r>
              <a:rPr lang="ar-SA" sz="4400" b="1" u="sng" dirty="0"/>
              <a:t>سائل</a:t>
            </a:r>
            <a:r>
              <a:rPr lang="ar-SA" sz="4400" b="1" dirty="0"/>
              <a:t> ، </a:t>
            </a:r>
            <a:r>
              <a:rPr lang="ar-SA" sz="4400" b="1" u="sng" dirty="0"/>
              <a:t>غاز</a:t>
            </a:r>
            <a:r>
              <a:rPr lang="ar-SA" sz="4400" b="1" dirty="0"/>
              <a:t> ، </a:t>
            </a:r>
            <a:r>
              <a:rPr lang="ar-SA" sz="4400" b="1" u="sng" dirty="0"/>
              <a:t>خشب</a:t>
            </a:r>
            <a:r>
              <a:rPr lang="ar-SA" sz="4400" b="1" dirty="0"/>
              <a:t> ، </a:t>
            </a:r>
            <a:r>
              <a:rPr lang="ar-SA" sz="4400" b="1" u="sng" dirty="0"/>
              <a:t>ماء</a:t>
            </a:r>
            <a:r>
              <a:rPr lang="ar-SA" sz="4400" b="1" dirty="0"/>
              <a:t> ، </a:t>
            </a:r>
            <a:r>
              <a:rPr lang="ar-SA" sz="4400" b="1" u="sng" dirty="0"/>
              <a:t>هواء</a:t>
            </a:r>
            <a:r>
              <a:rPr lang="ar-SA" sz="4400" b="1" dirty="0"/>
              <a:t> .</a:t>
            </a:r>
          </a:p>
          <a:p>
            <a:r>
              <a:rPr lang="ar-SA" sz="4400" b="1" dirty="0">
                <a:solidFill>
                  <a:srgbClr val="FF0066"/>
                </a:solidFill>
              </a:rPr>
              <a:t>يمكن أن نرسم خريطة مفاهيم توضح العلاقة</a:t>
            </a:r>
          </a:p>
          <a:p>
            <a:r>
              <a:rPr lang="ar-SA" sz="4400" b="1" dirty="0">
                <a:solidFill>
                  <a:srgbClr val="FF0066"/>
                </a:solidFill>
              </a:rPr>
              <a:t> بين المفاهيم السابقة .</a:t>
            </a:r>
            <a:r>
              <a:rPr lang="ar-SA" sz="4000" b="1" dirty="0">
                <a:solidFill>
                  <a:srgbClr val="FF0066"/>
                </a:solidFill>
              </a:rPr>
              <a:t> </a:t>
            </a:r>
            <a:endParaRPr lang="en-US" sz="4000" b="1" dirty="0">
              <a:solidFill>
                <a:srgbClr val="FF0066"/>
              </a:solidFill>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864096" cy="575017"/>
          </a:xfrm>
          <a:prstGeom prst="rect">
            <a:avLst/>
          </a:prstGeom>
        </p:spPr>
      </p:pic>
    </p:spTree>
    <p:extLst>
      <p:ext uri="{BB962C8B-B14F-4D97-AF65-F5344CB8AC3E}">
        <p14:creationId xmlns:p14="http://schemas.microsoft.com/office/powerpoint/2010/main" val="253464260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2626"/>
                                        </p:tgtEl>
                                        <p:attrNameLst>
                                          <p:attrName>style.visibility</p:attrName>
                                        </p:attrNameLst>
                                      </p:cBhvr>
                                      <p:to>
                                        <p:strVal val="visible"/>
                                      </p:to>
                                    </p:set>
                                    <p:animEffect transition="in" filter="fade">
                                      <p:cBhvr>
                                        <p:cTn id="7" dur="1000"/>
                                        <p:tgtEl>
                                          <p:spTgt spid="282626"/>
                                        </p:tgtEl>
                                      </p:cBhvr>
                                    </p:animEffect>
                                    <p:anim calcmode="lin" valueType="num">
                                      <p:cBhvr>
                                        <p:cTn id="8" dur="1000" fill="hold"/>
                                        <p:tgtEl>
                                          <p:spTgt spid="282626"/>
                                        </p:tgtEl>
                                        <p:attrNameLst>
                                          <p:attrName>ppt_x</p:attrName>
                                        </p:attrNameLst>
                                      </p:cBhvr>
                                      <p:tavLst>
                                        <p:tav tm="0">
                                          <p:val>
                                            <p:strVal val="#ppt_x"/>
                                          </p:val>
                                        </p:tav>
                                        <p:tav tm="100000">
                                          <p:val>
                                            <p:strVal val="#ppt_x"/>
                                          </p:val>
                                        </p:tav>
                                      </p:tavLst>
                                    </p:anim>
                                    <p:anim calcmode="lin" valueType="num">
                                      <p:cBhvr>
                                        <p:cTn id="9" dur="1000" fill="hold"/>
                                        <p:tgtEl>
                                          <p:spTgt spid="2826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282628"/>
                                        </p:tgtEl>
                                        <p:attrNameLst>
                                          <p:attrName>style.visibility</p:attrName>
                                        </p:attrNameLst>
                                      </p:cBhvr>
                                      <p:to>
                                        <p:strVal val="visible"/>
                                      </p:to>
                                    </p:set>
                                    <p:animEffect transition="in" filter="box(in)">
                                      <p:cBhvr>
                                        <p:cTn id="13" dur="500"/>
                                        <p:tgtEl>
                                          <p:spTgt spid="28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p:bldP spid="28262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Oval 2"/>
          <p:cNvSpPr>
            <a:spLocks noChangeArrowheads="1"/>
          </p:cNvSpPr>
          <p:nvPr/>
        </p:nvSpPr>
        <p:spPr bwMode="auto">
          <a:xfrm>
            <a:off x="4089400" y="171450"/>
            <a:ext cx="1944688" cy="1058863"/>
          </a:xfrm>
          <a:prstGeom prst="ellipse">
            <a:avLst/>
          </a:prstGeom>
          <a:solidFill>
            <a:srgbClr val="00FFFF"/>
          </a:solidFill>
          <a:ln w="9525">
            <a:solidFill>
              <a:srgbClr val="000000"/>
            </a:solidFill>
            <a:round/>
            <a:headEnd/>
            <a:tailEnd/>
          </a:ln>
        </p:spPr>
        <p:txBody>
          <a:bodyPr anchor="ctr"/>
          <a:lstStyle/>
          <a:p>
            <a:r>
              <a:rPr lang="ar-SA" sz="2400" b="1">
                <a:solidFill>
                  <a:srgbClr val="000000"/>
                </a:solidFill>
                <a:latin typeface="Times New Roman" pitchFamily="18" charset="0"/>
                <a:cs typeface="Times New Roman" pitchFamily="18" charset="0"/>
              </a:rPr>
              <a:t>  </a:t>
            </a:r>
            <a:r>
              <a:rPr lang="ar-SA" sz="4400" b="1">
                <a:solidFill>
                  <a:srgbClr val="000000"/>
                </a:solidFill>
                <a:latin typeface="Times New Roman" pitchFamily="18" charset="0"/>
                <a:cs typeface="Times New Roman" pitchFamily="18" charset="0"/>
              </a:rPr>
              <a:t>المادة</a:t>
            </a:r>
            <a:r>
              <a:rPr lang="ar-SA" sz="1700" b="1">
                <a:solidFill>
                  <a:srgbClr val="FF0000"/>
                </a:solidFill>
                <a:latin typeface="Times New Roman" pitchFamily="18" charset="0"/>
                <a:cs typeface="Times New Roman" pitchFamily="18" charset="0"/>
              </a:rPr>
              <a:t> </a:t>
            </a:r>
            <a:endParaRPr lang="en-US">
              <a:solidFill>
                <a:srgbClr val="FF0000"/>
              </a:solidFill>
            </a:endParaRPr>
          </a:p>
        </p:txBody>
      </p:sp>
      <p:sp>
        <p:nvSpPr>
          <p:cNvPr id="283651" name="Line 3"/>
          <p:cNvSpPr>
            <a:spLocks noChangeShapeType="1"/>
          </p:cNvSpPr>
          <p:nvPr/>
        </p:nvSpPr>
        <p:spPr bwMode="auto">
          <a:xfrm flipH="1">
            <a:off x="1619250" y="1074738"/>
            <a:ext cx="2786063" cy="841375"/>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3652" name="Line 4"/>
          <p:cNvSpPr>
            <a:spLocks noChangeShapeType="1"/>
          </p:cNvSpPr>
          <p:nvPr/>
        </p:nvSpPr>
        <p:spPr bwMode="auto">
          <a:xfrm flipH="1">
            <a:off x="2195513" y="1125538"/>
            <a:ext cx="2305050" cy="1295400"/>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3653" name="Line 5"/>
          <p:cNvSpPr>
            <a:spLocks noChangeShapeType="1"/>
          </p:cNvSpPr>
          <p:nvPr/>
        </p:nvSpPr>
        <p:spPr bwMode="auto">
          <a:xfrm flipH="1">
            <a:off x="3708400" y="1196975"/>
            <a:ext cx="1008063" cy="1704975"/>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3654" name="Line 6"/>
          <p:cNvSpPr>
            <a:spLocks noChangeShapeType="1"/>
          </p:cNvSpPr>
          <p:nvPr/>
        </p:nvSpPr>
        <p:spPr bwMode="auto">
          <a:xfrm>
            <a:off x="5530850" y="1152525"/>
            <a:ext cx="1511300" cy="1008063"/>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3655" name="Line 7"/>
          <p:cNvSpPr>
            <a:spLocks noChangeShapeType="1"/>
          </p:cNvSpPr>
          <p:nvPr/>
        </p:nvSpPr>
        <p:spPr bwMode="auto">
          <a:xfrm>
            <a:off x="5364163" y="1196975"/>
            <a:ext cx="1152525" cy="1439863"/>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3656" name="Line 8"/>
          <p:cNvSpPr>
            <a:spLocks noChangeShapeType="1"/>
          </p:cNvSpPr>
          <p:nvPr/>
        </p:nvSpPr>
        <p:spPr bwMode="auto">
          <a:xfrm>
            <a:off x="5003800" y="1246188"/>
            <a:ext cx="0" cy="1873250"/>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3657" name="Oval 9"/>
          <p:cNvSpPr>
            <a:spLocks noChangeArrowheads="1"/>
          </p:cNvSpPr>
          <p:nvPr/>
        </p:nvSpPr>
        <p:spPr bwMode="auto">
          <a:xfrm>
            <a:off x="7019924" y="1916113"/>
            <a:ext cx="1008459" cy="614362"/>
          </a:xfrm>
          <a:prstGeom prst="ellipse">
            <a:avLst/>
          </a:prstGeom>
          <a:solidFill>
            <a:srgbClr val="D6FF85"/>
          </a:solidFill>
          <a:ln w="9525">
            <a:solidFill>
              <a:srgbClr val="FF3300"/>
            </a:solidFill>
            <a:round/>
            <a:headEnd/>
            <a:tailEnd/>
          </a:ln>
        </p:spPr>
        <p:txBody>
          <a:bodyPr/>
          <a:lstStyle/>
          <a:p>
            <a:r>
              <a:rPr lang="ar-SA" sz="2400" b="1" dirty="0">
                <a:solidFill>
                  <a:srgbClr val="8A0000"/>
                </a:solidFill>
                <a:latin typeface="Times New Roman" pitchFamily="18" charset="0"/>
                <a:cs typeface="Times New Roman" pitchFamily="18" charset="0"/>
              </a:rPr>
              <a:t> </a:t>
            </a:r>
            <a:r>
              <a:rPr lang="ar-SA" sz="2400" b="1" dirty="0" smtClean="0">
                <a:solidFill>
                  <a:srgbClr val="8A0000"/>
                </a:solidFill>
                <a:latin typeface="Times New Roman" pitchFamily="18" charset="0"/>
                <a:cs typeface="Times New Roman" pitchFamily="18" charset="0"/>
              </a:rPr>
              <a:t>كتلة </a:t>
            </a:r>
            <a:endParaRPr lang="en-US" sz="2400" dirty="0">
              <a:solidFill>
                <a:srgbClr val="8A0000"/>
              </a:solidFill>
            </a:endParaRPr>
          </a:p>
        </p:txBody>
      </p:sp>
      <p:sp>
        <p:nvSpPr>
          <p:cNvPr id="283658" name="Oval 10"/>
          <p:cNvSpPr>
            <a:spLocks noChangeArrowheads="1"/>
          </p:cNvSpPr>
          <p:nvPr/>
        </p:nvSpPr>
        <p:spPr bwMode="auto">
          <a:xfrm>
            <a:off x="6443663" y="2565400"/>
            <a:ext cx="1008062" cy="647700"/>
          </a:xfrm>
          <a:prstGeom prst="ellipse">
            <a:avLst/>
          </a:prstGeom>
          <a:solidFill>
            <a:srgbClr val="D6FF85"/>
          </a:solidFill>
          <a:ln w="9525">
            <a:solidFill>
              <a:srgbClr val="000000"/>
            </a:solidFill>
            <a:round/>
            <a:headEnd/>
            <a:tailEnd/>
          </a:ln>
        </p:spPr>
        <p:txBody>
          <a:bodyPr/>
          <a:lstStyle/>
          <a:p>
            <a:r>
              <a:rPr lang="ar-SA" sz="2400" b="1">
                <a:solidFill>
                  <a:srgbClr val="FF0000"/>
                </a:solidFill>
                <a:latin typeface="Times New Roman" pitchFamily="18" charset="0"/>
                <a:cs typeface="Times New Roman" pitchFamily="18" charset="0"/>
              </a:rPr>
              <a:t>حجم</a:t>
            </a:r>
            <a:endParaRPr lang="en-US" sz="2400">
              <a:solidFill>
                <a:srgbClr val="FF0000"/>
              </a:solidFill>
            </a:endParaRPr>
          </a:p>
        </p:txBody>
      </p:sp>
      <p:sp>
        <p:nvSpPr>
          <p:cNvPr id="283659" name="Oval 11"/>
          <p:cNvSpPr>
            <a:spLocks noChangeArrowheads="1"/>
          </p:cNvSpPr>
          <p:nvPr/>
        </p:nvSpPr>
        <p:spPr bwMode="auto">
          <a:xfrm>
            <a:off x="2987675" y="2852738"/>
            <a:ext cx="1152525" cy="576262"/>
          </a:xfrm>
          <a:prstGeom prst="ellipse">
            <a:avLst/>
          </a:prstGeom>
          <a:solidFill>
            <a:srgbClr val="D6FF85"/>
          </a:solidFill>
          <a:ln w="9525">
            <a:solidFill>
              <a:srgbClr val="000000"/>
            </a:solidFill>
            <a:round/>
            <a:headEnd/>
            <a:tailEnd/>
          </a:ln>
        </p:spPr>
        <p:txBody>
          <a:bodyPr/>
          <a:lstStyle/>
          <a:p>
            <a:pPr algn="l" rtl="0"/>
            <a:r>
              <a:rPr lang="ar-SA" sz="2400" b="1">
                <a:solidFill>
                  <a:srgbClr val="FF0000"/>
                </a:solidFill>
                <a:latin typeface="Times New Roman" pitchFamily="18" charset="0"/>
                <a:cs typeface="Times New Roman" pitchFamily="18" charset="0"/>
              </a:rPr>
              <a:t>عنصر</a:t>
            </a:r>
            <a:r>
              <a:rPr lang="en-US" sz="2400" b="1">
                <a:solidFill>
                  <a:srgbClr val="FF0000"/>
                </a:solidFill>
                <a:latin typeface="Times New Roman" pitchFamily="18" charset="0"/>
                <a:cs typeface="Times New Roman" pitchFamily="18" charset="0"/>
              </a:rPr>
              <a:t> </a:t>
            </a:r>
            <a:endParaRPr lang="en-US" sz="2400">
              <a:solidFill>
                <a:srgbClr val="FF0000"/>
              </a:solidFill>
            </a:endParaRPr>
          </a:p>
        </p:txBody>
      </p:sp>
      <p:sp>
        <p:nvSpPr>
          <p:cNvPr id="283660" name="Oval 12"/>
          <p:cNvSpPr>
            <a:spLocks noChangeArrowheads="1"/>
          </p:cNvSpPr>
          <p:nvPr/>
        </p:nvSpPr>
        <p:spPr bwMode="auto">
          <a:xfrm>
            <a:off x="468313" y="1844675"/>
            <a:ext cx="1439862" cy="576263"/>
          </a:xfrm>
          <a:prstGeom prst="ellipse">
            <a:avLst/>
          </a:prstGeom>
          <a:solidFill>
            <a:srgbClr val="D6FF85"/>
          </a:solidFill>
          <a:ln w="9525">
            <a:solidFill>
              <a:srgbClr val="000000"/>
            </a:solidFill>
            <a:round/>
            <a:headEnd/>
            <a:tailEnd/>
          </a:ln>
        </p:spPr>
        <p:txBody>
          <a:bodyPr/>
          <a:lstStyle/>
          <a:p>
            <a:r>
              <a:rPr lang="ar-SA" sz="2400" b="1">
                <a:solidFill>
                  <a:srgbClr val="FF0000"/>
                </a:solidFill>
                <a:latin typeface="Times New Roman" pitchFamily="18" charset="0"/>
                <a:cs typeface="Times New Roman" pitchFamily="18" charset="0"/>
              </a:rPr>
              <a:t>مخلوط </a:t>
            </a:r>
            <a:endParaRPr lang="en-US" sz="2400">
              <a:solidFill>
                <a:srgbClr val="FF0000"/>
              </a:solidFill>
            </a:endParaRPr>
          </a:p>
        </p:txBody>
      </p:sp>
      <p:sp>
        <p:nvSpPr>
          <p:cNvPr id="283661" name="Oval 13"/>
          <p:cNvSpPr>
            <a:spLocks noChangeArrowheads="1"/>
          </p:cNvSpPr>
          <p:nvPr/>
        </p:nvSpPr>
        <p:spPr bwMode="auto">
          <a:xfrm>
            <a:off x="1403350" y="2420938"/>
            <a:ext cx="1223963" cy="587375"/>
          </a:xfrm>
          <a:prstGeom prst="ellipse">
            <a:avLst/>
          </a:prstGeom>
          <a:solidFill>
            <a:srgbClr val="D6FF85"/>
          </a:solidFill>
          <a:ln w="9525">
            <a:solidFill>
              <a:srgbClr val="000000"/>
            </a:solidFill>
            <a:round/>
            <a:headEnd/>
            <a:tailEnd/>
          </a:ln>
        </p:spPr>
        <p:txBody>
          <a:bodyPr/>
          <a:lstStyle/>
          <a:p>
            <a:r>
              <a:rPr lang="ar-SA" sz="2400" b="1">
                <a:solidFill>
                  <a:srgbClr val="FF0000"/>
                </a:solidFill>
                <a:latin typeface="Times New Roman" pitchFamily="18" charset="0"/>
                <a:cs typeface="Times New Roman" pitchFamily="18" charset="0"/>
              </a:rPr>
              <a:t>مركب </a:t>
            </a:r>
            <a:endParaRPr lang="en-US" sz="2400">
              <a:solidFill>
                <a:srgbClr val="FF0000"/>
              </a:solidFill>
            </a:endParaRPr>
          </a:p>
        </p:txBody>
      </p:sp>
      <p:sp>
        <p:nvSpPr>
          <p:cNvPr id="283662" name="Oval 14"/>
          <p:cNvSpPr>
            <a:spLocks noChangeArrowheads="1"/>
          </p:cNvSpPr>
          <p:nvPr/>
        </p:nvSpPr>
        <p:spPr bwMode="auto">
          <a:xfrm>
            <a:off x="4057650" y="3097213"/>
            <a:ext cx="2314575" cy="790575"/>
          </a:xfrm>
          <a:prstGeom prst="ellipse">
            <a:avLst/>
          </a:prstGeom>
          <a:solidFill>
            <a:srgbClr val="C5E2FF"/>
          </a:solidFill>
          <a:ln w="9525">
            <a:solidFill>
              <a:srgbClr val="000000"/>
            </a:solidFill>
            <a:round/>
            <a:headEnd/>
            <a:tailEnd/>
          </a:ln>
        </p:spPr>
        <p:txBody>
          <a:bodyPr/>
          <a:lstStyle/>
          <a:p>
            <a:r>
              <a:rPr lang="ar-SA" sz="2800" b="1">
                <a:solidFill>
                  <a:srgbClr val="8A0000"/>
                </a:solidFill>
                <a:latin typeface="Times New Roman" pitchFamily="18" charset="0"/>
                <a:cs typeface="Times New Roman" pitchFamily="18" charset="0"/>
              </a:rPr>
              <a:t>حالات المادة </a:t>
            </a:r>
            <a:endParaRPr lang="en-US" sz="2800" b="1">
              <a:solidFill>
                <a:srgbClr val="8A0000"/>
              </a:solidFill>
            </a:endParaRPr>
          </a:p>
        </p:txBody>
      </p:sp>
      <p:sp>
        <p:nvSpPr>
          <p:cNvPr id="283663" name="Oval 15"/>
          <p:cNvSpPr>
            <a:spLocks noChangeArrowheads="1"/>
          </p:cNvSpPr>
          <p:nvPr/>
        </p:nvSpPr>
        <p:spPr bwMode="auto">
          <a:xfrm>
            <a:off x="6300788" y="4367213"/>
            <a:ext cx="1008062" cy="574675"/>
          </a:xfrm>
          <a:prstGeom prst="ellipse">
            <a:avLst/>
          </a:prstGeom>
          <a:solidFill>
            <a:srgbClr val="CBFFCB"/>
          </a:solidFill>
          <a:ln w="9525">
            <a:solidFill>
              <a:srgbClr val="000000"/>
            </a:solidFill>
            <a:round/>
            <a:headEnd/>
            <a:tailEnd/>
          </a:ln>
        </p:spPr>
        <p:txBody>
          <a:bodyPr/>
          <a:lstStyle/>
          <a:p>
            <a:r>
              <a:rPr lang="ar-SA" sz="2400" b="1">
                <a:solidFill>
                  <a:srgbClr val="FF0000"/>
                </a:solidFill>
                <a:latin typeface="Times New Roman" pitchFamily="18" charset="0"/>
                <a:cs typeface="Times New Roman" pitchFamily="18" charset="0"/>
              </a:rPr>
              <a:t>صلب </a:t>
            </a:r>
            <a:endParaRPr lang="en-US" sz="2400">
              <a:solidFill>
                <a:srgbClr val="FF0000"/>
              </a:solidFill>
            </a:endParaRPr>
          </a:p>
        </p:txBody>
      </p:sp>
      <p:sp>
        <p:nvSpPr>
          <p:cNvPr id="283664" name="Oval 16"/>
          <p:cNvSpPr>
            <a:spLocks noChangeArrowheads="1"/>
          </p:cNvSpPr>
          <p:nvPr/>
        </p:nvSpPr>
        <p:spPr bwMode="auto">
          <a:xfrm>
            <a:off x="4572000" y="4292600"/>
            <a:ext cx="1152525" cy="576263"/>
          </a:xfrm>
          <a:prstGeom prst="ellipse">
            <a:avLst/>
          </a:prstGeom>
          <a:solidFill>
            <a:srgbClr val="CBFFCB"/>
          </a:solidFill>
          <a:ln w="9525">
            <a:solidFill>
              <a:srgbClr val="000000"/>
            </a:solidFill>
            <a:round/>
            <a:headEnd/>
            <a:tailEnd/>
          </a:ln>
        </p:spPr>
        <p:txBody>
          <a:bodyPr/>
          <a:lstStyle/>
          <a:p>
            <a:r>
              <a:rPr lang="ar-SA" sz="2400" b="1">
                <a:solidFill>
                  <a:srgbClr val="FF0000"/>
                </a:solidFill>
                <a:latin typeface="Times New Roman" pitchFamily="18" charset="0"/>
                <a:cs typeface="Times New Roman" pitchFamily="18" charset="0"/>
              </a:rPr>
              <a:t>سائل </a:t>
            </a:r>
            <a:endParaRPr lang="en-US" sz="2400">
              <a:solidFill>
                <a:srgbClr val="FF0000"/>
              </a:solidFill>
            </a:endParaRPr>
          </a:p>
        </p:txBody>
      </p:sp>
      <p:sp>
        <p:nvSpPr>
          <p:cNvPr id="283665" name="Oval 17"/>
          <p:cNvSpPr>
            <a:spLocks noChangeArrowheads="1"/>
          </p:cNvSpPr>
          <p:nvPr/>
        </p:nvSpPr>
        <p:spPr bwMode="auto">
          <a:xfrm>
            <a:off x="2124075" y="4221163"/>
            <a:ext cx="1079500" cy="569912"/>
          </a:xfrm>
          <a:prstGeom prst="ellipse">
            <a:avLst/>
          </a:prstGeom>
          <a:solidFill>
            <a:srgbClr val="CBFFCB"/>
          </a:solidFill>
          <a:ln w="9525">
            <a:solidFill>
              <a:srgbClr val="000000"/>
            </a:solidFill>
            <a:round/>
            <a:headEnd/>
            <a:tailEnd/>
          </a:ln>
        </p:spPr>
        <p:txBody>
          <a:bodyPr/>
          <a:lstStyle/>
          <a:p>
            <a:pPr algn="ctr"/>
            <a:r>
              <a:rPr lang="ar-SA" sz="2400" b="1">
                <a:solidFill>
                  <a:srgbClr val="FF0000"/>
                </a:solidFill>
                <a:latin typeface="Times New Roman" pitchFamily="18" charset="0"/>
                <a:cs typeface="Times New Roman" pitchFamily="18" charset="0"/>
              </a:rPr>
              <a:t>غاز</a:t>
            </a:r>
            <a:endParaRPr lang="en-US" sz="2400">
              <a:solidFill>
                <a:srgbClr val="FF0000"/>
              </a:solidFill>
            </a:endParaRPr>
          </a:p>
        </p:txBody>
      </p:sp>
      <p:sp>
        <p:nvSpPr>
          <p:cNvPr id="283666" name="Oval 18"/>
          <p:cNvSpPr>
            <a:spLocks noChangeArrowheads="1"/>
          </p:cNvSpPr>
          <p:nvPr/>
        </p:nvSpPr>
        <p:spPr bwMode="auto">
          <a:xfrm>
            <a:off x="2122488" y="5589588"/>
            <a:ext cx="936625" cy="576262"/>
          </a:xfrm>
          <a:prstGeom prst="ellipse">
            <a:avLst/>
          </a:prstGeom>
          <a:solidFill>
            <a:srgbClr val="FFDFFF"/>
          </a:solidFill>
          <a:ln w="9525">
            <a:solidFill>
              <a:srgbClr val="000000"/>
            </a:solidFill>
            <a:round/>
            <a:headEnd/>
            <a:tailEnd/>
          </a:ln>
        </p:spPr>
        <p:txBody>
          <a:bodyPr/>
          <a:lstStyle/>
          <a:p>
            <a:r>
              <a:rPr lang="ar-SA" sz="2000" b="1">
                <a:solidFill>
                  <a:srgbClr val="FF0000"/>
                </a:solidFill>
                <a:latin typeface="Times New Roman" pitchFamily="18" charset="0"/>
                <a:cs typeface="Times New Roman" pitchFamily="18" charset="0"/>
              </a:rPr>
              <a:t>الهواء </a:t>
            </a:r>
            <a:endParaRPr lang="en-US" sz="2000">
              <a:solidFill>
                <a:srgbClr val="FF0000"/>
              </a:solidFill>
            </a:endParaRPr>
          </a:p>
        </p:txBody>
      </p:sp>
      <p:sp>
        <p:nvSpPr>
          <p:cNvPr id="283667" name="Oval 19"/>
          <p:cNvSpPr>
            <a:spLocks noChangeArrowheads="1"/>
          </p:cNvSpPr>
          <p:nvPr/>
        </p:nvSpPr>
        <p:spPr bwMode="auto">
          <a:xfrm>
            <a:off x="4716463" y="5516563"/>
            <a:ext cx="901700" cy="576262"/>
          </a:xfrm>
          <a:prstGeom prst="ellipse">
            <a:avLst/>
          </a:prstGeom>
          <a:solidFill>
            <a:srgbClr val="FFDFFF"/>
          </a:solidFill>
          <a:ln w="9525">
            <a:solidFill>
              <a:srgbClr val="000000"/>
            </a:solidFill>
            <a:round/>
            <a:headEnd/>
            <a:tailEnd/>
          </a:ln>
        </p:spPr>
        <p:txBody>
          <a:bodyPr/>
          <a:lstStyle/>
          <a:p>
            <a:pPr algn="ctr"/>
            <a:r>
              <a:rPr lang="ar-SA" sz="2000" b="1">
                <a:solidFill>
                  <a:srgbClr val="FF0000"/>
                </a:solidFill>
                <a:latin typeface="Times New Roman" pitchFamily="18" charset="0"/>
                <a:cs typeface="Times New Roman" pitchFamily="18" charset="0"/>
              </a:rPr>
              <a:t>الماء</a:t>
            </a:r>
            <a:endParaRPr lang="en-US" sz="2000">
              <a:solidFill>
                <a:srgbClr val="FF0000"/>
              </a:solidFill>
            </a:endParaRPr>
          </a:p>
        </p:txBody>
      </p:sp>
      <p:sp>
        <p:nvSpPr>
          <p:cNvPr id="283668" name="Oval 20"/>
          <p:cNvSpPr>
            <a:spLocks noChangeArrowheads="1"/>
          </p:cNvSpPr>
          <p:nvPr/>
        </p:nvSpPr>
        <p:spPr bwMode="auto">
          <a:xfrm>
            <a:off x="6443663" y="5445125"/>
            <a:ext cx="1081087" cy="576263"/>
          </a:xfrm>
          <a:prstGeom prst="ellipse">
            <a:avLst/>
          </a:prstGeom>
          <a:solidFill>
            <a:srgbClr val="FFDFFF"/>
          </a:solidFill>
          <a:ln w="9525">
            <a:solidFill>
              <a:srgbClr val="000000"/>
            </a:solidFill>
            <a:round/>
            <a:headEnd/>
            <a:tailEnd/>
          </a:ln>
        </p:spPr>
        <p:txBody>
          <a:bodyPr/>
          <a:lstStyle/>
          <a:p>
            <a:r>
              <a:rPr lang="ar-SA" sz="2000" b="1">
                <a:solidFill>
                  <a:srgbClr val="FF0000"/>
                </a:solidFill>
                <a:latin typeface="Times New Roman" pitchFamily="18" charset="0"/>
                <a:cs typeface="Times New Roman" pitchFamily="18" charset="0"/>
              </a:rPr>
              <a:t>الخشب </a:t>
            </a:r>
            <a:endParaRPr lang="en-US" sz="2000">
              <a:solidFill>
                <a:srgbClr val="FF0000"/>
              </a:solidFill>
            </a:endParaRPr>
          </a:p>
        </p:txBody>
      </p:sp>
      <p:sp>
        <p:nvSpPr>
          <p:cNvPr id="283669" name="Line 21"/>
          <p:cNvSpPr>
            <a:spLocks noChangeShapeType="1"/>
          </p:cNvSpPr>
          <p:nvPr/>
        </p:nvSpPr>
        <p:spPr bwMode="auto">
          <a:xfrm flipH="1">
            <a:off x="3059113" y="3644900"/>
            <a:ext cx="1081087" cy="647700"/>
          </a:xfrm>
          <a:prstGeom prst="line">
            <a:avLst/>
          </a:prstGeom>
          <a:noFill/>
          <a:ln w="3810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3670" name="Line 22"/>
          <p:cNvSpPr>
            <a:spLocks noChangeShapeType="1"/>
          </p:cNvSpPr>
          <p:nvPr/>
        </p:nvSpPr>
        <p:spPr bwMode="auto">
          <a:xfrm>
            <a:off x="6084888" y="3716338"/>
            <a:ext cx="719137" cy="649287"/>
          </a:xfrm>
          <a:prstGeom prst="line">
            <a:avLst/>
          </a:prstGeom>
          <a:noFill/>
          <a:ln w="3810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3671" name="Text Box 23"/>
          <p:cNvSpPr txBox="1">
            <a:spLocks noChangeArrowheads="1"/>
          </p:cNvSpPr>
          <p:nvPr/>
        </p:nvSpPr>
        <p:spPr bwMode="auto">
          <a:xfrm>
            <a:off x="2843213" y="1800225"/>
            <a:ext cx="13525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sz="2400" b="1">
                <a:solidFill>
                  <a:schemeClr val="accent2"/>
                </a:solidFill>
                <a:latin typeface="Times New Roman" pitchFamily="18" charset="0"/>
                <a:cs typeface="Times New Roman" pitchFamily="18" charset="0"/>
              </a:rPr>
              <a:t>في صورة </a:t>
            </a:r>
            <a:endParaRPr lang="en-US" sz="2400" b="1">
              <a:solidFill>
                <a:schemeClr val="accent2"/>
              </a:solidFill>
            </a:endParaRPr>
          </a:p>
        </p:txBody>
      </p:sp>
      <p:sp>
        <p:nvSpPr>
          <p:cNvPr id="283672" name="Text Box 24"/>
          <p:cNvSpPr txBox="1">
            <a:spLocks noChangeArrowheads="1"/>
          </p:cNvSpPr>
          <p:nvPr/>
        </p:nvSpPr>
        <p:spPr bwMode="auto">
          <a:xfrm>
            <a:off x="4183063" y="2276475"/>
            <a:ext cx="17287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ar-SA" sz="2800" b="1">
                <a:solidFill>
                  <a:schemeClr val="accent2"/>
                </a:solidFill>
                <a:latin typeface="Times New Roman" pitchFamily="18" charset="0"/>
                <a:cs typeface="Times New Roman" pitchFamily="18" charset="0"/>
              </a:rPr>
              <a:t>توجد   في</a:t>
            </a:r>
            <a:endParaRPr lang="en-US" sz="2800" b="1">
              <a:solidFill>
                <a:schemeClr val="accent2"/>
              </a:solidFill>
            </a:endParaRPr>
          </a:p>
        </p:txBody>
      </p:sp>
      <p:sp>
        <p:nvSpPr>
          <p:cNvPr id="283673" name="Text Box 25"/>
          <p:cNvSpPr txBox="1">
            <a:spLocks noChangeArrowheads="1"/>
          </p:cNvSpPr>
          <p:nvPr/>
        </p:nvSpPr>
        <p:spPr bwMode="auto">
          <a:xfrm>
            <a:off x="5784850" y="1700213"/>
            <a:ext cx="914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ar-SA" sz="2800" b="1">
                <a:solidFill>
                  <a:schemeClr val="accent2"/>
                </a:solidFill>
                <a:latin typeface="Times New Roman" pitchFamily="18" charset="0"/>
                <a:cs typeface="Times New Roman" pitchFamily="18" charset="0"/>
              </a:rPr>
              <a:t>لها</a:t>
            </a:r>
            <a:endParaRPr lang="en-US" sz="2800" b="1">
              <a:solidFill>
                <a:schemeClr val="accent2"/>
              </a:solidFill>
            </a:endParaRPr>
          </a:p>
        </p:txBody>
      </p:sp>
      <p:sp>
        <p:nvSpPr>
          <p:cNvPr id="283674" name="Text Box 26"/>
          <p:cNvSpPr txBox="1">
            <a:spLocks noChangeArrowheads="1"/>
          </p:cNvSpPr>
          <p:nvPr/>
        </p:nvSpPr>
        <p:spPr bwMode="auto">
          <a:xfrm>
            <a:off x="4576763" y="5072063"/>
            <a:ext cx="571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ar-SA" sz="2400" b="1">
                <a:solidFill>
                  <a:schemeClr val="accent2"/>
                </a:solidFill>
                <a:latin typeface="Times New Roman" pitchFamily="18" charset="0"/>
                <a:cs typeface="Times New Roman" pitchFamily="18" charset="0"/>
              </a:rPr>
              <a:t>مثل </a:t>
            </a:r>
            <a:endParaRPr lang="en-US" sz="2400" b="1">
              <a:solidFill>
                <a:schemeClr val="accent2"/>
              </a:solidFill>
            </a:endParaRPr>
          </a:p>
        </p:txBody>
      </p:sp>
      <p:sp>
        <p:nvSpPr>
          <p:cNvPr id="283675" name="Text Box 27"/>
          <p:cNvSpPr txBox="1">
            <a:spLocks noChangeArrowheads="1"/>
          </p:cNvSpPr>
          <p:nvPr/>
        </p:nvSpPr>
        <p:spPr bwMode="auto">
          <a:xfrm>
            <a:off x="6283325" y="5100638"/>
            <a:ext cx="571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ar-SA" sz="2400" b="1">
                <a:solidFill>
                  <a:schemeClr val="accent2"/>
                </a:solidFill>
                <a:latin typeface="Times New Roman" pitchFamily="18" charset="0"/>
                <a:cs typeface="Times New Roman" pitchFamily="18" charset="0"/>
              </a:rPr>
              <a:t>مثل </a:t>
            </a:r>
            <a:endParaRPr lang="en-US" sz="2400" b="1">
              <a:solidFill>
                <a:schemeClr val="accent2"/>
              </a:solidFill>
            </a:endParaRPr>
          </a:p>
        </p:txBody>
      </p:sp>
      <p:sp>
        <p:nvSpPr>
          <p:cNvPr id="283676" name="Text Box 28"/>
          <p:cNvSpPr txBox="1">
            <a:spLocks noChangeArrowheads="1"/>
          </p:cNvSpPr>
          <p:nvPr/>
        </p:nvSpPr>
        <p:spPr bwMode="auto">
          <a:xfrm>
            <a:off x="2011363" y="5000625"/>
            <a:ext cx="571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ar-SA" sz="2400" b="1">
                <a:solidFill>
                  <a:schemeClr val="accent2"/>
                </a:solidFill>
                <a:latin typeface="Times New Roman" pitchFamily="18" charset="0"/>
                <a:cs typeface="Times New Roman" pitchFamily="18" charset="0"/>
              </a:rPr>
              <a:t>مثل </a:t>
            </a:r>
            <a:endParaRPr lang="en-US" sz="2400" b="1">
              <a:solidFill>
                <a:schemeClr val="accent2"/>
              </a:solidFill>
            </a:endParaRPr>
          </a:p>
        </p:txBody>
      </p:sp>
      <p:sp>
        <p:nvSpPr>
          <p:cNvPr id="283677" name="Line 29"/>
          <p:cNvSpPr>
            <a:spLocks noChangeShapeType="1"/>
          </p:cNvSpPr>
          <p:nvPr/>
        </p:nvSpPr>
        <p:spPr bwMode="auto">
          <a:xfrm>
            <a:off x="2555875" y="4797425"/>
            <a:ext cx="0" cy="792163"/>
          </a:xfrm>
          <a:prstGeom prst="line">
            <a:avLst/>
          </a:prstGeom>
          <a:noFill/>
          <a:ln w="38100">
            <a:solidFill>
              <a:srgbClr val="EE0077"/>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3678" name="Line 30"/>
          <p:cNvSpPr>
            <a:spLocks noChangeShapeType="1"/>
          </p:cNvSpPr>
          <p:nvPr/>
        </p:nvSpPr>
        <p:spPr bwMode="auto">
          <a:xfrm>
            <a:off x="5148263" y="4868863"/>
            <a:ext cx="0" cy="647700"/>
          </a:xfrm>
          <a:prstGeom prst="line">
            <a:avLst/>
          </a:prstGeom>
          <a:noFill/>
          <a:ln w="38100">
            <a:solidFill>
              <a:srgbClr val="EE0077"/>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3679" name="Line 31"/>
          <p:cNvSpPr>
            <a:spLocks noChangeShapeType="1"/>
          </p:cNvSpPr>
          <p:nvPr/>
        </p:nvSpPr>
        <p:spPr bwMode="auto">
          <a:xfrm flipH="1">
            <a:off x="5148263" y="3860800"/>
            <a:ext cx="0" cy="431800"/>
          </a:xfrm>
          <a:prstGeom prst="line">
            <a:avLst/>
          </a:prstGeom>
          <a:noFill/>
          <a:ln w="3810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3680" name="Line 32"/>
          <p:cNvSpPr>
            <a:spLocks noChangeShapeType="1"/>
          </p:cNvSpPr>
          <p:nvPr/>
        </p:nvSpPr>
        <p:spPr bwMode="auto">
          <a:xfrm>
            <a:off x="6877050" y="4941888"/>
            <a:ext cx="0" cy="431800"/>
          </a:xfrm>
          <a:prstGeom prst="line">
            <a:avLst/>
          </a:prstGeom>
          <a:noFill/>
          <a:ln w="38100">
            <a:solidFill>
              <a:srgbClr val="EE0077"/>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pic>
        <p:nvPicPr>
          <p:cNvPr id="33" name="صورة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7000190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3650"/>
                                        </p:tgtEl>
                                        <p:attrNameLst>
                                          <p:attrName>style.visibility</p:attrName>
                                        </p:attrNameLst>
                                      </p:cBhvr>
                                      <p:to>
                                        <p:strVal val="visible"/>
                                      </p:to>
                                    </p:set>
                                    <p:animEffect transition="in" filter="fade">
                                      <p:cBhvr>
                                        <p:cTn id="7" dur="1000"/>
                                        <p:tgtEl>
                                          <p:spTgt spid="283650"/>
                                        </p:tgtEl>
                                      </p:cBhvr>
                                    </p:animEffect>
                                    <p:anim calcmode="lin" valueType="num">
                                      <p:cBhvr>
                                        <p:cTn id="8" dur="1000" fill="hold"/>
                                        <p:tgtEl>
                                          <p:spTgt spid="283650"/>
                                        </p:tgtEl>
                                        <p:attrNameLst>
                                          <p:attrName>ppt_x</p:attrName>
                                        </p:attrNameLst>
                                      </p:cBhvr>
                                      <p:tavLst>
                                        <p:tav tm="0">
                                          <p:val>
                                            <p:strVal val="#ppt_x"/>
                                          </p:val>
                                        </p:tav>
                                        <p:tav tm="100000">
                                          <p:val>
                                            <p:strVal val="#ppt_x"/>
                                          </p:val>
                                        </p:tav>
                                      </p:tavLst>
                                    </p:anim>
                                    <p:anim calcmode="lin" valueType="num">
                                      <p:cBhvr>
                                        <p:cTn id="9" dur="1000" fill="hold"/>
                                        <p:tgtEl>
                                          <p:spTgt spid="2836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283654"/>
                                        </p:tgtEl>
                                        <p:attrNameLst>
                                          <p:attrName>style.visibility</p:attrName>
                                        </p:attrNameLst>
                                      </p:cBhvr>
                                      <p:to>
                                        <p:strVal val="visible"/>
                                      </p:to>
                                    </p:set>
                                    <p:anim calcmode="lin" valueType="num">
                                      <p:cBhvr>
                                        <p:cTn id="14" dur="1000" fill="hold"/>
                                        <p:tgtEl>
                                          <p:spTgt spid="28365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283654"/>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283654"/>
                                        </p:tgtEl>
                                        <p:attrNameLst>
                                          <p:attrName>ppt_y</p:attrName>
                                        </p:attrNameLst>
                                      </p:cBhvr>
                                      <p:tavLst>
                                        <p:tav tm="0">
                                          <p:val>
                                            <p:strVal val="#ppt_y"/>
                                          </p:val>
                                        </p:tav>
                                        <p:tav tm="100000">
                                          <p:val>
                                            <p:strVal val="#ppt_y"/>
                                          </p:val>
                                        </p:tav>
                                      </p:tavLst>
                                    </p:anim>
                                    <p:animEffect transition="in" filter="fade">
                                      <p:cBhvr>
                                        <p:cTn id="17" dur="1000"/>
                                        <p:tgtEl>
                                          <p:spTgt spid="2836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283673"/>
                                        </p:tgtEl>
                                        <p:attrNameLst>
                                          <p:attrName>style.visibility</p:attrName>
                                        </p:attrNameLst>
                                      </p:cBhvr>
                                      <p:to>
                                        <p:strVal val="visible"/>
                                      </p:to>
                                    </p:set>
                                    <p:anim calcmode="lin" valueType="num">
                                      <p:cBhvr>
                                        <p:cTn id="22" dur="500" fill="hold"/>
                                        <p:tgtEl>
                                          <p:spTgt spid="283673"/>
                                        </p:tgtEl>
                                        <p:attrNameLst>
                                          <p:attrName>ppt_w</p:attrName>
                                        </p:attrNameLst>
                                      </p:cBhvr>
                                      <p:tavLst>
                                        <p:tav tm="0">
                                          <p:val>
                                            <p:fltVal val="0"/>
                                          </p:val>
                                        </p:tav>
                                        <p:tav tm="100000">
                                          <p:val>
                                            <p:strVal val="#ppt_w"/>
                                          </p:val>
                                        </p:tav>
                                      </p:tavLst>
                                    </p:anim>
                                    <p:anim calcmode="lin" valueType="num">
                                      <p:cBhvr>
                                        <p:cTn id="23" dur="500" fill="hold"/>
                                        <p:tgtEl>
                                          <p:spTgt spid="283673"/>
                                        </p:tgtEl>
                                        <p:attrNameLst>
                                          <p:attrName>ppt_h</p:attrName>
                                        </p:attrNameLst>
                                      </p:cBhvr>
                                      <p:tavLst>
                                        <p:tav tm="0">
                                          <p:val>
                                            <p:fltVal val="0"/>
                                          </p:val>
                                        </p:tav>
                                        <p:tav tm="100000">
                                          <p:val>
                                            <p:strVal val="#ppt_h"/>
                                          </p:val>
                                        </p:tav>
                                      </p:tavLst>
                                    </p:anim>
                                    <p:anim calcmode="lin" valueType="num">
                                      <p:cBhvr>
                                        <p:cTn id="24" dur="500" fill="hold"/>
                                        <p:tgtEl>
                                          <p:spTgt spid="283673"/>
                                        </p:tgtEl>
                                        <p:attrNameLst>
                                          <p:attrName>style.rotation</p:attrName>
                                        </p:attrNameLst>
                                      </p:cBhvr>
                                      <p:tavLst>
                                        <p:tav tm="0">
                                          <p:val>
                                            <p:fltVal val="360"/>
                                          </p:val>
                                        </p:tav>
                                        <p:tav tm="100000">
                                          <p:val>
                                            <p:fltVal val="0"/>
                                          </p:val>
                                        </p:tav>
                                      </p:tavLst>
                                    </p:anim>
                                    <p:animEffect transition="in" filter="fade">
                                      <p:cBhvr>
                                        <p:cTn id="25" dur="500"/>
                                        <p:tgtEl>
                                          <p:spTgt spid="28367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83657"/>
                                        </p:tgtEl>
                                        <p:attrNameLst>
                                          <p:attrName>style.visibility</p:attrName>
                                        </p:attrNameLst>
                                      </p:cBhvr>
                                      <p:to>
                                        <p:strVal val="visible"/>
                                      </p:to>
                                    </p:set>
                                    <p:animEffect transition="in" filter="fade">
                                      <p:cBhvr>
                                        <p:cTn id="30" dur="1000"/>
                                        <p:tgtEl>
                                          <p:spTgt spid="283657"/>
                                        </p:tgtEl>
                                      </p:cBhvr>
                                    </p:animEffect>
                                    <p:anim calcmode="lin" valueType="num">
                                      <p:cBhvr>
                                        <p:cTn id="31" dur="1000" fill="hold"/>
                                        <p:tgtEl>
                                          <p:spTgt spid="283657"/>
                                        </p:tgtEl>
                                        <p:attrNameLst>
                                          <p:attrName>ppt_x</p:attrName>
                                        </p:attrNameLst>
                                      </p:cBhvr>
                                      <p:tavLst>
                                        <p:tav tm="0">
                                          <p:val>
                                            <p:strVal val="#ppt_x"/>
                                          </p:val>
                                        </p:tav>
                                        <p:tav tm="100000">
                                          <p:val>
                                            <p:strVal val="#ppt_x"/>
                                          </p:val>
                                        </p:tav>
                                      </p:tavLst>
                                    </p:anim>
                                    <p:anim calcmode="lin" valueType="num">
                                      <p:cBhvr>
                                        <p:cTn id="32" dur="1000" fill="hold"/>
                                        <p:tgtEl>
                                          <p:spTgt spid="283657"/>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8" presetClass="entr" presetSubtype="0" accel="50000" fill="hold" grpId="0" nodeType="clickEffect">
                                  <p:stCondLst>
                                    <p:cond delay="0"/>
                                  </p:stCondLst>
                                  <p:childTnLst>
                                    <p:set>
                                      <p:cBhvr>
                                        <p:cTn id="36" dur="1" fill="hold">
                                          <p:stCondLst>
                                            <p:cond delay="0"/>
                                          </p:stCondLst>
                                        </p:cTn>
                                        <p:tgtEl>
                                          <p:spTgt spid="283655"/>
                                        </p:tgtEl>
                                        <p:attrNameLst>
                                          <p:attrName>style.visibility</p:attrName>
                                        </p:attrNameLst>
                                      </p:cBhvr>
                                      <p:to>
                                        <p:strVal val="visible"/>
                                      </p:to>
                                    </p:set>
                                    <p:anim calcmode="lin" valueType="num">
                                      <p:cBhvr>
                                        <p:cTn id="37" dur="1000" fill="hold"/>
                                        <p:tgtEl>
                                          <p:spTgt spid="28365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283655"/>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283655"/>
                                        </p:tgtEl>
                                        <p:attrNameLst>
                                          <p:attrName>ppt_y</p:attrName>
                                        </p:attrNameLst>
                                      </p:cBhvr>
                                      <p:tavLst>
                                        <p:tav tm="0">
                                          <p:val>
                                            <p:strVal val="#ppt_y"/>
                                          </p:val>
                                        </p:tav>
                                        <p:tav tm="100000">
                                          <p:val>
                                            <p:strVal val="#ppt_y"/>
                                          </p:val>
                                        </p:tav>
                                      </p:tavLst>
                                    </p:anim>
                                    <p:animEffect transition="in" filter="fade">
                                      <p:cBhvr>
                                        <p:cTn id="40" dur="1000"/>
                                        <p:tgtEl>
                                          <p:spTgt spid="28365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83658"/>
                                        </p:tgtEl>
                                        <p:attrNameLst>
                                          <p:attrName>style.visibility</p:attrName>
                                        </p:attrNameLst>
                                      </p:cBhvr>
                                      <p:to>
                                        <p:strVal val="visible"/>
                                      </p:to>
                                    </p:set>
                                    <p:animEffect transition="in" filter="fade">
                                      <p:cBhvr>
                                        <p:cTn id="45" dur="1000"/>
                                        <p:tgtEl>
                                          <p:spTgt spid="283658"/>
                                        </p:tgtEl>
                                      </p:cBhvr>
                                    </p:animEffect>
                                    <p:anim calcmode="lin" valueType="num">
                                      <p:cBhvr>
                                        <p:cTn id="46" dur="1000" fill="hold"/>
                                        <p:tgtEl>
                                          <p:spTgt spid="283658"/>
                                        </p:tgtEl>
                                        <p:attrNameLst>
                                          <p:attrName>ppt_x</p:attrName>
                                        </p:attrNameLst>
                                      </p:cBhvr>
                                      <p:tavLst>
                                        <p:tav tm="0">
                                          <p:val>
                                            <p:strVal val="#ppt_x"/>
                                          </p:val>
                                        </p:tav>
                                        <p:tav tm="100000">
                                          <p:val>
                                            <p:strVal val="#ppt_x"/>
                                          </p:val>
                                        </p:tav>
                                      </p:tavLst>
                                    </p:anim>
                                    <p:anim calcmode="lin" valueType="num">
                                      <p:cBhvr>
                                        <p:cTn id="47" dur="1000" fill="hold"/>
                                        <p:tgtEl>
                                          <p:spTgt spid="283658"/>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8" presetClass="entr" presetSubtype="0" accel="50000" fill="hold" grpId="0" nodeType="clickEffect">
                                  <p:stCondLst>
                                    <p:cond delay="0"/>
                                  </p:stCondLst>
                                  <p:childTnLst>
                                    <p:set>
                                      <p:cBhvr>
                                        <p:cTn id="51" dur="1" fill="hold">
                                          <p:stCondLst>
                                            <p:cond delay="0"/>
                                          </p:stCondLst>
                                        </p:cTn>
                                        <p:tgtEl>
                                          <p:spTgt spid="283653"/>
                                        </p:tgtEl>
                                        <p:attrNameLst>
                                          <p:attrName>style.visibility</p:attrName>
                                        </p:attrNameLst>
                                      </p:cBhvr>
                                      <p:to>
                                        <p:strVal val="visible"/>
                                      </p:to>
                                    </p:set>
                                    <p:anim calcmode="lin" valueType="num">
                                      <p:cBhvr>
                                        <p:cTn id="52" dur="1000" fill="hold"/>
                                        <p:tgtEl>
                                          <p:spTgt spid="2836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3" dur="1000" fill="hold"/>
                                        <p:tgtEl>
                                          <p:spTgt spid="283653"/>
                                        </p:tgtEl>
                                        <p:attrNameLst>
                                          <p:attrName>ppt_x</p:attrName>
                                        </p:attrNameLst>
                                      </p:cBhvr>
                                      <p:tavLst>
                                        <p:tav tm="0">
                                          <p:val>
                                            <p:fltVal val="-1"/>
                                          </p:val>
                                        </p:tav>
                                        <p:tav tm="50000">
                                          <p:val>
                                            <p:fltVal val="0.95"/>
                                          </p:val>
                                        </p:tav>
                                        <p:tav tm="100000">
                                          <p:val>
                                            <p:strVal val="#ppt_x"/>
                                          </p:val>
                                        </p:tav>
                                      </p:tavLst>
                                    </p:anim>
                                    <p:anim calcmode="lin" valueType="num">
                                      <p:cBhvr>
                                        <p:cTn id="54" dur="1000" fill="hold"/>
                                        <p:tgtEl>
                                          <p:spTgt spid="283653"/>
                                        </p:tgtEl>
                                        <p:attrNameLst>
                                          <p:attrName>ppt_y</p:attrName>
                                        </p:attrNameLst>
                                      </p:cBhvr>
                                      <p:tavLst>
                                        <p:tav tm="0">
                                          <p:val>
                                            <p:strVal val="#ppt_y"/>
                                          </p:val>
                                        </p:tav>
                                        <p:tav tm="100000">
                                          <p:val>
                                            <p:strVal val="#ppt_y"/>
                                          </p:val>
                                        </p:tav>
                                      </p:tavLst>
                                    </p:anim>
                                    <p:animEffect transition="in" filter="fade">
                                      <p:cBhvr>
                                        <p:cTn id="55" dur="1000"/>
                                        <p:tgtEl>
                                          <p:spTgt spid="28365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8" presetClass="entr" presetSubtype="0" accel="50000" fill="hold" grpId="0" nodeType="clickEffect">
                                  <p:stCondLst>
                                    <p:cond delay="0"/>
                                  </p:stCondLst>
                                  <p:childTnLst>
                                    <p:set>
                                      <p:cBhvr>
                                        <p:cTn id="59" dur="1" fill="hold">
                                          <p:stCondLst>
                                            <p:cond delay="0"/>
                                          </p:stCondLst>
                                        </p:cTn>
                                        <p:tgtEl>
                                          <p:spTgt spid="283652"/>
                                        </p:tgtEl>
                                        <p:attrNameLst>
                                          <p:attrName>style.visibility</p:attrName>
                                        </p:attrNameLst>
                                      </p:cBhvr>
                                      <p:to>
                                        <p:strVal val="visible"/>
                                      </p:to>
                                    </p:set>
                                    <p:anim calcmode="lin" valueType="num">
                                      <p:cBhvr>
                                        <p:cTn id="60" dur="1000" fill="hold"/>
                                        <p:tgtEl>
                                          <p:spTgt spid="28365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1" dur="1000" fill="hold"/>
                                        <p:tgtEl>
                                          <p:spTgt spid="283652"/>
                                        </p:tgtEl>
                                        <p:attrNameLst>
                                          <p:attrName>ppt_x</p:attrName>
                                        </p:attrNameLst>
                                      </p:cBhvr>
                                      <p:tavLst>
                                        <p:tav tm="0">
                                          <p:val>
                                            <p:fltVal val="-1"/>
                                          </p:val>
                                        </p:tav>
                                        <p:tav tm="50000">
                                          <p:val>
                                            <p:fltVal val="0.95"/>
                                          </p:val>
                                        </p:tav>
                                        <p:tav tm="100000">
                                          <p:val>
                                            <p:strVal val="#ppt_x"/>
                                          </p:val>
                                        </p:tav>
                                      </p:tavLst>
                                    </p:anim>
                                    <p:anim calcmode="lin" valueType="num">
                                      <p:cBhvr>
                                        <p:cTn id="62" dur="1000" fill="hold"/>
                                        <p:tgtEl>
                                          <p:spTgt spid="283652"/>
                                        </p:tgtEl>
                                        <p:attrNameLst>
                                          <p:attrName>ppt_y</p:attrName>
                                        </p:attrNameLst>
                                      </p:cBhvr>
                                      <p:tavLst>
                                        <p:tav tm="0">
                                          <p:val>
                                            <p:strVal val="#ppt_y"/>
                                          </p:val>
                                        </p:tav>
                                        <p:tav tm="100000">
                                          <p:val>
                                            <p:strVal val="#ppt_y"/>
                                          </p:val>
                                        </p:tav>
                                      </p:tavLst>
                                    </p:anim>
                                    <p:animEffect transition="in" filter="fade">
                                      <p:cBhvr>
                                        <p:cTn id="63" dur="1000"/>
                                        <p:tgtEl>
                                          <p:spTgt spid="28365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8" presetClass="entr" presetSubtype="0" accel="50000" fill="hold" grpId="0" nodeType="clickEffect">
                                  <p:stCondLst>
                                    <p:cond delay="0"/>
                                  </p:stCondLst>
                                  <p:childTnLst>
                                    <p:set>
                                      <p:cBhvr>
                                        <p:cTn id="67" dur="1" fill="hold">
                                          <p:stCondLst>
                                            <p:cond delay="0"/>
                                          </p:stCondLst>
                                        </p:cTn>
                                        <p:tgtEl>
                                          <p:spTgt spid="283651"/>
                                        </p:tgtEl>
                                        <p:attrNameLst>
                                          <p:attrName>style.visibility</p:attrName>
                                        </p:attrNameLst>
                                      </p:cBhvr>
                                      <p:to>
                                        <p:strVal val="visible"/>
                                      </p:to>
                                    </p:set>
                                    <p:anim calcmode="lin" valueType="num">
                                      <p:cBhvr>
                                        <p:cTn id="68" dur="1000" fill="hold"/>
                                        <p:tgtEl>
                                          <p:spTgt spid="28365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9" dur="1000" fill="hold"/>
                                        <p:tgtEl>
                                          <p:spTgt spid="283651"/>
                                        </p:tgtEl>
                                        <p:attrNameLst>
                                          <p:attrName>ppt_x</p:attrName>
                                        </p:attrNameLst>
                                      </p:cBhvr>
                                      <p:tavLst>
                                        <p:tav tm="0">
                                          <p:val>
                                            <p:fltVal val="-1"/>
                                          </p:val>
                                        </p:tav>
                                        <p:tav tm="50000">
                                          <p:val>
                                            <p:fltVal val="0.95"/>
                                          </p:val>
                                        </p:tav>
                                        <p:tav tm="100000">
                                          <p:val>
                                            <p:strVal val="#ppt_x"/>
                                          </p:val>
                                        </p:tav>
                                      </p:tavLst>
                                    </p:anim>
                                    <p:anim calcmode="lin" valueType="num">
                                      <p:cBhvr>
                                        <p:cTn id="70" dur="1000" fill="hold"/>
                                        <p:tgtEl>
                                          <p:spTgt spid="283651"/>
                                        </p:tgtEl>
                                        <p:attrNameLst>
                                          <p:attrName>ppt_y</p:attrName>
                                        </p:attrNameLst>
                                      </p:cBhvr>
                                      <p:tavLst>
                                        <p:tav tm="0">
                                          <p:val>
                                            <p:strVal val="#ppt_y"/>
                                          </p:val>
                                        </p:tav>
                                        <p:tav tm="100000">
                                          <p:val>
                                            <p:strVal val="#ppt_y"/>
                                          </p:val>
                                        </p:tav>
                                      </p:tavLst>
                                    </p:anim>
                                    <p:animEffect transition="in" filter="fade">
                                      <p:cBhvr>
                                        <p:cTn id="71" dur="1000"/>
                                        <p:tgtEl>
                                          <p:spTgt spid="28365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83671"/>
                                        </p:tgtEl>
                                        <p:attrNameLst>
                                          <p:attrName>style.visibility</p:attrName>
                                        </p:attrNameLst>
                                      </p:cBhvr>
                                      <p:to>
                                        <p:strVal val="visible"/>
                                      </p:to>
                                    </p:set>
                                    <p:anim calcmode="lin" valueType="num">
                                      <p:cBhvr>
                                        <p:cTn id="76" dur="1000" fill="hold"/>
                                        <p:tgtEl>
                                          <p:spTgt spid="283671"/>
                                        </p:tgtEl>
                                        <p:attrNameLst>
                                          <p:attrName>ppt_w</p:attrName>
                                        </p:attrNameLst>
                                      </p:cBhvr>
                                      <p:tavLst>
                                        <p:tav tm="0">
                                          <p:val>
                                            <p:fltVal val="0"/>
                                          </p:val>
                                        </p:tav>
                                        <p:tav tm="100000">
                                          <p:val>
                                            <p:strVal val="#ppt_w"/>
                                          </p:val>
                                        </p:tav>
                                      </p:tavLst>
                                    </p:anim>
                                    <p:anim calcmode="lin" valueType="num">
                                      <p:cBhvr>
                                        <p:cTn id="77" dur="1000" fill="hold"/>
                                        <p:tgtEl>
                                          <p:spTgt spid="283671"/>
                                        </p:tgtEl>
                                        <p:attrNameLst>
                                          <p:attrName>ppt_h</p:attrName>
                                        </p:attrNameLst>
                                      </p:cBhvr>
                                      <p:tavLst>
                                        <p:tav tm="0">
                                          <p:val>
                                            <p:fltVal val="0"/>
                                          </p:val>
                                        </p:tav>
                                        <p:tav tm="100000">
                                          <p:val>
                                            <p:strVal val="#ppt_h"/>
                                          </p:val>
                                        </p:tav>
                                      </p:tavLst>
                                    </p:anim>
                                    <p:anim calcmode="lin" valueType="num">
                                      <p:cBhvr>
                                        <p:cTn id="78" dur="1000" fill="hold"/>
                                        <p:tgtEl>
                                          <p:spTgt spid="283671"/>
                                        </p:tgtEl>
                                        <p:attrNameLst>
                                          <p:attrName>style.rotation</p:attrName>
                                        </p:attrNameLst>
                                      </p:cBhvr>
                                      <p:tavLst>
                                        <p:tav tm="0">
                                          <p:val>
                                            <p:fltVal val="360"/>
                                          </p:val>
                                        </p:tav>
                                        <p:tav tm="100000">
                                          <p:val>
                                            <p:fltVal val="0"/>
                                          </p:val>
                                        </p:tav>
                                      </p:tavLst>
                                    </p:anim>
                                    <p:animEffect transition="in" filter="fade">
                                      <p:cBhvr>
                                        <p:cTn id="79" dur="1000"/>
                                        <p:tgtEl>
                                          <p:spTgt spid="28367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283659"/>
                                        </p:tgtEl>
                                        <p:attrNameLst>
                                          <p:attrName>style.visibility</p:attrName>
                                        </p:attrNameLst>
                                      </p:cBhvr>
                                      <p:to>
                                        <p:strVal val="visible"/>
                                      </p:to>
                                    </p:set>
                                    <p:animEffect transition="in" filter="fade">
                                      <p:cBhvr>
                                        <p:cTn id="84" dur="1000"/>
                                        <p:tgtEl>
                                          <p:spTgt spid="283659"/>
                                        </p:tgtEl>
                                      </p:cBhvr>
                                    </p:animEffect>
                                    <p:anim calcmode="lin" valueType="num">
                                      <p:cBhvr>
                                        <p:cTn id="85" dur="1000" fill="hold"/>
                                        <p:tgtEl>
                                          <p:spTgt spid="283659"/>
                                        </p:tgtEl>
                                        <p:attrNameLst>
                                          <p:attrName>ppt_x</p:attrName>
                                        </p:attrNameLst>
                                      </p:cBhvr>
                                      <p:tavLst>
                                        <p:tav tm="0">
                                          <p:val>
                                            <p:strVal val="#ppt_x"/>
                                          </p:val>
                                        </p:tav>
                                        <p:tav tm="100000">
                                          <p:val>
                                            <p:strVal val="#ppt_x"/>
                                          </p:val>
                                        </p:tav>
                                      </p:tavLst>
                                    </p:anim>
                                    <p:anim calcmode="lin" valueType="num">
                                      <p:cBhvr>
                                        <p:cTn id="86" dur="1000" fill="hold"/>
                                        <p:tgtEl>
                                          <p:spTgt spid="283659"/>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283661"/>
                                        </p:tgtEl>
                                        <p:attrNameLst>
                                          <p:attrName>style.visibility</p:attrName>
                                        </p:attrNameLst>
                                      </p:cBhvr>
                                      <p:to>
                                        <p:strVal val="visible"/>
                                      </p:to>
                                    </p:set>
                                    <p:animEffect transition="in" filter="fade">
                                      <p:cBhvr>
                                        <p:cTn id="91" dur="1000"/>
                                        <p:tgtEl>
                                          <p:spTgt spid="283661"/>
                                        </p:tgtEl>
                                      </p:cBhvr>
                                    </p:animEffect>
                                    <p:anim calcmode="lin" valueType="num">
                                      <p:cBhvr>
                                        <p:cTn id="92" dur="1000" fill="hold"/>
                                        <p:tgtEl>
                                          <p:spTgt spid="283661"/>
                                        </p:tgtEl>
                                        <p:attrNameLst>
                                          <p:attrName>ppt_x</p:attrName>
                                        </p:attrNameLst>
                                      </p:cBhvr>
                                      <p:tavLst>
                                        <p:tav tm="0">
                                          <p:val>
                                            <p:strVal val="#ppt_x"/>
                                          </p:val>
                                        </p:tav>
                                        <p:tav tm="100000">
                                          <p:val>
                                            <p:strVal val="#ppt_x"/>
                                          </p:val>
                                        </p:tav>
                                      </p:tavLst>
                                    </p:anim>
                                    <p:anim calcmode="lin" valueType="num">
                                      <p:cBhvr>
                                        <p:cTn id="93" dur="1000" fill="hold"/>
                                        <p:tgtEl>
                                          <p:spTgt spid="283661"/>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7" presetClass="entr" presetSubtype="0" fill="hold" grpId="0" nodeType="clickEffect">
                                  <p:stCondLst>
                                    <p:cond delay="0"/>
                                  </p:stCondLst>
                                  <p:childTnLst>
                                    <p:set>
                                      <p:cBhvr>
                                        <p:cTn id="97" dur="1" fill="hold">
                                          <p:stCondLst>
                                            <p:cond delay="0"/>
                                          </p:stCondLst>
                                        </p:cTn>
                                        <p:tgtEl>
                                          <p:spTgt spid="283660"/>
                                        </p:tgtEl>
                                        <p:attrNameLst>
                                          <p:attrName>style.visibility</p:attrName>
                                        </p:attrNameLst>
                                      </p:cBhvr>
                                      <p:to>
                                        <p:strVal val="visible"/>
                                      </p:to>
                                    </p:set>
                                    <p:animEffect transition="in" filter="fade">
                                      <p:cBhvr>
                                        <p:cTn id="98" dur="1000"/>
                                        <p:tgtEl>
                                          <p:spTgt spid="283660"/>
                                        </p:tgtEl>
                                      </p:cBhvr>
                                    </p:animEffect>
                                    <p:anim calcmode="lin" valueType="num">
                                      <p:cBhvr>
                                        <p:cTn id="99" dur="1000" fill="hold"/>
                                        <p:tgtEl>
                                          <p:spTgt spid="283660"/>
                                        </p:tgtEl>
                                        <p:attrNameLst>
                                          <p:attrName>ppt_x</p:attrName>
                                        </p:attrNameLst>
                                      </p:cBhvr>
                                      <p:tavLst>
                                        <p:tav tm="0">
                                          <p:val>
                                            <p:strVal val="#ppt_x"/>
                                          </p:val>
                                        </p:tav>
                                        <p:tav tm="100000">
                                          <p:val>
                                            <p:strVal val="#ppt_x"/>
                                          </p:val>
                                        </p:tav>
                                      </p:tavLst>
                                    </p:anim>
                                    <p:anim calcmode="lin" valueType="num">
                                      <p:cBhvr>
                                        <p:cTn id="100" dur="1000" fill="hold"/>
                                        <p:tgtEl>
                                          <p:spTgt spid="283660"/>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8" presetClass="entr" presetSubtype="0" accel="50000" fill="hold" grpId="0" nodeType="clickEffect">
                                  <p:stCondLst>
                                    <p:cond delay="0"/>
                                  </p:stCondLst>
                                  <p:childTnLst>
                                    <p:set>
                                      <p:cBhvr>
                                        <p:cTn id="104" dur="1" fill="hold">
                                          <p:stCondLst>
                                            <p:cond delay="0"/>
                                          </p:stCondLst>
                                        </p:cTn>
                                        <p:tgtEl>
                                          <p:spTgt spid="283656"/>
                                        </p:tgtEl>
                                        <p:attrNameLst>
                                          <p:attrName>style.visibility</p:attrName>
                                        </p:attrNameLst>
                                      </p:cBhvr>
                                      <p:to>
                                        <p:strVal val="visible"/>
                                      </p:to>
                                    </p:set>
                                    <p:anim calcmode="lin" valueType="num">
                                      <p:cBhvr>
                                        <p:cTn id="105" dur="1000" fill="hold"/>
                                        <p:tgtEl>
                                          <p:spTgt spid="28365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6" dur="1000" fill="hold"/>
                                        <p:tgtEl>
                                          <p:spTgt spid="283656"/>
                                        </p:tgtEl>
                                        <p:attrNameLst>
                                          <p:attrName>ppt_x</p:attrName>
                                        </p:attrNameLst>
                                      </p:cBhvr>
                                      <p:tavLst>
                                        <p:tav tm="0">
                                          <p:val>
                                            <p:fltVal val="-1"/>
                                          </p:val>
                                        </p:tav>
                                        <p:tav tm="50000">
                                          <p:val>
                                            <p:fltVal val="0.95"/>
                                          </p:val>
                                        </p:tav>
                                        <p:tav tm="100000">
                                          <p:val>
                                            <p:strVal val="#ppt_x"/>
                                          </p:val>
                                        </p:tav>
                                      </p:tavLst>
                                    </p:anim>
                                    <p:anim calcmode="lin" valueType="num">
                                      <p:cBhvr>
                                        <p:cTn id="107" dur="1000" fill="hold"/>
                                        <p:tgtEl>
                                          <p:spTgt spid="283656"/>
                                        </p:tgtEl>
                                        <p:attrNameLst>
                                          <p:attrName>ppt_y</p:attrName>
                                        </p:attrNameLst>
                                      </p:cBhvr>
                                      <p:tavLst>
                                        <p:tav tm="0">
                                          <p:val>
                                            <p:strVal val="#ppt_y"/>
                                          </p:val>
                                        </p:tav>
                                        <p:tav tm="100000">
                                          <p:val>
                                            <p:strVal val="#ppt_y"/>
                                          </p:val>
                                        </p:tav>
                                      </p:tavLst>
                                    </p:anim>
                                    <p:animEffect transition="in" filter="fade">
                                      <p:cBhvr>
                                        <p:cTn id="108" dur="1000"/>
                                        <p:tgtEl>
                                          <p:spTgt spid="283656"/>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9" presetClass="entr" presetSubtype="0" decel="100000" fill="hold" grpId="0" nodeType="clickEffect">
                                  <p:stCondLst>
                                    <p:cond delay="0"/>
                                  </p:stCondLst>
                                  <p:childTnLst>
                                    <p:set>
                                      <p:cBhvr>
                                        <p:cTn id="112" dur="1" fill="hold">
                                          <p:stCondLst>
                                            <p:cond delay="0"/>
                                          </p:stCondLst>
                                        </p:cTn>
                                        <p:tgtEl>
                                          <p:spTgt spid="283672"/>
                                        </p:tgtEl>
                                        <p:attrNameLst>
                                          <p:attrName>style.visibility</p:attrName>
                                        </p:attrNameLst>
                                      </p:cBhvr>
                                      <p:to>
                                        <p:strVal val="visible"/>
                                      </p:to>
                                    </p:set>
                                    <p:anim calcmode="lin" valueType="num">
                                      <p:cBhvr>
                                        <p:cTn id="113" dur="1000" fill="hold"/>
                                        <p:tgtEl>
                                          <p:spTgt spid="283672"/>
                                        </p:tgtEl>
                                        <p:attrNameLst>
                                          <p:attrName>ppt_w</p:attrName>
                                        </p:attrNameLst>
                                      </p:cBhvr>
                                      <p:tavLst>
                                        <p:tav tm="0">
                                          <p:val>
                                            <p:fltVal val="0"/>
                                          </p:val>
                                        </p:tav>
                                        <p:tav tm="100000">
                                          <p:val>
                                            <p:strVal val="#ppt_w"/>
                                          </p:val>
                                        </p:tav>
                                      </p:tavLst>
                                    </p:anim>
                                    <p:anim calcmode="lin" valueType="num">
                                      <p:cBhvr>
                                        <p:cTn id="114" dur="1000" fill="hold"/>
                                        <p:tgtEl>
                                          <p:spTgt spid="283672"/>
                                        </p:tgtEl>
                                        <p:attrNameLst>
                                          <p:attrName>ppt_h</p:attrName>
                                        </p:attrNameLst>
                                      </p:cBhvr>
                                      <p:tavLst>
                                        <p:tav tm="0">
                                          <p:val>
                                            <p:fltVal val="0"/>
                                          </p:val>
                                        </p:tav>
                                        <p:tav tm="100000">
                                          <p:val>
                                            <p:strVal val="#ppt_h"/>
                                          </p:val>
                                        </p:tav>
                                      </p:tavLst>
                                    </p:anim>
                                    <p:anim calcmode="lin" valueType="num">
                                      <p:cBhvr>
                                        <p:cTn id="115" dur="1000" fill="hold"/>
                                        <p:tgtEl>
                                          <p:spTgt spid="283672"/>
                                        </p:tgtEl>
                                        <p:attrNameLst>
                                          <p:attrName>style.rotation</p:attrName>
                                        </p:attrNameLst>
                                      </p:cBhvr>
                                      <p:tavLst>
                                        <p:tav tm="0">
                                          <p:val>
                                            <p:fltVal val="360"/>
                                          </p:val>
                                        </p:tav>
                                        <p:tav tm="100000">
                                          <p:val>
                                            <p:fltVal val="0"/>
                                          </p:val>
                                        </p:tav>
                                      </p:tavLst>
                                    </p:anim>
                                    <p:animEffect transition="in" filter="fade">
                                      <p:cBhvr>
                                        <p:cTn id="116" dur="1000"/>
                                        <p:tgtEl>
                                          <p:spTgt spid="28367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7" presetClass="entr" presetSubtype="0" fill="hold" grpId="0" nodeType="clickEffect">
                                  <p:stCondLst>
                                    <p:cond delay="0"/>
                                  </p:stCondLst>
                                  <p:childTnLst>
                                    <p:set>
                                      <p:cBhvr>
                                        <p:cTn id="120" dur="1" fill="hold">
                                          <p:stCondLst>
                                            <p:cond delay="0"/>
                                          </p:stCondLst>
                                        </p:cTn>
                                        <p:tgtEl>
                                          <p:spTgt spid="283662"/>
                                        </p:tgtEl>
                                        <p:attrNameLst>
                                          <p:attrName>style.visibility</p:attrName>
                                        </p:attrNameLst>
                                      </p:cBhvr>
                                      <p:to>
                                        <p:strVal val="visible"/>
                                      </p:to>
                                    </p:set>
                                    <p:animEffect transition="in" filter="fade">
                                      <p:cBhvr>
                                        <p:cTn id="121" dur="1000"/>
                                        <p:tgtEl>
                                          <p:spTgt spid="283662"/>
                                        </p:tgtEl>
                                      </p:cBhvr>
                                    </p:animEffect>
                                    <p:anim calcmode="lin" valueType="num">
                                      <p:cBhvr>
                                        <p:cTn id="122" dur="1000" fill="hold"/>
                                        <p:tgtEl>
                                          <p:spTgt spid="283662"/>
                                        </p:tgtEl>
                                        <p:attrNameLst>
                                          <p:attrName>ppt_x</p:attrName>
                                        </p:attrNameLst>
                                      </p:cBhvr>
                                      <p:tavLst>
                                        <p:tav tm="0">
                                          <p:val>
                                            <p:strVal val="#ppt_x"/>
                                          </p:val>
                                        </p:tav>
                                        <p:tav tm="100000">
                                          <p:val>
                                            <p:strVal val="#ppt_x"/>
                                          </p:val>
                                        </p:tav>
                                      </p:tavLst>
                                    </p:anim>
                                    <p:anim calcmode="lin" valueType="num">
                                      <p:cBhvr>
                                        <p:cTn id="123" dur="1000" fill="hold"/>
                                        <p:tgtEl>
                                          <p:spTgt spid="283662"/>
                                        </p:tgtEl>
                                        <p:attrNameLst>
                                          <p:attrName>ppt_y</p:attrName>
                                        </p:attrNameLst>
                                      </p:cBhvr>
                                      <p:tavLst>
                                        <p:tav tm="0">
                                          <p:val>
                                            <p:strVal val="#ppt_y-.1"/>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48" presetClass="entr" presetSubtype="0" accel="50000" fill="hold" grpId="0" nodeType="clickEffect">
                                  <p:stCondLst>
                                    <p:cond delay="0"/>
                                  </p:stCondLst>
                                  <p:childTnLst>
                                    <p:set>
                                      <p:cBhvr>
                                        <p:cTn id="127" dur="1" fill="hold">
                                          <p:stCondLst>
                                            <p:cond delay="0"/>
                                          </p:stCondLst>
                                        </p:cTn>
                                        <p:tgtEl>
                                          <p:spTgt spid="283670"/>
                                        </p:tgtEl>
                                        <p:attrNameLst>
                                          <p:attrName>style.visibility</p:attrName>
                                        </p:attrNameLst>
                                      </p:cBhvr>
                                      <p:to>
                                        <p:strVal val="visible"/>
                                      </p:to>
                                    </p:set>
                                    <p:anim calcmode="lin" valueType="num">
                                      <p:cBhvr>
                                        <p:cTn id="128" dur="1000" fill="hold"/>
                                        <p:tgtEl>
                                          <p:spTgt spid="2836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9" dur="1000" fill="hold"/>
                                        <p:tgtEl>
                                          <p:spTgt spid="283670"/>
                                        </p:tgtEl>
                                        <p:attrNameLst>
                                          <p:attrName>ppt_x</p:attrName>
                                        </p:attrNameLst>
                                      </p:cBhvr>
                                      <p:tavLst>
                                        <p:tav tm="0">
                                          <p:val>
                                            <p:fltVal val="-1"/>
                                          </p:val>
                                        </p:tav>
                                        <p:tav tm="50000">
                                          <p:val>
                                            <p:fltVal val="0.95"/>
                                          </p:val>
                                        </p:tav>
                                        <p:tav tm="100000">
                                          <p:val>
                                            <p:strVal val="#ppt_x"/>
                                          </p:val>
                                        </p:tav>
                                      </p:tavLst>
                                    </p:anim>
                                    <p:anim calcmode="lin" valueType="num">
                                      <p:cBhvr>
                                        <p:cTn id="130" dur="1000" fill="hold"/>
                                        <p:tgtEl>
                                          <p:spTgt spid="283670"/>
                                        </p:tgtEl>
                                        <p:attrNameLst>
                                          <p:attrName>ppt_y</p:attrName>
                                        </p:attrNameLst>
                                      </p:cBhvr>
                                      <p:tavLst>
                                        <p:tav tm="0">
                                          <p:val>
                                            <p:strVal val="#ppt_y"/>
                                          </p:val>
                                        </p:tav>
                                        <p:tav tm="100000">
                                          <p:val>
                                            <p:strVal val="#ppt_y"/>
                                          </p:val>
                                        </p:tav>
                                      </p:tavLst>
                                    </p:anim>
                                    <p:animEffect transition="in" filter="fade">
                                      <p:cBhvr>
                                        <p:cTn id="131" dur="1000"/>
                                        <p:tgtEl>
                                          <p:spTgt spid="283670"/>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283663"/>
                                        </p:tgtEl>
                                        <p:attrNameLst>
                                          <p:attrName>style.visibility</p:attrName>
                                        </p:attrNameLst>
                                      </p:cBhvr>
                                      <p:to>
                                        <p:strVal val="visible"/>
                                      </p:to>
                                    </p:set>
                                    <p:animEffect transition="in" filter="fade">
                                      <p:cBhvr>
                                        <p:cTn id="136" dur="1000"/>
                                        <p:tgtEl>
                                          <p:spTgt spid="283663"/>
                                        </p:tgtEl>
                                      </p:cBhvr>
                                    </p:animEffect>
                                    <p:anim calcmode="lin" valueType="num">
                                      <p:cBhvr>
                                        <p:cTn id="137" dur="1000" fill="hold"/>
                                        <p:tgtEl>
                                          <p:spTgt spid="283663"/>
                                        </p:tgtEl>
                                        <p:attrNameLst>
                                          <p:attrName>ppt_x</p:attrName>
                                        </p:attrNameLst>
                                      </p:cBhvr>
                                      <p:tavLst>
                                        <p:tav tm="0">
                                          <p:val>
                                            <p:strVal val="#ppt_x"/>
                                          </p:val>
                                        </p:tav>
                                        <p:tav tm="100000">
                                          <p:val>
                                            <p:strVal val="#ppt_x"/>
                                          </p:val>
                                        </p:tav>
                                      </p:tavLst>
                                    </p:anim>
                                    <p:anim calcmode="lin" valueType="num">
                                      <p:cBhvr>
                                        <p:cTn id="138" dur="1000" fill="hold"/>
                                        <p:tgtEl>
                                          <p:spTgt spid="283663"/>
                                        </p:tgtEl>
                                        <p:attrNameLst>
                                          <p:attrName>ppt_y</p:attrName>
                                        </p:attrNameLst>
                                      </p:cBhvr>
                                      <p:tavLst>
                                        <p:tav tm="0">
                                          <p:val>
                                            <p:strVal val="#ppt_y-.1"/>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48" presetClass="entr" presetSubtype="0" accel="50000" fill="hold" grpId="0" nodeType="clickEffect">
                                  <p:stCondLst>
                                    <p:cond delay="0"/>
                                  </p:stCondLst>
                                  <p:childTnLst>
                                    <p:set>
                                      <p:cBhvr>
                                        <p:cTn id="142" dur="1" fill="hold">
                                          <p:stCondLst>
                                            <p:cond delay="0"/>
                                          </p:stCondLst>
                                        </p:cTn>
                                        <p:tgtEl>
                                          <p:spTgt spid="283679"/>
                                        </p:tgtEl>
                                        <p:attrNameLst>
                                          <p:attrName>style.visibility</p:attrName>
                                        </p:attrNameLst>
                                      </p:cBhvr>
                                      <p:to>
                                        <p:strVal val="visible"/>
                                      </p:to>
                                    </p:set>
                                    <p:anim calcmode="lin" valueType="num">
                                      <p:cBhvr>
                                        <p:cTn id="143" dur="1000" fill="hold"/>
                                        <p:tgtEl>
                                          <p:spTgt spid="28367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4" dur="1000" fill="hold"/>
                                        <p:tgtEl>
                                          <p:spTgt spid="283679"/>
                                        </p:tgtEl>
                                        <p:attrNameLst>
                                          <p:attrName>ppt_x</p:attrName>
                                        </p:attrNameLst>
                                      </p:cBhvr>
                                      <p:tavLst>
                                        <p:tav tm="0">
                                          <p:val>
                                            <p:fltVal val="-1"/>
                                          </p:val>
                                        </p:tav>
                                        <p:tav tm="50000">
                                          <p:val>
                                            <p:fltVal val="0.95"/>
                                          </p:val>
                                        </p:tav>
                                        <p:tav tm="100000">
                                          <p:val>
                                            <p:strVal val="#ppt_x"/>
                                          </p:val>
                                        </p:tav>
                                      </p:tavLst>
                                    </p:anim>
                                    <p:anim calcmode="lin" valueType="num">
                                      <p:cBhvr>
                                        <p:cTn id="145" dur="1000" fill="hold"/>
                                        <p:tgtEl>
                                          <p:spTgt spid="283679"/>
                                        </p:tgtEl>
                                        <p:attrNameLst>
                                          <p:attrName>ppt_y</p:attrName>
                                        </p:attrNameLst>
                                      </p:cBhvr>
                                      <p:tavLst>
                                        <p:tav tm="0">
                                          <p:val>
                                            <p:strVal val="#ppt_y"/>
                                          </p:val>
                                        </p:tav>
                                        <p:tav tm="100000">
                                          <p:val>
                                            <p:strVal val="#ppt_y"/>
                                          </p:val>
                                        </p:tav>
                                      </p:tavLst>
                                    </p:anim>
                                    <p:animEffect transition="in" filter="fade">
                                      <p:cBhvr>
                                        <p:cTn id="146" dur="1000"/>
                                        <p:tgtEl>
                                          <p:spTgt spid="283679"/>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7" presetClass="entr" presetSubtype="0" fill="hold" grpId="0" nodeType="clickEffect">
                                  <p:stCondLst>
                                    <p:cond delay="0"/>
                                  </p:stCondLst>
                                  <p:childTnLst>
                                    <p:set>
                                      <p:cBhvr>
                                        <p:cTn id="150" dur="1" fill="hold">
                                          <p:stCondLst>
                                            <p:cond delay="0"/>
                                          </p:stCondLst>
                                        </p:cTn>
                                        <p:tgtEl>
                                          <p:spTgt spid="283664"/>
                                        </p:tgtEl>
                                        <p:attrNameLst>
                                          <p:attrName>style.visibility</p:attrName>
                                        </p:attrNameLst>
                                      </p:cBhvr>
                                      <p:to>
                                        <p:strVal val="visible"/>
                                      </p:to>
                                    </p:set>
                                    <p:animEffect transition="in" filter="fade">
                                      <p:cBhvr>
                                        <p:cTn id="151" dur="1000"/>
                                        <p:tgtEl>
                                          <p:spTgt spid="283664"/>
                                        </p:tgtEl>
                                      </p:cBhvr>
                                    </p:animEffect>
                                    <p:anim calcmode="lin" valueType="num">
                                      <p:cBhvr>
                                        <p:cTn id="152" dur="1000" fill="hold"/>
                                        <p:tgtEl>
                                          <p:spTgt spid="283664"/>
                                        </p:tgtEl>
                                        <p:attrNameLst>
                                          <p:attrName>ppt_x</p:attrName>
                                        </p:attrNameLst>
                                      </p:cBhvr>
                                      <p:tavLst>
                                        <p:tav tm="0">
                                          <p:val>
                                            <p:strVal val="#ppt_x"/>
                                          </p:val>
                                        </p:tav>
                                        <p:tav tm="100000">
                                          <p:val>
                                            <p:strVal val="#ppt_x"/>
                                          </p:val>
                                        </p:tav>
                                      </p:tavLst>
                                    </p:anim>
                                    <p:anim calcmode="lin" valueType="num">
                                      <p:cBhvr>
                                        <p:cTn id="153" dur="1000" fill="hold"/>
                                        <p:tgtEl>
                                          <p:spTgt spid="283664"/>
                                        </p:tgtEl>
                                        <p:attrNameLst>
                                          <p:attrName>ppt_y</p:attrName>
                                        </p:attrNameLst>
                                      </p:cBhvr>
                                      <p:tavLst>
                                        <p:tav tm="0">
                                          <p:val>
                                            <p:strVal val="#ppt_y-.1"/>
                                          </p:val>
                                        </p:tav>
                                        <p:tav tm="100000">
                                          <p:val>
                                            <p:strVal val="#ppt_y"/>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49" presetClass="entr" presetSubtype="0" decel="100000" fill="hold" grpId="0" nodeType="clickEffect">
                                  <p:stCondLst>
                                    <p:cond delay="0"/>
                                  </p:stCondLst>
                                  <p:childTnLst>
                                    <p:set>
                                      <p:cBhvr>
                                        <p:cTn id="157" dur="1" fill="hold">
                                          <p:stCondLst>
                                            <p:cond delay="0"/>
                                          </p:stCondLst>
                                        </p:cTn>
                                        <p:tgtEl>
                                          <p:spTgt spid="283669"/>
                                        </p:tgtEl>
                                        <p:attrNameLst>
                                          <p:attrName>style.visibility</p:attrName>
                                        </p:attrNameLst>
                                      </p:cBhvr>
                                      <p:to>
                                        <p:strVal val="visible"/>
                                      </p:to>
                                    </p:set>
                                    <p:anim calcmode="lin" valueType="num">
                                      <p:cBhvr>
                                        <p:cTn id="158" dur="1000" fill="hold"/>
                                        <p:tgtEl>
                                          <p:spTgt spid="283669"/>
                                        </p:tgtEl>
                                        <p:attrNameLst>
                                          <p:attrName>ppt_w</p:attrName>
                                        </p:attrNameLst>
                                      </p:cBhvr>
                                      <p:tavLst>
                                        <p:tav tm="0">
                                          <p:val>
                                            <p:fltVal val="0"/>
                                          </p:val>
                                        </p:tav>
                                        <p:tav tm="100000">
                                          <p:val>
                                            <p:strVal val="#ppt_w"/>
                                          </p:val>
                                        </p:tav>
                                      </p:tavLst>
                                    </p:anim>
                                    <p:anim calcmode="lin" valueType="num">
                                      <p:cBhvr>
                                        <p:cTn id="159" dur="1000" fill="hold"/>
                                        <p:tgtEl>
                                          <p:spTgt spid="283669"/>
                                        </p:tgtEl>
                                        <p:attrNameLst>
                                          <p:attrName>ppt_h</p:attrName>
                                        </p:attrNameLst>
                                      </p:cBhvr>
                                      <p:tavLst>
                                        <p:tav tm="0">
                                          <p:val>
                                            <p:fltVal val="0"/>
                                          </p:val>
                                        </p:tav>
                                        <p:tav tm="100000">
                                          <p:val>
                                            <p:strVal val="#ppt_h"/>
                                          </p:val>
                                        </p:tav>
                                      </p:tavLst>
                                    </p:anim>
                                    <p:anim calcmode="lin" valueType="num">
                                      <p:cBhvr>
                                        <p:cTn id="160" dur="1000" fill="hold"/>
                                        <p:tgtEl>
                                          <p:spTgt spid="283669"/>
                                        </p:tgtEl>
                                        <p:attrNameLst>
                                          <p:attrName>style.rotation</p:attrName>
                                        </p:attrNameLst>
                                      </p:cBhvr>
                                      <p:tavLst>
                                        <p:tav tm="0">
                                          <p:val>
                                            <p:fltVal val="360"/>
                                          </p:val>
                                        </p:tav>
                                        <p:tav tm="100000">
                                          <p:val>
                                            <p:fltVal val="0"/>
                                          </p:val>
                                        </p:tav>
                                      </p:tavLst>
                                    </p:anim>
                                    <p:animEffect transition="in" filter="fade">
                                      <p:cBhvr>
                                        <p:cTn id="161" dur="1000"/>
                                        <p:tgtEl>
                                          <p:spTgt spid="283669"/>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7" presetClass="entr" presetSubtype="0" fill="hold" grpId="0" nodeType="clickEffect">
                                  <p:stCondLst>
                                    <p:cond delay="0"/>
                                  </p:stCondLst>
                                  <p:childTnLst>
                                    <p:set>
                                      <p:cBhvr>
                                        <p:cTn id="165" dur="1" fill="hold">
                                          <p:stCondLst>
                                            <p:cond delay="0"/>
                                          </p:stCondLst>
                                        </p:cTn>
                                        <p:tgtEl>
                                          <p:spTgt spid="283665"/>
                                        </p:tgtEl>
                                        <p:attrNameLst>
                                          <p:attrName>style.visibility</p:attrName>
                                        </p:attrNameLst>
                                      </p:cBhvr>
                                      <p:to>
                                        <p:strVal val="visible"/>
                                      </p:to>
                                    </p:set>
                                    <p:animEffect transition="in" filter="fade">
                                      <p:cBhvr>
                                        <p:cTn id="166" dur="1000"/>
                                        <p:tgtEl>
                                          <p:spTgt spid="283665"/>
                                        </p:tgtEl>
                                      </p:cBhvr>
                                    </p:animEffect>
                                    <p:anim calcmode="lin" valueType="num">
                                      <p:cBhvr>
                                        <p:cTn id="167" dur="1000" fill="hold"/>
                                        <p:tgtEl>
                                          <p:spTgt spid="283665"/>
                                        </p:tgtEl>
                                        <p:attrNameLst>
                                          <p:attrName>ppt_x</p:attrName>
                                        </p:attrNameLst>
                                      </p:cBhvr>
                                      <p:tavLst>
                                        <p:tav tm="0">
                                          <p:val>
                                            <p:strVal val="#ppt_x"/>
                                          </p:val>
                                        </p:tav>
                                        <p:tav tm="100000">
                                          <p:val>
                                            <p:strVal val="#ppt_x"/>
                                          </p:val>
                                        </p:tav>
                                      </p:tavLst>
                                    </p:anim>
                                    <p:anim calcmode="lin" valueType="num">
                                      <p:cBhvr>
                                        <p:cTn id="168" dur="1000" fill="hold"/>
                                        <p:tgtEl>
                                          <p:spTgt spid="283665"/>
                                        </p:tgtEl>
                                        <p:attrNameLst>
                                          <p:attrName>ppt_y</p:attrName>
                                        </p:attrNameLst>
                                      </p:cBhvr>
                                      <p:tavLst>
                                        <p:tav tm="0">
                                          <p:val>
                                            <p:strVal val="#ppt_y-.1"/>
                                          </p:val>
                                        </p:tav>
                                        <p:tav tm="100000">
                                          <p:val>
                                            <p:strVal val="#ppt_y"/>
                                          </p:val>
                                        </p:tav>
                                      </p:tavLst>
                                    </p:anim>
                                  </p:childTnLst>
                                </p:cTn>
                              </p:par>
                            </p:childTnLst>
                          </p:cTn>
                        </p:par>
                      </p:childTnLst>
                    </p:cTn>
                  </p:par>
                  <p:par>
                    <p:cTn id="169" fill="hold" nodeType="clickPar">
                      <p:stCondLst>
                        <p:cond delay="indefinite"/>
                      </p:stCondLst>
                      <p:childTnLst>
                        <p:par>
                          <p:cTn id="170" fill="hold" nodeType="withGroup">
                            <p:stCondLst>
                              <p:cond delay="0"/>
                            </p:stCondLst>
                            <p:childTnLst>
                              <p:par>
                                <p:cTn id="171" presetID="49" presetClass="entr" presetSubtype="0" decel="100000" fill="hold" grpId="0" nodeType="clickEffect">
                                  <p:stCondLst>
                                    <p:cond delay="0"/>
                                  </p:stCondLst>
                                  <p:childTnLst>
                                    <p:set>
                                      <p:cBhvr>
                                        <p:cTn id="172" dur="1" fill="hold">
                                          <p:stCondLst>
                                            <p:cond delay="0"/>
                                          </p:stCondLst>
                                        </p:cTn>
                                        <p:tgtEl>
                                          <p:spTgt spid="283675"/>
                                        </p:tgtEl>
                                        <p:attrNameLst>
                                          <p:attrName>style.visibility</p:attrName>
                                        </p:attrNameLst>
                                      </p:cBhvr>
                                      <p:to>
                                        <p:strVal val="visible"/>
                                      </p:to>
                                    </p:set>
                                    <p:anim calcmode="lin" valueType="num">
                                      <p:cBhvr>
                                        <p:cTn id="173" dur="1000" fill="hold"/>
                                        <p:tgtEl>
                                          <p:spTgt spid="283675"/>
                                        </p:tgtEl>
                                        <p:attrNameLst>
                                          <p:attrName>ppt_w</p:attrName>
                                        </p:attrNameLst>
                                      </p:cBhvr>
                                      <p:tavLst>
                                        <p:tav tm="0">
                                          <p:val>
                                            <p:fltVal val="0"/>
                                          </p:val>
                                        </p:tav>
                                        <p:tav tm="100000">
                                          <p:val>
                                            <p:strVal val="#ppt_w"/>
                                          </p:val>
                                        </p:tav>
                                      </p:tavLst>
                                    </p:anim>
                                    <p:anim calcmode="lin" valueType="num">
                                      <p:cBhvr>
                                        <p:cTn id="174" dur="1000" fill="hold"/>
                                        <p:tgtEl>
                                          <p:spTgt spid="283675"/>
                                        </p:tgtEl>
                                        <p:attrNameLst>
                                          <p:attrName>ppt_h</p:attrName>
                                        </p:attrNameLst>
                                      </p:cBhvr>
                                      <p:tavLst>
                                        <p:tav tm="0">
                                          <p:val>
                                            <p:fltVal val="0"/>
                                          </p:val>
                                        </p:tav>
                                        <p:tav tm="100000">
                                          <p:val>
                                            <p:strVal val="#ppt_h"/>
                                          </p:val>
                                        </p:tav>
                                      </p:tavLst>
                                    </p:anim>
                                    <p:anim calcmode="lin" valueType="num">
                                      <p:cBhvr>
                                        <p:cTn id="175" dur="1000" fill="hold"/>
                                        <p:tgtEl>
                                          <p:spTgt spid="283675"/>
                                        </p:tgtEl>
                                        <p:attrNameLst>
                                          <p:attrName>style.rotation</p:attrName>
                                        </p:attrNameLst>
                                      </p:cBhvr>
                                      <p:tavLst>
                                        <p:tav tm="0">
                                          <p:val>
                                            <p:fltVal val="360"/>
                                          </p:val>
                                        </p:tav>
                                        <p:tav tm="100000">
                                          <p:val>
                                            <p:fltVal val="0"/>
                                          </p:val>
                                        </p:tav>
                                      </p:tavLst>
                                    </p:anim>
                                    <p:animEffect transition="in" filter="fade">
                                      <p:cBhvr>
                                        <p:cTn id="176" dur="1000"/>
                                        <p:tgtEl>
                                          <p:spTgt spid="283675"/>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48" presetClass="entr" presetSubtype="0" accel="50000" fill="hold" grpId="0" nodeType="clickEffect">
                                  <p:stCondLst>
                                    <p:cond delay="0"/>
                                  </p:stCondLst>
                                  <p:childTnLst>
                                    <p:set>
                                      <p:cBhvr>
                                        <p:cTn id="180" dur="1" fill="hold">
                                          <p:stCondLst>
                                            <p:cond delay="0"/>
                                          </p:stCondLst>
                                        </p:cTn>
                                        <p:tgtEl>
                                          <p:spTgt spid="283680"/>
                                        </p:tgtEl>
                                        <p:attrNameLst>
                                          <p:attrName>style.visibility</p:attrName>
                                        </p:attrNameLst>
                                      </p:cBhvr>
                                      <p:to>
                                        <p:strVal val="visible"/>
                                      </p:to>
                                    </p:set>
                                    <p:anim calcmode="lin" valueType="num">
                                      <p:cBhvr>
                                        <p:cTn id="181" dur="1000" fill="hold"/>
                                        <p:tgtEl>
                                          <p:spTgt spid="28368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2" dur="1000" fill="hold"/>
                                        <p:tgtEl>
                                          <p:spTgt spid="283680"/>
                                        </p:tgtEl>
                                        <p:attrNameLst>
                                          <p:attrName>ppt_x</p:attrName>
                                        </p:attrNameLst>
                                      </p:cBhvr>
                                      <p:tavLst>
                                        <p:tav tm="0">
                                          <p:val>
                                            <p:fltVal val="-1"/>
                                          </p:val>
                                        </p:tav>
                                        <p:tav tm="50000">
                                          <p:val>
                                            <p:fltVal val="0.95"/>
                                          </p:val>
                                        </p:tav>
                                        <p:tav tm="100000">
                                          <p:val>
                                            <p:strVal val="#ppt_x"/>
                                          </p:val>
                                        </p:tav>
                                      </p:tavLst>
                                    </p:anim>
                                    <p:anim calcmode="lin" valueType="num">
                                      <p:cBhvr>
                                        <p:cTn id="183" dur="1000" fill="hold"/>
                                        <p:tgtEl>
                                          <p:spTgt spid="283680"/>
                                        </p:tgtEl>
                                        <p:attrNameLst>
                                          <p:attrName>ppt_y</p:attrName>
                                        </p:attrNameLst>
                                      </p:cBhvr>
                                      <p:tavLst>
                                        <p:tav tm="0">
                                          <p:val>
                                            <p:strVal val="#ppt_y"/>
                                          </p:val>
                                        </p:tav>
                                        <p:tav tm="100000">
                                          <p:val>
                                            <p:strVal val="#ppt_y"/>
                                          </p:val>
                                        </p:tav>
                                      </p:tavLst>
                                    </p:anim>
                                    <p:animEffect transition="in" filter="fade">
                                      <p:cBhvr>
                                        <p:cTn id="184" dur="1000"/>
                                        <p:tgtEl>
                                          <p:spTgt spid="283680"/>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48" presetClass="entr" presetSubtype="0" accel="50000" fill="hold" grpId="0" nodeType="clickEffect">
                                  <p:stCondLst>
                                    <p:cond delay="0"/>
                                  </p:stCondLst>
                                  <p:childTnLst>
                                    <p:set>
                                      <p:cBhvr>
                                        <p:cTn id="188" dur="1" fill="hold">
                                          <p:stCondLst>
                                            <p:cond delay="0"/>
                                          </p:stCondLst>
                                        </p:cTn>
                                        <p:tgtEl>
                                          <p:spTgt spid="283668"/>
                                        </p:tgtEl>
                                        <p:attrNameLst>
                                          <p:attrName>style.visibility</p:attrName>
                                        </p:attrNameLst>
                                      </p:cBhvr>
                                      <p:to>
                                        <p:strVal val="visible"/>
                                      </p:to>
                                    </p:set>
                                    <p:anim calcmode="lin" valueType="num">
                                      <p:cBhvr>
                                        <p:cTn id="189" dur="1000" fill="hold"/>
                                        <p:tgtEl>
                                          <p:spTgt spid="28366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0" dur="1000" fill="hold"/>
                                        <p:tgtEl>
                                          <p:spTgt spid="283668"/>
                                        </p:tgtEl>
                                        <p:attrNameLst>
                                          <p:attrName>ppt_x</p:attrName>
                                        </p:attrNameLst>
                                      </p:cBhvr>
                                      <p:tavLst>
                                        <p:tav tm="0">
                                          <p:val>
                                            <p:fltVal val="-1"/>
                                          </p:val>
                                        </p:tav>
                                        <p:tav tm="50000">
                                          <p:val>
                                            <p:fltVal val="0.95"/>
                                          </p:val>
                                        </p:tav>
                                        <p:tav tm="100000">
                                          <p:val>
                                            <p:strVal val="#ppt_x"/>
                                          </p:val>
                                        </p:tav>
                                      </p:tavLst>
                                    </p:anim>
                                    <p:anim calcmode="lin" valueType="num">
                                      <p:cBhvr>
                                        <p:cTn id="191" dur="1000" fill="hold"/>
                                        <p:tgtEl>
                                          <p:spTgt spid="283668"/>
                                        </p:tgtEl>
                                        <p:attrNameLst>
                                          <p:attrName>ppt_y</p:attrName>
                                        </p:attrNameLst>
                                      </p:cBhvr>
                                      <p:tavLst>
                                        <p:tav tm="0">
                                          <p:val>
                                            <p:strVal val="#ppt_y"/>
                                          </p:val>
                                        </p:tav>
                                        <p:tav tm="100000">
                                          <p:val>
                                            <p:strVal val="#ppt_y"/>
                                          </p:val>
                                        </p:tav>
                                      </p:tavLst>
                                    </p:anim>
                                    <p:animEffect transition="in" filter="fade">
                                      <p:cBhvr>
                                        <p:cTn id="192" dur="1000"/>
                                        <p:tgtEl>
                                          <p:spTgt spid="283668"/>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48" presetClass="entr" presetSubtype="0" accel="50000" fill="hold" grpId="0" nodeType="clickEffect">
                                  <p:stCondLst>
                                    <p:cond delay="0"/>
                                  </p:stCondLst>
                                  <p:childTnLst>
                                    <p:set>
                                      <p:cBhvr>
                                        <p:cTn id="196" dur="1" fill="hold">
                                          <p:stCondLst>
                                            <p:cond delay="0"/>
                                          </p:stCondLst>
                                        </p:cTn>
                                        <p:tgtEl>
                                          <p:spTgt spid="283678"/>
                                        </p:tgtEl>
                                        <p:attrNameLst>
                                          <p:attrName>style.visibility</p:attrName>
                                        </p:attrNameLst>
                                      </p:cBhvr>
                                      <p:to>
                                        <p:strVal val="visible"/>
                                      </p:to>
                                    </p:set>
                                    <p:anim calcmode="lin" valueType="num">
                                      <p:cBhvr>
                                        <p:cTn id="197" dur="1000" fill="hold"/>
                                        <p:tgtEl>
                                          <p:spTgt spid="28367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8" dur="1000" fill="hold"/>
                                        <p:tgtEl>
                                          <p:spTgt spid="283678"/>
                                        </p:tgtEl>
                                        <p:attrNameLst>
                                          <p:attrName>ppt_x</p:attrName>
                                        </p:attrNameLst>
                                      </p:cBhvr>
                                      <p:tavLst>
                                        <p:tav tm="0">
                                          <p:val>
                                            <p:fltVal val="-1"/>
                                          </p:val>
                                        </p:tav>
                                        <p:tav tm="50000">
                                          <p:val>
                                            <p:fltVal val="0.95"/>
                                          </p:val>
                                        </p:tav>
                                        <p:tav tm="100000">
                                          <p:val>
                                            <p:strVal val="#ppt_x"/>
                                          </p:val>
                                        </p:tav>
                                      </p:tavLst>
                                    </p:anim>
                                    <p:anim calcmode="lin" valueType="num">
                                      <p:cBhvr>
                                        <p:cTn id="199" dur="1000" fill="hold"/>
                                        <p:tgtEl>
                                          <p:spTgt spid="283678"/>
                                        </p:tgtEl>
                                        <p:attrNameLst>
                                          <p:attrName>ppt_y</p:attrName>
                                        </p:attrNameLst>
                                      </p:cBhvr>
                                      <p:tavLst>
                                        <p:tav tm="0">
                                          <p:val>
                                            <p:strVal val="#ppt_y"/>
                                          </p:val>
                                        </p:tav>
                                        <p:tav tm="100000">
                                          <p:val>
                                            <p:strVal val="#ppt_y"/>
                                          </p:val>
                                        </p:tav>
                                      </p:tavLst>
                                    </p:anim>
                                    <p:animEffect transition="in" filter="fade">
                                      <p:cBhvr>
                                        <p:cTn id="200" dur="1000"/>
                                        <p:tgtEl>
                                          <p:spTgt spid="283678"/>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49" presetClass="entr" presetSubtype="0" decel="100000" fill="hold" grpId="0" nodeType="clickEffect">
                                  <p:stCondLst>
                                    <p:cond delay="0"/>
                                  </p:stCondLst>
                                  <p:childTnLst>
                                    <p:set>
                                      <p:cBhvr>
                                        <p:cTn id="204" dur="1" fill="hold">
                                          <p:stCondLst>
                                            <p:cond delay="0"/>
                                          </p:stCondLst>
                                        </p:cTn>
                                        <p:tgtEl>
                                          <p:spTgt spid="283674"/>
                                        </p:tgtEl>
                                        <p:attrNameLst>
                                          <p:attrName>style.visibility</p:attrName>
                                        </p:attrNameLst>
                                      </p:cBhvr>
                                      <p:to>
                                        <p:strVal val="visible"/>
                                      </p:to>
                                    </p:set>
                                    <p:anim calcmode="lin" valueType="num">
                                      <p:cBhvr>
                                        <p:cTn id="205" dur="1000" fill="hold"/>
                                        <p:tgtEl>
                                          <p:spTgt spid="283674"/>
                                        </p:tgtEl>
                                        <p:attrNameLst>
                                          <p:attrName>ppt_w</p:attrName>
                                        </p:attrNameLst>
                                      </p:cBhvr>
                                      <p:tavLst>
                                        <p:tav tm="0">
                                          <p:val>
                                            <p:fltVal val="0"/>
                                          </p:val>
                                        </p:tav>
                                        <p:tav tm="100000">
                                          <p:val>
                                            <p:strVal val="#ppt_w"/>
                                          </p:val>
                                        </p:tav>
                                      </p:tavLst>
                                    </p:anim>
                                    <p:anim calcmode="lin" valueType="num">
                                      <p:cBhvr>
                                        <p:cTn id="206" dur="1000" fill="hold"/>
                                        <p:tgtEl>
                                          <p:spTgt spid="283674"/>
                                        </p:tgtEl>
                                        <p:attrNameLst>
                                          <p:attrName>ppt_h</p:attrName>
                                        </p:attrNameLst>
                                      </p:cBhvr>
                                      <p:tavLst>
                                        <p:tav tm="0">
                                          <p:val>
                                            <p:fltVal val="0"/>
                                          </p:val>
                                        </p:tav>
                                        <p:tav tm="100000">
                                          <p:val>
                                            <p:strVal val="#ppt_h"/>
                                          </p:val>
                                        </p:tav>
                                      </p:tavLst>
                                    </p:anim>
                                    <p:anim calcmode="lin" valueType="num">
                                      <p:cBhvr>
                                        <p:cTn id="207" dur="1000" fill="hold"/>
                                        <p:tgtEl>
                                          <p:spTgt spid="283674"/>
                                        </p:tgtEl>
                                        <p:attrNameLst>
                                          <p:attrName>style.rotation</p:attrName>
                                        </p:attrNameLst>
                                      </p:cBhvr>
                                      <p:tavLst>
                                        <p:tav tm="0">
                                          <p:val>
                                            <p:fltVal val="360"/>
                                          </p:val>
                                        </p:tav>
                                        <p:tav tm="100000">
                                          <p:val>
                                            <p:fltVal val="0"/>
                                          </p:val>
                                        </p:tav>
                                      </p:tavLst>
                                    </p:anim>
                                    <p:animEffect transition="in" filter="fade">
                                      <p:cBhvr>
                                        <p:cTn id="208" dur="1000"/>
                                        <p:tgtEl>
                                          <p:spTgt spid="283674"/>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48" presetClass="entr" presetSubtype="0" accel="50000" fill="hold" grpId="0" nodeType="clickEffect">
                                  <p:stCondLst>
                                    <p:cond delay="0"/>
                                  </p:stCondLst>
                                  <p:childTnLst>
                                    <p:set>
                                      <p:cBhvr>
                                        <p:cTn id="212" dur="1" fill="hold">
                                          <p:stCondLst>
                                            <p:cond delay="0"/>
                                          </p:stCondLst>
                                        </p:cTn>
                                        <p:tgtEl>
                                          <p:spTgt spid="283667"/>
                                        </p:tgtEl>
                                        <p:attrNameLst>
                                          <p:attrName>style.visibility</p:attrName>
                                        </p:attrNameLst>
                                      </p:cBhvr>
                                      <p:to>
                                        <p:strVal val="visible"/>
                                      </p:to>
                                    </p:set>
                                    <p:anim calcmode="lin" valueType="num">
                                      <p:cBhvr>
                                        <p:cTn id="213" dur="1000" fill="hold"/>
                                        <p:tgtEl>
                                          <p:spTgt spid="28366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4" dur="1000" fill="hold"/>
                                        <p:tgtEl>
                                          <p:spTgt spid="283667"/>
                                        </p:tgtEl>
                                        <p:attrNameLst>
                                          <p:attrName>ppt_x</p:attrName>
                                        </p:attrNameLst>
                                      </p:cBhvr>
                                      <p:tavLst>
                                        <p:tav tm="0">
                                          <p:val>
                                            <p:fltVal val="-1"/>
                                          </p:val>
                                        </p:tav>
                                        <p:tav tm="50000">
                                          <p:val>
                                            <p:fltVal val="0.95"/>
                                          </p:val>
                                        </p:tav>
                                        <p:tav tm="100000">
                                          <p:val>
                                            <p:strVal val="#ppt_x"/>
                                          </p:val>
                                        </p:tav>
                                      </p:tavLst>
                                    </p:anim>
                                    <p:anim calcmode="lin" valueType="num">
                                      <p:cBhvr>
                                        <p:cTn id="215" dur="1000" fill="hold"/>
                                        <p:tgtEl>
                                          <p:spTgt spid="283667"/>
                                        </p:tgtEl>
                                        <p:attrNameLst>
                                          <p:attrName>ppt_y</p:attrName>
                                        </p:attrNameLst>
                                      </p:cBhvr>
                                      <p:tavLst>
                                        <p:tav tm="0">
                                          <p:val>
                                            <p:strVal val="#ppt_y"/>
                                          </p:val>
                                        </p:tav>
                                        <p:tav tm="100000">
                                          <p:val>
                                            <p:strVal val="#ppt_y"/>
                                          </p:val>
                                        </p:tav>
                                      </p:tavLst>
                                    </p:anim>
                                    <p:animEffect transition="in" filter="fade">
                                      <p:cBhvr>
                                        <p:cTn id="216" dur="1000"/>
                                        <p:tgtEl>
                                          <p:spTgt spid="283667"/>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48" presetClass="entr" presetSubtype="0" accel="50000" fill="hold" grpId="0" nodeType="clickEffect">
                                  <p:stCondLst>
                                    <p:cond delay="0"/>
                                  </p:stCondLst>
                                  <p:childTnLst>
                                    <p:set>
                                      <p:cBhvr>
                                        <p:cTn id="220" dur="1" fill="hold">
                                          <p:stCondLst>
                                            <p:cond delay="0"/>
                                          </p:stCondLst>
                                        </p:cTn>
                                        <p:tgtEl>
                                          <p:spTgt spid="283677"/>
                                        </p:tgtEl>
                                        <p:attrNameLst>
                                          <p:attrName>style.visibility</p:attrName>
                                        </p:attrNameLst>
                                      </p:cBhvr>
                                      <p:to>
                                        <p:strVal val="visible"/>
                                      </p:to>
                                    </p:set>
                                    <p:anim calcmode="lin" valueType="num">
                                      <p:cBhvr>
                                        <p:cTn id="221" dur="1000" fill="hold"/>
                                        <p:tgtEl>
                                          <p:spTgt spid="28367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2" dur="1000" fill="hold"/>
                                        <p:tgtEl>
                                          <p:spTgt spid="283677"/>
                                        </p:tgtEl>
                                        <p:attrNameLst>
                                          <p:attrName>ppt_x</p:attrName>
                                        </p:attrNameLst>
                                      </p:cBhvr>
                                      <p:tavLst>
                                        <p:tav tm="0">
                                          <p:val>
                                            <p:fltVal val="-1"/>
                                          </p:val>
                                        </p:tav>
                                        <p:tav tm="50000">
                                          <p:val>
                                            <p:fltVal val="0.95"/>
                                          </p:val>
                                        </p:tav>
                                        <p:tav tm="100000">
                                          <p:val>
                                            <p:strVal val="#ppt_x"/>
                                          </p:val>
                                        </p:tav>
                                      </p:tavLst>
                                    </p:anim>
                                    <p:anim calcmode="lin" valueType="num">
                                      <p:cBhvr>
                                        <p:cTn id="223" dur="1000" fill="hold"/>
                                        <p:tgtEl>
                                          <p:spTgt spid="283677"/>
                                        </p:tgtEl>
                                        <p:attrNameLst>
                                          <p:attrName>ppt_y</p:attrName>
                                        </p:attrNameLst>
                                      </p:cBhvr>
                                      <p:tavLst>
                                        <p:tav tm="0">
                                          <p:val>
                                            <p:strVal val="#ppt_y"/>
                                          </p:val>
                                        </p:tav>
                                        <p:tav tm="100000">
                                          <p:val>
                                            <p:strVal val="#ppt_y"/>
                                          </p:val>
                                        </p:tav>
                                      </p:tavLst>
                                    </p:anim>
                                    <p:animEffect transition="in" filter="fade">
                                      <p:cBhvr>
                                        <p:cTn id="224" dur="1000"/>
                                        <p:tgtEl>
                                          <p:spTgt spid="283677"/>
                                        </p:tgtEl>
                                      </p:cBhvr>
                                    </p:animEffec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49" presetClass="entr" presetSubtype="0" decel="100000" fill="hold" grpId="0" nodeType="clickEffect">
                                  <p:stCondLst>
                                    <p:cond delay="0"/>
                                  </p:stCondLst>
                                  <p:childTnLst>
                                    <p:set>
                                      <p:cBhvr>
                                        <p:cTn id="228" dur="1" fill="hold">
                                          <p:stCondLst>
                                            <p:cond delay="0"/>
                                          </p:stCondLst>
                                        </p:cTn>
                                        <p:tgtEl>
                                          <p:spTgt spid="283676"/>
                                        </p:tgtEl>
                                        <p:attrNameLst>
                                          <p:attrName>style.visibility</p:attrName>
                                        </p:attrNameLst>
                                      </p:cBhvr>
                                      <p:to>
                                        <p:strVal val="visible"/>
                                      </p:to>
                                    </p:set>
                                    <p:anim calcmode="lin" valueType="num">
                                      <p:cBhvr>
                                        <p:cTn id="229" dur="1000" fill="hold"/>
                                        <p:tgtEl>
                                          <p:spTgt spid="283676"/>
                                        </p:tgtEl>
                                        <p:attrNameLst>
                                          <p:attrName>ppt_w</p:attrName>
                                        </p:attrNameLst>
                                      </p:cBhvr>
                                      <p:tavLst>
                                        <p:tav tm="0">
                                          <p:val>
                                            <p:fltVal val="0"/>
                                          </p:val>
                                        </p:tav>
                                        <p:tav tm="100000">
                                          <p:val>
                                            <p:strVal val="#ppt_w"/>
                                          </p:val>
                                        </p:tav>
                                      </p:tavLst>
                                    </p:anim>
                                    <p:anim calcmode="lin" valueType="num">
                                      <p:cBhvr>
                                        <p:cTn id="230" dur="1000" fill="hold"/>
                                        <p:tgtEl>
                                          <p:spTgt spid="283676"/>
                                        </p:tgtEl>
                                        <p:attrNameLst>
                                          <p:attrName>ppt_h</p:attrName>
                                        </p:attrNameLst>
                                      </p:cBhvr>
                                      <p:tavLst>
                                        <p:tav tm="0">
                                          <p:val>
                                            <p:fltVal val="0"/>
                                          </p:val>
                                        </p:tav>
                                        <p:tav tm="100000">
                                          <p:val>
                                            <p:strVal val="#ppt_h"/>
                                          </p:val>
                                        </p:tav>
                                      </p:tavLst>
                                    </p:anim>
                                    <p:anim calcmode="lin" valueType="num">
                                      <p:cBhvr>
                                        <p:cTn id="231" dur="1000" fill="hold"/>
                                        <p:tgtEl>
                                          <p:spTgt spid="283676"/>
                                        </p:tgtEl>
                                        <p:attrNameLst>
                                          <p:attrName>style.rotation</p:attrName>
                                        </p:attrNameLst>
                                      </p:cBhvr>
                                      <p:tavLst>
                                        <p:tav tm="0">
                                          <p:val>
                                            <p:fltVal val="360"/>
                                          </p:val>
                                        </p:tav>
                                        <p:tav tm="100000">
                                          <p:val>
                                            <p:fltVal val="0"/>
                                          </p:val>
                                        </p:tav>
                                      </p:tavLst>
                                    </p:anim>
                                    <p:animEffect transition="in" filter="fade">
                                      <p:cBhvr>
                                        <p:cTn id="232" dur="1000"/>
                                        <p:tgtEl>
                                          <p:spTgt spid="283676"/>
                                        </p:tgtEl>
                                      </p:cBhvr>
                                    </p:animEffec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48" presetClass="entr" presetSubtype="0" accel="50000" fill="hold" grpId="0" nodeType="clickEffect">
                                  <p:stCondLst>
                                    <p:cond delay="0"/>
                                  </p:stCondLst>
                                  <p:childTnLst>
                                    <p:set>
                                      <p:cBhvr>
                                        <p:cTn id="236" dur="1" fill="hold">
                                          <p:stCondLst>
                                            <p:cond delay="0"/>
                                          </p:stCondLst>
                                        </p:cTn>
                                        <p:tgtEl>
                                          <p:spTgt spid="283666"/>
                                        </p:tgtEl>
                                        <p:attrNameLst>
                                          <p:attrName>style.visibility</p:attrName>
                                        </p:attrNameLst>
                                      </p:cBhvr>
                                      <p:to>
                                        <p:strVal val="visible"/>
                                      </p:to>
                                    </p:set>
                                    <p:anim calcmode="lin" valueType="num">
                                      <p:cBhvr>
                                        <p:cTn id="237" dur="1000" fill="hold"/>
                                        <p:tgtEl>
                                          <p:spTgt spid="28366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8" dur="1000" fill="hold"/>
                                        <p:tgtEl>
                                          <p:spTgt spid="283666"/>
                                        </p:tgtEl>
                                        <p:attrNameLst>
                                          <p:attrName>ppt_x</p:attrName>
                                        </p:attrNameLst>
                                      </p:cBhvr>
                                      <p:tavLst>
                                        <p:tav tm="0">
                                          <p:val>
                                            <p:fltVal val="-1"/>
                                          </p:val>
                                        </p:tav>
                                        <p:tav tm="50000">
                                          <p:val>
                                            <p:fltVal val="0.95"/>
                                          </p:val>
                                        </p:tav>
                                        <p:tav tm="100000">
                                          <p:val>
                                            <p:strVal val="#ppt_x"/>
                                          </p:val>
                                        </p:tav>
                                      </p:tavLst>
                                    </p:anim>
                                    <p:anim calcmode="lin" valueType="num">
                                      <p:cBhvr>
                                        <p:cTn id="239" dur="1000" fill="hold"/>
                                        <p:tgtEl>
                                          <p:spTgt spid="283666"/>
                                        </p:tgtEl>
                                        <p:attrNameLst>
                                          <p:attrName>ppt_y</p:attrName>
                                        </p:attrNameLst>
                                      </p:cBhvr>
                                      <p:tavLst>
                                        <p:tav tm="0">
                                          <p:val>
                                            <p:strVal val="#ppt_y"/>
                                          </p:val>
                                        </p:tav>
                                        <p:tav tm="100000">
                                          <p:val>
                                            <p:strVal val="#ppt_y"/>
                                          </p:val>
                                        </p:tav>
                                      </p:tavLst>
                                    </p:anim>
                                    <p:animEffect transition="in" filter="fade">
                                      <p:cBhvr>
                                        <p:cTn id="240" dur="1000"/>
                                        <p:tgtEl>
                                          <p:spTgt spid="28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animBg="1"/>
      <p:bldP spid="283651" grpId="0" animBg="1"/>
      <p:bldP spid="283652" grpId="0" animBg="1"/>
      <p:bldP spid="283653" grpId="0" animBg="1"/>
      <p:bldP spid="283654" grpId="0" animBg="1"/>
      <p:bldP spid="283655" grpId="0" animBg="1"/>
      <p:bldP spid="283656" grpId="0" animBg="1"/>
      <p:bldP spid="283657" grpId="0" animBg="1"/>
      <p:bldP spid="283658" grpId="0" animBg="1"/>
      <p:bldP spid="283659" grpId="0" animBg="1"/>
      <p:bldP spid="283660" grpId="0" animBg="1"/>
      <p:bldP spid="283661" grpId="0" animBg="1"/>
      <p:bldP spid="283662" grpId="0" animBg="1"/>
      <p:bldP spid="283663" grpId="0" animBg="1"/>
      <p:bldP spid="283664" grpId="0" animBg="1"/>
      <p:bldP spid="283665" grpId="0" animBg="1"/>
      <p:bldP spid="283666" grpId="0" animBg="1"/>
      <p:bldP spid="283667" grpId="0" animBg="1"/>
      <p:bldP spid="283668" grpId="0" animBg="1"/>
      <p:bldP spid="283669" grpId="0" animBg="1"/>
      <p:bldP spid="283670" grpId="0" animBg="1"/>
      <p:bldP spid="283671" grpId="0"/>
      <p:bldP spid="283672" grpId="0"/>
      <p:bldP spid="283673" grpId="0"/>
      <p:bldP spid="283674" grpId="0"/>
      <p:bldP spid="283675" grpId="0"/>
      <p:bldP spid="283676" grpId="0"/>
      <p:bldP spid="283677" grpId="0" animBg="1"/>
      <p:bldP spid="283678" grpId="0" animBg="1"/>
      <p:bldP spid="283679" grpId="0" animBg="1"/>
      <p:bldP spid="28368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38</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455162760"/>
              </p:ext>
            </p:extLst>
          </p:nvPr>
        </p:nvGraphicFramePr>
        <p:xfrm>
          <a:off x="2195736" y="476672"/>
          <a:ext cx="6696744" cy="731520"/>
        </p:xfrm>
        <a:graphic>
          <a:graphicData uri="http://schemas.openxmlformats.org/drawingml/2006/table">
            <a:tbl>
              <a:tblPr rtl="1" firstRow="1" firstCol="1" lastRow="1" lastCol="1" bandRow="1" bandCol="1"/>
              <a:tblGrid>
                <a:gridCol w="4513348"/>
                <a:gridCol w="2183396"/>
              </a:tblGrid>
              <a:tr h="0">
                <a:tc>
                  <a:txBody>
                    <a:bodyPr/>
                    <a:lstStyle/>
                    <a:p>
                      <a:pPr algn="justLow" rtl="1">
                        <a:spcAft>
                          <a:spcPts val="0"/>
                        </a:spcAft>
                      </a:pPr>
                      <a:r>
                        <a:rPr lang="ar-SA" sz="2400" dirty="0" smtClean="0">
                          <a:effectLst/>
                          <a:latin typeface="Times New Roman"/>
                          <a:ea typeface="Times New Roman"/>
                          <a:cs typeface="AL-Mohanad Bold"/>
                        </a:rPr>
                        <a:t>النشاط </a:t>
                      </a:r>
                      <a:r>
                        <a:rPr lang="ar-SA" sz="2400" dirty="0">
                          <a:effectLst/>
                          <a:latin typeface="Times New Roman"/>
                          <a:ea typeface="Times New Roman"/>
                          <a:cs typeface="AL-Mohanad Bold"/>
                        </a:rPr>
                        <a:t>(2-2-2)</a:t>
                      </a:r>
                      <a:endParaRPr lang="en-US"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Bold"/>
                        </a:rPr>
                        <a:t>الزمن (15) دقيقة</a:t>
                      </a:r>
                      <a:endParaRPr lang="en-US" sz="24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dirty="0">
                          <a:effectLst/>
                          <a:latin typeface="Times New Roman"/>
                          <a:ea typeface="Times New Roman"/>
                          <a:cs typeface="AL-Mohanad Bold"/>
                        </a:rPr>
                        <a:t>أسلوب التنفيذ</a:t>
                      </a:r>
                      <a:endParaRPr lang="en-US"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Bold"/>
                        </a:rPr>
                        <a:t>المشغل التدريبي</a:t>
                      </a:r>
                      <a:endParaRPr lang="en-US"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475656" y="1650280"/>
            <a:ext cx="741682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يحلل المتدرب موضوعاً من موضوعات تخصصه لاستخراج المفاهيم المتضمنة فيه.</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اختر موضوعاً من موضوعات الكتاب المدرسي من تخصصك؛ يتم تقديمه في حصة واحدة أو جزء منها يحمل معنىً متكاملاً؛ ثم استخرج المفاهيم التي تضمنها الموضوع؛ ثم ناقش مجموعتك فيما توصلت إليه.</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(أخي المتدرب آمل ملاحظة أن ما تتوصل إليه في هذا النشاط سيتم توظيفه في نشاطات تالية)</a:t>
            </a:r>
          </a:p>
          <a:p>
            <a:pPr marL="0" marR="0" lvl="0" indent="0" algn="just"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chemeClr val="tx1"/>
                </a:solidFill>
                <a:effectLst/>
                <a:latin typeface="AL-Mohanad Bold"/>
                <a:ea typeface="Times New Roman" pitchFamily="18" charset="0"/>
                <a:cs typeface="AL-Mohanad" pitchFamily="2" charset="-78"/>
              </a:rPr>
              <a:t>................................................................................................................................</a:t>
            </a:r>
            <a:r>
              <a:rPr kumimoji="0" lang="en-US" sz="2400" b="0" i="0" u="none" strike="noStrike" cap="none" normalizeH="0" baseline="0" dirty="0" smtClean="0">
                <a:ln>
                  <a:noFill/>
                </a:ln>
                <a:solidFill>
                  <a:schemeClr val="tx1"/>
                </a:solidFill>
                <a:effectLst/>
                <a:latin typeface="Arial" pitchFamily="34" charset="0"/>
                <a:cs typeface="AL-Mohanad" pitchFamily="2" charset="-78"/>
              </a:rPr>
              <a:t> </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Lst>
            </a:pPr>
            <a:r>
              <a:rPr lang="ar-SA" sz="2400" dirty="0" smtClean="0">
                <a:latin typeface="Arial" pitchFamily="34" charset="0"/>
                <a:cs typeface="AL-Mohanad" pitchFamily="2" charset="-78"/>
              </a:rPr>
              <a:t>................................................................................................................................</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pic>
        <p:nvPicPr>
          <p:cNvPr id="4099" name="Picture 3" descr="C:\Users\dell\Pictures\imagesCA03RS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412" y="4893518"/>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9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39</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2400196192"/>
              </p:ext>
            </p:extLst>
          </p:nvPr>
        </p:nvGraphicFramePr>
        <p:xfrm>
          <a:off x="1835696" y="404664"/>
          <a:ext cx="6923286" cy="731520"/>
        </p:xfrm>
        <a:graphic>
          <a:graphicData uri="http://schemas.openxmlformats.org/drawingml/2006/table">
            <a:tbl>
              <a:tblPr rtl="1" firstRow="1" firstCol="1" lastRow="1" lastCol="1" bandRow="1" bandCol="1"/>
              <a:tblGrid>
                <a:gridCol w="5106616"/>
                <a:gridCol w="1816670"/>
              </a:tblGrid>
              <a:tr h="0">
                <a:tc>
                  <a:txBody>
                    <a:bodyPr/>
                    <a:lstStyle/>
                    <a:p>
                      <a:pPr algn="justLow" rtl="1">
                        <a:spcAft>
                          <a:spcPts val="0"/>
                        </a:spcAft>
                      </a:pPr>
                      <a:r>
                        <a:rPr lang="ar-SA" sz="2400" dirty="0" smtClean="0">
                          <a:effectLst/>
                          <a:latin typeface="Times New Roman"/>
                          <a:ea typeface="Times New Roman"/>
                          <a:cs typeface="AL-Mohanad" pitchFamily="2" charset="-78"/>
                        </a:rPr>
                        <a:t>النشاط </a:t>
                      </a:r>
                      <a:r>
                        <a:rPr lang="ar-SA" sz="2400" dirty="0">
                          <a:effectLst/>
                          <a:latin typeface="Times New Roman"/>
                          <a:ea typeface="Times New Roman"/>
                          <a:cs typeface="AL-Mohanad" pitchFamily="2" charset="-78"/>
                        </a:rPr>
                        <a:t>(2-2-3)</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pitchFamily="2" charset="-78"/>
                        </a:rPr>
                        <a:t>الزمن (15) دقيقة</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a:effectLst/>
                          <a:latin typeface="Times New Roman"/>
                          <a:ea typeface="Times New Roman"/>
                          <a:cs typeface="AL-Mohanad" pitchFamily="2" charset="-78"/>
                        </a:rPr>
                        <a:t>أسلوب التنفيذ</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pitchFamily="2" charset="-78"/>
                        </a:rPr>
                        <a:t>المشغل التدريبي</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4" name="جدول 3"/>
          <p:cNvGraphicFramePr>
            <a:graphicFrameLocks noGrp="1"/>
          </p:cNvGraphicFramePr>
          <p:nvPr>
            <p:extLst>
              <p:ext uri="{D42A27DB-BD31-4B8C-83A1-F6EECF244321}">
                <p14:modId xmlns:p14="http://schemas.microsoft.com/office/powerpoint/2010/main" val="1781922895"/>
              </p:ext>
            </p:extLst>
          </p:nvPr>
        </p:nvGraphicFramePr>
        <p:xfrm>
          <a:off x="1115616" y="4293096"/>
          <a:ext cx="7535618" cy="2042160"/>
        </p:xfrm>
        <a:graphic>
          <a:graphicData uri="http://schemas.openxmlformats.org/drawingml/2006/table">
            <a:tbl>
              <a:tblPr rtl="1" firstRow="1" firstCol="1" lastRow="1" lastCol="1" bandRow="1" bandCol="1"/>
              <a:tblGrid>
                <a:gridCol w="3393806"/>
                <a:gridCol w="4141812"/>
              </a:tblGrid>
              <a:tr h="268605">
                <a:tc>
                  <a:txBody>
                    <a:bodyPr/>
                    <a:lstStyle/>
                    <a:p>
                      <a:pPr algn="ctr" rtl="1">
                        <a:spcAft>
                          <a:spcPts val="0"/>
                        </a:spcAft>
                      </a:pPr>
                      <a:r>
                        <a:rPr lang="ar-SA" sz="2000" b="1" dirty="0">
                          <a:effectLst/>
                          <a:latin typeface="Times New Roman"/>
                          <a:ea typeface="Times New Roman"/>
                          <a:cs typeface="AL-Mohanad"/>
                        </a:rPr>
                        <a:t>معيار التصنيف</a:t>
                      </a:r>
                      <a:endParaRPr lang="en-US" sz="1600" dirty="0">
                        <a:effectLst/>
                        <a:latin typeface="Times New Roman"/>
                        <a:ea typeface="Times New Roman"/>
                      </a:endParaRPr>
                    </a:p>
                    <a:p>
                      <a:pPr algn="ctr" rtl="1">
                        <a:spcAft>
                          <a:spcPts val="0"/>
                        </a:spcAft>
                      </a:pPr>
                      <a:r>
                        <a:rPr lang="ar-SA" sz="1800" b="1" dirty="0">
                          <a:effectLst/>
                          <a:latin typeface="Times New Roman"/>
                          <a:ea typeface="Times New Roman"/>
                          <a:cs typeface="AL-Mohanad"/>
                        </a:rPr>
                        <a:t>(الصفة المشتركة بين مكونات المجموعة)</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dirty="0">
                          <a:effectLst/>
                          <a:latin typeface="Times New Roman"/>
                          <a:ea typeface="Times New Roman"/>
                          <a:cs typeface="AL-Mohanad"/>
                        </a:rPr>
                        <a:t>مجموعات المفاهيم</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spcAft>
                          <a:spcPts val="0"/>
                        </a:spcAft>
                      </a:pPr>
                      <a:r>
                        <a:rPr lang="ar-SA" sz="1600" dirty="0">
                          <a:effectLst/>
                          <a:latin typeface="Times New Roman"/>
                          <a:ea typeface="Times New Roman"/>
                          <a:cs typeface="AL-Mohanad"/>
                        </a:rPr>
                        <a:t> </a:t>
                      </a: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dirty="0">
                          <a:effectLst/>
                          <a:latin typeface="Times New Roman"/>
                          <a:ea typeface="Times New Roman"/>
                          <a:cs typeface="AL-Mohanad"/>
                        </a:rPr>
                        <a:t> </a:t>
                      </a:r>
                      <a:endParaRPr lang="en-US" sz="1200" dirty="0">
                        <a:effectLst/>
                        <a:latin typeface="Times New Roman"/>
                        <a:ea typeface="Times New Roman"/>
                      </a:endParaRPr>
                    </a:p>
                    <a:p>
                      <a:pPr algn="ctr" rtl="1">
                        <a:spcAft>
                          <a:spcPts val="0"/>
                        </a:spcAft>
                      </a:pPr>
                      <a:r>
                        <a:rPr lang="ar-SA" sz="1600" dirty="0">
                          <a:effectLst/>
                          <a:latin typeface="Times New Roman"/>
                          <a:ea typeface="Times New Roman"/>
                          <a:cs typeface="AL-Mohanad"/>
                        </a:rPr>
                        <a:t> </a:t>
                      </a: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spcAft>
                          <a:spcPts val="0"/>
                        </a:spcAft>
                      </a:pPr>
                      <a:r>
                        <a:rPr lang="ar-SA" sz="1600">
                          <a:effectLst/>
                          <a:latin typeface="Times New Roman"/>
                          <a:ea typeface="Times New Roman"/>
                          <a:cs typeface="AL-Mohanad"/>
                        </a:rPr>
                        <a:t> </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effectLst/>
                          <a:latin typeface="Times New Roman"/>
                          <a:ea typeface="Times New Roman"/>
                          <a:cs typeface="AL-Mohanad"/>
                        </a:rPr>
                        <a:t> </a:t>
                      </a:r>
                      <a:endParaRPr lang="en-US" sz="1200">
                        <a:effectLst/>
                        <a:latin typeface="Times New Roman"/>
                        <a:ea typeface="Times New Roman"/>
                      </a:endParaRPr>
                    </a:p>
                    <a:p>
                      <a:pPr algn="ctr" rtl="1">
                        <a:spcAft>
                          <a:spcPts val="0"/>
                        </a:spcAft>
                      </a:pPr>
                      <a:r>
                        <a:rPr lang="ar-SA" sz="1600">
                          <a:effectLst/>
                          <a:latin typeface="Times New Roman"/>
                          <a:ea typeface="Times New Roman"/>
                          <a:cs typeface="AL-Mohanad"/>
                        </a:rPr>
                        <a:t> </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spcAft>
                          <a:spcPts val="0"/>
                        </a:spcAft>
                      </a:pPr>
                      <a:r>
                        <a:rPr lang="ar-SA" sz="1600">
                          <a:effectLst/>
                          <a:latin typeface="Times New Roman"/>
                          <a:ea typeface="Times New Roman"/>
                          <a:cs typeface="AL-Mohanad"/>
                        </a:rPr>
                        <a:t> </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dirty="0">
                          <a:effectLst/>
                          <a:latin typeface="Times New Roman"/>
                          <a:ea typeface="Times New Roman"/>
                          <a:cs typeface="AL-Mohanad"/>
                        </a:rPr>
                        <a:t> </a:t>
                      </a:r>
                      <a:endParaRPr lang="en-US" sz="1200" dirty="0">
                        <a:effectLst/>
                        <a:latin typeface="Times New Roman"/>
                        <a:ea typeface="Times New Roman"/>
                      </a:endParaRPr>
                    </a:p>
                    <a:p>
                      <a:pPr algn="ctr" rtl="1">
                        <a:spcAft>
                          <a:spcPts val="0"/>
                        </a:spcAft>
                      </a:pPr>
                      <a:r>
                        <a:rPr lang="ar-SA" sz="1600" dirty="0">
                          <a:effectLst/>
                          <a:latin typeface="Times New Roman"/>
                          <a:ea typeface="Times New Roman"/>
                          <a:cs typeface="AL-Mohanad"/>
                        </a:rPr>
                        <a:t> </a:t>
                      </a: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115616" y="1741458"/>
            <a:ext cx="775164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931863" algn="l"/>
                <a:tab pos="53895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 pos="53895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يصنف المتدرب المفاهيم إلى مستويات متدرجة.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 pos="53895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 pos="53895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صنف المفاهيم التي حددتها في النشاط السابق في مجموعات متجانسة؛ وفق مستويات متدرجة؛ (مثلا: من الأعم إلى الأخص، من الأهم إلى الأقل أهمية،...) ثم ناقش مجموعتك فيما توصلت إليه.</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45675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2896186816"/>
              </p:ext>
            </p:extLst>
          </p:nvPr>
        </p:nvGraphicFramePr>
        <p:xfrm>
          <a:off x="1763688" y="404664"/>
          <a:ext cx="7067302" cy="731520"/>
        </p:xfrm>
        <a:graphic>
          <a:graphicData uri="http://schemas.openxmlformats.org/drawingml/2006/table">
            <a:tbl>
              <a:tblPr rtl="1" firstRow="1" firstCol="1" lastRow="1" lastCol="1" bandRow="1" bandCol="1"/>
              <a:tblGrid>
                <a:gridCol w="5212842"/>
                <a:gridCol w="1854460"/>
              </a:tblGrid>
              <a:tr h="0">
                <a:tc>
                  <a:txBody>
                    <a:bodyPr/>
                    <a:lstStyle/>
                    <a:p>
                      <a:pPr algn="justLow" rtl="1">
                        <a:spcAft>
                          <a:spcPts val="0"/>
                        </a:spcAft>
                      </a:pPr>
                      <a:r>
                        <a:rPr lang="ar-SA" sz="2400" dirty="0" smtClean="0">
                          <a:effectLst/>
                          <a:latin typeface="Times New Roman"/>
                          <a:ea typeface="Times New Roman"/>
                          <a:cs typeface="AL-Mohanad" pitchFamily="2" charset="-78"/>
                        </a:rPr>
                        <a:t>النشاط </a:t>
                      </a:r>
                      <a:r>
                        <a:rPr lang="ar-SA" sz="2400" dirty="0">
                          <a:effectLst/>
                          <a:latin typeface="Times New Roman"/>
                          <a:ea typeface="Times New Roman"/>
                          <a:cs typeface="AL-Mohanad" pitchFamily="2" charset="-78"/>
                        </a:rPr>
                        <a:t>(2-2-4)</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pitchFamily="2" charset="-78"/>
                        </a:rPr>
                        <a:t>الزمن (20) دقيقة</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dirty="0">
                          <a:effectLst/>
                          <a:latin typeface="Times New Roman"/>
                          <a:ea typeface="Times New Roman"/>
                          <a:cs typeface="AL-Mohanad" pitchFamily="2" charset="-78"/>
                        </a:rPr>
                        <a:t>أسلوب التنفيذ</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pitchFamily="2" charset="-78"/>
                        </a:rPr>
                        <a:t>المشغل التدريبي</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331640" y="1870085"/>
            <a:ext cx="748883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457200" algn="l"/>
              </a:tabLst>
            </a:pPr>
            <a:r>
              <a:rPr kumimoji="0" lang="ar-SA" sz="22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هدف النشاط: </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 يحدد المتدرب العلاقات بين المفاهيم.</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 يرسم المتدرب خريطة </a:t>
            </a:r>
            <a:r>
              <a:rPr kumimoji="0" lang="ar-SA" sz="22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للموضوع المحدد.</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57200" algn="l"/>
              </a:tabLst>
            </a:pPr>
            <a:r>
              <a:rPr kumimoji="0" lang="ar-SA" sz="22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المطلوب في النشاط:</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57200" algn="l"/>
              </a:tabLst>
            </a:pPr>
            <a:r>
              <a:rPr kumimoji="0" lang="ar-SA" sz="22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أخي المتدرب: </a:t>
            </a: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تأمل المفاهيم التي استخرجتها من الموضوع في النشاط الثاني؛ ثم:</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رتب مجموعات المفاهيم في شكل هرمي يكون المفهوم الرئيس في أعلى الخريطة.</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اكتب كل مفهوم منها داخل إطار (مستطيل أو بيضاوي أو دائري) </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صل بين المفاهيم ذات العلاقة ببعضها بخط.</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اختر عبارة ربط مناسبة تمثل العلاقة بين كل مفهومين يوجد بينهما علاقة رأسية أو عرضية واكتبها على الخط الواصل بينهما (استخدم حروفاً أو كلمات أو جملاً أو شبه جمل رابطة تحقق المطلوب).</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هل تتطابق خرائط المفاهيم التي أعدتها مجموعات العمل في هذه الورشة؟ ناقش ذلك</a:t>
            </a:r>
            <a:r>
              <a:rPr lang="ar-SA" sz="2200" dirty="0">
                <a:latin typeface="Arial" pitchFamily="34" charset="0"/>
                <a:cs typeface="AL-Mohanad" pitchFamily="2" charset="-78"/>
              </a:rPr>
              <a:t> </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15292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41</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1330490613"/>
              </p:ext>
            </p:extLst>
          </p:nvPr>
        </p:nvGraphicFramePr>
        <p:xfrm>
          <a:off x="1763688" y="332656"/>
          <a:ext cx="7067302" cy="731520"/>
        </p:xfrm>
        <a:graphic>
          <a:graphicData uri="http://schemas.openxmlformats.org/drawingml/2006/table">
            <a:tbl>
              <a:tblPr rtl="1" firstRow="1" firstCol="1" lastRow="1" lastCol="1" bandRow="1" bandCol="1"/>
              <a:tblGrid>
                <a:gridCol w="5212842"/>
                <a:gridCol w="1854460"/>
              </a:tblGrid>
              <a:tr h="0">
                <a:tc>
                  <a:txBody>
                    <a:bodyPr/>
                    <a:lstStyle/>
                    <a:p>
                      <a:pPr algn="justLow" rtl="1">
                        <a:spcAft>
                          <a:spcPts val="0"/>
                        </a:spcAft>
                      </a:pPr>
                      <a:r>
                        <a:rPr lang="ar-SA" sz="2400" dirty="0" smtClean="0">
                          <a:effectLst/>
                          <a:latin typeface="Times New Roman"/>
                          <a:ea typeface="Times New Roman"/>
                          <a:cs typeface="AL-Mohanad" pitchFamily="2" charset="-78"/>
                        </a:rPr>
                        <a:t>النشاط </a:t>
                      </a:r>
                      <a:r>
                        <a:rPr lang="ar-SA" sz="2400" dirty="0">
                          <a:effectLst/>
                          <a:latin typeface="Times New Roman"/>
                          <a:ea typeface="Times New Roman"/>
                          <a:cs typeface="AL-Mohanad" pitchFamily="2" charset="-78"/>
                        </a:rPr>
                        <a:t>(2-2-5):</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pitchFamily="2" charset="-78"/>
                        </a:rPr>
                        <a:t>الزمن (20) دقيقة</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a:effectLst/>
                          <a:latin typeface="Times New Roman"/>
                          <a:ea typeface="Times New Roman"/>
                          <a:cs typeface="AL-Mohanad" pitchFamily="2" charset="-78"/>
                        </a:rPr>
                        <a:t>أسلوب التنفيذ</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pitchFamily="2" charset="-78"/>
                        </a:rPr>
                        <a:t>مشغل تدريبي</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403648" y="2119496"/>
            <a:ext cx="742878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931863" algn="l"/>
                <a:tab pos="1046163"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هدف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 pos="10461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يطبق المتدرب مهارات بناء خريطة المفاهيم في بناء خريطة مفاهيم لموضوع محدد من تخصصه.</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 pos="1046163"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المطلوب في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931863" algn="l"/>
                <a:tab pos="10461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اختر موضوعاً من موضوعات تخصصك؛ ثم طبق مهاراتك في بناء خرائط المفاهيم لإعداد خريطة مفهوم للموضوع بطريقة صحيحة.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tab pos="931863" algn="l"/>
                <a:tab pos="1046163" algn="l"/>
              </a:tabLst>
            </a:pP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pic>
        <p:nvPicPr>
          <p:cNvPr id="6148" name="Picture 4" descr="C:\Users\dell\Pictures\تركيب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177" y="4836549"/>
            <a:ext cx="208823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7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42</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4210111914"/>
              </p:ext>
            </p:extLst>
          </p:nvPr>
        </p:nvGraphicFramePr>
        <p:xfrm>
          <a:off x="2051720" y="548680"/>
          <a:ext cx="6768752" cy="731520"/>
        </p:xfrm>
        <a:graphic>
          <a:graphicData uri="http://schemas.openxmlformats.org/drawingml/2006/table">
            <a:tbl>
              <a:tblPr rtl="1" firstRow="1" firstCol="1" lastRow="1" lastCol="1" bandRow="1" bandCol="1"/>
              <a:tblGrid>
                <a:gridCol w="4992632"/>
                <a:gridCol w="1776120"/>
              </a:tblGrid>
              <a:tr h="0">
                <a:tc>
                  <a:txBody>
                    <a:bodyPr/>
                    <a:lstStyle/>
                    <a:p>
                      <a:pPr algn="justLow" rtl="1">
                        <a:spcAft>
                          <a:spcPts val="0"/>
                        </a:spcAft>
                      </a:pPr>
                      <a:r>
                        <a:rPr lang="ar-SA" sz="2400" dirty="0" smtClean="0">
                          <a:effectLst/>
                          <a:latin typeface="Times New Roman"/>
                          <a:ea typeface="Times New Roman"/>
                          <a:cs typeface="AL-Mohanad" pitchFamily="2" charset="-78"/>
                        </a:rPr>
                        <a:t>النشاط </a:t>
                      </a:r>
                      <a:r>
                        <a:rPr lang="ar-SA" sz="2400" dirty="0">
                          <a:effectLst/>
                          <a:latin typeface="Times New Roman"/>
                          <a:ea typeface="Times New Roman"/>
                          <a:cs typeface="AL-Mohanad" pitchFamily="2" charset="-78"/>
                        </a:rPr>
                        <a:t>(2-2-6):</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pitchFamily="2" charset="-78"/>
                        </a:rPr>
                        <a:t>الزمن (15) دقيقة</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a:effectLst/>
                          <a:latin typeface="Times New Roman"/>
                          <a:ea typeface="Times New Roman"/>
                          <a:cs typeface="AL-Mohanad" pitchFamily="2" charset="-78"/>
                        </a:rPr>
                        <a:t>أسلوب التنفيذ</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pitchFamily="2" charset="-78"/>
                        </a:rPr>
                        <a:t>مشغل تدريبي</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187624" y="2182212"/>
            <a:ext cx="748883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 يُقوِّم المتدرب 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معدة سلفاً بناءً على معايير بناء خرائط المفاهيم.</a:t>
            </a:r>
          </a:p>
          <a:p>
            <a:pPr marL="0" marR="0" lvl="0" indent="457200" algn="justLow"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R="0" lvl="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تأمل في الخرائط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التي بين يديك؛ استخدم مهاراتك في بناء الخرائط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لتقويم مدى دقة بناء الخرائط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التالية؛ ناقش مجموعتك فيما تتوصل إليه:</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57103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42</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6"/>
          <p:cNvSpPr>
            <a:spLocks noChangeArrowheads="1"/>
          </p:cNvSpPr>
          <p:nvPr/>
        </p:nvSpPr>
        <p:spPr bwMode="auto">
          <a:xfrm>
            <a:off x="5580112" y="508611"/>
            <a:ext cx="31245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الخريطة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رقم 1</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1"/>
          <p:cNvGrpSpPr>
            <a:grpSpLocks/>
          </p:cNvGrpSpPr>
          <p:nvPr/>
        </p:nvGrpSpPr>
        <p:grpSpPr bwMode="auto">
          <a:xfrm>
            <a:off x="1372716" y="1628800"/>
            <a:ext cx="7231732" cy="4248472"/>
            <a:chOff x="1982" y="7319"/>
            <a:chExt cx="8100" cy="5286"/>
          </a:xfrm>
        </p:grpSpPr>
        <p:sp>
          <p:nvSpPr>
            <p:cNvPr id="5" name="Text Box 25"/>
            <p:cNvSpPr txBox="1">
              <a:spLocks noChangeArrowheads="1"/>
            </p:cNvSpPr>
            <p:nvPr/>
          </p:nvSpPr>
          <p:spPr bwMode="auto">
            <a:xfrm>
              <a:off x="1982" y="7319"/>
              <a:ext cx="8100" cy="52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 name="Group 2"/>
            <p:cNvGrpSpPr>
              <a:grpSpLocks/>
            </p:cNvGrpSpPr>
            <p:nvPr/>
          </p:nvGrpSpPr>
          <p:grpSpPr bwMode="auto">
            <a:xfrm>
              <a:off x="2529" y="7540"/>
              <a:ext cx="7257" cy="4833"/>
              <a:chOff x="2529" y="7578"/>
              <a:chExt cx="7257" cy="4833"/>
            </a:xfrm>
          </p:grpSpPr>
          <p:sp>
            <p:nvSpPr>
              <p:cNvPr id="7" name="Oval 24"/>
              <p:cNvSpPr>
                <a:spLocks noChangeArrowheads="1"/>
              </p:cNvSpPr>
              <p:nvPr/>
            </p:nvSpPr>
            <p:spPr bwMode="auto">
              <a:xfrm>
                <a:off x="4808" y="7578"/>
                <a:ext cx="1212" cy="76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البقر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Oval 23"/>
              <p:cNvSpPr>
                <a:spLocks noChangeArrowheads="1"/>
              </p:cNvSpPr>
              <p:nvPr/>
            </p:nvSpPr>
            <p:spPr bwMode="auto">
              <a:xfrm>
                <a:off x="4730" y="9030"/>
                <a:ext cx="1373"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الحيوانات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Oval 22"/>
              <p:cNvSpPr>
                <a:spLocks noChangeArrowheads="1"/>
              </p:cNvSpPr>
              <p:nvPr/>
            </p:nvSpPr>
            <p:spPr bwMode="auto">
              <a:xfrm>
                <a:off x="4730" y="10265"/>
                <a:ext cx="1373"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الثدييات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21"/>
              <p:cNvSpPr>
                <a:spLocks noChangeArrowheads="1"/>
              </p:cNvSpPr>
              <p:nvPr/>
            </p:nvSpPr>
            <p:spPr bwMode="auto">
              <a:xfrm>
                <a:off x="6904" y="9016"/>
                <a:ext cx="137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الشعر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Oval 20"/>
              <p:cNvSpPr>
                <a:spLocks noChangeArrowheads="1"/>
              </p:cNvSpPr>
              <p:nvPr/>
            </p:nvSpPr>
            <p:spPr bwMode="auto">
              <a:xfrm>
                <a:off x="8413" y="9016"/>
                <a:ext cx="1373"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اللحم</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Oval 19"/>
              <p:cNvSpPr>
                <a:spLocks noChangeArrowheads="1"/>
              </p:cNvSpPr>
              <p:nvPr/>
            </p:nvSpPr>
            <p:spPr bwMode="auto">
              <a:xfrm>
                <a:off x="4730" y="11511"/>
                <a:ext cx="1373" cy="9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تلد ويرضع صغارها</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Oval 18"/>
              <p:cNvSpPr>
                <a:spLocks noChangeArrowheads="1"/>
              </p:cNvSpPr>
              <p:nvPr/>
            </p:nvSpPr>
            <p:spPr bwMode="auto">
              <a:xfrm>
                <a:off x="2555" y="9030"/>
                <a:ext cx="1373"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ثور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Oval 17"/>
              <p:cNvSpPr>
                <a:spLocks noChangeArrowheads="1"/>
              </p:cNvSpPr>
              <p:nvPr/>
            </p:nvSpPr>
            <p:spPr bwMode="auto">
              <a:xfrm>
                <a:off x="2529" y="10291"/>
                <a:ext cx="1373" cy="9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الحيوانات الأليفة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Line 16"/>
              <p:cNvSpPr>
                <a:spLocks noChangeShapeType="1"/>
              </p:cNvSpPr>
              <p:nvPr/>
            </p:nvSpPr>
            <p:spPr bwMode="auto">
              <a:xfrm>
                <a:off x="5702" y="8308"/>
                <a:ext cx="1603"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6" name="Line 15"/>
              <p:cNvSpPr>
                <a:spLocks noChangeShapeType="1"/>
              </p:cNvSpPr>
              <p:nvPr/>
            </p:nvSpPr>
            <p:spPr bwMode="auto">
              <a:xfrm flipH="1">
                <a:off x="3505" y="8308"/>
                <a:ext cx="1602"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7" name="Line 14"/>
              <p:cNvSpPr>
                <a:spLocks noChangeShapeType="1"/>
              </p:cNvSpPr>
              <p:nvPr/>
            </p:nvSpPr>
            <p:spPr bwMode="auto">
              <a:xfrm flipV="1">
                <a:off x="5416" y="8324"/>
                <a:ext cx="0" cy="7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8" name="Text Box 13"/>
              <p:cNvSpPr txBox="1">
                <a:spLocks noChangeArrowheads="1"/>
              </p:cNvSpPr>
              <p:nvPr/>
            </p:nvSpPr>
            <p:spPr bwMode="auto">
              <a:xfrm>
                <a:off x="6253" y="8373"/>
                <a:ext cx="80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نأخذ منه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12"/>
              <p:cNvSpPr txBox="1">
                <a:spLocks noChangeArrowheads="1"/>
              </p:cNvSpPr>
              <p:nvPr/>
            </p:nvSpPr>
            <p:spPr bwMode="auto">
              <a:xfrm>
                <a:off x="3528" y="8373"/>
                <a:ext cx="114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الذكر منه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1"/>
              <p:cNvSpPr txBox="1">
                <a:spLocks noChangeArrowheads="1"/>
              </p:cNvSpPr>
              <p:nvPr/>
            </p:nvSpPr>
            <p:spPr bwMode="auto">
              <a:xfrm>
                <a:off x="5282" y="8373"/>
                <a:ext cx="665"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ينتمي إلى</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Line 10"/>
              <p:cNvSpPr>
                <a:spLocks noChangeShapeType="1"/>
              </p:cNvSpPr>
              <p:nvPr/>
            </p:nvSpPr>
            <p:spPr bwMode="auto">
              <a:xfrm>
                <a:off x="5416" y="9568"/>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3" name="Line 9"/>
              <p:cNvSpPr>
                <a:spLocks noChangeShapeType="1"/>
              </p:cNvSpPr>
              <p:nvPr/>
            </p:nvSpPr>
            <p:spPr bwMode="auto">
              <a:xfrm flipV="1">
                <a:off x="5416" y="10781"/>
                <a:ext cx="0" cy="7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4" name="Text Box 8"/>
              <p:cNvSpPr txBox="1">
                <a:spLocks noChangeArrowheads="1"/>
              </p:cNvSpPr>
              <p:nvPr/>
            </p:nvSpPr>
            <p:spPr bwMode="auto">
              <a:xfrm>
                <a:off x="5278" y="10830"/>
                <a:ext cx="833"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من صفاتها</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7"/>
              <p:cNvSpPr txBox="1">
                <a:spLocks noChangeArrowheads="1"/>
              </p:cNvSpPr>
              <p:nvPr/>
            </p:nvSpPr>
            <p:spPr bwMode="auto">
              <a:xfrm>
                <a:off x="5246" y="9696"/>
                <a:ext cx="664"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من</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 Box 6"/>
              <p:cNvSpPr txBox="1">
                <a:spLocks noChangeArrowheads="1"/>
              </p:cNvSpPr>
              <p:nvPr/>
            </p:nvSpPr>
            <p:spPr bwMode="auto">
              <a:xfrm>
                <a:off x="7484" y="7963"/>
                <a:ext cx="1080"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ونأكل منه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5"/>
              <p:cNvSpPr>
                <a:spLocks noChangeShapeType="1"/>
              </p:cNvSpPr>
              <p:nvPr/>
            </p:nvSpPr>
            <p:spPr bwMode="auto">
              <a:xfrm>
                <a:off x="3222" y="9581"/>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8" name="Text Box 4"/>
              <p:cNvSpPr txBox="1">
                <a:spLocks noChangeArrowheads="1"/>
              </p:cNvSpPr>
              <p:nvPr/>
            </p:nvSpPr>
            <p:spPr bwMode="auto">
              <a:xfrm>
                <a:off x="3062" y="9620"/>
                <a:ext cx="720"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ينتمي</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إلى</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Arc 3"/>
              <p:cNvSpPr>
                <a:spLocks/>
              </p:cNvSpPr>
              <p:nvPr/>
            </p:nvSpPr>
            <p:spPr bwMode="auto">
              <a:xfrm>
                <a:off x="5955" y="8039"/>
                <a:ext cx="2955" cy="1622"/>
              </a:xfrm>
              <a:custGeom>
                <a:avLst/>
                <a:gdLst>
                  <a:gd name="G0" fmla="+- 0 0 0"/>
                  <a:gd name="G1" fmla="+- 21596 0 0"/>
                  <a:gd name="G2" fmla="+- 21600 0 0"/>
                  <a:gd name="T0" fmla="*/ 432 w 19816"/>
                  <a:gd name="T1" fmla="*/ 0 h 21596"/>
                  <a:gd name="T2" fmla="*/ 19816 w 19816"/>
                  <a:gd name="T3" fmla="*/ 13001 h 21596"/>
                  <a:gd name="T4" fmla="*/ 0 w 19816"/>
                  <a:gd name="T5" fmla="*/ 21596 h 21596"/>
                </a:gdLst>
                <a:ahLst/>
                <a:cxnLst>
                  <a:cxn ang="0">
                    <a:pos x="T0" y="T1"/>
                  </a:cxn>
                  <a:cxn ang="0">
                    <a:pos x="T2" y="T3"/>
                  </a:cxn>
                  <a:cxn ang="0">
                    <a:pos x="T4" y="T5"/>
                  </a:cxn>
                </a:cxnLst>
                <a:rect l="0" t="0" r="r" b="b"/>
                <a:pathLst>
                  <a:path w="19816" h="21596" fill="none" extrusionOk="0">
                    <a:moveTo>
                      <a:pt x="431" y="0"/>
                    </a:moveTo>
                    <a:cubicBezTo>
                      <a:pt x="8880" y="169"/>
                      <a:pt x="16453" y="5248"/>
                      <a:pt x="19816" y="13000"/>
                    </a:cubicBezTo>
                  </a:path>
                  <a:path w="19816" h="21596" stroke="0" extrusionOk="0">
                    <a:moveTo>
                      <a:pt x="431" y="0"/>
                    </a:moveTo>
                    <a:cubicBezTo>
                      <a:pt x="8880" y="169"/>
                      <a:pt x="16453" y="5248"/>
                      <a:pt x="19816" y="13000"/>
                    </a:cubicBezTo>
                    <a:lnTo>
                      <a:pt x="0" y="2159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grpSp>
      </p:grpSp>
      <p:sp>
        <p:nvSpPr>
          <p:cNvPr id="30" name="Rectangle 4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31" name="صورة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8186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38128" y="1596856"/>
            <a:ext cx="5094312" cy="3416320"/>
          </a:xfrm>
          <a:prstGeom prst="rect">
            <a:avLst/>
          </a:prstGeom>
        </p:spPr>
        <p:txBody>
          <a:bodyPr wrap="square">
            <a:spAutoFit/>
          </a:bodyPr>
          <a:lstStyle/>
          <a:p>
            <a:r>
              <a:rPr lang="ar-SA" sz="2400" dirty="0">
                <a:solidFill>
                  <a:srgbClr val="0070C0"/>
                </a:solidFill>
                <a:cs typeface="AL-Mohanad" pitchFamily="2" charset="-78"/>
              </a:rPr>
              <a:t>موضوعات الوحدة:</a:t>
            </a:r>
          </a:p>
          <a:p>
            <a:r>
              <a:rPr lang="ar-SA" sz="2400" dirty="0" smtClean="0">
                <a:cs typeface="AL-Mohanad" pitchFamily="2" charset="-78"/>
              </a:rPr>
              <a:t>1. تعريف </a:t>
            </a:r>
            <a:r>
              <a:rPr lang="ar-SA" sz="2400" dirty="0">
                <a:cs typeface="AL-Mohanad" pitchFamily="2" charset="-78"/>
              </a:rPr>
              <a:t>المفهوم.</a:t>
            </a:r>
          </a:p>
          <a:p>
            <a:r>
              <a:rPr lang="ar-SA" sz="2400" dirty="0" smtClean="0">
                <a:cs typeface="AL-Mohanad" pitchFamily="2" charset="-78"/>
              </a:rPr>
              <a:t>2. العلاقة </a:t>
            </a:r>
            <a:r>
              <a:rPr lang="ar-SA" sz="2400" dirty="0">
                <a:cs typeface="AL-Mohanad" pitchFamily="2" charset="-78"/>
              </a:rPr>
              <a:t>بين مكونات بنية المعرفة.</a:t>
            </a:r>
          </a:p>
          <a:p>
            <a:r>
              <a:rPr lang="ar-SA" sz="2400" dirty="0" smtClean="0">
                <a:cs typeface="AL-Mohanad" pitchFamily="2" charset="-78"/>
              </a:rPr>
              <a:t>3. تعريف </a:t>
            </a:r>
            <a:r>
              <a:rPr lang="ar-SA" sz="2400" dirty="0">
                <a:cs typeface="AL-Mohanad" pitchFamily="2" charset="-78"/>
              </a:rPr>
              <a:t>مكونات المعرفة.</a:t>
            </a:r>
          </a:p>
          <a:p>
            <a:r>
              <a:rPr lang="ar-SA" sz="2400" dirty="0" smtClean="0">
                <a:cs typeface="AL-Mohanad" pitchFamily="2" charset="-78"/>
              </a:rPr>
              <a:t>4. أهمية </a:t>
            </a:r>
            <a:r>
              <a:rPr lang="ar-SA" sz="2400" dirty="0">
                <a:cs typeface="AL-Mohanad" pitchFamily="2" charset="-78"/>
              </a:rPr>
              <a:t>تعلم المفهوم.</a:t>
            </a:r>
          </a:p>
          <a:p>
            <a:r>
              <a:rPr lang="ar-SA" sz="2400" dirty="0" smtClean="0">
                <a:cs typeface="AL-Mohanad" pitchFamily="2" charset="-78"/>
              </a:rPr>
              <a:t>5. العناصر </a:t>
            </a:r>
            <a:r>
              <a:rPr lang="ar-SA" sz="2400" dirty="0">
                <a:cs typeface="AL-Mohanad" pitchFamily="2" charset="-78"/>
              </a:rPr>
              <a:t>المكونة لخريطة المفهوم. </a:t>
            </a:r>
          </a:p>
          <a:p>
            <a:r>
              <a:rPr lang="ar-SA" sz="2400" dirty="0" smtClean="0">
                <a:cs typeface="AL-Mohanad" pitchFamily="2" charset="-78"/>
              </a:rPr>
              <a:t>6. العلاقة </a:t>
            </a:r>
            <a:r>
              <a:rPr lang="ar-SA" sz="2400" dirty="0">
                <a:cs typeface="AL-Mohanad" pitchFamily="2" charset="-78"/>
              </a:rPr>
              <a:t>بين العناصر المكونة لخريطة المفهوم.</a:t>
            </a:r>
          </a:p>
          <a:p>
            <a:r>
              <a:rPr lang="ar-SA" sz="2400" dirty="0" smtClean="0">
                <a:cs typeface="AL-Mohanad" pitchFamily="2" charset="-78"/>
              </a:rPr>
              <a:t>7. مفهوم </a:t>
            </a:r>
            <a:r>
              <a:rPr lang="ar-SA" sz="2400" dirty="0">
                <a:cs typeface="AL-Mohanad" pitchFamily="2" charset="-78"/>
              </a:rPr>
              <a:t>خرائط المفاهيم. </a:t>
            </a:r>
          </a:p>
          <a:p>
            <a:r>
              <a:rPr lang="ar-SA" sz="2400" dirty="0" smtClean="0">
                <a:cs typeface="AL-Mohanad" pitchFamily="2" charset="-78"/>
              </a:rPr>
              <a:t>8. أنواع </a:t>
            </a:r>
            <a:r>
              <a:rPr lang="ar-SA" sz="2400" dirty="0">
                <a:cs typeface="AL-Mohanad" pitchFamily="2" charset="-78"/>
              </a:rPr>
              <a:t>خرائط المفاهيم.</a:t>
            </a:r>
          </a:p>
        </p:txBody>
      </p:sp>
      <p:sp>
        <p:nvSpPr>
          <p:cNvPr id="3" name="شكل بيضاوي 2"/>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10</a:t>
            </a:r>
            <a:endParaRPr lang="ar-SA" sz="2000"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27637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heel(1)">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heel(1)">
                                      <p:cBhvr>
                                        <p:cTn id="42" dur="20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heel(1)">
                                      <p:cBhvr>
                                        <p:cTn id="4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43</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52"/>
          <p:cNvSpPr>
            <a:spLocks noChangeArrowheads="1"/>
          </p:cNvSpPr>
          <p:nvPr/>
        </p:nvSpPr>
        <p:spPr bwMode="auto">
          <a:xfrm>
            <a:off x="6085556" y="519063"/>
            <a:ext cx="26629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الخريطة </a:t>
            </a:r>
            <a:r>
              <a:rPr kumimoji="0" lang="ar-SA" sz="2400" b="1"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رقم 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1"/>
          <p:cNvGrpSpPr>
            <a:grpSpLocks/>
          </p:cNvGrpSpPr>
          <p:nvPr/>
        </p:nvGrpSpPr>
        <p:grpSpPr bwMode="auto">
          <a:xfrm>
            <a:off x="1393353" y="1983333"/>
            <a:ext cx="7283103" cy="4109963"/>
            <a:chOff x="1989" y="6860"/>
            <a:chExt cx="8400" cy="5226"/>
          </a:xfrm>
        </p:grpSpPr>
        <p:sp>
          <p:nvSpPr>
            <p:cNvPr id="5" name="Text Box 51"/>
            <p:cNvSpPr txBox="1">
              <a:spLocks noChangeArrowheads="1"/>
            </p:cNvSpPr>
            <p:nvPr/>
          </p:nvSpPr>
          <p:spPr bwMode="auto">
            <a:xfrm>
              <a:off x="1989" y="6860"/>
              <a:ext cx="8400" cy="522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 name="Group 2"/>
            <p:cNvGrpSpPr>
              <a:grpSpLocks/>
            </p:cNvGrpSpPr>
            <p:nvPr/>
          </p:nvGrpSpPr>
          <p:grpSpPr bwMode="auto">
            <a:xfrm>
              <a:off x="2297" y="7077"/>
              <a:ext cx="7641" cy="4754"/>
              <a:chOff x="2975" y="7151"/>
              <a:chExt cx="7641" cy="4754"/>
            </a:xfrm>
          </p:grpSpPr>
          <p:grpSp>
            <p:nvGrpSpPr>
              <p:cNvPr id="7" name="Group 48"/>
              <p:cNvGrpSpPr>
                <a:grpSpLocks/>
              </p:cNvGrpSpPr>
              <p:nvPr/>
            </p:nvGrpSpPr>
            <p:grpSpPr bwMode="auto">
              <a:xfrm>
                <a:off x="6458" y="7151"/>
                <a:ext cx="1200" cy="1403"/>
                <a:chOff x="5605" y="7021"/>
                <a:chExt cx="1200" cy="1403"/>
              </a:xfrm>
            </p:grpSpPr>
            <p:sp>
              <p:nvSpPr>
                <p:cNvPr id="54" name="Oval 50"/>
                <p:cNvSpPr>
                  <a:spLocks noChangeArrowheads="1"/>
                </p:cNvSpPr>
                <p:nvPr/>
              </p:nvSpPr>
              <p:spPr bwMode="auto">
                <a:xfrm>
                  <a:off x="5605" y="7021"/>
                  <a:ext cx="12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الماء</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Line 49"/>
                <p:cNvSpPr>
                  <a:spLocks noChangeShapeType="1"/>
                </p:cNvSpPr>
                <p:nvPr/>
              </p:nvSpPr>
              <p:spPr bwMode="auto">
                <a:xfrm>
                  <a:off x="6218" y="7574"/>
                  <a:ext cx="0" cy="8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8" name="Line 47"/>
              <p:cNvSpPr>
                <a:spLocks noChangeShapeType="1"/>
              </p:cNvSpPr>
              <p:nvPr/>
            </p:nvSpPr>
            <p:spPr bwMode="auto">
              <a:xfrm>
                <a:off x="4149" y="8541"/>
                <a:ext cx="581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9" name="Line 46"/>
              <p:cNvSpPr>
                <a:spLocks noChangeShapeType="1"/>
              </p:cNvSpPr>
              <p:nvPr/>
            </p:nvSpPr>
            <p:spPr bwMode="auto">
              <a:xfrm>
                <a:off x="9951" y="8554"/>
                <a:ext cx="0" cy="16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nvGrpSpPr>
              <p:cNvPr id="10" name="Group 34"/>
              <p:cNvGrpSpPr>
                <a:grpSpLocks/>
              </p:cNvGrpSpPr>
              <p:nvPr/>
            </p:nvGrpSpPr>
            <p:grpSpPr bwMode="auto">
              <a:xfrm>
                <a:off x="2975" y="8554"/>
                <a:ext cx="2250" cy="2275"/>
                <a:chOff x="2888" y="8555"/>
                <a:chExt cx="2250" cy="2275"/>
              </a:xfrm>
            </p:grpSpPr>
            <p:sp>
              <p:nvSpPr>
                <p:cNvPr id="43" name="Oval 45"/>
                <p:cNvSpPr>
                  <a:spLocks noChangeArrowheads="1"/>
                </p:cNvSpPr>
                <p:nvPr/>
              </p:nvSpPr>
              <p:spPr bwMode="auto">
                <a:xfrm>
                  <a:off x="3429" y="8925"/>
                  <a:ext cx="12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صلبة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Text Box 44"/>
                <p:cNvSpPr txBox="1">
                  <a:spLocks noChangeArrowheads="1"/>
                </p:cNvSpPr>
                <p:nvPr/>
              </p:nvSpPr>
              <p:spPr bwMode="auto">
                <a:xfrm>
                  <a:off x="3818" y="9491"/>
                  <a:ext cx="6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في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Text Box 43"/>
                <p:cNvSpPr txBox="1">
                  <a:spLocks noChangeArrowheads="1"/>
                </p:cNvSpPr>
                <p:nvPr/>
              </p:nvSpPr>
              <p:spPr bwMode="auto">
                <a:xfrm>
                  <a:off x="3692" y="10225"/>
                  <a:ext cx="69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جبال الجليد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Line 42"/>
                <p:cNvSpPr>
                  <a:spLocks noChangeShapeType="1"/>
                </p:cNvSpPr>
                <p:nvPr/>
              </p:nvSpPr>
              <p:spPr bwMode="auto">
                <a:xfrm>
                  <a:off x="4033" y="9481"/>
                  <a:ext cx="0" cy="3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7" name="Text Box 41"/>
                <p:cNvSpPr txBox="1">
                  <a:spLocks noChangeArrowheads="1"/>
                </p:cNvSpPr>
                <p:nvPr/>
              </p:nvSpPr>
              <p:spPr bwMode="auto">
                <a:xfrm>
                  <a:off x="4444" y="10225"/>
                  <a:ext cx="69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الثلج</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Text Box 40"/>
                <p:cNvSpPr txBox="1">
                  <a:spLocks noChangeArrowheads="1"/>
                </p:cNvSpPr>
                <p:nvPr/>
              </p:nvSpPr>
              <p:spPr bwMode="auto">
                <a:xfrm>
                  <a:off x="2888" y="10225"/>
                  <a:ext cx="69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كهوف الملح</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Line 39"/>
                <p:cNvSpPr>
                  <a:spLocks noChangeShapeType="1"/>
                </p:cNvSpPr>
                <p:nvPr/>
              </p:nvSpPr>
              <p:spPr bwMode="auto">
                <a:xfrm>
                  <a:off x="3234" y="9882"/>
                  <a:ext cx="15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0" name="Line 38"/>
                <p:cNvSpPr>
                  <a:spLocks noChangeShapeType="1"/>
                </p:cNvSpPr>
                <p:nvPr/>
              </p:nvSpPr>
              <p:spPr bwMode="auto">
                <a:xfrm>
                  <a:off x="4801" y="989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1" name="Line 37"/>
                <p:cNvSpPr>
                  <a:spLocks noChangeShapeType="1"/>
                </p:cNvSpPr>
                <p:nvPr/>
              </p:nvSpPr>
              <p:spPr bwMode="auto">
                <a:xfrm>
                  <a:off x="3228" y="989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2" name="Line 36"/>
                <p:cNvSpPr>
                  <a:spLocks noChangeShapeType="1"/>
                </p:cNvSpPr>
                <p:nvPr/>
              </p:nvSpPr>
              <p:spPr bwMode="auto">
                <a:xfrm>
                  <a:off x="4039" y="989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3" name="Line 35"/>
                <p:cNvSpPr>
                  <a:spLocks noChangeShapeType="1"/>
                </p:cNvSpPr>
                <p:nvPr/>
              </p:nvSpPr>
              <p:spPr bwMode="auto">
                <a:xfrm>
                  <a:off x="4055" y="855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grpSp>
            <p:nvGrpSpPr>
              <p:cNvPr id="11" name="Group 13"/>
              <p:cNvGrpSpPr>
                <a:grpSpLocks/>
              </p:cNvGrpSpPr>
              <p:nvPr/>
            </p:nvGrpSpPr>
            <p:grpSpPr bwMode="auto">
              <a:xfrm>
                <a:off x="5151" y="8554"/>
                <a:ext cx="3840" cy="3351"/>
                <a:chOff x="4298" y="8424"/>
                <a:chExt cx="3840" cy="3351"/>
              </a:xfrm>
            </p:grpSpPr>
            <p:sp>
              <p:nvSpPr>
                <p:cNvPr id="23" name="Oval 33"/>
                <p:cNvSpPr>
                  <a:spLocks noChangeArrowheads="1"/>
                </p:cNvSpPr>
                <p:nvPr/>
              </p:nvSpPr>
              <p:spPr bwMode="auto">
                <a:xfrm>
                  <a:off x="5618" y="8833"/>
                  <a:ext cx="12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سائلة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Oval 32"/>
                <p:cNvSpPr>
                  <a:spLocks noChangeArrowheads="1"/>
                </p:cNvSpPr>
                <p:nvPr/>
              </p:nvSpPr>
              <p:spPr bwMode="auto">
                <a:xfrm>
                  <a:off x="6938" y="10081"/>
                  <a:ext cx="12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البحار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Oval 31"/>
                <p:cNvSpPr>
                  <a:spLocks noChangeArrowheads="1"/>
                </p:cNvSpPr>
                <p:nvPr/>
              </p:nvSpPr>
              <p:spPr bwMode="auto">
                <a:xfrm>
                  <a:off x="5618" y="10081"/>
                  <a:ext cx="12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الأنهار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Oval 30"/>
                <p:cNvSpPr>
                  <a:spLocks noChangeArrowheads="1"/>
                </p:cNvSpPr>
                <p:nvPr/>
              </p:nvSpPr>
              <p:spPr bwMode="auto">
                <a:xfrm>
                  <a:off x="4298" y="10081"/>
                  <a:ext cx="12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الأمطار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29"/>
                <p:cNvSpPr>
                  <a:spLocks noChangeShapeType="1"/>
                </p:cNvSpPr>
                <p:nvPr/>
              </p:nvSpPr>
              <p:spPr bwMode="auto">
                <a:xfrm>
                  <a:off x="6218" y="9363"/>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8" name="Line 28"/>
                <p:cNvSpPr>
                  <a:spLocks noChangeShapeType="1"/>
                </p:cNvSpPr>
                <p:nvPr/>
              </p:nvSpPr>
              <p:spPr bwMode="auto">
                <a:xfrm>
                  <a:off x="6672" y="9293"/>
                  <a:ext cx="777" cy="7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9" name="Line 27"/>
                <p:cNvSpPr>
                  <a:spLocks noChangeShapeType="1"/>
                </p:cNvSpPr>
                <p:nvPr/>
              </p:nvSpPr>
              <p:spPr bwMode="auto">
                <a:xfrm flipH="1">
                  <a:off x="5044" y="9306"/>
                  <a:ext cx="777" cy="7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0" name="Text Box 26"/>
                <p:cNvSpPr txBox="1">
                  <a:spLocks noChangeArrowheads="1"/>
                </p:cNvSpPr>
                <p:nvPr/>
              </p:nvSpPr>
              <p:spPr bwMode="auto">
                <a:xfrm>
                  <a:off x="6500" y="9467"/>
                  <a:ext cx="6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في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Text Box 25"/>
                <p:cNvSpPr txBox="1">
                  <a:spLocks noChangeArrowheads="1"/>
                </p:cNvSpPr>
                <p:nvPr/>
              </p:nvSpPr>
              <p:spPr bwMode="auto">
                <a:xfrm>
                  <a:off x="4901" y="9467"/>
                  <a:ext cx="6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في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Text Box 24"/>
                <p:cNvSpPr txBox="1">
                  <a:spLocks noChangeArrowheads="1"/>
                </p:cNvSpPr>
                <p:nvPr/>
              </p:nvSpPr>
              <p:spPr bwMode="auto">
                <a:xfrm>
                  <a:off x="5709" y="9467"/>
                  <a:ext cx="6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Line 23"/>
                <p:cNvSpPr>
                  <a:spLocks noChangeShapeType="1"/>
                </p:cNvSpPr>
                <p:nvPr/>
              </p:nvSpPr>
              <p:spPr bwMode="auto">
                <a:xfrm>
                  <a:off x="7564" y="10636"/>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4" name="Line 22"/>
                <p:cNvSpPr>
                  <a:spLocks noChangeShapeType="1"/>
                </p:cNvSpPr>
                <p:nvPr/>
              </p:nvSpPr>
              <p:spPr bwMode="auto">
                <a:xfrm>
                  <a:off x="6218" y="10636"/>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5" name="Line 21"/>
                <p:cNvSpPr>
                  <a:spLocks noChangeShapeType="1"/>
                </p:cNvSpPr>
                <p:nvPr/>
              </p:nvSpPr>
              <p:spPr bwMode="auto">
                <a:xfrm>
                  <a:off x="4898" y="10636"/>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6" name="Text Box 20"/>
                <p:cNvSpPr txBox="1">
                  <a:spLocks noChangeArrowheads="1"/>
                </p:cNvSpPr>
                <p:nvPr/>
              </p:nvSpPr>
              <p:spPr bwMode="auto">
                <a:xfrm>
                  <a:off x="6040" y="10751"/>
                  <a:ext cx="6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Text Box 19"/>
                <p:cNvSpPr txBox="1">
                  <a:spLocks noChangeArrowheads="1"/>
                </p:cNvSpPr>
                <p:nvPr/>
              </p:nvSpPr>
              <p:spPr bwMode="auto">
                <a:xfrm>
                  <a:off x="4726" y="10751"/>
                  <a:ext cx="6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Text Box 18"/>
                <p:cNvSpPr txBox="1">
                  <a:spLocks noChangeArrowheads="1"/>
                </p:cNvSpPr>
                <p:nvPr/>
              </p:nvSpPr>
              <p:spPr bwMode="auto">
                <a:xfrm>
                  <a:off x="7418" y="10751"/>
                  <a:ext cx="6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مثل</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Text Box 17"/>
                <p:cNvSpPr txBox="1">
                  <a:spLocks noChangeArrowheads="1"/>
                </p:cNvSpPr>
                <p:nvPr/>
              </p:nvSpPr>
              <p:spPr bwMode="auto">
                <a:xfrm>
                  <a:off x="5858" y="11170"/>
                  <a:ext cx="69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نهر طبرية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Text Box 16"/>
                <p:cNvSpPr txBox="1">
                  <a:spLocks noChangeArrowheads="1"/>
                </p:cNvSpPr>
                <p:nvPr/>
              </p:nvSpPr>
              <p:spPr bwMode="auto">
                <a:xfrm>
                  <a:off x="4538" y="11170"/>
                  <a:ext cx="69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البرَد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Text Box 15"/>
                <p:cNvSpPr txBox="1">
                  <a:spLocks noChangeArrowheads="1"/>
                </p:cNvSpPr>
                <p:nvPr/>
              </p:nvSpPr>
              <p:spPr bwMode="auto">
                <a:xfrm>
                  <a:off x="7217" y="11170"/>
                  <a:ext cx="69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البحر الميت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Line 14"/>
                <p:cNvSpPr>
                  <a:spLocks noChangeShapeType="1"/>
                </p:cNvSpPr>
                <p:nvPr/>
              </p:nvSpPr>
              <p:spPr bwMode="auto">
                <a:xfrm>
                  <a:off x="6218" y="8424"/>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12" name="Text Box 12"/>
              <p:cNvSpPr txBox="1">
                <a:spLocks noChangeArrowheads="1"/>
              </p:cNvSpPr>
              <p:nvPr/>
            </p:nvSpPr>
            <p:spPr bwMode="auto">
              <a:xfrm>
                <a:off x="6957" y="7757"/>
                <a:ext cx="1061"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يوجد على صورة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Line 11"/>
              <p:cNvSpPr>
                <a:spLocks noChangeShapeType="1"/>
              </p:cNvSpPr>
              <p:nvPr/>
            </p:nvSpPr>
            <p:spPr bwMode="auto">
              <a:xfrm flipH="1" flipV="1">
                <a:off x="7668" y="9310"/>
                <a:ext cx="2027"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4" name="Line 10"/>
              <p:cNvSpPr>
                <a:spLocks noChangeShapeType="1"/>
              </p:cNvSpPr>
              <p:nvPr/>
            </p:nvSpPr>
            <p:spPr bwMode="auto">
              <a:xfrm flipH="1">
                <a:off x="4721" y="9204"/>
                <a:ext cx="174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5" name="Text Box 9"/>
              <p:cNvSpPr txBox="1">
                <a:spLocks noChangeArrowheads="1"/>
              </p:cNvSpPr>
              <p:nvPr/>
            </p:nvSpPr>
            <p:spPr bwMode="auto">
              <a:xfrm>
                <a:off x="4872" y="8812"/>
                <a:ext cx="132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ينصهر إلى</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6" name="Group 4"/>
              <p:cNvGrpSpPr>
                <a:grpSpLocks/>
              </p:cNvGrpSpPr>
              <p:nvPr/>
            </p:nvGrpSpPr>
            <p:grpSpPr bwMode="auto">
              <a:xfrm>
                <a:off x="9416" y="10197"/>
                <a:ext cx="1200" cy="1695"/>
                <a:chOff x="8686" y="10250"/>
                <a:chExt cx="1200" cy="1695"/>
              </a:xfrm>
            </p:grpSpPr>
            <p:sp>
              <p:nvSpPr>
                <p:cNvPr id="18" name="Oval 8"/>
                <p:cNvSpPr>
                  <a:spLocks noChangeArrowheads="1"/>
                </p:cNvSpPr>
                <p:nvPr/>
              </p:nvSpPr>
              <p:spPr bwMode="auto">
                <a:xfrm>
                  <a:off x="8686" y="10250"/>
                  <a:ext cx="120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غازية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7"/>
                <p:cNvSpPr txBox="1">
                  <a:spLocks noChangeArrowheads="1"/>
                </p:cNvSpPr>
                <p:nvPr/>
              </p:nvSpPr>
              <p:spPr bwMode="auto">
                <a:xfrm>
                  <a:off x="9065" y="10853"/>
                  <a:ext cx="6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في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6"/>
                <p:cNvSpPr txBox="1">
                  <a:spLocks noChangeArrowheads="1"/>
                </p:cNvSpPr>
                <p:nvPr/>
              </p:nvSpPr>
              <p:spPr bwMode="auto">
                <a:xfrm>
                  <a:off x="8869" y="11340"/>
                  <a:ext cx="83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الهواء</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Line 5"/>
                <p:cNvSpPr>
                  <a:spLocks noChangeShapeType="1"/>
                </p:cNvSpPr>
                <p:nvPr/>
              </p:nvSpPr>
              <p:spPr bwMode="auto">
                <a:xfrm>
                  <a:off x="9286" y="10803"/>
                  <a:ext cx="0" cy="5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17" name="Text Box 3"/>
              <p:cNvSpPr txBox="1">
                <a:spLocks noChangeArrowheads="1"/>
              </p:cNvSpPr>
              <p:nvPr/>
            </p:nvSpPr>
            <p:spPr bwMode="auto">
              <a:xfrm>
                <a:off x="8268" y="9430"/>
                <a:ext cx="132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يتبخر إلى</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56" name="Rectangle 79"/>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ar-SA"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7" name="صورة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7035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44</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1756307768"/>
              </p:ext>
            </p:extLst>
          </p:nvPr>
        </p:nvGraphicFramePr>
        <p:xfrm>
          <a:off x="1763688" y="548680"/>
          <a:ext cx="7067302" cy="731520"/>
        </p:xfrm>
        <a:graphic>
          <a:graphicData uri="http://schemas.openxmlformats.org/drawingml/2006/table">
            <a:tbl>
              <a:tblPr rtl="1" firstRow="1" firstCol="1" lastRow="1" lastCol="1" bandRow="1" bandCol="1"/>
              <a:tblGrid>
                <a:gridCol w="5212842"/>
                <a:gridCol w="1854460"/>
              </a:tblGrid>
              <a:tr h="0">
                <a:tc>
                  <a:txBody>
                    <a:bodyPr/>
                    <a:lstStyle/>
                    <a:p>
                      <a:pPr algn="justLow" rtl="1">
                        <a:spcAft>
                          <a:spcPts val="0"/>
                        </a:spcAft>
                      </a:pPr>
                      <a:r>
                        <a:rPr lang="ar-SA" sz="2400" dirty="0" smtClean="0">
                          <a:effectLst/>
                          <a:latin typeface="Times New Roman"/>
                          <a:ea typeface="Times New Roman"/>
                          <a:cs typeface="AL-Mohanad" pitchFamily="2" charset="-78"/>
                        </a:rPr>
                        <a:t>النشاط </a:t>
                      </a:r>
                      <a:r>
                        <a:rPr lang="ar-SA" sz="2400" dirty="0">
                          <a:effectLst/>
                          <a:latin typeface="Times New Roman"/>
                          <a:ea typeface="Times New Roman"/>
                          <a:cs typeface="AL-Mohanad" pitchFamily="2" charset="-78"/>
                        </a:rPr>
                        <a:t>(2-2-7)</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a:effectLst/>
                          <a:latin typeface="Times New Roman"/>
                          <a:ea typeface="Times New Roman"/>
                          <a:cs typeface="AL-Mohanad" pitchFamily="2" charset="-78"/>
                        </a:rPr>
                        <a:t>الزمن (15) دقيقة</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400">
                          <a:effectLst/>
                          <a:latin typeface="Times New Roman"/>
                          <a:ea typeface="Times New Roman"/>
                          <a:cs typeface="AL-Mohanad" pitchFamily="2" charset="-78"/>
                        </a:rPr>
                        <a:t>أسلوب التنفيذ</a:t>
                      </a:r>
                      <a:endParaRPr lang="en-US" sz="240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pitchFamily="2" charset="-78"/>
                        </a:rPr>
                        <a:t>مشغل تدريبي</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59632" y="2113686"/>
            <a:ext cx="756084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هدف النشاط:</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يبني أداةً تقويمية مناسبة لتقويم خرائط المفاهيم الهرمية.</a:t>
            </a:r>
          </a:p>
          <a:p>
            <a:pPr marL="0" marR="0" lvl="0" indent="457200" algn="just"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R="0" lvl="0" indent="9525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المطلوب في النشاط: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قمت بتقويم 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الأخطاء فيها؛ ولا شك أنك استندت بعدد من المعايير التي تكونت في ذهنك بناءً على مهاراتك في فهم وبناء خرائط المفاهيم.</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مستعيناً بالنشرة العلمية (2-2-2)؛ وبالتعاون مع زملائك في المجموعة؛ صمِّم أداةً تقويمية مناسبة يمكن استخدامها في تقويم خريطة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هرمية.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67320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45</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1916750428"/>
              </p:ext>
            </p:extLst>
          </p:nvPr>
        </p:nvGraphicFramePr>
        <p:xfrm>
          <a:off x="1979712" y="476672"/>
          <a:ext cx="6624736" cy="731520"/>
        </p:xfrm>
        <a:graphic>
          <a:graphicData uri="http://schemas.openxmlformats.org/drawingml/2006/table">
            <a:tbl>
              <a:tblPr rtl="1" firstRow="1" firstCol="1" lastRow="1" lastCol="1" bandRow="1" bandCol="1"/>
              <a:tblGrid>
                <a:gridCol w="6624736"/>
              </a:tblGrid>
              <a:tr h="0">
                <a:tc>
                  <a:txBody>
                    <a:bodyPr/>
                    <a:lstStyle/>
                    <a:p>
                      <a:pPr algn="ctr" rtl="1">
                        <a:spcAft>
                          <a:spcPts val="0"/>
                        </a:spcAft>
                      </a:pPr>
                      <a:r>
                        <a:rPr lang="ar-SA" sz="2400" dirty="0" smtClean="0">
                          <a:effectLst/>
                          <a:latin typeface="Times New Roman"/>
                          <a:ea typeface="Times New Roman"/>
                          <a:cs typeface="AL-Mohanad" pitchFamily="2" charset="-78"/>
                        </a:rPr>
                        <a:t>نشرة </a:t>
                      </a:r>
                      <a:r>
                        <a:rPr lang="ar-SA" sz="2400" dirty="0">
                          <a:effectLst/>
                          <a:latin typeface="Times New Roman"/>
                          <a:ea typeface="Times New Roman"/>
                          <a:cs typeface="AL-Mohanad" pitchFamily="2" charset="-78"/>
                        </a:rPr>
                        <a:t>علمية رقم: (2-2-2)</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dirty="0">
                          <a:effectLst/>
                          <a:latin typeface="Times New Roman"/>
                          <a:ea typeface="Times New Roman"/>
                          <a:cs typeface="AL-Mohanad" pitchFamily="2" charset="-78"/>
                        </a:rPr>
                        <a:t>موضوع النشرة العلمية: تقويم خرائط المفاهيم</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547664" y="1785005"/>
            <a:ext cx="705678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rgbClr val="0070C0"/>
                </a:solidFill>
                <a:effectLst/>
                <a:latin typeface="AL-Mohanad Bold"/>
                <a:ea typeface="Times New Roman" pitchFamily="18" charset="0"/>
                <a:cs typeface="AL-Mohanad" pitchFamily="2" charset="-78"/>
              </a:rPr>
              <a:t>تقويم خرائط المفاهيم:</a:t>
            </a:r>
            <a:endParaRPr kumimoji="0" lang="en-US" sz="2400" b="0" i="0" u="none" strike="noStrike" cap="none" normalizeH="0" baseline="0" dirty="0" smtClean="0">
              <a:ln>
                <a:noFill/>
              </a:ln>
              <a:solidFill>
                <a:srgbClr val="0070C0"/>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التقويم مرحلة مهمة من مراحل العملية التعليمية لا ينبغي إغفالها أو التهاون بها؛ وعند تقويم خرائط المفاهيم؛ يؤكد على ما يلي:</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361950" marR="0" lvl="0" indent="-361950" algn="justLow" defTabSz="914400" rtl="1" eaLnBrk="0" fontAlgn="base" latinLnBrk="0" hangingPunct="0">
              <a:lnSpc>
                <a:spcPct val="100000"/>
              </a:lnSpc>
              <a:spcBef>
                <a:spcPct val="0"/>
              </a:spcBef>
              <a:spcAft>
                <a:spcPct val="0"/>
              </a:spcAft>
              <a:buClrTx/>
              <a:buSzTx/>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1-</a:t>
            </a:r>
            <a:r>
              <a:rPr kumimoji="0" lang="ar-SA" sz="2400" b="0" i="0" u="none" strike="noStrike" cap="none" normalizeH="0" dirty="0" smtClean="0">
                <a:ln>
                  <a:noFill/>
                </a:ln>
                <a:solidFill>
                  <a:schemeClr val="tx1"/>
                </a:solidFill>
                <a:effectLst/>
                <a:latin typeface="Arial" pitchFamily="34" charset="0"/>
                <a:ea typeface="Times New Roman" pitchFamily="18" charset="0"/>
                <a:cs typeface="AL-Mohanad"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يحرص المقوِّم للخريطة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على أن لا يكون تقويمه انطباعياً وإنما يبنى على معايير محددة يعتمدها لتوحيد زوايا الحكم على جميع الخرائط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التي يقومها في مجال مفهوم أو موضوع محدد.</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361950" marR="0" lvl="0" indent="-361950" algn="just" defTabSz="914400" rtl="1" eaLnBrk="0" fontAlgn="base" latinLnBrk="0" hangingPunct="0">
              <a:lnSpc>
                <a:spcPct val="100000"/>
              </a:lnSpc>
              <a:spcBef>
                <a:spcPct val="0"/>
              </a:spcBef>
              <a:spcAft>
                <a:spcPct val="0"/>
              </a:spcAft>
              <a:buClrTx/>
              <a:buSzTx/>
              <a:tabLst>
                <a:tab pos="2460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2-</a:t>
            </a:r>
            <a:r>
              <a:rPr kumimoji="0" lang="ar-SA" sz="2400" b="0" i="0" u="none" strike="noStrike" cap="none" normalizeH="0" dirty="0" smtClean="0">
                <a:ln>
                  <a:noFill/>
                </a:ln>
                <a:solidFill>
                  <a:schemeClr val="tx1"/>
                </a:solidFill>
                <a:effectLst/>
                <a:latin typeface="Arial" pitchFamily="34" charset="0"/>
                <a:ea typeface="Times New Roman" pitchFamily="18" charset="0"/>
                <a:cs typeface="AL-Mohanad" pitchFamily="2" charset="-78"/>
              </a:rPr>
              <a:t> </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هناك معايير عامة يمكن تطبيقها على عدد كبير من الخرائط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ومع ذلك فقد يحتاج المقوِّم إلى اعتماد معايير خاصة بخريطة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محددة بناء على طبيعة المفاهيم التي اعتمدت لبنائها والمكونات التي ستنظم بنية هذه الخريطة والموضوع التدريسي الذي تعبر عنه.</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55578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45</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115616" y="1052736"/>
            <a:ext cx="7560840" cy="4893647"/>
          </a:xfrm>
          <a:prstGeom prst="rect">
            <a:avLst/>
          </a:prstGeom>
        </p:spPr>
        <p:txBody>
          <a:bodyPr wrap="square">
            <a:spAutoFit/>
          </a:bodyPr>
          <a:lstStyle/>
          <a:p>
            <a:pPr marL="361950" lvl="0" indent="-361950" algn="just">
              <a:tabLst>
                <a:tab pos="245745" algn="l"/>
              </a:tabLst>
            </a:pPr>
            <a:r>
              <a:rPr lang="ar-SA" sz="2400" dirty="0" smtClean="0">
                <a:latin typeface="Times New Roman"/>
                <a:ea typeface="Times New Roman"/>
                <a:cs typeface="AL-Mohanad" pitchFamily="2" charset="-78"/>
              </a:rPr>
              <a:t>3- قد </a:t>
            </a:r>
            <a:r>
              <a:rPr lang="ar-SA" sz="2400" dirty="0">
                <a:latin typeface="Times New Roman"/>
                <a:ea typeface="Times New Roman"/>
                <a:cs typeface="AL-Mohanad" pitchFamily="2" charset="-78"/>
              </a:rPr>
              <a:t>يتمكن المُقوِّم من وضع مقياس كمي (مثل الدرجات) لكل مكون أو مجموعة مكونات متجانسة داخل الخريطة </a:t>
            </a:r>
            <a:r>
              <a:rPr lang="ar-SA" sz="2400" dirty="0" err="1">
                <a:latin typeface="Times New Roman"/>
                <a:ea typeface="Times New Roman"/>
                <a:cs typeface="AL-Mohanad" pitchFamily="2" charset="-78"/>
              </a:rPr>
              <a:t>المفاهيمية</a:t>
            </a:r>
            <a:r>
              <a:rPr lang="ar-SA" sz="2400" dirty="0">
                <a:latin typeface="Times New Roman"/>
                <a:ea typeface="Times New Roman"/>
                <a:cs typeface="AL-Mohanad" pitchFamily="2" charset="-78"/>
              </a:rPr>
              <a:t>؛ خاصةً عندما تكون محتويات الخريطة محدودة أو تكون الخريطة معدة سلفاً وقدمت للمتعلم ليكمل نقصاً فيها أو يصحح أخطاء محددة في بنيتها.</a:t>
            </a:r>
            <a:endParaRPr lang="en-US" sz="2400" dirty="0">
              <a:latin typeface="Times New Roman"/>
              <a:ea typeface="Times New Roman"/>
              <a:cs typeface="AL-Mohanad" pitchFamily="2" charset="-78"/>
            </a:endParaRPr>
          </a:p>
          <a:p>
            <a:pPr marL="361950" lvl="0" indent="-361950" algn="just">
              <a:tabLst>
                <a:tab pos="245745" algn="l"/>
              </a:tabLst>
            </a:pPr>
            <a:r>
              <a:rPr lang="ar-SA" sz="2400" dirty="0" smtClean="0">
                <a:latin typeface="Times New Roman"/>
                <a:ea typeface="Times New Roman"/>
                <a:cs typeface="AL-Mohanad" pitchFamily="2" charset="-78"/>
              </a:rPr>
              <a:t>4- يمكن </a:t>
            </a:r>
            <a:r>
              <a:rPr lang="ar-SA" sz="2400" dirty="0">
                <a:latin typeface="Times New Roman"/>
                <a:ea typeface="Times New Roman"/>
                <a:cs typeface="AL-Mohanad" pitchFamily="2" charset="-78"/>
              </a:rPr>
              <a:t>استخدام التقويم الوصفي التقديري؛ نظراً لتنوع الطرق التي يتوقع أن يبني بها المتعلمون خرائطهم </a:t>
            </a:r>
            <a:r>
              <a:rPr lang="ar-SA" sz="2400" dirty="0" err="1">
                <a:latin typeface="Times New Roman"/>
                <a:ea typeface="Times New Roman"/>
                <a:cs typeface="AL-Mohanad" pitchFamily="2" charset="-78"/>
              </a:rPr>
              <a:t>المفاهيمية</a:t>
            </a:r>
            <a:r>
              <a:rPr lang="ar-SA" sz="2400" dirty="0">
                <a:latin typeface="Times New Roman"/>
                <a:ea typeface="Times New Roman"/>
                <a:cs typeface="AL-Mohanad" pitchFamily="2" charset="-78"/>
              </a:rPr>
              <a:t> ذات المكونات المتعددة؛ باستخدام مقياس وصفي ثلاثي أو رباعي يحدد درجة تحقق المعيار؛ (منخفضة، متوسطة، عالية)، (ضعيفة، جيدة، جيدة جداً، ممتازة)، (غير متحققة، منخفضة، متوسطة، عالية)، (أبدأً، إلى حد ما، غالباً، دائماً</a:t>
            </a:r>
            <a:r>
              <a:rPr lang="ar-SA" sz="2400" dirty="0" smtClean="0">
                <a:latin typeface="Times New Roman"/>
                <a:ea typeface="Times New Roman"/>
                <a:cs typeface="AL-Mohanad" pitchFamily="2" charset="-78"/>
              </a:rPr>
              <a:t>).</a:t>
            </a:r>
          </a:p>
          <a:p>
            <a:pPr marL="361950" indent="-361950" algn="just">
              <a:tabLst>
                <a:tab pos="245745" algn="l"/>
              </a:tabLst>
            </a:pPr>
            <a:r>
              <a:rPr lang="ar-SA" sz="2400" dirty="0" smtClean="0">
                <a:effectLst/>
                <a:latin typeface="Times New Roman"/>
                <a:ea typeface="Times New Roman"/>
                <a:cs typeface="AL-Mohanad" pitchFamily="2" charset="-78"/>
              </a:rPr>
              <a:t>5- </a:t>
            </a:r>
            <a:r>
              <a:rPr lang="ar-SA" sz="2400" dirty="0">
                <a:cs typeface="AL-Mohanad" pitchFamily="2" charset="-78"/>
              </a:rPr>
              <a:t>يمكن اتباع أسلوب التقويم المقارن من خلال تصميم خريطة مفاهيم محكية يعدها المعلم ليقارن خرائط المفاهيم التي يعدها المتعلمون، وذلك عندما يكون مضمون الخريطة </a:t>
            </a:r>
            <a:r>
              <a:rPr lang="ar-SA" sz="2400" dirty="0" err="1">
                <a:cs typeface="AL-Mohanad" pitchFamily="2" charset="-78"/>
              </a:rPr>
              <a:t>المفاهيمية</a:t>
            </a:r>
            <a:r>
              <a:rPr lang="ar-SA" sz="2400" dirty="0">
                <a:cs typeface="AL-Mohanad" pitchFamily="2" charset="-78"/>
              </a:rPr>
              <a:t> من النوع الذي لا يتوقع حدوث تباين كبير بين الطلاب في بنيتها</a:t>
            </a:r>
            <a:r>
              <a:rPr lang="ar-SA" sz="2400" dirty="0" smtClean="0">
                <a:cs typeface="AL-Mohanad" pitchFamily="2" charset="-78"/>
              </a:rPr>
              <a:t>.</a:t>
            </a:r>
            <a:endParaRPr lang="en-US" sz="2400" dirty="0">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861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45</a:t>
            </a:r>
            <a:endParaRPr lang="ar-SA" sz="2000" dirty="0">
              <a:solidFill>
                <a:schemeClr val="tx1"/>
              </a:solidFill>
            </a:endParaRPr>
          </a:p>
        </p:txBody>
      </p:sp>
      <p:sp>
        <p:nvSpPr>
          <p:cNvPr id="3" name="مستطيل 2"/>
          <p:cNvSpPr/>
          <p:nvPr/>
        </p:nvSpPr>
        <p:spPr>
          <a:xfrm>
            <a:off x="1403648" y="1740872"/>
            <a:ext cx="7200800" cy="3416320"/>
          </a:xfrm>
          <a:prstGeom prst="rect">
            <a:avLst/>
          </a:prstGeom>
        </p:spPr>
        <p:txBody>
          <a:bodyPr wrap="square">
            <a:spAutoFit/>
          </a:bodyPr>
          <a:lstStyle/>
          <a:p>
            <a:pPr algn="just"/>
            <a:r>
              <a:rPr lang="ar-SA" sz="2400" dirty="0" smtClean="0">
                <a:latin typeface="Times New Roman"/>
                <a:ea typeface="Times New Roman"/>
                <a:cs typeface="AL-Mohanad" pitchFamily="2" charset="-78"/>
              </a:rPr>
              <a:t>       يتوقف </a:t>
            </a:r>
            <a:r>
              <a:rPr lang="ar-SA" sz="2400" dirty="0">
                <a:latin typeface="Times New Roman"/>
                <a:ea typeface="Times New Roman"/>
                <a:cs typeface="AL-Mohanad" pitchFamily="2" charset="-78"/>
              </a:rPr>
              <a:t>تقويم خريطة المفاهيم على المكونات التي يتوقع أن تتضمنها تلك الخريطة بناءً على بنية المعرفة التي تمثلها.</a:t>
            </a:r>
            <a:endParaRPr lang="en-US" sz="2400" dirty="0">
              <a:latin typeface="Times New Roman"/>
              <a:ea typeface="Times New Roman"/>
              <a:cs typeface="AL-Mohanad" pitchFamily="2" charset="-78"/>
            </a:endParaRPr>
          </a:p>
          <a:p>
            <a:pPr algn="just"/>
            <a:r>
              <a:rPr lang="ar-SA" sz="2400" dirty="0" smtClean="0">
                <a:latin typeface="Times New Roman"/>
                <a:ea typeface="Times New Roman"/>
                <a:cs typeface="AL-Mohanad" pitchFamily="2" charset="-78"/>
              </a:rPr>
              <a:t>      وبصورة </a:t>
            </a:r>
            <a:r>
              <a:rPr lang="ar-SA" sz="2400" dirty="0">
                <a:latin typeface="Times New Roman"/>
                <a:ea typeface="Times New Roman"/>
                <a:cs typeface="AL-Mohanad" pitchFamily="2" charset="-78"/>
              </a:rPr>
              <a:t>عامة فإن تقويم خريطة المفاهيم يمكن أن يهتم بمدى الدقة في بنائها من عناصرها التالية:</a:t>
            </a:r>
            <a:endParaRPr lang="en-US" sz="2400" dirty="0">
              <a:latin typeface="Times New Roman"/>
              <a:ea typeface="Times New Roman"/>
              <a:cs typeface="AL-Mohanad" pitchFamily="2" charset="-78"/>
            </a:endParaRPr>
          </a:p>
          <a:p>
            <a:pPr marL="342900" lvl="0" indent="-342900" algn="just">
              <a:buFont typeface="+mj-lt"/>
              <a:buAutoNum type="arabicPeriod"/>
              <a:tabLst>
                <a:tab pos="273050" algn="l"/>
              </a:tabLst>
            </a:pPr>
            <a:r>
              <a:rPr lang="ar-SA" sz="2400" dirty="0">
                <a:latin typeface="Times New Roman"/>
                <a:ea typeface="Times New Roman"/>
                <a:cs typeface="AL-Mohanad" pitchFamily="2" charset="-78"/>
              </a:rPr>
              <a:t>العلاقات بين المفاهيم (القضايا): ويمكن تقويمها من خلال الإجابة عن أسئلة متعددة؛ مثل:</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هل معنى العلاقة بين مفهومين موضح بالخط الذي يصل بينهما (الوصلة) وبين كلمة (كلمات) الوصل؟</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وهل العلاقة صحيحة؟ </a:t>
            </a:r>
            <a:endParaRPr lang="en-US" sz="2400" dirty="0">
              <a:effectLst/>
              <a:latin typeface="Times New Roman"/>
              <a:ea typeface="Times New Roman"/>
              <a:cs typeface="AL-Mohanad" pitchFamily="2" charset="-78"/>
            </a:endParaRPr>
          </a:p>
        </p:txBody>
      </p:sp>
      <p:sp>
        <p:nvSpPr>
          <p:cNvPr id="4" name="مستطيل 3"/>
          <p:cNvSpPr/>
          <p:nvPr/>
        </p:nvSpPr>
        <p:spPr>
          <a:xfrm>
            <a:off x="5292080" y="548680"/>
            <a:ext cx="3592650" cy="523220"/>
          </a:xfrm>
          <a:prstGeom prst="rect">
            <a:avLst/>
          </a:prstGeom>
        </p:spPr>
        <p:txBody>
          <a:bodyPr wrap="none">
            <a:spAutoFit/>
          </a:bodyPr>
          <a:lstStyle/>
          <a:p>
            <a:pPr algn="just"/>
            <a:r>
              <a:rPr lang="ar-SA" sz="2800" b="1" dirty="0">
                <a:solidFill>
                  <a:srgbClr val="0070C0"/>
                </a:solidFill>
                <a:latin typeface="Times New Roman"/>
                <a:ea typeface="Times New Roman"/>
                <a:cs typeface="AL-Mohanad" pitchFamily="2" charset="-78"/>
              </a:rPr>
              <a:t>معايير تقويم خريطة المفاهيم:</a:t>
            </a:r>
            <a:endParaRPr lang="en-US" sz="2800" b="1" dirty="0">
              <a:solidFill>
                <a:srgbClr val="0070C0"/>
              </a:solidFill>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01131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547664" y="1700808"/>
            <a:ext cx="6768752" cy="3785652"/>
          </a:xfrm>
          <a:prstGeom prst="rect">
            <a:avLst/>
          </a:prstGeom>
        </p:spPr>
        <p:txBody>
          <a:bodyPr wrap="square">
            <a:spAutoFit/>
          </a:bodyPr>
          <a:lstStyle/>
          <a:p>
            <a:pPr lvl="0" algn="just">
              <a:tabLst>
                <a:tab pos="273050" algn="l"/>
              </a:tabLst>
            </a:pPr>
            <a:r>
              <a:rPr lang="ar-SA" sz="2400" dirty="0" smtClean="0">
                <a:latin typeface="Times New Roman"/>
                <a:ea typeface="Times New Roman"/>
                <a:cs typeface="AL-Mohanad" pitchFamily="2" charset="-78"/>
              </a:rPr>
              <a:t>2- التسلسل </a:t>
            </a:r>
            <a:r>
              <a:rPr lang="ar-SA" sz="2400" dirty="0">
                <a:latin typeface="Times New Roman"/>
                <a:ea typeface="Times New Roman"/>
                <a:cs typeface="AL-Mohanad" pitchFamily="2" charset="-78"/>
              </a:rPr>
              <a:t>الهرمي بين المفاهيم المقدمة في الخريطة: ويمكن تقويمها من خلال الإجابة عن أسئلة متعددة؛ مثل:</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هل توضح الخريطة التسلسل الهرمي؟ </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وهل كل مفهوم تال أقل عمومية وأكثر خصوصية من المفهوم الذي فوقه؟</a:t>
            </a:r>
            <a:endParaRPr lang="en-US" sz="2400" dirty="0">
              <a:latin typeface="Times New Roman"/>
              <a:ea typeface="Times New Roman"/>
              <a:cs typeface="AL-Mohanad" pitchFamily="2" charset="-78"/>
            </a:endParaRPr>
          </a:p>
          <a:p>
            <a:pPr lvl="0" algn="just">
              <a:tabLst>
                <a:tab pos="273050" algn="l"/>
              </a:tabLst>
            </a:pPr>
            <a:r>
              <a:rPr lang="ar-SA" sz="2400" dirty="0" smtClean="0">
                <a:latin typeface="Times New Roman"/>
                <a:ea typeface="Times New Roman"/>
                <a:cs typeface="AL-Mohanad" pitchFamily="2" charset="-78"/>
              </a:rPr>
              <a:t>3- الوصلات </a:t>
            </a:r>
            <a:r>
              <a:rPr lang="ar-SA" sz="2400" dirty="0">
                <a:latin typeface="Times New Roman"/>
                <a:ea typeface="Times New Roman"/>
                <a:cs typeface="AL-Mohanad" pitchFamily="2" charset="-78"/>
              </a:rPr>
              <a:t>العرضية: ويمكن تقويمها من خلال الإجابة عن أسئلة متعددة؛ مثل:</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هل توضح الخريطة توصيلات صحيحة بين جزء وآخر من التسلسل الهرمي للمفهوم؟</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وهل العلاقة المبينة مهمة وصحيحة؟</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59566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619672" y="2420888"/>
            <a:ext cx="6480720" cy="1938992"/>
          </a:xfrm>
          <a:prstGeom prst="rect">
            <a:avLst/>
          </a:prstGeom>
        </p:spPr>
        <p:txBody>
          <a:bodyPr wrap="square">
            <a:spAutoFit/>
          </a:bodyPr>
          <a:lstStyle/>
          <a:p>
            <a:pPr lvl="0" algn="just">
              <a:tabLst>
                <a:tab pos="273050" algn="l"/>
              </a:tabLst>
            </a:pPr>
            <a:r>
              <a:rPr lang="ar-SA" sz="2400" dirty="0" smtClean="0">
                <a:latin typeface="Times New Roman"/>
                <a:ea typeface="Times New Roman"/>
                <a:cs typeface="AL-Mohanad" pitchFamily="2" charset="-78"/>
              </a:rPr>
              <a:t>4- الأمثلة</a:t>
            </a:r>
            <a:r>
              <a:rPr lang="ar-SA" sz="2400" dirty="0">
                <a:latin typeface="Times New Roman"/>
                <a:ea typeface="Times New Roman"/>
                <a:cs typeface="AL-Mohanad" pitchFamily="2" charset="-78"/>
              </a:rPr>
              <a:t>: ويمكن تقويمها من خلال الإجابة عن أسئلة متعددة؛ مثل:</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هل تعبر الأمثلة أو الأحداث المدرجة في هذا الموقع من الخلية عن المفاهيم ذات العلاقة بها؟</a:t>
            </a:r>
            <a:endParaRPr lang="en-US" sz="2400" dirty="0">
              <a:latin typeface="Times New Roman"/>
              <a:ea typeface="Times New Roman"/>
              <a:cs typeface="AL-Mohanad" pitchFamily="2" charset="-78"/>
            </a:endParaRPr>
          </a:p>
          <a:p>
            <a:pPr marL="742950" lvl="1" indent="-285750" algn="just">
              <a:buFont typeface="Symbol"/>
              <a:buChar char=""/>
              <a:tabLst>
                <a:tab pos="425450" algn="l"/>
              </a:tabLst>
            </a:pPr>
            <a:r>
              <a:rPr lang="ar-SA" sz="2400" spc="-30" dirty="0">
                <a:latin typeface="Times New Roman"/>
                <a:ea typeface="Times New Roman"/>
                <a:cs typeface="AL-Mohanad" pitchFamily="2" charset="-78"/>
              </a:rPr>
              <a:t>وهل ميز بينها وبين المفاهيم بعدم إحاطتها بإطار؟</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55761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47</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2959592360"/>
              </p:ext>
            </p:extLst>
          </p:nvPr>
        </p:nvGraphicFramePr>
        <p:xfrm>
          <a:off x="1763688" y="548680"/>
          <a:ext cx="6779270" cy="731520"/>
        </p:xfrm>
        <a:graphic>
          <a:graphicData uri="http://schemas.openxmlformats.org/drawingml/2006/table">
            <a:tbl>
              <a:tblPr rtl="1" firstRow="1" firstCol="1" lastRow="1" lastCol="1" bandRow="1" bandCol="1"/>
              <a:tblGrid>
                <a:gridCol w="6779270"/>
              </a:tblGrid>
              <a:tr h="0">
                <a:tc>
                  <a:txBody>
                    <a:bodyPr/>
                    <a:lstStyle/>
                    <a:p>
                      <a:pPr algn="ctr" rtl="1">
                        <a:spcAft>
                          <a:spcPts val="0"/>
                        </a:spcAft>
                      </a:pPr>
                      <a:r>
                        <a:rPr lang="ar-SA" sz="2400" dirty="0" smtClean="0">
                          <a:effectLst/>
                          <a:latin typeface="Times New Roman"/>
                          <a:ea typeface="Times New Roman"/>
                          <a:cs typeface="AL-Mohanad" pitchFamily="2" charset="-78"/>
                        </a:rPr>
                        <a:t>نشرة </a:t>
                      </a:r>
                      <a:r>
                        <a:rPr lang="ar-SA" sz="2400" dirty="0">
                          <a:effectLst/>
                          <a:latin typeface="Times New Roman"/>
                          <a:ea typeface="Times New Roman"/>
                          <a:cs typeface="AL-Mohanad" pitchFamily="2" charset="-78"/>
                        </a:rPr>
                        <a:t>مرجعية رقم: (2-2 - 3)</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400" dirty="0">
                          <a:effectLst/>
                          <a:latin typeface="Times New Roman"/>
                          <a:ea typeface="Times New Roman"/>
                          <a:cs typeface="AL-Mohanad" pitchFamily="2" charset="-78"/>
                        </a:rPr>
                        <a:t>موضوع النشرة العلمية: بطاقة تقويمية مقترحة لخرائط المفاهيم الهرمية</a:t>
                      </a:r>
                      <a:endParaRPr lang="en-US" sz="2400" dirty="0">
                        <a:effectLst/>
                        <a:latin typeface="Times New Roman"/>
                        <a:ea typeface="Times New Roman"/>
                        <a:cs typeface="AL-Mohanad" pitchFamily="2"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475656" y="2681400"/>
            <a:ext cx="705678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تقدم هذه النشرة للمتدرب بعد بنائه للأداة التقويمية ومناقشتها.</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فيما يلي بطاقة تقويم مقترحة يمكن استخدامها في تقويم خريطة </a:t>
            </a:r>
            <a:r>
              <a:rPr kumimoji="0" lang="ar-SA" sz="28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هرمية عامة:</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417963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47</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جدول 5"/>
          <p:cNvGraphicFramePr>
            <a:graphicFrameLocks noGrp="1"/>
          </p:cNvGraphicFramePr>
          <p:nvPr>
            <p:extLst>
              <p:ext uri="{D42A27DB-BD31-4B8C-83A1-F6EECF244321}">
                <p14:modId xmlns:p14="http://schemas.microsoft.com/office/powerpoint/2010/main" val="2933051315"/>
              </p:ext>
            </p:extLst>
          </p:nvPr>
        </p:nvGraphicFramePr>
        <p:xfrm>
          <a:off x="1483840" y="620688"/>
          <a:ext cx="7120608" cy="5935645"/>
        </p:xfrm>
        <a:graphic>
          <a:graphicData uri="http://schemas.openxmlformats.org/drawingml/2006/table">
            <a:tbl>
              <a:tblPr rtl="1" firstRow="1" firstCol="1" lastRow="1" lastCol="1" bandRow="1" bandCol="1"/>
              <a:tblGrid>
                <a:gridCol w="1375048"/>
                <a:gridCol w="4518992"/>
                <a:gridCol w="375955"/>
                <a:gridCol w="283677"/>
                <a:gridCol w="279276"/>
                <a:gridCol w="287660"/>
              </a:tblGrid>
              <a:tr h="305903">
                <a:tc rowSpan="2">
                  <a:txBody>
                    <a:bodyPr/>
                    <a:lstStyle/>
                    <a:p>
                      <a:pPr algn="ctr" rtl="1">
                        <a:spcAft>
                          <a:spcPts val="0"/>
                        </a:spcAft>
                      </a:pPr>
                      <a:r>
                        <a:rPr lang="ar-SA" sz="2400" b="1" dirty="0">
                          <a:effectLst/>
                          <a:latin typeface="Times New Roman"/>
                          <a:ea typeface="Times New Roman"/>
                          <a:cs typeface="AL-Mohanad"/>
                        </a:rPr>
                        <a:t>المجال</a:t>
                      </a:r>
                      <a:endParaRPr lang="en-US" sz="1800" dirty="0">
                        <a:effectLst/>
                        <a:latin typeface="Times New Roman"/>
                        <a:ea typeface="Times New Roman"/>
                      </a:endParaRPr>
                    </a:p>
                  </a:txBody>
                  <a:tcPr marL="37225" marR="37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spcAft>
                          <a:spcPts val="0"/>
                        </a:spcAft>
                      </a:pPr>
                      <a:r>
                        <a:rPr lang="ar-SA" sz="2400" b="1" dirty="0">
                          <a:effectLst/>
                          <a:latin typeface="Times New Roman"/>
                          <a:ea typeface="Times New Roman"/>
                          <a:cs typeface="AL-Mohanad"/>
                        </a:rPr>
                        <a:t>معيار التقويم</a:t>
                      </a:r>
                      <a:endParaRPr lang="en-US" sz="1800" dirty="0">
                        <a:effectLst/>
                        <a:latin typeface="Times New Roman"/>
                        <a:ea typeface="Times New Roman"/>
                      </a:endParaRPr>
                    </a:p>
                  </a:txBody>
                  <a:tcPr marL="37225" marR="37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rtl="1">
                        <a:spcAft>
                          <a:spcPts val="0"/>
                        </a:spcAft>
                      </a:pPr>
                      <a:r>
                        <a:rPr lang="ar-SA" sz="900" b="1">
                          <a:effectLst/>
                          <a:latin typeface="Times New Roman"/>
                          <a:ea typeface="Times New Roman"/>
                          <a:cs typeface="AL-Mohanad"/>
                        </a:rPr>
                        <a:t>درجة التحقق</a:t>
                      </a:r>
                      <a:endParaRPr lang="en-US" sz="700">
                        <a:effectLst/>
                        <a:latin typeface="Times New Roman"/>
                        <a:ea typeface="Times New Roman"/>
                      </a:endParaRPr>
                    </a:p>
                  </a:txBody>
                  <a:tcPr marL="37225" marR="37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500278">
                <a:tc vMerge="1">
                  <a:txBody>
                    <a:bodyPr/>
                    <a:lstStyle/>
                    <a:p>
                      <a:pPr rtl="1"/>
                      <a:endParaRPr lang="ar-SA"/>
                    </a:p>
                  </a:txBody>
                  <a:tcPr/>
                </a:tc>
                <a:tc vMerge="1">
                  <a:txBody>
                    <a:bodyPr/>
                    <a:lstStyle/>
                    <a:p>
                      <a:pPr rtl="1"/>
                      <a:endParaRPr lang="ar-SA"/>
                    </a:p>
                  </a:txBody>
                  <a:tcPr/>
                </a:tc>
                <a:tc>
                  <a:txBody>
                    <a:bodyPr/>
                    <a:lstStyle/>
                    <a:p>
                      <a:pPr marL="71755" marR="71755" algn="ctr" rtl="1">
                        <a:spcAft>
                          <a:spcPts val="0"/>
                        </a:spcAft>
                      </a:pPr>
                      <a:r>
                        <a:rPr lang="ar-SA" sz="1000" b="1" dirty="0">
                          <a:effectLst/>
                          <a:latin typeface="Times New Roman"/>
                          <a:ea typeface="Times New Roman"/>
                          <a:cs typeface="AL-Mohanad"/>
                        </a:rPr>
                        <a:t>غير متحققة</a:t>
                      </a:r>
                      <a:endParaRPr lang="en-US" sz="900" dirty="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1">
                        <a:spcAft>
                          <a:spcPts val="0"/>
                        </a:spcAft>
                      </a:pPr>
                      <a:r>
                        <a:rPr lang="ar-SA" sz="900" b="1">
                          <a:effectLst/>
                          <a:latin typeface="Times New Roman"/>
                          <a:ea typeface="Times New Roman"/>
                          <a:cs typeface="AL-Mohanad"/>
                        </a:rPr>
                        <a:t>منخفضة</a:t>
                      </a:r>
                      <a:endParaRPr lang="en-US" sz="80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1">
                        <a:spcAft>
                          <a:spcPts val="0"/>
                        </a:spcAft>
                      </a:pPr>
                      <a:r>
                        <a:rPr lang="ar-SA" sz="900" b="1">
                          <a:effectLst/>
                          <a:latin typeface="Times New Roman"/>
                          <a:ea typeface="Times New Roman"/>
                          <a:cs typeface="AL-Mohanad"/>
                        </a:rPr>
                        <a:t>متوسطة</a:t>
                      </a:r>
                      <a:endParaRPr lang="en-US" sz="80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1">
                        <a:spcAft>
                          <a:spcPts val="0"/>
                        </a:spcAft>
                      </a:pPr>
                      <a:r>
                        <a:rPr lang="ar-SA" sz="900" b="1" dirty="0">
                          <a:effectLst/>
                          <a:latin typeface="Times New Roman"/>
                          <a:ea typeface="Times New Roman"/>
                          <a:cs typeface="AL-Mohanad"/>
                        </a:rPr>
                        <a:t>عالية</a:t>
                      </a:r>
                      <a:endParaRPr lang="en-US" sz="800" dirty="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947">
                <a:tc rowSpan="4">
                  <a:txBody>
                    <a:bodyPr/>
                    <a:lstStyle/>
                    <a:p>
                      <a:pPr marL="71755" marR="71755" algn="ctr" rtl="1">
                        <a:spcAft>
                          <a:spcPts val="0"/>
                        </a:spcAft>
                      </a:pPr>
                      <a:r>
                        <a:rPr lang="ar-SA" sz="1600" b="1" dirty="0">
                          <a:effectLst/>
                          <a:latin typeface="Times New Roman"/>
                          <a:ea typeface="Times New Roman"/>
                          <a:cs typeface="AL-Mohanad"/>
                        </a:rPr>
                        <a:t>العلاقات بين المفاهيم</a:t>
                      </a:r>
                      <a:endParaRPr lang="en-US" sz="1200" dirty="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spc="-30" dirty="0">
                          <a:effectLst/>
                          <a:latin typeface="Times New Roman"/>
                          <a:ea typeface="Times New Roman"/>
                          <a:cs typeface="AL-Mohanad"/>
                        </a:rPr>
                        <a:t>هل حددت المفاهيم المكونة للخريطة بصورة صحيحة منسجمة مع المحتوى التعليمي؟</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vMerge="1">
                  <a:txBody>
                    <a:bodyPr/>
                    <a:lstStyle/>
                    <a:p>
                      <a:pPr rtl="1"/>
                      <a:endParaRPr lang="ar-SA"/>
                    </a:p>
                  </a:txBody>
                  <a:tcPr/>
                </a:tc>
                <a:tc>
                  <a:txBody>
                    <a:bodyPr/>
                    <a:lstStyle/>
                    <a:p>
                      <a:pPr algn="justLow" rtl="1">
                        <a:spcAft>
                          <a:spcPts val="0"/>
                        </a:spcAft>
                      </a:pPr>
                      <a:r>
                        <a:rPr lang="ar-SA" sz="1600" spc="-30" dirty="0">
                          <a:effectLst/>
                          <a:latin typeface="Times New Roman"/>
                          <a:ea typeface="Times New Roman"/>
                          <a:cs typeface="AL-Mohanad"/>
                        </a:rPr>
                        <a:t>هل ربط بخط (وصلة) بين كل مفهومين بينهما علاقة؟</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vMerge="1">
                  <a:txBody>
                    <a:bodyPr/>
                    <a:lstStyle/>
                    <a:p>
                      <a:pPr rtl="1"/>
                      <a:endParaRPr lang="ar-SA"/>
                    </a:p>
                  </a:txBody>
                  <a:tcPr/>
                </a:tc>
                <a:tc>
                  <a:txBody>
                    <a:bodyPr/>
                    <a:lstStyle/>
                    <a:p>
                      <a:pPr algn="justLow" rtl="1">
                        <a:spcAft>
                          <a:spcPts val="0"/>
                        </a:spcAft>
                      </a:pPr>
                      <a:r>
                        <a:rPr lang="ar-SA" sz="1600" spc="-30" dirty="0">
                          <a:effectLst/>
                          <a:latin typeface="Times New Roman"/>
                          <a:ea typeface="Times New Roman"/>
                          <a:cs typeface="AL-Mohanad"/>
                        </a:rPr>
                        <a:t>هل معنى العلاقة بين مفهومين موضح على الخط الذي يصل بينهما (الوصلة)؟</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vMerge="1">
                  <a:txBody>
                    <a:bodyPr/>
                    <a:lstStyle/>
                    <a:p>
                      <a:pPr rtl="1"/>
                      <a:endParaRPr lang="ar-SA"/>
                    </a:p>
                  </a:txBody>
                  <a:tcPr/>
                </a:tc>
                <a:tc>
                  <a:txBody>
                    <a:bodyPr/>
                    <a:lstStyle/>
                    <a:p>
                      <a:pPr algn="justLow" rtl="1">
                        <a:spcAft>
                          <a:spcPts val="0"/>
                        </a:spcAft>
                      </a:pPr>
                      <a:r>
                        <a:rPr lang="ar-SA" sz="1600" spc="-30" dirty="0">
                          <a:effectLst/>
                          <a:latin typeface="Times New Roman"/>
                          <a:ea typeface="Times New Roman"/>
                          <a:cs typeface="AL-Mohanad"/>
                        </a:rPr>
                        <a:t>هل وصف العلاقة بين كل مفهومين دقيق</a:t>
                      </a:r>
                      <a:r>
                        <a:rPr lang="ar-SA" sz="1600" b="1" dirty="0">
                          <a:effectLst/>
                          <a:latin typeface="Times New Roman"/>
                          <a:ea typeface="Times New Roman"/>
                          <a:cs typeface="AL-Mohanad"/>
                        </a:rPr>
                        <a:t>؟</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rowSpan="4">
                  <a:txBody>
                    <a:bodyPr/>
                    <a:lstStyle/>
                    <a:p>
                      <a:pPr marL="71755" marR="71755" algn="ctr" rtl="1">
                        <a:spcAft>
                          <a:spcPts val="0"/>
                        </a:spcAft>
                      </a:pPr>
                      <a:r>
                        <a:rPr lang="ar-SA" sz="1600" b="1" dirty="0">
                          <a:effectLst/>
                          <a:latin typeface="Times New Roman"/>
                          <a:ea typeface="Times New Roman"/>
                          <a:cs typeface="AL-Mohanad"/>
                        </a:rPr>
                        <a:t>التسلسل الهرمي</a:t>
                      </a:r>
                      <a:endParaRPr lang="en-US" sz="1200" dirty="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spc="-30" dirty="0">
                          <a:effectLst/>
                          <a:latin typeface="Times New Roman"/>
                          <a:ea typeface="Times New Roman"/>
                          <a:cs typeface="AL-Mohanad"/>
                        </a:rPr>
                        <a:t>هل تم تحديد المفهوم الرئيس  في الخريطة بصورة صحيحة؟ </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vMerge="1">
                  <a:txBody>
                    <a:bodyPr/>
                    <a:lstStyle/>
                    <a:p>
                      <a:pPr rtl="1"/>
                      <a:endParaRPr lang="ar-SA"/>
                    </a:p>
                  </a:txBody>
                  <a:tcPr/>
                </a:tc>
                <a:tc>
                  <a:txBody>
                    <a:bodyPr/>
                    <a:lstStyle/>
                    <a:p>
                      <a:pPr algn="justLow" rtl="1">
                        <a:spcAft>
                          <a:spcPts val="0"/>
                        </a:spcAft>
                      </a:pPr>
                      <a:r>
                        <a:rPr lang="ar-SA" sz="1600" spc="-30" dirty="0">
                          <a:effectLst/>
                          <a:latin typeface="Times New Roman"/>
                          <a:ea typeface="Times New Roman"/>
                          <a:cs typeface="AL-Mohanad"/>
                        </a:rPr>
                        <a:t>هل توضح الخريطة التسلسل الهرمي للمفاهيم؟ </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vMerge="1">
                  <a:txBody>
                    <a:bodyPr/>
                    <a:lstStyle/>
                    <a:p>
                      <a:pPr rtl="1"/>
                      <a:endParaRPr lang="ar-SA"/>
                    </a:p>
                  </a:txBody>
                  <a:tcPr/>
                </a:tc>
                <a:tc>
                  <a:txBody>
                    <a:bodyPr/>
                    <a:lstStyle/>
                    <a:p>
                      <a:pPr algn="justLow" rtl="1">
                        <a:spcAft>
                          <a:spcPts val="0"/>
                        </a:spcAft>
                      </a:pPr>
                      <a:r>
                        <a:rPr lang="ar-SA" sz="1600" spc="-30" dirty="0">
                          <a:effectLst/>
                          <a:latin typeface="Times New Roman"/>
                          <a:ea typeface="Times New Roman"/>
                          <a:cs typeface="AL-Mohanad"/>
                        </a:rPr>
                        <a:t>هل وضع كل مفهوم في المستوى المناسب له؟ </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54">
                <a:tc vMerge="1">
                  <a:txBody>
                    <a:bodyPr/>
                    <a:lstStyle/>
                    <a:p>
                      <a:pPr rtl="1"/>
                      <a:endParaRPr lang="ar-SA"/>
                    </a:p>
                  </a:txBody>
                  <a:tcPr/>
                </a:tc>
                <a:tc>
                  <a:txBody>
                    <a:bodyPr/>
                    <a:lstStyle/>
                    <a:p>
                      <a:pPr algn="justLow" rtl="1">
                        <a:spcAft>
                          <a:spcPts val="0"/>
                        </a:spcAft>
                      </a:pPr>
                      <a:r>
                        <a:rPr lang="ar-SA" sz="1600" spc="-30" dirty="0">
                          <a:effectLst/>
                          <a:latin typeface="Times New Roman"/>
                          <a:ea typeface="Times New Roman"/>
                          <a:cs typeface="AL-Mohanad"/>
                        </a:rPr>
                        <a:t>هل كل مفهوم تالٍ أقل عمومية وأكثر خصوصية من المفهوم الذي فوقه؟</a:t>
                      </a:r>
                      <a:endParaRPr lang="en-US" sz="1200" dirty="0">
                        <a:effectLst/>
                        <a:latin typeface="Times New Roman"/>
                        <a:ea typeface="Times New Roman"/>
                      </a:endParaRPr>
                    </a:p>
                    <a:p>
                      <a:pPr algn="justLow" rtl="1">
                        <a:spcAft>
                          <a:spcPts val="0"/>
                        </a:spcAft>
                      </a:pPr>
                      <a:r>
                        <a:rPr lang="ar-SA" sz="1600" spc="-30" dirty="0">
                          <a:effectLst/>
                          <a:latin typeface="Times New Roman"/>
                          <a:ea typeface="Times New Roman"/>
                          <a:cs typeface="AL-Mohanad"/>
                        </a:rPr>
                        <a:t> </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25">
                <a:tc rowSpan="3">
                  <a:txBody>
                    <a:bodyPr/>
                    <a:lstStyle/>
                    <a:p>
                      <a:pPr marL="71755" marR="71755" algn="ctr" rtl="1">
                        <a:spcAft>
                          <a:spcPts val="0"/>
                        </a:spcAft>
                      </a:pPr>
                      <a:r>
                        <a:rPr lang="ar-SA" sz="1600" b="1" dirty="0">
                          <a:effectLst/>
                          <a:latin typeface="Times New Roman"/>
                          <a:ea typeface="Times New Roman"/>
                          <a:cs typeface="AL-Mohanad"/>
                        </a:rPr>
                        <a:t>الوصلات العرضية</a:t>
                      </a:r>
                      <a:endParaRPr lang="en-US" sz="1200" dirty="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600" spc="-30" dirty="0">
                          <a:effectLst/>
                          <a:latin typeface="Times New Roman"/>
                          <a:ea typeface="Times New Roman"/>
                          <a:cs typeface="AL-Mohanad"/>
                        </a:rPr>
                        <a:t>هل توضح الخريطة توصيلات صحيحة بين  المفاهيم في المجموعات المختلفة ضمن التسلسل الهرمي للخريطة؟</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05">
                <a:tc vMerge="1">
                  <a:txBody>
                    <a:bodyPr/>
                    <a:lstStyle/>
                    <a:p>
                      <a:pPr rtl="1"/>
                      <a:endParaRPr lang="ar-SA"/>
                    </a:p>
                  </a:txBody>
                  <a:tcPr/>
                </a:tc>
                <a:tc>
                  <a:txBody>
                    <a:bodyPr/>
                    <a:lstStyle/>
                    <a:p>
                      <a:pPr algn="justLow" rtl="1">
                        <a:spcAft>
                          <a:spcPts val="0"/>
                        </a:spcAft>
                        <a:tabLst>
                          <a:tab pos="425450" algn="l"/>
                        </a:tabLst>
                      </a:pPr>
                      <a:r>
                        <a:rPr lang="ar-SA" sz="1600" spc="-30" dirty="0">
                          <a:effectLst/>
                          <a:latin typeface="Times New Roman"/>
                          <a:ea typeface="Times New Roman"/>
                          <a:cs typeface="AL-Mohanad"/>
                        </a:rPr>
                        <a:t>هل العلاقة المبينة دقيقة؟</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vMerge="1">
                  <a:txBody>
                    <a:bodyPr/>
                    <a:lstStyle/>
                    <a:p>
                      <a:pPr rtl="1"/>
                      <a:endParaRPr lang="ar-SA"/>
                    </a:p>
                  </a:txBody>
                  <a:tcPr/>
                </a:tc>
                <a:tc>
                  <a:txBody>
                    <a:bodyPr/>
                    <a:lstStyle/>
                    <a:p>
                      <a:pPr algn="justLow" rtl="1">
                        <a:spcAft>
                          <a:spcPts val="0"/>
                        </a:spcAft>
                        <a:tabLst>
                          <a:tab pos="425450" algn="l"/>
                        </a:tabLst>
                      </a:pPr>
                      <a:r>
                        <a:rPr lang="ar-SA" sz="1600" spc="-30" dirty="0">
                          <a:effectLst/>
                          <a:latin typeface="Times New Roman"/>
                          <a:ea typeface="Times New Roman"/>
                          <a:cs typeface="AL-Mohanad"/>
                        </a:rPr>
                        <a:t>هل تم التوصيل بوصلات عرضية بين جميع المفاهيم التي بينها علاقة؟</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rowSpan="3">
                  <a:txBody>
                    <a:bodyPr/>
                    <a:lstStyle/>
                    <a:p>
                      <a:pPr marL="71755" marR="71755" algn="ctr" rtl="1">
                        <a:spcAft>
                          <a:spcPts val="0"/>
                        </a:spcAft>
                      </a:pPr>
                      <a:r>
                        <a:rPr lang="ar-SA" sz="1600" b="1" dirty="0">
                          <a:effectLst/>
                          <a:latin typeface="Times New Roman"/>
                          <a:ea typeface="Times New Roman"/>
                          <a:cs typeface="AL-Mohanad"/>
                        </a:rPr>
                        <a:t>الأمثلة</a:t>
                      </a:r>
                      <a:endParaRPr lang="en-US" sz="1200" dirty="0">
                        <a:effectLst/>
                        <a:latin typeface="Times New Roman"/>
                        <a:ea typeface="Times New Roman"/>
                      </a:endParaRPr>
                    </a:p>
                  </a:txBody>
                  <a:tcPr marL="37225" marR="37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tabLst>
                          <a:tab pos="425450" algn="l"/>
                        </a:tabLst>
                      </a:pPr>
                      <a:r>
                        <a:rPr lang="ar-SA" sz="1600" spc="-50" dirty="0">
                          <a:effectLst/>
                          <a:latin typeface="Times New Roman"/>
                          <a:ea typeface="Times New Roman"/>
                          <a:cs typeface="AL-Mohanad"/>
                        </a:rPr>
                        <a:t>هل تعبر الأمثلة أو الأحداث عن المفاهيم التي ربطت بها؟</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54">
                <a:tc vMerge="1">
                  <a:txBody>
                    <a:bodyPr/>
                    <a:lstStyle/>
                    <a:p>
                      <a:pPr rtl="1"/>
                      <a:endParaRPr lang="ar-SA"/>
                    </a:p>
                  </a:txBody>
                  <a:tcPr/>
                </a:tc>
                <a:tc>
                  <a:txBody>
                    <a:bodyPr/>
                    <a:lstStyle/>
                    <a:p>
                      <a:pPr algn="justLow" rtl="1">
                        <a:spcAft>
                          <a:spcPts val="0"/>
                        </a:spcAft>
                        <a:tabLst>
                          <a:tab pos="425450" algn="l"/>
                        </a:tabLst>
                      </a:pPr>
                      <a:r>
                        <a:rPr lang="ar-SA" sz="1600" spc="-30" dirty="0">
                          <a:effectLst/>
                          <a:latin typeface="Times New Roman"/>
                          <a:ea typeface="Times New Roman"/>
                          <a:cs typeface="AL-Mohanad"/>
                        </a:rPr>
                        <a:t>هل استوعبت الأمثلة المعروضة جميع المفاهيم التي يدعم المحتوى التعليمي التمثيل عليها؟</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03">
                <a:tc vMerge="1">
                  <a:txBody>
                    <a:bodyPr/>
                    <a:lstStyle/>
                    <a:p>
                      <a:pPr rtl="1"/>
                      <a:endParaRPr lang="ar-SA"/>
                    </a:p>
                  </a:txBody>
                  <a:tcPr/>
                </a:tc>
                <a:tc>
                  <a:txBody>
                    <a:bodyPr/>
                    <a:lstStyle/>
                    <a:p>
                      <a:pPr algn="justLow" rtl="1">
                        <a:spcAft>
                          <a:spcPts val="0"/>
                        </a:spcAft>
                        <a:tabLst>
                          <a:tab pos="425450" algn="l"/>
                        </a:tabLst>
                      </a:pPr>
                      <a:r>
                        <a:rPr lang="ar-SA" sz="1600" spc="-30" dirty="0">
                          <a:effectLst/>
                          <a:latin typeface="Times New Roman"/>
                          <a:ea typeface="Times New Roman"/>
                          <a:cs typeface="AL-Mohanad"/>
                        </a:rPr>
                        <a:t>هل ميز الأمثلة عن المفاهيم بعدم إحاطتها بإطار؟</a:t>
                      </a:r>
                      <a:endParaRPr lang="en-US" sz="12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a:effectLst/>
                          <a:latin typeface="Times New Roman"/>
                          <a:ea typeface="Times New Roman"/>
                          <a:cs typeface="AL-Mohanad"/>
                        </a:rPr>
                        <a:t> </a:t>
                      </a:r>
                      <a:endParaRPr lang="en-US" sz="70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900" b="1" dirty="0">
                          <a:effectLst/>
                          <a:latin typeface="Times New Roman"/>
                          <a:ea typeface="Times New Roman"/>
                          <a:cs typeface="AL-Mohanad"/>
                        </a:rPr>
                        <a:t> </a:t>
                      </a:r>
                      <a:endParaRPr lang="en-US" sz="700" dirty="0">
                        <a:effectLst/>
                        <a:latin typeface="Times New Roman"/>
                        <a:ea typeface="Times New Roman"/>
                      </a:endParaRPr>
                    </a:p>
                  </a:txBody>
                  <a:tcPr marL="37225" marR="37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3621088" y="1368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25450"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1008112" cy="670853"/>
          </a:xfrm>
          <a:prstGeom prst="rect">
            <a:avLst/>
          </a:prstGeom>
        </p:spPr>
      </p:pic>
    </p:spTree>
    <p:extLst>
      <p:ext uri="{BB962C8B-B14F-4D97-AF65-F5344CB8AC3E}">
        <p14:creationId xmlns:p14="http://schemas.microsoft.com/office/powerpoint/2010/main" val="2821374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49</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2195736" y="2780928"/>
            <a:ext cx="5382344" cy="1323439"/>
          </a:xfrm>
          <a:prstGeom prst="rect">
            <a:avLst/>
          </a:prstGeom>
        </p:spPr>
        <p:txBody>
          <a:bodyPr wrap="square">
            <a:spAutoFit/>
          </a:bodyPr>
          <a:lstStyle/>
          <a:p>
            <a:pPr marL="16510" algn="ctr"/>
            <a:r>
              <a:rPr lang="ar-SA" sz="4000" dirty="0">
                <a:latin typeface="Times New Roman"/>
                <a:ea typeface="Times New Roman"/>
                <a:cs typeface="PT Bold Heading"/>
              </a:rPr>
              <a:t>الوحدة الثالثة</a:t>
            </a:r>
            <a:endParaRPr lang="en-US" sz="2000" dirty="0">
              <a:latin typeface="Times New Roman"/>
              <a:ea typeface="Times New Roman"/>
            </a:endParaRPr>
          </a:p>
          <a:p>
            <a:pPr marL="16510" algn="ctr"/>
            <a:r>
              <a:rPr lang="ar-SA" sz="4000" dirty="0">
                <a:latin typeface="Times New Roman"/>
                <a:ea typeface="Times New Roman"/>
                <a:cs typeface="PT Bold Heading"/>
              </a:rPr>
              <a:t>استخدامات خرائط </a:t>
            </a:r>
            <a:r>
              <a:rPr lang="ar-SA" sz="4000" dirty="0" smtClean="0">
                <a:latin typeface="Times New Roman"/>
                <a:ea typeface="Times New Roman"/>
                <a:cs typeface="PT Bold Heading"/>
              </a:rPr>
              <a:t>المفاهيم</a:t>
            </a:r>
            <a:endParaRPr lang="en-US" sz="2000" dirty="0">
              <a:latin typeface="Times New Roman"/>
              <a:ea typeface="Times New Roman"/>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pic>
        <p:nvPicPr>
          <p:cNvPr id="7170" name="Picture 2" descr="C:\Users\dell\Pictures\التصنيف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610819"/>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dell\Pictures\دورات تدريبية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907" y="4606627"/>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5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3648" y="1938312"/>
            <a:ext cx="7128792" cy="4154984"/>
          </a:xfrm>
          <a:prstGeom prst="rect">
            <a:avLst/>
          </a:prstGeom>
        </p:spPr>
        <p:txBody>
          <a:bodyPr wrap="square">
            <a:spAutoFit/>
          </a:bodyPr>
          <a:lstStyle/>
          <a:p>
            <a:r>
              <a:rPr lang="ar-SA" sz="2400" dirty="0" smtClean="0">
                <a:solidFill>
                  <a:srgbClr val="0070C0"/>
                </a:solidFill>
                <a:cs typeface="AL-Mohanad" pitchFamily="2" charset="-78"/>
              </a:rPr>
              <a:t>الهدف </a:t>
            </a:r>
            <a:r>
              <a:rPr lang="ar-SA" sz="2400" dirty="0">
                <a:solidFill>
                  <a:srgbClr val="0070C0"/>
                </a:solidFill>
                <a:cs typeface="AL-Mohanad" pitchFamily="2" charset="-78"/>
              </a:rPr>
              <a:t>العام للوحدة: </a:t>
            </a:r>
          </a:p>
          <a:p>
            <a:r>
              <a:rPr lang="ar-SA" sz="2400" dirty="0">
                <a:cs typeface="AL-Mohanad" pitchFamily="2" charset="-78"/>
              </a:rPr>
              <a:t>     </a:t>
            </a:r>
            <a:r>
              <a:rPr lang="ar-SA" sz="2400" dirty="0" smtClean="0">
                <a:cs typeface="AL-Mohanad" pitchFamily="2" charset="-78"/>
              </a:rPr>
              <a:t>أن يستوعب المتدرب مفهوم  </a:t>
            </a:r>
            <a:r>
              <a:rPr lang="ar-SA" sz="2400" dirty="0">
                <a:cs typeface="AL-Mohanad" pitchFamily="2" charset="-78"/>
              </a:rPr>
              <a:t>خرائط </a:t>
            </a:r>
            <a:r>
              <a:rPr lang="ar-SA" sz="2400" dirty="0" smtClean="0">
                <a:cs typeface="AL-Mohanad" pitchFamily="2" charset="-78"/>
              </a:rPr>
              <a:t>المفاهيم </a:t>
            </a:r>
            <a:r>
              <a:rPr lang="ar-SA" sz="2400" dirty="0">
                <a:cs typeface="AL-Mohanad" pitchFamily="2" charset="-78"/>
              </a:rPr>
              <a:t>ومكوناتها الأساسية</a:t>
            </a:r>
          </a:p>
          <a:p>
            <a:r>
              <a:rPr lang="ar-SA" sz="2400" dirty="0">
                <a:solidFill>
                  <a:srgbClr val="0070C0"/>
                </a:solidFill>
                <a:cs typeface="AL-Mohanad" pitchFamily="2" charset="-78"/>
              </a:rPr>
              <a:t>الأهداف الإجرائية:</a:t>
            </a:r>
          </a:p>
          <a:p>
            <a:r>
              <a:rPr lang="ar-SA" sz="2400" dirty="0">
                <a:cs typeface="AL-Mohanad" pitchFamily="2" charset="-78"/>
              </a:rPr>
              <a:t>في نهاية </a:t>
            </a:r>
            <a:r>
              <a:rPr lang="ar-SA" sz="2400" dirty="0" smtClean="0">
                <a:cs typeface="AL-Mohanad" pitchFamily="2" charset="-78"/>
              </a:rPr>
              <a:t>الجلسة </a:t>
            </a:r>
            <a:r>
              <a:rPr lang="ar-SA" sz="2400" dirty="0">
                <a:cs typeface="AL-Mohanad" pitchFamily="2" charset="-78"/>
              </a:rPr>
              <a:t>التدريبية يتوقع من المتدرب أن:</a:t>
            </a:r>
          </a:p>
          <a:p>
            <a:r>
              <a:rPr lang="ar-SA" sz="2400" dirty="0" smtClean="0">
                <a:cs typeface="AL-Mohanad" pitchFamily="2" charset="-78"/>
              </a:rPr>
              <a:t>1. يصوغ </a:t>
            </a:r>
            <a:r>
              <a:rPr lang="ar-SA" sz="2400" dirty="0">
                <a:cs typeface="AL-Mohanad" pitchFamily="2" charset="-78"/>
              </a:rPr>
              <a:t>تعريفاً للمفهوم بأسلوبه.</a:t>
            </a:r>
          </a:p>
          <a:p>
            <a:r>
              <a:rPr lang="ar-SA" sz="2400" dirty="0" smtClean="0">
                <a:cs typeface="AL-Mohanad" pitchFamily="2" charset="-78"/>
              </a:rPr>
              <a:t>2. يحدد </a:t>
            </a:r>
            <a:r>
              <a:rPr lang="ar-SA" sz="2400" dirty="0">
                <a:cs typeface="AL-Mohanad" pitchFamily="2" charset="-78"/>
              </a:rPr>
              <a:t>العلاقة بين المفاهيم والمكونات الأخرى لبنية المعرفة.</a:t>
            </a:r>
          </a:p>
          <a:p>
            <a:r>
              <a:rPr lang="ar-SA" sz="2400" dirty="0" smtClean="0">
                <a:cs typeface="AL-Mohanad" pitchFamily="2" charset="-78"/>
              </a:rPr>
              <a:t>3. يحلل </a:t>
            </a:r>
            <a:r>
              <a:rPr lang="ar-SA" sz="2400" dirty="0">
                <a:cs typeface="AL-Mohanad" pitchFamily="2" charset="-78"/>
              </a:rPr>
              <a:t>نصاً محدداً لاستخراج مكونات البناء المعرفي فيه.</a:t>
            </a:r>
          </a:p>
          <a:p>
            <a:r>
              <a:rPr lang="ar-SA" sz="2400" dirty="0" smtClean="0">
                <a:cs typeface="AL-Mohanad" pitchFamily="2" charset="-78"/>
              </a:rPr>
              <a:t>4. يبين </a:t>
            </a:r>
            <a:r>
              <a:rPr lang="ar-SA" sz="2400" dirty="0">
                <a:cs typeface="AL-Mohanad" pitchFamily="2" charset="-78"/>
              </a:rPr>
              <a:t>أهمية تعلم المفهوم.</a:t>
            </a:r>
          </a:p>
          <a:p>
            <a:r>
              <a:rPr lang="ar-SA" sz="2400" dirty="0" smtClean="0">
                <a:cs typeface="AL-Mohanad" pitchFamily="2" charset="-78"/>
              </a:rPr>
              <a:t>5. يصف </a:t>
            </a:r>
            <a:r>
              <a:rPr lang="ar-SA" sz="2400" dirty="0">
                <a:cs typeface="AL-Mohanad" pitchFamily="2" charset="-78"/>
              </a:rPr>
              <a:t>العلاقة بين العناصر المكونة لخرائط  المفاهيم.</a:t>
            </a:r>
          </a:p>
          <a:p>
            <a:r>
              <a:rPr lang="ar-SA" sz="2400" dirty="0" smtClean="0">
                <a:cs typeface="AL-Mohanad" pitchFamily="2" charset="-78"/>
              </a:rPr>
              <a:t>6. يصوغ </a:t>
            </a:r>
            <a:r>
              <a:rPr lang="ar-SA" sz="2400" dirty="0">
                <a:cs typeface="AL-Mohanad" pitchFamily="2" charset="-78"/>
              </a:rPr>
              <a:t>مفهوماً بأسلوبه لخريطة المفاهيم.</a:t>
            </a:r>
          </a:p>
          <a:p>
            <a:r>
              <a:rPr lang="ar-SA" sz="2400" dirty="0" smtClean="0">
                <a:cs typeface="AL-Mohanad" pitchFamily="2" charset="-78"/>
              </a:rPr>
              <a:t>7. يتعرف </a:t>
            </a:r>
            <a:r>
              <a:rPr lang="ar-SA" sz="2400" dirty="0">
                <a:cs typeface="AL-Mohanad" pitchFamily="2" charset="-78"/>
              </a:rPr>
              <a:t>أنواع خرائط المفاهيم.</a:t>
            </a:r>
          </a:p>
        </p:txBody>
      </p:sp>
      <p:sp>
        <p:nvSpPr>
          <p:cNvPr id="3" name="مستطيل 2"/>
          <p:cNvSpPr/>
          <p:nvPr/>
        </p:nvSpPr>
        <p:spPr>
          <a:xfrm>
            <a:off x="5337461" y="404664"/>
            <a:ext cx="3122971" cy="584775"/>
          </a:xfrm>
          <a:prstGeom prst="rect">
            <a:avLst/>
          </a:prstGeom>
        </p:spPr>
        <p:txBody>
          <a:bodyPr wrap="none">
            <a:spAutoFit/>
          </a:bodyPr>
          <a:lstStyle/>
          <a:p>
            <a:r>
              <a:rPr lang="ar-SA" sz="3200" dirty="0">
                <a:solidFill>
                  <a:srgbClr val="0070C0"/>
                </a:solidFill>
                <a:cs typeface="AL-Mohanad" pitchFamily="2" charset="-78"/>
              </a:rPr>
              <a:t>الوحدة التدريبية الأولى:</a:t>
            </a:r>
          </a:p>
        </p:txBody>
      </p:sp>
      <p:graphicFrame>
        <p:nvGraphicFramePr>
          <p:cNvPr id="13" name="جدول 12"/>
          <p:cNvGraphicFramePr>
            <a:graphicFrameLocks noGrp="1"/>
          </p:cNvGraphicFramePr>
          <p:nvPr>
            <p:extLst>
              <p:ext uri="{D42A27DB-BD31-4B8C-83A1-F6EECF244321}">
                <p14:modId xmlns:p14="http://schemas.microsoft.com/office/powerpoint/2010/main" val="3502712754"/>
              </p:ext>
            </p:extLst>
          </p:nvPr>
        </p:nvGraphicFramePr>
        <p:xfrm>
          <a:off x="1447800" y="1167408"/>
          <a:ext cx="6877050" cy="533400"/>
        </p:xfrm>
        <a:graphic>
          <a:graphicData uri="http://schemas.openxmlformats.org/drawingml/2006/table">
            <a:tbl>
              <a:tblPr rtl="1"/>
              <a:tblGrid>
                <a:gridCol w="2737470"/>
                <a:gridCol w="4139580"/>
              </a:tblGrid>
              <a:tr h="533400">
                <a:tc>
                  <a:txBody>
                    <a:bodyPr/>
                    <a:lstStyle/>
                    <a:p>
                      <a:pPr rtl="1"/>
                      <a:r>
                        <a:rPr kumimoji="0" lang="ar-SA" sz="2800" kern="1200" dirty="0" smtClean="0">
                          <a:solidFill>
                            <a:schemeClr val="tx1"/>
                          </a:solidFill>
                          <a:effectLst/>
                          <a:latin typeface="+mn-lt"/>
                          <a:ea typeface="+mn-ea"/>
                          <a:cs typeface="AL-Mohanad Bold" pitchFamily="2" charset="-78"/>
                        </a:rPr>
                        <a:t>الجلسة الأولى: </a:t>
                      </a:r>
                      <a:endParaRPr lang="ar-SA" sz="2800" dirty="0">
                        <a:cs typeface="AL-Mohanad Bold" pitchFamily="2" charset="-78"/>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rtl="1">
                        <a:spcAft>
                          <a:spcPts val="0"/>
                        </a:spcAft>
                      </a:pPr>
                      <a:r>
                        <a:rPr lang="ar-SA" sz="2800" dirty="0">
                          <a:effectLst/>
                          <a:latin typeface="Times New Roman"/>
                          <a:ea typeface="Times New Roman"/>
                          <a:cs typeface="AL-Mohanad Bold"/>
                        </a:rPr>
                        <a:t>الزمن الكلي للجلسة ( 120 ) دقيقة</a:t>
                      </a:r>
                      <a:endParaRPr lang="en-US" sz="2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شكل بيضاوي 4"/>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11</a:t>
            </a:r>
            <a:endParaRPr lang="ar-SA" sz="2000" dirty="0">
              <a:solidFill>
                <a:schemeClr val="tx1"/>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8139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down)">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down)">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down)">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wipe(down)">
                                      <p:cBhvr>
                                        <p:cTn id="47" dur="500"/>
                                        <p:tgtEl>
                                          <p:spTgt spid="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wipe(down)">
                                      <p:cBhvr>
                                        <p:cTn id="52" dur="500"/>
                                        <p:tgtEl>
                                          <p:spTgt spid="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wipe(down)">
                                      <p:cBhvr>
                                        <p:cTn id="57" dur="500"/>
                                        <p:tgtEl>
                                          <p:spTgt spid="2">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
                                            <p:txEl>
                                              <p:pRg st="9" end="9"/>
                                            </p:txEl>
                                          </p:spTgt>
                                        </p:tgtEl>
                                        <p:attrNameLst>
                                          <p:attrName>style.visibility</p:attrName>
                                        </p:attrNameLst>
                                      </p:cBhvr>
                                      <p:to>
                                        <p:strVal val="visible"/>
                                      </p:to>
                                    </p:set>
                                    <p:animEffect transition="in" filter="wipe(down)">
                                      <p:cBhvr>
                                        <p:cTn id="62" dur="500"/>
                                        <p:tgtEl>
                                          <p:spTgt spid="2">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Effect transition="in" filter="wipe(down)">
                                      <p:cBhvr>
                                        <p:cTn id="6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619672" y="1268760"/>
            <a:ext cx="6696744" cy="4524315"/>
          </a:xfrm>
          <a:prstGeom prst="rect">
            <a:avLst/>
          </a:prstGeom>
        </p:spPr>
        <p:txBody>
          <a:bodyPr wrap="square">
            <a:spAutoFit/>
          </a:bodyPr>
          <a:lstStyle/>
          <a:p>
            <a:pPr algn="justLow"/>
            <a:r>
              <a:rPr lang="ar-SA" sz="2400" dirty="0">
                <a:solidFill>
                  <a:srgbClr val="1F497D"/>
                </a:solidFill>
                <a:latin typeface="Times New Roman"/>
                <a:ea typeface="Times New Roman"/>
                <a:cs typeface="AL-Mohanad" pitchFamily="2" charset="-78"/>
              </a:rPr>
              <a:t>الوحدة التدريبية الثالثة:</a:t>
            </a:r>
            <a:endParaRPr lang="en-US" sz="2400" dirty="0">
              <a:latin typeface="Times New Roman"/>
              <a:ea typeface="Times New Roman"/>
              <a:cs typeface="AL-Mohanad" pitchFamily="2" charset="-78"/>
            </a:endParaRPr>
          </a:p>
          <a:p>
            <a:pPr algn="justLow"/>
            <a:r>
              <a:rPr lang="ar-SA" sz="2400" dirty="0">
                <a:solidFill>
                  <a:srgbClr val="1F497D"/>
                </a:solidFill>
                <a:latin typeface="Times New Roman"/>
                <a:ea typeface="Times New Roman"/>
                <a:cs typeface="AL-Mohanad" pitchFamily="2" charset="-78"/>
              </a:rPr>
              <a:t> </a:t>
            </a:r>
            <a:endParaRPr lang="en-US" sz="2400" dirty="0">
              <a:latin typeface="Times New Roman"/>
              <a:ea typeface="Times New Roman"/>
              <a:cs typeface="AL-Mohanad" pitchFamily="2" charset="-78"/>
            </a:endParaRPr>
          </a:p>
          <a:p>
            <a:pPr algn="justLow"/>
            <a:r>
              <a:rPr lang="ar-SA" sz="2400" dirty="0">
                <a:solidFill>
                  <a:srgbClr val="1F497D"/>
                </a:solidFill>
                <a:latin typeface="Times New Roman"/>
                <a:ea typeface="Times New Roman"/>
                <a:cs typeface="AL-Mohanad" pitchFamily="2" charset="-78"/>
              </a:rPr>
              <a:t>الهدف العام للوحدة: </a:t>
            </a:r>
            <a:endParaRPr lang="en-US" sz="2400" dirty="0">
              <a:latin typeface="Times New Roman"/>
              <a:ea typeface="Times New Roman"/>
              <a:cs typeface="AL-Mohanad" pitchFamily="2" charset="-78"/>
            </a:endParaRPr>
          </a:p>
          <a:p>
            <a:pPr marL="228600" algn="justLow"/>
            <a:r>
              <a:rPr lang="ar-SA" sz="2400" dirty="0">
                <a:latin typeface="Times New Roman"/>
                <a:ea typeface="Times New Roman"/>
                <a:cs typeface="AL-Mohanad" pitchFamily="2" charset="-78"/>
              </a:rPr>
              <a:t>توظيف الاستخدامات المتعددة لخرائط المفاهيم في مواقف التعليم والتعلم.</a:t>
            </a:r>
            <a:endParaRPr lang="en-US" sz="2400" dirty="0">
              <a:latin typeface="Times New Roman"/>
              <a:ea typeface="Times New Roman"/>
              <a:cs typeface="AL-Mohanad" pitchFamily="2" charset="-78"/>
            </a:endParaRPr>
          </a:p>
          <a:p>
            <a:pPr algn="justLow"/>
            <a:r>
              <a:rPr lang="ar-SA" sz="2400" dirty="0">
                <a:solidFill>
                  <a:srgbClr val="1F497D"/>
                </a:solidFill>
                <a:latin typeface="Times New Roman"/>
                <a:ea typeface="Times New Roman"/>
                <a:cs typeface="AL-Mohanad" pitchFamily="2" charset="-78"/>
              </a:rPr>
              <a:t>الأهداف الإجرائية:</a:t>
            </a:r>
            <a:endParaRPr lang="en-US" sz="2400" dirty="0">
              <a:latin typeface="Times New Roman"/>
              <a:ea typeface="Times New Roman"/>
              <a:cs typeface="AL-Mohanad" pitchFamily="2" charset="-78"/>
            </a:endParaRPr>
          </a:p>
          <a:p>
            <a:pPr algn="justLow"/>
            <a:r>
              <a:rPr lang="ar-SA" sz="2400" dirty="0">
                <a:latin typeface="Times New Roman"/>
                <a:ea typeface="Times New Roman"/>
                <a:cs typeface="AL-Mohanad" pitchFamily="2" charset="-78"/>
              </a:rPr>
              <a:t>في نهاية الوحدة التدريبية يتوقع من المتدرب أن:</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يوظف خرائط المفهوم في أنواع تقويم  تعلم الطلاب.</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يوظف خرائط المفاهيم في التخطيط للتدريس.</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يوظف خرائط المفاهيم في تبسيط التعلم والفهم الصحيح له.</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يوظف خرائط المفاهيم في اكتشاف العلاقات بين المفاهيم لتحقيق تعلم ذي معنى.</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98107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50</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1619672" y="1750164"/>
            <a:ext cx="6768752" cy="3046988"/>
          </a:xfrm>
          <a:prstGeom prst="rect">
            <a:avLst/>
          </a:prstGeom>
        </p:spPr>
        <p:txBody>
          <a:bodyPr wrap="square">
            <a:spAutoFit/>
          </a:bodyPr>
          <a:lstStyle/>
          <a:p>
            <a:pPr algn="justLow"/>
            <a:r>
              <a:rPr lang="ar-SA" sz="2400" dirty="0">
                <a:solidFill>
                  <a:srgbClr val="1F497D"/>
                </a:solidFill>
                <a:latin typeface="Times New Roman"/>
                <a:ea typeface="Times New Roman"/>
                <a:cs typeface="AL-Mohanad" pitchFamily="2" charset="-78"/>
              </a:rPr>
              <a:t>موضوعات الوحدة:</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استخدام خريطة المفهوم في أنواع تقويم تعلم الطلاب.</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استخدام خرائط المفاهيم في التخطيط للتدريس.</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استخدام خرائط المفاهيم في تبسيط التعلم والفهم الصحيح له.</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استخدام خرائط المفاهيم في اكتشاف العلاقات بين المفاهيم لتحقيق تعلم ذي معنى.</a:t>
            </a:r>
            <a:endParaRPr lang="en-US" sz="2400" dirty="0">
              <a:latin typeface="Times New Roman"/>
              <a:ea typeface="Times New Roman"/>
              <a:cs typeface="AL-Mohanad" pitchFamily="2" charset="-78"/>
            </a:endParaRPr>
          </a:p>
          <a:p>
            <a:pPr marL="342900" lvl="0" indent="-342900" algn="justLow">
              <a:buFont typeface="+mj-lt"/>
              <a:buAutoNum type="arabicPeriod"/>
              <a:tabLst>
                <a:tab pos="245745" algn="l"/>
              </a:tabLst>
            </a:pPr>
            <a:r>
              <a:rPr lang="ar-SA" sz="2400" dirty="0">
                <a:latin typeface="Times New Roman"/>
                <a:ea typeface="Times New Roman"/>
                <a:cs typeface="AL-Mohanad" pitchFamily="2" charset="-78"/>
              </a:rPr>
              <a:t>استخدام خرائط المفاهيم في التقويم الذاتي للتعلم.</a:t>
            </a:r>
            <a:endParaRPr lang="en-US" sz="2400" dirty="0">
              <a:latin typeface="Times New Roman"/>
              <a:ea typeface="Times New Roman"/>
              <a:cs typeface="AL-Mohanad" pitchFamily="2" charset="-78"/>
            </a:endParaRPr>
          </a:p>
          <a:p>
            <a:r>
              <a:rPr lang="en-US" sz="2400" dirty="0">
                <a:latin typeface="Times New Roman"/>
                <a:ea typeface="Times New Roman"/>
                <a:cs typeface="AL-Mohanad" pitchFamily="2" charset="-78"/>
              </a:rPr>
              <a:t> </a:t>
            </a:r>
            <a:endParaRPr lang="en-US" sz="2400" dirty="0">
              <a:effectLst/>
              <a:latin typeface="Times New Roman"/>
              <a:ea typeface="Times New Roman"/>
              <a:cs typeface="AL-Mohanad"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428015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51</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1015413173"/>
              </p:ext>
            </p:extLst>
          </p:nvPr>
        </p:nvGraphicFramePr>
        <p:xfrm>
          <a:off x="1835696" y="1047016"/>
          <a:ext cx="6688028" cy="365760"/>
        </p:xfrm>
        <a:graphic>
          <a:graphicData uri="http://schemas.openxmlformats.org/drawingml/2006/table">
            <a:tbl>
              <a:tblPr rtl="1" firstRow="1" firstCol="1" lastRow="1" lastCol="1" bandRow="1" bandCol="1"/>
              <a:tblGrid>
                <a:gridCol w="2901323"/>
                <a:gridCol w="3786705"/>
              </a:tblGrid>
              <a:tr h="0">
                <a:tc>
                  <a:txBody>
                    <a:bodyPr/>
                    <a:lstStyle/>
                    <a:p>
                      <a:pPr algn="justLow" rtl="1">
                        <a:spcAft>
                          <a:spcPts val="0"/>
                        </a:spcAft>
                      </a:pPr>
                      <a:r>
                        <a:rPr lang="ar-SA" sz="2400" dirty="0" smtClean="0">
                          <a:effectLst/>
                          <a:latin typeface="Times New Roman"/>
                          <a:ea typeface="Times New Roman"/>
                          <a:cs typeface="AL-Mohanad" pitchFamily="2" charset="-78"/>
                        </a:rPr>
                        <a:t>الجلسة </a:t>
                      </a:r>
                      <a:r>
                        <a:rPr lang="ar-SA" sz="2400" dirty="0">
                          <a:effectLst/>
                          <a:latin typeface="Times New Roman"/>
                          <a:ea typeface="Times New Roman"/>
                          <a:cs typeface="AL-Mohanad" pitchFamily="2" charset="-78"/>
                        </a:rPr>
                        <a:t>الأولى:</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400" dirty="0">
                          <a:effectLst/>
                          <a:latin typeface="Times New Roman"/>
                          <a:ea typeface="Times New Roman"/>
                          <a:cs typeface="AL-Mohanad" pitchFamily="2" charset="-78"/>
                        </a:rPr>
                        <a:t>الزمن الكلي للجلسة ( 120 ) دقيقة</a:t>
                      </a:r>
                      <a:endParaRPr lang="en-US" sz="2400" dirty="0">
                        <a:effectLst/>
                        <a:latin typeface="Times New Roman"/>
                        <a:ea typeface="Times New Roman"/>
                        <a:cs typeface="AL-Mohanad"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59632" y="1700808"/>
            <a:ext cx="779526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Low"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الهدف العام للجلسة: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 يوظف خرائط المفاهيم في مواقف التعليم والتعلم بحسب استخداماتها المتعددة.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الأهداف الإجرائية:</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chemeClr val="tx1"/>
                </a:solidFill>
                <a:effectLst/>
                <a:latin typeface="AL-Mohanad Bold"/>
                <a:ea typeface="Times New Roman" pitchFamily="18" charset="0"/>
                <a:cs typeface="AL-Mohanad" pitchFamily="2" charset="-78"/>
              </a:rPr>
              <a:t>في نهاية الجلسة التدريبية يتوقع من المتدرب أن: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457200" marR="0" lvl="1" indent="0" algn="justLow" defTabSz="914400" rtl="1" eaLnBrk="0" fontAlgn="base" latinLnBrk="0" hangingPunct="0">
              <a:lnSpc>
                <a:spcPct val="100000"/>
              </a:lnSpc>
              <a:spcBef>
                <a:spcPct val="0"/>
              </a:spcBef>
              <a:spcAft>
                <a:spcPct val="0"/>
              </a:spcAft>
              <a:buClrTx/>
              <a:buSzTx/>
              <a:buFontTx/>
              <a:buAutoNum type="arabicPeriod"/>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يوظف خريطة المفهوم في أنواع تقويم تعلم الطلاب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457200" marR="0" lvl="1" indent="0" algn="justLow" defTabSz="914400" rtl="1" eaLnBrk="0" fontAlgn="base" latinLnBrk="0" hangingPunct="0">
              <a:lnSpc>
                <a:spcPct val="100000"/>
              </a:lnSpc>
              <a:spcBef>
                <a:spcPct val="0"/>
              </a:spcBef>
              <a:spcAft>
                <a:spcPct val="0"/>
              </a:spcAft>
              <a:buClrTx/>
              <a:buSzTx/>
              <a:buFontTx/>
              <a:buAutoNum type="arabicPeriod"/>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يوظف خرائط المفاهيم في التخطيط للتدريس.</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موضوعات الجلسة: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Char char="•"/>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استخدام خريطة المفهوم في أنواع تقويم تعلم الطلاب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Char char="•"/>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استخدام خرائط المفاهيم في التخطيط للتدريس.</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الأسلوب التدريبي: </a:t>
            </a:r>
            <a:endParaRPr kumimoji="0" lang="en-US" sz="2400" b="0" i="0" u="none" strike="noStrike" cap="none" normalizeH="0" baseline="0" dirty="0" smtClean="0">
              <a:ln>
                <a:noFill/>
              </a:ln>
              <a:solidFill>
                <a:schemeClr val="tx1"/>
              </a:solidFill>
              <a:effectLst/>
              <a:latin typeface="Arial" pitchFamily="34" charset="0"/>
              <a:cs typeface="AL-Mohanad" pitchFamily="2" charset="-78"/>
            </a:endParaRPr>
          </a:p>
          <a:p>
            <a:pPr marL="0" marR="0" lvl="0" indent="457200" algn="justLow" defTabSz="914400" rtl="1" eaLnBrk="0" fontAlgn="base" latinLnBrk="0" hangingPunct="0">
              <a:lnSpc>
                <a:spcPct val="100000"/>
              </a:lnSpc>
              <a:spcBef>
                <a:spcPct val="0"/>
              </a:spcBef>
              <a:spcAft>
                <a:spcPct val="0"/>
              </a:spcAft>
              <a:buClrTx/>
              <a:buSzTx/>
              <a:buFontTx/>
              <a:buNone/>
              <a:tabLst>
                <a:tab pos="931863" algn="l"/>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يستخدم المدرب في هذه الجلسة أسلوب المشغل التدريبي.</a:t>
            </a:r>
            <a:endParaRPr kumimoji="0" lang="ar-SA" sz="2400" b="0" i="0" u="none" strike="noStrike" cap="none" normalizeH="0" baseline="0" dirty="0" smtClean="0">
              <a:ln>
                <a:noFill/>
              </a:ln>
              <a:solidFill>
                <a:schemeClr val="tx1"/>
              </a:solidFill>
              <a:effectLst/>
              <a:latin typeface="Arial" pitchFamily="34" charset="0"/>
              <a:cs typeface="AL-Mohanad" pitchFamily="2" charset="-78"/>
            </a:endParaRPr>
          </a:p>
        </p:txBody>
      </p:sp>
      <p:sp>
        <p:nvSpPr>
          <p:cNvPr id="5" name="مستطيل 4"/>
          <p:cNvSpPr/>
          <p:nvPr/>
        </p:nvSpPr>
        <p:spPr>
          <a:xfrm>
            <a:off x="5758797" y="260648"/>
            <a:ext cx="2845651" cy="461665"/>
          </a:xfrm>
          <a:prstGeom prst="rect">
            <a:avLst/>
          </a:prstGeom>
        </p:spPr>
        <p:txBody>
          <a:bodyPr wrap="none">
            <a:spAutoFit/>
          </a:bodyPr>
          <a:lstStyle/>
          <a:p>
            <a:pPr lvl="0" indent="457200" fontAlgn="base">
              <a:spcBef>
                <a:spcPct val="0"/>
              </a:spcBef>
              <a:spcAft>
                <a:spcPct val="0"/>
              </a:spcAft>
              <a:tabLst>
                <a:tab pos="931863" algn="l"/>
              </a:tabLst>
            </a:pPr>
            <a:r>
              <a:rPr lang="ar-SA" sz="2400" dirty="0">
                <a:solidFill>
                  <a:srgbClr val="0070C0"/>
                </a:solidFill>
                <a:latin typeface="AL-Mohanad Bold"/>
                <a:ea typeface="Times New Roman" pitchFamily="18" charset="0"/>
                <a:cs typeface="AL-Mohanad" pitchFamily="2" charset="-78"/>
              </a:rPr>
              <a:t>الوحدة التدريبية الثالثة:</a:t>
            </a:r>
            <a:endParaRPr lang="en-US" sz="1050" dirty="0">
              <a:solidFill>
                <a:srgbClr val="0070C0"/>
              </a:solidFill>
              <a:latin typeface="Arial" pitchFamily="34" charset="0"/>
              <a:cs typeface="AL-Mohanad" pitchFamily="2" charset="-78"/>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14351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51</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1033609090"/>
              </p:ext>
            </p:extLst>
          </p:nvPr>
        </p:nvGraphicFramePr>
        <p:xfrm>
          <a:off x="1187624" y="2492896"/>
          <a:ext cx="7560840" cy="2194560"/>
        </p:xfrm>
        <a:graphic>
          <a:graphicData uri="http://schemas.openxmlformats.org/drawingml/2006/table">
            <a:tbl>
              <a:tblPr rtl="1" firstRow="1" firstCol="1" lastRow="1" lastCol="1" bandRow="1" bandCol="1"/>
              <a:tblGrid>
                <a:gridCol w="3780420"/>
                <a:gridCol w="3780420"/>
              </a:tblGrid>
              <a:tr h="0">
                <a:tc>
                  <a:txBody>
                    <a:bodyPr/>
                    <a:lstStyle/>
                    <a:p>
                      <a:pPr marL="742950" lvl="1" indent="-285750" algn="justLow" rtl="1">
                        <a:spcAft>
                          <a:spcPts val="0"/>
                        </a:spcAft>
                        <a:buFont typeface="Symbol"/>
                        <a:buChar char=""/>
                        <a:tabLst>
                          <a:tab pos="245745" algn="l"/>
                        </a:tabLst>
                      </a:pPr>
                      <a:r>
                        <a:rPr lang="ar-SA" sz="2400">
                          <a:effectLst/>
                          <a:latin typeface="Times New Roman"/>
                          <a:ea typeface="Times New Roman"/>
                          <a:cs typeface="AL-Mohanad"/>
                        </a:rPr>
                        <a:t>أوراق عمل لتنفيذ النشاطات.</a:t>
                      </a:r>
                      <a:endParaRPr lang="en-US" sz="2400">
                        <a:effectLst/>
                        <a:latin typeface="Times New Roman"/>
                        <a:ea typeface="Times New Roman"/>
                      </a:endParaRPr>
                    </a:p>
                    <a:p>
                      <a:pPr marL="742950" lvl="1" indent="-285750" algn="justLow" rtl="1">
                        <a:spcAft>
                          <a:spcPts val="0"/>
                        </a:spcAft>
                        <a:buFont typeface="Symbol"/>
                        <a:buChar char=""/>
                        <a:tabLst>
                          <a:tab pos="245745" algn="l"/>
                        </a:tabLst>
                      </a:pPr>
                      <a:r>
                        <a:rPr lang="ar-SA" sz="2400">
                          <a:effectLst/>
                          <a:latin typeface="Times New Roman"/>
                          <a:ea typeface="Times New Roman"/>
                          <a:cs typeface="AL-Mohanad"/>
                        </a:rPr>
                        <a:t>أقلام للكتابة (مراسم، ملونة).</a:t>
                      </a:r>
                      <a:endParaRPr lang="en-US" sz="2400">
                        <a:effectLst/>
                        <a:latin typeface="Times New Roman"/>
                        <a:ea typeface="Times New Roman"/>
                      </a:endParaRPr>
                    </a:p>
                    <a:p>
                      <a:pPr marL="742950" lvl="1" indent="-285750" algn="justLow" rtl="1">
                        <a:spcAft>
                          <a:spcPts val="0"/>
                        </a:spcAft>
                        <a:buFont typeface="Symbol"/>
                        <a:buChar char=""/>
                        <a:tabLst>
                          <a:tab pos="245745" algn="l"/>
                        </a:tabLst>
                      </a:pPr>
                      <a:r>
                        <a:rPr lang="ar-SA" sz="2400">
                          <a:effectLst/>
                          <a:latin typeface="Times New Roman"/>
                          <a:ea typeface="Times New Roman"/>
                          <a:cs typeface="AL-Mohanad"/>
                        </a:rPr>
                        <a:t>جهاز حاسب آلي.</a:t>
                      </a:r>
                      <a:endParaRPr lang="en-US" sz="2400">
                        <a:effectLst/>
                        <a:latin typeface="Times New Roman"/>
                        <a:ea typeface="Times New Roman"/>
                      </a:endParaRPr>
                    </a:p>
                    <a:p>
                      <a:pPr marL="742950" lvl="1" indent="-285750" algn="justLow" rtl="1">
                        <a:spcAft>
                          <a:spcPts val="0"/>
                        </a:spcAft>
                        <a:buFont typeface="Symbol"/>
                        <a:buChar char=""/>
                        <a:tabLst>
                          <a:tab pos="245745" algn="l"/>
                        </a:tabLst>
                      </a:pPr>
                      <a:r>
                        <a:rPr lang="ar-SA" sz="2400">
                          <a:effectLst/>
                          <a:latin typeface="Times New Roman"/>
                          <a:ea typeface="Times New Roman"/>
                          <a:cs typeface="AL-Mohanad"/>
                        </a:rPr>
                        <a:t>جهاز عرض البيانات (</a:t>
                      </a:r>
                      <a:r>
                        <a:rPr lang="en-US" sz="2400">
                          <a:effectLst/>
                          <a:latin typeface="Times New Roman"/>
                          <a:ea typeface="Times New Roman"/>
                          <a:cs typeface="AL-Mohanad"/>
                        </a:rPr>
                        <a:t>Data show Projector</a:t>
                      </a:r>
                      <a:r>
                        <a:rPr lang="ar-SA" sz="2400">
                          <a:effectLst/>
                          <a:latin typeface="Times New Roman"/>
                          <a:ea typeface="Times New Roman"/>
                          <a:cs typeface="AL-Mohanad"/>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a:rPr>
                        <a:t>سبورة ورقية.</a:t>
                      </a:r>
                      <a:endParaRPr lang="en-US" sz="2400" dirty="0">
                        <a:effectLst/>
                        <a:latin typeface="Times New Roman"/>
                        <a:ea typeface="Times New Roman"/>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a:rPr>
                        <a:t>أوراق سبورة ورقية وأقلام الكتابة عليها.</a:t>
                      </a:r>
                      <a:endParaRPr lang="en-US" sz="2400" dirty="0">
                        <a:effectLst/>
                        <a:latin typeface="Times New Roman"/>
                        <a:ea typeface="Times New Roman"/>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a:rPr>
                        <a:t>صحف حائطية.</a:t>
                      </a:r>
                      <a:endParaRPr lang="en-US" sz="2400" dirty="0">
                        <a:effectLst/>
                        <a:latin typeface="Times New Roman"/>
                        <a:ea typeface="Times New Roman"/>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a:rPr>
                        <a:t>مواد تثبيت الصحف الحائطية. </a:t>
                      </a:r>
                      <a:endParaRPr lang="en-US" sz="2400" dirty="0">
                        <a:effectLst/>
                        <a:latin typeface="Times New Roman"/>
                        <a:ea typeface="Times New Roman"/>
                      </a:endParaRPr>
                    </a:p>
                    <a:p>
                      <a:pPr marL="742950" lvl="1" indent="-285750" algn="justLow" rtl="1">
                        <a:spcAft>
                          <a:spcPts val="0"/>
                        </a:spcAft>
                        <a:buFont typeface="Symbol"/>
                        <a:buChar char=""/>
                        <a:tabLst>
                          <a:tab pos="245745" algn="l"/>
                        </a:tabLst>
                      </a:pPr>
                      <a:r>
                        <a:rPr lang="ar-SA" sz="2400" dirty="0">
                          <a:effectLst/>
                          <a:latin typeface="Times New Roman"/>
                          <a:ea typeface="Times New Roman"/>
                          <a:cs typeface="AL-Mohanad"/>
                        </a:rPr>
                        <a:t>الكاميرا الوثائقية.</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3760106" y="908720"/>
            <a:ext cx="47003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246063" algn="l"/>
              </a:tabLst>
            </a:pPr>
            <a:r>
              <a:rPr kumimoji="0" lang="ar-SA" sz="2400" b="0" i="0" u="none" strike="noStrike" cap="none" normalizeH="0" baseline="0" dirty="0" smtClean="0">
                <a:ln>
                  <a:noFill/>
                </a:ln>
                <a:solidFill>
                  <a:srgbClr val="1F497D"/>
                </a:solidFill>
                <a:effectLst/>
                <a:latin typeface="Arial" pitchFamily="34" charset="0"/>
                <a:ea typeface="Times New Roman" pitchFamily="18" charset="0"/>
                <a:cs typeface="AL-Mohanad Bold" charset="-78"/>
              </a:rPr>
              <a:t>متطلبات الجلسة (تجهيزات، وتقنيات، ووسائل):</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41703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52</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مستطيل 2"/>
          <p:cNvSpPr/>
          <p:nvPr/>
        </p:nvSpPr>
        <p:spPr>
          <a:xfrm>
            <a:off x="6750496" y="476672"/>
            <a:ext cx="1997968" cy="461665"/>
          </a:xfrm>
          <a:prstGeom prst="rect">
            <a:avLst/>
          </a:prstGeom>
        </p:spPr>
        <p:txBody>
          <a:bodyPr wrap="square">
            <a:spAutoFit/>
          </a:bodyPr>
          <a:lstStyle/>
          <a:p>
            <a:pPr marL="228600" algn="justLow"/>
            <a:r>
              <a:rPr lang="ar-SA" sz="2400" b="1" dirty="0" smtClean="0">
                <a:latin typeface="Times New Roman"/>
                <a:ea typeface="Times New Roman"/>
                <a:cs typeface="AL-Mohanad Bold"/>
              </a:rPr>
              <a:t>خطة </a:t>
            </a:r>
            <a:r>
              <a:rPr lang="ar-SA" sz="2400" b="1" dirty="0">
                <a:latin typeface="Times New Roman"/>
                <a:ea typeface="Times New Roman"/>
                <a:cs typeface="AL-Mohanad Bold"/>
              </a:rPr>
              <a:t>التنفيذ:</a:t>
            </a:r>
            <a:endParaRPr lang="en-US" sz="2400" dirty="0">
              <a:effectLst/>
              <a:latin typeface="Times New Roman"/>
              <a:ea typeface="Times New Roman"/>
            </a:endParaRPr>
          </a:p>
        </p:txBody>
      </p:sp>
      <p:graphicFrame>
        <p:nvGraphicFramePr>
          <p:cNvPr id="4" name="جدول 3"/>
          <p:cNvGraphicFramePr>
            <a:graphicFrameLocks noGrp="1"/>
          </p:cNvGraphicFramePr>
          <p:nvPr>
            <p:extLst>
              <p:ext uri="{D42A27DB-BD31-4B8C-83A1-F6EECF244321}">
                <p14:modId xmlns:p14="http://schemas.microsoft.com/office/powerpoint/2010/main" val="81182420"/>
              </p:ext>
            </p:extLst>
          </p:nvPr>
        </p:nvGraphicFramePr>
        <p:xfrm>
          <a:off x="1115617" y="1034600"/>
          <a:ext cx="7488832" cy="5454740"/>
        </p:xfrm>
        <a:graphic>
          <a:graphicData uri="http://schemas.openxmlformats.org/drawingml/2006/table">
            <a:tbl>
              <a:tblPr rtl="1" firstRow="1" firstCol="1" lastRow="1" lastCol="1" bandRow="1" bandCol="1"/>
              <a:tblGrid>
                <a:gridCol w="563067"/>
                <a:gridCol w="1602531"/>
                <a:gridCol w="1134939"/>
                <a:gridCol w="4188295"/>
              </a:tblGrid>
              <a:tr h="354559">
                <a:tc>
                  <a:txBody>
                    <a:bodyPr/>
                    <a:lstStyle/>
                    <a:p>
                      <a:pPr algn="ctr" rtl="1">
                        <a:spcAft>
                          <a:spcPts val="0"/>
                        </a:spcAft>
                      </a:pPr>
                      <a:r>
                        <a:rPr lang="ar-SA" sz="1100">
                          <a:effectLst/>
                          <a:latin typeface="Times New Roman"/>
                          <a:ea typeface="Times New Roman"/>
                          <a:cs typeface="PT Bold Heading"/>
                        </a:rPr>
                        <a:t>النشاط</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100">
                          <a:effectLst/>
                          <a:latin typeface="Times New Roman"/>
                          <a:ea typeface="Times New Roman"/>
                          <a:cs typeface="PT Bold Heading"/>
                        </a:rPr>
                        <a:t>الموضوع</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100">
                          <a:effectLst/>
                          <a:latin typeface="Times New Roman"/>
                          <a:ea typeface="Times New Roman"/>
                          <a:cs typeface="PT Bold Heading"/>
                        </a:rPr>
                        <a:t>الزمن بالدقائق</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100">
                          <a:effectLst/>
                          <a:latin typeface="Times New Roman"/>
                          <a:ea typeface="Times New Roman"/>
                          <a:cs typeface="PT Bold Heading"/>
                        </a:rPr>
                        <a:t>طريقة التنفيذ</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839">
                <a:tc>
                  <a:txBody>
                    <a:bodyPr/>
                    <a:lstStyle/>
                    <a:p>
                      <a:pPr algn="ctr" rtl="1">
                        <a:spcAft>
                          <a:spcPts val="0"/>
                        </a:spcAft>
                      </a:pPr>
                      <a:r>
                        <a:rPr lang="ar-SA" sz="1600">
                          <a:effectLst/>
                          <a:latin typeface="Times New Roman"/>
                          <a:ea typeface="Times New Roman"/>
                          <a:cs typeface="PT Bold Heading"/>
                        </a:rPr>
                        <a:t> </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400" dirty="0">
                          <a:effectLst/>
                          <a:latin typeface="Times New Roman"/>
                          <a:ea typeface="Times New Roman"/>
                          <a:cs typeface="PT Bold Heading"/>
                        </a:rPr>
                        <a:t>أهداف الوحدة الثالثة</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الجلسة الأولى</a:t>
                      </a:r>
                      <a:endParaRPr lang="en-US" sz="1400" dirty="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5</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effectLst/>
                          <a:latin typeface="Times New Roman"/>
                          <a:ea typeface="Times New Roman"/>
                          <a:cs typeface="AL-Mohanad"/>
                        </a:rPr>
                        <a:t>يعرض المدرب أهداف الجلسة ويناقشها مع المتدربين.</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8235">
                <a:tc rowSpan="3">
                  <a:txBody>
                    <a:bodyPr/>
                    <a:lstStyle/>
                    <a:p>
                      <a:pPr algn="ctr" rtl="1">
                        <a:spcAft>
                          <a:spcPts val="0"/>
                        </a:spcAft>
                      </a:pPr>
                      <a:r>
                        <a:rPr lang="ar-SA" sz="1600">
                          <a:effectLst/>
                          <a:latin typeface="Times New Roman"/>
                          <a:ea typeface="Times New Roman"/>
                          <a:cs typeface="PT Bold Heading"/>
                        </a:rPr>
                        <a:t>1</a:t>
                      </a:r>
                      <a:endParaRPr lang="en-US" sz="1100">
                        <a:effectLst/>
                        <a:latin typeface="Times New Roman"/>
                        <a:ea typeface="Times New Roman"/>
                      </a:endParaRPr>
                    </a:p>
                    <a:p>
                      <a:pPr algn="ctr" rtl="1">
                        <a:spcAft>
                          <a:spcPts val="0"/>
                        </a:spcAft>
                      </a:pPr>
                      <a:r>
                        <a:rPr lang="ar-SA" sz="1600">
                          <a:effectLst/>
                          <a:latin typeface="Times New Roman"/>
                          <a:ea typeface="Times New Roman"/>
                          <a:cs typeface="PT Bold Heading"/>
                        </a:rPr>
                        <a:t> </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algn="ctr" rtl="1">
                        <a:spcAft>
                          <a:spcPts val="0"/>
                        </a:spcAft>
                      </a:pPr>
                      <a:r>
                        <a:rPr lang="ar-SA" sz="1400" dirty="0">
                          <a:effectLst/>
                          <a:latin typeface="Times New Roman"/>
                          <a:ea typeface="Times New Roman"/>
                          <a:cs typeface="PT Bold Heading"/>
                        </a:rPr>
                        <a:t>توظيف خريطة المفهوم في أنواع التقويم لتعلم الطلاب</a:t>
                      </a:r>
                      <a:endParaRPr lang="en-US" sz="1400" dirty="0">
                        <a:effectLst/>
                        <a:latin typeface="Times New Roman"/>
                        <a:ea typeface="Times New Roman"/>
                      </a:endParaRPr>
                    </a:p>
                  </a:txBody>
                  <a:tcPr marL="58517" marR="58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30</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dirty="0">
                          <a:effectLst/>
                          <a:latin typeface="Times New Roman"/>
                          <a:ea typeface="Times New Roman"/>
                          <a:cs typeface="AL-Mohanad"/>
                        </a:rPr>
                        <a:t>يناقش المدرب توجيهات النشاط (4-1-1) مع المتدربين ليتأكد من فهمهم للمطلوب، وينبههم إلى أن الخارطة </a:t>
                      </a:r>
                      <a:r>
                        <a:rPr lang="ar-SA" sz="1800" dirty="0" err="1">
                          <a:effectLst/>
                          <a:latin typeface="Times New Roman"/>
                          <a:ea typeface="Times New Roman"/>
                          <a:cs typeface="AL-Mohanad"/>
                        </a:rPr>
                        <a:t>المفاهيمية</a:t>
                      </a:r>
                      <a:r>
                        <a:rPr lang="ar-SA" sz="1800" dirty="0">
                          <a:effectLst/>
                          <a:latin typeface="Times New Roman"/>
                          <a:ea typeface="Times New Roman"/>
                          <a:cs typeface="AL-Mohanad"/>
                        </a:rPr>
                        <a:t> التي سيتم بناؤها سيتم الاستفادة منها وتوظيفها في أنشطة لاحقة.</a:t>
                      </a:r>
                      <a:endParaRPr lang="en-US" sz="1100" dirty="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5489">
                <a:tc vMerge="1">
                  <a:txBody>
                    <a:bodyPr/>
                    <a:lstStyle/>
                    <a:p>
                      <a:pPr rtl="1"/>
                      <a:endParaRPr lang="ar-SA"/>
                    </a:p>
                  </a:txBody>
                  <a:tcPr/>
                </a:tc>
                <a:tc vMerge="1">
                  <a:txBody>
                    <a:bodyPr/>
                    <a:lstStyle/>
                    <a:p>
                      <a:pPr rtl="1"/>
                      <a:endParaRPr lang="ar-SA"/>
                    </a:p>
                  </a:txBody>
                  <a:tcPr/>
                </a:tc>
                <a:tc>
                  <a:txBody>
                    <a:bodyPr/>
                    <a:lstStyle/>
                    <a:p>
                      <a:pPr algn="ctr" rtl="1">
                        <a:spcAft>
                          <a:spcPts val="0"/>
                        </a:spcAft>
                      </a:pPr>
                      <a:r>
                        <a:rPr lang="ar-SA" sz="1800">
                          <a:effectLst/>
                          <a:latin typeface="Times New Roman"/>
                          <a:ea typeface="Times New Roman"/>
                          <a:cs typeface="AL-Mohanad"/>
                        </a:rPr>
                        <a:t>15</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effectLst/>
                          <a:latin typeface="Times New Roman"/>
                          <a:ea typeface="Times New Roman"/>
                          <a:cs typeface="AL-Mohanad"/>
                        </a:rPr>
                        <a:t>يطلب من المتدربين تنفيذ النشاط التدريبي (4-1-1) بشكل فردي، ثم بشكل جماعي.</a:t>
                      </a:r>
                      <a:endParaRPr lang="en-US" sz="1100">
                        <a:effectLst/>
                        <a:latin typeface="Times New Roman"/>
                        <a:ea typeface="Times New Roman"/>
                      </a:endParaRPr>
                    </a:p>
                    <a:p>
                      <a:pPr algn="justLow" rtl="1">
                        <a:spcAft>
                          <a:spcPts val="0"/>
                        </a:spcAft>
                      </a:pPr>
                      <a:r>
                        <a:rPr lang="ar-SA" sz="1800">
                          <a:effectLst/>
                          <a:latin typeface="Times New Roman"/>
                          <a:ea typeface="Times New Roman"/>
                          <a:cs typeface="AL-Mohanad"/>
                        </a:rPr>
                        <a:t> </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947">
                <a:tc vMerge="1">
                  <a:txBody>
                    <a:bodyPr/>
                    <a:lstStyle/>
                    <a:p>
                      <a:pPr rtl="1"/>
                      <a:endParaRPr lang="ar-SA"/>
                    </a:p>
                  </a:txBody>
                  <a:tcPr/>
                </a:tc>
                <a:tc vMerge="1">
                  <a:txBody>
                    <a:bodyPr/>
                    <a:lstStyle/>
                    <a:p>
                      <a:pPr rtl="1"/>
                      <a:endParaRPr lang="ar-SA"/>
                    </a:p>
                  </a:txBody>
                  <a:tcPr/>
                </a:tc>
                <a:tc>
                  <a:txBody>
                    <a:bodyPr/>
                    <a:lstStyle/>
                    <a:p>
                      <a:pPr algn="ctr" rtl="1">
                        <a:spcAft>
                          <a:spcPts val="0"/>
                        </a:spcAft>
                      </a:pPr>
                      <a:r>
                        <a:rPr lang="ar-SA" sz="1800">
                          <a:effectLst/>
                          <a:latin typeface="Times New Roman"/>
                          <a:ea typeface="Times New Roman"/>
                          <a:cs typeface="AL-Mohanad"/>
                        </a:rPr>
                        <a:t>15</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solidFill>
                            <a:srgbClr val="000000"/>
                          </a:solidFill>
                          <a:effectLst/>
                          <a:latin typeface="Times New Roman"/>
                          <a:ea typeface="Times New Roman"/>
                          <a:cs typeface="AL-Mohanad"/>
                        </a:rPr>
                        <a:t>عرض ما توصلت إليه المجموعات ومناقشتها مع المدرب.</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117">
                <a:tc rowSpan="2">
                  <a:txBody>
                    <a:bodyPr/>
                    <a:lstStyle/>
                    <a:p>
                      <a:pPr algn="ctr" rtl="1">
                        <a:spcAft>
                          <a:spcPts val="0"/>
                        </a:spcAft>
                      </a:pPr>
                      <a:r>
                        <a:rPr lang="ar-SA" sz="1600">
                          <a:effectLst/>
                          <a:latin typeface="Times New Roman"/>
                          <a:ea typeface="Times New Roman"/>
                          <a:cs typeface="PT Bold Heading"/>
                        </a:rPr>
                        <a:t>2</a:t>
                      </a:r>
                      <a:endParaRPr lang="en-US" sz="1100">
                        <a:effectLst/>
                        <a:latin typeface="Times New Roman"/>
                        <a:ea typeface="Times New Roman"/>
                      </a:endParaRPr>
                    </a:p>
                    <a:p>
                      <a:pPr algn="ctr" rtl="1">
                        <a:spcAft>
                          <a:spcPts val="0"/>
                        </a:spcAft>
                      </a:pPr>
                      <a:r>
                        <a:rPr lang="ar-SA" sz="1600">
                          <a:effectLst/>
                          <a:latin typeface="Times New Roman"/>
                          <a:ea typeface="Times New Roman"/>
                          <a:cs typeface="PT Bold Heading"/>
                        </a:rPr>
                        <a:t> </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8600" algn="ctr" rtl="1">
                        <a:spcAft>
                          <a:spcPts val="0"/>
                        </a:spcAft>
                      </a:pPr>
                      <a:r>
                        <a:rPr lang="ar-SA" sz="1400" dirty="0">
                          <a:effectLst/>
                          <a:latin typeface="Times New Roman"/>
                          <a:ea typeface="Times New Roman"/>
                          <a:cs typeface="PT Bold Heading"/>
                        </a:rPr>
                        <a:t> </a:t>
                      </a:r>
                      <a:endParaRPr lang="en-US" sz="1400" dirty="0">
                        <a:effectLst/>
                        <a:latin typeface="Times New Roman"/>
                        <a:ea typeface="Times New Roman"/>
                      </a:endParaRPr>
                    </a:p>
                    <a:p>
                      <a:pPr marL="228600" algn="ctr" rtl="1">
                        <a:spcAft>
                          <a:spcPts val="0"/>
                        </a:spcAft>
                      </a:pPr>
                      <a:r>
                        <a:rPr lang="ar-SA" sz="1400" dirty="0">
                          <a:effectLst/>
                          <a:latin typeface="Times New Roman"/>
                          <a:ea typeface="Times New Roman"/>
                          <a:cs typeface="PT Bold Heading"/>
                        </a:rPr>
                        <a:t>توظيف خريطة المفهوم في </a:t>
                      </a:r>
                      <a:r>
                        <a:rPr lang="ar-SA" sz="1400" dirty="0" err="1">
                          <a:effectLst/>
                          <a:latin typeface="Times New Roman"/>
                          <a:ea typeface="Times New Roman"/>
                          <a:cs typeface="PT Bold Heading"/>
                        </a:rPr>
                        <a:t>التتخطيط</a:t>
                      </a:r>
                      <a:r>
                        <a:rPr lang="ar-SA" sz="1400" dirty="0">
                          <a:effectLst/>
                          <a:latin typeface="Times New Roman"/>
                          <a:ea typeface="Times New Roman"/>
                          <a:cs typeface="PT Bold Heading"/>
                        </a:rPr>
                        <a:t> للتدريس</a:t>
                      </a:r>
                      <a:endParaRPr lang="en-US" sz="1400" dirty="0">
                        <a:effectLst/>
                        <a:latin typeface="Times New Roman"/>
                        <a:ea typeface="Times New Roman"/>
                      </a:endParaRPr>
                    </a:p>
                  </a:txBody>
                  <a:tcPr marL="58517" marR="58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a:effectLst/>
                          <a:latin typeface="Times New Roman"/>
                          <a:ea typeface="Times New Roman"/>
                          <a:cs typeface="AL-Mohanad"/>
                        </a:rPr>
                        <a:t>30</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a:effectLst/>
                          <a:latin typeface="Times New Roman"/>
                          <a:ea typeface="Times New Roman"/>
                          <a:cs typeface="AL-Mohanad"/>
                        </a:rPr>
                        <a:t>يطلب من المتدربين تنفيذ النشاط التدريبي (4-1-2) بشكل فردي، ثم بشكل جماعي.</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791">
                <a:tc vMerge="1">
                  <a:txBody>
                    <a:bodyPr/>
                    <a:lstStyle/>
                    <a:p>
                      <a:pPr rtl="1"/>
                      <a:endParaRPr lang="ar-SA"/>
                    </a:p>
                  </a:txBody>
                  <a:tcPr/>
                </a:tc>
                <a:tc vMerge="1">
                  <a:txBody>
                    <a:bodyPr/>
                    <a:lstStyle/>
                    <a:p>
                      <a:pPr rtl="1"/>
                      <a:endParaRPr lang="ar-SA"/>
                    </a:p>
                  </a:txBody>
                  <a:tcPr/>
                </a:tc>
                <a:tc>
                  <a:txBody>
                    <a:bodyPr/>
                    <a:lstStyle/>
                    <a:p>
                      <a:pPr algn="ctr" rtl="1">
                        <a:spcAft>
                          <a:spcPts val="0"/>
                        </a:spcAft>
                      </a:pPr>
                      <a:r>
                        <a:rPr lang="ar-SA" sz="1800">
                          <a:effectLst/>
                          <a:latin typeface="Times New Roman"/>
                          <a:ea typeface="Times New Roman"/>
                          <a:cs typeface="AL-Mohanad"/>
                        </a:rPr>
                        <a:t>25</a:t>
                      </a:r>
                      <a:endParaRPr lang="en-US" sz="11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spcAft>
                          <a:spcPts val="0"/>
                        </a:spcAft>
                      </a:pPr>
                      <a:r>
                        <a:rPr lang="ar-SA" sz="1800" dirty="0">
                          <a:solidFill>
                            <a:srgbClr val="000000"/>
                          </a:solidFill>
                          <a:effectLst/>
                          <a:latin typeface="Times New Roman"/>
                          <a:ea typeface="Times New Roman"/>
                          <a:cs typeface="AL-Mohanad"/>
                        </a:rPr>
                        <a:t>عرض ما توصلت إليه المجموعات ومناقشتها مع المدرب.</a:t>
                      </a:r>
                      <a:endParaRPr lang="en-US" sz="1100" dirty="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763">
                <a:tc gridSpan="2">
                  <a:txBody>
                    <a:bodyPr/>
                    <a:lstStyle/>
                    <a:p>
                      <a:pPr algn="ctr" rtl="1">
                        <a:spcAft>
                          <a:spcPts val="0"/>
                        </a:spcAft>
                      </a:pPr>
                      <a:r>
                        <a:rPr lang="ar-SA" sz="1000">
                          <a:effectLst/>
                          <a:latin typeface="Times New Roman"/>
                          <a:ea typeface="Times New Roman"/>
                          <a:cs typeface="PT Bold Heading"/>
                        </a:rPr>
                        <a:t>المجموع</a:t>
                      </a:r>
                      <a:endParaRPr lang="en-US" sz="100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gridSpan="2">
                  <a:txBody>
                    <a:bodyPr/>
                    <a:lstStyle/>
                    <a:p>
                      <a:pPr algn="ctr" rtl="1">
                        <a:spcAft>
                          <a:spcPts val="0"/>
                        </a:spcAft>
                      </a:pPr>
                      <a:r>
                        <a:rPr lang="ar-SA" sz="1200" dirty="0">
                          <a:effectLst/>
                          <a:latin typeface="Times New Roman"/>
                          <a:ea typeface="Times New Roman"/>
                          <a:cs typeface="PT Bold Heading"/>
                        </a:rPr>
                        <a:t>120</a:t>
                      </a:r>
                      <a:endParaRPr lang="en-US" sz="1000" dirty="0">
                        <a:effectLst/>
                        <a:latin typeface="Times New Roman"/>
                        <a:ea typeface="Times New Roman"/>
                      </a:endParaRPr>
                    </a:p>
                  </a:txBody>
                  <a:tcPr marL="58517" marR="58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r>
            </a:tbl>
          </a:graphicData>
        </a:graphic>
      </p:graphicFrame>
      <p:sp>
        <p:nvSpPr>
          <p:cNvPr id="5" name="Rectangle 1"/>
          <p:cNvSpPr>
            <a:spLocks noChangeArrowheads="1"/>
          </p:cNvSpPr>
          <p:nvPr/>
        </p:nvSpPr>
        <p:spPr bwMode="auto">
          <a:xfrm>
            <a:off x="2535238" y="1339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936104" cy="622935"/>
          </a:xfrm>
          <a:prstGeom prst="rect">
            <a:avLst/>
          </a:prstGeom>
        </p:spPr>
      </p:pic>
    </p:spTree>
    <p:extLst>
      <p:ext uri="{BB962C8B-B14F-4D97-AF65-F5344CB8AC3E}">
        <p14:creationId xmlns:p14="http://schemas.microsoft.com/office/powerpoint/2010/main" val="32031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53</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4055953071"/>
              </p:ext>
            </p:extLst>
          </p:nvPr>
        </p:nvGraphicFramePr>
        <p:xfrm>
          <a:off x="1907704" y="332656"/>
          <a:ext cx="7026746" cy="487680"/>
        </p:xfrm>
        <a:graphic>
          <a:graphicData uri="http://schemas.openxmlformats.org/drawingml/2006/table">
            <a:tbl>
              <a:tblPr rtl="1" firstRow="1" firstCol="1" lastRow="1" lastCol="1" bandRow="1" bandCol="1"/>
              <a:tblGrid>
                <a:gridCol w="5182928"/>
                <a:gridCol w="1843818"/>
              </a:tblGrid>
              <a:tr h="0">
                <a:tc>
                  <a:txBody>
                    <a:bodyPr/>
                    <a:lstStyle/>
                    <a:p>
                      <a:pPr algn="justLow" rtl="1">
                        <a:spcAft>
                          <a:spcPts val="0"/>
                        </a:spcAft>
                      </a:pPr>
                      <a:r>
                        <a:rPr lang="ar-SA" sz="1600" dirty="0" smtClean="0">
                          <a:effectLst/>
                          <a:latin typeface="Times New Roman"/>
                          <a:ea typeface="Times New Roman"/>
                          <a:cs typeface="AL-Mohanad"/>
                        </a:rPr>
                        <a:t>النشاط </a:t>
                      </a:r>
                      <a:r>
                        <a:rPr lang="ar-SA" sz="1600" dirty="0">
                          <a:effectLst/>
                          <a:latin typeface="Times New Roman"/>
                          <a:ea typeface="Times New Roman"/>
                          <a:cs typeface="AL-Mohanad"/>
                        </a:rPr>
                        <a:t>(3- 1-1)</a:t>
                      </a:r>
                      <a:endParaRPr lang="en-US" sz="12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1600">
                          <a:effectLst/>
                          <a:latin typeface="Times New Roman"/>
                          <a:ea typeface="Times New Roman"/>
                          <a:cs typeface="AL-Mohanad"/>
                        </a:rPr>
                        <a:t>الزمن (60) دقيقة</a:t>
                      </a:r>
                      <a:endParaRPr lang="en-US" sz="12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1600">
                          <a:effectLst/>
                          <a:latin typeface="Times New Roman"/>
                          <a:ea typeface="Times New Roman"/>
                          <a:cs typeface="AL-Mohanad"/>
                        </a:rPr>
                        <a:t>أسلوب التنفيذ</a:t>
                      </a:r>
                      <a:endParaRPr lang="en-US" sz="12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1600" dirty="0">
                          <a:effectLst/>
                          <a:latin typeface="Times New Roman"/>
                          <a:ea typeface="Times New Roman"/>
                          <a:cs typeface="AL-Mohanad"/>
                        </a:rPr>
                        <a:t>مشغل تدريبي</a:t>
                      </a:r>
                      <a:endParaRPr lang="en-US" sz="12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043608" y="1098024"/>
            <a:ext cx="784887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476250" algn="l"/>
              </a:tabLst>
            </a:pPr>
            <a:r>
              <a:rPr kumimoji="0" lang="ar-SA" b="0" i="0" u="none" strike="noStrike" cap="none" normalizeH="0" baseline="0" dirty="0" smtClean="0">
                <a:ln>
                  <a:noFill/>
                </a:ln>
                <a:solidFill>
                  <a:srgbClr val="1F497D"/>
                </a:solidFill>
                <a:effectLst/>
                <a:latin typeface="AL-Mohanad Bold"/>
                <a:ea typeface="Times New Roman" pitchFamily="18" charset="0"/>
                <a:cs typeface="AL-Mohanad" pitchFamily="2" charset="-78"/>
              </a:rPr>
              <a:t>هدف النشاط:</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 يوظف المتدرب خريطة المفهوم في أنواع التقويم  لتعلم الطلاب .</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76250" algn="l"/>
              </a:tabLst>
            </a:pPr>
            <a:r>
              <a:rPr kumimoji="0" lang="ar-SA" b="0" i="0" u="none" strike="noStrike" cap="none" normalizeH="0" baseline="0" dirty="0" smtClean="0">
                <a:ln>
                  <a:noFill/>
                </a:ln>
                <a:solidFill>
                  <a:srgbClr val="1F497D"/>
                </a:solidFill>
                <a:effectLst/>
                <a:latin typeface="AL-Mohanad Bold"/>
                <a:ea typeface="Times New Roman" pitchFamily="18" charset="0"/>
                <a:cs typeface="AL-Mohanad" pitchFamily="2" charset="-78"/>
              </a:rPr>
              <a:t>المطلوب في النشاط: </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عزيزي المتدرب:</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يمكن استخدام خريطة المفهوم في أنواع التقويم لتعلّم الطلاب بطرق </a:t>
            </a:r>
            <a:r>
              <a:rPr kumimoji="0" lang="ar-SA"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شتّى،ونقترح</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أن تقدّم للطلاب خريطة مفاهيم ناقصة ويطلب من الطلاب استكمالها، ويجب أن تلاحظ الآتي:</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يفضّل عند بناء خارطة المفاهيم لتوظيفها في التقويم القبلي أن تكون العناصر الناقصة مبنية على معرفة وخبرات سابقة لدى الطلاب. ويفضّل عند بنائها لتوظيفها في التقويم البنائي، تقديم خارطة مفاهيم كاملة لا ينقصها سوى المفاهيم التي يتم تناولها في موضوع الدرس الحالي. على أنه يفضّل التركز فيها على المفاهيم التي استهدفها (موضوع الدرس الحالي أو الوحدة) عند بناء خارطة مفاهيم لتوظيفها في التقويم الختامي.</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يفضّل عدم المبالغة في عدد العناصر الناقصة في خارطة المفاهيم، في بدايات تطبيق هذا الأسلوب مع الطلاب.</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مراعاة التنوع عند إحداث النقص في الخريطة، فقد يكون في </a:t>
            </a:r>
            <a:r>
              <a:rPr kumimoji="0" lang="ar-SA"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المفاهيم،أو</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في الكلمات والجمل الرابطة، أو الوصلات، أو في المربعات والمستطيلات والدوائر،... إلخ.</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في ضوء ما سبق، نأمل منك القيام بالآتي، ثم مناقشة ما توصلت إليه مع زملائك في المجموعة:</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ذكر الإجراءات التي ستتّبعها في توظيف خارطة المفاهيم في أنواع التقويم (القبلي/ البنائي/ الختامي).</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بناء خريطة المفهوم في أحد الموضوعات من تخصصك لاستخدامها في التقويم القبلي لتعلم الطلاب، ثم إجراء التعديلات عليها لتتناسب مع وظائف التقويم (البنائي/ الختامي).</a:t>
            </a:r>
            <a:endParaRPr kumimoji="0" lang="en-US"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76250" algn="l"/>
              </a:tabLst>
            </a:pP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أخي المتدرب آمل ملاحظة أن الخارطة </a:t>
            </a:r>
            <a:r>
              <a:rPr kumimoji="0" lang="ar-SA"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التي ستبنيها هنا سيتم توظيفها في جلسات ونشاطات قادمة.</a:t>
            </a:r>
            <a:endParaRPr kumimoji="0" lang="ar-SA" b="0" i="0" u="none" strike="noStrike" cap="none" normalizeH="0" baseline="0" dirty="0" smtClean="0">
              <a:ln>
                <a:noFill/>
              </a:ln>
              <a:solidFill>
                <a:schemeClr val="tx1"/>
              </a:solidFill>
              <a:effectLst/>
              <a:latin typeface="Arial" pitchFamily="34" charset="0"/>
              <a:cs typeface="AL-Mohanad" pitchFamily="2" charset="-78"/>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159706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54</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2436678121"/>
              </p:ext>
            </p:extLst>
          </p:nvPr>
        </p:nvGraphicFramePr>
        <p:xfrm>
          <a:off x="1763688" y="332656"/>
          <a:ext cx="7170762" cy="609600"/>
        </p:xfrm>
        <a:graphic>
          <a:graphicData uri="http://schemas.openxmlformats.org/drawingml/2006/table">
            <a:tbl>
              <a:tblPr rtl="1" firstRow="1" firstCol="1" lastRow="1" lastCol="1" bandRow="1" bandCol="1"/>
              <a:tblGrid>
                <a:gridCol w="5289154"/>
                <a:gridCol w="1881608"/>
              </a:tblGrid>
              <a:tr h="0">
                <a:tc>
                  <a:txBody>
                    <a:bodyPr/>
                    <a:lstStyle/>
                    <a:p>
                      <a:pPr algn="justLow" rtl="1">
                        <a:spcAft>
                          <a:spcPts val="0"/>
                        </a:spcAft>
                      </a:pPr>
                      <a:r>
                        <a:rPr lang="ar-SA" sz="2000" dirty="0" smtClean="0">
                          <a:effectLst/>
                          <a:latin typeface="Times New Roman"/>
                          <a:ea typeface="Times New Roman"/>
                          <a:cs typeface="AL-Mohanad"/>
                        </a:rPr>
                        <a:t>النشاط </a:t>
                      </a:r>
                      <a:r>
                        <a:rPr lang="ar-SA" sz="2000" dirty="0">
                          <a:effectLst/>
                          <a:latin typeface="Times New Roman"/>
                          <a:ea typeface="Times New Roman"/>
                          <a:cs typeface="AL-Mohanad"/>
                        </a:rPr>
                        <a:t>(3-1- 2)</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a:rPr>
                        <a:t>الزمن (50) دقيقة</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r" rtl="1">
                        <a:spcAft>
                          <a:spcPts val="0"/>
                        </a:spcAft>
                      </a:pPr>
                      <a:r>
                        <a:rPr lang="ar-SA" sz="2000">
                          <a:effectLst/>
                          <a:latin typeface="Times New Roman"/>
                          <a:ea typeface="Times New Roman"/>
                          <a:cs typeface="AL-Mohanad"/>
                        </a:rPr>
                        <a:t>أسلوب التنفيذ</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a:rPr>
                        <a:t>مشغل تدريبي</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547664" y="1389534"/>
            <a:ext cx="734481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476250" algn="l"/>
              </a:tabLst>
            </a:pPr>
            <a:r>
              <a:rPr kumimoji="0" lang="ar-SA" sz="20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هدف النشاط:</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 يوظف المتدرب خرائط المفاهيم في التخطيط للتدريس.</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0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المطلوب في النشاط: </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عزيزي المتدرب:</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اطلع على النشرة العلمية (4-1-1) للتعرف على بعض استخدامات خرائط المفاهيم في الموقف التعليمي </a:t>
            </a:r>
            <a:r>
              <a:rPr kumimoji="0" lang="ar-SA" sz="20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التعلمي</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وفوائدها في التخطيط للتدريس، نأمل منك القيام بالآتي ثم مناقشة ما توصلت إليه مع زملائك في المجموعة:</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خطط لدرس باستخدام خريطة المفاهيم في التخطيط للمواقف </a:t>
            </a:r>
            <a:r>
              <a:rPr kumimoji="0" lang="ar-SA" sz="20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التعليمية،وفق</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ما تم التدرب عليه سابقاً متضمنة العناصر الآتية:</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الأهداف.</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الأساليب وطرائق </a:t>
            </a:r>
            <a:r>
              <a:rPr kumimoji="0" lang="ar-SA" sz="20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التدريس،والإجراءات</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الأنشطة المصاحبة.</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الوسائل التعليمية.</a:t>
            </a:r>
            <a:endParaRPr kumimoji="0" lang="en-US" sz="20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tab pos="476250" algn="l"/>
              </a:tabLst>
            </a:pP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أنواع التقويم (القبلي/ البنائي/ الختامي).</a:t>
            </a:r>
            <a:endParaRPr kumimoji="0" lang="ar-SA" sz="20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tab pos="476250" algn="l"/>
              </a:tabLst>
            </a:pPr>
            <a:r>
              <a:rPr kumimoji="0" lang="ar-SA" sz="20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rPr>
              <a:t>......................................................................................................................................................................................................................................................................................................................</a:t>
            </a:r>
            <a:r>
              <a:rPr kumimoji="0" lang="en-US" sz="2000" b="0" i="0" u="none" strike="noStrike" cap="none" normalizeH="0" baseline="0" dirty="0" smtClean="0">
                <a:ln>
                  <a:noFill/>
                </a:ln>
                <a:solidFill>
                  <a:schemeClr val="tx1"/>
                </a:solidFill>
                <a:effectLst/>
                <a:latin typeface="Arial" pitchFamily="34" charset="0"/>
                <a:cs typeface="AL-Mohanad" pitchFamily="2" charset="-78"/>
              </a:rPr>
              <a:t> </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26847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55</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3243980730"/>
              </p:ext>
            </p:extLst>
          </p:nvPr>
        </p:nvGraphicFramePr>
        <p:xfrm>
          <a:off x="1835696" y="476672"/>
          <a:ext cx="6923286" cy="609600"/>
        </p:xfrm>
        <a:graphic>
          <a:graphicData uri="http://schemas.openxmlformats.org/drawingml/2006/table">
            <a:tbl>
              <a:tblPr rtl="1" firstRow="1" firstCol="1" lastRow="1" lastCol="1" bandRow="1" bandCol="1"/>
              <a:tblGrid>
                <a:gridCol w="6923286"/>
              </a:tblGrid>
              <a:tr h="0">
                <a:tc>
                  <a:txBody>
                    <a:bodyPr/>
                    <a:lstStyle/>
                    <a:p>
                      <a:pPr algn="ctr" rtl="1">
                        <a:spcAft>
                          <a:spcPts val="0"/>
                        </a:spcAft>
                      </a:pPr>
                      <a:r>
                        <a:rPr lang="ar-SA" sz="2000">
                          <a:effectLst/>
                          <a:latin typeface="Times New Roman"/>
                          <a:ea typeface="Times New Roman"/>
                          <a:cs typeface="AL-Mohanad"/>
                        </a:rPr>
                        <a:t>نشرة علمية رقم: (3-1- 1)</a:t>
                      </a:r>
                      <a:endParaRPr lang="en-US" sz="20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Low" rtl="1">
                        <a:spcAft>
                          <a:spcPts val="0"/>
                        </a:spcAft>
                      </a:pPr>
                      <a:r>
                        <a:rPr lang="ar-SA" sz="2000" dirty="0">
                          <a:effectLst/>
                          <a:latin typeface="Times New Roman"/>
                          <a:ea typeface="Times New Roman"/>
                          <a:cs typeface="AL-Mohanad"/>
                        </a:rPr>
                        <a:t>موضوع النشرة العلمية: استخدام خرائط المفاهيم في التخطيط للتدريس.</a:t>
                      </a:r>
                      <a:endParaRPr lang="en-US" sz="20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259632" y="1415673"/>
            <a:ext cx="748883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من وظائف خرائط المفاهيم التي يمكن للمعلم الاستفادة منها التخطيط للتدريس، ويجدر الإشارة إلى أن الخرائط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ليست عن الأنواع الأخرى لتخطيط التدريس، بل تستخدم كأداة تنظيمية داعمة لتخطيط التدريس وزيادة فعاليته، فهي تمكن المعلم من تكوين نظرة شمولية للموضوع الذي سيدرسه وللعلاقات القائمة بين مكوناته مما يساعده على في تخطيط الدروس بشكل عميق وإبداعي.</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وما يجب التأكيد عليه أنه لا يوجد خريطة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واحدة لتسلسل الدرس، فكل معلم يمكن أن يقدم خريطة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خاصة به للموضوع الذي سيدرّسه، وتختلف عن الخريطة التي يقدمها معلم آخر، وأكثر من ذلك فإن المعلم نفسه قد يغيّر أو يعدل الخريطة </a:t>
            </a:r>
            <a:r>
              <a:rPr kumimoji="0" lang="ar-SA" sz="2400" b="0" i="0" u="none" strike="noStrike" cap="none" normalizeH="0" baseline="0" dirty="0" err="1" smtClean="0">
                <a:ln>
                  <a:noFill/>
                </a:ln>
                <a:solidFill>
                  <a:schemeClr val="tx1"/>
                </a:solidFill>
                <a:effectLst/>
                <a:latin typeface="Arial" pitchFamily="34" charset="0"/>
                <a:ea typeface="Times New Roman" pitchFamily="18" charset="0"/>
                <a:cs typeface="AL-Mohanad" pitchFamily="2" charset="-78"/>
              </a:rPr>
              <a:t>المفاهيمية</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 من يوم لآخر، أو صف لآخر، وهذا هو المفروض فخبرات المعلم وخبرات الفئة المستهدفة من الموجهات والمحددات الرئيسة في بناء خريطة المفهوم المستهدف، وهذا في حد ذاته شيء صحي يخدم عملية تخطيط الدروس.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89320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55</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مستطيل 4"/>
          <p:cNvSpPr/>
          <p:nvPr/>
        </p:nvSpPr>
        <p:spPr>
          <a:xfrm>
            <a:off x="1187624" y="1064925"/>
            <a:ext cx="7632848" cy="4524315"/>
          </a:xfrm>
          <a:prstGeom prst="rect">
            <a:avLst/>
          </a:prstGeom>
        </p:spPr>
        <p:txBody>
          <a:bodyPr wrap="square">
            <a:spAutoFit/>
          </a:bodyPr>
          <a:lstStyle/>
          <a:p>
            <a:pPr algn="justLow"/>
            <a:r>
              <a:rPr lang="ar-SA" sz="2400" dirty="0" smtClean="0">
                <a:latin typeface="Times New Roman"/>
                <a:ea typeface="Times New Roman"/>
                <a:cs typeface="AL-Mohanad" pitchFamily="2" charset="-78"/>
              </a:rPr>
              <a:t>    وفي </a:t>
            </a:r>
            <a:r>
              <a:rPr lang="ar-SA" sz="2400" dirty="0">
                <a:latin typeface="Times New Roman"/>
                <a:ea typeface="Times New Roman"/>
                <a:cs typeface="AL-Mohanad" pitchFamily="2" charset="-78"/>
              </a:rPr>
              <a:t>التخطيط لدرس يومي يفترض أن يبني المعلم خريطة مفهومية لمفاهيم الدرس الواحد، وبشكل عام يمكن أن تدعم خريطة المفاهيم التخطيط من الأوجه الآتية:</a:t>
            </a:r>
            <a:endParaRPr lang="en-US" sz="2400" dirty="0">
              <a:latin typeface="Times New Roman"/>
              <a:ea typeface="Times New Roman"/>
              <a:cs typeface="AL-Mohanad" pitchFamily="2" charset="-78"/>
            </a:endParaRPr>
          </a:p>
          <a:p>
            <a:pPr marL="342900" lvl="0" indent="-342900" algn="justLow">
              <a:buFont typeface="Times New Roman"/>
              <a:buChar char="-"/>
              <a:tabLst>
                <a:tab pos="476250" algn="l"/>
              </a:tabLst>
            </a:pPr>
            <a:r>
              <a:rPr lang="ar-SA" sz="2400" dirty="0">
                <a:latin typeface="Times New Roman"/>
                <a:ea typeface="Times New Roman"/>
                <a:cs typeface="AL-Mohanad" pitchFamily="2" charset="-78"/>
              </a:rPr>
              <a:t>تحديد المفاهيم الرئيسة التي يجب أن تستهدف في </a:t>
            </a:r>
            <a:r>
              <a:rPr lang="ar-SA" sz="2400" dirty="0" err="1">
                <a:latin typeface="Times New Roman"/>
                <a:ea typeface="Times New Roman"/>
                <a:cs typeface="AL-Mohanad" pitchFamily="2" charset="-78"/>
              </a:rPr>
              <a:t>التدريس،وبالتالي</a:t>
            </a:r>
            <a:r>
              <a:rPr lang="ar-SA" sz="2400" dirty="0">
                <a:latin typeface="Times New Roman"/>
                <a:ea typeface="Times New Roman"/>
                <a:cs typeface="AL-Mohanad" pitchFamily="2" charset="-78"/>
              </a:rPr>
              <a:t> تعطى ما تستحقه من الوقت والتقويم ولا تساوى بالمفاهيم الفرعية أو الأمثلة.</a:t>
            </a:r>
            <a:endParaRPr lang="en-US" sz="2400" dirty="0">
              <a:latin typeface="Times New Roman"/>
              <a:ea typeface="Times New Roman"/>
              <a:cs typeface="AL-Mohanad" pitchFamily="2" charset="-78"/>
            </a:endParaRPr>
          </a:p>
          <a:p>
            <a:pPr marL="342900" lvl="0" indent="-342900" algn="justLow">
              <a:buFont typeface="Times New Roman"/>
              <a:buChar char="-"/>
              <a:tabLst>
                <a:tab pos="476250" algn="l"/>
              </a:tabLst>
            </a:pPr>
            <a:r>
              <a:rPr lang="ar-SA" sz="2400" dirty="0">
                <a:latin typeface="Times New Roman"/>
                <a:ea typeface="Times New Roman"/>
                <a:cs typeface="AL-Mohanad" pitchFamily="2" charset="-78"/>
              </a:rPr>
              <a:t>استخدام الخرائط </a:t>
            </a:r>
            <a:r>
              <a:rPr lang="ar-SA" sz="2400" dirty="0" err="1">
                <a:latin typeface="Times New Roman"/>
                <a:ea typeface="Times New Roman"/>
                <a:cs typeface="AL-Mohanad" pitchFamily="2" charset="-78"/>
              </a:rPr>
              <a:t>المفاهيمية</a:t>
            </a:r>
            <a:r>
              <a:rPr lang="ar-SA" sz="2400" dirty="0">
                <a:latin typeface="Times New Roman"/>
                <a:ea typeface="Times New Roman"/>
                <a:cs typeface="AL-Mohanad" pitchFamily="2" charset="-78"/>
              </a:rPr>
              <a:t> يساعد المعلم في ردم الفجوة بين المفاهيم التي سيتعلمها الطالب، والمفاهيم التي يفترض أن يكون الطالب قد اكتسبها </a:t>
            </a:r>
            <a:r>
              <a:rPr lang="ar-SA" sz="2400" dirty="0" err="1">
                <a:latin typeface="Times New Roman"/>
                <a:ea typeface="Times New Roman"/>
                <a:cs typeface="AL-Mohanad" pitchFamily="2" charset="-78"/>
              </a:rPr>
              <a:t>سابقا،حيث</a:t>
            </a:r>
            <a:r>
              <a:rPr lang="ar-SA" sz="2400" dirty="0">
                <a:latin typeface="Times New Roman"/>
                <a:ea typeface="Times New Roman"/>
                <a:cs typeface="AL-Mohanad" pitchFamily="2" charset="-78"/>
              </a:rPr>
              <a:t> توضح للمعلم المتطلبات المعرفية السابقة اللازمة للتعلم.</a:t>
            </a:r>
            <a:endParaRPr lang="en-US" sz="2400" dirty="0">
              <a:latin typeface="Times New Roman"/>
              <a:ea typeface="Times New Roman"/>
              <a:cs typeface="AL-Mohanad" pitchFamily="2" charset="-78"/>
            </a:endParaRPr>
          </a:p>
          <a:p>
            <a:pPr marL="342900" lvl="0" indent="-342900" algn="justLow">
              <a:buFont typeface="Times New Roman"/>
              <a:buChar char="-"/>
              <a:tabLst>
                <a:tab pos="476250" algn="l"/>
              </a:tabLst>
            </a:pPr>
            <a:r>
              <a:rPr lang="ar-SA" sz="2400" dirty="0">
                <a:latin typeface="Times New Roman"/>
                <a:ea typeface="Times New Roman"/>
                <a:cs typeface="AL-Mohanad" pitchFamily="2" charset="-78"/>
              </a:rPr>
              <a:t>استخدام الروابط العرضية يعمل على توضيح فكرة تكامل فروع المواد الدراسية بشكل مبسّط مما يجعل مادة الدرس أكثر وظيفية .</a:t>
            </a:r>
            <a:endParaRPr lang="en-US" sz="2400" dirty="0">
              <a:latin typeface="Times New Roman"/>
              <a:ea typeface="Times New Roman"/>
              <a:cs typeface="AL-Mohanad" pitchFamily="2" charset="-78"/>
            </a:endParaRPr>
          </a:p>
          <a:p>
            <a:pPr marL="342900" lvl="0" indent="-342900" algn="justLow">
              <a:buFont typeface="Times New Roman"/>
              <a:buChar char="-"/>
              <a:tabLst>
                <a:tab pos="476250" algn="l"/>
              </a:tabLst>
            </a:pPr>
            <a:r>
              <a:rPr lang="ar-SA" sz="2400" dirty="0">
                <a:latin typeface="Times New Roman"/>
                <a:ea typeface="Times New Roman"/>
                <a:cs typeface="AL-Mohanad" pitchFamily="2" charset="-78"/>
              </a:rPr>
              <a:t>تساعد خريطة المفهوم المعلّم على التسلسل في الخطة دون الوقوع في فجوات </a:t>
            </a:r>
            <a:r>
              <a:rPr lang="ar-SA" sz="2400" dirty="0" err="1">
                <a:latin typeface="Times New Roman"/>
                <a:ea typeface="Times New Roman"/>
                <a:cs typeface="AL-Mohanad" pitchFamily="2" charset="-78"/>
              </a:rPr>
              <a:t>مفاهيمية</a:t>
            </a:r>
            <a:r>
              <a:rPr lang="ar-SA" sz="2400" dirty="0">
                <a:latin typeface="Times New Roman"/>
                <a:ea typeface="Times New Roman"/>
                <a:cs typeface="AL-Mohanad" pitchFamily="2" charset="-78"/>
              </a:rPr>
              <a:t> يصعب على الطالب تجاوزها.</a:t>
            </a:r>
            <a:endParaRPr lang="en-US" sz="2400" dirty="0">
              <a:effectLst/>
              <a:latin typeface="Times New Roman"/>
              <a:ea typeface="Times New Roman"/>
              <a:cs typeface="AL-Mohanad"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66428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107504" y="6237312"/>
            <a:ext cx="64807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solidFill>
              </a:rPr>
              <a:t>56</a:t>
            </a:r>
            <a:endParaRPr lang="ar-SA" sz="2000" dirty="0">
              <a:solidFill>
                <a:schemeClr val="tx1"/>
              </a:solidFill>
            </a:endParaRPr>
          </a:p>
        </p:txBody>
      </p:sp>
      <p:sp>
        <p:nvSpPr>
          <p:cNvPr id="19"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1477812178"/>
              </p:ext>
            </p:extLst>
          </p:nvPr>
        </p:nvGraphicFramePr>
        <p:xfrm>
          <a:off x="1907704" y="548680"/>
          <a:ext cx="6995294" cy="304800"/>
        </p:xfrm>
        <a:graphic>
          <a:graphicData uri="http://schemas.openxmlformats.org/drawingml/2006/table">
            <a:tbl>
              <a:tblPr rtl="1" firstRow="1" firstCol="1" lastRow="1" lastCol="1" bandRow="1" bandCol="1"/>
              <a:tblGrid>
                <a:gridCol w="3149281"/>
                <a:gridCol w="3846013"/>
              </a:tblGrid>
              <a:tr h="0">
                <a:tc>
                  <a:txBody>
                    <a:bodyPr/>
                    <a:lstStyle/>
                    <a:p>
                      <a:pPr algn="justLow" rtl="1">
                        <a:spcAft>
                          <a:spcPts val="0"/>
                        </a:spcAft>
                      </a:pPr>
                      <a:r>
                        <a:rPr lang="ar-SA" sz="2000" dirty="0">
                          <a:effectLst/>
                          <a:latin typeface="Times New Roman"/>
                          <a:ea typeface="Times New Roman"/>
                          <a:cs typeface="AL-Mohanad"/>
                        </a:rPr>
                        <a:t>الجلسة الثانية:</a:t>
                      </a:r>
                      <a:endParaRPr lang="en-US" sz="16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effectLst/>
                          <a:latin typeface="Times New Roman"/>
                          <a:ea typeface="Times New Roman"/>
                          <a:cs typeface="AL-Mohanad"/>
                        </a:rPr>
                        <a:t>الزمن الكلي للجلسة ( 120 ) دقيقة</a:t>
                      </a:r>
                      <a:endParaRPr lang="en-US" sz="16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403648" y="1028055"/>
            <a:ext cx="719236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الوحدة التدريبية الثالثة:</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الهدف العام للوحدة:</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الاستخدامات المتعددة لخرائط المفاهيم في مواقف التعليم والتعلم.</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الأهداف الإجرائية:</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في نهاية الجلسة التدريبية يتوقع من المتدرب أن:  </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يوظف خرائط المفاهيم في تبسيط التعلم والفهم الصحيح له.</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يوظف خرائط المفاهيم في اكتشاف العلاقات بين المفاهيم لتحقيق تعلم ذي معنى </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يوظف خرائط المفاهيم في التقويم الذاتي للتعلم.</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موضوعات الجلسة: </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استخدام خرائط المفاهيم في تبسيط التعلم والفهم الصحيح له.</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استخدام خرائط المفاهيم في اكتشاف العلاقات بين المفاهيم لتحقيق تعلم ذي معنى.</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chemeClr val="tx1"/>
                </a:solidFill>
                <a:effectLst/>
                <a:latin typeface="Arial" pitchFamily="34" charset="0"/>
                <a:ea typeface="Times New Roman" pitchFamily="18" charset="0"/>
                <a:cs typeface="AL-Mohanad" pitchFamily="2" charset="-78"/>
              </a:rPr>
              <a:t>استخدام خرائط المفاهيم في التقويم الذاتي للتعلم.</a:t>
            </a:r>
            <a:endParaRPr kumimoji="0" lang="en-US" sz="2200" b="0" i="0" u="none" strike="noStrike" cap="none" normalizeH="0" baseline="0" dirty="0" smtClean="0">
              <a:ln>
                <a:noFill/>
              </a:ln>
              <a:solidFill>
                <a:schemeClr val="tx1"/>
              </a:solidFill>
              <a:effectLst/>
              <a:latin typeface="Arial" pitchFamily="34" charset="0"/>
              <a:cs typeface="AL-Mohanad"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rgbClr val="1F497D"/>
                </a:solidFill>
                <a:effectLst/>
                <a:latin typeface="Arial" pitchFamily="34" charset="0"/>
                <a:ea typeface="Times New Roman" pitchFamily="18" charset="0"/>
                <a:cs typeface="AL-Mohanad" pitchFamily="2" charset="-78"/>
              </a:rPr>
              <a:t>الأسلوب التدريبي: </a:t>
            </a:r>
            <a:endParaRPr kumimoji="0" lang="ar-SA" sz="22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chemeClr val="tx1"/>
                </a:solidFill>
                <a:effectLst/>
                <a:latin typeface="Times New Roman" pitchFamily="18" charset="0"/>
                <a:ea typeface="Times New Roman" pitchFamily="18" charset="0"/>
                <a:cs typeface="AL-Mohanad" pitchFamily="2" charset="-78"/>
              </a:rPr>
              <a:t>يستخدم المدرب في هذه الجلسة أسلوب المشغل التدريبي.</a:t>
            </a:r>
            <a:r>
              <a:rPr kumimoji="0" lang="en-US" sz="2200" b="0" i="0" u="none" strike="noStrike" cap="none" normalizeH="0" baseline="0" dirty="0" smtClean="0">
                <a:ln>
                  <a:noFill/>
                </a:ln>
                <a:solidFill>
                  <a:schemeClr val="tx1"/>
                </a:solidFill>
                <a:effectLst/>
                <a:latin typeface="Arial" pitchFamily="34" charset="0"/>
                <a:cs typeface="AL-Mohanad" pitchFamily="2" charset="-78"/>
              </a:rPr>
              <a:t> </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1296144" cy="862525"/>
          </a:xfrm>
          <a:prstGeom prst="rect">
            <a:avLst/>
          </a:prstGeom>
        </p:spPr>
      </p:pic>
    </p:spTree>
    <p:extLst>
      <p:ext uri="{BB962C8B-B14F-4D97-AF65-F5344CB8AC3E}">
        <p14:creationId xmlns:p14="http://schemas.microsoft.com/office/powerpoint/2010/main" val="368565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922</TotalTime>
  <Words>7759</Words>
  <Application>Microsoft Office PowerPoint</Application>
  <PresentationFormat>عرض على الشاشة (3:4)‏</PresentationFormat>
  <Paragraphs>1236</Paragraphs>
  <Slides>112</Slides>
  <Notes>1</Notes>
  <HiddenSlides>0</HiddenSlides>
  <MMClips>0</MMClips>
  <ScaleCrop>false</ScaleCrop>
  <HeadingPairs>
    <vt:vector size="4" baseType="variant">
      <vt:variant>
        <vt:lpstr>نسق</vt:lpstr>
      </vt:variant>
      <vt:variant>
        <vt:i4>1</vt:i4>
      </vt:variant>
      <vt:variant>
        <vt:lpstr>عناوين الشرائح</vt:lpstr>
      </vt:variant>
      <vt:variant>
        <vt:i4>112</vt:i4>
      </vt:variant>
    </vt:vector>
  </HeadingPairs>
  <TitlesOfParts>
    <vt:vector size="113" baseType="lpstr">
      <vt:lpstr>انقلاب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خريطة مفاهيم توضح أقسام الكلام في اللغة العربية </vt:lpstr>
      <vt:lpstr>عرض تقديمي في PowerPoint</vt:lpstr>
      <vt:lpstr>عرض تقديمي في PowerPoint</vt:lpstr>
      <vt:lpstr>مثال تطبيقي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dell</cp:lastModifiedBy>
  <cp:revision>156</cp:revision>
  <dcterms:created xsi:type="dcterms:W3CDTF">2015-04-11T06:15:56Z</dcterms:created>
  <dcterms:modified xsi:type="dcterms:W3CDTF">2015-04-14T06:56:19Z</dcterms:modified>
</cp:coreProperties>
</file>