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9DAA2-A6DE-42F7-B3F2-990466F22238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B22CC-D10C-43D1-B9FE-4623D3CA6AE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6147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E6AF56-59D9-4C02-9CDE-0739616B3354}" type="slidenum">
              <a:rPr lang="ar-SA"/>
              <a:pPr/>
              <a:t>4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27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577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524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380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23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278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649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686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257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00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610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60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2B720-EEFE-4132-BA39-7469E0BF542C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FF441-DCF0-4440-AFB9-7DDAD4D5917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194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1143000"/>
          </a:xfrm>
        </p:spPr>
        <p:txBody>
          <a:bodyPr/>
          <a:lstStyle/>
          <a:p>
            <a:r>
              <a:rPr lang="ar-SA" sz="6600">
                <a:cs typeface="PT Bold Heading" pitchFamily="2" charset="-78"/>
              </a:rPr>
              <a:t>الــــســـــوق</a:t>
            </a:r>
            <a:endParaRPr lang="fr-FR" sz="6600">
              <a:cs typeface="PT Bold Heading" pitchFamily="2" charset="-78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5038"/>
            <a:ext cx="8229600" cy="1397000"/>
          </a:xfrm>
        </p:spPr>
        <p:txBody>
          <a:bodyPr/>
          <a:lstStyle/>
          <a:p>
            <a:pPr algn="r">
              <a:buFontTx/>
              <a:buNone/>
            </a:pPr>
            <a:r>
              <a:rPr lang="ar-SA" b="1" dirty="0">
                <a:solidFill>
                  <a:srgbClr val="003399"/>
                </a:solidFill>
                <a:cs typeface="Traditional Arabic" pitchFamily="2" charset="-78"/>
              </a:rPr>
              <a:t>* السوق عبارة عن المكان الذي تلتقي فيه قرارات البائعين والمشترين بشأن تبادل السلع .</a:t>
            </a:r>
            <a:endParaRPr lang="fr-FR" b="1" dirty="0">
              <a:solidFill>
                <a:srgbClr val="003399"/>
              </a:solidFill>
              <a:cs typeface="Traditional Arabic" pitchFamily="2" charset="-78"/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539750" y="4162425"/>
            <a:ext cx="8208963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dirty="0">
                <a:solidFill>
                  <a:srgbClr val="003399"/>
                </a:solidFill>
                <a:latin typeface="Arial" charset="0"/>
              </a:rPr>
              <a:t>* السوق هو العملية التي يتم من خلالها تحديد الأسعار والكميات المتبادلة من السلع والخدمات المختلفة .</a:t>
            </a:r>
            <a:endParaRPr lang="fr-FR" sz="3200" dirty="0">
              <a:solidFill>
                <a:srgbClr val="0033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919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utoUpdateAnimBg="0"/>
      <p:bldP spid="64515" grpId="0" build="p" autoUpdateAnimBg="0"/>
      <p:bldP spid="6451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ext Box 2"/>
          <p:cNvSpPr txBox="1">
            <a:spLocks noChangeArrowheads="1"/>
          </p:cNvSpPr>
          <p:nvPr/>
        </p:nvSpPr>
        <p:spPr bwMode="auto">
          <a:xfrm>
            <a:off x="3200400" y="1295400"/>
            <a:ext cx="5638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dirty="0">
                <a:solidFill>
                  <a:srgbClr val="785028"/>
                </a:solidFill>
              </a:rPr>
              <a:t>أولاً : توازن </a:t>
            </a:r>
            <a:r>
              <a:rPr lang="ar-SA" dirty="0" smtClean="0">
                <a:solidFill>
                  <a:srgbClr val="785028"/>
                </a:solidFill>
              </a:rPr>
              <a:t>المنتج </a:t>
            </a:r>
            <a:r>
              <a:rPr lang="ar-SA" dirty="0">
                <a:solidFill>
                  <a:srgbClr val="785028"/>
                </a:solidFill>
              </a:rPr>
              <a:t>في الأجل القصير : </a:t>
            </a:r>
            <a:endParaRPr lang="en-US" dirty="0">
              <a:solidFill>
                <a:srgbClr val="785028"/>
              </a:solidFill>
            </a:endParaRPr>
          </a:p>
        </p:txBody>
      </p:sp>
      <p:sp>
        <p:nvSpPr>
          <p:cNvPr id="184323" name="Text Box 3"/>
          <p:cNvSpPr txBox="1">
            <a:spLocks noChangeArrowheads="1"/>
          </p:cNvSpPr>
          <p:nvPr/>
        </p:nvSpPr>
        <p:spPr bwMode="auto">
          <a:xfrm>
            <a:off x="381000" y="1905000"/>
            <a:ext cx="8534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dirty="0"/>
              <a:t>تناولنا فيما سبق سوق المنافسة التامة ، وتعرفنا على خصائصها وهي : </a:t>
            </a:r>
            <a:endParaRPr lang="en-US" dirty="0"/>
          </a:p>
        </p:txBody>
      </p:sp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3429000" y="2590800"/>
            <a:ext cx="5029200" cy="161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r">
              <a:spcBef>
                <a:spcPct val="50000"/>
              </a:spcBef>
              <a:buSzPct val="85000"/>
            </a:pPr>
            <a:r>
              <a:rPr lang="ar-SA" dirty="0">
                <a:latin typeface="Garamond" pitchFamily="18" charset="0"/>
                <a:cs typeface="Traditional Arabic" pitchFamily="2" charset="-78"/>
              </a:rPr>
              <a:t>وجود عدد كبير من البائعين والمشترين . </a:t>
            </a:r>
          </a:p>
          <a:p>
            <a:pPr marL="0" indent="0" algn="r">
              <a:spcBef>
                <a:spcPct val="50000"/>
              </a:spcBef>
              <a:buSzPct val="85000"/>
            </a:pPr>
            <a:r>
              <a:rPr lang="ar-SA" dirty="0">
                <a:latin typeface="Garamond" pitchFamily="18" charset="0"/>
                <a:cs typeface="Traditional Arabic" pitchFamily="2" charset="-78"/>
              </a:rPr>
              <a:t>تجانس السلعة تجانساً تاماً </a:t>
            </a:r>
          </a:p>
          <a:p>
            <a:pPr marL="0" indent="0" algn="r">
              <a:spcBef>
                <a:spcPct val="50000"/>
              </a:spcBef>
              <a:buSzPct val="85000"/>
            </a:pPr>
            <a:r>
              <a:rPr lang="ar-SA" dirty="0">
                <a:latin typeface="Garamond" pitchFamily="18" charset="0"/>
                <a:cs typeface="Traditional Arabic" pitchFamily="2" charset="-78"/>
              </a:rPr>
              <a:t>حرية الدخول والخروج </a:t>
            </a:r>
            <a:r>
              <a:rPr lang="ar-SA" dirty="0" smtClean="0">
                <a:latin typeface="Garamond" pitchFamily="18" charset="0"/>
                <a:cs typeface="Traditional Arabic" pitchFamily="2" charset="-78"/>
              </a:rPr>
              <a:t>من </a:t>
            </a:r>
            <a:r>
              <a:rPr lang="ar-SA" dirty="0">
                <a:latin typeface="Garamond" pitchFamily="18" charset="0"/>
                <a:cs typeface="Traditional Arabic" pitchFamily="2" charset="-78"/>
              </a:rPr>
              <a:t>السوق </a:t>
            </a:r>
            <a:endParaRPr lang="ar-SA" dirty="0" smtClean="0">
              <a:latin typeface="Garamond" pitchFamily="18" charset="0"/>
              <a:cs typeface="Traditional Arabic" pitchFamily="2" charset="-78"/>
            </a:endParaRPr>
          </a:p>
          <a:p>
            <a:pPr marL="0" indent="0" algn="r">
              <a:spcBef>
                <a:spcPct val="50000"/>
              </a:spcBef>
              <a:buSzPct val="85000"/>
            </a:pPr>
            <a:r>
              <a:rPr lang="ar-SA" dirty="0" smtClean="0">
                <a:latin typeface="Garamond" pitchFamily="18" charset="0"/>
                <a:cs typeface="Traditional Arabic" pitchFamily="2" charset="-78"/>
              </a:rPr>
              <a:t>العلم </a:t>
            </a:r>
            <a:r>
              <a:rPr lang="ar-SA" dirty="0">
                <a:latin typeface="Garamond" pitchFamily="18" charset="0"/>
                <a:cs typeface="Traditional Arabic" pitchFamily="2" charset="-78"/>
              </a:rPr>
              <a:t>التام بأحوال السوق . </a:t>
            </a:r>
            <a:endParaRPr lang="en-US" dirty="0">
              <a:latin typeface="Garamond" pitchFamily="18" charset="0"/>
              <a:cs typeface="Traditional Arabic" pitchFamily="2" charset="-78"/>
            </a:endParaRPr>
          </a:p>
        </p:txBody>
      </p:sp>
      <p:sp>
        <p:nvSpPr>
          <p:cNvPr id="184326" name="Text Box 6"/>
          <p:cNvSpPr txBox="1">
            <a:spLocks noChangeArrowheads="1"/>
          </p:cNvSpPr>
          <p:nvPr/>
        </p:nvSpPr>
        <p:spPr bwMode="auto">
          <a:xfrm>
            <a:off x="1143000" y="533400"/>
            <a:ext cx="7772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dirty="0" smtClean="0">
                <a:solidFill>
                  <a:srgbClr val="663300"/>
                </a:solidFill>
                <a:cs typeface="Led Italic Font" pitchFamily="2" charset="-78"/>
              </a:rPr>
              <a:t> </a:t>
            </a:r>
            <a:r>
              <a:rPr lang="ar-SA" dirty="0">
                <a:solidFill>
                  <a:srgbClr val="663300"/>
                </a:solidFill>
                <a:cs typeface="Led Italic Font" pitchFamily="2" charset="-78"/>
              </a:rPr>
              <a:t>توازن المنتج في ظل سوق المنافسة التامة </a:t>
            </a:r>
            <a:endParaRPr lang="en-US" dirty="0">
              <a:solidFill>
                <a:srgbClr val="663300"/>
              </a:solidFill>
              <a:cs typeface="Led Italic Fon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860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2" grpId="0" autoUpdateAnimBg="0"/>
      <p:bldP spid="184323" grpId="0" autoUpdateAnimBg="0"/>
      <p:bldP spid="184324" grpId="0" autoUpdateAnimBg="0"/>
      <p:bldP spid="18432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8153400" cy="227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   هذه الخصائص من شأنها سيادة ثمن واحد في السوق ، ولذلك فإن منحنى الطلب الذي يواجه منشأة تعمل في ظل المنافسة التامة هو عبارة عن خط مستقيم يوازي المحور الأفقي .</a:t>
            </a:r>
          </a:p>
          <a:p>
            <a:pPr>
              <a:spcBef>
                <a:spcPct val="50000"/>
              </a:spcBef>
            </a:pPr>
            <a:r>
              <a:rPr lang="ar-SA"/>
              <a:t>    ولما كان السعر ثابتاً لا يتغير مع زيادة الوحدات المنتجة أو المباعة ، فإن الإيراد الكلي يتزايد بمعدل ثابت . وبالتالي فإن منحنى الإيراد الكلي يتخذ شكل خط مستقيم ينبثق من نقطة الأصل . ويترتب على ذلك أن يكون : الثمن = الإيراد الحدي = الإيراد المتوسط </a:t>
            </a:r>
            <a:endParaRPr lang="en-US"/>
          </a:p>
        </p:txBody>
      </p:sp>
      <p:sp>
        <p:nvSpPr>
          <p:cNvPr id="185347" name="Text Box 3"/>
          <p:cNvSpPr txBox="1">
            <a:spLocks noChangeArrowheads="1"/>
          </p:cNvSpPr>
          <p:nvPr/>
        </p:nvSpPr>
        <p:spPr bwMode="auto">
          <a:xfrm>
            <a:off x="533400" y="2667000"/>
            <a:ext cx="82296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   حيث أن الإيراد الحدي هو التغير في الإيراد الكلي الناتج عن تغير عدد الوحدات المنتجة بوحدة واحدة . ولما كان الإيراد الكلي يزيد بمعدل ثابت فهذا يعني أن الإيراد الحدي يبقى ثابتاً ومساوياً للثمن .</a:t>
            </a:r>
            <a:endParaRPr lang="en-US"/>
          </a:p>
        </p:txBody>
      </p:sp>
      <p:sp>
        <p:nvSpPr>
          <p:cNvPr id="185348" name="Text Box 4"/>
          <p:cNvSpPr txBox="1">
            <a:spLocks noChangeArrowheads="1"/>
          </p:cNvSpPr>
          <p:nvPr/>
        </p:nvSpPr>
        <p:spPr bwMode="auto">
          <a:xfrm>
            <a:off x="533400" y="3886200"/>
            <a:ext cx="8229600" cy="267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   أمـا عن منحنى عرض المشروع في الأجل القصير فهو منحنى التكلفة الحدية مبتدئ من نقطة الإغلاق </a:t>
            </a:r>
            <a:r>
              <a:rPr lang="en-US"/>
              <a:t>Shut </a:t>
            </a:r>
            <a:r>
              <a:rPr lang="en-US">
                <a:latin typeface="Arial"/>
              </a:rPr>
              <a:t>–</a:t>
            </a:r>
            <a:r>
              <a:rPr lang="en-US"/>
              <a:t> down Point</a:t>
            </a:r>
            <a:r>
              <a:rPr lang="ar-SA"/>
              <a:t> وهي ”النقطة التي يتقاطع عندها منحنى التكلفة الحدية ومنحنى التكلفة المتوسطة المتغيرة ( أقل مستوى لها )“ فإذا كـان منحنـى طلـب المشروع هو منحنى الإيراد الحدي ، ومنحنى عرض المشروع هو منحنى التكلفة الحدية فإن توازن المنتج أو المشروع يتحقق عندما تكون :</a:t>
            </a:r>
          </a:p>
          <a:p>
            <a:pPr>
              <a:spcBef>
                <a:spcPct val="50000"/>
              </a:spcBef>
            </a:pPr>
            <a:r>
              <a:rPr lang="ar-SA">
                <a:solidFill>
                  <a:srgbClr val="785028"/>
                </a:solidFill>
              </a:rPr>
              <a:t>1. التكلفة الحدية = الإيراد الحدي              2. التكلفة الحدية في حالة تزايد 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18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8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6" grpId="0" autoUpdateAnimBg="0"/>
      <p:bldP spid="185347" grpId="0" autoUpdateAnimBg="0"/>
      <p:bldP spid="18534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534400" cy="167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    ويحقق المنتج توازنه محاولاً الحصول على أكبر قدر من الأرباح ، وهو الهـدف الأسـاسي للمنتج ، إلا أن الأرباح ليس دائمة التحقق ، بل قد ينجم عن المشروع خسارة . وعليه نقول بأن التوازن  قد يتحقق عند أقصى قدر من الأرباح أو أقل قدر من الخسائر . ونميز هنا ثلاث حالات للتوازن . </a:t>
            </a:r>
            <a:endParaRPr lang="en-US"/>
          </a:p>
        </p:txBody>
      </p:sp>
      <p:sp>
        <p:nvSpPr>
          <p:cNvPr id="186371" name="Text Box 3"/>
          <p:cNvSpPr txBox="1">
            <a:spLocks noChangeArrowheads="1"/>
          </p:cNvSpPr>
          <p:nvPr/>
        </p:nvSpPr>
        <p:spPr bwMode="auto">
          <a:xfrm>
            <a:off x="4191000" y="2286000"/>
            <a:ext cx="4572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663300"/>
                </a:solidFill>
              </a:rPr>
              <a:t>الحالة الأولى – حالة تحقيق أرباح غير عادية : </a:t>
            </a:r>
            <a:endParaRPr lang="en-US">
              <a:solidFill>
                <a:srgbClr val="663300"/>
              </a:solidFill>
            </a:endParaRPr>
          </a:p>
        </p:txBody>
      </p:sp>
      <p:sp>
        <p:nvSpPr>
          <p:cNvPr id="186372" name="Text Box 4"/>
          <p:cNvSpPr txBox="1">
            <a:spLocks noChangeArrowheads="1"/>
          </p:cNvSpPr>
          <p:nvPr/>
        </p:nvSpPr>
        <p:spPr bwMode="auto">
          <a:xfrm>
            <a:off x="381000" y="2905125"/>
            <a:ext cx="8382000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عندما تكون الإيرادات الكلية أكبر من التكاليف فإن المشروع يحقق أرباحاً غير عادية ، فإذا كان السعر السائد في السوق هو عند ( ث ) ، فإذا توازن المنتج يتحقق عند النقطة ( أ ) والتي يتساوى عندها الإيرادي الحدي والتكلفة الحدية . وتكون إيرادات المنتج الكلية تساوي  المساحة الممثلة بالمستطيل ( أ ب و ث ) ، أو ( الكمية × الثمن = ب و × و ث ). أما التكاليف الكلية فتتمثل بالمستطيل ( ج ب و د ) ، أو </a:t>
            </a:r>
          </a:p>
          <a:p>
            <a:pPr>
              <a:spcBef>
                <a:spcPct val="50000"/>
              </a:spcBef>
            </a:pPr>
            <a:r>
              <a:rPr lang="ar-SA"/>
              <a:t>                                           ( الكمية × التكلفة المتوسطة = ب و × و د )</a:t>
            </a:r>
          </a:p>
          <a:p>
            <a:pPr>
              <a:spcBef>
                <a:spcPct val="50000"/>
              </a:spcBef>
            </a:pPr>
            <a:r>
              <a:rPr lang="ar-SA"/>
              <a:t>   ويكون الفرق بين الإيرادات والتكاليف هو حجم الأرباح 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2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6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6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86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0" grpId="0" autoUpdateAnimBg="0"/>
      <p:bldP spid="186371" grpId="0" autoUpdateAnimBg="0"/>
      <p:bldP spid="18637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4876800" y="762000"/>
            <a:ext cx="3962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663300"/>
                </a:solidFill>
              </a:rPr>
              <a:t>الحالة الثانية – حالة تحقيق أرباح عادية : </a:t>
            </a:r>
            <a:endParaRPr lang="en-US">
              <a:solidFill>
                <a:srgbClr val="663300"/>
              </a:solidFill>
            </a:endParaRPr>
          </a:p>
        </p:txBody>
      </p:sp>
      <p:sp>
        <p:nvSpPr>
          <p:cNvPr id="187395" name="Text Box 3"/>
          <p:cNvSpPr txBox="1">
            <a:spLocks noChangeArrowheads="1"/>
          </p:cNvSpPr>
          <p:nvPr/>
        </p:nvSpPr>
        <p:spPr bwMode="auto">
          <a:xfrm>
            <a:off x="304800" y="1447800"/>
            <a:ext cx="8534400" cy="306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    عندمـا تكون الإيرادات الكلية مساوية للتكاليف الكلية فإنه لا يوجد ربح ولا خسارة ، ونطلـق على هذه الحالة ”حالة الربح العادي“ لأن المنتج يحقق فيها نسبة الربح التي حسبهـا مسبقاً ضمن التكاليف ( عائد عنصر التنظيم ) . فإذا توازن المنتج يتحقق عند النقطة ( أ ) .</a:t>
            </a:r>
          </a:p>
          <a:p>
            <a:pPr>
              <a:spcBef>
                <a:spcPct val="50000"/>
              </a:spcBef>
            </a:pPr>
            <a:r>
              <a:rPr lang="ar-SA"/>
              <a:t>    في هـذه الحالـة يكـون الإيـراد الكـلي عبـارة عن مساحة المستطيل ( أ ب و ث ) أو ( الكمية × الثمن = ب و × و ث ) والتكلفة الكلية تساوي أيضاً مسـاحة المستـطيـل ( أ ب و ث ) أو ( الكميـة × التكـلفـة المتوسطـة = ب و × أ ب ) . وعليـه تكـون الأرباح = الإيرادات – التكاليف = صفر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95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 autoUpdateAnimBg="0"/>
      <p:bldP spid="187395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9" name="Text Box 3"/>
          <p:cNvSpPr txBox="1">
            <a:spLocks noChangeArrowheads="1"/>
          </p:cNvSpPr>
          <p:nvPr/>
        </p:nvSpPr>
        <p:spPr bwMode="auto">
          <a:xfrm>
            <a:off x="4953000" y="533400"/>
            <a:ext cx="3962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663300"/>
                </a:solidFill>
              </a:rPr>
              <a:t>الحالة الثالثة – حالة تحقيق خسارة : </a:t>
            </a:r>
            <a:endParaRPr lang="en-US">
              <a:solidFill>
                <a:srgbClr val="663300"/>
              </a:solidFill>
            </a:endParaRPr>
          </a:p>
        </p:txBody>
      </p:sp>
      <p:sp>
        <p:nvSpPr>
          <p:cNvPr id="188420" name="Rectangle 4"/>
          <p:cNvSpPr>
            <a:spLocks noChangeArrowheads="1"/>
          </p:cNvSpPr>
          <p:nvPr/>
        </p:nvSpPr>
        <p:spPr bwMode="auto">
          <a:xfrm>
            <a:off x="457200" y="1143000"/>
            <a:ext cx="8397875" cy="267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ar-SA"/>
              <a:t>   في هذه الحالة تكون الإيرادات الكلية أقل للتكاليف الكلية ، فمثلاً لو كان ثمن بيع السلعة هو عند المستوى ( ث ) ، فإن توازن المنتج يتحقق عند النقطة ( أ ) . وعند هـذه النقطـة يكون الإيراد الكلي عبارة عن مساحة المستطيل ( أ ب و ث ) أو ( الكميـة × التكـلفـة المتوسطة = ب و × و د )  .</a:t>
            </a:r>
          </a:p>
          <a:p>
            <a:pPr>
              <a:spcBef>
                <a:spcPct val="50000"/>
              </a:spcBef>
            </a:pPr>
            <a:r>
              <a:rPr lang="ar-SA"/>
              <a:t>وبذلك  فإن مقدار الربح أو الخسارة = الإيراد - التكلفة = مساحة المستطيل ( ج أ د ث ) . ولما كان الفرق بالسالب أي أن التكلفة أكبر من الإيراد فإن المشروع يحقق خسارة . </a:t>
            </a:r>
            <a:endParaRPr lang="en-US"/>
          </a:p>
        </p:txBody>
      </p:sp>
      <p:sp>
        <p:nvSpPr>
          <p:cNvPr id="188421" name="Text Box 5"/>
          <p:cNvSpPr txBox="1">
            <a:spLocks noChangeArrowheads="1"/>
          </p:cNvSpPr>
          <p:nvPr/>
        </p:nvSpPr>
        <p:spPr bwMode="auto">
          <a:xfrm>
            <a:off x="381000" y="4038600"/>
            <a:ext cx="8382000" cy="167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   ونلخص مما سبق إلى أنه إذا كان ثمن السلعة أكبر من التكلفة المتوسطة تحقق المنشأة أرباحاً غير عادية ، أما إذا كان الثمن مساوياً للتكلفة المتوسطة فإنها لا تحقق ربحاً ولا خسـارة إنمـا تكتفي بالحصول على الربح العادي . وتتحمل المنشأة خسارة عندما يكون الثمـن المحـدد للسلعة أقل من التكلفة المتوسطة الانتاج 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8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autoUpdateAnimBg="0"/>
      <p:bldP spid="188420" grpId="0" autoUpdateAnimBg="0"/>
      <p:bldP spid="18842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ext Box 2"/>
          <p:cNvSpPr txBox="1">
            <a:spLocks noChangeArrowheads="1"/>
          </p:cNvSpPr>
          <p:nvPr/>
        </p:nvSpPr>
        <p:spPr bwMode="auto">
          <a:xfrm>
            <a:off x="1219200" y="533400"/>
            <a:ext cx="7391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>
                <a:solidFill>
                  <a:srgbClr val="663300"/>
                </a:solidFill>
                <a:latin typeface="Book Antiqua" pitchFamily="18" charset="0"/>
                <a:cs typeface="Bold Italic Art" pitchFamily="2" charset="-78"/>
              </a:rPr>
              <a:t>متى يضطر المنتج للتوقف عن الانتاج ؟</a:t>
            </a:r>
            <a:endParaRPr lang="en-US">
              <a:solidFill>
                <a:srgbClr val="663300"/>
              </a:solidFill>
              <a:latin typeface="Book Antiqua" pitchFamily="18" charset="0"/>
              <a:cs typeface="Bold Italic Art" pitchFamily="2" charset="-78"/>
            </a:endParaRPr>
          </a:p>
        </p:txBody>
      </p:sp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381000" y="1295400"/>
            <a:ext cx="83820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    يضطر المنتج أن يتوقف عن انتاجه عندما يكون الثمن المحدد للسلعة عند مستوى أدنى من متوسط التكلفة المتغيرة ( ث 3 مثلاً ) ، حيث أنه في هذه الحالة يعجز حتى عن تغطية كافـة تكاليف المتغيرة 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2" grpId="0" autoUpdateAnimBg="0"/>
      <p:bldP spid="189443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2"/>
          <p:cNvSpPr txBox="1">
            <a:spLocks noChangeArrowheads="1"/>
          </p:cNvSpPr>
          <p:nvPr/>
        </p:nvSpPr>
        <p:spPr bwMode="auto">
          <a:xfrm>
            <a:off x="2362200" y="381000"/>
            <a:ext cx="6324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990000"/>
                </a:solidFill>
              </a:rPr>
              <a:t>ثانياً : توازن المنتج ( المشروع ) في الأجل الطويل : </a:t>
            </a:r>
            <a:endParaRPr lang="en-US">
              <a:solidFill>
                <a:srgbClr val="990000"/>
              </a:solidFill>
            </a:endParaRPr>
          </a:p>
        </p:txBody>
      </p:sp>
      <p:sp>
        <p:nvSpPr>
          <p:cNvPr id="190467" name="Text Box 3"/>
          <p:cNvSpPr txBox="1">
            <a:spLocks noChangeArrowheads="1"/>
          </p:cNvSpPr>
          <p:nvPr/>
        </p:nvSpPr>
        <p:spPr bwMode="auto">
          <a:xfrm>
            <a:off x="381000" y="990600"/>
            <a:ext cx="8534400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إن الاختلاف بين الأجلين الطويل والقصير يكمن كما ذكرنا من قبل في أن التكاليف الثابتة تصبح متغيرة في الأجل الطويل ، وبذلك يكون منحنى التكلفة المتوسطة هو نفسه منحنى التكلفة المتوسطة  المتغيرة . وفي حين تنحصر المشكلة التي تواجه المشروع في المدى القصير في تحديد الحجم المناسب للإنتاج والذي يحقق التوازن ، فإنها تمتد لتشمل بالإضافة إلى ذلك اختيار حجم الطاقة الإنتاجية  للمشروع والتي تحقق توازنه 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720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0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6" grpId="0" autoUpdateAnimBg="0"/>
      <p:bldP spid="19046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/>
          </p:cNvSpPr>
          <p:nvPr/>
        </p:nvSpPr>
        <p:spPr bwMode="auto">
          <a:xfrm>
            <a:off x="6858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5400" b="0">
                <a:solidFill>
                  <a:srgbClr val="800000"/>
                </a:solidFill>
                <a:latin typeface="Arial" charset="0"/>
                <a:cs typeface="PT Bold Heading" pitchFamily="2" charset="-78"/>
              </a:rPr>
              <a:t>تــمــريـــن ( 1 )</a:t>
            </a:r>
            <a:endParaRPr lang="fr-FR" sz="5400" b="0">
              <a:solidFill>
                <a:srgbClr val="800000"/>
              </a:solidFill>
              <a:latin typeface="Arial" charset="0"/>
              <a:cs typeface="PT Bold Heading" pitchFamily="2" charset="-78"/>
            </a:endParaRPr>
          </a:p>
        </p:txBody>
      </p:sp>
      <p:sp>
        <p:nvSpPr>
          <p:cNvPr id="191491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458200" cy="161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ar-SA" dirty="0">
                <a:latin typeface="Garamond" pitchFamily="18" charset="0"/>
                <a:cs typeface="Traditional Arabic" pitchFamily="2" charset="-78"/>
              </a:rPr>
              <a:t>الجدول التالي يوضح تكاليف وإيرادات منشأة تعمل في ظل المنافسة التامة ، أكمل بيانات الجدول ، ثم أجب على ما يلي : </a:t>
            </a:r>
          </a:p>
          <a:p>
            <a:pPr algn="r" rtl="1">
              <a:spcBef>
                <a:spcPct val="50000"/>
              </a:spcBef>
              <a:buFontTx/>
              <a:buAutoNum type="arabicPeriod"/>
            </a:pPr>
            <a:r>
              <a:rPr lang="ar-SA" dirty="0">
                <a:latin typeface="Garamond" pitchFamily="18" charset="0"/>
                <a:cs typeface="Traditional Arabic" pitchFamily="2" charset="-78"/>
              </a:rPr>
              <a:t>ما مقدار التكاليف الثابتة لهذا المشروع ؟ </a:t>
            </a:r>
          </a:p>
          <a:p>
            <a:pPr algn="r" rtl="1">
              <a:spcBef>
                <a:spcPct val="50000"/>
              </a:spcBef>
              <a:buFontTx/>
              <a:buAutoNum type="arabicPeriod"/>
            </a:pPr>
            <a:r>
              <a:rPr lang="ar-SA" dirty="0">
                <a:latin typeface="Garamond" pitchFamily="18" charset="0"/>
                <a:cs typeface="Traditional Arabic" pitchFamily="2" charset="-78"/>
              </a:rPr>
              <a:t>أي كمية من الانتاج تحقق التوازن ؟ </a:t>
            </a:r>
          </a:p>
          <a:p>
            <a:pPr algn="r" rtl="1">
              <a:spcBef>
                <a:spcPct val="50000"/>
              </a:spcBef>
              <a:buFontTx/>
              <a:buAutoNum type="arabicPeriod"/>
            </a:pPr>
            <a:r>
              <a:rPr lang="ar-SA" dirty="0">
                <a:latin typeface="Garamond" pitchFamily="18" charset="0"/>
                <a:cs typeface="Traditional Arabic" pitchFamily="2" charset="-78"/>
              </a:rPr>
              <a:t>هل يحقق المنتج التوازن بوجود ربح أم خسارة ؟ وضح الحالة بالرسم . </a:t>
            </a:r>
            <a:endParaRPr lang="en-US" dirty="0">
              <a:latin typeface="Garamond" pitchFamily="18" charset="0"/>
              <a:cs typeface="Traditional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246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0" grpId="0" autoUpdateAnimBg="0"/>
      <p:bldP spid="191491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2958" name="Group 446"/>
          <p:cNvGraphicFramePr>
            <a:graphicFrameLocks noGrp="1"/>
          </p:cNvGraphicFramePr>
          <p:nvPr/>
        </p:nvGraphicFramePr>
        <p:xfrm>
          <a:off x="381000" y="685800"/>
          <a:ext cx="8458200" cy="4937760"/>
        </p:xfrm>
        <a:graphic>
          <a:graphicData uri="http://schemas.openxmlformats.org/drawingml/2006/table">
            <a:tbl>
              <a:tblPr rtl="1"/>
              <a:tblGrid>
                <a:gridCol w="939800"/>
                <a:gridCol w="939800"/>
                <a:gridCol w="939800"/>
                <a:gridCol w="939800"/>
                <a:gridCol w="939800"/>
                <a:gridCol w="939800"/>
                <a:gridCol w="939800"/>
                <a:gridCol w="939800"/>
                <a:gridCol w="9398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كمية الانتاج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التكلفة الكلية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التكلفة المتوسطة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التكلفة الحدية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ثمن  الوحدة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الإيراد الكلي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الإيراد المتوسط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الإيراد الحدي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الخسارة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200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200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160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100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320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420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504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590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6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690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7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826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1040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1305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0000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151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9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ext Box 2"/>
          <p:cNvSpPr txBox="1">
            <a:spLocks noChangeArrowheads="1"/>
          </p:cNvSpPr>
          <p:nvPr/>
        </p:nvSpPr>
        <p:spPr bwMode="auto">
          <a:xfrm>
            <a:off x="5029200" y="228600"/>
            <a:ext cx="3581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000">
                <a:solidFill>
                  <a:srgbClr val="006666"/>
                </a:solidFill>
              </a:rPr>
              <a:t>توازن المنتج المحتكر :</a:t>
            </a:r>
            <a:endParaRPr lang="en-US" sz="3000">
              <a:solidFill>
                <a:srgbClr val="006666"/>
              </a:solidFill>
            </a:endParaRPr>
          </a:p>
        </p:txBody>
      </p:sp>
      <p:sp>
        <p:nvSpPr>
          <p:cNvPr id="193539" name="Text Box 3"/>
          <p:cNvSpPr txBox="1">
            <a:spLocks noChangeArrowheads="1"/>
          </p:cNvSpPr>
          <p:nvPr/>
        </p:nvSpPr>
        <p:spPr bwMode="auto">
          <a:xfrm>
            <a:off x="381000" y="762000"/>
            <a:ext cx="84582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008080"/>
                </a:solidFill>
              </a:rPr>
              <a:t>1.</a:t>
            </a:r>
            <a:r>
              <a:rPr lang="ar-SA"/>
              <a:t> الاحتكار هو الحالة النقيضة تماماً للمنافسة التامة ، ويتمثل في وجود منتج واحد يبيع سلعة ليس لها بديل في السوق ، الأمر الذي ينتفي معه إمكانية دخول منتجين آخرين إلى السوق أو الصناعة .</a:t>
            </a:r>
            <a:endParaRPr lang="en-US"/>
          </a:p>
        </p:txBody>
      </p:sp>
      <p:sp>
        <p:nvSpPr>
          <p:cNvPr id="193540" name="Text Box 4"/>
          <p:cNvSpPr txBox="1">
            <a:spLocks noChangeArrowheads="1"/>
          </p:cNvSpPr>
          <p:nvPr/>
        </p:nvSpPr>
        <p:spPr bwMode="auto">
          <a:xfrm>
            <a:off x="457200" y="1981200"/>
            <a:ext cx="8305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008080"/>
                </a:solidFill>
              </a:rPr>
              <a:t>2.</a:t>
            </a:r>
            <a:r>
              <a:rPr lang="ar-SA"/>
              <a:t> أن المنشأة المحتكرة هي نفسها الصناعة . </a:t>
            </a:r>
            <a:endParaRPr lang="en-US"/>
          </a:p>
        </p:txBody>
      </p:sp>
      <p:sp>
        <p:nvSpPr>
          <p:cNvPr id="193541" name="Text Box 5"/>
          <p:cNvSpPr txBox="1">
            <a:spLocks noChangeArrowheads="1"/>
          </p:cNvSpPr>
          <p:nvPr/>
        </p:nvSpPr>
        <p:spPr bwMode="auto">
          <a:xfrm>
            <a:off x="381000" y="2514600"/>
            <a:ext cx="83820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008080"/>
                </a:solidFill>
              </a:rPr>
              <a:t>3.</a:t>
            </a:r>
            <a:r>
              <a:rPr lang="ar-SA"/>
              <a:t> المحتكر </a:t>
            </a:r>
            <a:r>
              <a:rPr lang="en-US"/>
              <a:t>Monopolist</a:t>
            </a:r>
            <a:r>
              <a:rPr lang="ar-SA"/>
              <a:t> هو صانع السعر حيث يقوم بوضع السعر بينما يتحدد عن طريق السوق الكميات المطلوبة من السلعة عند كل ثمن من الأثمان . وقد يقوم المحتكر بتحديد الكميات ، وعندها يعمل السوق على تحديد السعر عند تلك الكميات .</a:t>
            </a:r>
            <a:endParaRPr lang="en-US"/>
          </a:p>
        </p:txBody>
      </p:sp>
      <p:sp>
        <p:nvSpPr>
          <p:cNvPr id="193542" name="Text Box 6"/>
          <p:cNvSpPr txBox="1">
            <a:spLocks noChangeArrowheads="1"/>
          </p:cNvSpPr>
          <p:nvPr/>
        </p:nvSpPr>
        <p:spPr bwMode="auto">
          <a:xfrm>
            <a:off x="381000" y="3886200"/>
            <a:ext cx="83058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008080"/>
                </a:solidFill>
              </a:rPr>
              <a:t>4.</a:t>
            </a:r>
            <a:r>
              <a:rPr lang="ar-SA"/>
              <a:t> منحنى الطلب الذي يواجه المنتج المحتكر هو نفسه طلب السوق الذي يتخذ شكل منحنى يتجه من أعلى إلى أسفل نحو اليمين وهو نفسه منحنى الإيراد المتوسط .</a:t>
            </a:r>
            <a:endParaRPr lang="en-US"/>
          </a:p>
        </p:txBody>
      </p:sp>
      <p:graphicFrame>
        <p:nvGraphicFramePr>
          <p:cNvPr id="193631" name="Group 95"/>
          <p:cNvGraphicFramePr>
            <a:graphicFrameLocks noGrp="1"/>
          </p:cNvGraphicFramePr>
          <p:nvPr/>
        </p:nvGraphicFramePr>
        <p:xfrm>
          <a:off x="3352800" y="4953000"/>
          <a:ext cx="4614863" cy="1097280"/>
        </p:xfrm>
        <a:graphic>
          <a:graphicData uri="http://schemas.openxmlformats.org/drawingml/2006/table">
            <a:tbl>
              <a:tblPr rtl="1"/>
              <a:tblGrid>
                <a:gridCol w="550863"/>
                <a:gridCol w="461962"/>
                <a:gridCol w="1036638"/>
                <a:gridCol w="393700"/>
                <a:gridCol w="1271587"/>
                <a:gridCol w="900113"/>
              </a:tblGrid>
              <a:tr h="533400"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66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أ م </a:t>
                      </a:r>
                      <a:endParaRPr kumimoji="0" 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3366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66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=</a:t>
                      </a:r>
                      <a:endParaRPr kumimoji="0" 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3366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66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أ ك </a:t>
                      </a:r>
                      <a:endParaRPr kumimoji="0" 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3366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66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=</a:t>
                      </a:r>
                      <a:endParaRPr kumimoji="0" 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3366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66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ن × ث</a:t>
                      </a:r>
                      <a:endParaRPr kumimoji="0" 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3366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66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= ث</a:t>
                      </a:r>
                      <a:endParaRPr kumimoji="0" 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3366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66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ن</a:t>
                      </a:r>
                      <a:endParaRPr kumimoji="0" 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3366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3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3366"/>
                          </a:solidFill>
                          <a:effectLst/>
                          <a:latin typeface="Arial" charset="0"/>
                          <a:cs typeface="Traditional Arabic" pitchFamily="2" charset="-78"/>
                        </a:rPr>
                        <a:t>ن</a:t>
                      </a:r>
                      <a:endParaRPr kumimoji="0" lang="en-US" sz="3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3366"/>
                        </a:solidFill>
                        <a:effectLst/>
                        <a:latin typeface="Arial" charset="0"/>
                        <a:cs typeface="Traditional Arabic" pitchFamily="2" charset="-7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99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471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193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93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93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93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3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3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3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3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 autoUpdateAnimBg="0"/>
      <p:bldP spid="193539" grpId="0" autoUpdateAnimBg="0"/>
      <p:bldP spid="193540" grpId="0" autoUpdateAnimBg="0"/>
      <p:bldP spid="193541" grpId="0" autoUpdateAnimBg="0"/>
      <p:bldP spid="19354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ar-SA">
                <a:solidFill>
                  <a:srgbClr val="000066"/>
                </a:solidFill>
                <a:cs typeface="PT Bold Heading" pitchFamily="2" charset="-78"/>
              </a:rPr>
              <a:t>العوامل لتحديد نطاق ونوع السوق </a:t>
            </a:r>
            <a:endParaRPr lang="fr-FR">
              <a:solidFill>
                <a:srgbClr val="000066"/>
              </a:solidFill>
              <a:cs typeface="PT Bold Heading" pitchFamily="2" charset="-78"/>
            </a:endParaRP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059113" y="1628775"/>
            <a:ext cx="554513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>
                <a:solidFill>
                  <a:srgbClr val="003399"/>
                </a:solidFill>
                <a:latin typeface="Arial" charset="0"/>
              </a:rPr>
              <a:t>1 – عدد البائعين أو المنتجين للسلعة أو الخدمة .</a:t>
            </a:r>
            <a:endParaRPr lang="fr-FR" sz="28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3059113" y="2262188"/>
            <a:ext cx="5545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>
                <a:solidFill>
                  <a:srgbClr val="003399"/>
                </a:solidFill>
                <a:latin typeface="Arial" charset="0"/>
              </a:rPr>
              <a:t>2 – عدد المشترين أو المستهلكين للسلعة .</a:t>
            </a:r>
            <a:endParaRPr lang="fr-FR" sz="28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3059113" y="2838450"/>
            <a:ext cx="5545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>
                <a:solidFill>
                  <a:srgbClr val="003399"/>
                </a:solidFill>
                <a:latin typeface="Arial" charset="0"/>
              </a:rPr>
              <a:t>3 – درجة تجانس السلعة أو الخدمة المنتجة .</a:t>
            </a:r>
            <a:endParaRPr lang="fr-FR" sz="28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3059113" y="3429000"/>
            <a:ext cx="5545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 smtClean="0">
                <a:solidFill>
                  <a:srgbClr val="003399"/>
                </a:solidFill>
                <a:latin typeface="Arial" charset="0"/>
              </a:rPr>
              <a:t>4 </a:t>
            </a:r>
            <a:r>
              <a:rPr lang="ar-SA" sz="2800" dirty="0">
                <a:solidFill>
                  <a:srgbClr val="003399"/>
                </a:solidFill>
                <a:latin typeface="Arial" charset="0"/>
              </a:rPr>
              <a:t>– طبيعة السلعة ونوعها .</a:t>
            </a:r>
            <a:endParaRPr lang="fr-FR" sz="28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684213" y="3989388"/>
            <a:ext cx="79200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>
                <a:solidFill>
                  <a:srgbClr val="003399"/>
                </a:solidFill>
                <a:latin typeface="Arial" charset="0"/>
              </a:rPr>
              <a:t>5 – مدى الارتباط بين البائع والمشتري وسهولة الاتصال بينهما .</a:t>
            </a:r>
            <a:endParaRPr lang="fr-FR" sz="2800" dirty="0">
              <a:solidFill>
                <a:srgbClr val="0033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882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autoUpdateAnimBg="0"/>
      <p:bldP spid="65541" grpId="0" autoUpdateAnimBg="0"/>
      <p:bldP spid="65542" grpId="0" autoUpdateAnimBg="0"/>
      <p:bldP spid="65543" grpId="0" autoUpdateAnimBg="0"/>
      <p:bldP spid="65544" grpId="0" autoUpdateAnimBg="0"/>
      <p:bldP spid="65545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67" name="Group 7"/>
          <p:cNvGrpSpPr>
            <a:grpSpLocks/>
          </p:cNvGrpSpPr>
          <p:nvPr/>
        </p:nvGrpSpPr>
        <p:grpSpPr bwMode="auto">
          <a:xfrm>
            <a:off x="304800" y="304800"/>
            <a:ext cx="8534400" cy="2089150"/>
            <a:chOff x="192" y="192"/>
            <a:chExt cx="5376" cy="1316"/>
          </a:xfrm>
        </p:grpSpPr>
        <p:sp>
          <p:nvSpPr>
            <p:cNvPr id="194562" name="Text Box 2"/>
            <p:cNvSpPr txBox="1">
              <a:spLocks noChangeArrowheads="1"/>
            </p:cNvSpPr>
            <p:nvPr/>
          </p:nvSpPr>
          <p:spPr bwMode="auto">
            <a:xfrm>
              <a:off x="192" y="192"/>
              <a:ext cx="5376" cy="8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ar-SA" dirty="0"/>
                <a:t>أما الإيراد الحدي فإنه يتمثل بمنحنى مستقل عن الإيراد المتوسط وذلك لكون الثمن ليس ثابتاً ، وعليه فإن الإيراد الكلي لا يزيد بمعدل ثابت . والإيراد الحدي هو التغير في الإيراد الكلي نتيجة لتغير الكمية المنتجة بوحدة واحدة ، أي :    </a:t>
              </a:r>
              <a:r>
                <a:rPr lang="ar-SA" dirty="0">
                  <a:solidFill>
                    <a:srgbClr val="993366"/>
                  </a:solidFill>
                </a:rPr>
                <a:t>أ ح = </a:t>
              </a:r>
              <a:r>
                <a:rPr lang="fr-FR" dirty="0">
                  <a:solidFill>
                    <a:srgbClr val="993366"/>
                  </a:solidFill>
                  <a:ea typeface="MS Mincho" pitchFamily="49" charset="-128"/>
                  <a:cs typeface="Arial" charset="0"/>
                </a:rPr>
                <a:t>△</a:t>
              </a:r>
              <a:r>
                <a:rPr lang="ar-SA" dirty="0">
                  <a:solidFill>
                    <a:srgbClr val="993366"/>
                  </a:solidFill>
                </a:rPr>
                <a:t> أ ك ÷ </a:t>
              </a:r>
              <a:r>
                <a:rPr lang="fr-FR" dirty="0">
                  <a:solidFill>
                    <a:srgbClr val="993366"/>
                  </a:solidFill>
                  <a:ea typeface="MS Mincho" pitchFamily="49" charset="-128"/>
                  <a:cs typeface="Arial" charset="0"/>
                </a:rPr>
                <a:t>△</a:t>
              </a:r>
              <a:r>
                <a:rPr lang="ar-SA" dirty="0">
                  <a:solidFill>
                    <a:srgbClr val="993366"/>
                  </a:solidFill>
                </a:rPr>
                <a:t> ن</a:t>
              </a:r>
              <a:r>
                <a:rPr lang="ar-SA" dirty="0"/>
                <a:t> </a:t>
              </a:r>
            </a:p>
            <a:p>
              <a:pPr algn="r" rtl="1">
                <a:spcBef>
                  <a:spcPct val="50000"/>
                </a:spcBef>
              </a:pPr>
              <a:r>
                <a:rPr lang="ar-SA" dirty="0"/>
                <a:t>                                 </a:t>
              </a:r>
              <a:r>
                <a:rPr lang="ar-SA" dirty="0">
                  <a:solidFill>
                    <a:srgbClr val="993366"/>
                  </a:solidFill>
                </a:rPr>
                <a:t>أ ح = ث ( 1 + 1 )</a:t>
              </a:r>
              <a:endParaRPr lang="en-US" dirty="0">
                <a:solidFill>
                  <a:srgbClr val="993366"/>
                </a:solidFill>
              </a:endParaRPr>
            </a:p>
          </p:txBody>
        </p:sp>
        <p:sp>
          <p:nvSpPr>
            <p:cNvPr id="194563" name="Line 3"/>
            <p:cNvSpPr>
              <a:spLocks noChangeShapeType="1"/>
            </p:cNvSpPr>
            <p:nvPr/>
          </p:nvSpPr>
          <p:spPr bwMode="auto">
            <a:xfrm>
              <a:off x="2640" y="1296"/>
              <a:ext cx="192" cy="0"/>
            </a:xfrm>
            <a:prstGeom prst="line">
              <a:avLst/>
            </a:prstGeom>
            <a:noFill/>
            <a:ln w="9525">
              <a:solidFill>
                <a:srgbClr val="99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94564" name="Text Box 4"/>
            <p:cNvSpPr txBox="1">
              <a:spLocks noChangeArrowheads="1"/>
            </p:cNvSpPr>
            <p:nvPr/>
          </p:nvSpPr>
          <p:spPr bwMode="auto">
            <a:xfrm>
              <a:off x="2640" y="1200"/>
              <a:ext cx="192" cy="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ar-SA">
                  <a:solidFill>
                    <a:srgbClr val="993366"/>
                  </a:solidFill>
                </a:rPr>
                <a:t>م</a:t>
              </a:r>
              <a:endParaRPr lang="en-US">
                <a:solidFill>
                  <a:srgbClr val="993366"/>
                </a:solidFill>
              </a:endParaRPr>
            </a:p>
          </p:txBody>
        </p:sp>
      </p:grp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81000" y="2590800"/>
            <a:ext cx="8458200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dirty="0"/>
              <a:t>منحنى الإيراد الحدي في حالة الطلب الذي يتخذ شكل خط مستقيم ، بحيث تكون أي نقطة واقعة بين النقطتين على منحنى الطلب وعلى المحور الرأسي اللتين تتناسبان مع النقطة المذكورة مما يجعل الإيراد الحدي دائماً أقل من الإيراد المتوسط أو الثمن .</a:t>
            </a:r>
          </a:p>
          <a:p>
            <a:pPr algn="r" rtl="1">
              <a:spcBef>
                <a:spcPct val="50000"/>
              </a:spcBef>
            </a:pPr>
            <a:r>
              <a:rPr lang="ar-SA" dirty="0"/>
              <a:t>   أما الإيراد الكلي فإنه يتزايد بمعدل متزايد ، طالما أن الإيراد الحدي موجباً ويتجه نحو التزايد ويتزايد بمعدل التناقص ، طالما أن الإيراد الحدي موجباً ويتناقص . ولكن بعد أن يصبح الإيراد الحدي سالباً ، فإن الإيراد الكلي يتناقص . وذلك بعد أن يكون هذا الأخير قد بلغ أعلى قيمة له عند القيمة صفر للإيراد الحدي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12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4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19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ext Box 2"/>
          <p:cNvSpPr txBox="1">
            <a:spLocks noChangeArrowheads="1"/>
          </p:cNvSpPr>
          <p:nvPr/>
        </p:nvSpPr>
        <p:spPr bwMode="auto">
          <a:xfrm>
            <a:off x="1600200" y="457200"/>
            <a:ext cx="7162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u="sng">
                <a:solidFill>
                  <a:srgbClr val="993366"/>
                </a:solidFill>
              </a:rPr>
              <a:t>أولاً : توازن المحتكر في الأجل القصير</a:t>
            </a:r>
            <a:endParaRPr lang="en-US" u="sng">
              <a:solidFill>
                <a:srgbClr val="993366"/>
              </a:solidFill>
            </a:endParaRPr>
          </a:p>
        </p:txBody>
      </p:sp>
      <p:sp>
        <p:nvSpPr>
          <p:cNvPr id="195587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8305800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    ليس هناك اختلاف بين السوقين فيما يتعلق بأسواق شراء عناصر الإنتاج اللازمة لإتمام العملية الإنتاجية ، أو بعبارة أخرى ليس هناك اختلاف في التكاليف فهي ذاتها في السوقين . ولكـن الاختلاف يكمن فقط بين الإيرادات أو سوق بيع السلعة . وفي هذه السوق أيضاً يهدف المحتكر إلى تعظيـم أرباحه قدر الإمكان وقد يكون ذلك مع وجود أرباحاً أو خسائر كما هي الحال في سوق المنافسة التامة . </a:t>
            </a:r>
            <a:endParaRPr lang="en-US"/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533400" y="3962400"/>
            <a:ext cx="81534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  ونميز هـنـا أيضاً بين ثلاث حالات لتوازن المنتج المحتكر وهـي حـالة تحقيق الأرباح ( الأرباح الغير عادية ) ، حالة عدم تحقيق ربح أو خسارة ( الأرباح العاديـة ) ، وحالـة تحمل خسارة 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96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5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9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6" grpId="0" autoUpdateAnimBg="0"/>
      <p:bldP spid="195587" grpId="0" autoUpdateAnimBg="0"/>
      <p:bldP spid="195588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ext Box 2"/>
          <p:cNvSpPr txBox="1">
            <a:spLocks noChangeArrowheads="1"/>
          </p:cNvSpPr>
          <p:nvPr/>
        </p:nvSpPr>
        <p:spPr bwMode="auto">
          <a:xfrm>
            <a:off x="609600" y="304800"/>
            <a:ext cx="8153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u="sng">
                <a:solidFill>
                  <a:srgbClr val="993366"/>
                </a:solidFill>
              </a:rPr>
              <a:t>الحالة الأولى : حالة تحقيق أرباح غير عادية </a:t>
            </a:r>
            <a:endParaRPr lang="en-US" u="sng">
              <a:solidFill>
                <a:srgbClr val="993366"/>
              </a:solidFill>
            </a:endParaRPr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228600" y="835025"/>
            <a:ext cx="8686800" cy="167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dirty="0"/>
              <a:t>عندما يكون الإيراد الكلي للمنتج المحتكر أكبر من تكاليفه الكلية ، فإنه يحقق أرباحاً غير عادية . فالمحتكر يتمكن من السيطرة على الثمن الذي يبيع به سلعته ، حيث أنه هو صانع السعر في السوق . ولكنه رغم ذلك يرغب في تعظيم منفعته ، وعلى ذلك فإنه يبيع عند الثمن الذي يكفل له تحقيق التوازن .</a:t>
            </a:r>
            <a:endParaRPr lang="en-US" dirty="0"/>
          </a:p>
        </p:txBody>
      </p:sp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609600" y="2590800"/>
            <a:ext cx="8153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u="sng">
                <a:solidFill>
                  <a:srgbClr val="993366"/>
                </a:solidFill>
              </a:rPr>
              <a:t>الحالة الثانية : حالة تحقيق أرباح عادية </a:t>
            </a:r>
            <a:endParaRPr lang="en-US" u="sng">
              <a:solidFill>
                <a:srgbClr val="993366"/>
              </a:solidFill>
            </a:endParaRPr>
          </a:p>
        </p:txBody>
      </p:sp>
      <p:sp>
        <p:nvSpPr>
          <p:cNvPr id="196613" name="Text Box 5"/>
          <p:cNvSpPr txBox="1">
            <a:spLocks noChangeArrowheads="1"/>
          </p:cNvSpPr>
          <p:nvPr/>
        </p:nvSpPr>
        <p:spPr bwMode="auto">
          <a:xfrm>
            <a:off x="228600" y="3048000"/>
            <a:ext cx="86868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يتحقق التوازن مع وجود الربح العادي أو عدم تحقيق ربح أو خسارة عندما يتساوى الإيراد الكلي مع التكاليف الكلية للمنتج المحتكر .</a:t>
            </a:r>
            <a:endParaRPr lang="en-US"/>
          </a:p>
        </p:txBody>
      </p:sp>
      <p:sp>
        <p:nvSpPr>
          <p:cNvPr id="196614" name="Text Box 6"/>
          <p:cNvSpPr txBox="1">
            <a:spLocks noChangeArrowheads="1"/>
          </p:cNvSpPr>
          <p:nvPr/>
        </p:nvSpPr>
        <p:spPr bwMode="auto">
          <a:xfrm>
            <a:off x="609600" y="4067175"/>
            <a:ext cx="81534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u="sng">
                <a:solidFill>
                  <a:srgbClr val="993366"/>
                </a:solidFill>
              </a:rPr>
              <a:t>الحالة الثالثة : حالة تحقيق خسارة</a:t>
            </a:r>
            <a:endParaRPr lang="en-US" u="sng">
              <a:solidFill>
                <a:srgbClr val="993366"/>
              </a:solidFill>
            </a:endParaRPr>
          </a:p>
        </p:txBody>
      </p:sp>
      <p:sp>
        <p:nvSpPr>
          <p:cNvPr id="196615" name="Text Box 7"/>
          <p:cNvSpPr txBox="1">
            <a:spLocks noChangeArrowheads="1"/>
          </p:cNvSpPr>
          <p:nvPr/>
        </p:nvSpPr>
        <p:spPr bwMode="auto">
          <a:xfrm>
            <a:off x="228600" y="4524375"/>
            <a:ext cx="86868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غالباً ما يحصل المنتج المحتكر على الأرباح وليس الخسائر ، خاصة وأنه المنتج الوحيد للسلعة والمسيطر على الصناعة بأكملها . ولكن إن حدث وحقق خسائر فإنه يستمر في الإنتاج طالما أن ثمن بيع السلعة التي ينتجها كافياً لتغطية جميع تكاليفه المتوسطة المتغيرة 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4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9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96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6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utoUpdateAnimBg="0"/>
      <p:bldP spid="196611" grpId="0" autoUpdateAnimBg="0"/>
      <p:bldP spid="196612" grpId="0" autoUpdateAnimBg="0"/>
      <p:bldP spid="196613" grpId="0" autoUpdateAnimBg="0"/>
      <p:bldP spid="196614" grpId="0" autoUpdateAnimBg="0"/>
      <p:bldP spid="196615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ext Box 2"/>
          <p:cNvSpPr txBox="1">
            <a:spLocks noChangeArrowheads="1"/>
          </p:cNvSpPr>
          <p:nvPr/>
        </p:nvSpPr>
        <p:spPr bwMode="auto">
          <a:xfrm>
            <a:off x="1600200" y="457200"/>
            <a:ext cx="7162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u="sng">
                <a:solidFill>
                  <a:srgbClr val="663300"/>
                </a:solidFill>
              </a:rPr>
              <a:t>ثانياً : توازن المنتج ( المحتكر ) في الأجل الطويل</a:t>
            </a:r>
            <a:endParaRPr lang="en-US" u="sng">
              <a:solidFill>
                <a:srgbClr val="663300"/>
              </a:solidFill>
            </a:endParaRPr>
          </a:p>
        </p:txBody>
      </p:sp>
      <p:sp>
        <p:nvSpPr>
          <p:cNvPr id="197635" name="Text Box 3"/>
          <p:cNvSpPr txBox="1">
            <a:spLocks noChangeArrowheads="1"/>
          </p:cNvSpPr>
          <p:nvPr/>
        </p:nvSpPr>
        <p:spPr bwMode="auto">
          <a:xfrm>
            <a:off x="304800" y="1066800"/>
            <a:ext cx="8534400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>
              <a:spcBef>
                <a:spcPct val="50000"/>
              </a:spcBef>
            </a:pPr>
            <a:r>
              <a:rPr lang="ar-SA" dirty="0">
                <a:latin typeface="Garamond" pitchFamily="18" charset="0"/>
                <a:cs typeface="Traditional Arabic" pitchFamily="2" charset="-78"/>
              </a:rPr>
              <a:t>   يتمكن المحتكر من تحقيق توازنه في الأجل الطويل فإنه سيقيم مشروعه بحجم الطاقة الإنتاجية التي تمكنه من انتاج تلك الكمية التي يتساوى عندها الإيراد الحدي مع التكلفة الحدية طويلـة الأجل .</a:t>
            </a:r>
          </a:p>
          <a:p>
            <a:pPr algn="r" rtl="1">
              <a:spcBef>
                <a:spcPct val="50000"/>
              </a:spcBef>
            </a:pPr>
            <a:r>
              <a:rPr lang="ar-SA" dirty="0">
                <a:latin typeface="Garamond" pitchFamily="18" charset="0"/>
                <a:cs typeface="Traditional Arabic" pitchFamily="2" charset="-78"/>
              </a:rPr>
              <a:t>ومما تجدر الإشارة إليه في توازن المحتكر في الأجل الطويل : </a:t>
            </a:r>
          </a:p>
          <a:p>
            <a:pPr algn="r" rtl="1">
              <a:spcBef>
                <a:spcPct val="50000"/>
              </a:spcBef>
              <a:buFontTx/>
              <a:buAutoNum type="arabicPeriod"/>
            </a:pPr>
            <a:r>
              <a:rPr lang="ar-SA" dirty="0">
                <a:latin typeface="Garamond" pitchFamily="18" charset="0"/>
                <a:cs typeface="Traditional Arabic" pitchFamily="2" charset="-78"/>
              </a:rPr>
              <a:t>أن حجم الإنتاج قد يكون أقل من الحجم الأمثل أو هو نفسه الحجم الأمثل للمشروع أو أكبر منه ، وهذا يتوقف على حجم وسعة نطاق السوق .</a:t>
            </a:r>
          </a:p>
          <a:p>
            <a:pPr algn="r" rtl="1">
              <a:spcBef>
                <a:spcPct val="50000"/>
              </a:spcBef>
              <a:buFontTx/>
              <a:buAutoNum type="arabicPeriod"/>
            </a:pPr>
            <a:r>
              <a:rPr lang="ar-SA" dirty="0">
                <a:latin typeface="Garamond" pitchFamily="18" charset="0"/>
                <a:cs typeface="Traditional Arabic" pitchFamily="2" charset="-78"/>
              </a:rPr>
              <a:t>إن أرباح المحتكر لا تختفي في الأجل الطويل كما في المنافسة التامة ، وذلك لاستحالة دخول منتجين آخرين للصناعة المحتكرة ، بل إن المحتكر يحقق أرباحاً وليس خسائـر  في المـدى الطويل ، وذلك لقدرته على التحكم في الكمية المنتجة ، وامتناعه عن زيادة المعروض منها لتحقيق مزيد من الأرباح . </a:t>
            </a:r>
            <a:endParaRPr lang="en-US" dirty="0">
              <a:latin typeface="Garamond" pitchFamily="18" charset="0"/>
              <a:cs typeface="Traditional Arabic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431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7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4" grpId="0" autoUpdateAnimBg="0"/>
      <p:bldP spid="197635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ext Box 2"/>
          <p:cNvSpPr txBox="1">
            <a:spLocks noChangeArrowheads="1"/>
          </p:cNvSpPr>
          <p:nvPr/>
        </p:nvSpPr>
        <p:spPr bwMode="auto">
          <a:xfrm>
            <a:off x="3276600" y="381000"/>
            <a:ext cx="5562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3000">
                <a:solidFill>
                  <a:srgbClr val="007A00"/>
                </a:solidFill>
              </a:rPr>
              <a:t>التمييز السعري :</a:t>
            </a:r>
            <a:endParaRPr lang="en-US" sz="3000">
              <a:solidFill>
                <a:srgbClr val="007A00"/>
              </a:solidFill>
            </a:endParaRPr>
          </a:p>
        </p:txBody>
      </p:sp>
      <p:sp>
        <p:nvSpPr>
          <p:cNvPr id="198659" name="Text Box 3"/>
          <p:cNvSpPr txBox="1">
            <a:spLocks noChangeArrowheads="1"/>
          </p:cNvSpPr>
          <p:nvPr/>
        </p:nvSpPr>
        <p:spPr bwMode="auto">
          <a:xfrm>
            <a:off x="304800" y="990600"/>
            <a:ext cx="8610600" cy="247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/>
              <a:t>التمييز السعري ”الحالة التي يبيع فيها المحتكر نفس السلعة أو الخدمة بأسعار مختلفة في أسواق مختلفة“ . فقد افترضنا أن المحتكر يحدد سعراً واحداً لقاء كمية معينة من السلعة التي ينتجها . ولكن في كثير من الأحيان نجد المحتكر يميز في الأسعار ويبيع السلعة نفسها لبعض المشترين بسعر أعلى من المشترين الآخرين . ويطلق على هذه الحالة عموماً ”التمييز السعري“ أو ”الأسعار التمييزية“ . فإمكانية وجود تمييز سعري لا يقتصر على سوق احتكار البيع فقط إنما توجد في أي سوق يتوافر ولو قدر من الاحتكار كالمنافسة الاحتكارية أو احتكار القلة .</a:t>
            </a:r>
            <a:endParaRPr lang="en-US"/>
          </a:p>
        </p:txBody>
      </p:sp>
      <p:sp>
        <p:nvSpPr>
          <p:cNvPr id="198660" name="Text Box 4"/>
          <p:cNvSpPr txBox="1">
            <a:spLocks noChangeArrowheads="1"/>
          </p:cNvSpPr>
          <p:nvPr/>
        </p:nvSpPr>
        <p:spPr bwMode="auto">
          <a:xfrm>
            <a:off x="5105400" y="3581400"/>
            <a:ext cx="3657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007A00"/>
                </a:solidFill>
              </a:rPr>
              <a:t>والأمثلة على التميز السعري كثيرة : </a:t>
            </a:r>
            <a:endParaRPr lang="en-US">
              <a:solidFill>
                <a:srgbClr val="007A00"/>
              </a:solidFill>
            </a:endParaRPr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381000" y="4267200"/>
            <a:ext cx="8458200" cy="167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990000"/>
                </a:solidFill>
              </a:rPr>
              <a:t>1.</a:t>
            </a:r>
            <a:r>
              <a:rPr lang="ar-SA"/>
              <a:t> يقوم بالتمييز على أساس الكميات المشتراة كما يحدث أحياناً في احتكارات الخدمات العامة كالكهرباء والنقل والهاتف . كأن تقوم شركة الكهرباء مثلاً بفرض تعرفه أو ثمن معين لاستهلاك كمية محددة من الكيلوات ولكن عندما يزيد الاستهلاك عن قدر معين ، فإنها تحدد للاستهلاك الإضافي تعرفه أو ثمن آخر أعلى من الثمن السابق 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38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9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 autoUpdateAnimBg="0"/>
      <p:bldP spid="198659" grpId="0" autoUpdateAnimBg="0"/>
      <p:bldP spid="198660" grpId="0" autoUpdateAnimBg="0"/>
      <p:bldP spid="19866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Text Box 2"/>
          <p:cNvSpPr txBox="1">
            <a:spLocks noChangeArrowheads="1"/>
          </p:cNvSpPr>
          <p:nvPr/>
        </p:nvSpPr>
        <p:spPr bwMode="auto">
          <a:xfrm>
            <a:off x="304800" y="381000"/>
            <a:ext cx="86106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990000"/>
                </a:solidFill>
              </a:rPr>
              <a:t>2.</a:t>
            </a:r>
            <a:r>
              <a:rPr lang="ar-SA"/>
              <a:t> يقوم التمييز السعري على أساس بيع السلعة داخل الدولة بثمن أعلى من الثمن الذي يبيعها به في خارج الدولة ، وهذا ما يعرف بسياسة الإغراق .</a:t>
            </a:r>
            <a:endParaRPr lang="en-US"/>
          </a:p>
        </p:txBody>
      </p:sp>
      <p:sp>
        <p:nvSpPr>
          <p:cNvPr id="199683" name="Text Box 3"/>
          <p:cNvSpPr txBox="1">
            <a:spLocks noChangeArrowheads="1"/>
          </p:cNvSpPr>
          <p:nvPr/>
        </p:nvSpPr>
        <p:spPr bwMode="auto">
          <a:xfrm>
            <a:off x="304800" y="1676400"/>
            <a:ext cx="85344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990000"/>
                </a:solidFill>
              </a:rPr>
              <a:t>3.</a:t>
            </a:r>
            <a:r>
              <a:rPr lang="ar-SA"/>
              <a:t> كما يقوم التمييز في الثمن أيضاً على أساس أوجه استخدام السلعة أو الخدمة كما في حالة الكهرباء ، وإذا ما كان استخدامها للأغراض المنزلية أو للاستخدام الصناعي التجاري .</a:t>
            </a:r>
            <a:endParaRPr lang="en-US"/>
          </a:p>
        </p:txBody>
      </p:sp>
      <p:sp>
        <p:nvSpPr>
          <p:cNvPr id="199684" name="Text Box 4"/>
          <p:cNvSpPr txBox="1">
            <a:spLocks noChangeArrowheads="1"/>
          </p:cNvSpPr>
          <p:nvPr/>
        </p:nvSpPr>
        <p:spPr bwMode="auto">
          <a:xfrm>
            <a:off x="304800" y="2743200"/>
            <a:ext cx="84582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990000"/>
                </a:solidFill>
              </a:rPr>
              <a:t>4.</a:t>
            </a:r>
            <a:r>
              <a:rPr lang="ar-SA"/>
              <a:t> هناك أيضاً التمييز على أساساً الموقع ، حيث يبيع المحتكر نفس السلعة في المواقع القريبة بسعر أعلى من المواقع البعيدة .</a:t>
            </a:r>
            <a:endParaRPr lang="en-US"/>
          </a:p>
        </p:txBody>
      </p:sp>
      <p:sp>
        <p:nvSpPr>
          <p:cNvPr id="199685" name="Text Box 5"/>
          <p:cNvSpPr txBox="1">
            <a:spLocks noChangeArrowheads="1"/>
          </p:cNvSpPr>
          <p:nvPr/>
        </p:nvSpPr>
        <p:spPr bwMode="auto">
          <a:xfrm>
            <a:off x="457200" y="3810000"/>
            <a:ext cx="83058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990000"/>
                </a:solidFill>
              </a:rPr>
              <a:t>5.</a:t>
            </a:r>
            <a:r>
              <a:rPr lang="ar-SA"/>
              <a:t> التمييز السعري كذلك التمييز على أساس مستوى الدخل كخدمات الأطباء والتي يقدمونها بأسعار أقل لذوي الدخول المنخفضة ، وبأسعار أعلى لذوي الدخل المرتفع .</a:t>
            </a:r>
            <a:endParaRPr lang="en-US"/>
          </a:p>
        </p:txBody>
      </p:sp>
      <p:sp>
        <p:nvSpPr>
          <p:cNvPr id="199686" name="Text Box 6"/>
          <p:cNvSpPr txBox="1">
            <a:spLocks noChangeArrowheads="1"/>
          </p:cNvSpPr>
          <p:nvPr/>
        </p:nvSpPr>
        <p:spPr bwMode="auto">
          <a:xfrm>
            <a:off x="533400" y="4953000"/>
            <a:ext cx="81534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990000"/>
                </a:solidFill>
              </a:rPr>
              <a:t>6.</a:t>
            </a:r>
            <a:r>
              <a:rPr lang="ar-SA"/>
              <a:t> يمكن أن يكون التمييز على أساس الوقت ، حيث تفرض أسعار للمكالمات الخارجية المسائية أقل من تلك التي تفرضها صباحاً 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9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9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9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9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2" grpId="0" autoUpdateAnimBg="0"/>
      <p:bldP spid="199683" grpId="0" autoUpdateAnimBg="0"/>
      <p:bldP spid="199684" grpId="0" autoUpdateAnimBg="0"/>
      <p:bldP spid="199685" grpId="0" autoUpdateAnimBg="0"/>
      <p:bldP spid="19968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ext Box 2"/>
          <p:cNvSpPr txBox="1">
            <a:spLocks noChangeArrowheads="1"/>
          </p:cNvSpPr>
          <p:nvPr/>
        </p:nvSpPr>
        <p:spPr bwMode="auto">
          <a:xfrm>
            <a:off x="1828800" y="304800"/>
            <a:ext cx="68580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336600"/>
                </a:solidFill>
              </a:rPr>
              <a:t>ولإمكانية انطباق التمييز السعري شرطان أساسيان هما : </a:t>
            </a:r>
            <a:endParaRPr lang="en-US">
              <a:solidFill>
                <a:srgbClr val="336600"/>
              </a:solidFill>
            </a:endParaRPr>
          </a:p>
        </p:txBody>
      </p:sp>
      <p:sp>
        <p:nvSpPr>
          <p:cNvPr id="200707" name="Text Box 3"/>
          <p:cNvSpPr txBox="1">
            <a:spLocks noChangeArrowheads="1"/>
          </p:cNvSpPr>
          <p:nvPr/>
        </p:nvSpPr>
        <p:spPr bwMode="auto">
          <a:xfrm>
            <a:off x="609600" y="990600"/>
            <a:ext cx="82296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990000"/>
                </a:solidFill>
              </a:rPr>
              <a:t>1.</a:t>
            </a:r>
            <a:r>
              <a:rPr lang="ar-SA"/>
              <a:t> انعزال الأسواق التي يبيع فيها المنتج سلعته وانفصالها تماماً عن بعضها البعض حتى لايتمكن إعادة بيع السلعة المشتراة من السوق الأقل سعراً في السوق الأعلى سعراً .</a:t>
            </a:r>
            <a:endParaRPr lang="en-US"/>
          </a:p>
        </p:txBody>
      </p:sp>
      <p:sp>
        <p:nvSpPr>
          <p:cNvPr id="200708" name="Text Box 4"/>
          <p:cNvSpPr txBox="1">
            <a:spLocks noChangeArrowheads="1"/>
          </p:cNvSpPr>
          <p:nvPr/>
        </p:nvSpPr>
        <p:spPr bwMode="auto">
          <a:xfrm>
            <a:off x="457200" y="2133600"/>
            <a:ext cx="83058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>
                <a:solidFill>
                  <a:srgbClr val="990000"/>
                </a:solidFill>
              </a:rPr>
              <a:t>2.</a:t>
            </a:r>
            <a:r>
              <a:rPr lang="ar-SA"/>
              <a:t> اختلاف مرونة الطلب بين الأسواق ، حيث أن هذا الاختلاف هو أساس إمكانية قيام المنتج بالتمييز السعري . فالمنتج يتمكن من رفع سعر السلعة في السوق ذات الطلب الغير مرن بينما لا يتمكن من ذلك في حالة السوق ذات الطلب الغير مرن 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65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0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3" dur="500"/>
                                        <p:tgtEl>
                                          <p:spTgt spid="20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200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6" grpId="0" autoUpdateAnimBg="0"/>
      <p:bldP spid="200707" grpId="0" autoUpdateAnimBg="0"/>
      <p:bldP spid="20070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209800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ar-SA" sz="3600">
                <a:solidFill>
                  <a:srgbClr val="600060"/>
                </a:solidFill>
                <a:cs typeface="Andalus" pitchFamily="2" charset="-78"/>
              </a:rPr>
              <a:t>أولاً / سوق المنافسة التامة </a:t>
            </a:r>
            <a:r>
              <a:rPr lang="en-US" sz="3600">
                <a:solidFill>
                  <a:srgbClr val="600060"/>
                </a:solidFill>
                <a:cs typeface="Andalus" pitchFamily="2" charset="-78"/>
              </a:rPr>
              <a:t>Perfect Competition</a:t>
            </a:r>
            <a:r>
              <a:rPr lang="ar-SA" sz="3600">
                <a:solidFill>
                  <a:srgbClr val="600060"/>
                </a:solidFill>
                <a:cs typeface="Andalus" pitchFamily="2" charset="-78"/>
              </a:rPr>
              <a:t> .</a:t>
            </a:r>
            <a:endParaRPr lang="fr-FR" sz="3600">
              <a:solidFill>
                <a:srgbClr val="600060"/>
              </a:solidFill>
              <a:cs typeface="Andalus" pitchFamily="2" charset="-78"/>
            </a:endParaRPr>
          </a:p>
        </p:txBody>
      </p:sp>
      <p:sp>
        <p:nvSpPr>
          <p:cNvPr id="68614" name="Text Box 6"/>
          <p:cNvSpPr txBox="1">
            <a:spLocks noGrp="1" noChangeArrowheads="1"/>
          </p:cNvSpPr>
          <p:nvPr>
            <p:ph idx="1"/>
          </p:nvPr>
        </p:nvSpPr>
        <p:spPr>
          <a:xfrm>
            <a:off x="457200" y="3505200"/>
            <a:ext cx="8362950" cy="2235200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ar-SA">
                <a:solidFill>
                  <a:srgbClr val="003399"/>
                </a:solidFill>
              </a:rPr>
              <a:t>وهي تلك السوق التي تتوافر فيها أربع خصائص تميزها عن سائر أشكال الأسواق الأخرى ، أو شروط لا بد من توافرها ، والتي إن تخلف أحدها انتفى أن تكون السوق هي سوق منافسة تامة أو كاملة . وهذه الخصائص هي :</a:t>
            </a:r>
            <a:endParaRPr lang="fr-FR">
              <a:solidFill>
                <a:srgbClr val="003399"/>
              </a:solidFill>
            </a:endParaRPr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685800" y="533400"/>
            <a:ext cx="82296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8000" b="0">
                <a:solidFill>
                  <a:srgbClr val="000066"/>
                </a:solidFill>
                <a:latin typeface="Arial" charset="0"/>
                <a:cs typeface="PT Bold Heading" pitchFamily="2" charset="-78"/>
              </a:rPr>
              <a:t>أنواع ( أشكال ) السوق </a:t>
            </a:r>
            <a:endParaRPr lang="fr-FR" sz="8000" b="0">
              <a:solidFill>
                <a:srgbClr val="000066"/>
              </a:solidFill>
              <a:latin typeface="Arial" charset="0"/>
              <a:cs typeface="PT Bold Heading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1073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68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animBg="1" autoUpdateAnimBg="0"/>
      <p:bldP spid="68614" grpId="0" build="p" autoUpdateAnimBg="0"/>
      <p:bldP spid="6861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323850" y="404813"/>
            <a:ext cx="84963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dirty="0">
                <a:solidFill>
                  <a:srgbClr val="003399"/>
                </a:solidFill>
                <a:latin typeface="Arial" charset="0"/>
              </a:rPr>
              <a:t>1 – كثرة عدد البائعين والمشترين :</a:t>
            </a:r>
            <a:endParaRPr lang="fr-FR" sz="32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323850" y="893763"/>
            <a:ext cx="84963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>
                <a:solidFill>
                  <a:srgbClr val="006666"/>
                </a:solidFill>
                <a:latin typeface="Arial" charset="0"/>
              </a:rPr>
              <a:t>فلا بد من وجود عدد كبير من المنتجين البائعين للسلعة أو الخدمة ، وعدد كبير من المستهلكين المشترين للسلعة أو الخدمة ، مع ضآلة نصيب </a:t>
            </a:r>
            <a:r>
              <a:rPr lang="ar-SA" sz="2800" dirty="0" smtClean="0">
                <a:solidFill>
                  <a:srgbClr val="006666"/>
                </a:solidFill>
                <a:latin typeface="Arial" charset="0"/>
              </a:rPr>
              <a:t>كل منهم. وبذلك </a:t>
            </a:r>
            <a:r>
              <a:rPr lang="ar-SA" sz="2800" dirty="0">
                <a:solidFill>
                  <a:srgbClr val="006666"/>
                </a:solidFill>
                <a:latin typeface="Arial" charset="0"/>
              </a:rPr>
              <a:t>تعتبر المنشأة أو المنتج في حالة سوق المنافسة التامة </a:t>
            </a:r>
            <a:r>
              <a:rPr lang="ar-SA" sz="2800" dirty="0" smtClean="0">
                <a:solidFill>
                  <a:srgbClr val="006666"/>
                </a:solidFill>
                <a:latin typeface="Arial" charset="0"/>
              </a:rPr>
              <a:t>متلقياً للسعر السائد في </a:t>
            </a:r>
            <a:r>
              <a:rPr lang="ar-SA" sz="2800" dirty="0">
                <a:solidFill>
                  <a:srgbClr val="006666"/>
                </a:solidFill>
                <a:latin typeface="Arial" charset="0"/>
              </a:rPr>
              <a:t>السوق </a:t>
            </a:r>
            <a:r>
              <a:rPr lang="ar-SA" sz="2800" dirty="0" smtClean="0">
                <a:solidFill>
                  <a:srgbClr val="006666"/>
                </a:solidFill>
                <a:latin typeface="Arial" charset="0"/>
              </a:rPr>
              <a:t>وليس </a:t>
            </a:r>
            <a:r>
              <a:rPr lang="ar-SA" sz="2800" dirty="0">
                <a:solidFill>
                  <a:srgbClr val="006666"/>
                </a:solidFill>
                <a:latin typeface="Arial" charset="0"/>
              </a:rPr>
              <a:t>صانعاً له </a:t>
            </a:r>
            <a:r>
              <a:rPr lang="ar-SA" sz="2800" dirty="0" smtClean="0">
                <a:solidFill>
                  <a:srgbClr val="006666"/>
                </a:solidFill>
                <a:latin typeface="Arial" charset="0"/>
              </a:rPr>
              <a:t>.</a:t>
            </a:r>
            <a:endParaRPr lang="ar-SA" sz="2800" dirty="0">
              <a:solidFill>
                <a:srgbClr val="006666"/>
              </a:solidFill>
              <a:latin typeface="Arial" charset="0"/>
            </a:endParaRPr>
          </a:p>
          <a:p>
            <a:pPr algn="just">
              <a:spcBef>
                <a:spcPct val="50000"/>
              </a:spcBef>
            </a:pPr>
            <a:r>
              <a:rPr lang="ar-SA" sz="2800" dirty="0" smtClean="0">
                <a:solidFill>
                  <a:srgbClr val="006666"/>
                </a:solidFill>
                <a:latin typeface="Arial" charset="0"/>
              </a:rPr>
              <a:t>                                                                      </a:t>
            </a:r>
            <a:endParaRPr lang="fr-FR" sz="2800" dirty="0">
              <a:solidFill>
                <a:srgbClr val="006666"/>
              </a:solidFill>
              <a:latin typeface="Arial" charset="0"/>
            </a:endParaRPr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361428" y="2803829"/>
            <a:ext cx="84963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ar-SA" sz="3200" dirty="0" smtClean="0">
              <a:solidFill>
                <a:srgbClr val="003399"/>
              </a:solidFill>
              <a:latin typeface="Arial" charset="0"/>
            </a:endParaRPr>
          </a:p>
          <a:p>
            <a:pPr algn="r">
              <a:spcBef>
                <a:spcPct val="50000"/>
              </a:spcBef>
            </a:pPr>
            <a:r>
              <a:rPr lang="ar-SA" sz="3200" dirty="0" smtClean="0">
                <a:solidFill>
                  <a:srgbClr val="003399"/>
                </a:solidFill>
                <a:latin typeface="Arial" charset="0"/>
              </a:rPr>
              <a:t>2 </a:t>
            </a:r>
            <a:r>
              <a:rPr lang="ar-SA" sz="3200" dirty="0">
                <a:solidFill>
                  <a:srgbClr val="003399"/>
                </a:solidFill>
                <a:latin typeface="Arial" charset="0"/>
              </a:rPr>
              <a:t>– تجانس السلعة تجانساً تاماً :</a:t>
            </a:r>
            <a:endParaRPr lang="fr-FR" sz="32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479184" y="4293096"/>
            <a:ext cx="83534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 dirty="0">
                <a:solidFill>
                  <a:srgbClr val="006666"/>
                </a:solidFill>
                <a:latin typeface="Arial" charset="0"/>
              </a:rPr>
              <a:t>فالسلعة هنا متشابهة ومتجانسة </a:t>
            </a:r>
            <a:r>
              <a:rPr lang="en-US" sz="2800" dirty="0">
                <a:solidFill>
                  <a:srgbClr val="006666"/>
                </a:solidFill>
                <a:latin typeface="Arial" charset="0"/>
              </a:rPr>
              <a:t>Homogeneous</a:t>
            </a:r>
            <a:r>
              <a:rPr lang="ar-SA" sz="2800" dirty="0">
                <a:solidFill>
                  <a:srgbClr val="006666"/>
                </a:solidFill>
                <a:latin typeface="Arial" charset="0"/>
              </a:rPr>
              <a:t> تماماً ، بحيث يمكن إحلال أي سلعة منها محل الأخرى في إشباع نفس الحاجة لدى المستهلك .</a:t>
            </a:r>
            <a:endParaRPr lang="fr-FR" sz="2800" dirty="0">
              <a:solidFill>
                <a:srgbClr val="0066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88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 autoUpdateAnimBg="0"/>
      <p:bldP spid="67591" grpId="0" autoUpdateAnimBg="0"/>
      <p:bldP spid="67595" grpId="0" autoUpdateAnimBg="0"/>
      <p:bldP spid="6759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323850" y="677863"/>
            <a:ext cx="84963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dirty="0">
                <a:solidFill>
                  <a:srgbClr val="003399"/>
                </a:solidFill>
                <a:latin typeface="Arial" charset="0"/>
              </a:rPr>
              <a:t>3 – حرية الدخول والخروج من السوق :</a:t>
            </a:r>
            <a:endParaRPr lang="fr-FR" sz="32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323850" y="1370013"/>
            <a:ext cx="8496300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>
                <a:solidFill>
                  <a:srgbClr val="006666"/>
                </a:solidFill>
                <a:latin typeface="Arial" charset="0"/>
              </a:rPr>
              <a:t>    ولذلك لعدم وجود أي حواجز </a:t>
            </a:r>
            <a:r>
              <a:rPr lang="en-US" sz="2800" dirty="0">
                <a:solidFill>
                  <a:srgbClr val="006666"/>
                </a:solidFill>
                <a:latin typeface="Arial" charset="0"/>
              </a:rPr>
              <a:t>Barriers</a:t>
            </a:r>
            <a:r>
              <a:rPr lang="ar-SA" sz="2800" dirty="0">
                <a:solidFill>
                  <a:srgbClr val="006666"/>
                </a:solidFill>
                <a:latin typeface="Arial" charset="0"/>
              </a:rPr>
              <a:t> أو قيود </a:t>
            </a:r>
            <a:r>
              <a:rPr lang="en-US" sz="2800" dirty="0">
                <a:solidFill>
                  <a:srgbClr val="006666"/>
                </a:solidFill>
                <a:latin typeface="Arial" charset="0"/>
              </a:rPr>
              <a:t>Restriction</a:t>
            </a:r>
            <a:r>
              <a:rPr lang="ar-SA" sz="2800" dirty="0">
                <a:solidFill>
                  <a:srgbClr val="006666"/>
                </a:solidFill>
                <a:latin typeface="Arial" charset="0"/>
              </a:rPr>
              <a:t> إدارية كانت أو قانونية أو اقتصادية تمنع منشأة جديدة من الدخول في السوق أو منشأة قائمة من الخروج .</a:t>
            </a:r>
            <a:endParaRPr lang="fr-FR" sz="2800" dirty="0">
              <a:solidFill>
                <a:srgbClr val="006666"/>
              </a:solidFill>
              <a:latin typeface="Arial" charset="0"/>
            </a:endParaRP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323850" y="3001963"/>
            <a:ext cx="84963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3200" dirty="0">
                <a:solidFill>
                  <a:srgbClr val="003399"/>
                </a:solidFill>
                <a:latin typeface="Arial" charset="0"/>
              </a:rPr>
              <a:t>3 – العلم التام بأحوال السوق :</a:t>
            </a:r>
            <a:endParaRPr lang="fr-FR" sz="32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323850" y="3625850"/>
            <a:ext cx="84963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>
                <a:solidFill>
                  <a:srgbClr val="006666"/>
                </a:solidFill>
                <a:latin typeface="Arial" charset="0"/>
              </a:rPr>
              <a:t>    حيث يشترط توافر كامل البيانات والمعلومات لدى جميع البائعين والمشترين ، سواء بالثمن السائد أو أي أمور أخرى تتعلق ببيع وشراء السلعة في السوق .</a:t>
            </a:r>
            <a:endParaRPr lang="fr-FR" sz="2800" dirty="0">
              <a:solidFill>
                <a:srgbClr val="0066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892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 autoUpdateAnimBg="0"/>
      <p:bldP spid="70661" grpId="0" autoUpdateAnimBg="0"/>
      <p:bldP spid="70662" grpId="0" autoUpdateAnimBg="0"/>
      <p:bldP spid="7066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457200" y="6921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ar-SA" sz="3600" b="0">
                <a:solidFill>
                  <a:srgbClr val="600060"/>
                </a:solidFill>
                <a:latin typeface="Arial" charset="0"/>
                <a:cs typeface="Andalus" pitchFamily="2" charset="-78"/>
              </a:rPr>
              <a:t>ثانياً / سوق الاحتكار </a:t>
            </a:r>
            <a:r>
              <a:rPr lang="en-US" sz="3600" b="0">
                <a:solidFill>
                  <a:srgbClr val="600060"/>
                </a:solidFill>
                <a:latin typeface="Arial" charset="0"/>
                <a:cs typeface="Andalus" pitchFamily="2" charset="-78"/>
              </a:rPr>
              <a:t>Monopoly</a:t>
            </a:r>
            <a:r>
              <a:rPr lang="ar-SA" sz="3600" b="0">
                <a:solidFill>
                  <a:srgbClr val="600060"/>
                </a:solidFill>
                <a:latin typeface="Arial" charset="0"/>
                <a:cs typeface="Andalus" pitchFamily="2" charset="-78"/>
              </a:rPr>
              <a:t> .</a:t>
            </a:r>
            <a:endParaRPr lang="fr-FR" sz="3600" b="0">
              <a:solidFill>
                <a:srgbClr val="600060"/>
              </a:solidFill>
              <a:latin typeface="Arial" charset="0"/>
              <a:cs typeface="Andalus" pitchFamily="2" charset="-78"/>
            </a:endParaRP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323850" y="1916113"/>
            <a:ext cx="84248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>
                <a:solidFill>
                  <a:srgbClr val="003399"/>
                </a:solidFill>
                <a:latin typeface="Arial" charset="0"/>
              </a:rPr>
              <a:t>المحتكر هو المنتج الذي يقوم بالاستحواذ والسيطرة على جميع مخرجات صناعة معينة دون سواه ، وذلك بالشروط التالية :</a:t>
            </a:r>
            <a:endParaRPr lang="fr-FR" sz="280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395288" y="3068638"/>
            <a:ext cx="8353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>
                <a:solidFill>
                  <a:srgbClr val="006666"/>
                </a:solidFill>
                <a:latin typeface="Arial" charset="0"/>
              </a:rPr>
              <a:t>1 – أن يكون هناك منتج واحد للسلعة أو الخدمة .</a:t>
            </a:r>
            <a:endParaRPr lang="fr-FR" sz="2800">
              <a:solidFill>
                <a:srgbClr val="006666"/>
              </a:solidFill>
              <a:latin typeface="Arial" charset="0"/>
            </a:endParaRP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395288" y="3630613"/>
            <a:ext cx="8353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>
                <a:solidFill>
                  <a:srgbClr val="006666"/>
                </a:solidFill>
                <a:latin typeface="Arial" charset="0"/>
              </a:rPr>
              <a:t>2 – أن يقوم هذا المنتج ببيع سلعة ليس لها مثيل في السوق .</a:t>
            </a:r>
            <a:endParaRPr lang="fr-FR" sz="2800">
              <a:solidFill>
                <a:srgbClr val="006666"/>
              </a:solidFill>
              <a:latin typeface="Arial" charset="0"/>
            </a:endParaRP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395288" y="4205288"/>
            <a:ext cx="8353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sz="2800">
                <a:solidFill>
                  <a:srgbClr val="006666"/>
                </a:solidFill>
                <a:latin typeface="Arial" charset="0"/>
              </a:rPr>
              <a:t>3 – عدم إمكانية دخول منتجين آخرين للصناعة أو السوق .</a:t>
            </a:r>
            <a:endParaRPr lang="fr-FR" sz="2800">
              <a:solidFill>
                <a:srgbClr val="006666"/>
              </a:solidFill>
              <a:latin typeface="Arial" charset="0"/>
            </a:endParaRPr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250825" y="5141913"/>
            <a:ext cx="84248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SA" sz="2800">
                <a:solidFill>
                  <a:srgbClr val="003399"/>
                </a:solidFill>
                <a:latin typeface="Arial" charset="0"/>
              </a:rPr>
              <a:t>وهنا يصبح المنتج المحتكر صانعاً للسعر </a:t>
            </a:r>
            <a:r>
              <a:rPr lang="en-US" sz="2800">
                <a:solidFill>
                  <a:srgbClr val="003399"/>
                </a:solidFill>
                <a:latin typeface="Arial" charset="0"/>
              </a:rPr>
              <a:t>Price Maker</a:t>
            </a:r>
            <a:r>
              <a:rPr lang="ar-SA" sz="2800">
                <a:solidFill>
                  <a:srgbClr val="003399"/>
                </a:solidFill>
                <a:latin typeface="Arial" charset="0"/>
              </a:rPr>
              <a:t> .</a:t>
            </a:r>
            <a:endParaRPr lang="fr-FR" sz="2800">
              <a:solidFill>
                <a:srgbClr val="0033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881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 autoUpdateAnimBg="0"/>
      <p:bldP spid="71685" grpId="0" autoUpdateAnimBg="0"/>
      <p:bldP spid="71686" grpId="0" autoUpdateAnimBg="0"/>
      <p:bldP spid="71687" grpId="0" autoUpdateAnimBg="0"/>
      <p:bldP spid="71688" grpId="0" autoUpdateAnimBg="0"/>
      <p:bldP spid="7168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325563"/>
          </a:xfrm>
        </p:spPr>
        <p:txBody>
          <a:bodyPr/>
          <a:lstStyle/>
          <a:p>
            <a:pPr algn="r"/>
            <a:r>
              <a:rPr lang="ar-SA" sz="2800" b="1" dirty="0">
                <a:solidFill>
                  <a:srgbClr val="003399"/>
                </a:solidFill>
                <a:cs typeface="Traditional Arabic" pitchFamily="2" charset="-78"/>
              </a:rPr>
              <a:t>ويفرق البعض بين نوعين من الاحتكار : احتكار البيع </a:t>
            </a:r>
            <a:r>
              <a:rPr lang="ar-SA" sz="2800" b="1" dirty="0" smtClean="0">
                <a:solidFill>
                  <a:srgbClr val="003399"/>
                </a:solidFill>
                <a:cs typeface="Traditional Arabic" pitchFamily="2" charset="-78"/>
              </a:rPr>
              <a:t>واحتكار الشراء . </a:t>
            </a:r>
            <a:endParaRPr lang="fr-FR" sz="2800" b="1" dirty="0">
              <a:solidFill>
                <a:srgbClr val="003399"/>
              </a:solidFill>
              <a:cs typeface="Traditional Arabic" pitchFamily="2" charset="-78"/>
            </a:endParaRP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0" y="1989138"/>
            <a:ext cx="88201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>
                <a:solidFill>
                  <a:srgbClr val="003399"/>
                </a:solidFill>
                <a:latin typeface="Arial" charset="0"/>
              </a:rPr>
              <a:t>فاحتكار البيع هو ” السوق الذي يتولى فيه منتج واحد بيع سلعة ليس لها مثيل في السوق ” .</a:t>
            </a:r>
            <a:endParaRPr lang="fr-FR" sz="28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34925" y="2852738"/>
            <a:ext cx="88201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>
                <a:solidFill>
                  <a:srgbClr val="003399"/>
                </a:solidFill>
                <a:latin typeface="Arial" charset="0"/>
              </a:rPr>
              <a:t>أما احتكار الشراء فيعني ” قيام مستهلك واحد بشراء سلعة ليس لها مثيل في السوق ”</a:t>
            </a:r>
            <a:endParaRPr lang="fr-FR" sz="28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395288" y="3789363"/>
            <a:ext cx="842486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>
                <a:solidFill>
                  <a:srgbClr val="003399"/>
                </a:solidFill>
                <a:latin typeface="Arial" charset="0"/>
              </a:rPr>
              <a:t>وهناك نوع ثالث يعرف بالاحتكار المزدوج </a:t>
            </a:r>
            <a:r>
              <a:rPr lang="ar-SA" sz="2800" dirty="0" smtClean="0">
                <a:solidFill>
                  <a:srgbClr val="003399"/>
                </a:solidFill>
                <a:latin typeface="Arial" charset="0"/>
              </a:rPr>
              <a:t>ويقصد </a:t>
            </a:r>
            <a:r>
              <a:rPr lang="ar-SA" sz="2800" dirty="0">
                <a:solidFill>
                  <a:srgbClr val="003399"/>
                </a:solidFill>
                <a:latin typeface="Arial" charset="0"/>
              </a:rPr>
              <a:t>به ” السوق الذي يقوم فيه منتج واحد ببيع سلعة لا مثيل لها في السوق لمشتر واحد ” ، أي يقف هنا محتكر البيع وجهاً لوجه أمام محتكر الشراء .</a:t>
            </a:r>
            <a:endParaRPr lang="fr-FR" sz="2800" dirty="0">
              <a:solidFill>
                <a:srgbClr val="0033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41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 autoUpdateAnimBg="0"/>
      <p:bldP spid="72710" grpId="0" autoUpdateAnimBg="0"/>
      <p:bldP spid="72711" grpId="0" autoUpdateAnimBg="0"/>
      <p:bldP spid="7271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341313"/>
            <a:ext cx="8229600" cy="1143000"/>
          </a:xfrm>
          <a:noFill/>
          <a:ln/>
        </p:spPr>
        <p:txBody>
          <a:bodyPr>
            <a:normAutofit fontScale="90000"/>
          </a:bodyPr>
          <a:lstStyle/>
          <a:p>
            <a:pPr algn="r" rtl="1">
              <a:lnSpc>
                <a:spcPct val="90000"/>
              </a:lnSpc>
            </a:pPr>
            <a:r>
              <a:rPr lang="ar-SA">
                <a:solidFill>
                  <a:srgbClr val="600060"/>
                </a:solidFill>
                <a:cs typeface="Andalus" pitchFamily="2" charset="-78"/>
              </a:rPr>
              <a:t>ثالثاً / سوق المنافسة الاحتكارية </a:t>
            </a:r>
            <a:r>
              <a:rPr lang="en-US">
                <a:solidFill>
                  <a:srgbClr val="600060"/>
                </a:solidFill>
                <a:cs typeface="Andalus" pitchFamily="2" charset="-78"/>
              </a:rPr>
              <a:t>Monopolistic competition</a:t>
            </a:r>
            <a:r>
              <a:rPr lang="ar-SA">
                <a:solidFill>
                  <a:srgbClr val="600060"/>
                </a:solidFill>
                <a:cs typeface="Andalus" pitchFamily="2" charset="-78"/>
              </a:rPr>
              <a:t> .</a:t>
            </a:r>
            <a:endParaRPr lang="fr-FR">
              <a:solidFill>
                <a:srgbClr val="600060"/>
              </a:solidFill>
              <a:cs typeface="Andalus" pitchFamily="2" charset="-78"/>
            </a:endParaRP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539750" y="1916113"/>
            <a:ext cx="8064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2800" dirty="0">
                <a:solidFill>
                  <a:srgbClr val="003399"/>
                </a:solidFill>
                <a:latin typeface="Arial" charset="0"/>
              </a:rPr>
              <a:t>خصائص هذا السوق فيما يلي :</a:t>
            </a:r>
            <a:endParaRPr lang="fr-FR" sz="2800" dirty="0">
              <a:solidFill>
                <a:srgbClr val="003399"/>
              </a:solidFill>
              <a:latin typeface="Arial" charset="0"/>
            </a:endParaRPr>
          </a:p>
        </p:txBody>
      </p:sp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684213" y="2636838"/>
            <a:ext cx="79914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2800">
                <a:solidFill>
                  <a:srgbClr val="006666"/>
                </a:solidFill>
                <a:latin typeface="Arial" charset="0"/>
              </a:rPr>
              <a:t>1 – وجود عدد كبير من المنتجين البائعين .</a:t>
            </a:r>
            <a:endParaRPr lang="fr-FR" sz="2800">
              <a:solidFill>
                <a:srgbClr val="006666"/>
              </a:solidFill>
              <a:latin typeface="Arial" charset="0"/>
            </a:endParaRPr>
          </a:p>
        </p:txBody>
      </p:sp>
      <p:sp>
        <p:nvSpPr>
          <p:cNvPr id="74760" name="Text Box 8"/>
          <p:cNvSpPr txBox="1">
            <a:spLocks noChangeArrowheads="1"/>
          </p:cNvSpPr>
          <p:nvPr/>
        </p:nvSpPr>
        <p:spPr bwMode="auto">
          <a:xfrm>
            <a:off x="684213" y="3197225"/>
            <a:ext cx="7991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2800" dirty="0">
                <a:solidFill>
                  <a:srgbClr val="006666"/>
                </a:solidFill>
                <a:latin typeface="Arial" charset="0"/>
              </a:rPr>
              <a:t>2 – تماثل السلعة مع شيء من التمييز بينها . </a:t>
            </a:r>
            <a:endParaRPr lang="fr-FR" sz="2800" dirty="0">
              <a:solidFill>
                <a:srgbClr val="006666"/>
              </a:solidFill>
              <a:latin typeface="Arial" charset="0"/>
            </a:endParaRPr>
          </a:p>
        </p:txBody>
      </p: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684213" y="3773488"/>
            <a:ext cx="79914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>
              <a:spcBef>
                <a:spcPct val="50000"/>
              </a:spcBef>
            </a:pPr>
            <a:r>
              <a:rPr lang="ar-SA" sz="2800">
                <a:solidFill>
                  <a:srgbClr val="006666"/>
                </a:solidFill>
                <a:latin typeface="Arial" charset="0"/>
              </a:rPr>
              <a:t>3 – حرية الدخول والخروج من السوق .</a:t>
            </a:r>
            <a:endParaRPr lang="fr-FR" sz="2800">
              <a:solidFill>
                <a:srgbClr val="00666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851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animBg="1" autoUpdateAnimBg="0"/>
      <p:bldP spid="74758" grpId="0" autoUpdateAnimBg="0"/>
      <p:bldP spid="74759" grpId="0" autoUpdateAnimBg="0"/>
      <p:bldP spid="74760" grpId="0" autoUpdateAnimBg="0"/>
      <p:bldP spid="74761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630238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ar-SA">
                <a:solidFill>
                  <a:srgbClr val="600060"/>
                </a:solidFill>
                <a:cs typeface="Andalus" pitchFamily="2" charset="-78"/>
              </a:rPr>
              <a:t>رابعاً / سوق احتكار القلة </a:t>
            </a:r>
            <a:r>
              <a:rPr lang="en-US">
                <a:solidFill>
                  <a:srgbClr val="600060"/>
                </a:solidFill>
                <a:cs typeface="Andalus" pitchFamily="2" charset="-78"/>
              </a:rPr>
              <a:t>  Oligopoly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539750" y="1984375"/>
            <a:ext cx="80645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ar-SA" sz="2800" dirty="0">
                <a:solidFill>
                  <a:srgbClr val="003399"/>
                </a:solidFill>
                <a:latin typeface="Arial" charset="0"/>
              </a:rPr>
              <a:t>وهي سوق يتولى فيها عدد محدد من المنتجين بيع سلعة أو خدمة متماثلة أو متنوعة يستأثر كل منهم بنسبة كبيرة من الإنتاج أو الصناعة ، ويؤثر بقراراته وبسياساته الإنتاجية أو التسويقية السعرية تأثيراً مباشراً في باقي المنتجين .</a:t>
            </a:r>
            <a:endParaRPr lang="fr-FR" sz="2800" dirty="0">
              <a:solidFill>
                <a:srgbClr val="0033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62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 animBg="1" autoUpdateAnimBg="0"/>
      <p:bldP spid="76806" grpId="0" autoUpdateAnimBg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2491</Words>
  <Application>Microsoft Office PowerPoint</Application>
  <PresentationFormat>عرض على الشاشة (3:4)‏</PresentationFormat>
  <Paragraphs>147</Paragraphs>
  <Slides>26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37" baseType="lpstr">
      <vt:lpstr>MS Mincho</vt:lpstr>
      <vt:lpstr>Andalus</vt:lpstr>
      <vt:lpstr>Arial</vt:lpstr>
      <vt:lpstr>Bold Italic Art</vt:lpstr>
      <vt:lpstr>Book Antiqua</vt:lpstr>
      <vt:lpstr>Calibri</vt:lpstr>
      <vt:lpstr>Garamond</vt:lpstr>
      <vt:lpstr>Led Italic Font</vt:lpstr>
      <vt:lpstr>PT Bold Heading</vt:lpstr>
      <vt:lpstr>Traditional Arabic</vt:lpstr>
      <vt:lpstr>Thème Office</vt:lpstr>
      <vt:lpstr>الــــســـــوق</vt:lpstr>
      <vt:lpstr>العوامل لتحديد نطاق ونوع السوق </vt:lpstr>
      <vt:lpstr>أولاً / سوق المنافسة التامة Perfect Competition .</vt:lpstr>
      <vt:lpstr>عرض تقديمي في PowerPoint</vt:lpstr>
      <vt:lpstr>عرض تقديمي في PowerPoint</vt:lpstr>
      <vt:lpstr>عرض تقديمي في PowerPoint</vt:lpstr>
      <vt:lpstr>ويفرق البعض بين نوعين من الاحتكار : احتكار البيع واحتكار الشراء . </vt:lpstr>
      <vt:lpstr>ثالثاً / سوق المنافسة الاحتكارية Monopolistic competition .</vt:lpstr>
      <vt:lpstr>رابعاً / سوق احتكار القلة   Oligopoly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Blue Ocean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LOTFI</dc:creator>
  <cp:lastModifiedBy>HP</cp:lastModifiedBy>
  <cp:revision>14</cp:revision>
  <dcterms:created xsi:type="dcterms:W3CDTF">2014-12-14T18:15:20Z</dcterms:created>
  <dcterms:modified xsi:type="dcterms:W3CDTF">2015-12-12T15:48:49Z</dcterms:modified>
</cp:coreProperties>
</file>