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mp4" ContentType="audi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media/media7.mp4" ContentType="video/mp4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81" r:id="rId2"/>
    <p:sldId id="322" r:id="rId3"/>
    <p:sldId id="323" r:id="rId4"/>
    <p:sldId id="305" r:id="rId5"/>
    <p:sldId id="306" r:id="rId6"/>
    <p:sldId id="307" r:id="rId7"/>
    <p:sldId id="331" r:id="rId8"/>
    <p:sldId id="309" r:id="rId9"/>
    <p:sldId id="310" r:id="rId10"/>
    <p:sldId id="312" r:id="rId11"/>
    <p:sldId id="313" r:id="rId12"/>
    <p:sldId id="314" r:id="rId13"/>
    <p:sldId id="315" r:id="rId14"/>
    <p:sldId id="317" r:id="rId15"/>
    <p:sldId id="319" r:id="rId16"/>
    <p:sldId id="336" r:id="rId17"/>
    <p:sldId id="332" r:id="rId18"/>
    <p:sldId id="333" r:id="rId19"/>
    <p:sldId id="334" r:id="rId20"/>
    <p:sldId id="335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47" autoAdjust="0"/>
    <p:restoredTop sz="75224" autoAdjust="0"/>
  </p:normalViewPr>
  <p:slideViewPr>
    <p:cSldViewPr snapToGrid="0">
      <p:cViewPr varScale="1">
        <p:scale>
          <a:sx n="64" d="100"/>
          <a:sy n="64" d="100"/>
        </p:scale>
        <p:origin x="102" y="3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B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DC07ACDC-28F0-44E4-B58C-6AB2374512E4}" type="datetimeFigureOut">
              <a:rPr lang="ar-BH" smtClean="0"/>
              <a:pPr/>
              <a:t>12/08/1441</a:t>
            </a:fld>
            <a:endParaRPr lang="ar-B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B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B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2B731266-02C8-4977-8ED2-CCFF6241E552}" type="slidenum">
              <a:rPr lang="ar-BH" smtClean="0"/>
              <a:pPr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016558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B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C57A8-AE18-4654-B6AF-04B3577165BE}" type="slidenum">
              <a:rPr lang="ar-BH" smtClean="0"/>
              <a:pPr/>
              <a:t>1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6945377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628D1-87E1-4C1A-97B1-A3C0C8636803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7949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8A89B4-43C9-489F-AC51-AB409B7A9327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1278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8A89B4-43C9-489F-AC51-AB409B7A9327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1830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8A89B4-43C9-489F-AC51-AB409B7A9327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2704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8A89B4-43C9-489F-AC51-AB409B7A9327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1623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8A89B4-43C9-489F-AC51-AB409B7A9327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0013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628D1-87E1-4C1A-97B1-A3C0C8636803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9130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628D1-87E1-4C1A-97B1-A3C0C8636803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9834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628D1-87E1-4C1A-97B1-A3C0C8636803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0023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628D1-87E1-4C1A-97B1-A3C0C8636803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4242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628D1-87E1-4C1A-97B1-A3C0C8636803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5483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628D1-87E1-4C1A-97B1-A3C0C8636803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3236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628D1-87E1-4C1A-97B1-A3C0C8636803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2389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628D1-87E1-4C1A-97B1-A3C0C8636803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673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9554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8194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953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379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5096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7759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657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1316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283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7346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489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870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0.xml"/><Relationship Id="rId3" Type="http://schemas.microsoft.com/office/2007/relationships/media" Target="../media/media9.mp3"/><Relationship Id="rId7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audio" Target="../media/media10.mp4"/><Relationship Id="rId5" Type="http://schemas.microsoft.com/office/2007/relationships/media" Target="../media/media10.mp4"/><Relationship Id="rId4" Type="http://schemas.openxmlformats.org/officeDocument/2006/relationships/audio" Target="../media/media9.mp3"/><Relationship Id="rId9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2.xml"/><Relationship Id="rId3" Type="http://schemas.microsoft.com/office/2007/relationships/media" Target="../media/media12.mp4"/><Relationship Id="rId7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audio" Target="../media/media13.mp4"/><Relationship Id="rId5" Type="http://schemas.microsoft.com/office/2007/relationships/media" Target="../media/media13.mp4"/><Relationship Id="rId4" Type="http://schemas.openxmlformats.org/officeDocument/2006/relationships/audio" Target="../media/media12.mp4"/><Relationship Id="rId9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media17.mp4"/><Relationship Id="rId13" Type="http://schemas.microsoft.com/office/2007/relationships/media" Target="../media/media20.mp4"/><Relationship Id="rId3" Type="http://schemas.microsoft.com/office/2007/relationships/media" Target="../media/media15.mp4"/><Relationship Id="rId7" Type="http://schemas.microsoft.com/office/2007/relationships/media" Target="../media/media17.mp4"/><Relationship Id="rId12" Type="http://schemas.openxmlformats.org/officeDocument/2006/relationships/audio" Target="../media/media19.mp4"/><Relationship Id="rId17" Type="http://schemas.openxmlformats.org/officeDocument/2006/relationships/image" Target="../media/image3.png"/><Relationship Id="rId2" Type="http://schemas.openxmlformats.org/officeDocument/2006/relationships/audio" Target="../media/media14.mp3"/><Relationship Id="rId16" Type="http://schemas.openxmlformats.org/officeDocument/2006/relationships/notesSlide" Target="../notesSlides/notesSlide13.xml"/><Relationship Id="rId1" Type="http://schemas.microsoft.com/office/2007/relationships/media" Target="../media/media14.mp3"/><Relationship Id="rId6" Type="http://schemas.openxmlformats.org/officeDocument/2006/relationships/audio" Target="../media/media16.mp4"/><Relationship Id="rId11" Type="http://schemas.microsoft.com/office/2007/relationships/media" Target="../media/media19.mp4"/><Relationship Id="rId5" Type="http://schemas.microsoft.com/office/2007/relationships/media" Target="../media/media16.mp4"/><Relationship Id="rId15" Type="http://schemas.openxmlformats.org/officeDocument/2006/relationships/slideLayout" Target="../slideLayouts/slideLayout2.xml"/><Relationship Id="rId10" Type="http://schemas.openxmlformats.org/officeDocument/2006/relationships/audio" Target="../media/media18.mp4"/><Relationship Id="rId4" Type="http://schemas.openxmlformats.org/officeDocument/2006/relationships/audio" Target="../media/media15.mp4"/><Relationship Id="rId9" Type="http://schemas.microsoft.com/office/2007/relationships/media" Target="../media/media18.mp4"/><Relationship Id="rId14" Type="http://schemas.openxmlformats.org/officeDocument/2006/relationships/audio" Target="../media/media20.mp4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media23.mp4"/><Relationship Id="rId13" Type="http://schemas.microsoft.com/office/2007/relationships/media" Target="../media/media26.mp4"/><Relationship Id="rId3" Type="http://schemas.microsoft.com/office/2007/relationships/media" Target="../media/media21.mp4"/><Relationship Id="rId7" Type="http://schemas.microsoft.com/office/2007/relationships/media" Target="../media/media23.mp4"/><Relationship Id="rId12" Type="http://schemas.openxmlformats.org/officeDocument/2006/relationships/audio" Target="../media/media25.mp4"/><Relationship Id="rId17" Type="http://schemas.openxmlformats.org/officeDocument/2006/relationships/image" Target="../media/image3.png"/><Relationship Id="rId2" Type="http://schemas.openxmlformats.org/officeDocument/2006/relationships/audio" Target="../media/media14.mp3"/><Relationship Id="rId16" Type="http://schemas.openxmlformats.org/officeDocument/2006/relationships/notesSlide" Target="../notesSlides/notesSlide14.xml"/><Relationship Id="rId1" Type="http://schemas.microsoft.com/office/2007/relationships/media" Target="../media/media14.mp3"/><Relationship Id="rId6" Type="http://schemas.openxmlformats.org/officeDocument/2006/relationships/audio" Target="../media/media22.mp4"/><Relationship Id="rId11" Type="http://schemas.microsoft.com/office/2007/relationships/media" Target="../media/media25.mp4"/><Relationship Id="rId5" Type="http://schemas.microsoft.com/office/2007/relationships/media" Target="../media/media22.mp4"/><Relationship Id="rId15" Type="http://schemas.openxmlformats.org/officeDocument/2006/relationships/slideLayout" Target="../slideLayouts/slideLayout2.xml"/><Relationship Id="rId10" Type="http://schemas.openxmlformats.org/officeDocument/2006/relationships/audio" Target="../media/media24.mp4"/><Relationship Id="rId4" Type="http://schemas.openxmlformats.org/officeDocument/2006/relationships/audio" Target="../media/media21.mp4"/><Relationship Id="rId9" Type="http://schemas.microsoft.com/office/2007/relationships/media" Target="../media/media24.mp4"/><Relationship Id="rId14" Type="http://schemas.openxmlformats.org/officeDocument/2006/relationships/audio" Target="../media/media26.mp4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audio" Target="../media/audio1.wav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6" Type="http://schemas.openxmlformats.org/officeDocument/2006/relationships/image" Target="../media/image3.png"/><Relationship Id="rId5" Type="http://schemas.openxmlformats.org/officeDocument/2006/relationships/slide" Target="slide7.xml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5" Type="http://schemas.openxmlformats.org/officeDocument/2006/relationships/image" Target="../media/image3.png"/><Relationship Id="rId4" Type="http://schemas.openxmlformats.org/officeDocument/2006/relationships/slide" Target="slide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audio" Target="../media/audio1.wav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6" Type="http://schemas.openxmlformats.org/officeDocument/2006/relationships/image" Target="../media/image3.png"/><Relationship Id="rId5" Type="http://schemas.openxmlformats.org/officeDocument/2006/relationships/slide" Target="slide8.xml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5" Type="http://schemas.openxmlformats.org/officeDocument/2006/relationships/image" Target="../media/image3.png"/><Relationship Id="rId4" Type="http://schemas.openxmlformats.org/officeDocument/2006/relationships/slide" Target="slide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7.png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2.xml"/><Relationship Id="rId7" Type="http://schemas.openxmlformats.org/officeDocument/2006/relationships/slide" Target="slide17.xml"/><Relationship Id="rId2" Type="http://schemas.openxmlformats.org/officeDocument/2006/relationships/audio" Target="../media/media5.mp4"/><Relationship Id="rId1" Type="http://schemas.microsoft.com/office/2007/relationships/media" Target="../media/media5.mp4"/><Relationship Id="rId6" Type="http://schemas.openxmlformats.org/officeDocument/2006/relationships/slide" Target="slide18.xml"/><Relationship Id="rId5" Type="http://schemas.openxmlformats.org/officeDocument/2006/relationships/slide" Target="slide8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slide" Target="slide10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1730062" y="226298"/>
            <a:ext cx="7162800" cy="1182210"/>
          </a:xfrm>
          <a:prstGeom prst="rect">
            <a:avLst/>
          </a:prstGeom>
        </p:spPr>
      </p:pic>
      <p:sp>
        <p:nvSpPr>
          <p:cNvPr id="10" name="TextBox 4"/>
          <p:cNvSpPr txBox="1"/>
          <p:nvPr/>
        </p:nvSpPr>
        <p:spPr>
          <a:xfrm>
            <a:off x="1074849" y="3278484"/>
            <a:ext cx="9220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66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ك</a:t>
            </a:r>
            <a:r>
              <a:rPr lang="ar-BH" sz="66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َ</a:t>
            </a:r>
            <a:r>
              <a:rPr lang="ar-SA" sz="66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ي</a:t>
            </a:r>
            <a:r>
              <a:rPr lang="ar-BH" sz="66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ْ</a:t>
            </a:r>
            <a:r>
              <a:rPr lang="ar-SA" sz="66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ف</a:t>
            </a:r>
            <a:r>
              <a:rPr lang="ar-BH" sz="66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َ</a:t>
            </a:r>
            <a:r>
              <a:rPr lang="ar-SA" sz="66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أ</a:t>
            </a:r>
            <a:r>
              <a:rPr lang="ar-BH" sz="66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َ</a:t>
            </a:r>
            <a:r>
              <a:rPr lang="ar-SA" sz="66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قود</a:t>
            </a:r>
            <a:r>
              <a:rPr lang="ar-BH" sz="66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ُ</a:t>
            </a:r>
            <a:r>
              <a:rPr lang="ar-SA" sz="66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د</a:t>
            </a:r>
            <a:r>
              <a:rPr lang="ar-BH" sz="66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َ</a:t>
            </a:r>
            <a:r>
              <a:rPr lang="ar-SA" sz="66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رّ</a:t>
            </a:r>
            <a:r>
              <a:rPr lang="ar-BH" sz="66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َ</a:t>
            </a:r>
            <a:r>
              <a:rPr lang="ar-SA" sz="66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اج</a:t>
            </a:r>
            <a:r>
              <a:rPr lang="ar-BH" sz="66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َ</a:t>
            </a:r>
            <a:r>
              <a:rPr lang="ar-SA" sz="66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تي</a:t>
            </a:r>
            <a:r>
              <a:rPr lang="ar-BH" sz="66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؟</a:t>
            </a:r>
            <a:endParaRPr lang="en-US" sz="66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10"/>
          <p:cNvSpPr txBox="1"/>
          <p:nvPr/>
        </p:nvSpPr>
        <p:spPr>
          <a:xfrm>
            <a:off x="2347382" y="1509341"/>
            <a:ext cx="2090057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BH" sz="2800" b="1" dirty="0">
                <a:solidFill>
                  <a:srgbClr val="FF0000"/>
                </a:solidFill>
              </a:rPr>
              <a:t>الصّفحة 20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112330" y="1578352"/>
            <a:ext cx="2090057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BH" sz="2800" b="1" dirty="0">
                <a:solidFill>
                  <a:srgbClr val="FF0000"/>
                </a:solidFill>
              </a:rPr>
              <a:t>الدَّرْسُ 23</a:t>
            </a:r>
          </a:p>
        </p:txBody>
      </p:sp>
      <p:pic>
        <p:nvPicPr>
          <p:cNvPr id="2" name="slide_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9307483" y="4105102"/>
            <a:ext cx="609600" cy="609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83417" y="2211635"/>
            <a:ext cx="587276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BH" sz="3200" b="1" dirty="0"/>
              <a:t>الحَلَقَةُ الأُولى – اللُّغَةُ العربيَّة- الصَّفُ الثّالث</a:t>
            </a:r>
          </a:p>
        </p:txBody>
      </p:sp>
    </p:spTree>
    <p:extLst>
      <p:ext uri="{BB962C8B-B14F-4D97-AF65-F5344CB8AC3E}">
        <p14:creationId xmlns:p14="http://schemas.microsoft.com/office/powerpoint/2010/main" val="2723586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6"/>
          <p:cNvSpPr txBox="1">
            <a:spLocks/>
          </p:cNvSpPr>
          <p:nvPr/>
        </p:nvSpPr>
        <p:spPr>
          <a:xfrm>
            <a:off x="1446663" y="2627290"/>
            <a:ext cx="9144000" cy="317657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ar-SA" dirty="0"/>
          </a:p>
          <a:p>
            <a:pPr marL="0" indent="0" algn="r" rtl="1">
              <a:buNone/>
            </a:pPr>
            <a:r>
              <a:rPr lang="ar-BH" dirty="0"/>
              <a:t>أَنَا أغْسِلُ يَدَي</a:t>
            </a:r>
            <a:r>
              <a:rPr lang="ar-SA" dirty="0"/>
              <a:t>َّ</a:t>
            </a:r>
            <a:r>
              <a:rPr lang="ar-BH" dirty="0"/>
              <a:t> قَبْلَ تَنَاوُلِ الطّعَام</a:t>
            </a:r>
            <a:r>
              <a:rPr lang="ar-SA" dirty="0"/>
              <a:t>ِ</a:t>
            </a:r>
            <a:r>
              <a:rPr lang="ar-BH" dirty="0"/>
              <a:t>.         نَحْن </a:t>
            </a:r>
          </a:p>
          <a:p>
            <a:pPr algn="r"/>
            <a:endParaRPr lang="ar-BH" dirty="0"/>
          </a:p>
          <a:p>
            <a:pPr marL="0" indent="0" algn="r">
              <a:buNone/>
            </a:pPr>
            <a:r>
              <a:rPr lang="ar-BH" dirty="0"/>
              <a:t>أَنَا                                           نَحْن نَأْكُل</a:t>
            </a:r>
            <a:r>
              <a:rPr lang="ar-SA" dirty="0"/>
              <a:t>ُ</a:t>
            </a:r>
            <a:r>
              <a:rPr lang="ar-BH" dirty="0"/>
              <a:t> الطّعام</a:t>
            </a:r>
            <a:r>
              <a:rPr lang="ar-SA" dirty="0"/>
              <a:t>َ</a:t>
            </a:r>
            <a:r>
              <a:rPr lang="ar-BH" dirty="0"/>
              <a:t> بِيد</a:t>
            </a:r>
            <a:r>
              <a:rPr lang="ar-SA" dirty="0"/>
              <a:t>ِ</a:t>
            </a:r>
            <a:r>
              <a:rPr lang="ar-BH" dirty="0"/>
              <a:t>نَا الْيُمْنَى.  </a:t>
            </a:r>
          </a:p>
          <a:p>
            <a:endParaRPr lang="ar-BH" dirty="0"/>
          </a:p>
          <a:p>
            <a:pPr marL="0" indent="0" algn="r">
              <a:buNone/>
            </a:pPr>
            <a:r>
              <a:rPr lang="ar-BH" dirty="0"/>
              <a:t>أَنَا </a:t>
            </a:r>
            <a:r>
              <a:rPr lang="ar-SA" dirty="0"/>
              <a:t>أدْرُس</a:t>
            </a:r>
            <a:r>
              <a:rPr lang="ar-BH" dirty="0"/>
              <a:t>ُ</a:t>
            </a:r>
            <a:r>
              <a:rPr lang="ar-SA" dirty="0"/>
              <a:t> ك</a:t>
            </a:r>
            <a:r>
              <a:rPr lang="ar-BH" dirty="0"/>
              <a:t>ِ</a:t>
            </a:r>
            <a:r>
              <a:rPr lang="ar-SA" dirty="0"/>
              <a:t>ت</a:t>
            </a:r>
            <a:r>
              <a:rPr lang="ar-BH" dirty="0"/>
              <a:t>َ</a:t>
            </a:r>
            <a:r>
              <a:rPr lang="ar-SA" dirty="0"/>
              <a:t>ابي ب</a:t>
            </a:r>
            <a:r>
              <a:rPr lang="ar-BH" dirty="0"/>
              <a:t>ِ</a:t>
            </a:r>
            <a:r>
              <a:rPr lang="ar-SA" dirty="0"/>
              <a:t>ح</a:t>
            </a:r>
            <a:r>
              <a:rPr lang="ar-BH" dirty="0"/>
              <a:t>ُ</a:t>
            </a:r>
            <a:r>
              <a:rPr lang="ar-SA" dirty="0"/>
              <a:t>بٍّ و</a:t>
            </a:r>
            <a:r>
              <a:rPr lang="ar-BH" dirty="0"/>
              <a:t>َ</a:t>
            </a:r>
            <a:r>
              <a:rPr lang="ar-SA" dirty="0"/>
              <a:t>اه</a:t>
            </a:r>
            <a:r>
              <a:rPr lang="ar-BH" dirty="0"/>
              <a:t>ْ</a:t>
            </a:r>
            <a:r>
              <a:rPr lang="ar-SA" dirty="0"/>
              <a:t>ت</a:t>
            </a:r>
            <a:r>
              <a:rPr lang="ar-BH" dirty="0"/>
              <a:t>ِ</a:t>
            </a:r>
            <a:r>
              <a:rPr lang="ar-SA" dirty="0"/>
              <a:t>م</a:t>
            </a:r>
            <a:r>
              <a:rPr lang="ar-BH" dirty="0"/>
              <a:t>َ</a:t>
            </a:r>
            <a:r>
              <a:rPr lang="ar-SA" dirty="0"/>
              <a:t>امٍ</a:t>
            </a:r>
            <a:r>
              <a:rPr lang="ar-BH" dirty="0"/>
              <a:t>.           نَحْن</a:t>
            </a:r>
          </a:p>
          <a:p>
            <a:pPr marL="0" indent="0">
              <a:buNone/>
            </a:pPr>
            <a:endParaRPr lang="ar-BH" dirty="0"/>
          </a:p>
        </p:txBody>
      </p:sp>
      <p:sp>
        <p:nvSpPr>
          <p:cNvPr id="4" name="مربع نص 3"/>
          <p:cNvSpPr txBox="1"/>
          <p:nvPr/>
        </p:nvSpPr>
        <p:spPr>
          <a:xfrm>
            <a:off x="7546684" y="213756"/>
            <a:ext cx="43355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/>
              <a:t>هَيَّا نَتَدَرَّبُ</a:t>
            </a:r>
            <a:r>
              <a:rPr lang="ar-BH" sz="3600" b="1" dirty="0"/>
              <a:t> كما في المِثالِ:</a:t>
            </a:r>
            <a:endParaRPr lang="en-US" sz="3600" b="1" dirty="0"/>
          </a:p>
        </p:txBody>
      </p:sp>
      <p:sp>
        <p:nvSpPr>
          <p:cNvPr id="2" name="مربع نص 1"/>
          <p:cNvSpPr txBox="1"/>
          <p:nvPr/>
        </p:nvSpPr>
        <p:spPr>
          <a:xfrm>
            <a:off x="2039743" y="3094786"/>
            <a:ext cx="34938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2800" dirty="0">
                <a:solidFill>
                  <a:srgbClr val="FF0000"/>
                </a:solidFill>
              </a:rPr>
              <a:t>ن</a:t>
            </a:r>
            <a:r>
              <a:rPr lang="ar-BH" sz="2800" dirty="0">
                <a:solidFill>
                  <a:srgbClr val="FF0000"/>
                </a:solidFill>
              </a:rPr>
              <a:t>َ</a:t>
            </a:r>
            <a:r>
              <a:rPr lang="ar-SA" sz="2800" dirty="0">
                <a:solidFill>
                  <a:srgbClr val="FF0000"/>
                </a:solidFill>
              </a:rPr>
              <a:t>غ</a:t>
            </a:r>
            <a:r>
              <a:rPr lang="ar-BH" sz="2800" dirty="0">
                <a:solidFill>
                  <a:srgbClr val="FF0000"/>
                </a:solidFill>
              </a:rPr>
              <a:t>ْ</a:t>
            </a:r>
            <a:r>
              <a:rPr lang="ar-SA" sz="2800" dirty="0">
                <a:solidFill>
                  <a:srgbClr val="FF0000"/>
                </a:solidFill>
              </a:rPr>
              <a:t>س</a:t>
            </a:r>
            <a:r>
              <a:rPr lang="ar-BH" sz="2800" dirty="0">
                <a:solidFill>
                  <a:srgbClr val="FF0000"/>
                </a:solidFill>
              </a:rPr>
              <a:t>ِ</a:t>
            </a:r>
            <a:r>
              <a:rPr lang="ar-SA" sz="2800" dirty="0">
                <a:solidFill>
                  <a:srgbClr val="FF0000"/>
                </a:solidFill>
              </a:rPr>
              <a:t>ل</a:t>
            </a:r>
            <a:r>
              <a:rPr lang="ar-BH" sz="2800" dirty="0">
                <a:solidFill>
                  <a:srgbClr val="FF0000"/>
                </a:solidFill>
              </a:rPr>
              <a:t>ُ</a:t>
            </a:r>
            <a:r>
              <a:rPr lang="ar-SA" sz="2800" dirty="0">
                <a:solidFill>
                  <a:srgbClr val="FF0000"/>
                </a:solidFill>
              </a:rPr>
              <a:t> أ</a:t>
            </a:r>
            <a:r>
              <a:rPr lang="ar-BH" sz="2800" dirty="0">
                <a:solidFill>
                  <a:srgbClr val="FF0000"/>
                </a:solidFill>
              </a:rPr>
              <a:t>َ</a:t>
            </a:r>
            <a:r>
              <a:rPr lang="ar-SA" sz="2800" dirty="0">
                <a:solidFill>
                  <a:srgbClr val="FF0000"/>
                </a:solidFill>
              </a:rPr>
              <a:t>ي</a:t>
            </a:r>
            <a:r>
              <a:rPr lang="ar-BH" sz="2800" dirty="0">
                <a:solidFill>
                  <a:srgbClr val="FF0000"/>
                </a:solidFill>
              </a:rPr>
              <a:t>ْ</a:t>
            </a:r>
            <a:r>
              <a:rPr lang="ar-SA" sz="2800" dirty="0">
                <a:solidFill>
                  <a:srgbClr val="FF0000"/>
                </a:solidFill>
              </a:rPr>
              <a:t>د</a:t>
            </a:r>
            <a:r>
              <a:rPr lang="ar-BH" sz="2800" dirty="0">
                <a:solidFill>
                  <a:srgbClr val="FF0000"/>
                </a:solidFill>
              </a:rPr>
              <a:t>ِ</a:t>
            </a:r>
            <a:r>
              <a:rPr lang="ar-SA" sz="2800" dirty="0">
                <a:solidFill>
                  <a:srgbClr val="FF0000"/>
                </a:solidFill>
              </a:rPr>
              <a:t>ين</a:t>
            </a:r>
            <a:r>
              <a:rPr lang="ar-BH" sz="2800" dirty="0">
                <a:solidFill>
                  <a:srgbClr val="FF0000"/>
                </a:solidFill>
              </a:rPr>
              <a:t>َ</a:t>
            </a:r>
            <a:r>
              <a:rPr lang="ar-SA" sz="2800" dirty="0">
                <a:solidFill>
                  <a:srgbClr val="FF0000"/>
                </a:solidFill>
              </a:rPr>
              <a:t>ا ق</a:t>
            </a:r>
            <a:r>
              <a:rPr lang="ar-BH" sz="2800" dirty="0">
                <a:solidFill>
                  <a:srgbClr val="FF0000"/>
                </a:solidFill>
              </a:rPr>
              <a:t>َ</a:t>
            </a:r>
            <a:r>
              <a:rPr lang="ar-SA" sz="2800" dirty="0">
                <a:solidFill>
                  <a:srgbClr val="FF0000"/>
                </a:solidFill>
              </a:rPr>
              <a:t>ب</a:t>
            </a:r>
            <a:r>
              <a:rPr lang="ar-BH" sz="2800" dirty="0">
                <a:solidFill>
                  <a:srgbClr val="FF0000"/>
                </a:solidFill>
              </a:rPr>
              <a:t>ْ</a:t>
            </a:r>
            <a:r>
              <a:rPr lang="ar-SA" sz="2800" dirty="0">
                <a:solidFill>
                  <a:srgbClr val="FF0000"/>
                </a:solidFill>
              </a:rPr>
              <a:t>ل</a:t>
            </a:r>
            <a:r>
              <a:rPr lang="ar-BH" sz="2800" dirty="0">
                <a:solidFill>
                  <a:srgbClr val="FF0000"/>
                </a:solidFill>
              </a:rPr>
              <a:t>َ</a:t>
            </a:r>
            <a:r>
              <a:rPr lang="ar-SA" sz="2800" dirty="0">
                <a:solidFill>
                  <a:srgbClr val="FF0000"/>
                </a:solidFill>
              </a:rPr>
              <a:t> ت</a:t>
            </a:r>
            <a:r>
              <a:rPr lang="ar-BH" sz="2800" dirty="0">
                <a:solidFill>
                  <a:srgbClr val="FF0000"/>
                </a:solidFill>
              </a:rPr>
              <a:t>َ</a:t>
            </a:r>
            <a:r>
              <a:rPr lang="ar-SA" sz="2800" dirty="0">
                <a:solidFill>
                  <a:srgbClr val="FF0000"/>
                </a:solidFill>
              </a:rPr>
              <a:t>ن</a:t>
            </a:r>
            <a:r>
              <a:rPr lang="ar-BH" sz="2800" dirty="0">
                <a:solidFill>
                  <a:srgbClr val="FF0000"/>
                </a:solidFill>
              </a:rPr>
              <a:t>َ</a:t>
            </a:r>
            <a:r>
              <a:rPr lang="ar-SA" sz="2800" dirty="0">
                <a:solidFill>
                  <a:srgbClr val="FF0000"/>
                </a:solidFill>
              </a:rPr>
              <a:t>او</a:t>
            </a:r>
            <a:r>
              <a:rPr lang="ar-BH" sz="2800" dirty="0">
                <a:solidFill>
                  <a:srgbClr val="FF0000"/>
                </a:solidFill>
              </a:rPr>
              <a:t>ُ</a:t>
            </a:r>
            <a:r>
              <a:rPr lang="ar-SA" sz="2800" dirty="0">
                <a:solidFill>
                  <a:srgbClr val="FF0000"/>
                </a:solidFill>
              </a:rPr>
              <a:t>ل</a:t>
            </a:r>
            <a:r>
              <a:rPr lang="ar-BH" sz="2800" dirty="0">
                <a:solidFill>
                  <a:srgbClr val="FF0000"/>
                </a:solidFill>
              </a:rPr>
              <a:t>ِ</a:t>
            </a:r>
            <a:r>
              <a:rPr lang="ar-SA" sz="2800" dirty="0">
                <a:solidFill>
                  <a:srgbClr val="FF0000"/>
                </a:solidFill>
              </a:rPr>
              <a:t> الطّع</a:t>
            </a:r>
            <a:r>
              <a:rPr lang="ar-BH" sz="2800" dirty="0">
                <a:solidFill>
                  <a:srgbClr val="FF0000"/>
                </a:solidFill>
              </a:rPr>
              <a:t>َ</a:t>
            </a:r>
            <a:r>
              <a:rPr lang="ar-SA" sz="2800" dirty="0">
                <a:solidFill>
                  <a:srgbClr val="FF0000"/>
                </a:solidFill>
              </a:rPr>
              <a:t>امِ</a:t>
            </a:r>
            <a:r>
              <a:rPr lang="ar-BH" sz="2800" dirty="0">
                <a:solidFill>
                  <a:srgbClr val="FF0000"/>
                </a:solidFill>
              </a:rPr>
              <a:t>.</a:t>
            </a:r>
            <a:r>
              <a:rPr lang="ar-SA" sz="2800" dirty="0">
                <a:solidFill>
                  <a:srgbClr val="FF0000"/>
                </a:solidFill>
              </a:rPr>
              <a:t> 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5" name="مربع نص 4"/>
          <p:cNvSpPr txBox="1"/>
          <p:nvPr/>
        </p:nvSpPr>
        <p:spPr>
          <a:xfrm>
            <a:off x="7317843" y="4130563"/>
            <a:ext cx="28705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dirty="0">
                <a:solidFill>
                  <a:srgbClr val="FF0000"/>
                </a:solidFill>
              </a:rPr>
              <a:t>أ</a:t>
            </a:r>
            <a:r>
              <a:rPr lang="ar-BH" sz="2800" dirty="0">
                <a:solidFill>
                  <a:srgbClr val="FF0000"/>
                </a:solidFill>
              </a:rPr>
              <a:t>َ</a:t>
            </a:r>
            <a:r>
              <a:rPr lang="ar-SA" sz="2800" dirty="0">
                <a:solidFill>
                  <a:srgbClr val="FF0000"/>
                </a:solidFill>
              </a:rPr>
              <a:t>ك</a:t>
            </a:r>
            <a:r>
              <a:rPr lang="ar-BH" sz="2800" dirty="0">
                <a:solidFill>
                  <a:srgbClr val="FF0000"/>
                </a:solidFill>
              </a:rPr>
              <a:t>َ</a:t>
            </a:r>
            <a:r>
              <a:rPr lang="ar-SA" sz="2800" dirty="0">
                <a:solidFill>
                  <a:srgbClr val="FF0000"/>
                </a:solidFill>
              </a:rPr>
              <a:t>ل</a:t>
            </a:r>
            <a:r>
              <a:rPr lang="ar-BH" sz="2800" dirty="0">
                <a:solidFill>
                  <a:srgbClr val="FF0000"/>
                </a:solidFill>
              </a:rPr>
              <a:t>ُ</a:t>
            </a:r>
            <a:r>
              <a:rPr lang="ar-SA" sz="2800" dirty="0">
                <a:solidFill>
                  <a:srgbClr val="FF0000"/>
                </a:solidFill>
              </a:rPr>
              <a:t> الطّع</a:t>
            </a:r>
            <a:r>
              <a:rPr lang="ar-BH" sz="2800" dirty="0">
                <a:solidFill>
                  <a:srgbClr val="FF0000"/>
                </a:solidFill>
              </a:rPr>
              <a:t>َ</a:t>
            </a:r>
            <a:r>
              <a:rPr lang="ar-SA" sz="2800" dirty="0">
                <a:solidFill>
                  <a:srgbClr val="FF0000"/>
                </a:solidFill>
              </a:rPr>
              <a:t>امَ ب</a:t>
            </a:r>
            <a:r>
              <a:rPr lang="ar-BH" sz="2800" dirty="0">
                <a:solidFill>
                  <a:srgbClr val="FF0000"/>
                </a:solidFill>
              </a:rPr>
              <a:t>ِ</a:t>
            </a:r>
            <a:r>
              <a:rPr lang="ar-SA" sz="2800" dirty="0">
                <a:solidFill>
                  <a:srgbClr val="FF0000"/>
                </a:solidFill>
              </a:rPr>
              <a:t>ي</a:t>
            </a:r>
            <a:r>
              <a:rPr lang="ar-BH" sz="2800" dirty="0">
                <a:solidFill>
                  <a:srgbClr val="FF0000"/>
                </a:solidFill>
              </a:rPr>
              <a:t>َ</a:t>
            </a:r>
            <a:r>
              <a:rPr lang="ar-SA" sz="2800" dirty="0">
                <a:solidFill>
                  <a:srgbClr val="FF0000"/>
                </a:solidFill>
              </a:rPr>
              <a:t>د</a:t>
            </a:r>
            <a:r>
              <a:rPr lang="ar-BH" sz="2800" dirty="0">
                <a:solidFill>
                  <a:srgbClr val="FF0000"/>
                </a:solidFill>
              </a:rPr>
              <a:t>ِ</a:t>
            </a:r>
            <a:r>
              <a:rPr lang="ar-SA" sz="2800" dirty="0">
                <a:solidFill>
                  <a:srgbClr val="FF0000"/>
                </a:solidFill>
              </a:rPr>
              <a:t>ي ال</a:t>
            </a:r>
            <a:r>
              <a:rPr lang="ar-BH" sz="2800" dirty="0">
                <a:solidFill>
                  <a:srgbClr val="FF0000"/>
                </a:solidFill>
              </a:rPr>
              <a:t>ْ</a:t>
            </a:r>
            <a:r>
              <a:rPr lang="ar-SA" sz="2800" dirty="0">
                <a:solidFill>
                  <a:srgbClr val="FF0000"/>
                </a:solidFill>
              </a:rPr>
              <a:t>ي</a:t>
            </a:r>
            <a:r>
              <a:rPr lang="ar-BH" sz="2800" dirty="0">
                <a:solidFill>
                  <a:srgbClr val="FF0000"/>
                </a:solidFill>
              </a:rPr>
              <a:t>ُ</a:t>
            </a:r>
            <a:r>
              <a:rPr lang="ar-SA" sz="2800" dirty="0">
                <a:solidFill>
                  <a:srgbClr val="FF0000"/>
                </a:solidFill>
              </a:rPr>
              <a:t>م</a:t>
            </a:r>
            <a:r>
              <a:rPr lang="ar-BH" sz="2800" dirty="0">
                <a:solidFill>
                  <a:srgbClr val="FF0000"/>
                </a:solidFill>
              </a:rPr>
              <a:t>ْ</a:t>
            </a:r>
            <a:r>
              <a:rPr lang="ar-SA" sz="2800" dirty="0">
                <a:solidFill>
                  <a:srgbClr val="FF0000"/>
                </a:solidFill>
              </a:rPr>
              <a:t>ن</a:t>
            </a:r>
            <a:r>
              <a:rPr lang="ar-BH" sz="2800" dirty="0">
                <a:solidFill>
                  <a:srgbClr val="FF0000"/>
                </a:solidFill>
              </a:rPr>
              <a:t>َ</a:t>
            </a:r>
            <a:r>
              <a:rPr lang="ar-SA" sz="2800" dirty="0">
                <a:solidFill>
                  <a:srgbClr val="FF0000"/>
                </a:solidFill>
              </a:rPr>
              <a:t>ى</a:t>
            </a:r>
            <a:r>
              <a:rPr lang="ar-BH" sz="2800" dirty="0">
                <a:solidFill>
                  <a:srgbClr val="FF0000"/>
                </a:solidFill>
              </a:rPr>
              <a:t>.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2224045" y="5156106"/>
            <a:ext cx="33573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dirty="0">
                <a:solidFill>
                  <a:srgbClr val="FF0000"/>
                </a:solidFill>
              </a:rPr>
              <a:t>نَدْرُس</a:t>
            </a:r>
            <a:r>
              <a:rPr lang="ar-BH" sz="2800" dirty="0">
                <a:solidFill>
                  <a:srgbClr val="FF0000"/>
                </a:solidFill>
              </a:rPr>
              <a:t>ُ</a:t>
            </a:r>
            <a:r>
              <a:rPr lang="ar-SA" sz="2800" dirty="0">
                <a:solidFill>
                  <a:srgbClr val="FF0000"/>
                </a:solidFill>
              </a:rPr>
              <a:t> كِتَاب</a:t>
            </a:r>
            <a:r>
              <a:rPr lang="ar-BH" sz="2800" dirty="0">
                <a:solidFill>
                  <a:srgbClr val="FF0000"/>
                </a:solidFill>
              </a:rPr>
              <a:t>َ</a:t>
            </a:r>
            <a:r>
              <a:rPr lang="ar-SA" sz="2800" dirty="0">
                <a:solidFill>
                  <a:srgbClr val="FF0000"/>
                </a:solidFill>
              </a:rPr>
              <a:t>نَا ب</a:t>
            </a:r>
            <a:r>
              <a:rPr lang="ar-BH" sz="2800" dirty="0">
                <a:solidFill>
                  <a:srgbClr val="FF0000"/>
                </a:solidFill>
              </a:rPr>
              <a:t>ِ</a:t>
            </a:r>
            <a:r>
              <a:rPr lang="ar-SA" sz="2800" dirty="0">
                <a:solidFill>
                  <a:srgbClr val="FF0000"/>
                </a:solidFill>
              </a:rPr>
              <a:t>ح</a:t>
            </a:r>
            <a:r>
              <a:rPr lang="ar-BH" sz="2800" dirty="0">
                <a:solidFill>
                  <a:srgbClr val="FF0000"/>
                </a:solidFill>
              </a:rPr>
              <a:t>ُ</a:t>
            </a:r>
            <a:r>
              <a:rPr lang="ar-SA" sz="2800" dirty="0">
                <a:solidFill>
                  <a:srgbClr val="FF0000"/>
                </a:solidFill>
              </a:rPr>
              <a:t>بٍّ و</a:t>
            </a:r>
            <a:r>
              <a:rPr lang="ar-BH" sz="2800" dirty="0">
                <a:solidFill>
                  <a:srgbClr val="FF0000"/>
                </a:solidFill>
              </a:rPr>
              <a:t>َ</a:t>
            </a:r>
            <a:r>
              <a:rPr lang="ar-SA" sz="2800" dirty="0">
                <a:solidFill>
                  <a:srgbClr val="FF0000"/>
                </a:solidFill>
              </a:rPr>
              <a:t>اه</a:t>
            </a:r>
            <a:r>
              <a:rPr lang="ar-BH" sz="2800" dirty="0">
                <a:solidFill>
                  <a:srgbClr val="FF0000"/>
                </a:solidFill>
              </a:rPr>
              <a:t>ْ</a:t>
            </a:r>
            <a:r>
              <a:rPr lang="ar-SA" sz="2800" dirty="0">
                <a:solidFill>
                  <a:srgbClr val="FF0000"/>
                </a:solidFill>
              </a:rPr>
              <a:t>ت</a:t>
            </a:r>
            <a:r>
              <a:rPr lang="ar-BH" sz="2800" dirty="0">
                <a:solidFill>
                  <a:srgbClr val="FF0000"/>
                </a:solidFill>
              </a:rPr>
              <a:t>ِ</a:t>
            </a:r>
            <a:r>
              <a:rPr lang="ar-SA" sz="2800" dirty="0">
                <a:solidFill>
                  <a:srgbClr val="FF0000"/>
                </a:solidFill>
              </a:rPr>
              <a:t>م</a:t>
            </a:r>
            <a:r>
              <a:rPr lang="ar-BH" sz="2800" dirty="0">
                <a:solidFill>
                  <a:srgbClr val="FF0000"/>
                </a:solidFill>
              </a:rPr>
              <a:t>َ</a:t>
            </a:r>
            <a:r>
              <a:rPr lang="ar-SA" sz="2800" dirty="0">
                <a:solidFill>
                  <a:srgbClr val="FF0000"/>
                </a:solidFill>
              </a:rPr>
              <a:t>امٍ</a:t>
            </a:r>
            <a:r>
              <a:rPr lang="ar-BH" sz="2800" dirty="0">
                <a:solidFill>
                  <a:srgbClr val="FF0000"/>
                </a:solidFill>
              </a:rPr>
              <a:t>.</a:t>
            </a:r>
            <a:r>
              <a:rPr lang="ar-SA" sz="2800" dirty="0">
                <a:solidFill>
                  <a:srgbClr val="FF0000"/>
                </a:solidFill>
              </a:rPr>
              <a:t>  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9" name="شكل بيضاوي 5"/>
          <p:cNvSpPr/>
          <p:nvPr/>
        </p:nvSpPr>
        <p:spPr>
          <a:xfrm>
            <a:off x="10429741" y="1126459"/>
            <a:ext cx="1264276" cy="1143000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200" dirty="0"/>
              <a:t>مِثَالٌ:</a:t>
            </a:r>
            <a:endParaRPr lang="en-US" sz="3200" dirty="0"/>
          </a:p>
        </p:txBody>
      </p:sp>
      <p:sp>
        <p:nvSpPr>
          <p:cNvPr id="10" name="سهم إلى اليمين 9"/>
          <p:cNvSpPr/>
          <p:nvPr/>
        </p:nvSpPr>
        <p:spPr>
          <a:xfrm>
            <a:off x="5533571" y="756753"/>
            <a:ext cx="4782459" cy="1882412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4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أَنَا أُحَافِظُ عَلَى الصَّلَاةِ.</a:t>
            </a:r>
          </a:p>
        </p:txBody>
      </p:sp>
      <p:sp>
        <p:nvSpPr>
          <p:cNvPr id="11" name="سهم إلى اليمين 1"/>
          <p:cNvSpPr/>
          <p:nvPr/>
        </p:nvSpPr>
        <p:spPr>
          <a:xfrm>
            <a:off x="677394" y="801759"/>
            <a:ext cx="4669150" cy="1825531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نَحْن نُحَافِظُ عَلَى الصَّلَاةِ.</a:t>
            </a:r>
            <a:endParaRPr lang="en-US" sz="36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2" name="slide_10-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 cstate="print"/>
          <a:stretch>
            <a:fillRect/>
          </a:stretch>
        </p:blipFill>
        <p:spPr>
          <a:xfrm>
            <a:off x="7620001" y="601562"/>
            <a:ext cx="609600" cy="609600"/>
          </a:xfrm>
          <a:prstGeom prst="rect">
            <a:avLst/>
          </a:prstGeom>
        </p:spPr>
      </p:pic>
      <p:pic>
        <p:nvPicPr>
          <p:cNvPr id="13" name="slide_10-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 cstate="print"/>
          <a:stretch>
            <a:fillRect/>
          </a:stretch>
        </p:blipFill>
        <p:spPr>
          <a:xfrm>
            <a:off x="1614445" y="445463"/>
            <a:ext cx="609600" cy="609600"/>
          </a:xfrm>
          <a:prstGeom prst="rect">
            <a:avLst/>
          </a:prstGeom>
        </p:spPr>
      </p:pic>
      <p:pic>
        <p:nvPicPr>
          <p:cNvPr id="6" name="هيا نتدرب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 cstate="print"/>
          <a:stretch>
            <a:fillRect/>
          </a:stretch>
        </p:blipFill>
        <p:spPr>
          <a:xfrm>
            <a:off x="124642" y="12229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600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3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432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244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43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 showWhenStopped="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 showWhenStopped="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3" grpId="0" animBg="1"/>
      <p:bldP spid="2" grpId="0"/>
      <p:bldP spid="5" grpId="0"/>
      <p:bldP spid="8" grpId="0"/>
      <p:bldP spid="9" grpId="0" animBg="1"/>
      <p:bldP spid="10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6DD2F42-02F4-45F9-8660-E503009777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4692" y="616060"/>
            <a:ext cx="8596668" cy="541867"/>
          </a:xfrm>
        </p:spPr>
        <p:txBody>
          <a:bodyPr>
            <a:normAutofit fontScale="90000"/>
          </a:bodyPr>
          <a:lstStyle/>
          <a:p>
            <a:pPr algn="ctr"/>
            <a:r>
              <a:rPr lang="ar-BH" b="1" dirty="0" smtClean="0"/>
              <a:t>أُبَيْنُ نَوْعَ الهَمْزَةِ في الْكَلِمَات</a:t>
            </a:r>
            <a:r>
              <a:rPr lang="ar-SA" b="1" dirty="0" smtClean="0"/>
              <a:t>ِ</a:t>
            </a:r>
            <a:r>
              <a:rPr lang="ar-BH" b="1" dirty="0" smtClean="0"/>
              <a:t> التّاليَة</a:t>
            </a:r>
            <a:r>
              <a:rPr lang="ar-SA" b="1" dirty="0" smtClean="0"/>
              <a:t>ِ</a:t>
            </a:r>
            <a:r>
              <a:rPr lang="ar-BH" b="1" dirty="0" smtClean="0"/>
              <a:t>: </a:t>
            </a:r>
            <a:endParaRPr lang="en-US" b="1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1EB90365-FF56-49FF-9A81-B2BDC08220B1}"/>
              </a:ext>
            </a:extLst>
          </p:cNvPr>
          <p:cNvSpPr/>
          <p:nvPr/>
        </p:nvSpPr>
        <p:spPr>
          <a:xfrm>
            <a:off x="7854132" y="2277933"/>
            <a:ext cx="2235200" cy="92568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800" dirty="0">
                <a:solidFill>
                  <a:schemeClr val="tx1"/>
                </a:solidFill>
              </a:rPr>
              <a:t>أَقُودُ 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3282CABD-BE84-4542-877B-D4AC6166D33B}"/>
              </a:ext>
            </a:extLst>
          </p:cNvPr>
          <p:cNvSpPr/>
          <p:nvPr/>
        </p:nvSpPr>
        <p:spPr>
          <a:xfrm>
            <a:off x="1716722" y="2277932"/>
            <a:ext cx="2235200" cy="92568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800" dirty="0">
                <a:solidFill>
                  <a:schemeClr val="tx1"/>
                </a:solidFill>
              </a:rPr>
              <a:t>أ</a:t>
            </a:r>
            <a:r>
              <a:rPr lang="ar-SA" sz="2800" dirty="0">
                <a:solidFill>
                  <a:schemeClr val="tx1"/>
                </a:solidFill>
              </a:rPr>
              <a:t>ُ</a:t>
            </a:r>
            <a:r>
              <a:rPr lang="ar-BH" sz="2800" dirty="0">
                <a:solidFill>
                  <a:schemeClr val="tx1"/>
                </a:solidFill>
              </a:rPr>
              <a:t>مْس</a:t>
            </a:r>
            <a:r>
              <a:rPr lang="ar-SA" sz="2800" dirty="0">
                <a:solidFill>
                  <a:schemeClr val="tx1"/>
                </a:solidFill>
              </a:rPr>
              <a:t>ِ</a:t>
            </a:r>
            <a:r>
              <a:rPr lang="ar-BH" sz="2800" dirty="0">
                <a:solidFill>
                  <a:schemeClr val="tx1"/>
                </a:solidFill>
              </a:rPr>
              <a:t>كُ 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C4BF58A6-90DB-4103-9237-8432C45C1077}"/>
              </a:ext>
            </a:extLst>
          </p:cNvPr>
          <p:cNvSpPr/>
          <p:nvPr/>
        </p:nvSpPr>
        <p:spPr>
          <a:xfrm>
            <a:off x="4785427" y="2284389"/>
            <a:ext cx="2235200" cy="92568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800" dirty="0">
                <a:solidFill>
                  <a:schemeClr val="tx1"/>
                </a:solidFill>
              </a:rPr>
              <a:t>أُحَاوِلُ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5CF60E1F-B039-4F8F-9984-61A3AD47169F}"/>
              </a:ext>
            </a:extLst>
          </p:cNvPr>
          <p:cNvSpPr/>
          <p:nvPr/>
        </p:nvSpPr>
        <p:spPr>
          <a:xfrm>
            <a:off x="7854132" y="4330084"/>
            <a:ext cx="2235200" cy="92568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800" dirty="0">
                <a:solidFill>
                  <a:schemeClr val="tx1"/>
                </a:solidFill>
              </a:rPr>
              <a:t>اسْتِفْهَامٌ 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88625CB-15C3-4355-9523-F83BDB8E8A1F}"/>
              </a:ext>
            </a:extLst>
          </p:cNvPr>
          <p:cNvSpPr/>
          <p:nvPr/>
        </p:nvSpPr>
        <p:spPr>
          <a:xfrm>
            <a:off x="4785427" y="4330083"/>
            <a:ext cx="2235200" cy="92568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800" dirty="0">
                <a:solidFill>
                  <a:schemeClr val="tx1"/>
                </a:solidFill>
              </a:rPr>
              <a:t>اسْتِلَامٌ 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A2722272-55F9-4822-950E-B5736F4CFCEC}"/>
              </a:ext>
            </a:extLst>
          </p:cNvPr>
          <p:cNvSpPr/>
          <p:nvPr/>
        </p:nvSpPr>
        <p:spPr>
          <a:xfrm>
            <a:off x="1754546" y="4343000"/>
            <a:ext cx="2235200" cy="92568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800" dirty="0">
                <a:solidFill>
                  <a:schemeClr val="tx1"/>
                </a:solidFill>
              </a:rPr>
              <a:t>اسْتَخْرَجَ 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8161508" y="1422315"/>
            <a:ext cx="16204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3200" dirty="0">
                <a:solidFill>
                  <a:srgbClr val="FF0000"/>
                </a:solidFill>
              </a:rPr>
              <a:t>هَمْزَة</a:t>
            </a:r>
            <a:r>
              <a:rPr lang="ar-SA" sz="3200" dirty="0">
                <a:solidFill>
                  <a:srgbClr val="FF0000"/>
                </a:solidFill>
              </a:rPr>
              <a:t>ُ</a:t>
            </a:r>
            <a:r>
              <a:rPr lang="ar-BH" sz="3200" dirty="0">
                <a:solidFill>
                  <a:srgbClr val="FF0000"/>
                </a:solidFill>
              </a:rPr>
              <a:t> قَطْع</a:t>
            </a:r>
            <a:r>
              <a:rPr lang="ar-SA" sz="3200" dirty="0">
                <a:solidFill>
                  <a:srgbClr val="FF0000"/>
                </a:solidFill>
              </a:rPr>
              <a:t>ٍ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5092803" y="1431999"/>
            <a:ext cx="16204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3200" dirty="0">
                <a:solidFill>
                  <a:srgbClr val="FF0000"/>
                </a:solidFill>
              </a:rPr>
              <a:t>هَمْزَة</a:t>
            </a:r>
            <a:r>
              <a:rPr lang="ar-SA" sz="3200" dirty="0">
                <a:solidFill>
                  <a:srgbClr val="FF0000"/>
                </a:solidFill>
              </a:rPr>
              <a:t>ُ</a:t>
            </a:r>
            <a:r>
              <a:rPr lang="ar-BH" sz="3200" dirty="0">
                <a:solidFill>
                  <a:srgbClr val="FF0000"/>
                </a:solidFill>
              </a:rPr>
              <a:t> قَطْع</a:t>
            </a:r>
            <a:r>
              <a:rPr lang="ar-SA" sz="3200" dirty="0">
                <a:solidFill>
                  <a:srgbClr val="FF0000"/>
                </a:solidFill>
              </a:rPr>
              <a:t>ٍ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2061922" y="1431999"/>
            <a:ext cx="16204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3200" dirty="0">
                <a:solidFill>
                  <a:srgbClr val="FF0000"/>
                </a:solidFill>
              </a:rPr>
              <a:t>هَمْزَة</a:t>
            </a:r>
            <a:r>
              <a:rPr lang="ar-SA" sz="3200" dirty="0">
                <a:solidFill>
                  <a:srgbClr val="FF0000"/>
                </a:solidFill>
              </a:rPr>
              <a:t>ُ</a:t>
            </a:r>
            <a:r>
              <a:rPr lang="ar-BH" sz="3200" dirty="0">
                <a:solidFill>
                  <a:srgbClr val="FF0000"/>
                </a:solidFill>
              </a:rPr>
              <a:t> قَطْع</a:t>
            </a:r>
            <a:r>
              <a:rPr lang="ar-SA" sz="3200" dirty="0">
                <a:solidFill>
                  <a:srgbClr val="FF0000"/>
                </a:solidFill>
              </a:rPr>
              <a:t>ٍ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8154344" y="3600967"/>
            <a:ext cx="17948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3200" dirty="0">
                <a:solidFill>
                  <a:srgbClr val="FF0000"/>
                </a:solidFill>
              </a:rPr>
              <a:t>هَمْزَة</a:t>
            </a:r>
            <a:r>
              <a:rPr lang="ar-SA" sz="3200" dirty="0">
                <a:solidFill>
                  <a:srgbClr val="FF0000"/>
                </a:solidFill>
              </a:rPr>
              <a:t>ُ</a:t>
            </a:r>
            <a:r>
              <a:rPr lang="ar-BH" sz="3200" dirty="0">
                <a:solidFill>
                  <a:srgbClr val="FF0000"/>
                </a:solidFill>
              </a:rPr>
              <a:t> وَصْل</a:t>
            </a:r>
            <a:r>
              <a:rPr lang="ar-SA" sz="3200" dirty="0">
                <a:solidFill>
                  <a:srgbClr val="FF0000"/>
                </a:solidFill>
              </a:rPr>
              <a:t>ٍ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4" name="مربع نص 13"/>
          <p:cNvSpPr txBox="1"/>
          <p:nvPr/>
        </p:nvSpPr>
        <p:spPr>
          <a:xfrm>
            <a:off x="5110545" y="3600967"/>
            <a:ext cx="19100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3200" dirty="0">
                <a:solidFill>
                  <a:srgbClr val="FF0000"/>
                </a:solidFill>
              </a:rPr>
              <a:t>هَمْزَة</a:t>
            </a:r>
            <a:r>
              <a:rPr lang="ar-SA" sz="3200" dirty="0">
                <a:solidFill>
                  <a:srgbClr val="FF0000"/>
                </a:solidFill>
              </a:rPr>
              <a:t>ُ</a:t>
            </a:r>
            <a:r>
              <a:rPr lang="ar-BH" sz="3200" dirty="0">
                <a:solidFill>
                  <a:srgbClr val="FF0000"/>
                </a:solidFill>
              </a:rPr>
              <a:t> وَصْل</a:t>
            </a:r>
            <a:r>
              <a:rPr lang="ar-SA" sz="3200" dirty="0">
                <a:solidFill>
                  <a:srgbClr val="FF0000"/>
                </a:solidFill>
              </a:rPr>
              <a:t>ٍ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5" name="مربع نص 14"/>
          <p:cNvSpPr txBox="1"/>
          <p:nvPr/>
        </p:nvSpPr>
        <p:spPr>
          <a:xfrm>
            <a:off x="1973005" y="3600966"/>
            <a:ext cx="19789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3200" dirty="0">
                <a:solidFill>
                  <a:srgbClr val="FF0000"/>
                </a:solidFill>
              </a:rPr>
              <a:t>هَمْزَة</a:t>
            </a:r>
            <a:r>
              <a:rPr lang="ar-SA" sz="3200" dirty="0">
                <a:solidFill>
                  <a:srgbClr val="FF0000"/>
                </a:solidFill>
              </a:rPr>
              <a:t>ُ</a:t>
            </a:r>
            <a:r>
              <a:rPr lang="ar-BH" sz="3200" dirty="0">
                <a:solidFill>
                  <a:srgbClr val="FF0000"/>
                </a:solidFill>
              </a:rPr>
              <a:t> وَصْل</a:t>
            </a:r>
            <a:r>
              <a:rPr lang="ar-SA" sz="3200" dirty="0">
                <a:solidFill>
                  <a:srgbClr val="FF0000"/>
                </a:solidFill>
              </a:rPr>
              <a:t>ٍ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9805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3" grpId="0"/>
      <p:bldP spid="11" grpId="0"/>
      <p:bldP spid="12" grpId="0"/>
      <p:bldP spid="13" grpId="0"/>
      <p:bldP spid="14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AD0CD5E-18FF-4F74-A9BE-3927F546B1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7702" y="435605"/>
            <a:ext cx="8596668" cy="756976"/>
          </a:xfrm>
        </p:spPr>
        <p:txBody>
          <a:bodyPr/>
          <a:lstStyle/>
          <a:p>
            <a:pPr algn="ctr"/>
            <a:r>
              <a:rPr lang="ar-BH" b="1" dirty="0"/>
              <a:t>مِنْ خِلَالِ الْمِثَالِ السَّابِقِ مَاذَا ت</a:t>
            </a:r>
            <a:r>
              <a:rPr lang="ar-SA" b="1" dirty="0"/>
              <a:t>َ</a:t>
            </a:r>
            <a:r>
              <a:rPr lang="ar-BH" b="1" dirty="0"/>
              <a:t>س</a:t>
            </a:r>
            <a:r>
              <a:rPr lang="ar-SA" b="1" dirty="0"/>
              <a:t>ْ</a:t>
            </a:r>
            <a:r>
              <a:rPr lang="ar-BH" b="1" dirty="0"/>
              <a:t>ت</a:t>
            </a:r>
            <a:r>
              <a:rPr lang="ar-SA" b="1" dirty="0"/>
              <a:t>َ</a:t>
            </a:r>
            <a:r>
              <a:rPr lang="ar-BH" b="1" dirty="0"/>
              <a:t>ن</a:t>
            </a:r>
            <a:r>
              <a:rPr lang="ar-SA" b="1" dirty="0"/>
              <a:t>ْ</a:t>
            </a:r>
            <a:r>
              <a:rPr lang="ar-BH" b="1" dirty="0"/>
              <a:t>ت</a:t>
            </a:r>
            <a:r>
              <a:rPr lang="ar-SA" b="1" dirty="0"/>
              <a:t>ِ</a:t>
            </a:r>
            <a:r>
              <a:rPr lang="ar-BH" b="1" dirty="0"/>
              <a:t>ج</a:t>
            </a:r>
            <a:r>
              <a:rPr lang="ar-SA" b="1" dirty="0"/>
              <a:t>ُ</a:t>
            </a:r>
            <a:r>
              <a:rPr lang="ar-BH" b="1" dirty="0"/>
              <a:t> ؟ </a:t>
            </a:r>
            <a:endParaRPr lang="en-US" b="1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43C30D60-3EB9-48AB-8864-8A7EFB6FE7E4}"/>
              </a:ext>
            </a:extLst>
          </p:cNvPr>
          <p:cNvSpPr/>
          <p:nvPr/>
        </p:nvSpPr>
        <p:spPr>
          <a:xfrm>
            <a:off x="6210511" y="1594023"/>
            <a:ext cx="4260501" cy="286676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BH" u="sng" dirty="0">
              <a:solidFill>
                <a:schemeClr val="tx1"/>
              </a:solidFill>
            </a:endParaRPr>
          </a:p>
          <a:p>
            <a:pPr algn="ctr"/>
            <a:endParaRPr lang="ar-BH" u="sng" dirty="0">
              <a:solidFill>
                <a:schemeClr val="tx1"/>
              </a:solidFill>
            </a:endParaRPr>
          </a:p>
          <a:p>
            <a:pPr algn="ctr"/>
            <a:endParaRPr lang="ar-BH" u="sng" dirty="0">
              <a:solidFill>
                <a:schemeClr val="tx1"/>
              </a:solidFill>
            </a:endParaRPr>
          </a:p>
          <a:p>
            <a:pPr algn="ctr"/>
            <a:endParaRPr lang="ar-BH" u="sng" dirty="0">
              <a:solidFill>
                <a:schemeClr val="tx1"/>
              </a:solidFill>
            </a:endParaRPr>
          </a:p>
          <a:p>
            <a:pPr algn="ctr"/>
            <a:r>
              <a:rPr lang="ar-BH" sz="2800" u="sng" dirty="0">
                <a:solidFill>
                  <a:schemeClr val="tx1"/>
                </a:solidFill>
              </a:rPr>
              <a:t>هَمْزَةُ الْقَطْع</a:t>
            </a:r>
            <a:r>
              <a:rPr lang="ar-SA" sz="2800" u="sng" dirty="0">
                <a:solidFill>
                  <a:schemeClr val="tx1"/>
                </a:solidFill>
              </a:rPr>
              <a:t>ِ</a:t>
            </a:r>
            <a:r>
              <a:rPr lang="ar-BH" sz="2800" u="sng" dirty="0">
                <a:solidFill>
                  <a:schemeClr val="tx1"/>
                </a:solidFill>
              </a:rPr>
              <a:t>: </a:t>
            </a:r>
          </a:p>
          <a:p>
            <a:pPr algn="ctr"/>
            <a:endParaRPr lang="ar-BH" dirty="0"/>
          </a:p>
          <a:p>
            <a:pPr algn="ctr"/>
            <a:r>
              <a:rPr lang="ar-BH" sz="2400" dirty="0">
                <a:solidFill>
                  <a:schemeClr val="tx1"/>
                </a:solidFill>
              </a:rPr>
              <a:t>هِي الْهَمْزَة</a:t>
            </a:r>
            <a:r>
              <a:rPr lang="ar-SA" sz="2400" dirty="0">
                <a:solidFill>
                  <a:schemeClr val="tx1"/>
                </a:solidFill>
              </a:rPr>
              <a:t>ُ</a:t>
            </a:r>
            <a:r>
              <a:rPr lang="ar-BH" sz="2400" dirty="0">
                <a:solidFill>
                  <a:schemeClr val="tx1"/>
                </a:solidFill>
              </a:rPr>
              <a:t> الَّتِي تُكْتَب</a:t>
            </a:r>
            <a:r>
              <a:rPr lang="ar-SA" sz="2400" dirty="0">
                <a:solidFill>
                  <a:schemeClr val="tx1"/>
                </a:solidFill>
              </a:rPr>
              <a:t>ُ</a:t>
            </a:r>
            <a:r>
              <a:rPr lang="ar-BH" sz="2400" dirty="0">
                <a:solidFill>
                  <a:schemeClr val="tx1"/>
                </a:solidFill>
              </a:rPr>
              <a:t> و تُلْفَظ</a:t>
            </a:r>
            <a:r>
              <a:rPr lang="ar-SA" sz="2400" dirty="0">
                <a:solidFill>
                  <a:schemeClr val="tx1"/>
                </a:solidFill>
              </a:rPr>
              <a:t>ُ</a:t>
            </a:r>
            <a:r>
              <a:rPr lang="ar-BH" sz="2400" dirty="0">
                <a:solidFill>
                  <a:schemeClr val="tx1"/>
                </a:solidFill>
              </a:rPr>
              <a:t> فِي أَوَّلِ وَوَسَط</a:t>
            </a:r>
            <a:r>
              <a:rPr lang="ar-SA" sz="2400" dirty="0">
                <a:solidFill>
                  <a:schemeClr val="tx1"/>
                </a:solidFill>
              </a:rPr>
              <a:t>ِ</a:t>
            </a:r>
            <a:r>
              <a:rPr lang="ar-BH" sz="2400" dirty="0">
                <a:solidFill>
                  <a:schemeClr val="tx1"/>
                </a:solidFill>
              </a:rPr>
              <a:t> وَآخَر</a:t>
            </a:r>
            <a:r>
              <a:rPr lang="ar-SA" sz="2400" dirty="0">
                <a:solidFill>
                  <a:schemeClr val="tx1"/>
                </a:solidFill>
              </a:rPr>
              <a:t>ِ</a:t>
            </a:r>
            <a:r>
              <a:rPr lang="ar-BH" sz="2400" dirty="0">
                <a:solidFill>
                  <a:schemeClr val="tx1"/>
                </a:solidFill>
              </a:rPr>
              <a:t> الْكَلِمَة</a:t>
            </a:r>
            <a:r>
              <a:rPr lang="ar-SA" sz="2400" dirty="0">
                <a:solidFill>
                  <a:schemeClr val="tx1"/>
                </a:solidFill>
              </a:rPr>
              <a:t>ِ.</a:t>
            </a:r>
            <a:endParaRPr lang="ar-BH" sz="2400" dirty="0">
              <a:solidFill>
                <a:schemeClr val="tx1"/>
              </a:solidFill>
            </a:endParaRPr>
          </a:p>
          <a:p>
            <a:pPr algn="ctr"/>
            <a:endParaRPr lang="ar-BH" dirty="0"/>
          </a:p>
          <a:p>
            <a:pPr algn="ctr"/>
            <a:endParaRPr lang="ar-BH" dirty="0"/>
          </a:p>
          <a:p>
            <a:pPr algn="ctr"/>
            <a:endParaRPr lang="ar-BH" dirty="0"/>
          </a:p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206F3765-939F-4C3C-89D5-CBF867A56935}"/>
              </a:ext>
            </a:extLst>
          </p:cNvPr>
          <p:cNvSpPr/>
          <p:nvPr/>
        </p:nvSpPr>
        <p:spPr>
          <a:xfrm>
            <a:off x="1197253" y="1594023"/>
            <a:ext cx="4260501" cy="286676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800" u="sng" dirty="0">
                <a:solidFill>
                  <a:schemeClr val="tx1"/>
                </a:solidFill>
              </a:rPr>
              <a:t>هَمْزَةُ الْوَصْل</a:t>
            </a:r>
            <a:r>
              <a:rPr lang="ar-SA" sz="2800" u="sng" dirty="0">
                <a:solidFill>
                  <a:schemeClr val="tx1"/>
                </a:solidFill>
              </a:rPr>
              <a:t>ِ</a:t>
            </a:r>
            <a:r>
              <a:rPr lang="ar-BH" sz="2800" u="sng" dirty="0">
                <a:solidFill>
                  <a:schemeClr val="tx1"/>
                </a:solidFill>
              </a:rPr>
              <a:t>: </a:t>
            </a:r>
          </a:p>
          <a:p>
            <a:pPr algn="ctr"/>
            <a:endParaRPr lang="ar-BH" dirty="0"/>
          </a:p>
          <a:p>
            <a:pPr algn="ctr"/>
            <a:r>
              <a:rPr lang="ar-BH" sz="2400" dirty="0">
                <a:solidFill>
                  <a:schemeClr val="tx1"/>
                </a:solidFill>
              </a:rPr>
              <a:t>هِي الْهَمْزَة</a:t>
            </a:r>
            <a:r>
              <a:rPr lang="ar-SA" sz="2400" dirty="0">
                <a:solidFill>
                  <a:schemeClr val="tx1"/>
                </a:solidFill>
              </a:rPr>
              <a:t>ُ</a:t>
            </a:r>
            <a:r>
              <a:rPr lang="ar-BH" sz="2400" dirty="0">
                <a:solidFill>
                  <a:schemeClr val="tx1"/>
                </a:solidFill>
              </a:rPr>
              <a:t> الَّتِي تُلْفَظ</a:t>
            </a:r>
            <a:r>
              <a:rPr lang="ar-SA" sz="2400" dirty="0">
                <a:solidFill>
                  <a:schemeClr val="tx1"/>
                </a:solidFill>
              </a:rPr>
              <a:t>ُ</a:t>
            </a:r>
            <a:r>
              <a:rPr lang="ar-BH" sz="2400" dirty="0">
                <a:solidFill>
                  <a:schemeClr val="tx1"/>
                </a:solidFill>
              </a:rPr>
              <a:t> وَلَا تُكْتَب</a:t>
            </a:r>
            <a:r>
              <a:rPr lang="ar-SA" sz="2400" dirty="0">
                <a:solidFill>
                  <a:schemeClr val="tx1"/>
                </a:solidFill>
              </a:rPr>
              <a:t>ْ.</a:t>
            </a:r>
            <a:r>
              <a:rPr lang="ar-BH" sz="2400" dirty="0">
                <a:solidFill>
                  <a:schemeClr val="tx1"/>
                </a:solidFill>
              </a:rPr>
              <a:t> </a:t>
            </a:r>
          </a:p>
        </p:txBody>
      </p:sp>
      <p:pic>
        <p:nvPicPr>
          <p:cNvPr id="6" name="slide_1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 cstate="print"/>
          <a:stretch>
            <a:fillRect/>
          </a:stretch>
        </p:blipFill>
        <p:spPr>
          <a:xfrm>
            <a:off x="11147651" y="435605"/>
            <a:ext cx="609600" cy="609600"/>
          </a:xfrm>
          <a:prstGeom prst="rect">
            <a:avLst/>
          </a:prstGeom>
        </p:spPr>
      </p:pic>
      <p:pic>
        <p:nvPicPr>
          <p:cNvPr id="3" name="همزة القطع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 cstate="print"/>
          <a:stretch>
            <a:fillRect/>
          </a:stretch>
        </p:blipFill>
        <p:spPr>
          <a:xfrm>
            <a:off x="11039060" y="3027406"/>
            <a:ext cx="609600" cy="609600"/>
          </a:xfrm>
          <a:prstGeom prst="rect">
            <a:avLst/>
          </a:prstGeom>
        </p:spPr>
      </p:pic>
      <p:pic>
        <p:nvPicPr>
          <p:cNvPr id="4" name="همزة الوصل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 cstate="print"/>
          <a:stretch>
            <a:fillRect/>
          </a:stretch>
        </p:blipFill>
        <p:spPr>
          <a:xfrm>
            <a:off x="664382" y="2819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015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417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83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523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  <p:bldP spid="5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6DD2F42-02F4-45F9-8660-E503009777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2723" y="873315"/>
            <a:ext cx="8596668" cy="541867"/>
          </a:xfrm>
        </p:spPr>
        <p:txBody>
          <a:bodyPr>
            <a:normAutofit fontScale="90000"/>
          </a:bodyPr>
          <a:lstStyle/>
          <a:p>
            <a:pPr algn="ctr"/>
            <a:r>
              <a:rPr lang="ar-BH" b="1" dirty="0"/>
              <a:t>أقْرَأ</a:t>
            </a:r>
            <a:r>
              <a:rPr lang="ar-SA" b="1" dirty="0"/>
              <a:t>ُ</a:t>
            </a:r>
            <a:r>
              <a:rPr lang="ar-BH" b="1" dirty="0"/>
              <a:t> الْكَلِمَات</a:t>
            </a:r>
            <a:r>
              <a:rPr lang="ar-SA" b="1" dirty="0"/>
              <a:t>ِ</a:t>
            </a:r>
            <a:r>
              <a:rPr lang="ar-BH" b="1" dirty="0"/>
              <a:t> التّالِية</a:t>
            </a:r>
            <a:r>
              <a:rPr lang="ar-SA" b="1" dirty="0"/>
              <a:t>ِ</a:t>
            </a:r>
            <a:r>
              <a:rPr lang="ar-BH" b="1" dirty="0"/>
              <a:t> وَانْتَبَه</a:t>
            </a:r>
            <a:r>
              <a:rPr lang="ar-SA" b="1" dirty="0"/>
              <a:t>ُ</a:t>
            </a:r>
            <a:r>
              <a:rPr lang="ar-BH" b="1" dirty="0"/>
              <a:t> لِلنُّطْق</a:t>
            </a:r>
            <a:r>
              <a:rPr lang="ar-SA" b="1" dirty="0"/>
              <a:t>ِ</a:t>
            </a:r>
            <a:r>
              <a:rPr lang="ar-BH" b="1" dirty="0"/>
              <a:t> وَالْكِتَابَة</a:t>
            </a:r>
            <a:r>
              <a:rPr lang="ar-SA" b="1" dirty="0"/>
              <a:t>ِ</a:t>
            </a:r>
            <a:r>
              <a:rPr lang="ar-BH" b="1" dirty="0"/>
              <a:t>: </a:t>
            </a:r>
            <a:endParaRPr lang="en-US" b="1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1EB90365-FF56-49FF-9A81-B2BDC08220B1}"/>
              </a:ext>
            </a:extLst>
          </p:cNvPr>
          <p:cNvSpPr/>
          <p:nvPr/>
        </p:nvSpPr>
        <p:spPr>
          <a:xfrm>
            <a:off x="7764191" y="2220763"/>
            <a:ext cx="2235200" cy="92568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800" dirty="0">
                <a:solidFill>
                  <a:schemeClr val="tx1"/>
                </a:solidFill>
              </a:rPr>
              <a:t>أَكَل</a:t>
            </a:r>
            <a:r>
              <a:rPr lang="ar-SA" sz="2800" dirty="0">
                <a:solidFill>
                  <a:schemeClr val="tx1"/>
                </a:solidFill>
              </a:rPr>
              <a:t>َ</a:t>
            </a:r>
            <a:r>
              <a:rPr lang="ar-BH" sz="2800" dirty="0">
                <a:solidFill>
                  <a:schemeClr val="tx1"/>
                </a:solidFill>
              </a:rPr>
              <a:t> 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3282CABD-BE84-4542-877B-D4AC6166D33B}"/>
              </a:ext>
            </a:extLst>
          </p:cNvPr>
          <p:cNvSpPr/>
          <p:nvPr/>
        </p:nvSpPr>
        <p:spPr>
          <a:xfrm>
            <a:off x="1774413" y="2220762"/>
            <a:ext cx="2235200" cy="92568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800" dirty="0">
                <a:solidFill>
                  <a:schemeClr val="tx1"/>
                </a:solidFill>
              </a:rPr>
              <a:t>إِلَى 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C4BF58A6-90DB-4103-9237-8432C45C1077}"/>
              </a:ext>
            </a:extLst>
          </p:cNvPr>
          <p:cNvSpPr/>
          <p:nvPr/>
        </p:nvSpPr>
        <p:spPr>
          <a:xfrm>
            <a:off x="4875683" y="2220762"/>
            <a:ext cx="2235200" cy="92568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800" dirty="0">
                <a:solidFill>
                  <a:schemeClr val="tx1"/>
                </a:solidFill>
              </a:rPr>
              <a:t>أَنَام</a:t>
            </a:r>
            <a:r>
              <a:rPr lang="ar-SA" sz="2800" dirty="0">
                <a:solidFill>
                  <a:schemeClr val="tx1"/>
                </a:solidFill>
              </a:rPr>
              <a:t>ُ</a:t>
            </a:r>
            <a:r>
              <a:rPr lang="ar-BH" sz="2800" dirty="0">
                <a:solidFill>
                  <a:schemeClr val="tx1"/>
                </a:solidFill>
              </a:rPr>
              <a:t> 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5CF60E1F-B039-4F8F-9984-61A3AD47169F}"/>
              </a:ext>
            </a:extLst>
          </p:cNvPr>
          <p:cNvSpPr/>
          <p:nvPr/>
        </p:nvSpPr>
        <p:spPr>
          <a:xfrm>
            <a:off x="7764191" y="4215746"/>
            <a:ext cx="2235200" cy="92568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800" dirty="0">
                <a:solidFill>
                  <a:schemeClr val="tx1"/>
                </a:solidFill>
              </a:rPr>
              <a:t>أُجِيب</a:t>
            </a:r>
            <a:r>
              <a:rPr lang="ar-SA" sz="2800" dirty="0">
                <a:solidFill>
                  <a:schemeClr val="tx1"/>
                </a:solidFill>
              </a:rPr>
              <a:t>ُ</a:t>
            </a:r>
            <a:r>
              <a:rPr lang="ar-BH" sz="2800" dirty="0">
                <a:solidFill>
                  <a:schemeClr val="tx1"/>
                </a:solidFill>
              </a:rPr>
              <a:t> 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88625CB-15C3-4355-9523-F83BDB8E8A1F}"/>
              </a:ext>
            </a:extLst>
          </p:cNvPr>
          <p:cNvSpPr/>
          <p:nvPr/>
        </p:nvSpPr>
        <p:spPr>
          <a:xfrm>
            <a:off x="4875683" y="4215745"/>
            <a:ext cx="2235200" cy="92568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800" dirty="0">
                <a:solidFill>
                  <a:schemeClr val="tx1"/>
                </a:solidFill>
              </a:rPr>
              <a:t>إِنَارَة</a:t>
            </a:r>
            <a:r>
              <a:rPr lang="ar-SA" sz="2800" dirty="0">
                <a:solidFill>
                  <a:schemeClr val="tx1"/>
                </a:solidFill>
              </a:rPr>
              <a:t>ٌ</a:t>
            </a:r>
            <a:r>
              <a:rPr lang="ar-BH" sz="2800" dirty="0">
                <a:solidFill>
                  <a:schemeClr val="tx1"/>
                </a:solidFill>
              </a:rPr>
              <a:t> 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A2722272-55F9-4822-950E-B5736F4CFCEC}"/>
              </a:ext>
            </a:extLst>
          </p:cNvPr>
          <p:cNvSpPr/>
          <p:nvPr/>
        </p:nvSpPr>
        <p:spPr>
          <a:xfrm>
            <a:off x="1774413" y="4204264"/>
            <a:ext cx="2235200" cy="92568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800" dirty="0">
                <a:solidFill>
                  <a:schemeClr val="tx1"/>
                </a:solidFill>
              </a:rPr>
              <a:t>أُعْطِي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3" name="slide_1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 cstate="print"/>
          <a:stretch>
            <a:fillRect/>
          </a:stretch>
        </p:blipFill>
        <p:spPr>
          <a:xfrm>
            <a:off x="10531876" y="3594664"/>
            <a:ext cx="609600" cy="609600"/>
          </a:xfrm>
          <a:prstGeom prst="rect">
            <a:avLst/>
          </a:prstGeom>
        </p:spPr>
      </p:pic>
      <p:pic>
        <p:nvPicPr>
          <p:cNvPr id="10" name="أكل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 cstate="print"/>
          <a:stretch>
            <a:fillRect/>
          </a:stretch>
        </p:blipFill>
        <p:spPr>
          <a:xfrm>
            <a:off x="145774" y="155713"/>
            <a:ext cx="609600" cy="609600"/>
          </a:xfrm>
          <a:prstGeom prst="rect">
            <a:avLst/>
          </a:prstGeom>
        </p:spPr>
      </p:pic>
      <p:pic>
        <p:nvPicPr>
          <p:cNvPr id="11" name="انام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7" cstate="print"/>
          <a:stretch>
            <a:fillRect/>
          </a:stretch>
        </p:blipFill>
        <p:spPr>
          <a:xfrm>
            <a:off x="145774" y="155713"/>
            <a:ext cx="609600" cy="609600"/>
          </a:xfrm>
          <a:prstGeom prst="rect">
            <a:avLst/>
          </a:prstGeom>
        </p:spPr>
      </p:pic>
      <p:pic>
        <p:nvPicPr>
          <p:cNvPr id="12" name="الى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7" cstate="print"/>
          <a:stretch>
            <a:fillRect/>
          </a:stretch>
        </p:blipFill>
        <p:spPr>
          <a:xfrm>
            <a:off x="145774" y="155713"/>
            <a:ext cx="609600" cy="609600"/>
          </a:xfrm>
          <a:prstGeom prst="rect">
            <a:avLst/>
          </a:prstGeom>
        </p:spPr>
      </p:pic>
      <p:pic>
        <p:nvPicPr>
          <p:cNvPr id="13" name="اجيب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7" cstate="print"/>
          <a:stretch>
            <a:fillRect/>
          </a:stretch>
        </p:blipFill>
        <p:spPr>
          <a:xfrm>
            <a:off x="145774" y="155713"/>
            <a:ext cx="609600" cy="609600"/>
          </a:xfrm>
          <a:prstGeom prst="rect">
            <a:avLst/>
          </a:prstGeom>
        </p:spPr>
      </p:pic>
      <p:pic>
        <p:nvPicPr>
          <p:cNvPr id="14" name="انارة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7" cstate="print"/>
          <a:stretch>
            <a:fillRect/>
          </a:stretch>
        </p:blipFill>
        <p:spPr>
          <a:xfrm>
            <a:off x="145774" y="155713"/>
            <a:ext cx="609600" cy="609600"/>
          </a:xfrm>
          <a:prstGeom prst="rect">
            <a:avLst/>
          </a:prstGeom>
        </p:spPr>
      </p:pic>
      <p:pic>
        <p:nvPicPr>
          <p:cNvPr id="15" name="اعطي">
            <a:hlinkClick r:id="" action="ppaction://media"/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17" cstate="print"/>
          <a:stretch>
            <a:fillRect/>
          </a:stretch>
        </p:blipFill>
        <p:spPr>
          <a:xfrm>
            <a:off x="145774" y="1557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536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62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201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165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1357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142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1765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133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 showWhenStopped="0">
                <p:cTn id="6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2" grpId="0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6DD2F42-02F4-45F9-8660-E503009777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1926" y="904923"/>
            <a:ext cx="8596668" cy="541867"/>
          </a:xfrm>
        </p:spPr>
        <p:txBody>
          <a:bodyPr>
            <a:normAutofit fontScale="90000"/>
          </a:bodyPr>
          <a:lstStyle/>
          <a:p>
            <a:pPr algn="ctr"/>
            <a:r>
              <a:rPr lang="ar-BH" b="1" dirty="0"/>
              <a:t>اقْرَأ</a:t>
            </a:r>
            <a:r>
              <a:rPr lang="ar-SA" b="1" dirty="0"/>
              <a:t>ُ</a:t>
            </a:r>
            <a:r>
              <a:rPr lang="ar-BH" b="1" dirty="0"/>
              <a:t> الْكَلِمَات</a:t>
            </a:r>
            <a:r>
              <a:rPr lang="ar-SA" b="1" dirty="0"/>
              <a:t>ِ</a:t>
            </a:r>
            <a:r>
              <a:rPr lang="ar-BH" b="1" dirty="0"/>
              <a:t> التّالِية</a:t>
            </a:r>
            <a:r>
              <a:rPr lang="ar-SA" b="1" dirty="0"/>
              <a:t>ِ</a:t>
            </a:r>
            <a:r>
              <a:rPr lang="ar-BH" b="1" dirty="0"/>
              <a:t> وَانْتَبَه</a:t>
            </a:r>
            <a:r>
              <a:rPr lang="ar-SA" b="1" dirty="0"/>
              <a:t>ُ</a:t>
            </a:r>
            <a:r>
              <a:rPr lang="ar-BH" b="1" dirty="0"/>
              <a:t> لِلنُّطْق</a:t>
            </a:r>
            <a:r>
              <a:rPr lang="ar-SA" b="1" dirty="0"/>
              <a:t>ِ</a:t>
            </a:r>
            <a:r>
              <a:rPr lang="ar-BH" b="1" dirty="0"/>
              <a:t> وَالْكِتَابَة</a:t>
            </a:r>
            <a:r>
              <a:rPr lang="ar-SA" b="1" dirty="0"/>
              <a:t>ِ</a:t>
            </a:r>
            <a:r>
              <a:rPr lang="ar-BH" b="1" dirty="0"/>
              <a:t>: </a:t>
            </a:r>
            <a:endParaRPr lang="en-US" b="1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1EB90365-FF56-49FF-9A81-B2BDC08220B1}"/>
              </a:ext>
            </a:extLst>
          </p:cNvPr>
          <p:cNvSpPr/>
          <p:nvPr/>
        </p:nvSpPr>
        <p:spPr>
          <a:xfrm>
            <a:off x="7494368" y="2327595"/>
            <a:ext cx="2235200" cy="92568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800" dirty="0">
                <a:solidFill>
                  <a:schemeClr val="tx1"/>
                </a:solidFill>
              </a:rPr>
              <a:t>اسْتِفْسَار</a:t>
            </a:r>
            <a:r>
              <a:rPr lang="ar-SA" sz="2800" dirty="0">
                <a:solidFill>
                  <a:schemeClr val="tx1"/>
                </a:solidFill>
              </a:rPr>
              <a:t>ٌ</a:t>
            </a:r>
            <a:r>
              <a:rPr lang="ar-BH" sz="2800" dirty="0">
                <a:solidFill>
                  <a:schemeClr val="tx1"/>
                </a:solidFill>
              </a:rPr>
              <a:t> 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3282CABD-BE84-4542-877B-D4AC6166D33B}"/>
              </a:ext>
            </a:extLst>
          </p:cNvPr>
          <p:cNvSpPr/>
          <p:nvPr/>
        </p:nvSpPr>
        <p:spPr>
          <a:xfrm>
            <a:off x="1469383" y="2370665"/>
            <a:ext cx="2235200" cy="92568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800" dirty="0">
                <a:solidFill>
                  <a:schemeClr val="tx1"/>
                </a:solidFill>
              </a:rPr>
              <a:t>اسْتعْمِل</a:t>
            </a:r>
            <a:r>
              <a:rPr lang="ar-SA" sz="2800" dirty="0">
                <a:solidFill>
                  <a:schemeClr val="tx1"/>
                </a:solidFill>
              </a:rPr>
              <a:t>ُ</a:t>
            </a:r>
            <a:r>
              <a:rPr lang="ar-BH" sz="2800" dirty="0">
                <a:solidFill>
                  <a:schemeClr val="tx1"/>
                </a:solidFill>
              </a:rPr>
              <a:t> 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C4BF58A6-90DB-4103-9237-8432C45C1077}"/>
              </a:ext>
            </a:extLst>
          </p:cNvPr>
          <p:cNvSpPr/>
          <p:nvPr/>
        </p:nvSpPr>
        <p:spPr>
          <a:xfrm>
            <a:off x="4402660" y="2370665"/>
            <a:ext cx="2235200" cy="92568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800" dirty="0">
                <a:solidFill>
                  <a:schemeClr val="tx1"/>
                </a:solidFill>
              </a:rPr>
              <a:t>انْتَبَه</a:t>
            </a:r>
            <a:r>
              <a:rPr lang="ar-SA" sz="2800" dirty="0">
                <a:solidFill>
                  <a:schemeClr val="tx1"/>
                </a:solidFill>
              </a:rPr>
              <a:t>ُ</a:t>
            </a:r>
            <a:r>
              <a:rPr lang="ar-BH" sz="2800" dirty="0">
                <a:solidFill>
                  <a:schemeClr val="tx1"/>
                </a:solidFill>
              </a:rPr>
              <a:t> 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5CF60E1F-B039-4F8F-9984-61A3AD47169F}"/>
              </a:ext>
            </a:extLst>
          </p:cNvPr>
          <p:cNvSpPr/>
          <p:nvPr/>
        </p:nvSpPr>
        <p:spPr>
          <a:xfrm>
            <a:off x="7494368" y="4330094"/>
            <a:ext cx="2235200" cy="92568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800" dirty="0">
                <a:solidFill>
                  <a:schemeClr val="tx1"/>
                </a:solidFill>
              </a:rPr>
              <a:t>اسْتَفَاد</a:t>
            </a:r>
            <a:r>
              <a:rPr lang="ar-SA" sz="2800" dirty="0">
                <a:solidFill>
                  <a:schemeClr val="tx1"/>
                </a:solidFill>
              </a:rPr>
              <a:t>َ</a:t>
            </a:r>
            <a:r>
              <a:rPr lang="ar-BH" sz="2800" dirty="0">
                <a:solidFill>
                  <a:schemeClr val="tx1"/>
                </a:solidFill>
              </a:rPr>
              <a:t> 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88625CB-15C3-4355-9523-F83BDB8E8A1F}"/>
              </a:ext>
            </a:extLst>
          </p:cNvPr>
          <p:cNvSpPr/>
          <p:nvPr/>
        </p:nvSpPr>
        <p:spPr>
          <a:xfrm>
            <a:off x="4402660" y="4330093"/>
            <a:ext cx="2235200" cy="92568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800" dirty="0">
                <a:solidFill>
                  <a:schemeClr val="tx1"/>
                </a:solidFill>
              </a:rPr>
              <a:t>الْتَقَى 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A2722272-55F9-4822-950E-B5736F4CFCEC}"/>
              </a:ext>
            </a:extLst>
          </p:cNvPr>
          <p:cNvSpPr/>
          <p:nvPr/>
        </p:nvSpPr>
        <p:spPr>
          <a:xfrm>
            <a:off x="1579540" y="4330092"/>
            <a:ext cx="2235200" cy="92568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2800" dirty="0">
                <a:solidFill>
                  <a:schemeClr val="tx1"/>
                </a:solidFill>
              </a:rPr>
              <a:t>اشْتَرى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3" name="slide_1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 cstate="print"/>
          <a:stretch>
            <a:fillRect/>
          </a:stretch>
        </p:blipFill>
        <p:spPr>
          <a:xfrm>
            <a:off x="11211340" y="515550"/>
            <a:ext cx="609600" cy="609600"/>
          </a:xfrm>
          <a:prstGeom prst="rect">
            <a:avLst/>
          </a:prstGeom>
        </p:spPr>
      </p:pic>
      <p:pic>
        <p:nvPicPr>
          <p:cNvPr id="10" name="استفسار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 cstate="print"/>
          <a:stretch>
            <a:fillRect/>
          </a:stretch>
        </p:blipFill>
        <p:spPr>
          <a:xfrm>
            <a:off x="265044" y="210750"/>
            <a:ext cx="609600" cy="609600"/>
          </a:xfrm>
          <a:prstGeom prst="rect">
            <a:avLst/>
          </a:prstGeom>
        </p:spPr>
      </p:pic>
      <p:pic>
        <p:nvPicPr>
          <p:cNvPr id="11" name="انتبه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7" cstate="print"/>
          <a:stretch>
            <a:fillRect/>
          </a:stretch>
        </p:blipFill>
        <p:spPr>
          <a:xfrm>
            <a:off x="265044" y="210750"/>
            <a:ext cx="609600" cy="609600"/>
          </a:xfrm>
          <a:prstGeom prst="rect">
            <a:avLst/>
          </a:prstGeom>
        </p:spPr>
      </p:pic>
      <p:pic>
        <p:nvPicPr>
          <p:cNvPr id="12" name="استعمل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7" cstate="print"/>
          <a:stretch>
            <a:fillRect/>
          </a:stretch>
        </p:blipFill>
        <p:spPr>
          <a:xfrm>
            <a:off x="265044" y="210750"/>
            <a:ext cx="609600" cy="609600"/>
          </a:xfrm>
          <a:prstGeom prst="rect">
            <a:avLst/>
          </a:prstGeom>
        </p:spPr>
      </p:pic>
      <p:pic>
        <p:nvPicPr>
          <p:cNvPr id="13" name="استفاد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7" cstate="print"/>
          <a:stretch>
            <a:fillRect/>
          </a:stretch>
        </p:blipFill>
        <p:spPr>
          <a:xfrm>
            <a:off x="265044" y="210750"/>
            <a:ext cx="609600" cy="609600"/>
          </a:xfrm>
          <a:prstGeom prst="rect">
            <a:avLst/>
          </a:prstGeom>
        </p:spPr>
      </p:pic>
      <p:pic>
        <p:nvPicPr>
          <p:cNvPr id="14" name="التقى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7" cstate="print"/>
          <a:stretch>
            <a:fillRect/>
          </a:stretch>
        </p:blipFill>
        <p:spPr>
          <a:xfrm>
            <a:off x="265044" y="210750"/>
            <a:ext cx="609600" cy="609600"/>
          </a:xfrm>
          <a:prstGeom prst="rect">
            <a:avLst/>
          </a:prstGeom>
        </p:spPr>
      </p:pic>
      <p:pic>
        <p:nvPicPr>
          <p:cNvPr id="15" name="اشترى">
            <a:hlinkClick r:id="" action="ppaction://media"/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17" cstate="print"/>
          <a:stretch>
            <a:fillRect/>
          </a:stretch>
        </p:blipFill>
        <p:spPr>
          <a:xfrm>
            <a:off x="265044" y="2107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30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62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220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30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2129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157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1472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1765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 showWhenStopped="0">
                <p:cTn id="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2" grpId="0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>
            <a:extLst>
              <a:ext uri="{FF2B5EF4-FFF2-40B4-BE49-F238E27FC236}">
                <a16:creationId xmlns:a16="http://schemas.microsoft.com/office/drawing/2014/main" xmlns="" id="{EC8D0CAA-C079-4EF1-BB5A-8B46B3C125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72359" y="729757"/>
            <a:ext cx="2002825" cy="840250"/>
          </a:xfrm>
          <a:prstGeom prst="wedgeRoundRectCallout">
            <a:avLst>
              <a:gd name="adj1" fmla="val -59216"/>
              <a:gd name="adj2" fmla="val 132432"/>
              <a:gd name="adj3" fmla="val 16667"/>
            </a:avLst>
          </a:prstGeom>
          <a:solidFill>
            <a:srgbClr val="CC9999">
              <a:alpha val="10001"/>
            </a:srgbClr>
          </a:solidFill>
          <a:ln w="31750" algn="ctr">
            <a:solidFill>
              <a:srgbClr val="4F81BD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BH" altLang="en-US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Bodoni MT Condensed" panose="02070606080606020203" pitchFamily="18" charset="0"/>
                <a:cs typeface="Times New Roman" panose="02020603050405020304" pitchFamily="18" charset="0"/>
              </a:rPr>
              <a:t>انتبه عَزِيزِي الطّالِب: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AutoShape 5">
            <a:extLst>
              <a:ext uri="{FF2B5EF4-FFF2-40B4-BE49-F238E27FC236}">
                <a16:creationId xmlns:a16="http://schemas.microsoft.com/office/drawing/2014/main" xmlns="" id="{8403025D-4D2F-436D-92F3-C53408013B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76971" y="139136"/>
            <a:ext cx="4693486" cy="6325310"/>
          </a:xfrm>
          <a:prstGeom prst="flowChartAlternateProcess">
            <a:avLst/>
          </a:prstGeom>
          <a:solidFill>
            <a:srgbClr val="FFFF5F">
              <a:alpha val="19000"/>
            </a:srgbClr>
          </a:solidFill>
          <a:ln w="63500" cmpd="thickThin" algn="ctr">
            <a:solidFill>
              <a:srgbClr val="C0504D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أُضِيْفُ</a:t>
            </a:r>
            <a:r>
              <a:rPr kumimoji="0" lang="ar-BH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حَرْفَ الْوَاوِ قَبْلَ الْكَلِمَة</a:t>
            </a:r>
            <a:r>
              <a:rPr kumimoji="0" lang="ar-SA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ِ</a:t>
            </a:r>
            <a:r>
              <a:rPr kumimoji="0" lang="ar-BH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ar-BH" altLang="en-US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BH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إذَا نَطَقْتَ حَرْف</a:t>
            </a:r>
            <a:r>
              <a:rPr kumimoji="0" lang="ar-SA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َ</a:t>
            </a:r>
            <a:r>
              <a:rPr kumimoji="0" lang="ar-BH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الْأَلْف</a:t>
            </a:r>
            <a:r>
              <a:rPr kumimoji="0" lang="ar-SA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ِ</a:t>
            </a:r>
            <a:r>
              <a:rPr kumimoji="0" lang="ar-BH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فَهِي </a:t>
            </a:r>
            <a:r>
              <a:rPr kumimoji="0" lang="ar-BH" altLang="en-US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هَمْزَة</a:t>
            </a:r>
            <a:r>
              <a:rPr kumimoji="0" lang="ar-SA" altLang="en-US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ُ</a:t>
            </a:r>
            <a:r>
              <a:rPr kumimoji="0" lang="ar-BH" altLang="en-US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قَطْع</a:t>
            </a:r>
            <a:r>
              <a:rPr lang="ar-SA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ٍ</a:t>
            </a:r>
            <a:r>
              <a:rPr kumimoji="0" lang="ar-BH" altLang="en-US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BH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مِثَال: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BH" altLang="en-US" sz="2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BH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وَأَحْمَد – وَأَكْل – وَأَمَر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BH" altLang="en-US" sz="2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BH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لَاحَظ: تَمّ نُطق</a:t>
            </a:r>
            <a:r>
              <a:rPr lang="ar-SA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َ</a:t>
            </a:r>
            <a:r>
              <a:rPr lang="ar-BH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الْهَمْزَة</a:t>
            </a:r>
            <a:r>
              <a:rPr lang="ar-SA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ِ</a:t>
            </a:r>
            <a:r>
              <a:rPr lang="ar-BH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BH" altLang="en-US" sz="2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BH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إذَا لَمْ تَنْطق</a:t>
            </a:r>
            <a:r>
              <a:rPr lang="ar-SA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ْ</a:t>
            </a:r>
            <a:r>
              <a:rPr lang="ar-BH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حَرْف</a:t>
            </a:r>
            <a:r>
              <a:rPr lang="ar-SA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َ</a:t>
            </a:r>
            <a:r>
              <a:rPr lang="ar-BH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الْألْف</a:t>
            </a:r>
            <a:r>
              <a:rPr lang="ar-SA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ِ</a:t>
            </a:r>
            <a:r>
              <a:rPr lang="ar-BH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فَهِي </a:t>
            </a:r>
            <a:r>
              <a:rPr lang="ar-BH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هَمْزَة</a:t>
            </a:r>
            <a:r>
              <a:rPr lang="ar-SA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ُ</a:t>
            </a:r>
            <a:r>
              <a:rPr lang="ar-BH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وَصْل</a:t>
            </a:r>
            <a:r>
              <a:rPr lang="ar-SA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ٍ</a:t>
            </a:r>
            <a:r>
              <a:rPr lang="ar-BH" alt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BH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مِثَال: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ar-BH" altLang="en-US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BH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وَاشْتَرَى – وَا</a:t>
            </a:r>
            <a:r>
              <a:rPr lang="ar-BH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سْتَعْمَل</a:t>
            </a:r>
            <a:r>
              <a:rPr lang="ar-SA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َ</a:t>
            </a:r>
            <a:r>
              <a:rPr lang="ar-BH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وَاسْتَلَم</a:t>
            </a:r>
            <a:r>
              <a:rPr lang="ar-SA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َ</a:t>
            </a:r>
            <a:r>
              <a:rPr lang="ar-BH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ar-BH" altLang="en-US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BH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لَاحَظ</a:t>
            </a:r>
            <a:r>
              <a:rPr kumimoji="0" lang="ar-SA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ْ</a:t>
            </a:r>
            <a:r>
              <a:rPr kumimoji="0" lang="ar-BH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لَم ت</a:t>
            </a:r>
            <a:r>
              <a:rPr kumimoji="0" lang="ar-SA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ُ</a:t>
            </a:r>
            <a:r>
              <a:rPr kumimoji="0" lang="ar-BH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نْطق</a:t>
            </a:r>
            <a:r>
              <a:rPr lang="ar-SA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ْ</a:t>
            </a:r>
            <a:r>
              <a:rPr kumimoji="0" lang="ar-BH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BH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الْهَمْزَة</a:t>
            </a:r>
            <a:r>
              <a:rPr lang="ar-SA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ِ</a:t>
            </a:r>
            <a:r>
              <a:rPr lang="ar-BH" alt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ar-BH" altLang="en-US" sz="2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وجه ضاحك 1"/>
          <p:cNvSpPr/>
          <p:nvPr/>
        </p:nvSpPr>
        <p:spPr>
          <a:xfrm>
            <a:off x="177800" y="2781300"/>
            <a:ext cx="3606800" cy="1460500"/>
          </a:xfrm>
          <a:prstGeom prst="smileyFac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616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3"/>
          <p:cNvSpPr>
            <a:spLocks noGrp="1"/>
          </p:cNvSpPr>
          <p:nvPr>
            <p:ph type="ctrTitle"/>
          </p:nvPr>
        </p:nvSpPr>
        <p:spPr>
          <a:xfrm>
            <a:off x="1303361" y="1514902"/>
            <a:ext cx="8973403" cy="1892300"/>
          </a:xfrm>
        </p:spPr>
        <p:txBody>
          <a:bodyPr>
            <a:noAutofit/>
          </a:bodyPr>
          <a:lstStyle/>
          <a:p>
            <a:r>
              <a:rPr lang="ar-SA" sz="9600" dirty="0">
                <a:solidFill>
                  <a:srgbClr val="00B0F0"/>
                </a:solidFill>
              </a:rPr>
              <a:t>وَفَ</a:t>
            </a:r>
            <a:r>
              <a:rPr lang="ar-BH" sz="9600">
                <a:solidFill>
                  <a:srgbClr val="00B0F0"/>
                </a:solidFill>
              </a:rPr>
              <a:t>ّ</a:t>
            </a:r>
            <a:r>
              <a:rPr lang="ar-SA" sz="9600">
                <a:solidFill>
                  <a:srgbClr val="00B0F0"/>
                </a:solidFill>
              </a:rPr>
              <a:t>ق</a:t>
            </a:r>
            <a:r>
              <a:rPr lang="ar-BH" sz="9600" dirty="0">
                <a:solidFill>
                  <a:srgbClr val="00B0F0"/>
                </a:solidFill>
              </a:rPr>
              <a:t>َ</a:t>
            </a:r>
            <a:r>
              <a:rPr lang="ar-SA" sz="9600" dirty="0">
                <a:solidFill>
                  <a:srgbClr val="00B0F0"/>
                </a:solidFill>
              </a:rPr>
              <a:t>كَ الله</a:t>
            </a:r>
            <a:endParaRPr lang="en-US" sz="9600" dirty="0">
              <a:solidFill>
                <a:srgbClr val="00B0F0"/>
              </a:solidFill>
            </a:endParaRPr>
          </a:p>
        </p:txBody>
      </p:sp>
      <p:pic>
        <p:nvPicPr>
          <p:cNvPr id="2" name="e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462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3"/>
          <p:cNvSpPr>
            <a:spLocks noGrp="1"/>
          </p:cNvSpPr>
          <p:nvPr>
            <p:ph type="ctrTitle"/>
          </p:nvPr>
        </p:nvSpPr>
        <p:spPr>
          <a:xfrm>
            <a:off x="3238500" y="1095423"/>
            <a:ext cx="6045200" cy="2371677"/>
          </a:xfrm>
        </p:spPr>
        <p:txBody>
          <a:bodyPr>
            <a:noAutofit/>
          </a:bodyPr>
          <a:lstStyle/>
          <a:p>
            <a:r>
              <a:rPr lang="ar-BH" sz="9600" dirty="0">
                <a:solidFill>
                  <a:srgbClr val="00B0F0"/>
                </a:solidFill>
              </a:rPr>
              <a:t>أَحْسَنْت</a:t>
            </a:r>
            <a:r>
              <a:rPr lang="ar-SA" sz="9600" dirty="0">
                <a:solidFill>
                  <a:srgbClr val="00B0F0"/>
                </a:solidFill>
              </a:rPr>
              <a:t>َ</a:t>
            </a:r>
            <a:endParaRPr lang="en-US" sz="9600" dirty="0">
              <a:solidFill>
                <a:srgbClr val="00B0F0"/>
              </a:solidFill>
            </a:endParaRPr>
          </a:p>
        </p:txBody>
      </p:sp>
      <p:sp>
        <p:nvSpPr>
          <p:cNvPr id="10" name="مستطيل مستدير الزوايا 9">
            <a:hlinkClick r:id="rId5" action="ppaction://hlinksldjump"/>
          </p:cNvPr>
          <p:cNvSpPr/>
          <p:nvPr/>
        </p:nvSpPr>
        <p:spPr>
          <a:xfrm>
            <a:off x="4277815" y="4740702"/>
            <a:ext cx="3966570" cy="115209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4000" dirty="0"/>
              <a:t>تَمْرِين رَقَمَ 1</a:t>
            </a:r>
            <a:endParaRPr lang="en-US" sz="4000" dirty="0"/>
          </a:p>
        </p:txBody>
      </p:sp>
      <p:pic>
        <p:nvPicPr>
          <p:cNvPr id="2" name="goo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103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4" name="applause.wav"/>
          </p:stSnd>
        </p:sndAc>
      </p:transition>
    </mc:Choice>
    <mc:Fallback xmlns="">
      <p:transition spd="slow">
        <p:sndAc>
          <p:stSnd>
            <p:snd r:embed="rId7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3"/>
          <p:cNvSpPr>
            <a:spLocks noGrp="1"/>
          </p:cNvSpPr>
          <p:nvPr>
            <p:ph type="ctrTitle"/>
          </p:nvPr>
        </p:nvSpPr>
        <p:spPr>
          <a:xfrm>
            <a:off x="1303361" y="1514902"/>
            <a:ext cx="8973403" cy="1892300"/>
          </a:xfrm>
        </p:spPr>
        <p:txBody>
          <a:bodyPr>
            <a:noAutofit/>
          </a:bodyPr>
          <a:lstStyle/>
          <a:p>
            <a:r>
              <a:rPr lang="ar-BH" sz="9600" dirty="0">
                <a:solidFill>
                  <a:srgbClr val="00B0F0"/>
                </a:solidFill>
              </a:rPr>
              <a:t>حَاوَل مَرًّة أُخْرَى</a:t>
            </a:r>
            <a:endParaRPr lang="en-US" sz="9600" dirty="0">
              <a:solidFill>
                <a:srgbClr val="00B0F0"/>
              </a:solidFill>
            </a:endParaRPr>
          </a:p>
        </p:txBody>
      </p:sp>
      <p:sp>
        <p:nvSpPr>
          <p:cNvPr id="10" name="مستطيل مستدير الزوايا 9">
            <a:hlinkClick r:id="rId4" action="ppaction://hlinksldjump"/>
          </p:cNvPr>
          <p:cNvSpPr/>
          <p:nvPr/>
        </p:nvSpPr>
        <p:spPr>
          <a:xfrm>
            <a:off x="3898900" y="4956793"/>
            <a:ext cx="4207870" cy="113939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4000" dirty="0"/>
              <a:t>تَمْرِين رَقَمَ 1</a:t>
            </a:r>
            <a:endParaRPr lang="en-US" sz="4000" dirty="0"/>
          </a:p>
        </p:txBody>
      </p:sp>
      <p:pic>
        <p:nvPicPr>
          <p:cNvPr id="2" name="tr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9510944" y="406523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9873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3"/>
          <p:cNvSpPr>
            <a:spLocks noGrp="1"/>
          </p:cNvSpPr>
          <p:nvPr>
            <p:ph type="ctrTitle"/>
          </p:nvPr>
        </p:nvSpPr>
        <p:spPr>
          <a:xfrm>
            <a:off x="3238500" y="1095423"/>
            <a:ext cx="6045200" cy="2371677"/>
          </a:xfrm>
        </p:spPr>
        <p:txBody>
          <a:bodyPr>
            <a:noAutofit/>
          </a:bodyPr>
          <a:lstStyle/>
          <a:p>
            <a:r>
              <a:rPr lang="ar-BH" sz="9600" dirty="0">
                <a:solidFill>
                  <a:srgbClr val="00B0F0"/>
                </a:solidFill>
              </a:rPr>
              <a:t>أَحْسَنْت</a:t>
            </a:r>
            <a:r>
              <a:rPr lang="ar-SA" sz="9600" dirty="0">
                <a:solidFill>
                  <a:srgbClr val="00B0F0"/>
                </a:solidFill>
              </a:rPr>
              <a:t>َ</a:t>
            </a:r>
            <a:endParaRPr lang="en-US" sz="9600" dirty="0">
              <a:solidFill>
                <a:srgbClr val="00B0F0"/>
              </a:solidFill>
            </a:endParaRPr>
          </a:p>
        </p:txBody>
      </p:sp>
      <p:sp>
        <p:nvSpPr>
          <p:cNvPr id="10" name="مستطيل مستدير الزوايا 9">
            <a:hlinkClick r:id="rId5" action="ppaction://hlinksldjump"/>
          </p:cNvPr>
          <p:cNvSpPr/>
          <p:nvPr/>
        </p:nvSpPr>
        <p:spPr>
          <a:xfrm>
            <a:off x="4277815" y="4740702"/>
            <a:ext cx="3966570" cy="115209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4000" dirty="0"/>
              <a:t>تَمْرِين رَقَمَ 2</a:t>
            </a:r>
            <a:endParaRPr lang="en-US" sz="4000" dirty="0"/>
          </a:p>
        </p:txBody>
      </p:sp>
      <p:pic>
        <p:nvPicPr>
          <p:cNvPr id="2" name="goo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339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4" name="applause.wav"/>
          </p:stSnd>
        </p:sndAc>
      </p:transition>
    </mc:Choice>
    <mc:Fallback xmlns="">
      <p:transition spd="slow">
        <p:sndAc>
          <p:stSnd>
            <p:snd r:embed="rId7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ربع نص 8"/>
          <p:cNvSpPr txBox="1"/>
          <p:nvPr/>
        </p:nvSpPr>
        <p:spPr>
          <a:xfrm>
            <a:off x="3771880" y="228760"/>
            <a:ext cx="44958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4000" b="1" dirty="0">
                <a:solidFill>
                  <a:srgbClr val="FF0000"/>
                </a:solidFill>
              </a:rPr>
              <a:t>أَتَعَلَّمُ، كَيْفَ أَقودُ دَرَّاجَتي؟</a:t>
            </a:r>
            <a:endParaRPr lang="en-US" sz="4000" b="1" dirty="0">
              <a:solidFill>
                <a:srgbClr val="FF0000"/>
              </a:solidFill>
            </a:endParaRPr>
          </a:p>
        </p:txBody>
      </p:sp>
      <p:pic>
        <p:nvPicPr>
          <p:cNvPr id="14" name="صورة 13" descr="C:\Users\hamad 95\Desktop\ScreenHunter 33.png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9" t="59312" r="55531" b="20592"/>
          <a:stretch/>
        </p:blipFill>
        <p:spPr bwMode="auto">
          <a:xfrm>
            <a:off x="2977276" y="1445642"/>
            <a:ext cx="6281023" cy="234771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سهم إلى اليمين 1"/>
          <p:cNvSpPr/>
          <p:nvPr/>
        </p:nvSpPr>
        <p:spPr>
          <a:xfrm>
            <a:off x="3408596" y="3808346"/>
            <a:ext cx="6395324" cy="2249098"/>
          </a:xfrm>
          <a:prstGeom prst="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مربع نص 2"/>
          <p:cNvSpPr txBox="1"/>
          <p:nvPr/>
        </p:nvSpPr>
        <p:spPr>
          <a:xfrm>
            <a:off x="3583477" y="4444342"/>
            <a:ext cx="5068619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2800" b="1" dirty="0"/>
              <a:t>لَا أَقودُ دَرّاجَتي عَلَى رَصيفِ الْمُشَاة</a:t>
            </a:r>
            <a:r>
              <a:rPr lang="ar-SA" sz="2800" b="1" dirty="0"/>
              <a:t>ِ</a:t>
            </a:r>
            <a:r>
              <a:rPr lang="ar-BH" sz="2800" b="1" dirty="0"/>
              <a:t> لِكَيْ </a:t>
            </a:r>
          </a:p>
          <a:p>
            <a:pPr algn="ctr"/>
            <a:r>
              <a:rPr lang="ar-BH" sz="2800" b="1" dirty="0"/>
              <a:t>لَا أُعْرِضُ نَفْسِي وَالْآخِرِين</a:t>
            </a:r>
            <a:r>
              <a:rPr lang="ar-SA" sz="2800" b="1" dirty="0"/>
              <a:t>َ</a:t>
            </a:r>
            <a:r>
              <a:rPr lang="ar-BH" sz="2800" b="1" dirty="0"/>
              <a:t> لِلْخَطَر</a:t>
            </a:r>
            <a:r>
              <a:rPr lang="ar-SA" sz="2800" b="1" dirty="0"/>
              <a:t>ِ</a:t>
            </a:r>
            <a:r>
              <a:rPr lang="ar-BH" sz="2800" b="1" dirty="0"/>
              <a:t>.</a:t>
            </a:r>
            <a:endParaRPr lang="ar-SA" sz="2800" b="1" dirty="0"/>
          </a:p>
          <a:p>
            <a:endParaRPr lang="en-US" dirty="0"/>
          </a:p>
        </p:txBody>
      </p:sp>
      <p:pic>
        <p:nvPicPr>
          <p:cNvPr id="4" name="slide_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10984637" y="432329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153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3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336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336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336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336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9" grpId="0"/>
      <p:bldP spid="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3"/>
          <p:cNvSpPr>
            <a:spLocks noGrp="1"/>
          </p:cNvSpPr>
          <p:nvPr>
            <p:ph type="ctrTitle"/>
          </p:nvPr>
        </p:nvSpPr>
        <p:spPr>
          <a:xfrm>
            <a:off x="1303361" y="1514902"/>
            <a:ext cx="8973403" cy="1892300"/>
          </a:xfrm>
        </p:spPr>
        <p:txBody>
          <a:bodyPr>
            <a:noAutofit/>
          </a:bodyPr>
          <a:lstStyle/>
          <a:p>
            <a:r>
              <a:rPr lang="ar-BH" sz="9600" dirty="0">
                <a:solidFill>
                  <a:srgbClr val="00B0F0"/>
                </a:solidFill>
              </a:rPr>
              <a:t>حَاوَل مَرًّة أُخْرَى</a:t>
            </a:r>
            <a:endParaRPr lang="en-US" sz="9600" dirty="0">
              <a:solidFill>
                <a:srgbClr val="00B0F0"/>
              </a:solidFill>
            </a:endParaRPr>
          </a:p>
        </p:txBody>
      </p:sp>
      <p:sp>
        <p:nvSpPr>
          <p:cNvPr id="10" name="مستطيل مستدير الزوايا 9">
            <a:hlinkClick r:id="rId4" action="ppaction://hlinksldjump"/>
          </p:cNvPr>
          <p:cNvSpPr/>
          <p:nvPr/>
        </p:nvSpPr>
        <p:spPr>
          <a:xfrm>
            <a:off x="3898900" y="4956793"/>
            <a:ext cx="4207870" cy="113939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4000" dirty="0"/>
              <a:t>تَمْرِين رَقَمَ 2</a:t>
            </a:r>
            <a:endParaRPr lang="en-US" sz="4000" dirty="0"/>
          </a:p>
        </p:txBody>
      </p:sp>
      <p:pic>
        <p:nvPicPr>
          <p:cNvPr id="2" name="tr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722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ربع نص 8"/>
          <p:cNvSpPr txBox="1"/>
          <p:nvPr/>
        </p:nvSpPr>
        <p:spPr>
          <a:xfrm>
            <a:off x="1908313" y="304983"/>
            <a:ext cx="92632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4000" b="1" dirty="0">
                <a:solidFill>
                  <a:srgbClr val="FF0000"/>
                </a:solidFill>
              </a:rPr>
              <a:t>مِنْ خِلالِ الصُّوَرِ، أَعْطِني النَّصيحَةَ، لأَقودَ دَرّاجَتي؟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2" name="سهم إلى اليمين 1"/>
          <p:cNvSpPr/>
          <p:nvPr/>
        </p:nvSpPr>
        <p:spPr>
          <a:xfrm>
            <a:off x="1444487" y="3495688"/>
            <a:ext cx="8359432" cy="2868712"/>
          </a:xfrm>
          <a:prstGeom prst="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صورة 4" descr="C:\Users\hamad 95\Desktop\ScreenHunter 35.png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31" t="45707" r="43043" b="37614"/>
          <a:stretch/>
        </p:blipFill>
        <p:spPr bwMode="auto">
          <a:xfrm>
            <a:off x="2686804" y="1604513"/>
            <a:ext cx="7117115" cy="18911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مربع نص 2"/>
          <p:cNvSpPr txBox="1"/>
          <p:nvPr/>
        </p:nvSpPr>
        <p:spPr>
          <a:xfrm>
            <a:off x="2305878" y="4287469"/>
            <a:ext cx="6154909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2800" b="1" dirty="0"/>
              <a:t>تَنْفِيذ</a:t>
            </a:r>
            <a:r>
              <a:rPr lang="ar-SA" sz="2800" b="1" dirty="0"/>
              <a:t>ُ</a:t>
            </a:r>
            <a:r>
              <a:rPr lang="ar-BH" sz="2800" b="1" dirty="0"/>
              <a:t> قَوَانِين</a:t>
            </a:r>
            <a:r>
              <a:rPr lang="ar-SA" sz="2800" b="1" dirty="0"/>
              <a:t>ِ</a:t>
            </a:r>
            <a:r>
              <a:rPr lang="ar-BH" sz="2800" b="1" dirty="0"/>
              <a:t> الْمُرُور</a:t>
            </a:r>
            <a:r>
              <a:rPr lang="ar-SA" sz="2800" b="1" dirty="0"/>
              <a:t>ِ</a:t>
            </a:r>
            <a:r>
              <a:rPr lang="ar-BH" sz="2800" b="1" dirty="0"/>
              <a:t> بِشْكل</a:t>
            </a:r>
            <a:r>
              <a:rPr lang="ar-SA" sz="2800" b="1" dirty="0"/>
              <a:t>ٍ</a:t>
            </a:r>
            <a:r>
              <a:rPr lang="ar-BH" sz="2800" b="1" dirty="0"/>
              <a:t> صَحِيحٍ، مَعَ ضَرُورَة</a:t>
            </a:r>
            <a:r>
              <a:rPr lang="ar-SA" sz="2800" b="1" dirty="0"/>
              <a:t>ِ</a:t>
            </a:r>
            <a:r>
              <a:rPr lang="ar-BH" sz="2800" b="1" dirty="0"/>
              <a:t> تَجَنُّبِ السَّيْر</a:t>
            </a:r>
            <a:r>
              <a:rPr lang="ar-SA" sz="2800" b="1" dirty="0"/>
              <a:t>ِ</a:t>
            </a:r>
            <a:r>
              <a:rPr lang="ar-BH" sz="2800" b="1" dirty="0"/>
              <a:t> جنبًا إِلَى جَنْب</a:t>
            </a:r>
            <a:r>
              <a:rPr lang="ar-SA" sz="2800" b="1" dirty="0"/>
              <a:t>ٍ</a:t>
            </a:r>
            <a:r>
              <a:rPr lang="ar-BH" sz="2800" b="1" dirty="0"/>
              <a:t> لِكَيْ لَا نَتَعَرَّضَ لِلْخَطَر</a:t>
            </a:r>
            <a:r>
              <a:rPr lang="ar-SA" sz="2800" b="1" dirty="0"/>
              <a:t>ِ</a:t>
            </a:r>
            <a:r>
              <a:rPr lang="ar-BH" sz="2800" b="1" dirty="0"/>
              <a:t>.</a:t>
            </a:r>
          </a:p>
          <a:p>
            <a:endParaRPr lang="en-US" dirty="0"/>
          </a:p>
        </p:txBody>
      </p:sp>
      <p:pic>
        <p:nvPicPr>
          <p:cNvPr id="4" name="slide_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10425344" y="442921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152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583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832"/>
                            </p:stCondLst>
                            <p:childTnLst>
                              <p:par>
                                <p:cTn id="1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832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9" grpId="0"/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1"/>
          <p:cNvSpPr txBox="1"/>
          <p:nvPr/>
        </p:nvSpPr>
        <p:spPr>
          <a:xfrm>
            <a:off x="6622869" y="2654833"/>
            <a:ext cx="4500057" cy="137167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SA" sz="28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1</a:t>
            </a:r>
            <a:r>
              <a:rPr lang="ar-SA" sz="32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-لا أَتْرُكُ مِقْوَدَ دَرّاجَتي وَأَنا أَقودُها، بَلْ أُمْسِكُهُ بِيَدَيَّ.</a:t>
            </a:r>
            <a:endParaRPr lang="en-US" sz="32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مربع نص 2"/>
          <p:cNvSpPr txBox="1"/>
          <p:nvPr/>
        </p:nvSpPr>
        <p:spPr>
          <a:xfrm>
            <a:off x="645435" y="2573363"/>
            <a:ext cx="4500056" cy="1590037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SA" sz="28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ar-SA" sz="32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-لا أَقودُ دَرّاجَتي عَلى رَصيفِ الْمُشاةِ، بَلْ أَنْزِلُ مِنْ عَلَيْها عِنْدَما أَسيرُ عَلى الرَّصيفِ.</a:t>
            </a:r>
            <a:endParaRPr lang="en-US" sz="32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مربع نص 3"/>
          <p:cNvSpPr txBox="1"/>
          <p:nvPr/>
        </p:nvSpPr>
        <p:spPr>
          <a:xfrm>
            <a:off x="2061355" y="4565248"/>
            <a:ext cx="3705149" cy="1587127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SA" sz="32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3-عِنْدَما أَقودُ دَرّاجَتي أَضَعُ حَقيبَتي عَلى الْمِرْدَفَةِ، وَلا أَحْمِلُها بِيَدي.</a:t>
            </a:r>
            <a:endParaRPr lang="en-US" sz="32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مربع نص 1"/>
          <p:cNvSpPr txBox="1"/>
          <p:nvPr/>
        </p:nvSpPr>
        <p:spPr>
          <a:xfrm>
            <a:off x="4168021" y="62419"/>
            <a:ext cx="39987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4000" b="1" dirty="0">
                <a:solidFill>
                  <a:srgbClr val="FF0000"/>
                </a:solidFill>
              </a:rPr>
              <a:t>هَيَّا نَقْرَأُ</a:t>
            </a:r>
            <a:endParaRPr lang="en-US" sz="4000" b="1" dirty="0">
              <a:solidFill>
                <a:srgbClr val="FF0000"/>
              </a:solidFill>
            </a:endParaRPr>
          </a:p>
        </p:txBody>
      </p:sp>
      <p:pic>
        <p:nvPicPr>
          <p:cNvPr id="9" name="صورة 8" descr="C:\Users\hamad 95\Desktop\ScreenHunter 33.png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19" t="32119" r="37485" b="46261"/>
          <a:stretch/>
        </p:blipFill>
        <p:spPr bwMode="auto">
          <a:xfrm>
            <a:off x="6529589" y="1112456"/>
            <a:ext cx="4593337" cy="143319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صورة 9" descr="C:\Users\hamad 95\Desktop\ScreenHunter 33.png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9" t="59312" r="55531" b="20592"/>
          <a:stretch/>
        </p:blipFill>
        <p:spPr bwMode="auto">
          <a:xfrm>
            <a:off x="1075089" y="966984"/>
            <a:ext cx="4070401" cy="14097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صورة 10" descr="C:\Users\hamad 95\Desktop\ScreenHunter 34.png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11" t="70723" r="43216" b="13515"/>
          <a:stretch/>
        </p:blipFill>
        <p:spPr bwMode="auto">
          <a:xfrm>
            <a:off x="6035614" y="4565248"/>
            <a:ext cx="3675056" cy="158712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73039" y="6045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929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4"/>
          <p:cNvSpPr txBox="1"/>
          <p:nvPr/>
        </p:nvSpPr>
        <p:spPr>
          <a:xfrm>
            <a:off x="7302137" y="2410993"/>
            <a:ext cx="4148823" cy="1847498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SA" sz="32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4-لا أَقْتَربُ كَثيرًا مِنَ السَّيَارَةِ الّتي أَمامي، بَلْ أَتْرُكُ مَسافَةً كافِيَةً بَيْني وَبَيْنَها.</a:t>
            </a:r>
            <a:endParaRPr lang="en-US" sz="32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مربع نص 5"/>
          <p:cNvSpPr txBox="1"/>
          <p:nvPr/>
        </p:nvSpPr>
        <p:spPr>
          <a:xfrm>
            <a:off x="1463040" y="2424642"/>
            <a:ext cx="4296721" cy="1521796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SA" sz="32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5-لا نَسيرُ عِنْدَ قِيادَةِ دَرَّاجاتنا جَنْبًا إِلى جَنْبٍ، بَلْ نَسيرُ خَلْفَ بَعْضِنا بَعْضًا. </a:t>
            </a:r>
            <a:endParaRPr lang="en-US" sz="32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2586446" y="4399723"/>
            <a:ext cx="4073831" cy="157088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SA" sz="32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6-لا أَسيرُ عَكْسَ اتِّجَاهِ السَّيَّاراتِ، بَلْ أَسيرُ مَعَها في الاتِّجاه نَفْسِهِ.</a:t>
            </a:r>
            <a:endParaRPr lang="en-US" sz="32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صورة 7" descr="C:\Users\hamad 95\Desktop\ScreenHunter 35.png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88" t="19148" r="49120" b="65094"/>
          <a:stretch/>
        </p:blipFill>
        <p:spPr bwMode="auto">
          <a:xfrm>
            <a:off x="7302137" y="847206"/>
            <a:ext cx="4148823" cy="145608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صورة 8" descr="C:\Users\hamad 95\Desktop\ScreenHunter 35.png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31" t="45707" r="43043" b="37614"/>
          <a:stretch/>
        </p:blipFill>
        <p:spPr bwMode="auto">
          <a:xfrm>
            <a:off x="1352283" y="785611"/>
            <a:ext cx="4393424" cy="15176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صورة 9" descr="C:\Users\hamad 95\Desktop\ScreenHunter 35.png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62" t="67634" r="48599" b="16305"/>
          <a:stretch/>
        </p:blipFill>
        <p:spPr bwMode="auto">
          <a:xfrm>
            <a:off x="6894420" y="4333463"/>
            <a:ext cx="3530507" cy="157088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مربع نص 10"/>
          <p:cNvSpPr txBox="1"/>
          <p:nvPr/>
        </p:nvSpPr>
        <p:spPr>
          <a:xfrm>
            <a:off x="4524525" y="139320"/>
            <a:ext cx="39987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4000" b="1" dirty="0">
                <a:solidFill>
                  <a:srgbClr val="FF0000"/>
                </a:solidFill>
              </a:rPr>
              <a:t>هَيَّا نَقْرَأُ</a:t>
            </a:r>
            <a:endParaRPr lang="en-US" sz="4000" b="1" dirty="0">
              <a:solidFill>
                <a:srgbClr val="FF0000"/>
              </a:solidFill>
            </a:endParaRPr>
          </a:p>
        </p:txBody>
      </p:sp>
      <p:pic>
        <p:nvPicPr>
          <p:cNvPr id="2" name="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95300" y="60833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04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7"/>
          <p:cNvSpPr txBox="1"/>
          <p:nvPr/>
        </p:nvSpPr>
        <p:spPr>
          <a:xfrm>
            <a:off x="6957391" y="2172884"/>
            <a:ext cx="4261557" cy="1563093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SA" sz="32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7-لا أ</a:t>
            </a:r>
            <a:r>
              <a:rPr lang="ar-BH" sz="3200" dirty="0">
                <a:ea typeface="Calibri" panose="020F0502020204030204" pitchFamily="34" charset="0"/>
                <a:cs typeface="Arial" panose="020B0604020202020204" pitchFamily="34" charset="0"/>
              </a:rPr>
              <a:t>و</a:t>
            </a:r>
            <a:r>
              <a:rPr lang="ar-SA" sz="32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قِفُ دَرَّاجَتي في أيِّ مَكانٍ، بَلْ أُوقِفُها في الْمَكانِ الْمُخَصَّصِ لَها.</a:t>
            </a:r>
            <a:endParaRPr lang="en-US" sz="32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مربع نص 8"/>
          <p:cNvSpPr txBox="1"/>
          <p:nvPr/>
        </p:nvSpPr>
        <p:spPr>
          <a:xfrm>
            <a:off x="200675" y="2118299"/>
            <a:ext cx="5565913" cy="1656867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SA" sz="32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8-لا أَتَجاوَزُ السَّيَّاراتِ الْواقِفَةَ عِنْدَما تَكونُ الْإشارةُ الضَّوْئِيَةُ حَمْراءَ، بَلْ أقِفُ في الْجِهَةِ الْيُمْنى مِنَ الطَّريقِ</a:t>
            </a:r>
            <a:r>
              <a:rPr lang="ar-BH" sz="32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32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مربع نص 9"/>
          <p:cNvSpPr txBox="1"/>
          <p:nvPr/>
        </p:nvSpPr>
        <p:spPr>
          <a:xfrm>
            <a:off x="6957391" y="5316328"/>
            <a:ext cx="4261557" cy="1130418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SA" sz="32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9-أُضِيءُ مَصابيحَ دَرَّاجَتي عِنْدَما أَقودُها في الطَّريقِ ليْلًا.</a:t>
            </a:r>
            <a:endParaRPr lang="en-US" sz="32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مربع نص 10"/>
          <p:cNvSpPr txBox="1"/>
          <p:nvPr/>
        </p:nvSpPr>
        <p:spPr>
          <a:xfrm>
            <a:off x="331304" y="5439159"/>
            <a:ext cx="5565913" cy="1007587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SA" sz="32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10-لا أُحاولُ السَّيْرَ</a:t>
            </a:r>
            <a:r>
              <a:rPr lang="ar-BH" sz="32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ar-SA" sz="32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عَلى عَجَلَةٍ واحِدَةٍ، بَلْ أَسيرُ عَلى الْعَجَلَتَيْنِ.</a:t>
            </a:r>
            <a:endParaRPr lang="en-US" sz="32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4096809" y="453487"/>
            <a:ext cx="39987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4000" b="1" dirty="0">
                <a:solidFill>
                  <a:srgbClr val="FF0000"/>
                </a:solidFill>
              </a:rPr>
              <a:t>هَيَّا نَقْرَأُ</a:t>
            </a:r>
            <a:endParaRPr lang="en-US" sz="4000" b="1" dirty="0">
              <a:solidFill>
                <a:srgbClr val="FF0000"/>
              </a:solidFill>
            </a:endParaRPr>
          </a:p>
        </p:txBody>
      </p:sp>
      <p:pic>
        <p:nvPicPr>
          <p:cNvPr id="10" name="صورة 9" descr="C:\Users\hamad 95\Desktop\ScreenHunter 38.png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96" t="26871" r="42521" b="57994"/>
          <a:stretch/>
        </p:blipFill>
        <p:spPr bwMode="auto">
          <a:xfrm>
            <a:off x="7852216" y="327936"/>
            <a:ext cx="2719070" cy="16668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صورة 10" descr="C:\Users\hamad 95\Desktop\ScreenHunter 38.png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52" t="26251" r="57282" b="57989"/>
          <a:stretch/>
        </p:blipFill>
        <p:spPr bwMode="auto">
          <a:xfrm>
            <a:off x="1232562" y="345919"/>
            <a:ext cx="2864247" cy="166576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صورة 11" descr="C:\Users\hamad 95\Desktop\ScreenHunter 38.png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73" t="58369" r="42695" b="26490"/>
          <a:stretch/>
        </p:blipFill>
        <p:spPr bwMode="auto">
          <a:xfrm>
            <a:off x="7852215" y="3804514"/>
            <a:ext cx="2719071" cy="13772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صورة 12" descr="C:\Users\hamad 95\Desktop\ScreenHunter 38.png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49" t="58987" r="57803" b="26491"/>
          <a:stretch/>
        </p:blipFill>
        <p:spPr bwMode="auto">
          <a:xfrm>
            <a:off x="1232562" y="3862974"/>
            <a:ext cx="2864248" cy="145335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" name="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31304" y="32793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811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animBg="1"/>
      <p:bldP spid="5" grpId="0" animBg="1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ربع نص 9"/>
          <p:cNvSpPr txBox="1"/>
          <p:nvPr/>
        </p:nvSpPr>
        <p:spPr>
          <a:xfrm>
            <a:off x="1130300" y="2557875"/>
            <a:ext cx="10287000" cy="254039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BH" sz="3600" dirty="0">
                <a:ea typeface="Calibri" panose="020F0502020204030204" pitchFamily="34" charset="0"/>
              </a:rPr>
              <a:t>1- </a:t>
            </a:r>
            <a:r>
              <a:rPr lang="ar-SA" sz="3600" dirty="0">
                <a:ea typeface="Calibri" panose="020F0502020204030204" pitchFamily="34" charset="0"/>
              </a:rPr>
              <a:t>أُوْقِفُ دَرَّاجَتي في أيِّ مَكانٍ</a:t>
            </a:r>
            <a:r>
              <a:rPr lang="ar-BH" sz="3600" dirty="0">
                <a:ea typeface="Calibri" panose="020F0502020204030204" pitchFamily="34" charset="0"/>
              </a:rPr>
              <a:t>. (   )</a:t>
            </a: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BH" sz="3600" dirty="0">
                <a:ea typeface="Calibri" panose="020F0502020204030204" pitchFamily="34" charset="0"/>
              </a:rPr>
              <a:t>2- </a:t>
            </a:r>
            <a:r>
              <a:rPr lang="ar-SA" sz="3600" dirty="0">
                <a:ea typeface="Calibri" panose="020F0502020204030204" pitchFamily="34" charset="0"/>
              </a:rPr>
              <a:t>أُضِيءُ مَصابيحَ دَرَّاجَتي عِنْدَما أَقودُها في الطَّريقِ ليْلًا</a:t>
            </a:r>
            <a:r>
              <a:rPr lang="ar-BH" sz="3600" dirty="0">
                <a:ea typeface="Calibri" panose="020F0502020204030204" pitchFamily="34" charset="0"/>
              </a:rPr>
              <a:t>. (  )  </a:t>
            </a: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BH" sz="3600" dirty="0">
                <a:ea typeface="Calibri" panose="020F0502020204030204" pitchFamily="34" charset="0"/>
              </a:rPr>
              <a:t>3- </a:t>
            </a:r>
            <a:r>
              <a:rPr lang="ar-SA" sz="3600" dirty="0">
                <a:ea typeface="Calibri" panose="020F0502020204030204" pitchFamily="34" charset="0"/>
              </a:rPr>
              <a:t>أَقودُ دَرّاجَتي عَلى رَصيفِ الْمُشاةِ</a:t>
            </a:r>
            <a:r>
              <a:rPr lang="ar-BH" sz="3600" dirty="0">
                <a:ea typeface="Calibri" panose="020F0502020204030204" pitchFamily="34" charset="0"/>
              </a:rPr>
              <a:t>. (</a:t>
            </a:r>
            <a:r>
              <a:rPr lang="ar-BH" sz="3600" dirty="0">
                <a:solidFill>
                  <a:srgbClr val="FF0000"/>
                </a:solidFill>
              </a:rPr>
              <a:t>  </a:t>
            </a:r>
            <a:r>
              <a:rPr lang="ar-BH" sz="3600" dirty="0">
                <a:ea typeface="Calibri" panose="020F0502020204030204" pitchFamily="34" charset="0"/>
              </a:rPr>
              <a:t>) </a:t>
            </a:r>
          </a:p>
          <a:p>
            <a:pPr algn="ctr" rtl="1">
              <a:lnSpc>
                <a:spcPct val="107000"/>
              </a:lnSpc>
              <a:spcAft>
                <a:spcPts val="800"/>
              </a:spcAft>
            </a:pPr>
            <a:r>
              <a:rPr lang="ar-BH" sz="2800" dirty="0">
                <a:ea typeface="Calibri" panose="020F0502020204030204" pitchFamily="34" charset="0"/>
              </a:rPr>
              <a:t> </a:t>
            </a:r>
            <a:endParaRPr lang="en-US" sz="28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103032" y="933737"/>
            <a:ext cx="120889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4000" b="1" dirty="0">
                <a:solidFill>
                  <a:srgbClr val="FF0000"/>
                </a:solidFill>
              </a:rPr>
              <a:t>أَضَعُ عَلَامَةَ )√) أمَامَ السُّلُوكِ الصّحِيحِ وَ عَلَامَةَ (×) أمَامَ السُّلُوكِ الْخَاطِئ.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2" name="مربع نص 1">
            <a:hlinkClick r:id="rId5" action="ppaction://hlinksldjump"/>
          </p:cNvPr>
          <p:cNvSpPr txBox="1"/>
          <p:nvPr/>
        </p:nvSpPr>
        <p:spPr>
          <a:xfrm>
            <a:off x="4731126" y="2619430"/>
            <a:ext cx="13459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800" dirty="0">
                <a:solidFill>
                  <a:srgbClr val="FF0000"/>
                </a:solidFill>
              </a:rPr>
              <a:t> (</a:t>
            </a:r>
            <a:r>
              <a:rPr lang="ar-BH" sz="2800" dirty="0">
                <a:solidFill>
                  <a:srgbClr val="FF0000"/>
                </a:solidFill>
                <a:hlinkClick r:id="rId6" action="ppaction://hlinksldjump"/>
              </a:rPr>
              <a:t>√</a:t>
            </a:r>
            <a:r>
              <a:rPr lang="ar-BH" sz="2800" dirty="0">
                <a:solidFill>
                  <a:srgbClr val="FF0000"/>
                </a:solidFill>
              </a:rPr>
              <a:t>، </a:t>
            </a:r>
            <a:r>
              <a:rPr lang="ar-BH" sz="2800" dirty="0">
                <a:solidFill>
                  <a:srgbClr val="FF0000"/>
                </a:solidFill>
                <a:hlinkClick r:id="rId7" action="ppaction://hlinksldjump"/>
              </a:rPr>
              <a:t>×</a:t>
            </a:r>
            <a:r>
              <a:rPr lang="ar-BH" sz="2800" dirty="0">
                <a:solidFill>
                  <a:srgbClr val="FF0000"/>
                </a:solidFill>
              </a:rPr>
              <a:t>) </a:t>
            </a:r>
            <a:endParaRPr lang="en-US" sz="2800" b="1" dirty="0"/>
          </a:p>
        </p:txBody>
      </p:sp>
      <p:sp>
        <p:nvSpPr>
          <p:cNvPr id="14" name="مربع نص 13"/>
          <p:cNvSpPr txBox="1"/>
          <p:nvPr/>
        </p:nvSpPr>
        <p:spPr>
          <a:xfrm>
            <a:off x="6153150" y="2616319"/>
            <a:ext cx="419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2800" dirty="0">
                <a:solidFill>
                  <a:srgbClr val="FF0000"/>
                </a:solidFill>
              </a:rPr>
              <a:t>×</a:t>
            </a:r>
            <a:endParaRPr lang="en-US" sz="2800" dirty="0"/>
          </a:p>
        </p:txBody>
      </p:sp>
      <p:sp>
        <p:nvSpPr>
          <p:cNvPr id="15" name="مربع نص 14"/>
          <p:cNvSpPr txBox="1"/>
          <p:nvPr/>
        </p:nvSpPr>
        <p:spPr>
          <a:xfrm>
            <a:off x="2489200" y="3366405"/>
            <a:ext cx="419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400" dirty="0">
                <a:solidFill>
                  <a:srgbClr val="FF0000"/>
                </a:solidFill>
              </a:rPr>
              <a:t>√</a:t>
            </a:r>
            <a:endParaRPr lang="en-US" sz="2400" dirty="0"/>
          </a:p>
        </p:txBody>
      </p:sp>
      <p:sp>
        <p:nvSpPr>
          <p:cNvPr id="8" name="مربع نص 7">
            <a:hlinkClick r:id="rId5" action="ppaction://hlinksldjump"/>
          </p:cNvPr>
          <p:cNvSpPr txBox="1"/>
          <p:nvPr/>
        </p:nvSpPr>
        <p:spPr>
          <a:xfrm>
            <a:off x="1130300" y="3304850"/>
            <a:ext cx="11874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800" b="1" dirty="0">
                <a:solidFill>
                  <a:srgbClr val="FF0000"/>
                </a:solidFill>
              </a:rPr>
              <a:t>(</a:t>
            </a:r>
            <a:r>
              <a:rPr lang="ar-BH" sz="2800" dirty="0">
                <a:hlinkClick r:id="rId7" action="ppaction://hlinksldjump"/>
              </a:rPr>
              <a:t>√</a:t>
            </a:r>
            <a:r>
              <a:rPr lang="ar-BH" sz="2800" dirty="0">
                <a:solidFill>
                  <a:srgbClr val="FF0000"/>
                </a:solidFill>
              </a:rPr>
              <a:t>، </a:t>
            </a:r>
            <a:r>
              <a:rPr lang="ar-BH" sz="2800" dirty="0">
                <a:solidFill>
                  <a:srgbClr val="FF0000"/>
                </a:solidFill>
                <a:hlinkClick r:id="rId6" action="ppaction://hlinksldjump"/>
              </a:rPr>
              <a:t>×</a:t>
            </a:r>
            <a:r>
              <a:rPr lang="ar-BH" sz="2800" dirty="0">
                <a:solidFill>
                  <a:srgbClr val="FF0000"/>
                </a:solidFill>
              </a:rPr>
              <a:t>) </a:t>
            </a:r>
            <a:endParaRPr lang="en-US" sz="2800" b="1" dirty="0"/>
          </a:p>
        </p:txBody>
      </p:sp>
      <p:sp>
        <p:nvSpPr>
          <p:cNvPr id="10" name="مربع نص 9"/>
          <p:cNvSpPr txBox="1"/>
          <p:nvPr/>
        </p:nvSpPr>
        <p:spPr>
          <a:xfrm>
            <a:off x="5404118" y="4031179"/>
            <a:ext cx="419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2800" dirty="0">
                <a:solidFill>
                  <a:srgbClr val="FF0000"/>
                </a:solidFill>
              </a:rPr>
              <a:t>×</a:t>
            </a:r>
            <a:endParaRPr lang="en-US" sz="2800" dirty="0"/>
          </a:p>
        </p:txBody>
      </p:sp>
      <p:sp>
        <p:nvSpPr>
          <p:cNvPr id="3" name="مربع نص 2"/>
          <p:cNvSpPr txBox="1"/>
          <p:nvPr/>
        </p:nvSpPr>
        <p:spPr>
          <a:xfrm>
            <a:off x="4229153" y="4010533"/>
            <a:ext cx="11749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800" dirty="0">
                <a:solidFill>
                  <a:srgbClr val="FF0000"/>
                </a:solidFill>
              </a:rPr>
              <a:t> (</a:t>
            </a:r>
            <a:r>
              <a:rPr lang="ar-BH" sz="2800" dirty="0">
                <a:solidFill>
                  <a:srgbClr val="FF0000"/>
                </a:solidFill>
                <a:hlinkClick r:id="rId6" action="ppaction://hlinksldjump"/>
              </a:rPr>
              <a:t>√</a:t>
            </a:r>
            <a:r>
              <a:rPr lang="ar-BH" sz="2800" dirty="0">
                <a:solidFill>
                  <a:srgbClr val="FF0000"/>
                </a:solidFill>
              </a:rPr>
              <a:t>، </a:t>
            </a:r>
            <a:r>
              <a:rPr lang="ar-BH" sz="2800" dirty="0">
                <a:solidFill>
                  <a:srgbClr val="FF0000"/>
                </a:solidFill>
                <a:hlinkClick r:id="rId7" action="ppaction://hlinksldjump"/>
              </a:rPr>
              <a:t>×</a:t>
            </a:r>
            <a:r>
              <a:rPr lang="ar-BH" sz="2800" dirty="0">
                <a:solidFill>
                  <a:srgbClr val="FF0000"/>
                </a:solidFill>
              </a:rPr>
              <a:t>)</a:t>
            </a:r>
            <a:endParaRPr lang="en-US" sz="2800" dirty="0"/>
          </a:p>
        </p:txBody>
      </p:sp>
      <p:sp>
        <p:nvSpPr>
          <p:cNvPr id="4" name="مربع نص 3"/>
          <p:cNvSpPr txBox="1"/>
          <p:nvPr/>
        </p:nvSpPr>
        <p:spPr>
          <a:xfrm>
            <a:off x="10024477" y="112904"/>
            <a:ext cx="21226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800" dirty="0"/>
              <a:t>تَمْرِين رَقَمَ </a:t>
            </a:r>
            <a:r>
              <a:rPr lang="ar-SA" sz="2800" dirty="0">
                <a:solidFill>
                  <a:srgbClr val="00B0F0"/>
                </a:solidFill>
              </a:rPr>
              <a:t>1</a:t>
            </a:r>
            <a:endParaRPr lang="en-US" sz="2800" dirty="0">
              <a:solidFill>
                <a:srgbClr val="00B0F0"/>
              </a:solidFill>
            </a:endParaRPr>
          </a:p>
        </p:txBody>
      </p:sp>
      <p:pic>
        <p:nvPicPr>
          <p:cNvPr id="11" name="السلوك الصحيح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371061" y="581439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820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785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7" grpId="0" animBg="1"/>
      <p:bldP spid="9" grpId="0"/>
      <p:bldP spid="2" grpId="0"/>
      <p:bldP spid="15" grpId="0"/>
      <p:bldP spid="8" grpId="0"/>
      <p:bldP spid="10" grpId="0"/>
      <p:bldP spid="3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1"/>
          <p:cNvSpPr txBox="1">
            <a:spLocks/>
          </p:cNvSpPr>
          <p:nvPr/>
        </p:nvSpPr>
        <p:spPr>
          <a:xfrm>
            <a:off x="1251857" y="813635"/>
            <a:ext cx="9144000" cy="1274971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b="1" dirty="0"/>
              <a:t>أَخْتَ</a:t>
            </a:r>
            <a:r>
              <a:rPr lang="ar-SA" b="1" dirty="0"/>
              <a:t>ارُ </a:t>
            </a:r>
            <a:r>
              <a:rPr lang="ar-BH" b="1" dirty="0"/>
              <a:t>الْكَلِمَةَ</a:t>
            </a:r>
            <a:r>
              <a:rPr lang="ar-SA" b="1" dirty="0"/>
              <a:t> </a:t>
            </a:r>
            <a:r>
              <a:rPr lang="ar-BH" b="1" dirty="0"/>
              <a:t>ال</a:t>
            </a:r>
            <a:r>
              <a:rPr lang="ar-SA" b="1" dirty="0"/>
              <a:t>م</a:t>
            </a:r>
            <a:r>
              <a:rPr lang="ar-BH" b="1" dirty="0"/>
              <a:t>ُ</a:t>
            </a:r>
            <a:r>
              <a:rPr lang="ar-SA" b="1" dirty="0"/>
              <a:t>ن</a:t>
            </a:r>
            <a:r>
              <a:rPr lang="ar-BH" b="1" dirty="0"/>
              <a:t>َ</a:t>
            </a:r>
            <a:r>
              <a:rPr lang="ar-SA" b="1" dirty="0"/>
              <a:t>اس</a:t>
            </a:r>
            <a:r>
              <a:rPr lang="ar-BH" b="1" dirty="0"/>
              <a:t>َ</a:t>
            </a:r>
            <a:r>
              <a:rPr lang="ar-SA" b="1" dirty="0"/>
              <a:t>ب</a:t>
            </a:r>
            <a:r>
              <a:rPr lang="ar-BH" b="1" dirty="0"/>
              <a:t>َ</a:t>
            </a:r>
            <a:r>
              <a:rPr lang="ar-SA" b="1" dirty="0"/>
              <a:t>ة</a:t>
            </a:r>
            <a:r>
              <a:rPr lang="ar-BH" b="1" dirty="0"/>
              <a:t>َ</a:t>
            </a:r>
            <a:r>
              <a:rPr lang="ar-SA" b="1" dirty="0"/>
              <a:t> ف</a:t>
            </a:r>
            <a:r>
              <a:rPr lang="ar-BH" b="1" dirty="0"/>
              <a:t>ِ</a:t>
            </a:r>
            <a:r>
              <a:rPr lang="ar-SA" b="1" dirty="0"/>
              <a:t>ي </a:t>
            </a:r>
            <a:r>
              <a:rPr lang="ar-BH" b="1" dirty="0"/>
              <a:t>الْجُمَلِ التَّالِيَةِ</a:t>
            </a:r>
            <a:r>
              <a:rPr lang="ar-SA" b="1" dirty="0"/>
              <a:t>:</a:t>
            </a:r>
            <a:endParaRPr lang="en-US" b="1" dirty="0"/>
          </a:p>
        </p:txBody>
      </p:sp>
      <p:sp>
        <p:nvSpPr>
          <p:cNvPr id="4" name="عنوان فرعي 2"/>
          <p:cNvSpPr txBox="1">
            <a:spLocks/>
          </p:cNvSpPr>
          <p:nvPr/>
        </p:nvSpPr>
        <p:spPr>
          <a:xfrm>
            <a:off x="1263247" y="3622970"/>
            <a:ext cx="9144000" cy="2220408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None/>
            </a:pPr>
            <a:endParaRPr lang="ar-SA" sz="3200" dirty="0"/>
          </a:p>
          <a:p>
            <a:pPr marL="457200" indent="-457200" algn="r" rtl="1">
              <a:buFont typeface="+mj-lt"/>
              <a:buAutoNum type="arabicPeriod"/>
            </a:pPr>
            <a:r>
              <a:rPr lang="ar-BH" sz="3200" dirty="0"/>
              <a:t>أَسِيرُ عَلَى</a:t>
            </a:r>
            <a:r>
              <a:rPr lang="ar-SA" sz="3200" dirty="0"/>
              <a:t>...........</a:t>
            </a:r>
            <a:r>
              <a:rPr lang="ar-BH" sz="3200" dirty="0"/>
              <a:t> الْخَاصّ</a:t>
            </a:r>
            <a:r>
              <a:rPr lang="ar-SA" sz="3200" dirty="0"/>
              <a:t>ِ</a:t>
            </a:r>
            <a:r>
              <a:rPr lang="ar-BH" sz="3200" dirty="0"/>
              <a:t> بِالْمُشَاة</a:t>
            </a:r>
            <a:r>
              <a:rPr lang="ar-SA" sz="3200" dirty="0"/>
              <a:t>ِ</a:t>
            </a:r>
            <a:r>
              <a:rPr lang="ar-BH" sz="3200" dirty="0"/>
              <a:t>. </a:t>
            </a:r>
            <a:endParaRPr lang="ar-SA" sz="3200" dirty="0"/>
          </a:p>
          <a:p>
            <a:pPr marL="457200" indent="-457200" algn="r" rtl="1">
              <a:buFont typeface="+mj-lt"/>
              <a:buAutoNum type="arabicPeriod"/>
            </a:pPr>
            <a:r>
              <a:rPr lang="ar-BH" sz="3200" dirty="0"/>
              <a:t>ل</a:t>
            </a:r>
            <a:r>
              <a:rPr lang="ar-SA" sz="3200" dirty="0"/>
              <a:t>َ</a:t>
            </a:r>
            <a:r>
              <a:rPr lang="ar-BH" sz="3200" dirty="0"/>
              <a:t>ا </a:t>
            </a:r>
            <a:r>
              <a:rPr lang="ar-SA" sz="3200" dirty="0"/>
              <a:t>.......... </a:t>
            </a:r>
            <a:r>
              <a:rPr lang="ar-BH" sz="3200" dirty="0"/>
              <a:t>الْإِشارة</a:t>
            </a:r>
            <a:r>
              <a:rPr lang="ar-SA" sz="3200" dirty="0"/>
              <a:t>َ</a:t>
            </a:r>
            <a:r>
              <a:rPr lang="ar-BH" sz="3200" dirty="0"/>
              <a:t> الضَّوْئِيَّة</a:t>
            </a:r>
            <a:r>
              <a:rPr lang="ar-SA" sz="3200" dirty="0"/>
              <a:t>َ</a:t>
            </a:r>
            <a:r>
              <a:rPr lang="ar-BH" sz="3200" dirty="0"/>
              <a:t> الْحَمْرَاء</a:t>
            </a:r>
            <a:r>
              <a:rPr lang="ar-SA" sz="3200" dirty="0"/>
              <a:t>َ.</a:t>
            </a:r>
          </a:p>
          <a:p>
            <a:pPr marL="457200" indent="-457200" algn="r" rtl="1">
              <a:buFont typeface="+mj-lt"/>
              <a:buAutoNum type="arabicPeriod"/>
            </a:pPr>
            <a:r>
              <a:rPr lang="ar-SA" sz="3200" dirty="0"/>
              <a:t>مِقْوَدُ </a:t>
            </a:r>
            <a:r>
              <a:rPr lang="ar-SA" sz="3200" dirty="0" smtClean="0"/>
              <a:t>.........</a:t>
            </a:r>
            <a:r>
              <a:rPr lang="ar-BH" sz="3200" dirty="0" smtClean="0"/>
              <a:t> </a:t>
            </a:r>
            <a:r>
              <a:rPr lang="ar-SA" sz="3200" dirty="0"/>
              <a:t>جميل</a:t>
            </a:r>
            <a:r>
              <a:rPr lang="ar-BH" sz="3200" dirty="0" smtClean="0"/>
              <a:t>ٌ.</a:t>
            </a:r>
            <a:endParaRPr lang="en-US" sz="3200" dirty="0"/>
          </a:p>
          <a:p>
            <a:pPr marL="457200" indent="-457200" algn="r" rtl="1">
              <a:buFont typeface="+mj-lt"/>
              <a:buAutoNum type="arabicPeriod"/>
            </a:pPr>
            <a:endParaRPr lang="ar-SA" sz="3200" dirty="0"/>
          </a:p>
          <a:p>
            <a:pPr marL="457200" indent="-457200" rtl="1">
              <a:buFont typeface="+mj-lt"/>
              <a:buAutoNum type="arabicPeriod"/>
            </a:pPr>
            <a:endParaRPr lang="ar-SA" dirty="0"/>
          </a:p>
        </p:txBody>
      </p:sp>
      <p:sp>
        <p:nvSpPr>
          <p:cNvPr id="2" name="مربع نص 1"/>
          <p:cNvSpPr txBox="1"/>
          <p:nvPr/>
        </p:nvSpPr>
        <p:spPr>
          <a:xfrm>
            <a:off x="7888554" y="2351329"/>
            <a:ext cx="1231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800" dirty="0"/>
              <a:t>ال</a:t>
            </a:r>
            <a:r>
              <a:rPr lang="ar-SA" sz="2800" dirty="0"/>
              <a:t>ر</a:t>
            </a:r>
            <a:r>
              <a:rPr lang="ar-BH" sz="2800" dirty="0"/>
              <a:t>َّ</a:t>
            </a:r>
            <a:r>
              <a:rPr lang="ar-SA" sz="2800" dirty="0"/>
              <a:t>ص</a:t>
            </a:r>
            <a:r>
              <a:rPr lang="ar-BH" sz="2800" dirty="0"/>
              <a:t>ِ</a:t>
            </a:r>
            <a:r>
              <a:rPr lang="ar-SA" sz="2800" dirty="0"/>
              <a:t>يفِ</a:t>
            </a:r>
            <a:endParaRPr lang="en-US" sz="2800" dirty="0"/>
          </a:p>
        </p:txBody>
      </p:sp>
      <p:sp>
        <p:nvSpPr>
          <p:cNvPr id="5" name="مربع نص 4"/>
          <p:cNvSpPr txBox="1"/>
          <p:nvPr/>
        </p:nvSpPr>
        <p:spPr>
          <a:xfrm>
            <a:off x="6117817" y="2399852"/>
            <a:ext cx="11674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dirty="0"/>
              <a:t>أَتَجاوَزُ</a:t>
            </a:r>
            <a:endParaRPr lang="en-US" sz="2800" dirty="0"/>
          </a:p>
        </p:txBody>
      </p:sp>
      <p:sp>
        <p:nvSpPr>
          <p:cNvPr id="7" name="مربع نص 6"/>
          <p:cNvSpPr txBox="1"/>
          <p:nvPr/>
        </p:nvSpPr>
        <p:spPr>
          <a:xfrm>
            <a:off x="3555590" y="2399852"/>
            <a:ext cx="19589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dirty="0"/>
              <a:t>السّ</a:t>
            </a:r>
            <a:r>
              <a:rPr lang="ar-BH" sz="2800" dirty="0"/>
              <a:t>َ</a:t>
            </a:r>
            <a:r>
              <a:rPr lang="ar-SA" sz="2800" dirty="0"/>
              <a:t>ي</a:t>
            </a:r>
            <a:r>
              <a:rPr lang="ar-BH" sz="2800" dirty="0"/>
              <a:t>َ</a:t>
            </a:r>
            <a:r>
              <a:rPr lang="ar-SA" sz="2800" dirty="0"/>
              <a:t>ار</a:t>
            </a:r>
            <a:r>
              <a:rPr lang="ar-BH" sz="2800" dirty="0"/>
              <a:t>َ</a:t>
            </a:r>
            <a:r>
              <a:rPr lang="ar-SA" sz="2800" dirty="0"/>
              <a:t>ة</a:t>
            </a:r>
            <a:r>
              <a:rPr lang="ar-BH" sz="2800" dirty="0" smtClean="0"/>
              <a:t>ِ</a:t>
            </a:r>
            <a:endParaRPr lang="en-US" sz="2800" dirty="0"/>
          </a:p>
        </p:txBody>
      </p:sp>
      <p:sp>
        <p:nvSpPr>
          <p:cNvPr id="6" name="مربع نص 5">
            <a:hlinkClick r:id="rId5" action="ppaction://hlinksldjump"/>
          </p:cNvPr>
          <p:cNvSpPr txBox="1"/>
          <p:nvPr/>
        </p:nvSpPr>
        <p:spPr>
          <a:xfrm>
            <a:off x="7385302" y="4015057"/>
            <a:ext cx="12319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800" dirty="0">
                <a:solidFill>
                  <a:srgbClr val="FF0000"/>
                </a:solidFill>
              </a:rPr>
              <a:t>ال</a:t>
            </a:r>
            <a:r>
              <a:rPr lang="ar-SA" sz="2800" dirty="0">
                <a:solidFill>
                  <a:srgbClr val="FF0000"/>
                </a:solidFill>
              </a:rPr>
              <a:t>ر</a:t>
            </a:r>
            <a:r>
              <a:rPr lang="ar-BH" sz="2800" dirty="0">
                <a:solidFill>
                  <a:srgbClr val="FF0000"/>
                </a:solidFill>
              </a:rPr>
              <a:t>َّ</a:t>
            </a:r>
            <a:r>
              <a:rPr lang="ar-SA" sz="2800" dirty="0">
                <a:solidFill>
                  <a:srgbClr val="FF0000"/>
                </a:solidFill>
              </a:rPr>
              <a:t>ص</a:t>
            </a:r>
            <a:r>
              <a:rPr lang="ar-BH" sz="2800" dirty="0">
                <a:solidFill>
                  <a:srgbClr val="FF0000"/>
                </a:solidFill>
              </a:rPr>
              <a:t>ِ</a:t>
            </a:r>
            <a:r>
              <a:rPr lang="ar-SA" sz="2800" dirty="0">
                <a:solidFill>
                  <a:srgbClr val="FF0000"/>
                </a:solidFill>
              </a:rPr>
              <a:t>يفِ</a:t>
            </a:r>
            <a:endParaRPr lang="en-US" sz="2800" dirty="0">
              <a:solidFill>
                <a:srgbClr val="FF0000"/>
              </a:solidFill>
            </a:endParaRPr>
          </a:p>
          <a:p>
            <a:endParaRPr lang="en-US" dirty="0"/>
          </a:p>
        </p:txBody>
      </p:sp>
      <p:sp>
        <p:nvSpPr>
          <p:cNvPr id="8" name="مربع نص 7">
            <a:hlinkClick r:id="rId5" action="ppaction://hlinksldjump"/>
          </p:cNvPr>
          <p:cNvSpPr txBox="1"/>
          <p:nvPr/>
        </p:nvSpPr>
        <p:spPr>
          <a:xfrm>
            <a:off x="8548569" y="4539229"/>
            <a:ext cx="1231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dirty="0">
                <a:solidFill>
                  <a:srgbClr val="FF0000"/>
                </a:solidFill>
              </a:rPr>
              <a:t>أَتَجاوَزُ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9" name="مربع نص 8">
            <a:hlinkClick r:id="rId5" action="ppaction://hlinksldjump"/>
          </p:cNvPr>
          <p:cNvSpPr txBox="1"/>
          <p:nvPr/>
        </p:nvSpPr>
        <p:spPr>
          <a:xfrm>
            <a:off x="8169546" y="5091122"/>
            <a:ext cx="1098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dirty="0">
                <a:solidFill>
                  <a:srgbClr val="FF0000"/>
                </a:solidFill>
              </a:rPr>
              <a:t>السّ</a:t>
            </a:r>
            <a:r>
              <a:rPr lang="ar-BH" sz="2800" dirty="0">
                <a:solidFill>
                  <a:srgbClr val="FF0000"/>
                </a:solidFill>
              </a:rPr>
              <a:t>َ</a:t>
            </a:r>
            <a:r>
              <a:rPr lang="ar-SA" sz="2800" dirty="0">
                <a:solidFill>
                  <a:srgbClr val="FF0000"/>
                </a:solidFill>
              </a:rPr>
              <a:t>ي</a:t>
            </a:r>
            <a:r>
              <a:rPr lang="ar-BH" sz="2800" dirty="0">
                <a:solidFill>
                  <a:srgbClr val="FF0000"/>
                </a:solidFill>
              </a:rPr>
              <a:t>َ</a:t>
            </a:r>
            <a:r>
              <a:rPr lang="ar-SA" sz="2800" dirty="0">
                <a:solidFill>
                  <a:srgbClr val="FF0000"/>
                </a:solidFill>
              </a:rPr>
              <a:t>ار</a:t>
            </a:r>
            <a:r>
              <a:rPr lang="ar-BH" sz="2800" dirty="0">
                <a:solidFill>
                  <a:srgbClr val="FF0000"/>
                </a:solidFill>
              </a:rPr>
              <a:t>َ</a:t>
            </a:r>
            <a:r>
              <a:rPr lang="ar-SA" sz="2800" dirty="0">
                <a:solidFill>
                  <a:srgbClr val="FF0000"/>
                </a:solidFill>
              </a:rPr>
              <a:t>ة</a:t>
            </a:r>
            <a:r>
              <a:rPr lang="ar-BH" sz="2800" dirty="0" smtClean="0">
                <a:solidFill>
                  <a:srgbClr val="FF0000"/>
                </a:solidFill>
              </a:rPr>
              <a:t>ِ</a:t>
            </a:r>
            <a:endParaRPr lang="en-US" dirty="0"/>
          </a:p>
        </p:txBody>
      </p:sp>
      <p:sp>
        <p:nvSpPr>
          <p:cNvPr id="13" name="مربع نص 12"/>
          <p:cNvSpPr txBox="1"/>
          <p:nvPr/>
        </p:nvSpPr>
        <p:spPr>
          <a:xfrm>
            <a:off x="10395857" y="1069264"/>
            <a:ext cx="1643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800" dirty="0"/>
              <a:t>تَمْرِين رَقَمَ </a:t>
            </a:r>
            <a:r>
              <a:rPr lang="ar-SA" sz="2800" dirty="0">
                <a:solidFill>
                  <a:srgbClr val="00B0F0"/>
                </a:solidFill>
              </a:rPr>
              <a:t>2</a:t>
            </a:r>
            <a:endParaRPr lang="en-US" sz="2800" dirty="0">
              <a:solidFill>
                <a:srgbClr val="00B0F0"/>
              </a:solidFill>
            </a:endParaRPr>
          </a:p>
        </p:txBody>
      </p:sp>
      <p:pic>
        <p:nvPicPr>
          <p:cNvPr id="14" name="slide_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11217728" y="315083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062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4032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3" grpId="0" animBg="1"/>
      <p:bldP spid="4" grpId="0" animBg="1"/>
      <p:bldP spid="2" grpId="0"/>
      <p:bldP spid="5" grpId="0"/>
      <p:bldP spid="7" grpId="0"/>
      <p:bldP spid="6" grpId="0"/>
      <p:bldP spid="8" grpId="0"/>
      <p:bldP spid="9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 txBox="1">
            <a:spLocks/>
          </p:cNvSpPr>
          <p:nvPr/>
        </p:nvSpPr>
        <p:spPr>
          <a:xfrm>
            <a:off x="1972457" y="2217594"/>
            <a:ext cx="8387774" cy="216905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4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endParaRPr lang="ar-BH" dirty="0"/>
          </a:p>
          <a:p>
            <a:pPr marL="0" indent="0" algn="r">
              <a:buNone/>
            </a:pPr>
            <a:endParaRPr lang="ar-BH" dirty="0"/>
          </a:p>
          <a:p>
            <a:pPr marL="0" indent="0" algn="r">
              <a:buNone/>
            </a:pPr>
            <a:endParaRPr lang="ar-BH" dirty="0"/>
          </a:p>
          <a:p>
            <a:pPr marL="0" indent="0" algn="r">
              <a:buNone/>
            </a:pPr>
            <a:endParaRPr lang="ar-BH" dirty="0"/>
          </a:p>
          <a:p>
            <a:pPr marL="0" indent="0" algn="r">
              <a:buNone/>
            </a:pPr>
            <a:endParaRPr lang="ar-SA" dirty="0"/>
          </a:p>
          <a:p>
            <a:pPr marL="0" indent="0" algn="r">
              <a:buNone/>
            </a:pPr>
            <a:r>
              <a:rPr lang="ar-SA" sz="3600" dirty="0"/>
              <a:t>                                                                 </a:t>
            </a:r>
          </a:p>
          <a:p>
            <a:pPr marL="0" indent="0">
              <a:buNone/>
            </a:pPr>
            <a:r>
              <a:rPr lang="ar-SA" dirty="0"/>
              <a:t>                             </a:t>
            </a:r>
          </a:p>
          <a:p>
            <a:pPr marL="0" indent="0">
              <a:buNone/>
            </a:pPr>
            <a:r>
              <a:rPr lang="ar-SA" dirty="0"/>
              <a:t>                                            </a:t>
            </a:r>
          </a:p>
          <a:p>
            <a:pPr marL="0" indent="0">
              <a:buNone/>
            </a:pPr>
            <a:endParaRPr lang="ar-SA" dirty="0"/>
          </a:p>
        </p:txBody>
      </p:sp>
      <p:sp>
        <p:nvSpPr>
          <p:cNvPr id="4" name="مربع نص 3"/>
          <p:cNvSpPr txBox="1"/>
          <p:nvPr/>
        </p:nvSpPr>
        <p:spPr>
          <a:xfrm>
            <a:off x="493345" y="977965"/>
            <a:ext cx="113459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/>
              <a:t>أُلاحِظُ الأَمثِلةَ التَّاليةَ</a:t>
            </a:r>
            <a:r>
              <a:rPr lang="ar-SA" sz="3200" b="1" dirty="0"/>
              <a:t>، </a:t>
            </a:r>
            <a:r>
              <a:rPr lang="ar-SA" sz="3200" b="1" dirty="0" err="1"/>
              <a:t>ث</a:t>
            </a:r>
            <a:r>
              <a:rPr lang="ar-BH" sz="3200" b="1" dirty="0"/>
              <a:t>ُ</a:t>
            </a:r>
            <a:r>
              <a:rPr lang="ar-SA" sz="3200" b="1" dirty="0"/>
              <a:t>م</a:t>
            </a:r>
            <a:r>
              <a:rPr lang="ar-BH" sz="3200" b="1" dirty="0"/>
              <a:t>َ</a:t>
            </a:r>
            <a:r>
              <a:rPr lang="ar-SA" sz="3200" b="1" dirty="0"/>
              <a:t>ّ </a:t>
            </a:r>
            <a:r>
              <a:rPr lang="ar-BH" sz="3200" b="1" dirty="0" err="1"/>
              <a:t>أَتَ</a:t>
            </a:r>
            <a:r>
              <a:rPr lang="ar-SA" sz="3200" b="1" dirty="0"/>
              <a:t>د</a:t>
            </a:r>
            <a:r>
              <a:rPr lang="ar-BH" sz="3200" b="1" dirty="0"/>
              <a:t>َ</a:t>
            </a:r>
            <a:r>
              <a:rPr lang="ar-SA" sz="3200" b="1" dirty="0"/>
              <a:t>ر</a:t>
            </a:r>
            <a:r>
              <a:rPr lang="ar-BH" sz="3200" b="1" dirty="0"/>
              <a:t>َ</a:t>
            </a:r>
            <a:r>
              <a:rPr lang="ar-SA" sz="3200" b="1" dirty="0" err="1"/>
              <a:t>ّب</a:t>
            </a:r>
            <a:r>
              <a:rPr lang="ar-BH" sz="3200" b="1" dirty="0"/>
              <a:t>ُ</a:t>
            </a:r>
            <a:r>
              <a:rPr lang="ar-SA" sz="3200" b="1" dirty="0"/>
              <a:t> ع</a:t>
            </a:r>
            <a:r>
              <a:rPr lang="ar-BH" sz="3200" b="1" dirty="0"/>
              <a:t>َ</a:t>
            </a:r>
            <a:r>
              <a:rPr lang="ar-SA" sz="3200" b="1" dirty="0" err="1"/>
              <a:t>لى</a:t>
            </a:r>
            <a:r>
              <a:rPr lang="ar-SA" sz="3200" b="1" dirty="0"/>
              <a:t> ح</a:t>
            </a:r>
            <a:r>
              <a:rPr lang="ar-BH" sz="3200" b="1" dirty="0"/>
              <a:t>َ</a:t>
            </a:r>
            <a:r>
              <a:rPr lang="ar-SA" sz="3200" b="1" dirty="0"/>
              <a:t>ل</a:t>
            </a:r>
            <a:r>
              <a:rPr lang="ar-BH" sz="3200" b="1" dirty="0"/>
              <a:t>ِّ</a:t>
            </a:r>
            <a:r>
              <a:rPr lang="ar-SA" sz="3200" b="1" dirty="0"/>
              <a:t> </a:t>
            </a:r>
            <a:r>
              <a:rPr lang="ar-SA" sz="3200" b="1" dirty="0" err="1"/>
              <a:t>التّ</a:t>
            </a:r>
            <a:r>
              <a:rPr lang="ar-BH" sz="3200" b="1" dirty="0"/>
              <a:t>َدْريباتِ</a:t>
            </a:r>
            <a:r>
              <a:rPr lang="ar-SA" sz="3200" b="1" dirty="0"/>
              <a:t> </a:t>
            </a:r>
            <a:r>
              <a:rPr lang="ar-SA" sz="3200" b="1" dirty="0" err="1"/>
              <a:t>الل</a:t>
            </a:r>
            <a:r>
              <a:rPr lang="ar-BH" sz="3200" b="1" dirty="0"/>
              <a:t>ُّ</a:t>
            </a:r>
            <a:r>
              <a:rPr lang="ar-SA" sz="3200" b="1" dirty="0"/>
              <a:t>غويّةِ </a:t>
            </a:r>
            <a:r>
              <a:rPr lang="ar-BH" sz="3200" b="1" dirty="0"/>
              <a:t>(نَشاط </a:t>
            </a:r>
            <a:r>
              <a:rPr lang="ar-SA" sz="3200" b="1" dirty="0"/>
              <a:t>رَقَم 4 ص</a:t>
            </a:r>
            <a:r>
              <a:rPr lang="ar-BH" sz="3200" b="1" dirty="0"/>
              <a:t>َفْ</a:t>
            </a:r>
            <a:r>
              <a:rPr lang="ar-SA" sz="3200" b="1" dirty="0"/>
              <a:t>ح</a:t>
            </a:r>
            <a:r>
              <a:rPr lang="ar-BH" sz="3200" b="1" dirty="0"/>
              <a:t>َ</a:t>
            </a:r>
            <a:r>
              <a:rPr lang="ar-SA" sz="3200" b="1" dirty="0"/>
              <a:t>ة 20</a:t>
            </a:r>
            <a:r>
              <a:rPr lang="ar-BH" sz="3200" b="1" dirty="0"/>
              <a:t>)</a:t>
            </a:r>
            <a:endParaRPr lang="en-US" sz="3200" b="1" dirty="0"/>
          </a:p>
        </p:txBody>
      </p:sp>
      <p:sp>
        <p:nvSpPr>
          <p:cNvPr id="2" name="مربع نص 1"/>
          <p:cNvSpPr txBox="1"/>
          <p:nvPr/>
        </p:nvSpPr>
        <p:spPr>
          <a:xfrm>
            <a:off x="2332604" y="3664588"/>
            <a:ext cx="28833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800" b="1" dirty="0"/>
              <a:t>بَلْ</a:t>
            </a:r>
            <a:r>
              <a:rPr lang="ar-BH" sz="2800" dirty="0">
                <a:solidFill>
                  <a:srgbClr val="FF0000"/>
                </a:solidFill>
              </a:rPr>
              <a:t> اجْتَهَد</a:t>
            </a:r>
            <a:r>
              <a:rPr lang="ar-SA" sz="2800" dirty="0">
                <a:solidFill>
                  <a:srgbClr val="FF0000"/>
                </a:solidFill>
              </a:rPr>
              <a:t>ُ</a:t>
            </a:r>
            <a:r>
              <a:rPr lang="ar-BH" sz="2800" dirty="0">
                <a:solidFill>
                  <a:srgbClr val="FF0000"/>
                </a:solidFill>
              </a:rPr>
              <a:t> فِي إنْجَازِها.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7119522" y="2942528"/>
            <a:ext cx="32407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800" b="1" dirty="0"/>
              <a:t>لَا</a:t>
            </a:r>
            <a:r>
              <a:rPr lang="ar-BH" sz="2800" dirty="0">
                <a:solidFill>
                  <a:schemeClr val="dk1"/>
                </a:solidFill>
              </a:rPr>
              <a:t> تسْتَعْجَل</a:t>
            </a:r>
            <a:r>
              <a:rPr lang="ar-SA" sz="2800" dirty="0">
                <a:solidFill>
                  <a:schemeClr val="dk1"/>
                </a:solidFill>
              </a:rPr>
              <a:t>ُ</a:t>
            </a:r>
            <a:r>
              <a:rPr lang="ar-BH" sz="2800" dirty="0">
                <a:solidFill>
                  <a:schemeClr val="dk1"/>
                </a:solidFill>
              </a:rPr>
              <a:t> فِي اتِّخَاذِ القَرَار</a:t>
            </a:r>
            <a:r>
              <a:rPr lang="ar-SA" sz="2800" dirty="0">
                <a:solidFill>
                  <a:schemeClr val="dk1"/>
                </a:solidFill>
              </a:rPr>
              <a:t>ِ</a:t>
            </a:r>
            <a:r>
              <a:rPr lang="ar-BH" sz="2800" dirty="0">
                <a:solidFill>
                  <a:schemeClr val="dk1"/>
                </a:solidFill>
              </a:rPr>
              <a:t> </a:t>
            </a:r>
            <a:endParaRPr lang="en-US" sz="2800" dirty="0">
              <a:solidFill>
                <a:schemeClr val="dk1"/>
              </a:solidFill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1972456" y="2942528"/>
            <a:ext cx="30544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800" b="1" dirty="0"/>
              <a:t>بَلْ</a:t>
            </a:r>
            <a:r>
              <a:rPr lang="ar-BH" sz="2800" dirty="0">
                <a:solidFill>
                  <a:srgbClr val="FF0000"/>
                </a:solidFill>
              </a:rPr>
              <a:t> أُفَكِّر</a:t>
            </a:r>
            <a:r>
              <a:rPr lang="ar-SA" sz="2800" dirty="0">
                <a:solidFill>
                  <a:srgbClr val="FF0000"/>
                </a:solidFill>
              </a:rPr>
              <a:t>ُ</a:t>
            </a:r>
            <a:r>
              <a:rPr lang="ar-BH" sz="2800" dirty="0">
                <a:solidFill>
                  <a:srgbClr val="FF0000"/>
                </a:solidFill>
              </a:rPr>
              <a:t> جَيِّدًا قَبْل</a:t>
            </a:r>
            <a:r>
              <a:rPr lang="ar-SA" sz="2800" dirty="0">
                <a:solidFill>
                  <a:srgbClr val="FF0000"/>
                </a:solidFill>
              </a:rPr>
              <a:t>َ</a:t>
            </a:r>
            <a:r>
              <a:rPr lang="ar-BH" sz="2800" dirty="0">
                <a:solidFill>
                  <a:srgbClr val="FF0000"/>
                </a:solidFill>
              </a:rPr>
              <a:t> اتِّخَاذ</a:t>
            </a:r>
            <a:r>
              <a:rPr lang="ar-SA" sz="2800" dirty="0">
                <a:solidFill>
                  <a:srgbClr val="FF0000"/>
                </a:solidFill>
              </a:rPr>
              <a:t>ِ</a:t>
            </a:r>
            <a:r>
              <a:rPr lang="ar-BH" sz="2800" dirty="0">
                <a:solidFill>
                  <a:srgbClr val="FF0000"/>
                </a:solidFill>
              </a:rPr>
              <a:t>ه</a:t>
            </a:r>
            <a:r>
              <a:rPr lang="ar-SA" sz="2800" dirty="0">
                <a:solidFill>
                  <a:srgbClr val="FF0000"/>
                </a:solidFill>
              </a:rPr>
              <a:t>ِ</a:t>
            </a:r>
            <a:r>
              <a:rPr lang="ar-BH" sz="2800" dirty="0">
                <a:solidFill>
                  <a:srgbClr val="FF0000"/>
                </a:solidFill>
              </a:rPr>
              <a:t>.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89302" y="2251219"/>
            <a:ext cx="21375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800" b="1" dirty="0"/>
              <a:t>بَلْ</a:t>
            </a:r>
            <a:r>
              <a:rPr lang="ar-BH" sz="2800" dirty="0">
                <a:solidFill>
                  <a:srgbClr val="FF0000"/>
                </a:solidFill>
              </a:rPr>
              <a:t> أَحْملُهَا مَعِي.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851562" y="2243896"/>
            <a:ext cx="35086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2800" b="1" dirty="0"/>
              <a:t>لَا</a:t>
            </a:r>
            <a:r>
              <a:rPr lang="ar-BH" sz="2800" dirty="0"/>
              <a:t> أَتْرُكُ حقِيبتي في الْمَدْرَسَةِ</a:t>
            </a:r>
            <a:endParaRPr lang="en-US" sz="2800" dirty="0"/>
          </a:p>
        </p:txBody>
      </p:sp>
      <p:sp>
        <p:nvSpPr>
          <p:cNvPr id="11" name="TextBox 10"/>
          <p:cNvSpPr txBox="1"/>
          <p:nvPr/>
        </p:nvSpPr>
        <p:spPr>
          <a:xfrm>
            <a:off x="8290772" y="3643107"/>
            <a:ext cx="20694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800" b="1" dirty="0"/>
              <a:t>لَا </a:t>
            </a:r>
            <a:r>
              <a:rPr lang="ar-BH" sz="2800" dirty="0"/>
              <a:t>أَهْمِلُ وَاجِبَاتِي</a:t>
            </a:r>
            <a:endParaRPr lang="en-US" sz="2800" b="1" dirty="0"/>
          </a:p>
        </p:txBody>
      </p:sp>
      <p:pic>
        <p:nvPicPr>
          <p:cNvPr id="5" name="التدريبات اللغوية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355672" y="36836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240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numSld="999" showWhenStopped="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3" grpId="0" animBg="1"/>
      <p:bldP spid="4" grpId="0"/>
      <p:bldP spid="2" grpId="0"/>
      <p:bldP spid="7" grpId="0"/>
      <p:bldP spid="8" grpId="0"/>
      <p:bldP spid="9" grpId="0"/>
      <p:bldP spid="10" grpId="0"/>
      <p:bldP spid="11" grpId="0"/>
    </p:bldLst>
  </p:timing>
</p:sld>
</file>

<file path=ppt/theme/theme1.xml><?xml version="1.0" encoding="utf-8"?>
<a:theme xmlns:a="http://schemas.openxmlformats.org/drawingml/2006/main" name="قالب الدروس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قالب الدروس</Template>
  <TotalTime>1132</TotalTime>
  <Words>848</Words>
  <Application>Microsoft Office PowerPoint</Application>
  <PresentationFormat>Widescreen</PresentationFormat>
  <Paragraphs>154</Paragraphs>
  <Slides>20</Slides>
  <Notes>15</Notes>
  <HiddenSlides>4</HiddenSlides>
  <MMClips>34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Bodoni MT Condensed</vt:lpstr>
      <vt:lpstr>Calibri</vt:lpstr>
      <vt:lpstr>Calibri Light</vt:lpstr>
      <vt:lpstr>Times New Roman</vt:lpstr>
      <vt:lpstr>قالب الدروس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أُبَيْنُ نَوْعَ الهَمْزَةِ في الْكَلِمَاتِ التّاليَةِ: </vt:lpstr>
      <vt:lpstr>مِنْ خِلَالِ الْمِثَالِ السَّابِقِ مَاذَا تَسْتَنْتِجُ ؟ </vt:lpstr>
      <vt:lpstr>أقْرَأُ الْكَلِمَاتِ التّالِيةِ وَانْتَبَهُ لِلنُّطْقِ وَالْكِتَابَةِ: </vt:lpstr>
      <vt:lpstr>اقْرَأُ الْكَلِمَاتِ التّالِيةِ وَانْتَبَهُ لِلنُّطْقِ وَالْكِتَابَةِ: </vt:lpstr>
      <vt:lpstr>PowerPoint Presentation</vt:lpstr>
      <vt:lpstr>وَفَّقَكَ الله</vt:lpstr>
      <vt:lpstr>أَحْسَنْتَ</vt:lpstr>
      <vt:lpstr>حَاوَل مَرًّة أُخْرَى</vt:lpstr>
      <vt:lpstr>أَحْسَنْتَ</vt:lpstr>
      <vt:lpstr>حَاوَل مَرًّة أُخْرَى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user</cp:lastModifiedBy>
  <cp:revision>194</cp:revision>
  <dcterms:created xsi:type="dcterms:W3CDTF">2020-03-04T09:39:20Z</dcterms:created>
  <dcterms:modified xsi:type="dcterms:W3CDTF">2020-04-05T10:13:49Z</dcterms:modified>
</cp:coreProperties>
</file>