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0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3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4294967295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5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14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6456">
          <p15:clr>
            <a:srgbClr val="FBAE40"/>
          </p15:clr>
        </p15:guide>
        <p15:guide id="4294967295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1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588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6456">
          <p15:clr>
            <a:srgbClr val="FBAE40"/>
          </p15:clr>
        </p15:guide>
        <p15:guide id="4294967295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32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50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63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50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5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5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C2A536F8-3C5D-4BAF-98DA-5FE21D8FDA9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3AA59183-D25E-4D28-8347-15FAE59FDC6C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  <p15:guide id="4294967295" pos="2124">
          <p15:clr>
            <a:srgbClr val="F26B43"/>
          </p15:clr>
        </p15:guide>
        <p15:guide id="4294967295" pos="360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url?sa=i&amp;rct=j&amp;q=&amp;esrc=s&amp;frm=1&amp;source=images&amp;cd=&amp;cad=rja&amp;docid=2s3QNtPvOhviDM&amp;tbnid=VhOIZsfE2O3AXM:&amp;ved=0CAUQjRw&amp;url=http://bioweb.uwlax.edu/bio203/s2008/geske_rich/lifecycle.htm&amp;ei=BC51UqOMHIrW0QXth4DYDA&amp;psig=AFQjCNHkF20mYFj1eLw2SIr9ZJIHGMuWRQ&amp;ust=13834958811356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76672"/>
            <a:ext cx="7772400" cy="227921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Taenia</a:t>
            </a:r>
            <a:b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09" name="Picture 1" descr="C:\Users\SULTAN\Pictures\TAPEW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429000"/>
            <a:ext cx="3950321" cy="2928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SULTAN\Pictures\1_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7" y="3429000"/>
            <a:ext cx="3810005" cy="2857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8104956" cy="92510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of </a:t>
            </a:r>
            <a:r>
              <a:rPr lang="en-GB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GB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GB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saginata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 smtClean="0"/>
              <a:t>1.Faeces </a:t>
            </a:r>
            <a:r>
              <a:rPr lang="en-GB" dirty="0"/>
              <a:t>of humans contain the eggs of the tapeworm.</a:t>
            </a:r>
            <a:endParaRPr lang="en-US" dirty="0"/>
          </a:p>
          <a:p>
            <a:pPr algn="l" rtl="0">
              <a:buNone/>
            </a:pPr>
            <a:r>
              <a:rPr lang="en-GB" dirty="0"/>
              <a:t>2.Egg is ingested by cattle. </a:t>
            </a:r>
            <a:endParaRPr lang="en-US" dirty="0"/>
          </a:p>
          <a:p>
            <a:pPr algn="l" rtl="0">
              <a:buNone/>
            </a:pPr>
            <a:r>
              <a:rPr lang="en-GB" dirty="0"/>
              <a:t>3.Eggs hatch to release </a:t>
            </a:r>
            <a:r>
              <a:rPr lang="en-GB" dirty="0" err="1"/>
              <a:t>hexacynth</a:t>
            </a:r>
            <a:r>
              <a:rPr lang="en-GB" dirty="0"/>
              <a:t> (six-hooked) larvae in small intestine.</a:t>
            </a:r>
            <a:endParaRPr lang="en-US" dirty="0"/>
          </a:p>
          <a:p>
            <a:pPr algn="l" rtl="0">
              <a:buNone/>
            </a:pPr>
            <a:r>
              <a:rPr lang="en-GB" dirty="0"/>
              <a:t>4.Larvae migrate through the intestinal and enters the blood, lymph system.</a:t>
            </a:r>
            <a:endParaRPr lang="en-US" dirty="0"/>
          </a:p>
          <a:p>
            <a:pPr algn="l" rtl="0">
              <a:buNone/>
            </a:pPr>
            <a:r>
              <a:rPr lang="en-GB" dirty="0"/>
              <a:t>5.Larvae is carried to tissues such as heart and other muscles to develop </a:t>
            </a:r>
            <a:r>
              <a:rPr lang="en-GB" dirty="0" err="1"/>
              <a:t>cysticercus</a:t>
            </a:r>
            <a:r>
              <a:rPr lang="en-GB" dirty="0"/>
              <a:t>.</a:t>
            </a:r>
            <a:endParaRPr lang="en-US" dirty="0"/>
          </a:p>
          <a:p>
            <a:pPr algn="l" rtl="0">
              <a:buNone/>
            </a:pPr>
            <a:r>
              <a:rPr lang="en-GB" dirty="0"/>
              <a:t>6.Man is infected by ingesting uncooked meat containing </a:t>
            </a:r>
            <a:r>
              <a:rPr lang="en-GB" dirty="0" err="1"/>
              <a:t>cysticercus</a:t>
            </a:r>
            <a:r>
              <a:rPr lang="en-GB" dirty="0"/>
              <a:t>.</a:t>
            </a:r>
            <a:endParaRPr lang="en-US" dirty="0"/>
          </a:p>
          <a:p>
            <a:pPr algn="l" rtl="0">
              <a:buNone/>
            </a:pPr>
            <a:r>
              <a:rPr lang="en-GB" dirty="0"/>
              <a:t>7. Once ingested, the </a:t>
            </a:r>
            <a:r>
              <a:rPr lang="en-GB" dirty="0" err="1"/>
              <a:t>scolex</a:t>
            </a:r>
            <a:r>
              <a:rPr lang="en-GB" dirty="0"/>
              <a:t> of parasite attaches to the intestinal wall and grow into a mature tapeworm which sheds eggs in the </a:t>
            </a:r>
            <a:r>
              <a:rPr lang="en-GB" dirty="0" smtClean="0"/>
              <a:t>faeces </a:t>
            </a:r>
            <a:r>
              <a:rPr lang="en-GB" dirty="0"/>
              <a:t>of the infected human.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7888932" cy="86905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Cycle of </a:t>
            </a:r>
            <a:r>
              <a:rPr lang="en-GB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GB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GB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solium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GB" sz="2400" dirty="0" smtClean="0"/>
              <a:t>1</a:t>
            </a:r>
            <a:r>
              <a:rPr lang="en-GB" sz="2400" dirty="0"/>
              <a:t>. Man ingests the larvae by eating uncooked contaminated pork containing the larvae in </a:t>
            </a:r>
            <a:r>
              <a:rPr lang="en-GB" sz="2400" dirty="0" err="1"/>
              <a:t>cysticerci</a:t>
            </a:r>
            <a:r>
              <a:rPr lang="en-GB" sz="2400" dirty="0"/>
              <a:t>.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2. Larvae develops into adult form </a:t>
            </a:r>
            <a:r>
              <a:rPr lang="en-GB" sz="2400" dirty="0" smtClean="0"/>
              <a:t>the </a:t>
            </a:r>
            <a:r>
              <a:rPr lang="en-GB" sz="2400" dirty="0"/>
              <a:t>tapeworm.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3. Tapeworm attaches to the intestinal lining of human and sheds its eggs in human </a:t>
            </a:r>
            <a:r>
              <a:rPr lang="en-GB" sz="2400" dirty="0" smtClean="0"/>
              <a:t>faeces. 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4. Pigs come into contact with human </a:t>
            </a:r>
            <a:r>
              <a:rPr lang="en-GB" sz="2400" dirty="0" smtClean="0"/>
              <a:t>faeces </a:t>
            </a:r>
            <a:r>
              <a:rPr lang="en-GB" sz="2400" dirty="0"/>
              <a:t>and ingest the tapeworm eggs that contain the eggs. 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5. Eggs penetrate the small intestine of the pig, enter the hepatic portal vein, enter the general </a:t>
            </a:r>
            <a:r>
              <a:rPr lang="en-GB" sz="2400" dirty="0" smtClean="0"/>
              <a:t>circulation system.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6. Eggs migrate to the skeletal or cardiac muscle where they form </a:t>
            </a:r>
            <a:r>
              <a:rPr lang="en-GB" sz="2400" dirty="0" err="1"/>
              <a:t>cysticerci</a:t>
            </a:r>
            <a:r>
              <a:rPr lang="en-GB" sz="2400" dirty="0"/>
              <a:t>.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  <a:p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664836"/>
            <a:ext cx="8229600" cy="4525963"/>
          </a:xfrm>
        </p:spPr>
        <p:txBody>
          <a:bodyPr/>
          <a:lstStyle/>
          <a:p>
            <a:endParaRPr lang="ar-SA"/>
          </a:p>
        </p:txBody>
      </p:sp>
      <p:pic>
        <p:nvPicPr>
          <p:cNvPr id="3073" name="Picture 2" descr="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9"/>
            <a:ext cx="9144000" cy="68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9" name="Picture 5" descr="Taenia_LifeCycle.gi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en-US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Under The microscope</a:t>
            </a:r>
            <a:endParaRPr lang="ar-SA" sz="6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ULTAN\Pictures\4e91395b_136e4957107__8000_0000019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928670"/>
            <a:ext cx="7286676" cy="548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LTAN\Pictures\06-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998721" cy="532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LTAN\Pictures\_taenia_prog40x_labe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747138" cy="536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SULTAN\Pictures\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17681"/>
            <a:ext cx="6000792" cy="480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SULTAN\Pictures\Taenia_saginata_proglt_DPD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3500462" cy="5183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332" y="1"/>
            <a:ext cx="7773338" cy="1052736"/>
          </a:xfrm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Taenia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3995936" cy="5760640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/>
              <a:t>This class comprises the tapeworms, all of which are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endoparasites</a:t>
            </a:r>
            <a:r>
              <a:rPr lang="en-GB" sz="2800" dirty="0" smtClean="0"/>
              <a:t> and lack an alimentary canal throughout life.</a:t>
            </a:r>
          </a:p>
          <a:p>
            <a:pPr algn="l" rtl="0"/>
            <a:endParaRPr lang="en-GB" sz="2800" dirty="0" smtClean="0"/>
          </a:p>
          <a:p>
            <a:pPr algn="l" rtl="0"/>
            <a:r>
              <a:rPr lang="en-GB" sz="2800" dirty="0" smtClean="0"/>
              <a:t>They have a great power of reproduction, both asexual and sexual.</a:t>
            </a:r>
            <a:endParaRPr lang="en-US" sz="28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95936" y="1714488"/>
            <a:ext cx="5005220" cy="4526244"/>
          </a:xfrm>
          <a:prstGeom prst="bracePair">
            <a:avLst>
              <a:gd name="adj" fmla="val 8333"/>
            </a:avLst>
          </a:prstGeom>
          <a:solidFill>
            <a:srgbClr val="FFFFFF"/>
          </a:solidFill>
          <a:ln w="15875">
            <a:solidFill>
              <a:srgbClr val="82ACD0"/>
            </a:solidFill>
            <a:round/>
            <a:headEnd/>
            <a:tailEnd/>
          </a:ln>
          <a:effectLst/>
        </p:spPr>
        <p:txBody>
          <a:bodyPr vert="horz" wrap="square" lIns="274320" tIns="45720" rIns="27432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000" dirty="0" err="1" smtClean="0"/>
              <a:t>Kingdom:Animalia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Subkingdom:Eumetazoa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Class:Cestoda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Order:Cyclophllidea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Genus:Taenia</a:t>
            </a:r>
            <a:endParaRPr lang="en-US" sz="2000" dirty="0" smtClean="0"/>
          </a:p>
          <a:p>
            <a:pPr algn="l" rtl="0"/>
            <a:r>
              <a:rPr lang="en-US" sz="2000" dirty="0" smtClean="0"/>
              <a:t>Species: </a:t>
            </a:r>
            <a:r>
              <a:rPr lang="en-US" sz="2000" i="1" u="sng" dirty="0" smtClean="0"/>
              <a:t>Taenia</a:t>
            </a:r>
            <a:r>
              <a:rPr lang="en-US" sz="2000" i="1" dirty="0" smtClean="0"/>
              <a:t> </a:t>
            </a:r>
            <a:r>
              <a:rPr lang="en-US" sz="2000" i="1" u="sng" dirty="0" smtClean="0"/>
              <a:t>saginata</a:t>
            </a:r>
            <a:r>
              <a:rPr lang="en-US" sz="2000" i="1" dirty="0" smtClean="0"/>
              <a:t> </a:t>
            </a:r>
            <a:r>
              <a:rPr lang="en-US" sz="2000" dirty="0" smtClean="0"/>
              <a:t>(beef tape­worm)</a:t>
            </a:r>
          </a:p>
          <a:p>
            <a:pPr algn="l" rtl="0"/>
            <a:r>
              <a:rPr lang="en-US" sz="2000" i="1" u="sng" dirty="0" smtClean="0"/>
              <a:t>Taenia</a:t>
            </a:r>
            <a:r>
              <a:rPr lang="en-US" sz="2000" i="1" dirty="0" smtClean="0"/>
              <a:t> </a:t>
            </a:r>
            <a:r>
              <a:rPr lang="en-US" sz="2000" i="1" u="sng" dirty="0" err="1" smtClean="0"/>
              <a:t>solium</a:t>
            </a:r>
            <a:r>
              <a:rPr lang="en-US" sz="2000" i="1" dirty="0" smtClean="0"/>
              <a:t> </a:t>
            </a:r>
          </a:p>
          <a:p>
            <a:pPr algn="l" rtl="0"/>
            <a:r>
              <a:rPr lang="en-US" sz="2000" dirty="0" smtClean="0"/>
              <a:t>(pork tapeworm) 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05448"/>
              </p:ext>
            </p:extLst>
          </p:nvPr>
        </p:nvGraphicFramePr>
        <p:xfrm>
          <a:off x="683568" y="1412775"/>
          <a:ext cx="7704855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Exam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Monday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Wednesday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</a:tr>
              <a:tr h="8784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Midterm exam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16/11/2015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18/11/2015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</a:tr>
              <a:tr h="87849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4/2/1437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6/2/1437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</a:tr>
              <a:tr h="8784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Final Exam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30/11/2015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2/12/2015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</a:tr>
              <a:tr h="87849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18/2/1437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20/2/1437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853" marR="5285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32790"/>
            <a:ext cx="77048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The Lab exams for lab Zoo- 103 will be held on following dates: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9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 you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3140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0648"/>
            <a:ext cx="4643438" cy="5865515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 smtClean="0"/>
              <a:t>Infection </a:t>
            </a:r>
            <a:r>
              <a:rPr lang="en-GB" sz="2800" dirty="0"/>
              <a:t>acquired by the ingestion of raw or undercooked meat of infected animals. </a:t>
            </a:r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r>
              <a:rPr lang="en-GB" sz="2800" dirty="0" smtClean="0"/>
              <a:t>Although </a:t>
            </a:r>
            <a:r>
              <a:rPr lang="en-GB" sz="2800" dirty="0"/>
              <a:t>many species exist, but the two species which infect man are </a:t>
            </a:r>
            <a:r>
              <a:rPr lang="en-GB" sz="2800" i="1" u="sng" dirty="0"/>
              <a:t>T.</a:t>
            </a:r>
            <a:r>
              <a:rPr lang="en-GB" sz="2800" i="1" dirty="0"/>
              <a:t> </a:t>
            </a:r>
            <a:r>
              <a:rPr lang="en-GB" sz="2800" i="1" u="sng" dirty="0"/>
              <a:t>saginata  </a:t>
            </a:r>
            <a:r>
              <a:rPr lang="en-GB" sz="2800" dirty="0"/>
              <a:t>and </a:t>
            </a:r>
            <a:r>
              <a:rPr lang="en-GB" sz="2800" i="1" u="sng" dirty="0"/>
              <a:t>T.</a:t>
            </a:r>
            <a:r>
              <a:rPr lang="en-GB" sz="2800" i="1" dirty="0"/>
              <a:t> </a:t>
            </a:r>
            <a:r>
              <a:rPr lang="en-GB" sz="2800" i="1" u="sng" dirty="0" err="1"/>
              <a:t>solium</a:t>
            </a:r>
            <a:r>
              <a:rPr lang="en-GB" sz="2800" i="1" u="sng" dirty="0"/>
              <a:t> </a:t>
            </a:r>
            <a:endParaRPr lang="en-US" sz="2800" i="1" u="sng" dirty="0"/>
          </a:p>
          <a:p>
            <a:endParaRPr lang="ar-SA" dirty="0"/>
          </a:p>
        </p:txBody>
      </p:sp>
      <p:pic>
        <p:nvPicPr>
          <p:cNvPr id="15362" name="Picture 2" descr="http://bioweb.uwlax.edu/bio203/s2008/geske_rich/images/OrgBioCystsInPigMus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228" y="1268760"/>
            <a:ext cx="443055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External Features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643050"/>
            <a:ext cx="3971924" cy="50006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GB" b="1" dirty="0" err="1" smtClean="0"/>
              <a:t>Scolex</a:t>
            </a:r>
            <a:r>
              <a:rPr lang="en-GB" dirty="0" smtClean="0"/>
              <a:t> has </a:t>
            </a:r>
            <a:r>
              <a:rPr lang="en-GB" dirty="0"/>
              <a:t>four large muscular </a:t>
            </a:r>
            <a:r>
              <a:rPr lang="en-GB" dirty="0" smtClean="0"/>
              <a:t>suckers </a:t>
            </a:r>
          </a:p>
          <a:p>
            <a:pPr algn="l" rtl="0"/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mouth or hooks exist. </a:t>
            </a:r>
            <a:endParaRPr lang="en-GB" dirty="0" smtClean="0"/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  <a:p>
            <a:pPr algn="l" rtl="0"/>
            <a:endParaRPr lang="en-US" dirty="0"/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572000" y="1643051"/>
            <a:ext cx="3888432" cy="32932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GB" sz="2000" dirty="0" smtClean="0"/>
              <a:t>SCOLEX IS RELATIVELY SMALLER </a:t>
            </a:r>
          </a:p>
          <a:p>
            <a:pPr algn="l" rtl="0">
              <a:buFont typeface="Arial" pitchFamily="34" charset="0"/>
              <a:buChar char="•"/>
            </a:pPr>
            <a:r>
              <a:rPr lang="en-GB" sz="2000" dirty="0" smtClean="0"/>
              <a:t>IT HAS A ROUNDED PROMINENT ROSTELLUM WITH A DOUBLE ROW OF CHITINOUS HOOKS.</a:t>
            </a:r>
          </a:p>
          <a:p>
            <a:pPr algn="l" rtl="0">
              <a:buFont typeface="Arial" pitchFamily="34" charset="0"/>
              <a:buChar char="•"/>
            </a:pPr>
            <a:endParaRPr lang="en-GB" sz="3200" dirty="0" smtClean="0"/>
          </a:p>
          <a:p>
            <a:pPr algn="l" rtl="0">
              <a:buFont typeface="Arial" pitchFamily="34" charset="0"/>
              <a:buChar char="•"/>
            </a:pPr>
            <a:endParaRPr lang="en-GB" sz="3200" dirty="0" smtClean="0"/>
          </a:p>
          <a:p>
            <a:pPr algn="l" rtl="0"/>
            <a:endParaRPr lang="en-GB" sz="3200" dirty="0" smtClean="0"/>
          </a:p>
          <a:p>
            <a:pPr algn="l" rtl="0"/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5214942" y="1000108"/>
            <a:ext cx="2622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Taenia</a:t>
            </a:r>
            <a:r>
              <a:rPr lang="en-GB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solium</a:t>
            </a:r>
            <a:r>
              <a:rPr lang="en-GB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SA" sz="32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8855" y="1000108"/>
            <a:ext cx="2712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Taenia</a:t>
            </a:r>
            <a:r>
              <a:rPr lang="en-GB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saginata</a:t>
            </a:r>
            <a:r>
              <a:rPr lang="en-GB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7" name="Picture 1" descr="C:\Users\SULTAN\Pictures\4e91395b_136e4957107__8000_000001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613" y="3873799"/>
            <a:ext cx="3603820" cy="2152024"/>
          </a:xfrm>
          <a:prstGeom prst="rect">
            <a:avLst/>
          </a:prstGeom>
          <a:noFill/>
        </p:spPr>
      </p:pic>
      <p:pic>
        <p:nvPicPr>
          <p:cNvPr id="14339" name="Picture 3" descr="C:\Users\SULTAN\Pictures\imagesCAWC61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19928"/>
            <a:ext cx="3642198" cy="242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84"/>
            <a:ext cx="9144000" cy="68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Morphology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1151"/>
              </p:ext>
            </p:extLst>
          </p:nvPr>
        </p:nvGraphicFramePr>
        <p:xfrm>
          <a:off x="1" y="764704"/>
          <a:ext cx="9143999" cy="609329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213503"/>
                <a:gridCol w="3193595"/>
                <a:gridCol w="2736901"/>
              </a:tblGrid>
              <a:tr h="87733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1" u="sng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T. </a:t>
                      </a:r>
                      <a:r>
                        <a:rPr lang="en-GB" sz="2400" b="1" i="1" u="sng" dirty="0" err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solium</a:t>
                      </a:r>
                      <a:endParaRPr lang="en-US" sz="2400" b="1" i="1" u="sng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b="1" i="1" u="sng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T. saginata </a:t>
                      </a:r>
                      <a:endParaRPr lang="ar-SA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77338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/>
                        <a:t>human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/>
                        <a:t>human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i="0" kern="12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Definitive host</a:t>
                      </a:r>
                      <a:endParaRPr lang="ar-SA" sz="2400" b="1" i="0" kern="120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7338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/>
                        <a:t>pig </a:t>
                      </a:r>
                      <a:endParaRPr lang="ar-S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/>
                        <a:t>cattle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i="0" kern="12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Intermediate host</a:t>
                      </a:r>
                      <a:endParaRPr lang="ar-SA" sz="2400" b="1" i="0" kern="120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61281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/>
                        <a:t>found in the muscles or subcutaneous tissues of their intermediate host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400" dirty="0" smtClean="0"/>
                        <a:t>found in the cow after ingestion of the worm eggs.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400" b="1" i="0" kern="12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Larvae</a:t>
                      </a:r>
                      <a:endParaRPr lang="ar-SA" sz="2400" b="1" i="0" kern="120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3" name="Picture 1" descr="C:\Users\SULTAN\Pictures\cysticerc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408836" cy="174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822214" cy="6357982"/>
          </a:xfrm>
        </p:spPr>
        <p:txBody>
          <a:bodyPr>
            <a:normAutofit/>
          </a:bodyPr>
          <a:lstStyle/>
          <a:p>
            <a:pPr algn="l" rtl="0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Mature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Proglottis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contains the uterus (unbranched), </a:t>
            </a:r>
            <a:r>
              <a:rPr lang="en-GB" dirty="0" smtClean="0"/>
              <a:t>ovary</a:t>
            </a:r>
            <a:r>
              <a:rPr lang="en-GB" dirty="0"/>
              <a:t>,  genital </a:t>
            </a:r>
            <a:r>
              <a:rPr lang="en-GB" dirty="0" smtClean="0"/>
              <a:t>pore </a:t>
            </a:r>
            <a:r>
              <a:rPr lang="en-GB" dirty="0"/>
              <a:t>and </a:t>
            </a:r>
            <a:r>
              <a:rPr lang="en-GB" dirty="0" smtClean="0"/>
              <a:t>testes.</a:t>
            </a:r>
            <a:endParaRPr lang="en-US" dirty="0"/>
          </a:p>
          <a:p>
            <a:pPr algn="l" rtl="0"/>
            <a:endParaRPr lang="en-GB" sz="1000" b="1" dirty="0" smtClean="0"/>
          </a:p>
          <a:p>
            <a:endParaRPr lang="ar-SA" dirty="0"/>
          </a:p>
        </p:txBody>
      </p:sp>
      <p:pic>
        <p:nvPicPr>
          <p:cNvPr id="12289" name="Picture 1" descr="C:\Users\SULTAN\Pictures\mat-progl-taenia2028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48672" cy="5784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91566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Gravid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Proglottids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GB" dirty="0"/>
              <a:t>the uterus in  </a:t>
            </a:r>
            <a:r>
              <a:rPr lang="en-GB" b="1" i="1" u="sng" dirty="0"/>
              <a:t>T. </a:t>
            </a:r>
            <a:r>
              <a:rPr lang="en-GB" b="1" i="1" u="sng" dirty="0" err="1"/>
              <a:t>saginata</a:t>
            </a:r>
            <a:r>
              <a:rPr lang="en-GB" b="1" i="1" u="sng" dirty="0"/>
              <a:t> </a:t>
            </a:r>
            <a:r>
              <a:rPr lang="en-GB" dirty="0"/>
              <a:t>is branched and is filled with eggs. (20-30 main branches on each side). </a:t>
            </a:r>
            <a:r>
              <a:rPr lang="en-GB" b="1" i="1" u="sng" dirty="0"/>
              <a:t>T. </a:t>
            </a:r>
            <a:r>
              <a:rPr lang="en-GB" b="1" i="1" u="sng" dirty="0" err="1"/>
              <a:t>solium</a:t>
            </a:r>
            <a:r>
              <a:rPr lang="en-GB" b="1" i="1" u="sng" dirty="0"/>
              <a:t> </a:t>
            </a:r>
            <a:r>
              <a:rPr lang="en-GB" dirty="0"/>
              <a:t>uterus is less branched (7-to main branches on each side).</a:t>
            </a:r>
          </a:p>
          <a:p>
            <a:pPr>
              <a:buNone/>
            </a:pPr>
            <a:endParaRPr lang="en-US" sz="900" dirty="0"/>
          </a:p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  <a:r>
              <a:rPr lang="en-GB" b="1" dirty="0"/>
              <a:t> </a:t>
            </a:r>
            <a:r>
              <a:rPr lang="en-GB" dirty="0"/>
              <a:t>are</a:t>
            </a:r>
            <a:r>
              <a:rPr lang="en-GB" b="1" dirty="0"/>
              <a:t> </a:t>
            </a:r>
            <a:r>
              <a:rPr lang="en-GB" dirty="0"/>
              <a:t>similar</a:t>
            </a:r>
            <a:endParaRPr lang="en-US" dirty="0"/>
          </a:p>
        </p:txBody>
      </p:sp>
      <p:pic>
        <p:nvPicPr>
          <p:cNvPr id="8" name="Picture 3" descr="C:\Users\SULTAN\Pictures\taeni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494"/>
            <a:ext cx="6300192" cy="4369763"/>
          </a:xfrm>
          <a:prstGeom prst="rect">
            <a:avLst/>
          </a:prstGeom>
          <a:noFill/>
        </p:spPr>
      </p:pic>
      <p:pic>
        <p:nvPicPr>
          <p:cNvPr id="9" name="Picture 2" descr="C:\Users\SULTAN\Pictures\egg-tae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92720"/>
            <a:ext cx="2289951" cy="148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79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143668"/>
          </a:xfrm>
        </p:spPr>
        <p:txBody>
          <a:bodyPr>
            <a:normAutofit/>
          </a:bodyPr>
          <a:lstStyle/>
          <a:p>
            <a:pPr algn="l" rtl="0"/>
            <a:r>
              <a:rPr lang="en-GB" b="1" dirty="0"/>
              <a:t>Incubation </a:t>
            </a:r>
            <a:r>
              <a:rPr lang="en-GB" b="1" dirty="0" smtClean="0"/>
              <a:t>Period</a:t>
            </a:r>
          </a:p>
          <a:p>
            <a:pPr algn="l" rtl="0">
              <a:buNone/>
            </a:pPr>
            <a:r>
              <a:rPr lang="en-GB" b="1" dirty="0" smtClean="0"/>
              <a:t>    </a:t>
            </a:r>
            <a:r>
              <a:rPr lang="en-GB" dirty="0"/>
              <a:t>It takes about </a:t>
            </a:r>
            <a:r>
              <a:rPr lang="en-GB" dirty="0">
                <a:solidFill>
                  <a:srgbClr val="FF0000"/>
                </a:solidFill>
              </a:rPr>
              <a:t>5 to 12 weeks </a:t>
            </a:r>
            <a:r>
              <a:rPr lang="en-GB" dirty="0"/>
              <a:t>for the worm to mature into adulthood in the human </a:t>
            </a:r>
            <a:r>
              <a:rPr lang="en-GB" dirty="0" smtClean="0"/>
              <a:t>intestine.</a:t>
            </a:r>
          </a:p>
          <a:p>
            <a:pPr algn="l" rtl="0">
              <a:buNone/>
            </a:pPr>
            <a:endParaRPr lang="en-US" sz="900" dirty="0"/>
          </a:p>
          <a:p>
            <a:pPr algn="l" rtl="0"/>
            <a:r>
              <a:rPr lang="en-GB" b="1" dirty="0"/>
              <a:t>Life Cycle</a:t>
            </a:r>
            <a:endParaRPr lang="en-US" dirty="0"/>
          </a:p>
          <a:p>
            <a:pPr algn="l" rtl="0">
              <a:buNone/>
            </a:pPr>
            <a:r>
              <a:rPr lang="en-GB" dirty="0" smtClean="0"/>
              <a:t>    The </a:t>
            </a:r>
            <a:r>
              <a:rPr lang="en-GB" dirty="0"/>
              <a:t>life cycles of </a:t>
            </a:r>
            <a:r>
              <a:rPr lang="en-GB" i="1" u="sng" dirty="0"/>
              <a:t>T</a:t>
            </a:r>
            <a:r>
              <a:rPr lang="en-GB" i="1" dirty="0"/>
              <a:t>. </a:t>
            </a:r>
            <a:r>
              <a:rPr lang="en-GB" i="1" u="sng" dirty="0"/>
              <a:t>saginata</a:t>
            </a:r>
            <a:r>
              <a:rPr lang="en-GB" u="sng" dirty="0"/>
              <a:t> </a:t>
            </a:r>
            <a:r>
              <a:rPr lang="en-GB" dirty="0"/>
              <a:t>and </a:t>
            </a:r>
            <a:r>
              <a:rPr lang="en-GB" i="1" u="sng" dirty="0"/>
              <a:t>T</a:t>
            </a:r>
            <a:r>
              <a:rPr lang="en-GB" i="1" dirty="0"/>
              <a:t>. </a:t>
            </a:r>
            <a:r>
              <a:rPr lang="en-GB" i="1" u="sng" dirty="0" err="1"/>
              <a:t>solium</a:t>
            </a:r>
            <a:r>
              <a:rPr lang="en-GB" u="sng" dirty="0"/>
              <a:t> </a:t>
            </a:r>
            <a:r>
              <a:rPr lang="en-GB" dirty="0"/>
              <a:t>are very similar. </a:t>
            </a:r>
            <a:endParaRPr lang="en-GB" dirty="0" smtClean="0"/>
          </a:p>
          <a:p>
            <a:pPr algn="l" rtl="0">
              <a:buNone/>
            </a:pPr>
            <a:r>
              <a:rPr lang="en-GB" dirty="0" smtClean="0"/>
              <a:t>    Life </a:t>
            </a:r>
            <a:r>
              <a:rPr lang="en-GB" dirty="0"/>
              <a:t>cycle differences include possible autoinfection route in </a:t>
            </a:r>
            <a:r>
              <a:rPr lang="en-GB" i="1" u="sng" dirty="0"/>
              <a:t>T.</a:t>
            </a:r>
            <a:r>
              <a:rPr lang="en-GB" i="1" dirty="0"/>
              <a:t> </a:t>
            </a:r>
            <a:r>
              <a:rPr lang="en-GB" i="1" u="sng" dirty="0" err="1"/>
              <a:t>solium</a:t>
            </a:r>
            <a:r>
              <a:rPr lang="en-GB" dirty="0"/>
              <a:t>, and the different intermediate hosts for each parasite</a:t>
            </a:r>
            <a:r>
              <a:rPr lang="en-GB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/>
        <a:ea typeface=""/>
        <a:cs typeface=""/>
      </a:majorFont>
      <a:minorFont>
        <a:latin typeface="Corbel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36CA9F4A-BB34-428E-BF18-E0AFB26A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409</TotalTime>
  <Words>526</Words>
  <Application>Microsoft Office PowerPoint</Application>
  <PresentationFormat>عرض على الشاشة (3:4)‏</PresentationFormat>
  <Paragraphs>83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Headlines</vt:lpstr>
      <vt:lpstr>Taenia Lecture 8</vt:lpstr>
      <vt:lpstr>Taenia</vt:lpstr>
      <vt:lpstr>عرض تقديمي في PowerPoint</vt:lpstr>
      <vt:lpstr>External Features</vt:lpstr>
      <vt:lpstr>عرض تقديمي في PowerPoint</vt:lpstr>
      <vt:lpstr>Morphology</vt:lpstr>
      <vt:lpstr>عرض تقديمي في PowerPoint</vt:lpstr>
      <vt:lpstr>عرض تقديمي في PowerPoint</vt:lpstr>
      <vt:lpstr>عرض تقديمي في PowerPoint</vt:lpstr>
      <vt:lpstr>Life Cycle of T.saginata  </vt:lpstr>
      <vt:lpstr>Life Cycle of T.solium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SULTAN</dc:creator>
  <cp:lastModifiedBy>Dell</cp:lastModifiedBy>
  <cp:revision>44</cp:revision>
  <dcterms:created xsi:type="dcterms:W3CDTF">2013-11-02T02:20:23Z</dcterms:created>
  <dcterms:modified xsi:type="dcterms:W3CDTF">2015-10-29T07:25:47Z</dcterms:modified>
</cp:coreProperties>
</file>