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79" r:id="rId6"/>
    <p:sldId id="260" r:id="rId7"/>
    <p:sldId id="261" r:id="rId8"/>
    <p:sldId id="281" r:id="rId9"/>
    <p:sldId id="262" r:id="rId10"/>
    <p:sldId id="263" r:id="rId11"/>
    <p:sldId id="264" r:id="rId12"/>
    <p:sldId id="265" r:id="rId13"/>
    <p:sldId id="266" r:id="rId14"/>
    <p:sldId id="273" r:id="rId15"/>
    <p:sldId id="274" r:id="rId16"/>
    <p:sldId id="275" r:id="rId17"/>
    <p:sldId id="276" r:id="rId18"/>
    <p:sldId id="277" r:id="rId19"/>
    <p:sldId id="278" r:id="rId20"/>
    <p:sldId id="282" r:id="rId21"/>
    <p:sldId id="280" r:id="rId2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60" d="100"/>
          <a:sy n="60" d="100"/>
        </p:scale>
        <p:origin x="-1656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 title="Page Number Shape"/>
          <p:cNvSpPr/>
          <p:nvPr/>
        </p:nvSpPr>
        <p:spPr bwMode="auto">
          <a:xfrm>
            <a:off x="8736012" y="118920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6685" y="1143294"/>
            <a:ext cx="5275772" cy="4268965"/>
          </a:xfr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58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6685" y="5537926"/>
            <a:ext cx="5275772" cy="706355"/>
          </a:xfrm>
        </p:spPr>
        <p:txBody>
          <a:bodyPr>
            <a:normAutofit/>
          </a:bodyPr>
          <a:lstStyle>
            <a:lvl1pPr marL="0" indent="0" algn="l">
              <a:lnSpc>
                <a:spcPct val="114000"/>
              </a:lnSpc>
              <a:spcBef>
                <a:spcPts val="0"/>
              </a:spcBef>
              <a:buNone/>
              <a:defRPr sz="1800" b="0" i="1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6685" y="6314441"/>
            <a:ext cx="1197467" cy="365125"/>
          </a:xfrm>
        </p:spPr>
        <p:txBody>
          <a:bodyPr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C2A536F8-3C5D-4BAF-98DA-5FE21D8FDA9F}" type="datetimeFigureOut">
              <a:rPr lang="ar-SA" smtClean="0"/>
              <a:pPr/>
              <a:t>16/01/37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50444" y="6314441"/>
            <a:ext cx="3842012" cy="365125"/>
          </a:xfrm>
        </p:spPr>
        <p:txBody>
          <a:bodyPr/>
          <a:lstStyle>
            <a:lvl1pPr algn="l">
              <a:defRPr b="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6012" y="1416217"/>
            <a:ext cx="407987" cy="365125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fld id="{3AA59183-D25E-4D28-8347-15FAE59FDC6C}" type="slidenum">
              <a:rPr lang="ar-SA" smtClean="0"/>
              <a:pPr/>
              <a:t>‹#›</a:t>
            </a:fld>
            <a:endParaRPr lang="ar-SA"/>
          </a:p>
        </p:txBody>
      </p:sp>
      <p:cxnSp>
        <p:nvCxnSpPr>
          <p:cNvPr id="9" name="Straight Connector 8"/>
          <p:cNvCxnSpPr/>
          <p:nvPr/>
        </p:nvCxnSpPr>
        <p:spPr>
          <a:xfrm>
            <a:off x="580391" y="1257300"/>
            <a:ext cx="0" cy="56007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80391" y="1257300"/>
            <a:ext cx="0" cy="560070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435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 xmlns="">
        <p15:guide id="4294967295" orient="horz" pos="79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0" y="640080"/>
            <a:ext cx="4686299" cy="558414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536F8-3C5D-4BAF-98DA-5FE21D8FDA9F}" type="datetimeFigureOut">
              <a:rPr lang="ar-SA" smtClean="0"/>
              <a:pPr/>
              <a:t>16/01/37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59183-D25E-4D28-8347-15FAE59FDC6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154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Page Number Shape"/>
          <p:cNvSpPr/>
          <p:nvPr/>
        </p:nvSpPr>
        <p:spPr bwMode="auto">
          <a:xfrm>
            <a:off x="8736012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93074" y="642931"/>
            <a:ext cx="1835003" cy="467810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642933"/>
            <a:ext cx="5303009" cy="46781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2140" y="5927132"/>
            <a:ext cx="2861142" cy="365125"/>
          </a:xfrm>
        </p:spPr>
        <p:txBody>
          <a:bodyPr/>
          <a:lstStyle/>
          <a:p>
            <a:fld id="{C2A536F8-3C5D-4BAF-98DA-5FE21D8FDA9F}" type="datetimeFigureOut">
              <a:rPr lang="ar-SA" smtClean="0"/>
              <a:pPr/>
              <a:t>16/01/37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2140" y="6315950"/>
            <a:ext cx="2861142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6012" y="5607593"/>
            <a:ext cx="407987" cy="365125"/>
          </a:xfrm>
        </p:spPr>
        <p:txBody>
          <a:bodyPr/>
          <a:lstStyle/>
          <a:p>
            <a:fld id="{3AA59183-D25E-4D28-8347-15FAE59FDC6C}" type="slidenum">
              <a:rPr lang="ar-SA" smtClean="0"/>
              <a:pPr/>
              <a:t>‹#›</a:t>
            </a:fld>
            <a:endParaRPr lang="ar-SA"/>
          </a:p>
        </p:txBody>
      </p:sp>
      <p:cxnSp>
        <p:nvCxnSpPr>
          <p:cNvPr id="13" name="Straight Connector 12"/>
          <p:cNvCxnSpPr/>
          <p:nvPr/>
        </p:nvCxnSpPr>
        <p:spPr>
          <a:xfrm>
            <a:off x="1" y="6199730"/>
            <a:ext cx="7695008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" y="6199730"/>
            <a:ext cx="7695008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871436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4294967295" pos="6456">
          <p15:clr>
            <a:srgbClr val="FBAE40"/>
          </p15:clr>
        </p15:guide>
        <p15:guide id="4294967295" pos="484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536F8-3C5D-4BAF-98DA-5FE21D8FDA9F}" type="datetimeFigureOut">
              <a:rPr lang="ar-SA" smtClean="0"/>
              <a:pPr/>
              <a:t>16/01/37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59183-D25E-4D28-8347-15FAE59FDC6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80178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 title="Page Number Shape"/>
          <p:cNvSpPr/>
          <p:nvPr/>
        </p:nvSpPr>
        <p:spPr bwMode="auto">
          <a:xfrm>
            <a:off x="8736012" y="139374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755" y="2571723"/>
            <a:ext cx="6222491" cy="3286153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58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0755" y="1393748"/>
            <a:ext cx="6301072" cy="819150"/>
          </a:xfrm>
        </p:spPr>
        <p:txBody>
          <a:bodyPr anchor="ctr">
            <a:normAutofit/>
          </a:bodyPr>
          <a:lstStyle>
            <a:lvl1pPr marL="0" indent="0" algn="r">
              <a:lnSpc>
                <a:spcPct val="113000"/>
              </a:lnSpc>
              <a:spcBef>
                <a:spcPts val="0"/>
              </a:spcBef>
              <a:buNone/>
              <a:defRPr sz="1800" b="0" i="1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7216" y="6314440"/>
            <a:ext cx="1197467" cy="365125"/>
          </a:xfrm>
        </p:spPr>
        <p:txBody>
          <a:bodyPr/>
          <a:lstStyle>
            <a:lvl1pPr>
              <a:defRPr sz="900">
                <a:solidFill>
                  <a:schemeClr val="accent1"/>
                </a:solidFill>
              </a:defRPr>
            </a:lvl1pPr>
          </a:lstStyle>
          <a:p>
            <a:fld id="{C2A536F8-3C5D-4BAF-98DA-5FE21D8FDA9F}" type="datetimeFigureOut">
              <a:rPr lang="ar-SA" smtClean="0"/>
              <a:pPr/>
              <a:t>16/01/37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755" y="6314441"/>
            <a:ext cx="4860170" cy="365125"/>
          </a:xfrm>
        </p:spPr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6012" y="1620761"/>
            <a:ext cx="407987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AA59183-D25E-4D28-8347-15FAE59FDC6C}" type="slidenum">
              <a:rPr lang="ar-SA" smtClean="0"/>
              <a:pPr/>
              <a:t>‹#›</a:t>
            </a:fld>
            <a:endParaRPr lang="ar-SA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" y="6178167"/>
            <a:ext cx="7683245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" y="6178167"/>
            <a:ext cx="7683245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095887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4294967295" pos="6456">
          <p15:clr>
            <a:srgbClr val="FBAE40"/>
          </p15:clr>
        </p15:guide>
        <p15:guide id="4294967295" pos="484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0" y="540628"/>
            <a:ext cx="4686300" cy="248894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0" y="3712467"/>
            <a:ext cx="4686300" cy="248222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536F8-3C5D-4BAF-98DA-5FE21D8FDA9F}" type="datetimeFigureOut">
              <a:rPr lang="ar-SA" smtClean="0"/>
              <a:pPr/>
              <a:t>16/01/37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59183-D25E-4D28-8347-15FAE59FDC6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6323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557784"/>
            <a:ext cx="2873502" cy="49560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558065"/>
            <a:ext cx="4690872" cy="913212"/>
          </a:xfrm>
        </p:spPr>
        <p:txBody>
          <a:bodyPr anchor="b"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0" y="1526122"/>
            <a:ext cx="4690872" cy="1751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6200" y="3700828"/>
            <a:ext cx="4690872" cy="913759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86200" y="4669432"/>
            <a:ext cx="4690872" cy="1752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536F8-3C5D-4BAF-98DA-5FE21D8FDA9F}" type="datetimeFigureOut">
              <a:rPr lang="ar-SA" smtClean="0"/>
              <a:pPr/>
              <a:t>16/01/37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59183-D25E-4D28-8347-15FAE59FDC6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2505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536F8-3C5D-4BAF-98DA-5FE21D8FDA9F}" type="datetimeFigureOut">
              <a:rPr lang="ar-SA" smtClean="0"/>
              <a:pPr/>
              <a:t>16/01/37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59183-D25E-4D28-8347-15FAE59FDC6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4634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536F8-3C5D-4BAF-98DA-5FE21D8FDA9F}" type="datetimeFigureOut">
              <a:rPr lang="ar-SA" smtClean="0"/>
              <a:pPr/>
              <a:t>16/01/37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59183-D25E-4D28-8347-15FAE59FDC6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1507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555479"/>
            <a:ext cx="2879082" cy="1921022"/>
          </a:xfrm>
        </p:spPr>
        <p:txBody>
          <a:bodyPr anchor="t">
            <a:noAutofit/>
          </a:bodyPr>
          <a:lstStyle>
            <a:lvl1pPr>
              <a:lnSpc>
                <a:spcPct val="93000"/>
              </a:lnSpc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564147"/>
            <a:ext cx="4686300" cy="5622644"/>
          </a:xfrm>
        </p:spPr>
        <p:txBody>
          <a:bodyPr/>
          <a:lstStyle>
            <a:lvl1pPr>
              <a:lnSpc>
                <a:spcPct val="112000"/>
              </a:lnSpc>
              <a:defRPr sz="2000"/>
            </a:lvl1pPr>
            <a:lvl2pPr>
              <a:lnSpc>
                <a:spcPct val="112000"/>
              </a:lnSpc>
              <a:defRPr sz="1800"/>
            </a:lvl2pPr>
            <a:lvl3pPr>
              <a:lnSpc>
                <a:spcPct val="112000"/>
              </a:lnSpc>
              <a:defRPr sz="1600"/>
            </a:lvl3pPr>
            <a:lvl4pPr>
              <a:lnSpc>
                <a:spcPct val="112000"/>
              </a:lnSpc>
              <a:defRPr sz="1400"/>
            </a:lvl4pPr>
            <a:lvl5pPr>
              <a:lnSpc>
                <a:spcPct val="112000"/>
              </a:lnSpc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2621513"/>
            <a:ext cx="2879082" cy="3239537"/>
          </a:xfrm>
        </p:spPr>
        <p:txBody>
          <a:bodyPr>
            <a:normAutofit/>
          </a:bodyPr>
          <a:lstStyle>
            <a:lvl1pPr marL="0" indent="0" algn="r">
              <a:lnSpc>
                <a:spcPct val="125000"/>
              </a:lnSpc>
              <a:spcBef>
                <a:spcPts val="1200"/>
              </a:spcBef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536F8-3C5D-4BAF-98DA-5FE21D8FDA9F}" type="datetimeFigureOut">
              <a:rPr lang="ar-SA" smtClean="0"/>
              <a:pPr/>
              <a:t>16/01/37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59183-D25E-4D28-8347-15FAE59FDC6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7555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1" y="557262"/>
            <a:ext cx="2882528" cy="1919239"/>
          </a:xfrm>
        </p:spPr>
        <p:txBody>
          <a:bodyPr anchor="t">
            <a:noAutofit/>
          </a:bodyPr>
          <a:lstStyle>
            <a:lvl1pPr>
              <a:lnSpc>
                <a:spcPct val="93000"/>
              </a:lnSpc>
              <a:defRPr sz="30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43350" y="1"/>
            <a:ext cx="4629150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1" y="2621512"/>
            <a:ext cx="2882528" cy="3236976"/>
          </a:xfrm>
        </p:spPr>
        <p:txBody>
          <a:bodyPr>
            <a:normAutofit/>
          </a:bodyPr>
          <a:lstStyle>
            <a:lvl1pPr marL="0" indent="0" algn="r">
              <a:lnSpc>
                <a:spcPct val="125000"/>
              </a:lnSpc>
              <a:spcBef>
                <a:spcPts val="1200"/>
              </a:spcBef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536F8-3C5D-4BAF-98DA-5FE21D8FDA9F}" type="datetimeFigureOut">
              <a:rPr lang="ar-SA" smtClean="0"/>
              <a:pPr/>
              <a:t>16/01/37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59183-D25E-4D28-8347-15FAE59FDC6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0586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title="Page Number Shape"/>
          <p:cNvSpPr/>
          <p:nvPr/>
        </p:nvSpPr>
        <p:spPr bwMode="auto">
          <a:xfrm>
            <a:off x="8736012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559678"/>
            <a:ext cx="2875430" cy="4952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569066"/>
            <a:ext cx="4686299" cy="5655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1" y="5930061"/>
            <a:ext cx="286114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1" baseline="0">
                <a:solidFill>
                  <a:schemeClr val="accent1"/>
                </a:solidFill>
                <a:latin typeface="+mj-lt"/>
              </a:defRPr>
            </a:lvl1pPr>
          </a:lstStyle>
          <a:p>
            <a:fld id="{C2A536F8-3C5D-4BAF-98DA-5FE21D8FDA9F}" type="datetimeFigureOut">
              <a:rPr lang="ar-SA" smtClean="0"/>
              <a:pPr/>
              <a:t>16/01/37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1" y="6314441"/>
            <a:ext cx="286114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 b="1" i="1" baseline="0">
                <a:solidFill>
                  <a:schemeClr val="accent1"/>
                </a:solidFill>
                <a:latin typeface="+mj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012" y="5607593"/>
            <a:ext cx="4079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1" baseline="0">
                <a:solidFill>
                  <a:schemeClr val="bg2"/>
                </a:solidFill>
                <a:latin typeface="+mj-lt"/>
              </a:defRPr>
            </a:lvl1pPr>
          </a:lstStyle>
          <a:p>
            <a:fld id="{3AA59183-D25E-4D28-8347-15FAE59FDC6C}" type="slidenum">
              <a:rPr lang="ar-SA" smtClean="0"/>
              <a:pPr/>
              <a:t>‹#›</a:t>
            </a:fld>
            <a:endParaRPr lang="ar-SA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99730"/>
            <a:ext cx="337185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0" y="6199730"/>
            <a:ext cx="337185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01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r" defTabSz="685800" rtl="0" eaLnBrk="1" latinLnBrk="0" hangingPunct="1">
        <a:lnSpc>
          <a:spcPct val="90000"/>
        </a:lnSpc>
        <a:spcBef>
          <a:spcPct val="0"/>
        </a:spcBef>
        <a:buNone/>
        <a:defRPr sz="3800" b="0" i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83464" indent="-283464" algn="l" defTabSz="6858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20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83464" indent="-283464" algn="l" defTabSz="6858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8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83464" indent="-283464" algn="l" defTabSz="6858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283464" indent="-283464" algn="l" defTabSz="6858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4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83464" indent="-283464" algn="l" defTabSz="6858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83464" indent="-283464" algn="l" defTabSz="685800" rtl="0" eaLnBrk="1" latinLnBrk="0" hangingPunct="1">
        <a:lnSpc>
          <a:spcPct val="112000"/>
        </a:lnSpc>
        <a:spcBef>
          <a:spcPts val="975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83464" indent="-283464" algn="l" defTabSz="685800" rtl="0" eaLnBrk="1" latinLnBrk="0" hangingPunct="1">
        <a:lnSpc>
          <a:spcPct val="112000"/>
        </a:lnSpc>
        <a:spcBef>
          <a:spcPts val="975"/>
        </a:spcBef>
        <a:buFont typeface="Arial" panose="020B0604020202020204" pitchFamily="34" charset="0"/>
        <a:buChar char="•"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83464" indent="-283464" algn="l" defTabSz="685800" rtl="0" eaLnBrk="1" latinLnBrk="0" hangingPunct="1">
        <a:lnSpc>
          <a:spcPct val="112000"/>
        </a:lnSpc>
        <a:spcBef>
          <a:spcPts val="975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12598" indent="-212598" algn="l" defTabSz="685800" rtl="0" eaLnBrk="1" latinLnBrk="0" hangingPunct="1">
        <a:lnSpc>
          <a:spcPct val="112000"/>
        </a:lnSpc>
        <a:spcBef>
          <a:spcPts val="975"/>
        </a:spcBef>
        <a:buFont typeface="Arial" panose="020B0604020202020204" pitchFamily="34" charset="0"/>
        <a:buChar char="•"/>
        <a:defRPr sz="105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4294967295" pos="2832">
          <p15:clr>
            <a:srgbClr val="F26B43"/>
          </p15:clr>
        </p15:guide>
        <p15:guide id="4294967295" pos="480">
          <p15:clr>
            <a:srgbClr val="F26B43"/>
          </p15:clr>
        </p15:guide>
        <p15:guide id="4294967295" pos="7200">
          <p15:clr>
            <a:srgbClr val="F26B43"/>
          </p15:clr>
        </p15:guide>
        <p15:guide id="4294967295" pos="3264">
          <p15:clr>
            <a:srgbClr val="F26B43"/>
          </p15:clr>
        </p15:guide>
        <p15:guide id="4294967295" pos="2124">
          <p15:clr>
            <a:srgbClr val="F26B43"/>
          </p15:clr>
        </p15:guide>
        <p15:guide id="4294967295" pos="360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pos="5400">
          <p15:clr>
            <a:srgbClr val="F26B43"/>
          </p15:clr>
        </p15:guide>
        <p15:guide id="4294967295" pos="24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.sa/url?sa=i&amp;rct=j&amp;q=&amp;esrc=s&amp;frm=1&amp;source=images&amp;cd=&amp;cad=rja&amp;docid=2s3QNtPvOhviDM&amp;tbnid=VhOIZsfE2O3AXM:&amp;ved=0CAUQjRw&amp;url=http://bioweb.uwlax.edu/bio203/s2008/geske_rich/lifecycle.htm&amp;ei=BC51UqOMHIrW0QXth4DYDA&amp;psig=AFQjCNHkF20mYFj1eLw2SIr9ZJIHGMuWRQ&amp;ust=138349588113567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14348" y="476672"/>
            <a:ext cx="7772400" cy="2279213"/>
          </a:xfrm>
        </p:spPr>
        <p:txBody>
          <a:bodyPr>
            <a:normAutofit/>
          </a:bodyPr>
          <a:lstStyle/>
          <a:p>
            <a:r>
              <a:rPr lang="en-US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Taenia</a:t>
            </a:r>
            <a:br>
              <a:rPr lang="en-US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Lecture 8</a:t>
            </a:r>
            <a:endParaRPr lang="ar-SA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7409" name="Picture 1" descr="C:\Users\SULTAN\Pictures\TAPEWOR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3429000"/>
            <a:ext cx="3950321" cy="292894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6" name="Picture 2" descr="C:\Users\SULTAN\Pictures\1_2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0127" y="3429000"/>
            <a:ext cx="3810005" cy="28575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71500" y="559678"/>
            <a:ext cx="8104956" cy="925106"/>
          </a:xfrm>
        </p:spPr>
        <p:txBody>
          <a:bodyPr>
            <a:normAutofit/>
          </a:bodyPr>
          <a:lstStyle/>
          <a:p>
            <a:pPr algn="ctr"/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Life Cycle of </a:t>
            </a:r>
            <a:r>
              <a:rPr lang="en-GB" b="1" i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</a:t>
            </a:r>
            <a:r>
              <a:rPr lang="en-GB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</a:t>
            </a:r>
            <a:r>
              <a:rPr lang="en-GB" b="1" i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saginata</a:t>
            </a:r>
            <a:r>
              <a:rPr lang="ar-SA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endParaRPr lang="ar-SA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GB" dirty="0" smtClean="0"/>
              <a:t>1.Faeces </a:t>
            </a:r>
            <a:r>
              <a:rPr lang="en-GB" dirty="0"/>
              <a:t>of humans contain the eggs of the tapeworm.</a:t>
            </a:r>
            <a:endParaRPr lang="en-US" dirty="0"/>
          </a:p>
          <a:p>
            <a:pPr algn="l" rtl="0">
              <a:buNone/>
            </a:pPr>
            <a:r>
              <a:rPr lang="en-GB" dirty="0"/>
              <a:t>2.Egg is ingested by cattle. </a:t>
            </a:r>
            <a:endParaRPr lang="en-US" dirty="0"/>
          </a:p>
          <a:p>
            <a:pPr algn="l" rtl="0">
              <a:buNone/>
            </a:pPr>
            <a:r>
              <a:rPr lang="en-GB" dirty="0"/>
              <a:t>3.Eggs hatch to release </a:t>
            </a:r>
            <a:r>
              <a:rPr lang="en-GB" dirty="0" err="1"/>
              <a:t>hexacynth</a:t>
            </a:r>
            <a:r>
              <a:rPr lang="en-GB" dirty="0"/>
              <a:t> (six-hooked) larvae in small intestine.</a:t>
            </a:r>
            <a:endParaRPr lang="en-US" dirty="0"/>
          </a:p>
          <a:p>
            <a:pPr algn="l" rtl="0">
              <a:buNone/>
            </a:pPr>
            <a:r>
              <a:rPr lang="en-GB" dirty="0"/>
              <a:t>4.Larvae migrate through the intestinal and enters the blood, lymph system.</a:t>
            </a:r>
            <a:endParaRPr lang="en-US" dirty="0"/>
          </a:p>
          <a:p>
            <a:pPr algn="l" rtl="0">
              <a:buNone/>
            </a:pPr>
            <a:r>
              <a:rPr lang="en-GB" dirty="0"/>
              <a:t>5.Larvae is carried to tissues such as heart and other muscles to develop </a:t>
            </a:r>
            <a:r>
              <a:rPr lang="en-GB" dirty="0" err="1"/>
              <a:t>cysticercus</a:t>
            </a:r>
            <a:r>
              <a:rPr lang="en-GB" dirty="0"/>
              <a:t>.</a:t>
            </a:r>
            <a:endParaRPr lang="en-US" dirty="0"/>
          </a:p>
          <a:p>
            <a:pPr algn="l" rtl="0">
              <a:buNone/>
            </a:pPr>
            <a:r>
              <a:rPr lang="en-GB" dirty="0"/>
              <a:t>6.Man is infected by ingesting uncooked meat containing </a:t>
            </a:r>
            <a:r>
              <a:rPr lang="en-GB" dirty="0" err="1"/>
              <a:t>cysticercus</a:t>
            </a:r>
            <a:r>
              <a:rPr lang="en-GB" dirty="0"/>
              <a:t>.</a:t>
            </a:r>
            <a:endParaRPr lang="en-US" dirty="0"/>
          </a:p>
          <a:p>
            <a:pPr algn="l" rtl="0">
              <a:buNone/>
            </a:pPr>
            <a:r>
              <a:rPr lang="en-GB" dirty="0"/>
              <a:t>7. Once ingested, the </a:t>
            </a:r>
            <a:r>
              <a:rPr lang="en-GB" dirty="0" err="1"/>
              <a:t>scolex</a:t>
            </a:r>
            <a:r>
              <a:rPr lang="en-GB" dirty="0"/>
              <a:t> of parasite attaches to the intestinal wall and grow into a mature tapeworm which sheds eggs in the </a:t>
            </a:r>
            <a:r>
              <a:rPr lang="en-GB" dirty="0" smtClean="0"/>
              <a:t>faeces </a:t>
            </a:r>
            <a:r>
              <a:rPr lang="en-GB" dirty="0"/>
              <a:t>of the infected human.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71500" y="559678"/>
            <a:ext cx="7888932" cy="869058"/>
          </a:xfrm>
        </p:spPr>
        <p:txBody>
          <a:bodyPr>
            <a:normAutofit/>
          </a:bodyPr>
          <a:lstStyle/>
          <a:p>
            <a:pPr algn="ctr"/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Life Cycle of </a:t>
            </a:r>
            <a:r>
              <a:rPr lang="en-GB" b="1" i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</a:t>
            </a:r>
            <a:r>
              <a:rPr lang="en-GB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</a:t>
            </a:r>
            <a:r>
              <a:rPr lang="en-GB" b="1" i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solium</a:t>
            </a:r>
            <a:r>
              <a:rPr lang="ar-SA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ar-SA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4282" y="1428736"/>
            <a:ext cx="8715436" cy="5143536"/>
          </a:xfrm>
        </p:spPr>
        <p:txBody>
          <a:bodyPr>
            <a:noAutofit/>
          </a:bodyPr>
          <a:lstStyle/>
          <a:p>
            <a:pPr algn="l" rtl="0">
              <a:buNone/>
            </a:pPr>
            <a:r>
              <a:rPr lang="en-GB" sz="2400" dirty="0" smtClean="0"/>
              <a:t>1</a:t>
            </a:r>
            <a:r>
              <a:rPr lang="en-GB" sz="2400" dirty="0"/>
              <a:t>. Man ingests the larvae by eating uncooked contaminated pork containing the larvae in </a:t>
            </a:r>
            <a:r>
              <a:rPr lang="en-GB" sz="2400" dirty="0" err="1"/>
              <a:t>cysticerci</a:t>
            </a:r>
            <a:r>
              <a:rPr lang="en-GB" sz="2400" dirty="0"/>
              <a:t>.</a:t>
            </a:r>
            <a:endParaRPr lang="en-US" sz="2400" dirty="0"/>
          </a:p>
          <a:p>
            <a:pPr algn="l" rtl="0">
              <a:buNone/>
            </a:pPr>
            <a:r>
              <a:rPr lang="en-GB" sz="2400" dirty="0"/>
              <a:t>2. Larvae develops into adult form </a:t>
            </a:r>
            <a:r>
              <a:rPr lang="en-GB" sz="2400" dirty="0" smtClean="0"/>
              <a:t>the </a:t>
            </a:r>
            <a:r>
              <a:rPr lang="en-GB" sz="2400" dirty="0"/>
              <a:t>tapeworm.</a:t>
            </a:r>
            <a:endParaRPr lang="en-US" sz="2400" dirty="0"/>
          </a:p>
          <a:p>
            <a:pPr algn="l" rtl="0">
              <a:buNone/>
            </a:pPr>
            <a:r>
              <a:rPr lang="en-GB" sz="2400" dirty="0"/>
              <a:t>3. Tapeworm attaches to the intestinal lining of human and sheds its eggs in human </a:t>
            </a:r>
            <a:r>
              <a:rPr lang="en-GB" sz="2400" dirty="0" smtClean="0"/>
              <a:t>faeces. </a:t>
            </a:r>
            <a:endParaRPr lang="en-US" sz="2400" dirty="0"/>
          </a:p>
          <a:p>
            <a:pPr algn="l" rtl="0">
              <a:buNone/>
            </a:pPr>
            <a:r>
              <a:rPr lang="en-GB" sz="2400" dirty="0"/>
              <a:t>4. Pigs come into contact with human </a:t>
            </a:r>
            <a:r>
              <a:rPr lang="en-GB" sz="2400" dirty="0" smtClean="0"/>
              <a:t>faeces </a:t>
            </a:r>
            <a:r>
              <a:rPr lang="en-GB" sz="2400" dirty="0"/>
              <a:t>and ingest the tapeworm eggs that contain the eggs. </a:t>
            </a:r>
            <a:endParaRPr lang="en-US" sz="2400" dirty="0"/>
          </a:p>
          <a:p>
            <a:pPr algn="l" rtl="0">
              <a:buNone/>
            </a:pPr>
            <a:r>
              <a:rPr lang="en-GB" sz="2400" dirty="0"/>
              <a:t>5. Eggs penetrate the small intestine of the pig, enter the hepatic portal vein, enter the general </a:t>
            </a:r>
            <a:r>
              <a:rPr lang="en-GB" sz="2400" dirty="0" smtClean="0"/>
              <a:t>circulation system.</a:t>
            </a:r>
            <a:endParaRPr lang="en-US" sz="2400" dirty="0"/>
          </a:p>
          <a:p>
            <a:pPr algn="l" rtl="0">
              <a:buNone/>
            </a:pPr>
            <a:r>
              <a:rPr lang="en-GB" sz="2400" dirty="0"/>
              <a:t>6. Eggs migrate to the skeletal or cardiac muscle where they form </a:t>
            </a:r>
            <a:r>
              <a:rPr lang="en-GB" sz="2400" dirty="0" err="1"/>
              <a:t>cysticerci</a:t>
            </a:r>
            <a:r>
              <a:rPr lang="en-GB" sz="2400" dirty="0"/>
              <a:t>.</a:t>
            </a:r>
            <a:endParaRPr lang="en-US" sz="2400" dirty="0"/>
          </a:p>
          <a:p>
            <a:pPr algn="l" rtl="0">
              <a:buNone/>
            </a:pPr>
            <a:r>
              <a:rPr lang="en-GB" sz="2400" dirty="0"/>
              <a:t/>
            </a:r>
            <a:br>
              <a:rPr lang="en-GB" sz="2400" dirty="0"/>
            </a:br>
            <a:endParaRPr lang="en-US" sz="2400" dirty="0"/>
          </a:p>
          <a:p>
            <a:endParaRPr lang="ar-S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27584" y="1664836"/>
            <a:ext cx="8229600" cy="4525963"/>
          </a:xfrm>
        </p:spPr>
        <p:txBody>
          <a:bodyPr/>
          <a:lstStyle/>
          <a:p>
            <a:endParaRPr lang="ar-SA"/>
          </a:p>
        </p:txBody>
      </p:sp>
      <p:pic>
        <p:nvPicPr>
          <p:cNvPr id="3073" name="Picture 2" descr="1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9"/>
            <a:ext cx="9144000" cy="6857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49" name="Picture 5" descr="Taenia_LifeCycle.gif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482981"/>
          </a:xfrm>
        </p:spPr>
        <p:txBody>
          <a:bodyPr/>
          <a:lstStyle/>
          <a:p>
            <a:pPr algn="ctr">
              <a:buNone/>
            </a:pPr>
            <a:r>
              <a:rPr lang="en-US" sz="66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Under The microscope</a:t>
            </a:r>
            <a:endParaRPr lang="ar-SA" sz="66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SULTAN\Pictures\4e91395b_136e4957107__8000_00000193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5" y="928670"/>
            <a:ext cx="7286676" cy="54893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ULTAN\Pictures\06-M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928670"/>
            <a:ext cx="6998721" cy="53269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ULTAN\Pictures\_taenia_prog40x_labele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71546"/>
            <a:ext cx="7747138" cy="53634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4" name="Picture 2" descr="C:\Users\SULTAN\Pictures\w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517681"/>
            <a:ext cx="6000792" cy="48054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098" name="Picture 2" descr="C:\Users\SULTAN\Pictures\Taenia_saginata_proglt_DPDx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00364" y="785794"/>
            <a:ext cx="3500462" cy="51830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332" y="1"/>
            <a:ext cx="7773338" cy="1052736"/>
          </a:xfrm>
        </p:spPr>
        <p:txBody>
          <a:bodyPr/>
          <a:lstStyle/>
          <a:p>
            <a:pPr algn="ctr"/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Taenia</a:t>
            </a:r>
            <a:endParaRPr lang="ar-SA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908720"/>
            <a:ext cx="3995936" cy="5760640"/>
          </a:xfrm>
        </p:spPr>
        <p:txBody>
          <a:bodyPr>
            <a:normAutofit/>
          </a:bodyPr>
          <a:lstStyle/>
          <a:p>
            <a:pPr algn="l" rtl="0"/>
            <a:r>
              <a:rPr lang="en-GB" sz="2800" dirty="0" smtClean="0"/>
              <a:t>This class comprises the tapeworms, all of which are </a:t>
            </a:r>
            <a:r>
              <a:rPr lang="en-GB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endoparasites</a:t>
            </a:r>
            <a:r>
              <a:rPr lang="en-GB" sz="2800" dirty="0" smtClean="0"/>
              <a:t> and lack an alimentary canal throughout life.</a:t>
            </a:r>
          </a:p>
          <a:p>
            <a:pPr algn="l" rtl="0"/>
            <a:endParaRPr lang="en-GB" sz="2800" dirty="0" smtClean="0"/>
          </a:p>
          <a:p>
            <a:pPr algn="l" rtl="0"/>
            <a:r>
              <a:rPr lang="en-GB" sz="2800" dirty="0" smtClean="0"/>
              <a:t>They have a great power of reproduction, both asexual and sexual.</a:t>
            </a:r>
            <a:endParaRPr lang="en-US" sz="2800" dirty="0"/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3995936" y="1714488"/>
            <a:ext cx="5005220" cy="4526244"/>
          </a:xfrm>
          <a:prstGeom prst="bracePair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82ACD0"/>
            </a:solidFill>
            <a:round/>
            <a:headEnd/>
            <a:tailEnd/>
          </a:ln>
          <a:effectLst/>
        </p:spPr>
        <p:txBody>
          <a:bodyPr vert="horz" wrap="square" lIns="274320" tIns="45720" rIns="274320" bIns="45720" numCol="1" anchor="t" anchorCtr="0" compatLnSpc="1">
            <a:prstTxWarp prst="textNoShape">
              <a:avLst/>
            </a:prstTxWarp>
          </a:bodyPr>
          <a:lstStyle/>
          <a:p>
            <a:pPr algn="l" rtl="0"/>
            <a:r>
              <a:rPr lang="en-US" sz="2000" dirty="0" err="1" smtClean="0"/>
              <a:t>Kingdom:Animalia</a:t>
            </a:r>
            <a:endParaRPr lang="en-US" sz="2000" dirty="0" smtClean="0"/>
          </a:p>
          <a:p>
            <a:pPr algn="l" rtl="0"/>
            <a:r>
              <a:rPr lang="en-US" sz="2000" dirty="0" err="1" smtClean="0"/>
              <a:t>Subkingdom:Eumetazoa</a:t>
            </a:r>
            <a:endParaRPr lang="en-US" sz="2000" dirty="0" smtClean="0"/>
          </a:p>
          <a:p>
            <a:pPr algn="l" rtl="0"/>
            <a:r>
              <a:rPr lang="en-US" sz="2000" dirty="0" err="1" smtClean="0"/>
              <a:t>Class:Cestoda</a:t>
            </a:r>
            <a:endParaRPr lang="en-US" sz="2000" dirty="0" smtClean="0"/>
          </a:p>
          <a:p>
            <a:pPr algn="l" rtl="0"/>
            <a:r>
              <a:rPr lang="en-US" sz="2000" dirty="0" err="1" smtClean="0"/>
              <a:t>Order:Cyclophllidea</a:t>
            </a:r>
            <a:endParaRPr lang="en-US" sz="2000" dirty="0" smtClean="0"/>
          </a:p>
          <a:p>
            <a:pPr algn="l" rtl="0"/>
            <a:r>
              <a:rPr lang="en-US" sz="2000" dirty="0" err="1" smtClean="0"/>
              <a:t>Genus:Taenia</a:t>
            </a:r>
            <a:endParaRPr lang="en-US" sz="2000" dirty="0" smtClean="0"/>
          </a:p>
          <a:p>
            <a:pPr algn="l" rtl="0"/>
            <a:r>
              <a:rPr lang="en-US" sz="2000" dirty="0" smtClean="0"/>
              <a:t>Species: </a:t>
            </a:r>
            <a:r>
              <a:rPr lang="en-US" sz="2000" i="1" u="sng" dirty="0" smtClean="0"/>
              <a:t>Taenia</a:t>
            </a:r>
            <a:r>
              <a:rPr lang="en-US" sz="2000" i="1" dirty="0" smtClean="0"/>
              <a:t> </a:t>
            </a:r>
            <a:r>
              <a:rPr lang="en-US" sz="2000" i="1" u="sng" dirty="0" smtClean="0"/>
              <a:t>saginata</a:t>
            </a:r>
            <a:r>
              <a:rPr lang="en-US" sz="2000" i="1" dirty="0" smtClean="0"/>
              <a:t> </a:t>
            </a:r>
            <a:r>
              <a:rPr lang="en-US" sz="2000" dirty="0" smtClean="0"/>
              <a:t>(beef tape­worm)</a:t>
            </a:r>
          </a:p>
          <a:p>
            <a:pPr algn="l" rtl="0"/>
            <a:r>
              <a:rPr lang="en-US" sz="2000" i="1" u="sng" dirty="0" smtClean="0"/>
              <a:t>Taenia</a:t>
            </a:r>
            <a:r>
              <a:rPr lang="en-US" sz="2000" i="1" dirty="0" smtClean="0"/>
              <a:t> </a:t>
            </a:r>
            <a:r>
              <a:rPr lang="en-US" sz="2000" i="1" u="sng" dirty="0" err="1" smtClean="0"/>
              <a:t>solium</a:t>
            </a:r>
            <a:r>
              <a:rPr lang="en-US" sz="2000" i="1" dirty="0" smtClean="0"/>
              <a:t> </a:t>
            </a:r>
          </a:p>
          <a:p>
            <a:pPr algn="l" rtl="0"/>
            <a:r>
              <a:rPr lang="en-US" sz="2000" dirty="0" smtClean="0"/>
              <a:t>(pork tapeworm) </a:t>
            </a:r>
            <a:r>
              <a:rPr kumimoji="0" lang="en-US" sz="20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705448"/>
              </p:ext>
            </p:extLst>
          </p:nvPr>
        </p:nvGraphicFramePr>
        <p:xfrm>
          <a:off x="683568" y="1412775"/>
          <a:ext cx="7704855" cy="4392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8285"/>
                <a:gridCol w="2568285"/>
                <a:gridCol w="2568285"/>
              </a:tblGrid>
              <a:tr h="8784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Exam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853" marR="528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Monday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853" marR="528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Wednesday 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853" marR="52853" marT="0" marB="0"/>
                </a:tc>
              </a:tr>
              <a:tr h="87849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Midterm exam 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853" marR="528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16/11/2015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853" marR="528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18/11/2015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853" marR="52853" marT="0" marB="0"/>
                </a:tc>
              </a:tr>
              <a:tr h="87849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4/2/1437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853" marR="528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6/2/1437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853" marR="52853" marT="0" marB="0"/>
                </a:tc>
              </a:tr>
              <a:tr h="87849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Final Exam 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853" marR="528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30/11/2015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853" marR="528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2/12/2015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853" marR="52853" marT="0" marB="0"/>
                </a:tc>
              </a:tr>
              <a:tr h="87849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18/2/1437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853" marR="528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20/2/1437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853" marR="52853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83568" y="32790"/>
            <a:ext cx="7704856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The Lab exams for lab Zoo- 103 will be held on following dates: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699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6730"/>
          </a:xfrm>
        </p:spPr>
        <p:txBody>
          <a:bodyPr>
            <a:normAutofit/>
          </a:bodyPr>
          <a:lstStyle/>
          <a:p>
            <a:r>
              <a:rPr lang="en-US" sz="8000" dirty="0" smtClean="0"/>
              <a:t>Thank you 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731404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60648"/>
            <a:ext cx="4643438" cy="5865515"/>
          </a:xfrm>
        </p:spPr>
        <p:txBody>
          <a:bodyPr>
            <a:normAutofit/>
          </a:bodyPr>
          <a:lstStyle/>
          <a:p>
            <a:pPr algn="l" rtl="0"/>
            <a:r>
              <a:rPr lang="en-GB" sz="2800" dirty="0" smtClean="0"/>
              <a:t>Infection </a:t>
            </a:r>
            <a:r>
              <a:rPr lang="en-GB" sz="2800" dirty="0"/>
              <a:t>acquired by the ingestion of raw or undercooked meat of infected animals. </a:t>
            </a:r>
            <a:endParaRPr lang="en-GB" sz="2800" dirty="0" smtClean="0"/>
          </a:p>
          <a:p>
            <a:pPr algn="l" rtl="0"/>
            <a:endParaRPr lang="en-GB" sz="2800" dirty="0" smtClean="0"/>
          </a:p>
          <a:p>
            <a:pPr algn="l" rtl="0"/>
            <a:r>
              <a:rPr lang="en-GB" sz="2800" dirty="0" smtClean="0"/>
              <a:t>Although </a:t>
            </a:r>
            <a:r>
              <a:rPr lang="en-GB" sz="2800" dirty="0"/>
              <a:t>many species exist, but the two species which infect man are </a:t>
            </a:r>
            <a:r>
              <a:rPr lang="en-GB" sz="2800" i="1" u="sng" dirty="0"/>
              <a:t>T.</a:t>
            </a:r>
            <a:r>
              <a:rPr lang="en-GB" sz="2800" i="1" dirty="0"/>
              <a:t> </a:t>
            </a:r>
            <a:r>
              <a:rPr lang="en-GB" sz="2800" i="1" u="sng" dirty="0"/>
              <a:t>saginata  </a:t>
            </a:r>
            <a:r>
              <a:rPr lang="en-GB" sz="2800" dirty="0"/>
              <a:t>and </a:t>
            </a:r>
            <a:r>
              <a:rPr lang="en-GB" sz="2800" i="1" u="sng" dirty="0"/>
              <a:t>T.</a:t>
            </a:r>
            <a:r>
              <a:rPr lang="en-GB" sz="2800" i="1" dirty="0"/>
              <a:t> </a:t>
            </a:r>
            <a:r>
              <a:rPr lang="en-GB" sz="2800" i="1" u="sng" dirty="0" err="1"/>
              <a:t>solium</a:t>
            </a:r>
            <a:r>
              <a:rPr lang="en-GB" sz="2800" i="1" u="sng" dirty="0"/>
              <a:t> </a:t>
            </a:r>
            <a:endParaRPr lang="en-US" sz="2800" i="1" u="sng" dirty="0"/>
          </a:p>
          <a:p>
            <a:endParaRPr lang="ar-SA" dirty="0"/>
          </a:p>
        </p:txBody>
      </p:sp>
      <p:pic>
        <p:nvPicPr>
          <p:cNvPr id="15362" name="Picture 2" descr="http://bioweb.uwlax.edu/bio203/s2008/geske_rich/images/OrgBioCystsInPigMuscle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3228" y="1268760"/>
            <a:ext cx="4430550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71546"/>
          </a:xfrm>
        </p:spPr>
        <p:txBody>
          <a:bodyPr/>
          <a:lstStyle/>
          <a:p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External Features</a:t>
            </a:r>
            <a:endParaRPr lang="ar-SA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158" y="1643050"/>
            <a:ext cx="3971924" cy="500066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 rtl="0"/>
            <a:r>
              <a:rPr lang="en-GB" b="1" dirty="0" err="1" smtClean="0"/>
              <a:t>Scolex</a:t>
            </a:r>
            <a:r>
              <a:rPr lang="en-GB" dirty="0" smtClean="0"/>
              <a:t> has </a:t>
            </a:r>
            <a:r>
              <a:rPr lang="en-GB" dirty="0"/>
              <a:t>four large muscular </a:t>
            </a:r>
            <a:r>
              <a:rPr lang="en-GB" dirty="0" smtClean="0"/>
              <a:t>suckers </a:t>
            </a:r>
          </a:p>
          <a:p>
            <a:pPr algn="l" rtl="0"/>
            <a:r>
              <a:rPr lang="en-GB" dirty="0"/>
              <a:t>N</a:t>
            </a:r>
            <a:r>
              <a:rPr lang="en-GB" dirty="0" smtClean="0"/>
              <a:t>o </a:t>
            </a:r>
            <a:r>
              <a:rPr lang="en-GB" dirty="0"/>
              <a:t>mouth or hooks exist. </a:t>
            </a:r>
            <a:endParaRPr lang="en-GB" dirty="0" smtClean="0"/>
          </a:p>
          <a:p>
            <a:pPr algn="l" rtl="0"/>
            <a:endParaRPr lang="en-GB" dirty="0" smtClean="0"/>
          </a:p>
          <a:p>
            <a:pPr algn="l" rtl="0"/>
            <a:endParaRPr lang="en-GB" dirty="0" smtClean="0"/>
          </a:p>
          <a:p>
            <a:pPr algn="l" rtl="0"/>
            <a:endParaRPr lang="en-GB" dirty="0" smtClean="0"/>
          </a:p>
          <a:p>
            <a:pPr algn="l" rtl="0"/>
            <a:endParaRPr lang="en-GB" dirty="0" smtClean="0"/>
          </a:p>
          <a:p>
            <a:pPr algn="l" rtl="0"/>
            <a:endParaRPr lang="en-US" dirty="0"/>
          </a:p>
          <a:p>
            <a:endParaRPr lang="ar-SA" dirty="0"/>
          </a:p>
        </p:txBody>
      </p:sp>
      <p:sp>
        <p:nvSpPr>
          <p:cNvPr id="4" name="مربع نص 3"/>
          <p:cNvSpPr txBox="1"/>
          <p:nvPr/>
        </p:nvSpPr>
        <p:spPr>
          <a:xfrm>
            <a:off x="4572000" y="1643051"/>
            <a:ext cx="3888432" cy="329320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GB" sz="2000" dirty="0" smtClean="0"/>
              <a:t>SCOLEX IS RELATIVELY SMALLER </a:t>
            </a:r>
          </a:p>
          <a:p>
            <a:pPr algn="l" rtl="0">
              <a:buFont typeface="Arial" pitchFamily="34" charset="0"/>
              <a:buChar char="•"/>
            </a:pPr>
            <a:r>
              <a:rPr lang="en-GB" sz="2000" dirty="0" smtClean="0"/>
              <a:t>IT HAS A ROUNDED PROMINENT ROSTELLUM WITH A DOUBLE ROW OF CHITINOUS HOOKS.</a:t>
            </a:r>
          </a:p>
          <a:p>
            <a:pPr algn="l" rtl="0">
              <a:buFont typeface="Arial" pitchFamily="34" charset="0"/>
              <a:buChar char="•"/>
            </a:pPr>
            <a:endParaRPr lang="en-GB" sz="3200" dirty="0" smtClean="0"/>
          </a:p>
          <a:p>
            <a:pPr algn="l" rtl="0">
              <a:buFont typeface="Arial" pitchFamily="34" charset="0"/>
              <a:buChar char="•"/>
            </a:pPr>
            <a:endParaRPr lang="en-GB" sz="3200" dirty="0" smtClean="0"/>
          </a:p>
          <a:p>
            <a:pPr algn="l" rtl="0"/>
            <a:endParaRPr lang="en-GB" sz="3200" dirty="0" smtClean="0"/>
          </a:p>
          <a:p>
            <a:pPr algn="l" rtl="0"/>
            <a:endParaRPr lang="ar-SA" sz="3200" dirty="0"/>
          </a:p>
        </p:txBody>
      </p:sp>
      <p:sp>
        <p:nvSpPr>
          <p:cNvPr id="5" name="مستطيل 4"/>
          <p:cNvSpPr/>
          <p:nvPr/>
        </p:nvSpPr>
        <p:spPr>
          <a:xfrm>
            <a:off x="5214942" y="1000108"/>
            <a:ext cx="2622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i="1" u="sng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Taenia</a:t>
            </a:r>
            <a:r>
              <a:rPr lang="en-GB" sz="3200" b="1" i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GB" sz="3200" b="1" i="1" u="sng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solium</a:t>
            </a:r>
            <a:r>
              <a:rPr lang="en-GB" sz="3200" b="1" i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ar-SA" sz="3200" b="1" i="1" u="sng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048855" y="1000108"/>
            <a:ext cx="27124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i="1" u="sng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Taenia</a:t>
            </a:r>
            <a:r>
              <a:rPr lang="en-GB" sz="32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GB" sz="3200" b="1" i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saginata</a:t>
            </a:r>
            <a:r>
              <a:rPr lang="en-GB" sz="32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ar-SA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4337" name="Picture 1" descr="C:\Users\SULTAN\Pictures\4e91395b_136e4957107__8000_0000019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6613" y="3873799"/>
            <a:ext cx="3603820" cy="2152024"/>
          </a:xfrm>
          <a:prstGeom prst="rect">
            <a:avLst/>
          </a:prstGeom>
          <a:noFill/>
        </p:spPr>
      </p:pic>
      <p:pic>
        <p:nvPicPr>
          <p:cNvPr id="14339" name="Picture 3" descr="C:\Users\SULTAN\Pictures\imagesCAWC61C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819928"/>
            <a:ext cx="3642198" cy="24237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3384"/>
            <a:ext cx="9144000" cy="683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001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000108"/>
          </a:xfrm>
        </p:spPr>
        <p:txBody>
          <a:bodyPr/>
          <a:lstStyle/>
          <a:p>
            <a:pPr algn="ctr"/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Morphology</a:t>
            </a:r>
            <a:endParaRPr lang="ar-SA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41151"/>
              </p:ext>
            </p:extLst>
          </p:nvPr>
        </p:nvGraphicFramePr>
        <p:xfrm>
          <a:off x="1" y="764704"/>
          <a:ext cx="9143999" cy="6093295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3213503"/>
                <a:gridCol w="3193595"/>
                <a:gridCol w="2736901"/>
              </a:tblGrid>
              <a:tr h="87733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1" u="sng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T. </a:t>
                      </a:r>
                      <a:r>
                        <a:rPr lang="en-GB" sz="2400" b="1" i="1" u="sng" dirty="0" err="1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solium</a:t>
                      </a:r>
                      <a:endParaRPr lang="en-US" sz="2400" b="1" i="1" u="sng" dirty="0" smtClean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GB" sz="2400" b="1" i="1" u="sng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T. saginata </a:t>
                      </a:r>
                      <a:endParaRPr lang="ar-SA" sz="24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877338">
                <a:tc>
                  <a:txBody>
                    <a:bodyPr/>
                    <a:lstStyle/>
                    <a:p>
                      <a:pPr algn="l" rtl="1"/>
                      <a:r>
                        <a:rPr lang="en-US" sz="2400" dirty="0" smtClean="0"/>
                        <a:t>human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2400" dirty="0" smtClean="0"/>
                        <a:t>human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2400" b="1" i="0" kern="120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Definitive host</a:t>
                      </a:r>
                      <a:endParaRPr lang="ar-SA" sz="2400" b="1" i="0" kern="1200" dirty="0" smtClean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77338">
                <a:tc>
                  <a:txBody>
                    <a:bodyPr/>
                    <a:lstStyle/>
                    <a:p>
                      <a:pPr algn="l" rtl="1"/>
                      <a:r>
                        <a:rPr lang="en-US" sz="2400" dirty="0" smtClean="0"/>
                        <a:t>pig </a:t>
                      </a:r>
                      <a:endParaRPr lang="ar-SA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2400" dirty="0" smtClean="0"/>
                        <a:t>cattle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2400" b="1" i="0" kern="120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Intermediate host</a:t>
                      </a:r>
                      <a:endParaRPr lang="ar-SA" sz="2400" b="1" i="0" kern="1200" dirty="0" smtClean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461281">
                <a:tc>
                  <a:txBody>
                    <a:bodyPr/>
                    <a:lstStyle/>
                    <a:p>
                      <a:pPr algn="l" rtl="1"/>
                      <a:r>
                        <a:rPr lang="en-US" sz="2400" dirty="0" smtClean="0"/>
                        <a:t>found in the muscles or subcutaneous tissues of their intermediate host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GB" sz="2400" dirty="0" smtClean="0"/>
                        <a:t>found in the cow after ingestion of the worm eggs.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GB" sz="2400" b="1" i="0" kern="120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Larvae</a:t>
                      </a:r>
                      <a:endParaRPr lang="ar-SA" sz="2400" b="1" i="0" kern="1200" dirty="0" smtClean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313" name="Picture 1" descr="C:\Users\SULTAN\Pictures\cysticercu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429132"/>
            <a:ext cx="2408836" cy="17478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4282" y="214290"/>
            <a:ext cx="8822214" cy="6357982"/>
          </a:xfrm>
        </p:spPr>
        <p:txBody>
          <a:bodyPr>
            <a:normAutofit/>
          </a:bodyPr>
          <a:lstStyle/>
          <a:p>
            <a:pPr algn="l" rtl="0"/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Mature </a:t>
            </a:r>
            <a:r>
              <a:rPr lang="en-GB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Proglottis</a:t>
            </a:r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GB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/>
              <a:t>contains the uterus (unbranched), </a:t>
            </a:r>
            <a:r>
              <a:rPr lang="en-GB" dirty="0" smtClean="0"/>
              <a:t>ovary</a:t>
            </a:r>
            <a:r>
              <a:rPr lang="en-GB" dirty="0"/>
              <a:t>,  genital </a:t>
            </a:r>
            <a:r>
              <a:rPr lang="en-GB" dirty="0" smtClean="0"/>
              <a:t>pore </a:t>
            </a:r>
            <a:r>
              <a:rPr lang="en-GB" dirty="0"/>
              <a:t>and </a:t>
            </a:r>
            <a:r>
              <a:rPr lang="en-GB" dirty="0" smtClean="0"/>
              <a:t>testes.</a:t>
            </a:r>
            <a:endParaRPr lang="en-US" dirty="0"/>
          </a:p>
          <a:p>
            <a:pPr algn="l" rtl="0"/>
            <a:endParaRPr lang="en-GB" sz="1000" b="1" dirty="0" smtClean="0"/>
          </a:p>
          <a:p>
            <a:endParaRPr lang="ar-SA" dirty="0"/>
          </a:p>
        </p:txBody>
      </p:sp>
      <p:pic>
        <p:nvPicPr>
          <p:cNvPr id="12289" name="Picture 1" descr="C:\Users\SULTAN\Pictures\mat-progl-taenia20281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980728"/>
            <a:ext cx="6048672" cy="57843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0" y="332656"/>
            <a:ext cx="9144000" cy="5891566"/>
          </a:xfrm>
        </p:spPr>
        <p:txBody>
          <a:bodyPr/>
          <a:lstStyle/>
          <a:p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Gravid </a:t>
            </a:r>
            <a:r>
              <a:rPr lang="en-GB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Proglottids</a:t>
            </a:r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en-GB" dirty="0"/>
              <a:t>the uterus in  </a:t>
            </a:r>
            <a:r>
              <a:rPr lang="en-GB" b="1" i="1" u="sng" dirty="0"/>
              <a:t>T. </a:t>
            </a:r>
            <a:r>
              <a:rPr lang="en-GB" b="1" i="1" u="sng" dirty="0" err="1"/>
              <a:t>saginata</a:t>
            </a:r>
            <a:r>
              <a:rPr lang="en-GB" b="1" i="1" u="sng" dirty="0"/>
              <a:t> </a:t>
            </a:r>
            <a:r>
              <a:rPr lang="en-GB" dirty="0"/>
              <a:t>is branched and is filled with eggs. (20-30 main branches on each side). </a:t>
            </a:r>
            <a:r>
              <a:rPr lang="en-GB" b="1" i="1" u="sng" dirty="0"/>
              <a:t>T. </a:t>
            </a:r>
            <a:r>
              <a:rPr lang="en-GB" b="1" i="1" u="sng" dirty="0" err="1"/>
              <a:t>solium</a:t>
            </a:r>
            <a:r>
              <a:rPr lang="en-GB" b="1" i="1" u="sng" dirty="0"/>
              <a:t> </a:t>
            </a:r>
            <a:r>
              <a:rPr lang="en-GB" dirty="0"/>
              <a:t>uterus is less branched (7-to main branches on each side).</a:t>
            </a:r>
          </a:p>
          <a:p>
            <a:pPr>
              <a:buNone/>
            </a:pPr>
            <a:endParaRPr lang="en-US" sz="900" dirty="0"/>
          </a:p>
          <a:p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Eggs</a:t>
            </a:r>
            <a:r>
              <a:rPr lang="en-GB" b="1" dirty="0"/>
              <a:t> </a:t>
            </a:r>
            <a:r>
              <a:rPr lang="en-GB" dirty="0"/>
              <a:t>are</a:t>
            </a:r>
            <a:r>
              <a:rPr lang="en-GB" b="1" dirty="0"/>
              <a:t> </a:t>
            </a:r>
            <a:r>
              <a:rPr lang="en-GB" dirty="0"/>
              <a:t>similar</a:t>
            </a:r>
            <a:endParaRPr lang="en-US" dirty="0"/>
          </a:p>
        </p:txBody>
      </p:sp>
      <p:pic>
        <p:nvPicPr>
          <p:cNvPr id="8" name="Picture 3" descr="C:\Users\SULTAN\Pictures\taenia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60494"/>
            <a:ext cx="6300192" cy="4369763"/>
          </a:xfrm>
          <a:prstGeom prst="rect">
            <a:avLst/>
          </a:prstGeom>
          <a:noFill/>
        </p:spPr>
      </p:pic>
      <p:pic>
        <p:nvPicPr>
          <p:cNvPr id="9" name="Picture 2" descr="C:\Users\SULTAN\Pictures\egg-taenia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4892720"/>
            <a:ext cx="2289951" cy="14886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3797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158" y="428604"/>
            <a:ext cx="8501122" cy="6143668"/>
          </a:xfrm>
        </p:spPr>
        <p:txBody>
          <a:bodyPr>
            <a:normAutofit/>
          </a:bodyPr>
          <a:lstStyle/>
          <a:p>
            <a:pPr algn="l" rtl="0"/>
            <a:r>
              <a:rPr lang="en-GB" b="1" dirty="0"/>
              <a:t>Incubation </a:t>
            </a:r>
            <a:r>
              <a:rPr lang="en-GB" b="1" dirty="0" smtClean="0"/>
              <a:t>Period</a:t>
            </a:r>
          </a:p>
          <a:p>
            <a:pPr algn="l" rtl="0">
              <a:buNone/>
            </a:pPr>
            <a:r>
              <a:rPr lang="en-GB" b="1" dirty="0" smtClean="0"/>
              <a:t>    </a:t>
            </a:r>
            <a:r>
              <a:rPr lang="en-GB" dirty="0"/>
              <a:t>It takes about </a:t>
            </a:r>
            <a:r>
              <a:rPr lang="en-GB" dirty="0">
                <a:solidFill>
                  <a:srgbClr val="FF0000"/>
                </a:solidFill>
              </a:rPr>
              <a:t>5 to 12 weeks </a:t>
            </a:r>
            <a:r>
              <a:rPr lang="en-GB" dirty="0"/>
              <a:t>for the worm to mature into adulthood in the human </a:t>
            </a:r>
            <a:r>
              <a:rPr lang="en-GB" dirty="0" smtClean="0"/>
              <a:t>intestine.</a:t>
            </a:r>
          </a:p>
          <a:p>
            <a:pPr algn="l" rtl="0">
              <a:buNone/>
            </a:pPr>
            <a:endParaRPr lang="en-US" sz="900" dirty="0"/>
          </a:p>
          <a:p>
            <a:pPr algn="l" rtl="0"/>
            <a:r>
              <a:rPr lang="en-GB" b="1" dirty="0"/>
              <a:t>Life Cycle</a:t>
            </a:r>
            <a:endParaRPr lang="en-US" dirty="0"/>
          </a:p>
          <a:p>
            <a:pPr algn="l" rtl="0">
              <a:buNone/>
            </a:pPr>
            <a:r>
              <a:rPr lang="en-GB" dirty="0" smtClean="0"/>
              <a:t>    The </a:t>
            </a:r>
            <a:r>
              <a:rPr lang="en-GB" dirty="0"/>
              <a:t>life cycles of </a:t>
            </a:r>
            <a:r>
              <a:rPr lang="en-GB" i="1" u="sng" dirty="0"/>
              <a:t>T</a:t>
            </a:r>
            <a:r>
              <a:rPr lang="en-GB" i="1" dirty="0"/>
              <a:t>. </a:t>
            </a:r>
            <a:r>
              <a:rPr lang="en-GB" i="1" u="sng" dirty="0"/>
              <a:t>saginata</a:t>
            </a:r>
            <a:r>
              <a:rPr lang="en-GB" u="sng" dirty="0"/>
              <a:t> </a:t>
            </a:r>
            <a:r>
              <a:rPr lang="en-GB" dirty="0"/>
              <a:t>and </a:t>
            </a:r>
            <a:r>
              <a:rPr lang="en-GB" i="1" u="sng" dirty="0"/>
              <a:t>T</a:t>
            </a:r>
            <a:r>
              <a:rPr lang="en-GB" i="1" dirty="0"/>
              <a:t>. </a:t>
            </a:r>
            <a:r>
              <a:rPr lang="en-GB" i="1" u="sng" dirty="0" err="1"/>
              <a:t>solium</a:t>
            </a:r>
            <a:r>
              <a:rPr lang="en-GB" u="sng" dirty="0"/>
              <a:t> </a:t>
            </a:r>
            <a:r>
              <a:rPr lang="en-GB" dirty="0"/>
              <a:t>are very similar. </a:t>
            </a:r>
            <a:endParaRPr lang="en-GB" dirty="0" smtClean="0"/>
          </a:p>
          <a:p>
            <a:pPr algn="l" rtl="0">
              <a:buNone/>
            </a:pPr>
            <a:r>
              <a:rPr lang="en-GB" dirty="0" smtClean="0"/>
              <a:t>    Life </a:t>
            </a:r>
            <a:r>
              <a:rPr lang="en-GB" dirty="0"/>
              <a:t>cycle differences include possible autoinfection route in </a:t>
            </a:r>
            <a:r>
              <a:rPr lang="en-GB" i="1" u="sng" dirty="0"/>
              <a:t>T.</a:t>
            </a:r>
            <a:r>
              <a:rPr lang="en-GB" i="1" dirty="0"/>
              <a:t> </a:t>
            </a:r>
            <a:r>
              <a:rPr lang="en-GB" i="1" u="sng" dirty="0" err="1"/>
              <a:t>solium</a:t>
            </a:r>
            <a:r>
              <a:rPr lang="en-GB" dirty="0"/>
              <a:t>, and the different intermediate hosts for each parasite</a:t>
            </a:r>
            <a:r>
              <a:rPr lang="en-GB" dirty="0" smtClean="0"/>
              <a:t>.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eadlines">
  <a:themeElements>
    <a:clrScheme name="Headlines">
      <a:dk1>
        <a:sysClr val="windowText" lastClr="000000"/>
      </a:dk1>
      <a:lt1>
        <a:sysClr val="window" lastClr="FFFFFF"/>
      </a:lt1>
      <a:dk2>
        <a:srgbClr val="140C0F"/>
      </a:dk2>
      <a:lt2>
        <a:srgbClr val="F2F0EF"/>
      </a:lt2>
      <a:accent1>
        <a:srgbClr val="51303B"/>
      </a:accent1>
      <a:accent2>
        <a:srgbClr val="ABA299"/>
      </a:accent2>
      <a:accent3>
        <a:srgbClr val="475A6B"/>
      </a:accent3>
      <a:accent4>
        <a:srgbClr val="9A5853"/>
      </a:accent4>
      <a:accent5>
        <a:srgbClr val="A98E58"/>
      </a:accent5>
      <a:accent6>
        <a:srgbClr val="754C66"/>
      </a:accent6>
      <a:hlink>
        <a:srgbClr val="448593"/>
      </a:hlink>
      <a:folHlink>
        <a:srgbClr val="935E7A"/>
      </a:folHlink>
    </a:clrScheme>
    <a:fontScheme name="Headlines">
      <a:majorFont>
        <a:latin typeface="Century Schoolbook"/>
        <a:ea typeface=""/>
        <a:cs typeface=""/>
      </a:majorFont>
      <a:minorFont>
        <a:latin typeface="Corbel"/>
        <a:ea typeface=""/>
        <a:cs typeface=""/>
      </a:minorFont>
    </a:fontScheme>
    <a:fmtScheme name="Headlines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100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88900" dist="25400" dir="10800000">
              <a:srgbClr val="000000">
                <a:alpha val="25000"/>
              </a:srgbClr>
            </a:innerShdw>
            <a:outerShdw blurRad="25400" dist="25400" dir="5400000" algn="ctr" rotWithShape="0">
              <a:srgbClr val="FFFFFF">
                <a:alpha val="1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Headlines" id="{3841520A-25F2-4EB8-BE4C-611DB5ABEED9}" vid="{36CA9F4A-BB34-428E-BF18-E0AFB26A73A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TM10001103[[fn=Headlines]]</Template>
  <TotalTime>409</TotalTime>
  <Words>526</Words>
  <Application>Microsoft Office PowerPoint</Application>
  <PresentationFormat>عرض على الشاشة (3:4)‏</PresentationFormat>
  <Paragraphs>83</Paragraphs>
  <Slides>21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2" baseType="lpstr">
      <vt:lpstr>Headlines</vt:lpstr>
      <vt:lpstr>Taenia Lecture 8</vt:lpstr>
      <vt:lpstr>Taenia</vt:lpstr>
      <vt:lpstr>عرض تقديمي في PowerPoint</vt:lpstr>
      <vt:lpstr>External Features</vt:lpstr>
      <vt:lpstr>عرض تقديمي في PowerPoint</vt:lpstr>
      <vt:lpstr>Morphology</vt:lpstr>
      <vt:lpstr>عرض تقديمي في PowerPoint</vt:lpstr>
      <vt:lpstr>عرض تقديمي في PowerPoint</vt:lpstr>
      <vt:lpstr>عرض تقديمي في PowerPoint</vt:lpstr>
      <vt:lpstr>Life Cycle of T.saginata  </vt:lpstr>
      <vt:lpstr>Life Cycle of T.solium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Thank 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SULTAN</dc:creator>
  <cp:lastModifiedBy>Dell</cp:lastModifiedBy>
  <cp:revision>44</cp:revision>
  <dcterms:created xsi:type="dcterms:W3CDTF">2013-11-02T02:20:23Z</dcterms:created>
  <dcterms:modified xsi:type="dcterms:W3CDTF">2015-10-29T07:25:47Z</dcterms:modified>
</cp:coreProperties>
</file>