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2" r:id="rId4"/>
  </p:sldMasterIdLst>
  <p:notesMasterIdLst>
    <p:notesMasterId r:id="rId29"/>
  </p:notesMasterIdLst>
  <p:handoutMasterIdLst>
    <p:handoutMasterId r:id="rId30"/>
  </p:handoutMasterIdLst>
  <p:sldIdLst>
    <p:sldId id="516" r:id="rId5"/>
    <p:sldId id="350" r:id="rId6"/>
    <p:sldId id="533" r:id="rId7"/>
    <p:sldId id="535" r:id="rId8"/>
    <p:sldId id="539" r:id="rId9"/>
    <p:sldId id="565" r:id="rId10"/>
    <p:sldId id="544" r:id="rId11"/>
    <p:sldId id="545" r:id="rId12"/>
    <p:sldId id="563" r:id="rId13"/>
    <p:sldId id="546" r:id="rId14"/>
    <p:sldId id="547" r:id="rId15"/>
    <p:sldId id="557" r:id="rId16"/>
    <p:sldId id="549" r:id="rId17"/>
    <p:sldId id="558" r:id="rId18"/>
    <p:sldId id="551" r:id="rId19"/>
    <p:sldId id="566" r:id="rId20"/>
    <p:sldId id="552" r:id="rId21"/>
    <p:sldId id="567" r:id="rId22"/>
    <p:sldId id="562" r:id="rId23"/>
    <p:sldId id="553" r:id="rId24"/>
    <p:sldId id="568" r:id="rId25"/>
    <p:sldId id="564" r:id="rId26"/>
    <p:sldId id="571" r:id="rId27"/>
    <p:sldId id="5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19A7BC"/>
    <a:srgbClr val="CC0000"/>
    <a:srgbClr val="D50590"/>
    <a:srgbClr val="00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3728" autoAdjust="0"/>
  </p:normalViewPr>
  <p:slideViewPr>
    <p:cSldViewPr>
      <p:cViewPr>
        <p:scale>
          <a:sx n="96" d="100"/>
          <a:sy n="96" d="100"/>
        </p:scale>
        <p:origin x="-726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2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BF3C54-8793-4905-B064-77A80DE8614A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AAF35E-64DA-4F6D-8F47-FBDA375FC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13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1CF115-BF55-4C12-9CE9-2FCF13EF1361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5B5224-A34A-4A09-BDDA-93D192DE2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9B057-65AC-43E6-B0F8-00BF1DA28310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609D92-B118-E543-AF1B-BB6A9EF2D479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299D5-DAA4-8F4D-A53C-E9E8C560D379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E74FF-EE63-4D2E-A405-791F39705EC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FBBC6-C674-3145-837C-1FEDC156778A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92710-9EBC-4629-9B60-8708097CA4A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BEBA1-7BA5-7444-9A0B-7E2C0F44F034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2172B-30B5-454B-A45F-3572BEF2C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9304B-EF7C-1A4A-AFF4-C69B61CCEB43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E3A4E-F301-45D6-A6E7-58E92E93E12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AA2CC-2420-2A49-8571-434FCCE5D676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28BA-0707-4A35-B584-BAE8450A560E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8102F-5577-F640-8FA8-A167B7D6235E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46D0-A95F-4A87-874C-351933C856F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48734-44AA-9C41-A237-2D6B7E6DDCD5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406E-64A2-4C40-A19F-1F7C40A9B09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1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0C8FD-B268-F54B-9697-9009EA0B1AA0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B1C3B-7EC5-46B0-BF5A-C704D309236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B1DD7-761A-3B45-B466-4175C479B0FC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04EDE-B6AC-5149-BA59-BBDD2D4B5F3C}" type="datetime6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27-ربيع الأول-37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1111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FAA52-6C26-4577-A50D-75E8A4DD9D6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8C3D9">
                <a:alpha val="25000"/>
              </a:srgbClr>
            </a:gs>
            <a:gs pos="83000">
              <a:schemeClr val="bg1">
                <a:alpha val="62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70C644-4847-463D-ADA8-B363FC778650}" type="datetime6">
              <a:rPr lang="en-US" smtClean="0"/>
              <a:pPr>
                <a:defRPr/>
              </a:pPr>
              <a:t>January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1111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CBB52E-80FF-40FE-A760-B79F5C7BC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3.gif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Kekul%C3%A9%20forms&amp;source=images&amp;cd=&amp;cad=rja&amp;docid=2AC10bqPPyjpdM&amp;tbnid=0Zbv5oEXk3MtFM:&amp;ved=0CAUQjRw&amp;url=http://www.armstrongwynne.org/benzene.html&amp;ei=NHYwUf3JK4fK0AXug4GgAg&amp;psig=AFQjCNFtbOFa5t_0CD30TybCiITdY8j0qQ&amp;ust=136221685189496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6629400" cy="685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fld id="{6603C1AC-0A84-479D-9A5D-A4D133269E3A}" type="slidenum">
              <a:rPr lang="x-none" sz="1400">
                <a:cs typeface="Arial" pitchFamily="34" charset="0"/>
              </a:rPr>
              <a:pPr rtl="1"/>
              <a:t>1</a:t>
            </a:fld>
            <a:endParaRPr lang="en-US" sz="1400">
              <a:cs typeface="Arial" pitchFamily="34" charset="0"/>
            </a:endParaRPr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"/>
            <a:ext cx="2413000" cy="69605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52600" y="1066800"/>
            <a:ext cx="533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 descr="ksulogo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5028"/>
            <a:ext cx="1752600" cy="656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600" y="4953000"/>
            <a:ext cx="1287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Cambria Math" charset="0"/>
              </a:rPr>
              <a:t>1435-1436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latin typeface="Cambria Math" charset="0"/>
              </a:rPr>
              <a:t>2014-2015</a:t>
            </a:r>
            <a:endParaRPr lang="en-US" b="1" dirty="0">
              <a:solidFill>
                <a:srgbClr val="800000"/>
              </a:solidFill>
              <a:latin typeface="Cambria Math" charset="0"/>
            </a:endParaRPr>
          </a:p>
        </p:txBody>
      </p:sp>
      <p:pic>
        <p:nvPicPr>
          <p:cNvPr id="2" name="Picture 1" descr="300px-Benzene-aromaticity-3D-ball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705100"/>
            <a:ext cx="3810000" cy="217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838200"/>
            <a:ext cx="7467600" cy="762000"/>
          </a:xfrm>
        </p:spPr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Nomenclature of Aromatic Compounds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8153400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1. </a:t>
            </a:r>
            <a:r>
              <a:rPr lang="en-US" sz="2400" b="1" u="sng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Monosubstituted</a:t>
            </a:r>
            <a:r>
              <a:rPr lang="en-US" sz="2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Benzenes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2400" b="1" u="sng" dirty="0" smtClean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a. IUPAC Names</a:t>
            </a:r>
          </a:p>
        </p:txBody>
      </p:sp>
      <p:sp>
        <p:nvSpPr>
          <p:cNvPr id="230405" name="Rectangle 6"/>
          <p:cNvSpPr>
            <a:spLocks noChangeArrowheads="1"/>
          </p:cNvSpPr>
          <p:nvPr/>
        </p:nvSpPr>
        <p:spPr bwMode="auto">
          <a:xfrm>
            <a:off x="0" y="2286000"/>
            <a:ext cx="8991600" cy="128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They are named as derivatives of benzene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One side group is named as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 prefix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in front of the word benzene.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No number is needed for mono-substituted benzene.</a:t>
            </a:r>
          </a:p>
        </p:txBody>
      </p:sp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2128"/>
              </p:ext>
            </p:extLst>
          </p:nvPr>
        </p:nvGraphicFramePr>
        <p:xfrm>
          <a:off x="533400" y="4038600"/>
          <a:ext cx="7696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S ChemDraw Drawing" r:id="rId3" imgW="3692652" imgH="1021080" progId="ChemDraw.Document.6.0">
                  <p:embed/>
                </p:oleObj>
              </mc:Choice>
              <mc:Fallback>
                <p:oleObj name="CS ChemDraw Drawing" r:id="rId3" imgW="3692652" imgH="102108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76962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fld id="{F6C7BEA6-A62B-470F-B159-E529EAFC0B68}" type="slidenum">
              <a:rPr lang="x-none" sz="1400">
                <a:cs typeface="Arial" pitchFamily="34" charset="0"/>
              </a:rPr>
              <a:pPr rtl="1"/>
              <a:t>11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 ring has priority over :side chains with alkyl, alkoxy groups, halogens, double and  triple bonds</a:t>
            </a:r>
          </a:p>
        </p:txBody>
      </p:sp>
      <p:sp>
        <p:nvSpPr>
          <p:cNvPr id="231444" name="Rectangle 20"/>
          <p:cNvSpPr>
            <a:spLocks noChangeArrowheads="1"/>
          </p:cNvSpPr>
          <p:nvPr/>
        </p:nvSpPr>
        <p:spPr bwMode="auto">
          <a:xfrm>
            <a:off x="0" y="3581400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In some cases the side chains on aromatic ring contain functional groups of higher priorities (NH</a:t>
            </a:r>
            <a:r>
              <a:rPr lang="en-US" sz="24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, OH, CHO,C=O, COOH, COOR) thus in this case the aromatic ring will be considered as a substituent  and the side chain will be used to give the root name.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Two aromatic radials are known</a:t>
            </a:r>
          </a:p>
        </p:txBody>
      </p:sp>
      <p:graphicFrame>
        <p:nvGraphicFramePr>
          <p:cNvPr id="30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43437"/>
              </p:ext>
            </p:extLst>
          </p:nvPr>
        </p:nvGraphicFramePr>
        <p:xfrm>
          <a:off x="2590800" y="5486400"/>
          <a:ext cx="293914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CS ChemDraw Drawing" r:id="rId3" imgW="1434741" imgH="687702" progId="ChemDraw.Document.6.0">
                  <p:embed/>
                </p:oleObj>
              </mc:Choice>
              <mc:Fallback>
                <p:oleObj name="CS ChemDraw Drawing" r:id="rId3" imgW="1434741" imgH="687702" progId="ChemDraw.Document.6.0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86400"/>
                        <a:ext cx="293914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23277"/>
              </p:ext>
            </p:extLst>
          </p:nvPr>
        </p:nvGraphicFramePr>
        <p:xfrm>
          <a:off x="152400" y="2133600"/>
          <a:ext cx="8763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CS ChemDraw Drawing" r:id="rId5" imgW="5873496" imgH="795528" progId="ChemDraw.Document.6.0">
                  <p:embed/>
                </p:oleObj>
              </mc:Choice>
              <mc:Fallback>
                <p:oleObj name="CS ChemDraw Drawing" r:id="rId5" imgW="5873496" imgH="795528" progId="ChemDraw.Document.6.0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7630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301048"/>
            <a:ext cx="9144000" cy="41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b="1" u="sng" dirty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b. Common Names Of </a:t>
            </a:r>
            <a:r>
              <a:rPr lang="en-US" sz="2400" b="1" u="sng" dirty="0" err="1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sz="2400" b="1" u="sng" dirty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Benzenes</a:t>
            </a:r>
          </a:p>
        </p:txBody>
      </p:sp>
      <p:graphicFrame>
        <p:nvGraphicFramePr>
          <p:cNvPr id="4098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450772"/>
              </p:ext>
            </p:extLst>
          </p:nvPr>
        </p:nvGraphicFramePr>
        <p:xfrm>
          <a:off x="664657" y="4197927"/>
          <a:ext cx="7197148" cy="1593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CS ChemDraw Drawing" r:id="rId3" imgW="5294376" imgH="1171956" progId="ChemDraw.Document.6.0">
                  <p:embed/>
                </p:oleObj>
              </mc:Choice>
              <mc:Fallback>
                <p:oleObj name="CS ChemDraw Drawing" r:id="rId3" imgW="5294376" imgH="1171956" progId="ChemDraw.Document.6.0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57" y="4197927"/>
                        <a:ext cx="7197148" cy="1593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635" y="1066800"/>
            <a:ext cx="8246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aryl group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aromatic group that remains after removal of hydrogen Atom from an aromatic ring. When the benzene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named as substituent, it is called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aphenyl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(often abbreviated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benzyl group is the seven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carbonunit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consisting of benzene ring and methylene (-CH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0" y="135572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All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disubstituted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benzenes (two groups are attached to benzene), can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give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rise to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three possible positional isomers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236554" name="Rectangle 10"/>
          <p:cNvSpPr>
            <a:spLocks noChangeArrowheads="1"/>
          </p:cNvSpPr>
          <p:nvPr/>
        </p:nvSpPr>
        <p:spPr bwMode="auto">
          <a:xfrm>
            <a:off x="0" y="3810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When the substituents are different, they are of equal priorities they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will 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should be  listed in alphabetical order.</a:t>
            </a:r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0" y="914400"/>
            <a:ext cx="84811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en-US" sz="24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Nomenclature of </a:t>
            </a:r>
            <a:r>
              <a:rPr lang="en-US" sz="24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Disubstituted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and </a:t>
            </a:r>
            <a:r>
              <a:rPr lang="en-US" sz="24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polysubstituted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Benzenes</a:t>
            </a:r>
          </a:p>
        </p:txBody>
      </p:sp>
      <p:graphicFrame>
        <p:nvGraphicFramePr>
          <p:cNvPr id="51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92921"/>
              </p:ext>
            </p:extLst>
          </p:nvPr>
        </p:nvGraphicFramePr>
        <p:xfrm>
          <a:off x="1143000" y="2133600"/>
          <a:ext cx="6096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CS ChemDraw Drawing" r:id="rId3" imgW="2350008" imgH="972312" progId="ChemDraw.Document.6.0">
                  <p:embed/>
                </p:oleObj>
              </mc:Choice>
              <mc:Fallback>
                <p:oleObj name="CS ChemDraw Drawing" r:id="rId3" imgW="2350008" imgH="972312" progId="ChemDraw.Document.6.0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33600"/>
                        <a:ext cx="60960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36270"/>
              </p:ext>
            </p:extLst>
          </p:nvPr>
        </p:nvGraphicFramePr>
        <p:xfrm>
          <a:off x="457200" y="4648200"/>
          <a:ext cx="8305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S ChemDraw Drawing" r:id="rId5" imgW="3627120" imgH="1120140" progId="ChemDraw.Document.6.0">
                  <p:embed/>
                </p:oleObj>
              </mc:Choice>
              <mc:Fallback>
                <p:oleObj name="CS ChemDraw Drawing" r:id="rId5" imgW="3627120" imgH="1120140" progId="ChemDraw.Document.6.0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648200"/>
                        <a:ext cx="8305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If one of the substituents is part of a parent compound, then the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disubstituted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polysubstituted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 is named as a derivative of that parent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compound i.e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 priorities determine the root name and substituents.</a:t>
            </a:r>
          </a:p>
        </p:txBody>
      </p:sp>
      <p:graphicFrame>
        <p:nvGraphicFramePr>
          <p:cNvPr id="6146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8712756"/>
              </p:ext>
            </p:extLst>
          </p:nvPr>
        </p:nvGraphicFramePr>
        <p:xfrm>
          <a:off x="914400" y="1219200"/>
          <a:ext cx="66325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S ChemDraw Drawing" r:id="rId3" imgW="3592068" imgH="1031748" progId="ChemDraw.Document.6.0">
                  <p:embed/>
                </p:oleObj>
              </mc:Choice>
              <mc:Fallback>
                <p:oleObj name="CS ChemDraw Drawing" r:id="rId3" imgW="3592068" imgH="1031748" progId="ChemDraw.Document.6.0">
                  <p:embed/>
                  <p:pic>
                    <p:nvPicPr>
                      <p:cNvPr id="0" name="Picture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663257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7773608"/>
              </p:ext>
            </p:extLst>
          </p:nvPr>
        </p:nvGraphicFramePr>
        <p:xfrm>
          <a:off x="457200" y="4876800"/>
          <a:ext cx="853440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S ChemDraw Drawing" r:id="rId5" imgW="5679948" imgH="1182624" progId="ChemDraw.Document.6.0">
                  <p:embed/>
                </p:oleObj>
              </mc:Choice>
              <mc:Fallback>
                <p:oleObj name="CS ChemDraw Drawing" r:id="rId5" imgW="5679948" imgH="1182624" progId="ChemDraw.Document.6.0">
                  <p:embed/>
                  <p:pic>
                    <p:nvPicPr>
                      <p:cNvPr id="0" name="Picture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8534400" cy="177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8229600" cy="914400"/>
          </a:xfrm>
        </p:spPr>
        <p:txBody>
          <a:bodyPr lIns="91440" rIns="91440" bIns="45720" anchor="ctr"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19A7B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Electrophilic Aromatic Substitution Reactions</a:t>
            </a:r>
            <a:endParaRPr lang="x-none" sz="2400" b="1" dirty="0" smtClean="0">
              <a:solidFill>
                <a:srgbClr val="19A7B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43000" y="2057400"/>
          <a:ext cx="72390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S ChemDraw Drawing" r:id="rId3" imgW="4770120" imgH="3617976" progId="ChemDraw.Document.6.0">
                  <p:embed/>
                </p:oleObj>
              </mc:Choice>
              <mc:Fallback>
                <p:oleObj name="CS ChemDraw Drawing" r:id="rId3" imgW="4770120" imgH="3617976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57400"/>
                        <a:ext cx="7239000" cy="441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146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+mj-ea"/>
                <a:cs typeface="Times New Roman"/>
              </a:rPr>
              <a:t>Reactions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541420" cy="51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1686-E710-4662-8713-66831C3BB6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4495800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acetophenone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-289384" y="685800"/>
            <a:ext cx="9448800" cy="838200"/>
          </a:xfrm>
        </p:spPr>
        <p:txBody>
          <a:bodyPr lIns="91440" rIns="91440" bIns="45720" anchor="ctr">
            <a:noAutofit/>
          </a:bodyPr>
          <a:lstStyle/>
          <a:p>
            <a:pPr algn="ctr" eaLnBrk="1" hangingPunct="1">
              <a:defRPr/>
            </a:pPr>
            <a:r>
              <a:rPr lang="en-US" sz="2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Side-Chain Reactions of Aromatic Compounds</a:t>
            </a:r>
            <a:endParaRPr lang="x-none" sz="2400" b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7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6934200" cy="8080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a.</a:t>
            </a:r>
            <a:r>
              <a:rPr lang="en-US" sz="2400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</a:t>
            </a:r>
            <a:r>
              <a:rPr lang="en-US" sz="2400" b="1" u="sng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Halogenation</a:t>
            </a:r>
            <a:r>
              <a:rPr lang="en-US" sz="2400" b="1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of an Alkyl Side Chain</a:t>
            </a:r>
            <a:endParaRPr lang="x-none" sz="2400" b="1" u="sng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53354"/>
              </p:ext>
            </p:extLst>
          </p:nvPr>
        </p:nvGraphicFramePr>
        <p:xfrm>
          <a:off x="457200" y="2590800"/>
          <a:ext cx="76443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ChemSketch" r:id="rId3" imgW="4376928" imgH="829056" progId="ACD.ChemSketch.20">
                  <p:embed/>
                </p:oleObj>
              </mc:Choice>
              <mc:Fallback>
                <p:oleObj name="ChemSketch" r:id="rId3" imgW="4376928" imgH="829056" progId="ACD.ChemSketch.20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7644384" cy="144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219200"/>
            <a:ext cx="2202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1)</a:t>
            </a:r>
            <a:r>
              <a:rPr lang="en-US" sz="2400" b="1" u="sng" dirty="0" err="1" smtClean="0">
                <a:solidFill>
                  <a:schemeClr val="accent4">
                    <a:lumMod val="50000"/>
                  </a:schemeClr>
                </a:solidFill>
                <a:latin typeface="Times New Roman"/>
                <a:cs typeface="Times New Roman"/>
              </a:rPr>
              <a:t>Halogenation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483110"/>
              </p:ext>
            </p:extLst>
          </p:nvPr>
        </p:nvGraphicFramePr>
        <p:xfrm>
          <a:off x="1371600" y="4343400"/>
          <a:ext cx="560095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r:id="rId5" imgW="4206240" imgH="1747520" progId="ChemDraw.Document.6.0">
                  <p:embed/>
                </p:oleObj>
              </mc:Choice>
              <mc:Fallback>
                <p:oleObj r:id="rId5" imgW="4206240" imgH="1747520" progId="ChemDraw.Document.6.0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3400"/>
                        <a:ext cx="5600954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B05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1686-E710-4662-8713-66831C3BB6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0" y="1143000"/>
            <a:ext cx="4862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b.</a:t>
            </a:r>
            <a:r>
              <a:rPr lang="en-US" sz="2400" b="1" u="sng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Oxidation of an Alkyl Side Chain</a:t>
            </a:r>
            <a:endParaRPr lang="x-none" sz="2400" b="1" u="sng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85529"/>
              </p:ext>
            </p:extLst>
          </p:nvPr>
        </p:nvGraphicFramePr>
        <p:xfrm>
          <a:off x="457200" y="2286000"/>
          <a:ext cx="7431476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ChemSketch" r:id="rId3" imgW="4791456" imgH="1871472" progId="ACD.ChemSketch.20">
                  <p:embed/>
                </p:oleObj>
              </mc:Choice>
              <mc:Fallback>
                <p:oleObj name="ChemSketch" r:id="rId3" imgW="4791456" imgH="1871472" progId="ACD.ChemSketch.2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0"/>
                        <a:ext cx="7431476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/>
          </p:cNvSpPr>
          <p:nvPr/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Orientation effects of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substituents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in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electrophilic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aromatic substitution reactions of </a:t>
            </a:r>
            <a:r>
              <a:rPr lang="en-US" sz="2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Benzenes</a:t>
            </a:r>
            <a:endParaRPr lang="x-none" sz="24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1655087"/>
            <a:ext cx="9144000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Alkyl groups and groups with lone pairs (electron donating groups)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 new groups to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ortho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-,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para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-positions and </a:t>
            </a: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speed-up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the reaction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(i.e. 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&amp; 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directors 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activating groups).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Halogens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 new groups to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ortho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-,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para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- positions</a:t>
            </a:r>
            <a:r>
              <a:rPr lang="en-US" dirty="0" smtClean="0">
                <a:latin typeface="Times New Roman"/>
                <a:cs typeface="Times New Roman"/>
              </a:rPr>
              <a:t> but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they 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slow down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reaction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(i.e. halogens are 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&amp; 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directors and deactivating groups).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Electron withdrawing groups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such as nitro,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nitrile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, and carbonyl direct new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 groups to the meta-position and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slow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 reaction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down (i.e. i.e. </a:t>
            </a:r>
            <a:r>
              <a:rPr lang="en-US" i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directors</a:t>
            </a:r>
            <a:r>
              <a:rPr lang="en-US" dirty="0">
                <a:latin typeface="Times New Roman"/>
                <a:cs typeface="Times New Roman"/>
              </a:rPr>
              <a:t>  </a:t>
            </a:r>
            <a:r>
              <a:rPr lang="en-US" dirty="0">
                <a:solidFill>
                  <a:srgbClr val="CC0000"/>
                </a:solidFill>
                <a:latin typeface="Times New Roman"/>
                <a:cs typeface="Times New Roman"/>
              </a:rPr>
              <a:t>and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deactivating groups</a:t>
            </a: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).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Thus the order of reactivity of benzene and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 derivatives in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E.Ar.sub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. is as in the following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chart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Substituted 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benzene with </a:t>
            </a:r>
            <a:r>
              <a:rPr lang="en-US" b="1" i="1" dirty="0" err="1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o,p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directors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&gt;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&gt; </a:t>
            </a:r>
            <a:r>
              <a:rPr lang="en-US" b="1" dirty="0" err="1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Halobenzene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derivatives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&gt;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Substituted</a:t>
            </a:r>
          </a:p>
          <a:p>
            <a:pPr algn="just">
              <a:buClr>
                <a:schemeClr val="folHlink"/>
              </a:buClr>
              <a:defRPr/>
            </a:pP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								     benzene with </a:t>
            </a:r>
          </a:p>
          <a:p>
            <a:pPr algn="just">
              <a:buClr>
                <a:schemeClr val="folHlink"/>
              </a:buClr>
              <a:defRPr/>
            </a:pP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								    </a:t>
            </a:r>
            <a:r>
              <a:rPr lang="en-US" b="1" i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m-</a:t>
            </a:r>
            <a:r>
              <a:rPr lang="en-US" b="1" dirty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D505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directors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just"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GB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" y="4419600"/>
            <a:ext cx="8662988" cy="6762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276600" cy="685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Learning Objectives</a:t>
            </a: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0" y="1676400"/>
            <a:ext cx="8991600" cy="51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Understand the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resonance description of structure of benzene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Understand the hybridization in benzene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Understand the relation between the stability of benzene and resonance energy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Know the criteria of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aromaticity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and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Huckel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rule</a:t>
            </a:r>
          </a:p>
          <a:p>
            <a:pPr algn="just">
              <a:lnSpc>
                <a:spcPct val="140000"/>
              </a:lnSpc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Understand the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nomenclature rules of aromatic compounds and know the Common names of some aromatic compounds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Understand the reactivity of aromatic compounds, know what are electrophiles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and know the four types of electrophilic aromatic substitution reactions (halogenation,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Freidel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Crafts alkylation and acylation, nitration and 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Sulfonation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).     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Know the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r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eactions of alkyl side chains of aromatic compounds (halogenation, oxidation) </a:t>
            </a:r>
          </a:p>
          <a:p>
            <a:pPr algn="just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Understand the orientation and reactivity of E.A.S reactions in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 derivatives. 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  <a:p>
            <a:pPr rtl="1">
              <a:spcBef>
                <a:spcPct val="50000"/>
              </a:spcBef>
              <a:defRPr/>
            </a:pPr>
            <a:r>
              <a:rPr lang="en-US" b="1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1262063"/>
            <a:ext cx="560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By the end of chapter four the students will:</a:t>
            </a:r>
            <a:endParaRPr lang="en-GB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686800" cy="1371600"/>
          </a:xfrm>
        </p:spPr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Orientation effects of substituents in electrophilic aromatic substitution reactions of </a:t>
            </a:r>
            <a:r>
              <a:rPr lang="en-US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monosubstituted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Benzenes</a:t>
            </a:r>
            <a:endParaRPr lang="x-none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853886"/>
              </p:ext>
            </p:extLst>
          </p:nvPr>
        </p:nvGraphicFramePr>
        <p:xfrm>
          <a:off x="1676400" y="1905000"/>
          <a:ext cx="6096000" cy="1605915"/>
        </p:xfrm>
        <a:graphic>
          <a:graphicData uri="http://schemas.openxmlformats.org/drawingml/2006/table">
            <a:tbl>
              <a:tblPr rtl="1"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Meta directors</a:t>
                      </a:r>
                      <a:endParaRPr kumimoji="0" lang="x-non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Ortho ,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para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directors</a:t>
                      </a:r>
                      <a:endParaRPr kumimoji="0" lang="x-non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-NO2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-SO3H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-COOH, -COOR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-CHO, -COR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-CN</a:t>
                      </a:r>
                      <a:endParaRPr kumimoji="0" lang="x-non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-OH, -OR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-NH2, -NHR, -NR2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-C6H5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-CH3, -R (alkyl)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-F, -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Cl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-Br, -I</a:t>
                      </a:r>
                      <a:endParaRPr kumimoji="0" lang="x-non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31" name="Picture 12" descr="deact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057400"/>
            <a:ext cx="9175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Line 14"/>
          <p:cNvSpPr>
            <a:spLocks noChangeShapeType="1"/>
          </p:cNvSpPr>
          <p:nvPr/>
        </p:nvSpPr>
        <p:spPr bwMode="auto">
          <a:xfrm flipV="1">
            <a:off x="7772400" y="3429000"/>
            <a:ext cx="247650" cy="269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Line 13"/>
          <p:cNvSpPr>
            <a:spLocks noChangeShapeType="1"/>
          </p:cNvSpPr>
          <p:nvPr/>
        </p:nvSpPr>
        <p:spPr bwMode="auto">
          <a:xfrm flipH="1" flipV="1">
            <a:off x="8896350" y="3429000"/>
            <a:ext cx="247650" cy="2698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34" name="Picture 11" descr="act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917575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5" name="Line 15"/>
          <p:cNvSpPr>
            <a:spLocks noChangeShapeType="1"/>
          </p:cNvSpPr>
          <p:nvPr/>
        </p:nvSpPr>
        <p:spPr bwMode="auto">
          <a:xfrm flipH="1">
            <a:off x="1371600" y="2438400"/>
            <a:ext cx="247650" cy="1762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16"/>
          <p:cNvSpPr>
            <a:spLocks noChangeShapeType="1"/>
          </p:cNvSpPr>
          <p:nvPr/>
        </p:nvSpPr>
        <p:spPr bwMode="auto">
          <a:xfrm>
            <a:off x="158750" y="2409825"/>
            <a:ext cx="247650" cy="176213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Line 17"/>
          <p:cNvSpPr>
            <a:spLocks noChangeShapeType="1"/>
          </p:cNvSpPr>
          <p:nvPr/>
        </p:nvSpPr>
        <p:spPr bwMode="auto">
          <a:xfrm flipH="1" flipV="1">
            <a:off x="914400" y="3459163"/>
            <a:ext cx="0" cy="26352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4"/>
          <p:cNvGraphicFramePr>
            <a:graphicFrameLocks noChangeAspect="1"/>
          </p:cNvGraphicFramePr>
          <p:nvPr/>
        </p:nvGraphicFramePr>
        <p:xfrm>
          <a:off x="1066800" y="3733800"/>
          <a:ext cx="6096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S ChemDraw Drawing" r:id="rId5" imgW="3404616" imgH="2400300" progId="ChemDraw.Document.6.0">
                  <p:embed/>
                </p:oleObj>
              </mc:Choice>
              <mc:Fallback>
                <p:oleObj name="CS ChemDraw Drawing" r:id="rId5" imgW="3404616" imgH="240030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733800"/>
                        <a:ext cx="60960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1686-E710-4662-8713-66831C3BB6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38275"/>
            <a:ext cx="4800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38275"/>
            <a:ext cx="3581400" cy="1600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648075"/>
            <a:ext cx="4732337" cy="16859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6" name="Picture 5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371600"/>
            <a:ext cx="8610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Q1: What are the major products of the following reaction?</a:t>
            </a:r>
            <a:endParaRPr lang="x-none" sz="2400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2209800"/>
            <a:ext cx="28336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3886200"/>
            <a:ext cx="93726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5305425" algn="l"/>
              </a:tabLs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itchFamily="34" charset="0"/>
              </a:rPr>
              <a:t>Q2: What is the empirical formula of the following compound: (p-methyl-Toluene):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226868"/>
              </p:ext>
            </p:extLst>
          </p:nvPr>
        </p:nvGraphicFramePr>
        <p:xfrm>
          <a:off x="268288" y="4848225"/>
          <a:ext cx="7239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4" imgW="3672840" imgH="205740" progId="">
                  <p:embed/>
                </p:oleObj>
              </mc:Choice>
              <mc:Fallback>
                <p:oleObj r:id="rId4" imgW="3672840" imgH="20574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4848225"/>
                        <a:ext cx="7239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8550" y="2209800"/>
            <a:ext cx="4438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sulogo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2172B-30B5-454B-A45F-3572BEF2C0E1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295400"/>
            <a:ext cx="9372600" cy="261610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Q3: What is the final product of the following reaction?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a) o-</a:t>
            </a:r>
            <a:r>
              <a:rPr lang="en-US" sz="20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chlorobenzaldehyde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b) m-</a:t>
            </a:r>
            <a:r>
              <a:rPr lang="en-US" sz="20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chlorobenzaldehyde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c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) p-</a:t>
            </a:r>
            <a:r>
              <a:rPr lang="en-US" sz="20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chlorobenzaldehyde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d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)  </a:t>
            </a:r>
            <a:r>
              <a:rPr lang="en-US" sz="20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a,c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8600" y="4419600"/>
            <a:ext cx="8382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Q4:Which one of the following compounds has aromatic character?</a:t>
            </a:r>
            <a:endParaRPr lang="x-none" sz="2400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953000"/>
            <a:ext cx="46021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8" y="1946275"/>
            <a:ext cx="2571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6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9144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31859C"/>
                </a:solidFill>
                <a:latin typeface="Times New Roman"/>
                <a:cs typeface="Times New Roman"/>
              </a:rPr>
              <a:t>Thank You for your kind attention !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819400"/>
            <a:ext cx="3695700" cy="1911350"/>
          </a:xfrm>
        </p:spPr>
        <p:txBody>
          <a:bodyPr>
            <a:normAutofit/>
          </a:bodyPr>
          <a:lstStyle/>
          <a:p>
            <a:pPr marR="0" eaLnBrk="1" hangingPunct="1">
              <a:buFont typeface="Wingdings" pitchFamily="2" charset="2"/>
              <a:buNone/>
            </a:pPr>
            <a:r>
              <a:rPr lang="en-US" altLang="ko-KR" sz="4000" dirty="0" smtClean="0">
                <a:solidFill>
                  <a:srgbClr val="800000"/>
                </a:solidFill>
                <a:latin typeface="Times New Roman"/>
                <a:ea typeface="굴림" pitchFamily="34" charset="-127"/>
                <a:cs typeface="Times New Roman"/>
              </a:rPr>
              <a:t>Questions?</a:t>
            </a:r>
          </a:p>
          <a:p>
            <a:pPr marR="0" eaLnBrk="1" hangingPunct="1">
              <a:buFont typeface="Wingdings" pitchFamily="2" charset="2"/>
              <a:buNone/>
            </a:pPr>
            <a:r>
              <a:rPr lang="en-US" altLang="ko-KR" sz="4000" dirty="0" smtClean="0">
                <a:solidFill>
                  <a:srgbClr val="800000"/>
                </a:solidFill>
                <a:latin typeface="Times New Roman"/>
                <a:ea typeface="굴림" pitchFamily="34" charset="-127"/>
                <a:cs typeface="Times New Roman"/>
              </a:rPr>
              <a:t>Comments</a:t>
            </a:r>
          </a:p>
          <a:p>
            <a:pPr marR="0" eaLnBrk="1" hangingPunct="1">
              <a:buFont typeface="Wingdings" pitchFamily="2" charset="2"/>
              <a:buNone/>
            </a:pPr>
            <a:endParaRPr lang="en-US" sz="4000" dirty="0" smtClean="0">
              <a:solidFill>
                <a:srgbClr val="800000"/>
              </a:solidFill>
              <a:latin typeface="Times New Roman"/>
              <a:ea typeface="굴림" pitchFamily="34" charset="-127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" name="Picture 8" descr="ksulogo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  <p:extLst>
      <p:ext uri="{BB962C8B-B14F-4D97-AF65-F5344CB8AC3E}">
        <p14:creationId xmlns:p14="http://schemas.microsoft.com/office/powerpoint/2010/main" val="4091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697" y="990600"/>
            <a:ext cx="6439303" cy="609600"/>
          </a:xfrm>
        </p:spPr>
        <p:txBody>
          <a:bodyPr lIns="91440" rIns="91440" bIns="45720" anchor="ctr"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Benzene : Resonance Description</a:t>
            </a:r>
          </a:p>
        </p:txBody>
      </p:sp>
      <p:sp>
        <p:nvSpPr>
          <p:cNvPr id="216068" name="Text Box 1032"/>
          <p:cNvSpPr txBox="1">
            <a:spLocks noChangeArrowheads="1"/>
          </p:cNvSpPr>
          <p:nvPr/>
        </p:nvSpPr>
        <p:spPr bwMode="auto">
          <a:xfrm>
            <a:off x="228600" y="3581400"/>
            <a:ext cx="6019800" cy="27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rtl="1">
              <a:spcAft>
                <a:spcPts val="200"/>
              </a:spcAft>
              <a:defRPr/>
            </a:pPr>
            <a:r>
              <a:rPr lang="en-US" sz="2400" b="1" dirty="0" smtClean="0">
                <a:solidFill>
                  <a:srgbClr val="D50590"/>
                </a:solidFill>
                <a:latin typeface="Times New Roman"/>
                <a:cs typeface="Times New Roman"/>
              </a:rPr>
              <a:t>Structure: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Kekulé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suggested that benzene was...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PLANAR </a:t>
            </a: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CYCLIC</a:t>
            </a:r>
            <a:endParaRPr lang="en-GB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rtl="1">
              <a:spcAft>
                <a:spcPts val="200"/>
              </a:spcAft>
              <a:defRPr/>
            </a:pPr>
            <a:r>
              <a:rPr lang="en-GB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Had Alternating Double And Single Bonds Thus These Double Bonds Are Described As Conjugated Bonds.</a:t>
            </a:r>
            <a:endParaRPr lang="en-GB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-26078" y="1600200"/>
            <a:ext cx="7696200" cy="139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dirty="0">
                <a:latin typeface="Times New Roman"/>
                <a:cs typeface="Times New Roman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Primary analysis revealed benzene had...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	a   	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molecular mass of 78 		</a:t>
            </a:r>
          </a:p>
          <a:p>
            <a:pPr marL="457200" indent="-457200" eaLnBrk="0" hangingPunct="0">
              <a:spcBef>
                <a:spcPct val="20000"/>
              </a:spcBef>
              <a:spcAft>
                <a:spcPts val="20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	molecular formula of 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GB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en-GB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GB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8" name="Picture 7" descr="ksu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pic>
        <p:nvPicPr>
          <p:cNvPr id="3" name="Picture 2" descr="benzene_C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162300" cy="1854200"/>
          </a:xfrm>
          <a:prstGeom prst="rect">
            <a:avLst/>
          </a:prstGeom>
        </p:spPr>
      </p:pic>
      <p:pic>
        <p:nvPicPr>
          <p:cNvPr id="4" name="Picture 3" descr="220px-Frkekulé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2209800" cy="2180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fld id="{B534D72F-21EA-47C2-A644-596679790FC2}" type="slidenum">
              <a:rPr lang="x-none" sz="1400">
                <a:cs typeface="Arial" pitchFamily="34" charset="0"/>
              </a:rPr>
              <a:pPr rtl="1"/>
              <a:t>4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9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GB" sz="2400" b="1" dirty="0">
                <a:solidFill>
                  <a:srgbClr val="007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However,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all bond lengths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in benzene to be </a:t>
            </a:r>
            <a:r>
              <a:rPr lang="en-GB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equal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and intermediate between single bond  and double bond lengths (1.39 Å) and the ring is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more stable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than expected</a:t>
            </a: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.</a:t>
            </a:r>
          </a:p>
          <a:p>
            <a:pPr marL="342900" indent="-342900" algn="just"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To </a:t>
            </a:r>
            <a:r>
              <a:rPr lang="en-GB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explain the above, it was suggested that the structure oscillated between the two Kekulé forms but was represented by neither of them. It was a 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RESONANCE HYBRID</a:t>
            </a:r>
            <a:r>
              <a:rPr lang="en-GB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( average of two structures that differ only in the placement of the valence electrons).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GB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Majalla UI"/>
              <a:cs typeface="Times New Roman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2400" dirty="0">
                <a:latin typeface="Times New Roman"/>
                <a:ea typeface="Majalla UI"/>
                <a:cs typeface="Times New Roman"/>
              </a:rPr>
              <a:t> </a:t>
            </a:r>
            <a:endParaRPr lang="en-US" sz="2400" dirty="0">
              <a:latin typeface="Times New Roman"/>
              <a:ea typeface="Majalla UI"/>
              <a:cs typeface="Times New Roman"/>
            </a:endParaRPr>
          </a:p>
        </p:txBody>
      </p:sp>
      <p:pic>
        <p:nvPicPr>
          <p:cNvPr id="9" name="Picture 8" descr="ksu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  <p:pic>
        <p:nvPicPr>
          <p:cNvPr id="2" name="Picture 1" descr="Benzene_resonance_structur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3810000" cy="2828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3292" y="511571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Contributing Structures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6611" y="642671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Resonance </a:t>
            </a:r>
            <a:r>
              <a:rPr lang="en-US" dirty="0" err="1" smtClean="0"/>
              <a:t>hybride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2453" y="4857056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calculated for a </a:t>
            </a:r>
            <a:r>
              <a:rPr lang="en-U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resonance hybrid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the energies of the two alternative structure.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609600" y="533400"/>
            <a:ext cx="8534400" cy="58975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fld id="{B7FFCAE6-7DD9-4107-9C7E-0F8A944D2CF0}" type="slidenum">
              <a:rPr lang="x-none" sz="1400">
                <a:cs typeface="Arial" pitchFamily="34" charset="0"/>
              </a:rPr>
              <a:pPr rtl="1"/>
              <a:t>5</a:t>
            </a:fld>
            <a:endParaRPr lang="en-US" sz="1400">
              <a:cs typeface="Arial" pitchFamily="34" charset="0"/>
            </a:endParaRPr>
          </a:p>
        </p:txBody>
      </p:sp>
      <p:pic>
        <p:nvPicPr>
          <p:cNvPr id="19460" name="Picture 8" descr="ar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295400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aro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038" y="1295400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aro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arom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8663" y="1295400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2433638" y="3005138"/>
            <a:ext cx="2027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/>
            <a:r>
              <a:rPr lang="en-GB" sz="1600" b="1">
                <a:cs typeface="Arial" pitchFamily="34" charset="0"/>
              </a:rPr>
              <a:t>one way to overlap</a:t>
            </a:r>
          </a:p>
          <a:p>
            <a:pPr marL="457200" indent="-457200" algn="r" rtl="1"/>
            <a:r>
              <a:rPr lang="en-GB" sz="1600" b="1">
                <a:cs typeface="Arial" pitchFamily="34" charset="0"/>
              </a:rPr>
              <a:t>adjacent p orbitals</a:t>
            </a:r>
            <a:endParaRPr lang="en-GB" sz="1600">
              <a:cs typeface="Arial" pitchFamily="34" charset="0"/>
            </a:endParaRP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6983413" y="3005138"/>
            <a:ext cx="1843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/>
            <a:r>
              <a:rPr lang="en-GB" sz="1600" b="1">
                <a:cs typeface="Arial" pitchFamily="34" charset="0"/>
              </a:rPr>
              <a:t>delocalised pi</a:t>
            </a:r>
          </a:p>
          <a:p>
            <a:pPr marL="457200" indent="-457200" algn="r" rtl="1"/>
            <a:r>
              <a:rPr lang="en-GB" sz="1600" b="1">
                <a:cs typeface="Arial" pitchFamily="34" charset="0"/>
              </a:rPr>
              <a:t>orbital system</a:t>
            </a:r>
            <a:endParaRPr lang="en-GB" sz="1600">
              <a:cs typeface="Arial" pitchFamily="34" charset="0"/>
            </a:endParaRPr>
          </a:p>
        </p:txBody>
      </p:sp>
      <p:sp>
        <p:nvSpPr>
          <p:cNvPr id="19466" name="Text Box 15"/>
          <p:cNvSpPr txBox="1">
            <a:spLocks noChangeArrowheads="1"/>
          </p:cNvSpPr>
          <p:nvPr/>
        </p:nvSpPr>
        <p:spPr bwMode="auto">
          <a:xfrm>
            <a:off x="4979988" y="3005138"/>
            <a:ext cx="14398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/>
            <a:r>
              <a:rPr lang="en-GB" sz="1600" b="1">
                <a:cs typeface="Arial" pitchFamily="34" charset="0"/>
              </a:rPr>
              <a:t>another</a:t>
            </a:r>
          </a:p>
          <a:p>
            <a:pPr marL="457200" indent="-457200" algn="r" rtl="1"/>
            <a:r>
              <a:rPr lang="en-GB" sz="1600" b="1">
                <a:cs typeface="Arial" pitchFamily="34" charset="0"/>
              </a:rPr>
              <a:t>possibility</a:t>
            </a:r>
            <a:endParaRPr lang="en-GB" sz="1600">
              <a:cs typeface="Arial" pitchFamily="34" charset="0"/>
            </a:endParaRP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33400" y="3124200"/>
            <a:ext cx="1619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r" rtl="1"/>
            <a:r>
              <a:rPr lang="en-GB" sz="1600" b="1">
                <a:cs typeface="Arial" pitchFamily="34" charset="0"/>
              </a:rPr>
              <a:t>6 single bonds</a:t>
            </a:r>
            <a:endParaRPr lang="en-GB" sz="1600">
              <a:cs typeface="Arial" pitchFamily="34" charset="0"/>
            </a:endParaRPr>
          </a:p>
        </p:txBody>
      </p:sp>
      <p:pic>
        <p:nvPicPr>
          <p:cNvPr id="19468" name="Picture 17" descr="arom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191000"/>
            <a:ext cx="24177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arom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962400"/>
            <a:ext cx="456723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ksulogo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1686-E710-4662-8713-66831C3BB6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2000"/>
            <a:ext cx="5638800" cy="990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Characteristics of Aromatic Compounds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" y="14351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*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  <a:sym typeface="Symbol" pitchFamily="18" charset="2"/>
              </a:rPr>
              <a:t>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electron cloud delocalized all over the ring</a:t>
            </a:r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US" sz="2400" b="1" dirty="0">
                <a:latin typeface="Times New Roman"/>
                <a:cs typeface="Times New Roman"/>
              </a:rPr>
              <a:t>*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resonance picture this helps to explain  lack of reactivity of benzene (substitution not addition ) </a:t>
            </a:r>
          </a:p>
        </p:txBody>
      </p:sp>
      <p:pic>
        <p:nvPicPr>
          <p:cNvPr id="5" name="Picture 10" descr="http://www.armstrongwynne.org/images/reson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59100"/>
            <a:ext cx="5867400" cy="1612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7244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Aromatic compounds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are compounds that resemble benzene in chemical behavior thus </a:t>
            </a:r>
            <a:r>
              <a:rPr lang="en-US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they tend to react by substitution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rather than by addition and fulfill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aromaticity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requirements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.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Majalla UI"/>
              <a:cs typeface="Times New Roman"/>
            </a:endParaRPr>
          </a:p>
        </p:txBody>
      </p:sp>
      <p:pic>
        <p:nvPicPr>
          <p:cNvPr id="7" name="Picture 6" descr="ksulogo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43000"/>
            <a:ext cx="5943600" cy="762000"/>
          </a:xfrm>
        </p:spPr>
        <p:txBody>
          <a:bodyPr lIns="91440" rIns="91440" bIns="45720" anchor="ctr"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Characteristics of Aromatic Compounds</a:t>
            </a:r>
            <a:r>
              <a:rPr lang="en-US" sz="2400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11965" y="1676400"/>
            <a:ext cx="9144000" cy="3916362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Majalla UI"/>
              <a:cs typeface="Times New Roman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To be classified as aromatic, a compound must have</a:t>
            </a:r>
            <a:r>
              <a:rPr lang="en-US" sz="2400" dirty="0" smtClean="0">
                <a:solidFill>
                  <a:schemeClr val="accent1"/>
                </a:solidFill>
                <a:latin typeface="Times New Roman"/>
                <a:ea typeface="Majalla UI"/>
                <a:cs typeface="Times New Roman"/>
              </a:rPr>
              <a:t> :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accent1"/>
              </a:buClr>
              <a:buFontTx/>
              <a:buAutoNum type="arabicParenR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Cyclic structure.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accent1"/>
              </a:buClr>
              <a:buFontTx/>
              <a:buAutoNum type="arabicParenR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Coplanar structure.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accent1"/>
              </a:buClr>
              <a:buFontTx/>
              <a:buAutoNum type="arabicParenR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Each  atom of the ring must have a p orbital to form  a delocalized π system i.e. no atoms in the ring can be sp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3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hybridized instead all atoms must be sp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hybridized (N.B. carbocation and carbanions are sp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hybridized or an unshared pair electrons).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chemeClr val="accent1"/>
              </a:buClr>
              <a:buFontTx/>
              <a:buAutoNum type="arabicParenR" startAt="4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Fulfill </a:t>
            </a:r>
            <a:r>
              <a:rPr lang="en-US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Huckel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 rule i.e. the system must have  4n + 2 pi electrons  :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Majalla UI"/>
                <a:cs typeface="Times New Roman"/>
              </a:rPr>
              <a:t>	thus by calculating n value it will be an integral number i.e. n=0, 1, 2, 3, </a:t>
            </a:r>
          </a:p>
        </p:txBody>
      </p:sp>
      <p:pic>
        <p:nvPicPr>
          <p:cNvPr id="4" name="Picture 3" descr="ksulogo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2169625" y="1219200"/>
            <a:ext cx="4633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Examples of </a:t>
            </a:r>
            <a:r>
              <a:rPr lang="en-US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aromatic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compounds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1298575" y="1676400"/>
          <a:ext cx="6397625" cy="458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S ChemDraw Drawing" r:id="rId3" imgW="4521708" imgH="3148584" progId="ChemDraw.Document.6.0">
                  <p:embed/>
                </p:oleObj>
              </mc:Choice>
              <mc:Fallback>
                <p:oleObj name="CS ChemDraw Drawing" r:id="rId3" imgW="4521708" imgH="3148584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676400"/>
                        <a:ext cx="6397625" cy="4582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341B8-B8A7-440E-BC24-FCDF4D4F0E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76400" y="1219200"/>
            <a:ext cx="5206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Examples of </a:t>
            </a:r>
            <a:r>
              <a: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non aromatic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compounds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609600" y="1905000"/>
          <a:ext cx="815657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CS ChemDraw Drawing" r:id="rId3" imgW="4535424" imgH="2171700" progId="ChemDraw.Document.6.0">
                  <p:embed/>
                </p:oleObj>
              </mc:Choice>
              <mc:Fallback>
                <p:oleObj name="CS ChemDraw Drawing" r:id="rId3" imgW="4535424" imgH="2171700" progId="ChemDraw.Document.6.0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815657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sulogo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38200" cy="8382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0"/>
            <a:ext cx="1066800" cy="10017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914400"/>
            <a:ext cx="8305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96155" y="457200"/>
            <a:ext cx="230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kern="10" dirty="0">
                <a:latin typeface="Times New Roman"/>
                <a:cs typeface="Times New Roman"/>
              </a:rPr>
              <a:t>Aromatic compounds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AB1203296D4449767B80894F03CD5" ma:contentTypeVersion="1" ma:contentTypeDescription="Create a new document." ma:contentTypeScope="" ma:versionID="427e09506087ea3f815945c6d858dee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36DDA-3A9B-45EC-B7DD-E3DFBAA38F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9CC684-24F4-44B4-AD64-62A0D61DC47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50AB58-EF30-45E9-A925-EACFFA225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1077</Words>
  <Application>Microsoft Office PowerPoint</Application>
  <PresentationFormat>عرض على الشاشة (3:4)‏</PresentationFormat>
  <Paragraphs>150</Paragraphs>
  <Slides>24</Slides>
  <Notes>1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Office Theme</vt:lpstr>
      <vt:lpstr>CS ChemDraw Drawing</vt:lpstr>
      <vt:lpstr>ChemSketch</vt:lpstr>
      <vt:lpstr>ChemDraw.Document.6.0</vt:lpstr>
      <vt:lpstr>عرض تقديمي في PowerPoint</vt:lpstr>
      <vt:lpstr>Learning Objectives</vt:lpstr>
      <vt:lpstr>Benzene : Resonance Description</vt:lpstr>
      <vt:lpstr>عرض تقديمي في PowerPoint</vt:lpstr>
      <vt:lpstr>عرض تقديمي في PowerPoint</vt:lpstr>
      <vt:lpstr>عرض تقديمي في PowerPoint</vt:lpstr>
      <vt:lpstr>Characteristics of Aromatic Compounds </vt:lpstr>
      <vt:lpstr>عرض تقديمي في PowerPoint</vt:lpstr>
      <vt:lpstr>عرض تقديمي في PowerPoint</vt:lpstr>
      <vt:lpstr>Nomenclature of Aromatic Compounds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Electrophilic Aromatic Substitution Reactions</vt:lpstr>
      <vt:lpstr>عرض تقديمي في PowerPoint</vt:lpstr>
      <vt:lpstr>Side-Chain Reactions of Aromatic Compounds</vt:lpstr>
      <vt:lpstr>عرض تقديمي في PowerPoint</vt:lpstr>
      <vt:lpstr>عرض تقديمي في PowerPoint</vt:lpstr>
      <vt:lpstr>Orientation effects of substituents in electrophilic aromatic substitution reactions of monosubstituted Benzenes</vt:lpstr>
      <vt:lpstr>عرض تقديمي في PowerPoint</vt:lpstr>
      <vt:lpstr>عرض تقديمي في PowerPoint</vt:lpstr>
      <vt:lpstr>عرض تقديمي في PowerPoint</vt:lpstr>
      <vt:lpstr>Thank You for your kind attention !</vt:lpstr>
    </vt:vector>
  </TitlesOfParts>
  <Company>IITM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HYBRIDIZATION AND GEOMETRY OF MOLECULES</dc:title>
  <dc:creator>NCCR</dc:creator>
  <cp:lastModifiedBy>TOSHIBA</cp:lastModifiedBy>
  <cp:revision>137</cp:revision>
  <dcterms:created xsi:type="dcterms:W3CDTF">2010-04-19T13:16:56Z</dcterms:created>
  <dcterms:modified xsi:type="dcterms:W3CDTF">2016-01-07T19:58:01Z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0x0101002EFAB1203296D4449767B80894F03CD5</vt:lpwstr>
  </property>
</Properties>
</file>