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  <p:sldMasterId id="2147483751" r:id="rId9"/>
    <p:sldMasterId id="2147483764" r:id="rId10"/>
  </p:sldMasterIdLst>
  <p:notesMasterIdLst>
    <p:notesMasterId r:id="rId21"/>
  </p:notesMasterIdLst>
  <p:sldIdLst>
    <p:sldId id="256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0" autoAdjust="0"/>
    <p:restoredTop sz="90311" autoAdjust="0"/>
  </p:normalViewPr>
  <p:slideViewPr>
    <p:cSldViewPr snapToGrid="0" snapToObjects="1">
      <p:cViewPr>
        <p:scale>
          <a:sx n="85" d="100"/>
          <a:sy n="85" d="100"/>
        </p:scale>
        <p:origin x="568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10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28E7A-015E-7243-9D64-C12BE94AEEF6}" type="datetimeFigureOut">
              <a:rPr lang="en-US" smtClean="0"/>
              <a:t>12/2/16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7176E-3EDF-E542-8AE2-2F91918B0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7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7176E-3EDF-E542-8AE2-2F91918B0F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0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15CE-D292-AF48-B0B7-78CECA90EAC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44A-E9F3-924D-A517-2AB5F85E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15CE-D292-AF48-B0B7-78CECA90EAC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44A-E9F3-924D-A517-2AB5F85E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893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2C8AC-5D6B-4643-B641-3202A7EEC2AA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83148"/>
      </p:ext>
    </p:extLst>
  </p:cSld>
  <p:clrMapOvr>
    <a:masterClrMapping/>
  </p:clrMapOvr>
  <p:transition>
    <p:randomBar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53C3B-EEE4-43EC-8BCC-D2234981DA5C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43360"/>
      </p:ext>
    </p:extLst>
  </p:cSld>
  <p:clrMapOvr>
    <a:masterClrMapping/>
  </p:clrMapOvr>
  <p:transition>
    <p:randomBar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E2BEC-647B-493D-B00B-B15C8AFDF69C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63976"/>
      </p:ext>
    </p:extLst>
  </p:cSld>
  <p:clrMapOvr>
    <a:masterClrMapping/>
  </p:clrMapOvr>
  <p:transition>
    <p:randomBar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E28B8-23F1-4767-96FC-CE1A15A8D39F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90640"/>
      </p:ext>
    </p:extLst>
  </p:cSld>
  <p:clrMapOvr>
    <a:masterClrMapping/>
  </p:clrMapOvr>
  <p:transition>
    <p:randomBar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246AF-C8AC-4D3E-9501-067D4A126EDB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52587"/>
      </p:ext>
    </p:extLst>
  </p:cSld>
  <p:clrMapOvr>
    <a:masterClrMapping/>
  </p:clrMapOvr>
  <p:transition>
    <p:randomBar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BED6A-67A0-4E36-B876-D2053C1EB258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29845"/>
      </p:ext>
    </p:extLst>
  </p:cSld>
  <p:clrMapOvr>
    <a:masterClrMapping/>
  </p:clrMapOvr>
  <p:transition>
    <p:randomBar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9BA98-FB07-471D-997A-1F2A247FC3F6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37197"/>
      </p:ext>
    </p:extLst>
  </p:cSld>
  <p:clrMapOvr>
    <a:masterClrMapping/>
  </p:clrMapOvr>
  <p:transition>
    <p:randomBar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19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0" descr="u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96047"/>
            <a:ext cx="7556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6215082"/>
            <a:ext cx="9144000" cy="64291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ot="10800000" wrap="none" anchor="ctr"/>
          <a:lstStyle/>
          <a:p>
            <a:pPr defTabSz="914400">
              <a:defRPr/>
            </a:pPr>
            <a:endParaRPr lang="en-CA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" name="Rectangle 13"/>
          <p:cNvSpPr txBox="1">
            <a:spLocks noChangeArrowheads="1"/>
          </p:cNvSpPr>
          <p:nvPr/>
        </p:nvSpPr>
        <p:spPr bwMode="auto">
          <a:xfrm>
            <a:off x="3995936" y="6395649"/>
            <a:ext cx="3996710" cy="28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200" b="1" dirty="0" smtClean="0">
                <a:solidFill>
                  <a:srgbClr val="FFFFFF"/>
                </a:solidFill>
                <a:latin typeface="Arial" pitchFamily="34" charset="0"/>
              </a:rPr>
              <a:t>UW Multi-Scale Additive Manufacturing Laboratory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35780" y="0"/>
            <a:ext cx="550195" cy="504056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830"/>
            <a:ext cx="1512168" cy="60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Ehsan Toyserkani\Pictures\3_bl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80" y="6255217"/>
            <a:ext cx="1147753" cy="5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95813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05B29-68A3-41ED-8640-89F9E3F08591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00321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15CE-D292-AF48-B0B7-78CECA90EAC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44A-E9F3-924D-A517-2AB5F85E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716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57458-59F6-4B90-8BF6-79A7CF413BB5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81814"/>
      </p:ext>
    </p:extLst>
  </p:cSld>
  <p:clrMapOvr>
    <a:masterClrMapping/>
  </p:clrMapOvr>
  <p:transition>
    <p:randomBar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453C4-FCC9-4F03-BB48-B8D1A912C6A7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82107"/>
      </p:ext>
    </p:extLst>
  </p:cSld>
  <p:clrMapOvr>
    <a:masterClrMapping/>
  </p:clrMapOvr>
  <p:transition>
    <p:randomBar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2C8AC-5D6B-4643-B641-3202A7EEC2AA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13238"/>
      </p:ext>
    </p:extLst>
  </p:cSld>
  <p:clrMapOvr>
    <a:masterClrMapping/>
  </p:clrMapOvr>
  <p:transition>
    <p:randomBar dir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53C3B-EEE4-43EC-8BCC-D2234981DA5C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21613"/>
      </p:ext>
    </p:extLst>
  </p:cSld>
  <p:clrMapOvr>
    <a:masterClrMapping/>
  </p:clrMapOvr>
  <p:transition>
    <p:randomBar dir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E2BEC-647B-493D-B00B-B15C8AFDF69C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5074"/>
      </p:ext>
    </p:extLst>
  </p:cSld>
  <p:clrMapOvr>
    <a:masterClrMapping/>
  </p:clrMapOvr>
  <p:transition>
    <p:randomBar dir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E28B8-23F1-4767-96FC-CE1A15A8D39F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39673"/>
      </p:ext>
    </p:extLst>
  </p:cSld>
  <p:clrMapOvr>
    <a:masterClrMapping/>
  </p:clrMapOvr>
  <p:transition>
    <p:randomBar dir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246AF-C8AC-4D3E-9501-067D4A126EDB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69548"/>
      </p:ext>
    </p:extLst>
  </p:cSld>
  <p:clrMapOvr>
    <a:masterClrMapping/>
  </p:clrMapOvr>
  <p:transition>
    <p:randomBar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BED6A-67A0-4E36-B876-D2053C1EB258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38330"/>
      </p:ext>
    </p:extLst>
  </p:cSld>
  <p:clrMapOvr>
    <a:masterClrMapping/>
  </p:clrMapOvr>
  <p:transition>
    <p:randomBar dir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9BA98-FB07-471D-997A-1F2A247FC3F6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62812"/>
      </p:ext>
    </p:extLst>
  </p:cSld>
  <p:clrMapOvr>
    <a:masterClrMapping/>
  </p:clrMapOvr>
  <p:transition>
    <p:randomBar dir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858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0" descr="u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96047"/>
            <a:ext cx="7556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6215082"/>
            <a:ext cx="9144000" cy="64291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ot="10800000" wrap="none" anchor="ctr"/>
          <a:lstStyle/>
          <a:p>
            <a:pPr defTabSz="914400">
              <a:defRPr/>
            </a:pPr>
            <a:endParaRPr lang="en-CA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" name="Rectangle 13"/>
          <p:cNvSpPr txBox="1">
            <a:spLocks noChangeArrowheads="1"/>
          </p:cNvSpPr>
          <p:nvPr/>
        </p:nvSpPr>
        <p:spPr bwMode="auto">
          <a:xfrm>
            <a:off x="3995936" y="6395649"/>
            <a:ext cx="3996710" cy="28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200" b="1" dirty="0" smtClean="0">
                <a:solidFill>
                  <a:srgbClr val="FFFFFF"/>
                </a:solidFill>
                <a:latin typeface="Arial" pitchFamily="34" charset="0"/>
              </a:rPr>
              <a:t>UW Multi-Scale Additive Manufacturing Laboratory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35780" y="0"/>
            <a:ext cx="550195" cy="504056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830"/>
            <a:ext cx="1512168" cy="60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Ehsan Toyserkani\Pictures\3_bl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80" y="6255217"/>
            <a:ext cx="1147753" cy="5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96934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05B29-68A3-41ED-8640-89F9E3F08591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31535"/>
      </p:ext>
    </p:extLst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57458-59F6-4B90-8BF6-79A7CF413BB5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91904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453C4-FCC9-4F03-BB48-B8D1A912C6A7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55229"/>
      </p:ext>
    </p:extLst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2C8AC-5D6B-4643-B641-3202A7EEC2AA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53361"/>
      </p:ext>
    </p:extLst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53C3B-EEE4-43EC-8BCC-D2234981DA5C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38671"/>
      </p:ext>
    </p:extLst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E2BEC-647B-493D-B00B-B15C8AFDF69C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94107"/>
      </p:ext>
    </p:extLst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E28B8-23F1-4767-96FC-CE1A15A8D39F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36879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15CE-D292-AF48-B0B7-78CECA90EAC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44A-E9F3-924D-A517-2AB5F85E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55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246AF-C8AC-4D3E-9501-067D4A126EDB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55929"/>
      </p:ext>
    </p:extLst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BED6A-67A0-4E36-B876-D2053C1EB258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15461"/>
      </p:ext>
    </p:extLst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9BA98-FB07-471D-997A-1F2A247FC3F6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32858"/>
      </p:ext>
    </p:extLst>
  </p:cSld>
  <p:clrMapOvr>
    <a:masterClrMapping/>
  </p:clrMapOvr>
  <p:transition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14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0" descr="u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96047"/>
            <a:ext cx="7556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6215082"/>
            <a:ext cx="9144000" cy="64291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ot="10800000" wrap="none" anchor="ctr"/>
          <a:lstStyle/>
          <a:p>
            <a:pPr defTabSz="914400">
              <a:defRPr/>
            </a:pPr>
            <a:endParaRPr lang="en-CA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" name="Rectangle 13"/>
          <p:cNvSpPr txBox="1">
            <a:spLocks noChangeArrowheads="1"/>
          </p:cNvSpPr>
          <p:nvPr/>
        </p:nvSpPr>
        <p:spPr bwMode="auto">
          <a:xfrm>
            <a:off x="3995936" y="6395649"/>
            <a:ext cx="3996710" cy="28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200" b="1" dirty="0" smtClean="0">
                <a:solidFill>
                  <a:srgbClr val="FFFFFF"/>
                </a:solidFill>
                <a:latin typeface="Arial" pitchFamily="34" charset="0"/>
              </a:rPr>
              <a:t>UW Multi-Scale Additive Manufacturing Laboratory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35780" y="0"/>
            <a:ext cx="550195" cy="504056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830"/>
            <a:ext cx="1512168" cy="60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Ehsan Toyserkani\Pictures\3_bl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80" y="6255217"/>
            <a:ext cx="1147753" cy="5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805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05B29-68A3-41ED-8640-89F9E3F08591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83122"/>
      </p:ext>
    </p:extLst>
  </p:cSld>
  <p:clrMapOvr>
    <a:masterClrMapping/>
  </p:clrMapOvr>
  <p:transition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57458-59F6-4B90-8BF6-79A7CF413BB5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17145"/>
      </p:ext>
    </p:extLst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453C4-FCC9-4F03-BB48-B8D1A912C6A7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3500"/>
      </p:ext>
    </p:extLst>
  </p:cSld>
  <p:clrMapOvr>
    <a:masterClrMapping/>
  </p:clrMapOvr>
  <p:transition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2C8AC-5D6B-4643-B641-3202A7EEC2AA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00237"/>
      </p:ext>
    </p:extLst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53C3B-EEE4-43EC-8BCC-D2234981DA5C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32833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15CE-D292-AF48-B0B7-78CECA90EAC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44A-E9F3-924D-A517-2AB5F85E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35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E2BEC-647B-493D-B00B-B15C8AFDF69C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37557"/>
      </p:ext>
    </p:extLst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E28B8-23F1-4767-96FC-CE1A15A8D39F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11597"/>
      </p:ext>
    </p:extLst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246AF-C8AC-4D3E-9501-067D4A126EDB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52139"/>
      </p:ext>
    </p:extLst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BED6A-67A0-4E36-B876-D2053C1EB258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13646"/>
      </p:ext>
    </p:extLst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9BA98-FB07-471D-997A-1F2A247FC3F6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96126"/>
      </p:ext>
    </p:extLst>
  </p:cSld>
  <p:clrMapOvr>
    <a:masterClrMapping/>
  </p:clrMapOvr>
  <p:transition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25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0" descr="u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96047"/>
            <a:ext cx="7556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6215082"/>
            <a:ext cx="9144000" cy="64291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ot="10800000" wrap="none" anchor="ctr"/>
          <a:lstStyle/>
          <a:p>
            <a:pPr defTabSz="914400">
              <a:defRPr/>
            </a:pPr>
            <a:endParaRPr lang="en-CA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" name="Rectangle 13"/>
          <p:cNvSpPr txBox="1">
            <a:spLocks noChangeArrowheads="1"/>
          </p:cNvSpPr>
          <p:nvPr/>
        </p:nvSpPr>
        <p:spPr bwMode="auto">
          <a:xfrm>
            <a:off x="3995936" y="6395649"/>
            <a:ext cx="3996710" cy="28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200" b="1" dirty="0" smtClean="0">
                <a:solidFill>
                  <a:srgbClr val="FFFFFF"/>
                </a:solidFill>
                <a:latin typeface="Arial" pitchFamily="34" charset="0"/>
              </a:rPr>
              <a:t>UW Multi-Scale Additive Manufacturing Laboratory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35780" y="0"/>
            <a:ext cx="550195" cy="504056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830"/>
            <a:ext cx="1512168" cy="60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Ehsan Toyserkani\Pictures\3_bl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80" y="6255217"/>
            <a:ext cx="1147753" cy="5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791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05B29-68A3-41ED-8640-89F9E3F08591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43163"/>
      </p:ext>
    </p:extLst>
  </p:cSld>
  <p:clrMapOvr>
    <a:masterClrMapping/>
  </p:clrMapOvr>
  <p:transition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57458-59F6-4B90-8BF6-79A7CF413BB5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39071"/>
      </p:ext>
    </p:extLst>
  </p:cSld>
  <p:clrMapOvr>
    <a:masterClrMapping/>
  </p:clrMapOvr>
  <p:transition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453C4-FCC9-4F03-BB48-B8D1A912C6A7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65710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15CE-D292-AF48-B0B7-78CECA90EAC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44A-E9F3-924D-A517-2AB5F85E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04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2C8AC-5D6B-4643-B641-3202A7EEC2AA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97591"/>
      </p:ext>
    </p:extLst>
  </p:cSld>
  <p:clrMapOvr>
    <a:masterClrMapping/>
  </p:clrMapOvr>
  <p:transition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53C3B-EEE4-43EC-8BCC-D2234981DA5C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20574"/>
      </p:ext>
    </p:extLst>
  </p:cSld>
  <p:clrMapOvr>
    <a:masterClrMapping/>
  </p:clrMapOvr>
  <p:transition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E2BEC-647B-493D-B00B-B15C8AFDF69C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69010"/>
      </p:ext>
    </p:extLst>
  </p:cSld>
  <p:clrMapOvr>
    <a:masterClrMapping/>
  </p:clrMapOvr>
  <p:transition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E28B8-23F1-4767-96FC-CE1A15A8D39F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29061"/>
      </p:ext>
    </p:extLst>
  </p:cSld>
  <p:clrMapOvr>
    <a:masterClrMapping/>
  </p:clrMapOvr>
  <p:transition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246AF-C8AC-4D3E-9501-067D4A126EDB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1303"/>
      </p:ext>
    </p:extLst>
  </p:cSld>
  <p:clrMapOvr>
    <a:masterClrMapping/>
  </p:clrMapOvr>
  <p:transition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BED6A-67A0-4E36-B876-D2053C1EB258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44879"/>
      </p:ext>
    </p:extLst>
  </p:cSld>
  <p:clrMapOvr>
    <a:masterClrMapping/>
  </p:clrMapOvr>
  <p:transition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9BA98-FB07-471D-997A-1F2A247FC3F6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42996"/>
      </p:ext>
    </p:extLst>
  </p:cSld>
  <p:clrMapOvr>
    <a:masterClrMapping/>
  </p:clrMapOvr>
  <p:transition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68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0" descr="u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96047"/>
            <a:ext cx="7556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6215082"/>
            <a:ext cx="9144000" cy="64291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ot="10800000" wrap="none" anchor="ctr"/>
          <a:lstStyle/>
          <a:p>
            <a:pPr defTabSz="914400">
              <a:defRPr/>
            </a:pPr>
            <a:endParaRPr lang="en-CA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" name="Rectangle 13"/>
          <p:cNvSpPr txBox="1">
            <a:spLocks noChangeArrowheads="1"/>
          </p:cNvSpPr>
          <p:nvPr/>
        </p:nvSpPr>
        <p:spPr bwMode="auto">
          <a:xfrm>
            <a:off x="3995936" y="6395649"/>
            <a:ext cx="3996710" cy="28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200" b="1" dirty="0" smtClean="0">
                <a:solidFill>
                  <a:srgbClr val="FFFFFF"/>
                </a:solidFill>
                <a:latin typeface="Arial" pitchFamily="34" charset="0"/>
              </a:rPr>
              <a:t>UW Multi-Scale Additive Manufacturing Laboratory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35780" y="0"/>
            <a:ext cx="550195" cy="504056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830"/>
            <a:ext cx="1512168" cy="60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Ehsan Toyserkani\Pictures\3_bl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80" y="6255217"/>
            <a:ext cx="1147753" cy="5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419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05B29-68A3-41ED-8640-89F9E3F08591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209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15CE-D292-AF48-B0B7-78CECA90EAC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44A-E9F3-924D-A517-2AB5F85E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792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57458-59F6-4B90-8BF6-79A7CF413BB5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82558"/>
      </p:ext>
    </p:extLst>
  </p:cSld>
  <p:clrMapOvr>
    <a:masterClrMapping/>
  </p:clrMapOvr>
  <p:transition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453C4-FCC9-4F03-BB48-B8D1A912C6A7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86621"/>
      </p:ext>
    </p:extLst>
  </p:cSld>
  <p:clrMapOvr>
    <a:masterClrMapping/>
  </p:clrMapOvr>
  <p:transition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2C8AC-5D6B-4643-B641-3202A7EEC2AA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31827"/>
      </p:ext>
    </p:extLst>
  </p:cSld>
  <p:clrMapOvr>
    <a:masterClrMapping/>
  </p:clrMapOvr>
  <p:transition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53C3B-EEE4-43EC-8BCC-D2234981DA5C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81327"/>
      </p:ext>
    </p:extLst>
  </p:cSld>
  <p:clrMapOvr>
    <a:masterClrMapping/>
  </p:clrMapOvr>
  <p:transition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E2BEC-647B-493D-B00B-B15C8AFDF69C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68896"/>
      </p:ext>
    </p:extLst>
  </p:cSld>
  <p:clrMapOvr>
    <a:masterClrMapping/>
  </p:clrMapOvr>
  <p:transition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E28B8-23F1-4767-96FC-CE1A15A8D39F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83464"/>
      </p:ext>
    </p:extLst>
  </p:cSld>
  <p:clrMapOvr>
    <a:masterClrMapping/>
  </p:clrMapOvr>
  <p:transition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246AF-C8AC-4D3E-9501-067D4A126EDB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31846"/>
      </p:ext>
    </p:extLst>
  </p:cSld>
  <p:clrMapOvr>
    <a:masterClrMapping/>
  </p:clrMapOvr>
  <p:transition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BED6A-67A0-4E36-B876-D2053C1EB258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07677"/>
      </p:ext>
    </p:extLst>
  </p:cSld>
  <p:clrMapOvr>
    <a:masterClrMapping/>
  </p:clrMapOvr>
  <p:transition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9BA98-FB07-471D-997A-1F2A247FC3F6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61755"/>
      </p:ext>
    </p:extLst>
  </p:cSld>
  <p:clrMapOvr>
    <a:masterClrMapping/>
  </p:clrMapOvr>
  <p:transition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223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15CE-D292-AF48-B0B7-78CECA90EAC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44A-E9F3-924D-A517-2AB5F85E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399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0" descr="u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96047"/>
            <a:ext cx="7556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6215082"/>
            <a:ext cx="9144000" cy="64291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ot="10800000" wrap="none" anchor="ctr"/>
          <a:lstStyle/>
          <a:p>
            <a:pPr defTabSz="914400">
              <a:defRPr/>
            </a:pPr>
            <a:endParaRPr lang="en-CA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" name="Rectangle 13"/>
          <p:cNvSpPr txBox="1">
            <a:spLocks noChangeArrowheads="1"/>
          </p:cNvSpPr>
          <p:nvPr/>
        </p:nvSpPr>
        <p:spPr bwMode="auto">
          <a:xfrm>
            <a:off x="3995936" y="6395649"/>
            <a:ext cx="3996710" cy="28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200" b="1" dirty="0" smtClean="0">
                <a:solidFill>
                  <a:srgbClr val="FFFFFF"/>
                </a:solidFill>
                <a:latin typeface="Arial" pitchFamily="34" charset="0"/>
              </a:rPr>
              <a:t>UW Multi-Scale Additive Manufacturing Laboratory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35780" y="0"/>
            <a:ext cx="550195" cy="504056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830"/>
            <a:ext cx="1512168" cy="60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Ehsan Toyserkani\Pictures\3_bl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80" y="6255217"/>
            <a:ext cx="1147753" cy="5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2816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05B29-68A3-41ED-8640-89F9E3F08591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74109"/>
      </p:ext>
    </p:extLst>
  </p:cSld>
  <p:clrMapOvr>
    <a:masterClrMapping/>
  </p:clrMapOvr>
  <p:transition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57458-59F6-4B90-8BF6-79A7CF413BB5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61522"/>
      </p:ext>
    </p:extLst>
  </p:cSld>
  <p:clrMapOvr>
    <a:masterClrMapping/>
  </p:clrMapOvr>
  <p:transition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453C4-FCC9-4F03-BB48-B8D1A912C6A7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71924"/>
      </p:ext>
    </p:extLst>
  </p:cSld>
  <p:clrMapOvr>
    <a:masterClrMapping/>
  </p:clrMapOvr>
  <p:transition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2C8AC-5D6B-4643-B641-3202A7EEC2AA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26733"/>
      </p:ext>
    </p:extLst>
  </p:cSld>
  <p:clrMapOvr>
    <a:masterClrMapping/>
  </p:clrMapOvr>
  <p:transition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53C3B-EEE4-43EC-8BCC-D2234981DA5C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11971"/>
      </p:ext>
    </p:extLst>
  </p:cSld>
  <p:clrMapOvr>
    <a:masterClrMapping/>
  </p:clrMapOvr>
  <p:transition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E2BEC-647B-493D-B00B-B15C8AFDF69C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74580"/>
      </p:ext>
    </p:extLst>
  </p:cSld>
  <p:clrMapOvr>
    <a:masterClrMapping/>
  </p:clrMapOvr>
  <p:transition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E28B8-23F1-4767-96FC-CE1A15A8D39F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59909"/>
      </p:ext>
    </p:extLst>
  </p:cSld>
  <p:clrMapOvr>
    <a:masterClrMapping/>
  </p:clrMapOvr>
  <p:transition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246AF-C8AC-4D3E-9501-067D4A126EDB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3687"/>
      </p:ext>
    </p:extLst>
  </p:cSld>
  <p:clrMapOvr>
    <a:masterClrMapping/>
  </p:clrMapOvr>
  <p:transition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BED6A-67A0-4E36-B876-D2053C1EB258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17686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15CE-D292-AF48-B0B7-78CECA90EAC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44A-E9F3-924D-A517-2AB5F85E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246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9BA98-FB07-471D-997A-1F2A247FC3F6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28002"/>
      </p:ext>
    </p:extLst>
  </p:cSld>
  <p:clrMapOvr>
    <a:masterClrMapping/>
  </p:clrMapOvr>
  <p:transition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626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0" descr="u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96047"/>
            <a:ext cx="7556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6215082"/>
            <a:ext cx="9144000" cy="64291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ot="10800000" wrap="none" anchor="ctr"/>
          <a:lstStyle/>
          <a:p>
            <a:pPr defTabSz="914400">
              <a:defRPr/>
            </a:pPr>
            <a:endParaRPr lang="en-CA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" name="Rectangle 13"/>
          <p:cNvSpPr txBox="1">
            <a:spLocks noChangeArrowheads="1"/>
          </p:cNvSpPr>
          <p:nvPr/>
        </p:nvSpPr>
        <p:spPr bwMode="auto">
          <a:xfrm>
            <a:off x="3995936" y="6395649"/>
            <a:ext cx="3996710" cy="28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200" b="1" dirty="0" smtClean="0">
                <a:solidFill>
                  <a:srgbClr val="FFFFFF"/>
                </a:solidFill>
                <a:latin typeface="Arial" pitchFamily="34" charset="0"/>
              </a:rPr>
              <a:t>UW Multi-Scale Additive Manufacturing Laboratory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35780" y="0"/>
            <a:ext cx="550195" cy="504056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830"/>
            <a:ext cx="1512168" cy="60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Ehsan Toyserkani\Pictures\3_bl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80" y="6255217"/>
            <a:ext cx="1147753" cy="5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57144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05B29-68A3-41ED-8640-89F9E3F08591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74984"/>
      </p:ext>
    </p:extLst>
  </p:cSld>
  <p:clrMapOvr>
    <a:masterClrMapping/>
  </p:clrMapOvr>
  <p:transition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57458-59F6-4B90-8BF6-79A7CF413BB5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16243"/>
      </p:ext>
    </p:extLst>
  </p:cSld>
  <p:clrMapOvr>
    <a:masterClrMapping/>
  </p:clrMapOvr>
  <p:transition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453C4-FCC9-4F03-BB48-B8D1A912C6A7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66120"/>
      </p:ext>
    </p:extLst>
  </p:cSld>
  <p:clrMapOvr>
    <a:masterClrMapping/>
  </p:clrMapOvr>
  <p:transition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2C8AC-5D6B-4643-B641-3202A7EEC2AA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90306"/>
      </p:ext>
    </p:extLst>
  </p:cSld>
  <p:clrMapOvr>
    <a:masterClrMapping/>
  </p:clrMapOvr>
  <p:transition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53C3B-EEE4-43EC-8BCC-D2234981DA5C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02529"/>
      </p:ext>
    </p:extLst>
  </p:cSld>
  <p:clrMapOvr>
    <a:masterClrMapping/>
  </p:clrMapOvr>
  <p:transition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E2BEC-647B-493D-B00B-B15C8AFDF69C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12768"/>
      </p:ext>
    </p:extLst>
  </p:cSld>
  <p:clrMapOvr>
    <a:masterClrMapping/>
  </p:clrMapOvr>
  <p:transition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E28B8-23F1-4767-96FC-CE1A15A8D39F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57134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15CE-D292-AF48-B0B7-78CECA90EAC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44A-E9F3-924D-A517-2AB5F85E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525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246AF-C8AC-4D3E-9501-067D4A126EDB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11173"/>
      </p:ext>
    </p:extLst>
  </p:cSld>
  <p:clrMapOvr>
    <a:masterClrMapping/>
  </p:clrMapOvr>
  <p:transition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BED6A-67A0-4E36-B876-D2053C1EB258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06937"/>
      </p:ext>
    </p:extLst>
  </p:cSld>
  <p:clrMapOvr>
    <a:masterClrMapping/>
  </p:clrMapOvr>
  <p:transition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9BA98-FB07-471D-997A-1F2A247FC3F6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4202"/>
      </p:ext>
    </p:extLst>
  </p:cSld>
  <p:clrMapOvr>
    <a:masterClrMapping/>
  </p:clrMapOvr>
  <p:transition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65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0" descr="u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96047"/>
            <a:ext cx="7556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6215082"/>
            <a:ext cx="9144000" cy="64291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ot="10800000" wrap="none" anchor="ctr"/>
          <a:lstStyle/>
          <a:p>
            <a:pPr defTabSz="914400">
              <a:defRPr/>
            </a:pPr>
            <a:endParaRPr lang="en-CA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" name="Rectangle 13"/>
          <p:cNvSpPr txBox="1">
            <a:spLocks noChangeArrowheads="1"/>
          </p:cNvSpPr>
          <p:nvPr/>
        </p:nvSpPr>
        <p:spPr bwMode="auto">
          <a:xfrm>
            <a:off x="3995936" y="6395649"/>
            <a:ext cx="3996710" cy="28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200" b="1" dirty="0" smtClean="0">
                <a:solidFill>
                  <a:srgbClr val="FFFFFF"/>
                </a:solidFill>
                <a:latin typeface="Arial" pitchFamily="34" charset="0"/>
              </a:rPr>
              <a:t>UW Multi-Scale Additive Manufacturing Laboratory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35780" y="0"/>
            <a:ext cx="550195" cy="504056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830"/>
            <a:ext cx="1512168" cy="60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Ehsan Toyserkani\Pictures\3_bl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80" y="6255217"/>
            <a:ext cx="1147753" cy="5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96731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05B29-68A3-41ED-8640-89F9E3F08591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10897"/>
      </p:ext>
    </p:extLst>
  </p:cSld>
  <p:clrMapOvr>
    <a:masterClrMapping/>
  </p:clrMapOvr>
  <p:transition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57458-59F6-4B90-8BF6-79A7CF413BB5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18549"/>
      </p:ext>
    </p:extLst>
  </p:cSld>
  <p:clrMapOvr>
    <a:masterClrMapping/>
  </p:clrMapOvr>
  <p:transition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453C4-FCC9-4F03-BB48-B8D1A912C6A7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00241"/>
      </p:ext>
    </p:extLst>
  </p:cSld>
  <p:clrMapOvr>
    <a:masterClrMapping/>
  </p:clrMapOvr>
  <p:transition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2C8AC-5D6B-4643-B641-3202A7EEC2AA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59897"/>
      </p:ext>
    </p:extLst>
  </p:cSld>
  <p:clrMapOvr>
    <a:masterClrMapping/>
  </p:clrMapOvr>
  <p:transition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53C3B-EEE4-43EC-8BCC-D2234981DA5C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17718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15CE-D292-AF48-B0B7-78CECA90EAC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44A-E9F3-924D-A517-2AB5F85E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697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E2BEC-647B-493D-B00B-B15C8AFDF69C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39411"/>
      </p:ext>
    </p:extLst>
  </p:cSld>
  <p:clrMapOvr>
    <a:masterClrMapping/>
  </p:clrMapOvr>
  <p:transition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E28B8-23F1-4767-96FC-CE1A15A8D39F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35766"/>
      </p:ext>
    </p:extLst>
  </p:cSld>
  <p:clrMapOvr>
    <a:masterClrMapping/>
  </p:clrMapOvr>
  <p:transition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246AF-C8AC-4D3E-9501-067D4A126EDB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12759"/>
      </p:ext>
    </p:extLst>
  </p:cSld>
  <p:clrMapOvr>
    <a:masterClrMapping/>
  </p:clrMapOvr>
  <p:transition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BED6A-67A0-4E36-B876-D2053C1EB258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64517"/>
      </p:ext>
    </p:extLst>
  </p:cSld>
  <p:clrMapOvr>
    <a:masterClrMapping/>
  </p:clrMapOvr>
  <p:transition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9BA98-FB07-471D-997A-1F2A247FC3F6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12184"/>
      </p:ext>
    </p:extLst>
  </p:cSld>
  <p:clrMapOvr>
    <a:masterClrMapping/>
  </p:clrMapOvr>
  <p:transition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20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0" descr="u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96047"/>
            <a:ext cx="7556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6215082"/>
            <a:ext cx="9144000" cy="64291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ot="10800000" wrap="none" anchor="ctr"/>
          <a:lstStyle/>
          <a:p>
            <a:pPr defTabSz="914400">
              <a:defRPr/>
            </a:pPr>
            <a:endParaRPr lang="en-CA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" name="Rectangle 13"/>
          <p:cNvSpPr txBox="1">
            <a:spLocks noChangeArrowheads="1"/>
          </p:cNvSpPr>
          <p:nvPr/>
        </p:nvSpPr>
        <p:spPr bwMode="auto">
          <a:xfrm>
            <a:off x="3995936" y="6395649"/>
            <a:ext cx="3996710" cy="28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200" b="1" dirty="0" smtClean="0">
                <a:solidFill>
                  <a:srgbClr val="FFFFFF"/>
                </a:solidFill>
                <a:latin typeface="Arial" pitchFamily="34" charset="0"/>
              </a:rPr>
              <a:t>UW Multi-Scale Additive Manufacturing Laboratory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35780" y="0"/>
            <a:ext cx="550195" cy="504056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830"/>
            <a:ext cx="1512168" cy="60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Ehsan Toyserkani\Pictures\3_bl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80" y="6255217"/>
            <a:ext cx="1147753" cy="5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868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05B29-68A3-41ED-8640-89F9E3F08591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10758"/>
      </p:ext>
    </p:extLst>
  </p:cSld>
  <p:clrMapOvr>
    <a:masterClrMapping/>
  </p:clrMapOvr>
  <p:transition>
    <p:randomBa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57458-59F6-4B90-8BF6-79A7CF413BB5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0532"/>
      </p:ext>
    </p:extLst>
  </p:cSld>
  <p:clrMapOvr>
    <a:masterClrMapping/>
  </p:clrMapOvr>
  <p:transition>
    <p:randomBar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453C4-FCC9-4F03-BB48-B8D1A912C6A7}" type="datetime1">
              <a:rPr lang="en-CA" smtClean="0">
                <a:solidFill>
                  <a:srgbClr val="000000"/>
                </a:solidFill>
              </a:rPr>
              <a:pPr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D1FE-B47C-4A3B-9060-69B573F1931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39084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15CE-D292-AF48-B0B7-78CECA90EAC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D444A-E9F3-924D-A517-2AB5F85E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9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fld id="{E2FD7F84-BBB7-4AB8-8BE3-C2F925AC37CD}" type="datetime1">
              <a:rPr lang="en-CA" smtClean="0">
                <a:solidFill>
                  <a:srgbClr val="000000"/>
                </a:solidFill>
              </a:rPr>
              <a:pPr defTabSz="914400"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fld id="{D4D3D1FE-B47C-4A3B-9060-69B573F1931C}" type="slidenum">
              <a:rPr lang="en-CA" smtClean="0">
                <a:solidFill>
                  <a:srgbClr val="000000"/>
                </a:solidFill>
              </a:rPr>
              <a:pPr defTabSz="914400"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endParaRPr lang="en-CA">
              <a:solidFill>
                <a:srgbClr val="000000"/>
              </a:solidFill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671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fld id="{E2FD7F84-BBB7-4AB8-8BE3-C2F925AC37CD}" type="datetime1">
              <a:rPr lang="en-CA" smtClean="0">
                <a:solidFill>
                  <a:srgbClr val="000000"/>
                </a:solidFill>
              </a:rPr>
              <a:pPr defTabSz="914400"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fld id="{D4D3D1FE-B47C-4A3B-9060-69B573F1931C}" type="slidenum">
              <a:rPr lang="en-CA" smtClean="0">
                <a:solidFill>
                  <a:srgbClr val="000000"/>
                </a:solidFill>
              </a:rPr>
              <a:pPr defTabSz="914400"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endParaRPr lang="en-CA">
              <a:solidFill>
                <a:srgbClr val="000000"/>
              </a:solidFill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915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fld id="{E2FD7F84-BBB7-4AB8-8BE3-C2F925AC37CD}" type="datetime1">
              <a:rPr lang="en-CA" smtClean="0">
                <a:solidFill>
                  <a:srgbClr val="000000"/>
                </a:solidFill>
              </a:rPr>
              <a:pPr defTabSz="914400"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fld id="{D4D3D1FE-B47C-4A3B-9060-69B573F1931C}" type="slidenum">
              <a:rPr lang="en-CA" smtClean="0">
                <a:solidFill>
                  <a:srgbClr val="000000"/>
                </a:solidFill>
              </a:rPr>
              <a:pPr defTabSz="914400"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endParaRPr lang="en-CA">
              <a:solidFill>
                <a:srgbClr val="000000"/>
              </a:solidFill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826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fld id="{E2FD7F84-BBB7-4AB8-8BE3-C2F925AC37CD}" type="datetime1">
              <a:rPr lang="en-CA" smtClean="0">
                <a:solidFill>
                  <a:srgbClr val="000000"/>
                </a:solidFill>
              </a:rPr>
              <a:pPr defTabSz="914400"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fld id="{D4D3D1FE-B47C-4A3B-9060-69B573F1931C}" type="slidenum">
              <a:rPr lang="en-CA" smtClean="0">
                <a:solidFill>
                  <a:srgbClr val="000000"/>
                </a:solidFill>
              </a:rPr>
              <a:pPr defTabSz="914400"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endParaRPr lang="en-CA">
              <a:solidFill>
                <a:srgbClr val="000000"/>
              </a:solidFill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38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fld id="{E2FD7F84-BBB7-4AB8-8BE3-C2F925AC37CD}" type="datetime1">
              <a:rPr lang="en-CA" smtClean="0">
                <a:solidFill>
                  <a:srgbClr val="000000"/>
                </a:solidFill>
              </a:rPr>
              <a:pPr defTabSz="914400"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fld id="{D4D3D1FE-B47C-4A3B-9060-69B573F1931C}" type="slidenum">
              <a:rPr lang="en-CA" smtClean="0">
                <a:solidFill>
                  <a:srgbClr val="000000"/>
                </a:solidFill>
              </a:rPr>
              <a:pPr defTabSz="914400"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endParaRPr lang="en-CA">
              <a:solidFill>
                <a:srgbClr val="000000"/>
              </a:solidFill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028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fld id="{E2FD7F84-BBB7-4AB8-8BE3-C2F925AC37CD}" type="datetime1">
              <a:rPr lang="en-CA" smtClean="0">
                <a:solidFill>
                  <a:srgbClr val="000000"/>
                </a:solidFill>
              </a:rPr>
              <a:pPr defTabSz="914400"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fld id="{D4D3D1FE-B47C-4A3B-9060-69B573F1931C}" type="slidenum">
              <a:rPr lang="en-CA" smtClean="0">
                <a:solidFill>
                  <a:srgbClr val="000000"/>
                </a:solidFill>
              </a:rPr>
              <a:pPr defTabSz="914400"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endParaRPr lang="en-CA">
              <a:solidFill>
                <a:srgbClr val="000000"/>
              </a:solidFill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65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fld id="{E2FD7F84-BBB7-4AB8-8BE3-C2F925AC37CD}" type="datetime1">
              <a:rPr lang="en-CA" smtClean="0">
                <a:solidFill>
                  <a:srgbClr val="000000"/>
                </a:solidFill>
              </a:rPr>
              <a:pPr defTabSz="914400"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fld id="{D4D3D1FE-B47C-4A3B-9060-69B573F1931C}" type="slidenum">
              <a:rPr lang="en-CA" smtClean="0">
                <a:solidFill>
                  <a:srgbClr val="000000"/>
                </a:solidFill>
              </a:rPr>
              <a:pPr defTabSz="914400"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endParaRPr lang="en-CA">
              <a:solidFill>
                <a:srgbClr val="000000"/>
              </a:solidFill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4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fld id="{E2FD7F84-BBB7-4AB8-8BE3-C2F925AC37CD}" type="datetime1">
              <a:rPr lang="en-CA" smtClean="0">
                <a:solidFill>
                  <a:srgbClr val="000000"/>
                </a:solidFill>
              </a:rPr>
              <a:pPr defTabSz="914400"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fld id="{D4D3D1FE-B47C-4A3B-9060-69B573F1931C}" type="slidenum">
              <a:rPr lang="en-CA" smtClean="0">
                <a:solidFill>
                  <a:srgbClr val="000000"/>
                </a:solidFill>
              </a:rPr>
              <a:pPr defTabSz="914400"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endParaRPr lang="en-CA">
              <a:solidFill>
                <a:srgbClr val="000000"/>
              </a:solidFill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769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fld id="{E2FD7F84-BBB7-4AB8-8BE3-C2F925AC37CD}" type="datetime1">
              <a:rPr lang="en-CA" smtClean="0">
                <a:solidFill>
                  <a:srgbClr val="000000"/>
                </a:solidFill>
              </a:rPr>
              <a:pPr defTabSz="914400"/>
              <a:t>2016-12-02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fld id="{D4D3D1FE-B47C-4A3B-9060-69B573F1931C}" type="slidenum">
              <a:rPr lang="en-CA" smtClean="0">
                <a:solidFill>
                  <a:srgbClr val="000000"/>
                </a:solidFill>
              </a:rPr>
              <a:pPr defTabSz="914400"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 defTabSz="914400"/>
            <a:endParaRPr lang="en-CA">
              <a:solidFill>
                <a:srgbClr val="000000"/>
              </a:solidFill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02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148" y="1949213"/>
            <a:ext cx="7772400" cy="215282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Additive Manufacturing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Printing)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948" y="4128892"/>
            <a:ext cx="6400800" cy="1006072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</a:t>
            </a:r>
          </a:p>
          <a:p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Dr.Ahmad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Basalah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Mechanical Engineering at Umm Al-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Qura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UQU-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9" r="25719"/>
          <a:stretch/>
        </p:blipFill>
        <p:spPr>
          <a:xfrm>
            <a:off x="4117347" y="587207"/>
            <a:ext cx="909305" cy="13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Following post-processing, parts are ready for use. </a:t>
            </a:r>
          </a:p>
          <a:p>
            <a:r>
              <a:rPr lang="en-US" dirty="0"/>
              <a:t>Some AM processes inherently create parts with small voids or bubbles trapped inside them, which could be the source for part failure under mechanical stress. </a:t>
            </a:r>
          </a:p>
          <a:p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416762"/>
            <a:ext cx="8229600" cy="858753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FFFFFF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FFFFFF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FFFFF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>
            <a:noAutofit/>
          </a:bodyPr>
          <a:lstStyle/>
          <a:p>
            <a:r>
              <a:rPr lang="en-US" sz="2400" dirty="0"/>
              <a:t>Generalized Additive Manufacturing Process </a:t>
            </a:r>
            <a:r>
              <a:rPr lang="en-US" sz="2400" dirty="0" smtClean="0"/>
              <a:t>Chain</a:t>
            </a:r>
            <a:br>
              <a:rPr lang="en-US" sz="2400" dirty="0" smtClean="0"/>
            </a:br>
            <a:r>
              <a:rPr lang="en-US" sz="2400" b="1" dirty="0"/>
              <a:t> </a:t>
            </a:r>
            <a:r>
              <a:rPr lang="en-US" sz="2400" b="1" u="sng" dirty="0"/>
              <a:t>Step 8: Application</a:t>
            </a:r>
            <a:r>
              <a:rPr lang="en-US" sz="2400" dirty="0"/>
              <a:t> </a:t>
            </a:r>
            <a:r>
              <a:rPr lang="en-US" sz="2400" dirty="0" smtClean="0"/>
              <a:t>    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82008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21" y="1600200"/>
            <a:ext cx="6499958" cy="452596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5796"/>
            <a:ext cx="8229600" cy="780685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FFFFFF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FFFFFF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FFFFF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>
            <a:noAutofit/>
          </a:bodyPr>
          <a:lstStyle/>
          <a:p>
            <a:r>
              <a:rPr lang="en-US" sz="2800" dirty="0"/>
              <a:t>Generalized Additive Manufacturing Process Chain </a:t>
            </a:r>
          </a:p>
        </p:txBody>
      </p:sp>
    </p:spTree>
    <p:extLst>
      <p:ext uri="{BB962C8B-B14F-4D97-AF65-F5344CB8AC3E}">
        <p14:creationId xmlns:p14="http://schemas.microsoft.com/office/powerpoint/2010/main" val="20442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243"/>
            <a:ext cx="8229600" cy="544142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first step in any product development process is to come up with some idea as to how the product will look and function. </a:t>
            </a:r>
          </a:p>
          <a:p>
            <a:r>
              <a:rPr lang="en-US" dirty="0"/>
              <a:t>AM technology would not exist if it were not for 3D CAD. Only after we gained the ability to represent solid objects in computers were we able to develop techno- logy to physically reproduce such objects. Initially, this was the principle </a:t>
            </a:r>
            <a:r>
              <a:rPr lang="en-US" dirty="0" smtClean="0"/>
              <a:t>surrounding </a:t>
            </a:r>
            <a:r>
              <a:rPr lang="en-US" dirty="0"/>
              <a:t>CNC machining technology in general. </a:t>
            </a:r>
          </a:p>
          <a:p>
            <a:r>
              <a:rPr lang="en-US" dirty="0"/>
              <a:t>Unlike most other CAD/CAM technologies, there is little or no intervention between the design and manufacturing stages for AM. </a:t>
            </a:r>
          </a:p>
          <a:p>
            <a:r>
              <a:rPr lang="en-US" dirty="0"/>
              <a:t>There may be a variety of ways as to how the 3D source data can be created. This model description could be generated by a computer user, using a user-interface, or via reverse engineering technologies </a:t>
            </a:r>
          </a:p>
          <a:p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116962"/>
            <a:ext cx="8229600" cy="858753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FFFFFF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FFFFFF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FFFFF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>
            <a:noAutofit/>
          </a:bodyPr>
          <a:lstStyle/>
          <a:p>
            <a:r>
              <a:rPr lang="en-US" sz="2400" dirty="0"/>
              <a:t>Generalized Additive Manufacturing Process </a:t>
            </a:r>
            <a:r>
              <a:rPr lang="en-US" sz="2400" dirty="0" smtClean="0"/>
              <a:t>Chain</a:t>
            </a:r>
            <a:br>
              <a:rPr lang="en-US" sz="2400" dirty="0" smtClean="0"/>
            </a:br>
            <a:r>
              <a:rPr lang="en-US" sz="2400" b="1" u="sng" dirty="0"/>
              <a:t>Step 1: Conceptualization and CAD 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787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48" y="1165485"/>
            <a:ext cx="6168452" cy="569251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Nearly every AM technology uses the STL file format. The term STL was derived from </a:t>
            </a:r>
            <a:r>
              <a:rPr lang="en-US" dirty="0" err="1" smtClean="0"/>
              <a:t>Stereolithograhy</a:t>
            </a:r>
            <a:r>
              <a:rPr lang="en-US" dirty="0"/>
              <a:t>, which was the first commercial AM technology from 3D Systems in the 1990s. </a:t>
            </a:r>
          </a:p>
          <a:p>
            <a:pPr>
              <a:lnSpc>
                <a:spcPct val="120000"/>
              </a:lnSpc>
            </a:pPr>
            <a:r>
              <a:rPr lang="en-US" dirty="0"/>
              <a:t>The process of converting to STL is automatic within most CAD systems, but there is a possibility of errors occurring during this phase.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/>
              <a:t>Color information and textures can not </a:t>
            </a:r>
            <a:r>
              <a:rPr lang="en-US" dirty="0" smtClean="0"/>
              <a:t>be </a:t>
            </a:r>
            <a:r>
              <a:rPr lang="en-US" dirty="0"/>
              <a:t>described in STL files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Due to this two different file types have emerged to replace </a:t>
            </a:r>
            <a:r>
              <a:rPr lang="en-US" dirty="0" smtClean="0"/>
              <a:t>it: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Additive Manufacturing </a:t>
            </a:r>
            <a:r>
              <a:rPr lang="en-US" dirty="0" smtClean="0"/>
              <a:t>Format(AMF) ,this </a:t>
            </a:r>
            <a:r>
              <a:rPr lang="en-US" dirty="0"/>
              <a:t>format lets you define materials, textures, composition of materials and lattices and data about the author or license of the file itself</a:t>
            </a:r>
            <a:r>
              <a:rPr lang="en-US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.</a:t>
            </a:r>
            <a:r>
              <a:rPr lang="en-US" b="1" dirty="0" smtClean="0"/>
              <a:t>3MF </a:t>
            </a:r>
            <a:r>
              <a:rPr lang="en-US" dirty="0"/>
              <a:t>It does not have curved triangles but does have many of the elements that AMF has</a:t>
            </a:r>
            <a:r>
              <a:rPr lang="en-US" dirty="0" smtClean="0"/>
              <a:t>.</a:t>
            </a: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131952"/>
            <a:ext cx="8229600" cy="858753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FFFFFF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FFFFFF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FFFFF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>
            <a:noAutofit/>
          </a:bodyPr>
          <a:lstStyle/>
          <a:p>
            <a:r>
              <a:rPr lang="en-US" sz="2400" dirty="0"/>
              <a:t>Generalized Additive Manufacturing Process </a:t>
            </a:r>
            <a:r>
              <a:rPr lang="en-US" sz="2400" dirty="0" smtClean="0"/>
              <a:t>Chain</a:t>
            </a:r>
            <a:br>
              <a:rPr lang="en-US" sz="2400" dirty="0" smtClean="0"/>
            </a:br>
            <a:r>
              <a:rPr lang="en-US" sz="2400" b="1" dirty="0"/>
              <a:t> </a:t>
            </a:r>
            <a:r>
              <a:rPr lang="en-US" sz="2400" b="1" u="sng" dirty="0"/>
              <a:t>Step 2: Conversion to STL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340132"/>
            <a:ext cx="2602281" cy="26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272"/>
            <a:ext cx="8229600" cy="554636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Once the STL file has been created, it can be sent directly to the </a:t>
            </a:r>
            <a:r>
              <a:rPr lang="en-US" dirty="0" smtClean="0"/>
              <a:t>machine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</a:pPr>
            <a:r>
              <a:rPr lang="en-US" dirty="0"/>
              <a:t>AM system software normally has a visualization tool that allows the user to view and manipulate the part.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user may wish to reposition the part or even change the orientation to allow it to be built at a specific location within the machine.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It </a:t>
            </a:r>
            <a:r>
              <a:rPr lang="en-US" dirty="0"/>
              <a:t>is quite common to build more than one part in an AM machine at a </a:t>
            </a:r>
            <a:r>
              <a:rPr lang="en-US" dirty="0" smtClean="0"/>
              <a:t>time or </a:t>
            </a:r>
            <a:r>
              <a:rPr lang="en-US" dirty="0"/>
              <a:t>completely different STL files.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STL </a:t>
            </a:r>
            <a:r>
              <a:rPr lang="en-US" dirty="0"/>
              <a:t>files can be linearly scaled quite </a:t>
            </a:r>
            <a:r>
              <a:rPr lang="en-US" dirty="0" smtClean="0"/>
              <a:t>easily to </a:t>
            </a:r>
            <a:r>
              <a:rPr lang="en-US" dirty="0"/>
              <a:t>account for process shrinkage or </a:t>
            </a:r>
            <a:r>
              <a:rPr lang="en-US" dirty="0" smtClean="0"/>
              <a:t>coatings prior </a:t>
            </a:r>
            <a:r>
              <a:rPr lang="en-US" dirty="0"/>
              <a:t>to building. </a:t>
            </a:r>
          </a:p>
          <a:p>
            <a:pPr>
              <a:lnSpc>
                <a:spcPct val="120000"/>
              </a:lnSpc>
            </a:pPr>
            <a:r>
              <a:rPr lang="en-US" dirty="0"/>
              <a:t>More unusual cases may even require segmentation of STL files (e.g., for parts that may be too large) or even merging of multiple STL files. </a:t>
            </a: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116960"/>
            <a:ext cx="8229600" cy="858753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FFFFFF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FFFFFF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FFFFF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>
            <a:noAutofit/>
          </a:bodyPr>
          <a:lstStyle/>
          <a:p>
            <a:r>
              <a:rPr lang="en-US" sz="2400" dirty="0"/>
              <a:t>Generalized Additive Manufacturing Process </a:t>
            </a:r>
            <a:r>
              <a:rPr lang="en-US" sz="2400" dirty="0" smtClean="0"/>
              <a:t>Chain</a:t>
            </a:r>
            <a:br>
              <a:rPr lang="en-US" sz="2400" dirty="0" smtClean="0"/>
            </a:br>
            <a:r>
              <a:rPr lang="en-US" sz="2400" b="1" dirty="0"/>
              <a:t> </a:t>
            </a:r>
            <a:r>
              <a:rPr lang="en-US" sz="2400" b="1" u="sng" dirty="0"/>
              <a:t>Step 3: Transfer to AM Machine and STL File Manipulation</a:t>
            </a:r>
            <a:r>
              <a:rPr lang="en-US" sz="2400" dirty="0"/>
              <a:t>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20794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4321"/>
            <a:ext cx="8229600" cy="5606321"/>
          </a:xfrm>
        </p:spPr>
        <p:txBody>
          <a:bodyPr>
            <a:normAutofit/>
          </a:bodyPr>
          <a:lstStyle/>
          <a:p>
            <a:r>
              <a:rPr lang="en-US" dirty="0"/>
              <a:t>All AM machines will have at least some setup parameters that are specific to that machine or process. </a:t>
            </a:r>
            <a:endParaRPr lang="ar-SA" dirty="0" smtClean="0"/>
          </a:p>
          <a:p>
            <a:r>
              <a:rPr lang="en-US" dirty="0" smtClean="0"/>
              <a:t>Some </a:t>
            </a:r>
            <a:r>
              <a:rPr lang="en-US" dirty="0"/>
              <a:t>machines are only designed to run perhaps one or two different materials and with no variation in layer thickness or other build </a:t>
            </a:r>
            <a:r>
              <a:rPr lang="en-US" dirty="0" smtClean="0"/>
              <a:t>parameters</a:t>
            </a:r>
            <a:r>
              <a:rPr lang="en-US" dirty="0"/>
              <a:t>. </a:t>
            </a:r>
          </a:p>
          <a:p>
            <a:r>
              <a:rPr lang="en-US" dirty="0"/>
              <a:t>Normally, an incorrect setup procedure will still result in a part being </a:t>
            </a:r>
            <a:r>
              <a:rPr lang="en-US" dirty="0" smtClean="0"/>
              <a:t>built. However, the </a:t>
            </a:r>
            <a:r>
              <a:rPr lang="en-US" dirty="0"/>
              <a:t>final quality of that part </a:t>
            </a:r>
            <a:r>
              <a:rPr lang="en-US" dirty="0" smtClean="0"/>
              <a:t>may </a:t>
            </a:r>
            <a:r>
              <a:rPr lang="en-US" dirty="0"/>
              <a:t>be unacceptable. </a:t>
            </a:r>
          </a:p>
          <a:p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126015"/>
            <a:ext cx="8229600" cy="780685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FFFFFF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FFFFFF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FFFFF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>
            <a:noAutofit/>
          </a:bodyPr>
          <a:lstStyle/>
          <a:p>
            <a:r>
              <a:rPr lang="en-US" sz="2400" dirty="0"/>
              <a:t>Generalized Additive Manufacturing Process </a:t>
            </a:r>
            <a:r>
              <a:rPr lang="en-US" sz="2400" dirty="0" smtClean="0"/>
              <a:t>Chain</a:t>
            </a:r>
            <a:br>
              <a:rPr lang="en-US" sz="2400" dirty="0" smtClean="0"/>
            </a:br>
            <a:r>
              <a:rPr lang="en-US" sz="2400" b="1" dirty="0"/>
              <a:t> </a:t>
            </a:r>
            <a:r>
              <a:rPr lang="en-US" sz="2400" b="1" u="sng" dirty="0"/>
              <a:t>Step 4: Machine Setup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6950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292"/>
            <a:ext cx="8229600" cy="562131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This </a:t>
            </a:r>
            <a:r>
              <a:rPr lang="en-US" dirty="0"/>
              <a:t>is where </a:t>
            </a:r>
            <a:r>
              <a:rPr lang="en-US" dirty="0" smtClean="0"/>
              <a:t>layer-based </a:t>
            </a:r>
            <a:r>
              <a:rPr lang="en-US" dirty="0"/>
              <a:t>manufacturing takes place. 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All </a:t>
            </a:r>
            <a:r>
              <a:rPr lang="en-US" dirty="0"/>
              <a:t>AM machines will have a similar sequence of layer control, using a height adjustable platform, material deposition, and layer cross-section formation. </a:t>
            </a:r>
          </a:p>
          <a:p>
            <a:pPr>
              <a:lnSpc>
                <a:spcPct val="110000"/>
              </a:lnSpc>
            </a:pPr>
            <a:r>
              <a:rPr lang="en-US" dirty="0"/>
              <a:t>All machines will repeat the process until either the build is complete or there is no source material remaining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126015"/>
            <a:ext cx="8229600" cy="780687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FFFFFF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FFFFFF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FFFFF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>
            <a:noAutofit/>
          </a:bodyPr>
          <a:lstStyle/>
          <a:p>
            <a:r>
              <a:rPr lang="en-US" sz="2400" dirty="0"/>
              <a:t>Generalized Additive Manufacturing Process </a:t>
            </a:r>
            <a:r>
              <a:rPr lang="en-US" sz="2400" dirty="0" smtClean="0"/>
              <a:t>Chain</a:t>
            </a:r>
            <a:br>
              <a:rPr lang="en-US" sz="2400" dirty="0" smtClean="0"/>
            </a:br>
            <a:r>
              <a:rPr lang="en-US" sz="2400" b="1" dirty="0"/>
              <a:t> </a:t>
            </a:r>
            <a:r>
              <a:rPr lang="en-US" sz="2400" b="1" u="sng" dirty="0"/>
              <a:t>Step 5: Build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60411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154"/>
            <a:ext cx="8229600" cy="532150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Most of the time parts </a:t>
            </a:r>
            <a:r>
              <a:rPr lang="en-US" dirty="0"/>
              <a:t>will </a:t>
            </a:r>
            <a:r>
              <a:rPr lang="en-US" dirty="0" smtClean="0"/>
              <a:t>require </a:t>
            </a:r>
            <a:r>
              <a:rPr lang="en-US" dirty="0"/>
              <a:t>a significant amount of manual finishing before they are ready for use.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all cases, the part must be </a:t>
            </a:r>
            <a:r>
              <a:rPr lang="en-US" dirty="0" smtClean="0"/>
              <a:t>either;</a:t>
            </a:r>
          </a:p>
          <a:p>
            <a:pPr lvl="1"/>
            <a:r>
              <a:rPr lang="en-US" dirty="0" smtClean="0"/>
              <a:t> Separated </a:t>
            </a:r>
            <a:r>
              <a:rPr lang="en-US" dirty="0"/>
              <a:t>from a build platform on which the part was produced </a:t>
            </a:r>
            <a:r>
              <a:rPr lang="en-US" dirty="0" smtClean="0"/>
              <a:t>or  </a:t>
            </a:r>
          </a:p>
          <a:p>
            <a:pPr lvl="1"/>
            <a:r>
              <a:rPr lang="en-US" dirty="0" smtClean="0"/>
              <a:t>Removed </a:t>
            </a:r>
            <a:r>
              <a:rPr lang="en-US" dirty="0"/>
              <a:t>from excess build material surrounding the part. </a:t>
            </a:r>
          </a:p>
          <a:p>
            <a:r>
              <a:rPr lang="en-US" dirty="0" smtClean="0"/>
              <a:t>There </a:t>
            </a:r>
            <a:r>
              <a:rPr lang="en-US" dirty="0"/>
              <a:t>is also a degree of manual skill required since mishandling of parts and poor technique in support removal can result in a low quality output. </a:t>
            </a:r>
            <a:endParaRPr lang="en-US" dirty="0" smtClean="0"/>
          </a:p>
          <a:p>
            <a:r>
              <a:rPr lang="en-US" dirty="0" smtClean="0"/>
              <a:t>Different </a:t>
            </a:r>
            <a:r>
              <a:rPr lang="en-US" dirty="0"/>
              <a:t>AM parts have different cleanup </a:t>
            </a:r>
            <a:r>
              <a:rPr lang="en-US" dirty="0" smtClean="0"/>
              <a:t>requirements. </a:t>
            </a:r>
          </a:p>
          <a:p>
            <a:r>
              <a:rPr lang="en-US" dirty="0" smtClean="0"/>
              <a:t>The </a:t>
            </a:r>
            <a:r>
              <a:rPr lang="en-US" dirty="0"/>
              <a:t>cleanup stage may also be considered as the initial part of the post-processing stage. </a:t>
            </a:r>
          </a:p>
          <a:p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193944"/>
            <a:ext cx="8229600" cy="944628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FFFFFF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FFFFFF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FFFFF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>
            <a:noAutofit/>
          </a:bodyPr>
          <a:lstStyle/>
          <a:p>
            <a:r>
              <a:rPr lang="en-US" sz="2400" dirty="0"/>
              <a:t>Generalized Additive Manufacturing Process </a:t>
            </a:r>
            <a:r>
              <a:rPr lang="en-US" sz="2400" dirty="0" smtClean="0"/>
              <a:t>Chain</a:t>
            </a:r>
            <a:br>
              <a:rPr lang="en-US" sz="2400" dirty="0" smtClean="0"/>
            </a:br>
            <a:r>
              <a:rPr lang="en-US" sz="2400" b="1" dirty="0"/>
              <a:t> </a:t>
            </a:r>
            <a:r>
              <a:rPr lang="en-US" sz="2400" b="1" u="sng" dirty="0"/>
              <a:t>Step 6: Removal and Cleanup</a:t>
            </a:r>
            <a:r>
              <a:rPr lang="en-US" sz="2400" dirty="0"/>
              <a:t> </a:t>
            </a:r>
            <a:r>
              <a:rPr lang="en-US" sz="2400" dirty="0" smtClean="0"/>
              <a:t>  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54456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5716"/>
            <a:ext cx="8229600" cy="56049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Post-processing refers to the (usually manual) stages of finishing the parts for application purposes.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may involve abrasive finishing, like polishing and sandpapering, or application of coatings. </a:t>
            </a:r>
          </a:p>
          <a:p>
            <a:r>
              <a:rPr lang="en-US" dirty="0"/>
              <a:t>Different AM processes have different results in terms of accuracy and material properties. Some processes produce relatively fragile </a:t>
            </a:r>
            <a:r>
              <a:rPr lang="en-US" dirty="0" smtClean="0"/>
              <a:t>components </a:t>
            </a:r>
            <a:r>
              <a:rPr lang="en-US" dirty="0"/>
              <a:t>that may require the use of infiltration and/or surface coatings to strengthen the final part.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already stated, this is primarily a manual task due to the </a:t>
            </a:r>
            <a:r>
              <a:rPr lang="en-US" dirty="0" smtClean="0"/>
              <a:t>complexity </a:t>
            </a:r>
            <a:r>
              <a:rPr lang="en-US" dirty="0"/>
              <a:t>of most AM parts. </a:t>
            </a: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116962"/>
            <a:ext cx="8229600" cy="858753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FFFFFF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FFFFFF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FFFFF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>
            <a:noAutofit/>
          </a:bodyPr>
          <a:lstStyle/>
          <a:p>
            <a:r>
              <a:rPr lang="en-US" sz="2400" dirty="0"/>
              <a:t>Generalized Additive Manufacturing Process </a:t>
            </a:r>
            <a:r>
              <a:rPr lang="en-US" sz="2400" dirty="0" smtClean="0"/>
              <a:t>Chain</a:t>
            </a:r>
            <a:br>
              <a:rPr lang="en-US" sz="2400" dirty="0" smtClean="0"/>
            </a:br>
            <a:r>
              <a:rPr lang="en-US" sz="2400" b="1" dirty="0"/>
              <a:t> </a:t>
            </a:r>
            <a:r>
              <a:rPr lang="en-US" sz="2400" b="1" u="sng" dirty="0"/>
              <a:t>Step 7: Post-process</a:t>
            </a:r>
            <a:r>
              <a:rPr lang="en-US" sz="2400" dirty="0"/>
              <a:t> </a:t>
            </a:r>
            <a:r>
              <a:rPr lang="en-US" sz="2400" dirty="0" smtClean="0"/>
              <a:t>   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65248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Stream">
  <a:themeElements>
    <a:clrScheme name="Strea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eam">
  <a:themeElements>
    <a:clrScheme name="Strea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ream">
  <a:themeElements>
    <a:clrScheme name="Strea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ream">
  <a:themeElements>
    <a:clrScheme name="Strea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tream">
  <a:themeElements>
    <a:clrScheme name="Strea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Stream">
  <a:themeElements>
    <a:clrScheme name="Strea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Stream">
  <a:themeElements>
    <a:clrScheme name="Strea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Stream">
  <a:themeElements>
    <a:clrScheme name="Strea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38422</TotalTime>
  <Words>814</Words>
  <Application>Microsoft Macintosh PowerPoint</Application>
  <PresentationFormat>On-screen Show (4:3)</PresentationFormat>
  <Paragraphs>49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Calibri</vt:lpstr>
      <vt:lpstr>Garamond</vt:lpstr>
      <vt:lpstr>Times New Roman</vt:lpstr>
      <vt:lpstr>Wingdings</vt:lpstr>
      <vt:lpstr>Office Theme</vt:lpstr>
      <vt:lpstr>Stream</vt:lpstr>
      <vt:lpstr>1_Stream</vt:lpstr>
      <vt:lpstr>2_Stream</vt:lpstr>
      <vt:lpstr>3_Stream</vt:lpstr>
      <vt:lpstr>4_Stream</vt:lpstr>
      <vt:lpstr>5_Stream</vt:lpstr>
      <vt:lpstr>6_Stream</vt:lpstr>
      <vt:lpstr>7_Stream</vt:lpstr>
      <vt:lpstr>8_Stream</vt:lpstr>
      <vt:lpstr>Additive Manufacturing   (3D Printing) </vt:lpstr>
      <vt:lpstr>Generalized Additive Manufacturing Process Chain </vt:lpstr>
      <vt:lpstr>Generalized Additive Manufacturing Process Chain Step 1: Conceptualization and CAD  </vt:lpstr>
      <vt:lpstr>Generalized Additive Manufacturing Process Chain  Step 2: Conversion to STL </vt:lpstr>
      <vt:lpstr>Generalized Additive Manufacturing Process Chain  Step 3: Transfer to AM Machine and STL File Manipulation </vt:lpstr>
      <vt:lpstr>Generalized Additive Manufacturing Process Chain  Step 4: Machine Setup  </vt:lpstr>
      <vt:lpstr>Generalized Additive Manufacturing Process Chain  Step 5: Build   </vt:lpstr>
      <vt:lpstr>Generalized Additive Manufacturing Process Chain  Step 6: Removal and Cleanup    </vt:lpstr>
      <vt:lpstr>Generalized Additive Manufacturing Process Chain  Step 7: Post-process     </vt:lpstr>
      <vt:lpstr>Generalized Additive Manufacturing Process Chain  Step 8: Application      </vt:lpstr>
    </vt:vector>
  </TitlesOfParts>
  <Company>UNIVERSITY OF WATERLOO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Basalah</dc:creator>
  <cp:lastModifiedBy>Microsoft Office User</cp:lastModifiedBy>
  <cp:revision>496</cp:revision>
  <cp:lastPrinted>2016-10-11T11:43:57Z</cp:lastPrinted>
  <dcterms:created xsi:type="dcterms:W3CDTF">2014-02-13T06:42:17Z</dcterms:created>
  <dcterms:modified xsi:type="dcterms:W3CDTF">2016-12-02T13:01:01Z</dcterms:modified>
</cp:coreProperties>
</file>