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73" r:id="rId5"/>
    <p:sldId id="271" r:id="rId6"/>
    <p:sldId id="272" r:id="rId7"/>
    <p:sldId id="27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26CE26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30" autoAdjust="0"/>
    <p:restoredTop sz="94660"/>
  </p:normalViewPr>
  <p:slideViewPr>
    <p:cSldViewPr snapToGrid="0">
      <p:cViewPr varScale="1">
        <p:scale>
          <a:sx n="73" d="100"/>
          <a:sy n="73" d="100"/>
        </p:scale>
        <p:origin x="71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Relationship Id="rId9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4.emf"/><Relationship Id="rId3" Type="http://schemas.microsoft.com/office/2007/relationships/media" Target="../media/media4.m4a"/><Relationship Id="rId7" Type="http://schemas.microsoft.com/office/2007/relationships/media" Target="../media/media6.m4a"/><Relationship Id="rId12" Type="http://schemas.openxmlformats.org/officeDocument/2006/relationships/slide" Target="slide5.xml"/><Relationship Id="rId17" Type="http://schemas.openxmlformats.org/officeDocument/2006/relationships/image" Target="../media/image8.png"/><Relationship Id="rId2" Type="http://schemas.openxmlformats.org/officeDocument/2006/relationships/audio" Target="../media/media3.m4a"/><Relationship Id="rId16" Type="http://schemas.openxmlformats.org/officeDocument/2006/relationships/image" Target="../media/image7.png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microsoft.com/office/2007/relationships/hdphoto" Target="../media/hdphoto3.wdp"/><Relationship Id="rId5" Type="http://schemas.microsoft.com/office/2007/relationships/media" Target="../media/media5.m4a"/><Relationship Id="rId15" Type="http://schemas.openxmlformats.org/officeDocument/2006/relationships/image" Target="../media/image6.png"/><Relationship Id="rId10" Type="http://schemas.openxmlformats.org/officeDocument/2006/relationships/image" Target="../media/image5.png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emf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13" Type="http://schemas.openxmlformats.org/officeDocument/2006/relationships/slideLayout" Target="../slideLayouts/slideLayout2.xml"/><Relationship Id="rId3" Type="http://schemas.microsoft.com/office/2007/relationships/media" Target="../media/media10.m4a"/><Relationship Id="rId7" Type="http://schemas.microsoft.com/office/2007/relationships/media" Target="../media/media12.m4a"/><Relationship Id="rId12" Type="http://schemas.openxmlformats.org/officeDocument/2006/relationships/audio" Target="../media/media14.m4a"/><Relationship Id="rId2" Type="http://schemas.openxmlformats.org/officeDocument/2006/relationships/audio" Target="../media/media9.m4a"/><Relationship Id="rId16" Type="http://schemas.openxmlformats.org/officeDocument/2006/relationships/image" Target="../media/image2.png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microsoft.com/office/2007/relationships/media" Target="../media/media14.m4a"/><Relationship Id="rId5" Type="http://schemas.microsoft.com/office/2007/relationships/media" Target="../media/media11.m4a"/><Relationship Id="rId15" Type="http://schemas.microsoft.com/office/2007/relationships/hdphoto" Target="../media/hdphoto3.wdp"/><Relationship Id="rId10" Type="http://schemas.openxmlformats.org/officeDocument/2006/relationships/audio" Target="../media/media13.m4a"/><Relationship Id="rId4" Type="http://schemas.openxmlformats.org/officeDocument/2006/relationships/audio" Target="../media/media10.m4a"/><Relationship Id="rId9" Type="http://schemas.microsoft.com/office/2007/relationships/media" Target="../media/media13.m4a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صف الثالث.m4a">
            <a:hlinkClick r:id="" action="ppaction://media"/>
            <a:extLst>
              <a:ext uri="{FF2B5EF4-FFF2-40B4-BE49-F238E27FC236}">
                <a16:creationId xmlns:a16="http://schemas.microsoft.com/office/drawing/2014/main" id="{5820DE6D-91C7-8D46-B43F-0827489F4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4560" y="5246254"/>
            <a:ext cx="1044000" cy="104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8712" y="1668928"/>
            <a:ext cx="12192000" cy="2739211"/>
            <a:chOff x="-8712" y="2243697"/>
            <a:chExt cx="12192000" cy="2739211"/>
          </a:xfrm>
        </p:grpSpPr>
        <p:grpSp>
          <p:nvGrpSpPr>
            <p:cNvPr id="6" name="Group 5"/>
            <p:cNvGrpSpPr/>
            <p:nvPr/>
          </p:nvGrpSpPr>
          <p:grpSpPr>
            <a:xfrm>
              <a:off x="-8712" y="2243697"/>
              <a:ext cx="12192000" cy="2739211"/>
              <a:chOff x="-8712" y="2309011"/>
              <a:chExt cx="12192000" cy="2739211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-8712" y="2309011"/>
                <a:ext cx="12192000" cy="2739211"/>
              </a:xfrm>
              <a:prstGeom prst="rect">
                <a:avLst/>
              </a:prstGeom>
              <a:solidFill>
                <a:srgbClr val="99CCFF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:r>
                  <a:rPr lang="ar-BH" sz="4000" b="1" dirty="0" smtClean="0"/>
                  <a:t>                 </a:t>
                </a:r>
                <a:r>
                  <a:rPr lang="en-US" sz="4000" b="1" dirty="0" smtClean="0"/>
                  <a:t>          </a:t>
                </a:r>
                <a:r>
                  <a:rPr lang="ar-BH" sz="4000" b="1" dirty="0" smtClean="0"/>
                  <a:t>                                      </a:t>
                </a:r>
                <a:r>
                  <a:rPr lang="ar-BH" sz="4000" b="1" dirty="0" smtClean="0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التربية </a:t>
                </a:r>
                <a:r>
                  <a:rPr lang="ar-BH" sz="4000" b="1" dirty="0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الرياضية</a:t>
                </a:r>
                <a:endParaRPr lang="en-US" sz="4000" b="1" dirty="0" smtClean="0"/>
              </a:p>
              <a:p>
                <a:pPr algn="r" rtl="1"/>
                <a:r>
                  <a:rPr lang="ar-BH" sz="48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</a:t>
                </a:r>
                <a:r>
                  <a:rPr lang="en-US" sz="48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                                        </a:t>
                </a:r>
                <a:r>
                  <a:rPr lang="ar-BH" sz="48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48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الصف</a:t>
                </a:r>
                <a:r>
                  <a:rPr lang="ar-SA" sz="48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48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الثالث</a:t>
                </a:r>
              </a:p>
              <a:p>
                <a:pPr algn="r" rtl="1"/>
                <a:r>
                  <a:rPr lang="ar-BH" sz="44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44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                             </a:t>
                </a:r>
                <a:r>
                  <a:rPr lang="ar-BH" sz="44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الفصل </a:t>
                </a:r>
                <a:r>
                  <a:rPr lang="ar-BH" sz="44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الأول/الوحدة </a:t>
                </a:r>
                <a:r>
                  <a:rPr lang="ar-BH" sz="44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الثانية</a:t>
                </a:r>
              </a:p>
              <a:p>
                <a:pPr algn="r" rtl="1"/>
                <a:r>
                  <a:rPr lang="ar-BH" sz="4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                                                 </a:t>
                </a:r>
                <a:r>
                  <a:rPr lang="ar-BH" sz="4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</a:t>
                </a:r>
                <a:r>
                  <a:rPr lang="ar-BH" sz="4000" b="1" dirty="0" smtClean="0">
                    <a:solidFill>
                      <a:srgbClr val="00206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مسك الكرة </a:t>
                </a:r>
                <a:r>
                  <a:rPr lang="ar-BH" sz="4000" b="1" dirty="0" smtClean="0">
                    <a:solidFill>
                      <a:srgbClr val="00206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باليدين</a:t>
                </a:r>
                <a:endParaRPr lang="en-US" sz="4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20409" y="2426579"/>
                <a:ext cx="2557477" cy="24929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50505"/>
                </a:clrFrom>
                <a:clrTo>
                  <a:srgbClr val="050505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106" y="2417072"/>
              <a:ext cx="1688277" cy="237186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62868" y="4266830"/>
              <a:ext cx="2278824" cy="4595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كرة </a:t>
              </a:r>
              <a:r>
                <a:rPr lang="ar-BH" sz="32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السلة</a:t>
              </a:r>
              <a:endParaRPr lang="en-US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11" name="٣١">
            <a:hlinkClick r:id="" action="ppaction://media"/>
            <a:extLst>
              <a:ext uri="{FF2B5EF4-FFF2-40B4-BE49-F238E27FC236}">
                <a16:creationId xmlns:a16="http://schemas.microsoft.com/office/drawing/2014/main" id="{CED5B5DB-DA20-F242-91BA-CFC021AAF7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0383" y="5246254"/>
            <a:ext cx="1044000" cy="1044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0551" y="4519748"/>
            <a:ext cx="2288969" cy="21417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hlinkClick r:id="rId12" action="ppaction://hlinksldjump"/>
          </p:cNvPr>
          <p:cNvSpPr/>
          <p:nvPr/>
        </p:nvSpPr>
        <p:spPr>
          <a:xfrm>
            <a:off x="8120208" y="5185907"/>
            <a:ext cx="1505523" cy="75258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0673" y="3435531"/>
            <a:ext cx="3373437" cy="30774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الايقونات لمهارة واحدة.m4a">
            <a:hlinkClick r:id="" action="ppaction://media"/>
            <a:extLst>
              <a:ext uri="{FF2B5EF4-FFF2-40B4-BE49-F238E27FC236}">
                <a16:creationId xmlns:a16="http://schemas.microsoft.com/office/drawing/2014/main" id="{5A269A51-BE5C-4141-ADA4-A08F5BE58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2250" y="5185907"/>
            <a:ext cx="1044000" cy="10440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8029350" y="3528660"/>
            <a:ext cx="2836049" cy="2836049"/>
          </a:xfrm>
          <a:custGeom>
            <a:avLst/>
            <a:gdLst>
              <a:gd name="connsiteX0" fmla="*/ 2013040 w 2836049"/>
              <a:gd name="connsiteY0" fmla="*/ 452175 h 2836049"/>
              <a:gd name="connsiteX1" fmla="*/ 2233639 w 2836049"/>
              <a:gd name="connsiteY1" fmla="*/ 267060 h 2836049"/>
              <a:gd name="connsiteX2" fmla="*/ 2409873 w 2836049"/>
              <a:gd name="connsiteY2" fmla="*/ 414938 h 2836049"/>
              <a:gd name="connsiteX3" fmla="*/ 2265877 w 2836049"/>
              <a:gd name="connsiteY3" fmla="*/ 664331 h 2836049"/>
              <a:gd name="connsiteX4" fmla="*/ 2494669 w 2836049"/>
              <a:gd name="connsiteY4" fmla="*/ 1060610 h 2836049"/>
              <a:gd name="connsiteX5" fmla="*/ 2782647 w 2836049"/>
              <a:gd name="connsiteY5" fmla="*/ 1060602 h 2836049"/>
              <a:gd name="connsiteX6" fmla="*/ 2822596 w 2836049"/>
              <a:gd name="connsiteY6" fmla="*/ 1287163 h 2836049"/>
              <a:gd name="connsiteX7" fmla="*/ 2551982 w 2836049"/>
              <a:gd name="connsiteY7" fmla="*/ 1385651 h 2836049"/>
              <a:gd name="connsiteX8" fmla="*/ 2472524 w 2836049"/>
              <a:gd name="connsiteY8" fmla="*/ 1836282 h 2836049"/>
              <a:gd name="connsiteX9" fmla="*/ 2693133 w 2836049"/>
              <a:gd name="connsiteY9" fmla="*/ 2021385 h 2836049"/>
              <a:gd name="connsiteX10" fmla="*/ 2578105 w 2836049"/>
              <a:gd name="connsiteY10" fmla="*/ 2220620 h 2836049"/>
              <a:gd name="connsiteX11" fmla="*/ 2307496 w 2836049"/>
              <a:gd name="connsiteY11" fmla="*/ 2122119 h 2836049"/>
              <a:gd name="connsiteX12" fmla="*/ 1956967 w 2836049"/>
              <a:gd name="connsiteY12" fmla="*/ 2416248 h 2836049"/>
              <a:gd name="connsiteX13" fmla="*/ 2006981 w 2836049"/>
              <a:gd name="connsiteY13" fmla="*/ 2699850 h 2836049"/>
              <a:gd name="connsiteX14" fmla="*/ 1790799 w 2836049"/>
              <a:gd name="connsiteY14" fmla="*/ 2778534 h 2836049"/>
              <a:gd name="connsiteX15" fmla="*/ 1646816 w 2836049"/>
              <a:gd name="connsiteY15" fmla="*/ 2529133 h 2836049"/>
              <a:gd name="connsiteX16" fmla="*/ 1189233 w 2836049"/>
              <a:gd name="connsiteY16" fmla="*/ 2529133 h 2836049"/>
              <a:gd name="connsiteX17" fmla="*/ 1045250 w 2836049"/>
              <a:gd name="connsiteY17" fmla="*/ 2778534 h 2836049"/>
              <a:gd name="connsiteX18" fmla="*/ 829068 w 2836049"/>
              <a:gd name="connsiteY18" fmla="*/ 2699850 h 2836049"/>
              <a:gd name="connsiteX19" fmla="*/ 879082 w 2836049"/>
              <a:gd name="connsiteY19" fmla="*/ 2416247 h 2836049"/>
              <a:gd name="connsiteX20" fmla="*/ 528553 w 2836049"/>
              <a:gd name="connsiteY20" fmla="*/ 2122118 h 2836049"/>
              <a:gd name="connsiteX21" fmla="*/ 257944 w 2836049"/>
              <a:gd name="connsiteY21" fmla="*/ 2220620 h 2836049"/>
              <a:gd name="connsiteX22" fmla="*/ 142916 w 2836049"/>
              <a:gd name="connsiteY22" fmla="*/ 2021385 h 2836049"/>
              <a:gd name="connsiteX23" fmla="*/ 363525 w 2836049"/>
              <a:gd name="connsiteY23" fmla="*/ 1836282 h 2836049"/>
              <a:gd name="connsiteX24" fmla="*/ 284066 w 2836049"/>
              <a:gd name="connsiteY24" fmla="*/ 1385651 h 2836049"/>
              <a:gd name="connsiteX25" fmla="*/ 13453 w 2836049"/>
              <a:gd name="connsiteY25" fmla="*/ 1287163 h 2836049"/>
              <a:gd name="connsiteX26" fmla="*/ 53402 w 2836049"/>
              <a:gd name="connsiteY26" fmla="*/ 1060602 h 2836049"/>
              <a:gd name="connsiteX27" fmla="*/ 341380 w 2836049"/>
              <a:gd name="connsiteY27" fmla="*/ 1060609 h 2836049"/>
              <a:gd name="connsiteX28" fmla="*/ 570172 w 2836049"/>
              <a:gd name="connsiteY28" fmla="*/ 664330 h 2836049"/>
              <a:gd name="connsiteX29" fmla="*/ 426176 w 2836049"/>
              <a:gd name="connsiteY29" fmla="*/ 414938 h 2836049"/>
              <a:gd name="connsiteX30" fmla="*/ 602410 w 2836049"/>
              <a:gd name="connsiteY30" fmla="*/ 267060 h 2836049"/>
              <a:gd name="connsiteX31" fmla="*/ 823009 w 2836049"/>
              <a:gd name="connsiteY31" fmla="*/ 452175 h 2836049"/>
              <a:gd name="connsiteX32" fmla="*/ 1252996 w 2836049"/>
              <a:gd name="connsiteY32" fmla="*/ 295672 h 2836049"/>
              <a:gd name="connsiteX33" fmla="*/ 1302996 w 2836049"/>
              <a:gd name="connsiteY33" fmla="*/ 12068 h 2836049"/>
              <a:gd name="connsiteX34" fmla="*/ 1533053 w 2836049"/>
              <a:gd name="connsiteY34" fmla="*/ 12068 h 2836049"/>
              <a:gd name="connsiteX35" fmla="*/ 1583052 w 2836049"/>
              <a:gd name="connsiteY35" fmla="*/ 295673 h 2836049"/>
              <a:gd name="connsiteX36" fmla="*/ 2013040 w 2836049"/>
              <a:gd name="connsiteY36" fmla="*/ 452176 h 2836049"/>
              <a:gd name="connsiteX37" fmla="*/ 2013040 w 2836049"/>
              <a:gd name="connsiteY37" fmla="*/ 452175 h 283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836049" h="2836049">
                <a:moveTo>
                  <a:pt x="2013040" y="452175"/>
                </a:moveTo>
                <a:lnTo>
                  <a:pt x="2233639" y="267060"/>
                </a:lnTo>
                <a:lnTo>
                  <a:pt x="2409873" y="414938"/>
                </a:lnTo>
                <a:lnTo>
                  <a:pt x="2265877" y="664331"/>
                </a:lnTo>
                <a:cubicBezTo>
                  <a:pt x="2368266" y="779512"/>
                  <a:pt x="2446114" y="914347"/>
                  <a:pt x="2494669" y="1060610"/>
                </a:cubicBezTo>
                <a:lnTo>
                  <a:pt x="2782647" y="1060602"/>
                </a:lnTo>
                <a:lnTo>
                  <a:pt x="2822596" y="1287163"/>
                </a:lnTo>
                <a:lnTo>
                  <a:pt x="2551982" y="1385651"/>
                </a:lnTo>
                <a:cubicBezTo>
                  <a:pt x="2556380" y="1539699"/>
                  <a:pt x="2529344" y="1693029"/>
                  <a:pt x="2472524" y="1836282"/>
                </a:cubicBezTo>
                <a:lnTo>
                  <a:pt x="2693133" y="2021385"/>
                </a:lnTo>
                <a:lnTo>
                  <a:pt x="2578105" y="2220620"/>
                </a:lnTo>
                <a:lnTo>
                  <a:pt x="2307496" y="2122119"/>
                </a:lnTo>
                <a:cubicBezTo>
                  <a:pt x="2211845" y="2242954"/>
                  <a:pt x="2092576" y="2343032"/>
                  <a:pt x="1956967" y="2416248"/>
                </a:cubicBezTo>
                <a:lnTo>
                  <a:pt x="2006981" y="2699850"/>
                </a:lnTo>
                <a:lnTo>
                  <a:pt x="1790799" y="2778534"/>
                </a:lnTo>
                <a:lnTo>
                  <a:pt x="1646816" y="2529133"/>
                </a:lnTo>
                <a:cubicBezTo>
                  <a:pt x="1495872" y="2560214"/>
                  <a:pt x="1340177" y="2560214"/>
                  <a:pt x="1189233" y="2529133"/>
                </a:cubicBezTo>
                <a:lnTo>
                  <a:pt x="1045250" y="2778534"/>
                </a:lnTo>
                <a:lnTo>
                  <a:pt x="829068" y="2699850"/>
                </a:lnTo>
                <a:lnTo>
                  <a:pt x="879082" y="2416247"/>
                </a:lnTo>
                <a:cubicBezTo>
                  <a:pt x="743473" y="2343032"/>
                  <a:pt x="624204" y="2242953"/>
                  <a:pt x="528553" y="2122118"/>
                </a:cubicBezTo>
                <a:lnTo>
                  <a:pt x="257944" y="2220620"/>
                </a:lnTo>
                <a:lnTo>
                  <a:pt x="142916" y="2021385"/>
                </a:lnTo>
                <a:lnTo>
                  <a:pt x="363525" y="1836282"/>
                </a:lnTo>
                <a:cubicBezTo>
                  <a:pt x="306705" y="1693028"/>
                  <a:pt x="279669" y="1539699"/>
                  <a:pt x="284066" y="1385651"/>
                </a:cubicBezTo>
                <a:lnTo>
                  <a:pt x="13453" y="1287163"/>
                </a:lnTo>
                <a:lnTo>
                  <a:pt x="53402" y="1060602"/>
                </a:lnTo>
                <a:lnTo>
                  <a:pt x="341380" y="1060609"/>
                </a:lnTo>
                <a:cubicBezTo>
                  <a:pt x="389935" y="914347"/>
                  <a:pt x="467782" y="779511"/>
                  <a:pt x="570172" y="664330"/>
                </a:cubicBezTo>
                <a:lnTo>
                  <a:pt x="426176" y="414938"/>
                </a:lnTo>
                <a:lnTo>
                  <a:pt x="602410" y="267060"/>
                </a:lnTo>
                <a:lnTo>
                  <a:pt x="823009" y="452175"/>
                </a:lnTo>
                <a:cubicBezTo>
                  <a:pt x="954220" y="371342"/>
                  <a:pt x="1100525" y="318091"/>
                  <a:pt x="1252996" y="295672"/>
                </a:cubicBezTo>
                <a:lnTo>
                  <a:pt x="1302996" y="12068"/>
                </a:lnTo>
                <a:lnTo>
                  <a:pt x="1533053" y="12068"/>
                </a:lnTo>
                <a:lnTo>
                  <a:pt x="1583052" y="295673"/>
                </a:lnTo>
                <a:cubicBezTo>
                  <a:pt x="1735524" y="318092"/>
                  <a:pt x="1881829" y="371343"/>
                  <a:pt x="2013040" y="452176"/>
                </a:cubicBezTo>
                <a:lnTo>
                  <a:pt x="2013040" y="452175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0972" tIns="715131" rIns="620972" bIns="764730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4000" b="1" kern="1200" dirty="0">
              <a:solidFill>
                <a:schemeClr val="tx1"/>
              </a:solidFill>
              <a:effectLst/>
            </a:endParaRP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b="1" kern="1200" dirty="0" smtClean="0">
                <a:solidFill>
                  <a:schemeClr val="tx1"/>
                </a:solidFill>
                <a:effectLst/>
              </a:rPr>
              <a:t>التقييم الذاتي</a:t>
            </a:r>
            <a:endParaRPr lang="en-US" sz="2400" b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6282137" y="2754935"/>
            <a:ext cx="2256876" cy="2269354"/>
          </a:xfrm>
          <a:custGeom>
            <a:avLst/>
            <a:gdLst>
              <a:gd name="connsiteX0" fmla="*/ 1688701 w 2256876"/>
              <a:gd name="connsiteY0" fmla="*/ 573450 h 2269354"/>
              <a:gd name="connsiteX1" fmla="*/ 2022005 w 2256876"/>
              <a:gd name="connsiteY1" fmla="*/ 474233 h 2269354"/>
              <a:gd name="connsiteX2" fmla="*/ 2144994 w 2256876"/>
              <a:gd name="connsiteY2" fmla="*/ 688937 h 2269354"/>
              <a:gd name="connsiteX3" fmla="*/ 1890797 w 2256876"/>
              <a:gd name="connsiteY3" fmla="*/ 926256 h 2269354"/>
              <a:gd name="connsiteX4" fmla="*/ 1890797 w 2256876"/>
              <a:gd name="connsiteY4" fmla="*/ 1343098 h 2269354"/>
              <a:gd name="connsiteX5" fmla="*/ 2144994 w 2256876"/>
              <a:gd name="connsiteY5" fmla="*/ 1580417 h 2269354"/>
              <a:gd name="connsiteX6" fmla="*/ 2022005 w 2256876"/>
              <a:gd name="connsiteY6" fmla="*/ 1795121 h 2269354"/>
              <a:gd name="connsiteX7" fmla="*/ 1688701 w 2256876"/>
              <a:gd name="connsiteY7" fmla="*/ 1695904 h 2269354"/>
              <a:gd name="connsiteX8" fmla="*/ 1330535 w 2256876"/>
              <a:gd name="connsiteY8" fmla="*/ 1904325 h 2269354"/>
              <a:gd name="connsiteX9" fmla="*/ 1250957 w 2256876"/>
              <a:gd name="connsiteY9" fmla="*/ 2242856 h 2269354"/>
              <a:gd name="connsiteX10" fmla="*/ 1005919 w 2256876"/>
              <a:gd name="connsiteY10" fmla="*/ 2242856 h 2269354"/>
              <a:gd name="connsiteX11" fmla="*/ 926342 w 2256876"/>
              <a:gd name="connsiteY11" fmla="*/ 1904324 h 2269354"/>
              <a:gd name="connsiteX12" fmla="*/ 568176 w 2256876"/>
              <a:gd name="connsiteY12" fmla="*/ 1695903 h 2269354"/>
              <a:gd name="connsiteX13" fmla="*/ 234871 w 2256876"/>
              <a:gd name="connsiteY13" fmla="*/ 1795121 h 2269354"/>
              <a:gd name="connsiteX14" fmla="*/ 111882 w 2256876"/>
              <a:gd name="connsiteY14" fmla="*/ 1580417 h 2269354"/>
              <a:gd name="connsiteX15" fmla="*/ 366079 w 2256876"/>
              <a:gd name="connsiteY15" fmla="*/ 1343098 h 2269354"/>
              <a:gd name="connsiteX16" fmla="*/ 366079 w 2256876"/>
              <a:gd name="connsiteY16" fmla="*/ 926256 h 2269354"/>
              <a:gd name="connsiteX17" fmla="*/ 111882 w 2256876"/>
              <a:gd name="connsiteY17" fmla="*/ 688937 h 2269354"/>
              <a:gd name="connsiteX18" fmla="*/ 234871 w 2256876"/>
              <a:gd name="connsiteY18" fmla="*/ 474233 h 2269354"/>
              <a:gd name="connsiteX19" fmla="*/ 568175 w 2256876"/>
              <a:gd name="connsiteY19" fmla="*/ 573450 h 2269354"/>
              <a:gd name="connsiteX20" fmla="*/ 926341 w 2256876"/>
              <a:gd name="connsiteY20" fmla="*/ 365029 h 2269354"/>
              <a:gd name="connsiteX21" fmla="*/ 1005919 w 2256876"/>
              <a:gd name="connsiteY21" fmla="*/ 26498 h 2269354"/>
              <a:gd name="connsiteX22" fmla="*/ 1250957 w 2256876"/>
              <a:gd name="connsiteY22" fmla="*/ 26498 h 2269354"/>
              <a:gd name="connsiteX23" fmla="*/ 1330534 w 2256876"/>
              <a:gd name="connsiteY23" fmla="*/ 365030 h 2269354"/>
              <a:gd name="connsiteX24" fmla="*/ 1688700 w 2256876"/>
              <a:gd name="connsiteY24" fmla="*/ 573451 h 2269354"/>
              <a:gd name="connsiteX25" fmla="*/ 1688701 w 2256876"/>
              <a:gd name="connsiteY25" fmla="*/ 573450 h 2269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256876" h="2269354">
                <a:moveTo>
                  <a:pt x="1688701" y="573450"/>
                </a:moveTo>
                <a:lnTo>
                  <a:pt x="2022005" y="474233"/>
                </a:lnTo>
                <a:lnTo>
                  <a:pt x="2144994" y="688937"/>
                </a:lnTo>
                <a:lnTo>
                  <a:pt x="1890797" y="926256"/>
                </a:lnTo>
                <a:cubicBezTo>
                  <a:pt x="1927527" y="1062737"/>
                  <a:pt x="1927527" y="1206616"/>
                  <a:pt x="1890797" y="1343098"/>
                </a:cubicBezTo>
                <a:lnTo>
                  <a:pt x="2144994" y="1580417"/>
                </a:lnTo>
                <a:lnTo>
                  <a:pt x="2022005" y="1795121"/>
                </a:lnTo>
                <a:lnTo>
                  <a:pt x="1688701" y="1695904"/>
                </a:lnTo>
                <a:cubicBezTo>
                  <a:pt x="1589796" y="1796205"/>
                  <a:pt x="1466170" y="1868144"/>
                  <a:pt x="1330535" y="1904325"/>
                </a:cubicBezTo>
                <a:lnTo>
                  <a:pt x="1250957" y="2242856"/>
                </a:lnTo>
                <a:lnTo>
                  <a:pt x="1005919" y="2242856"/>
                </a:lnTo>
                <a:lnTo>
                  <a:pt x="926342" y="1904324"/>
                </a:lnTo>
                <a:cubicBezTo>
                  <a:pt x="790707" y="1868144"/>
                  <a:pt x="667081" y="1796204"/>
                  <a:pt x="568176" y="1695903"/>
                </a:cubicBezTo>
                <a:lnTo>
                  <a:pt x="234871" y="1795121"/>
                </a:lnTo>
                <a:lnTo>
                  <a:pt x="111882" y="1580417"/>
                </a:lnTo>
                <a:lnTo>
                  <a:pt x="366079" y="1343098"/>
                </a:lnTo>
                <a:cubicBezTo>
                  <a:pt x="329349" y="1206617"/>
                  <a:pt x="329349" y="1062738"/>
                  <a:pt x="366079" y="926256"/>
                </a:cubicBezTo>
                <a:lnTo>
                  <a:pt x="111882" y="688937"/>
                </a:lnTo>
                <a:lnTo>
                  <a:pt x="234871" y="474233"/>
                </a:lnTo>
                <a:lnTo>
                  <a:pt x="568175" y="573450"/>
                </a:lnTo>
                <a:cubicBezTo>
                  <a:pt x="667080" y="473149"/>
                  <a:pt x="790706" y="401210"/>
                  <a:pt x="926341" y="365029"/>
                </a:cubicBezTo>
                <a:lnTo>
                  <a:pt x="1005919" y="26498"/>
                </a:lnTo>
                <a:lnTo>
                  <a:pt x="1250957" y="26498"/>
                </a:lnTo>
                <a:lnTo>
                  <a:pt x="1330534" y="365030"/>
                </a:lnTo>
                <a:cubicBezTo>
                  <a:pt x="1466169" y="401210"/>
                  <a:pt x="1589795" y="473150"/>
                  <a:pt x="1688700" y="573451"/>
                </a:cubicBezTo>
                <a:lnTo>
                  <a:pt x="1688701" y="57345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2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655" tIns="603930" rIns="598655" bIns="60393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2400" b="1" kern="1200" dirty="0">
              <a:solidFill>
                <a:schemeClr val="tx1"/>
              </a:solidFill>
              <a:effectLst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b="1" kern="1200" dirty="0">
                <a:solidFill>
                  <a:schemeClr val="tx1"/>
                </a:solidFill>
                <a:effectLst/>
              </a:rPr>
              <a:t>فيديو تعليمي</a:t>
            </a:r>
            <a:endParaRPr lang="en-US" sz="2400" b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281071" y="1033611"/>
            <a:ext cx="2696545" cy="2729290"/>
          </a:xfrm>
          <a:custGeom>
            <a:avLst/>
            <a:gdLst>
              <a:gd name="connsiteX0" fmla="*/ 1640107 w 2191933"/>
              <a:gd name="connsiteY0" fmla="*/ 561993 h 2238242"/>
              <a:gd name="connsiteX1" fmla="*/ 1964711 w 2191933"/>
              <a:gd name="connsiteY1" fmla="*/ 468671 h 2238242"/>
              <a:gd name="connsiteX2" fmla="*/ 2085421 w 2191933"/>
              <a:gd name="connsiteY2" fmla="*/ 684058 h 2238242"/>
              <a:gd name="connsiteX3" fmla="*/ 1836388 w 2191933"/>
              <a:gd name="connsiteY3" fmla="*/ 912223 h 2238242"/>
              <a:gd name="connsiteX4" fmla="*/ 1836388 w 2191933"/>
              <a:gd name="connsiteY4" fmla="*/ 1326020 h 2238242"/>
              <a:gd name="connsiteX5" fmla="*/ 2085421 w 2191933"/>
              <a:gd name="connsiteY5" fmla="*/ 1554184 h 2238242"/>
              <a:gd name="connsiteX6" fmla="*/ 1964711 w 2191933"/>
              <a:gd name="connsiteY6" fmla="*/ 1769571 h 2238242"/>
              <a:gd name="connsiteX7" fmla="*/ 1640107 w 2191933"/>
              <a:gd name="connsiteY7" fmla="*/ 1676249 h 2238242"/>
              <a:gd name="connsiteX8" fmla="*/ 1292247 w 2191933"/>
              <a:gd name="connsiteY8" fmla="*/ 1883147 h 2238242"/>
              <a:gd name="connsiteX9" fmla="*/ 1214960 w 2191933"/>
              <a:gd name="connsiteY9" fmla="*/ 2211937 h 2238242"/>
              <a:gd name="connsiteX10" fmla="*/ 976973 w 2191933"/>
              <a:gd name="connsiteY10" fmla="*/ 2211937 h 2238242"/>
              <a:gd name="connsiteX11" fmla="*/ 899686 w 2191933"/>
              <a:gd name="connsiteY11" fmla="*/ 1883147 h 2238242"/>
              <a:gd name="connsiteX12" fmla="*/ 551826 w 2191933"/>
              <a:gd name="connsiteY12" fmla="*/ 1676249 h 2238242"/>
              <a:gd name="connsiteX13" fmla="*/ 227222 w 2191933"/>
              <a:gd name="connsiteY13" fmla="*/ 1769571 h 2238242"/>
              <a:gd name="connsiteX14" fmla="*/ 106512 w 2191933"/>
              <a:gd name="connsiteY14" fmla="*/ 1554184 h 2238242"/>
              <a:gd name="connsiteX15" fmla="*/ 355545 w 2191933"/>
              <a:gd name="connsiteY15" fmla="*/ 1326019 h 2238242"/>
              <a:gd name="connsiteX16" fmla="*/ 355545 w 2191933"/>
              <a:gd name="connsiteY16" fmla="*/ 912222 h 2238242"/>
              <a:gd name="connsiteX17" fmla="*/ 106512 w 2191933"/>
              <a:gd name="connsiteY17" fmla="*/ 684058 h 2238242"/>
              <a:gd name="connsiteX18" fmla="*/ 227222 w 2191933"/>
              <a:gd name="connsiteY18" fmla="*/ 468671 h 2238242"/>
              <a:gd name="connsiteX19" fmla="*/ 551826 w 2191933"/>
              <a:gd name="connsiteY19" fmla="*/ 561993 h 2238242"/>
              <a:gd name="connsiteX20" fmla="*/ 899686 w 2191933"/>
              <a:gd name="connsiteY20" fmla="*/ 355095 h 2238242"/>
              <a:gd name="connsiteX21" fmla="*/ 976973 w 2191933"/>
              <a:gd name="connsiteY21" fmla="*/ 26305 h 2238242"/>
              <a:gd name="connsiteX22" fmla="*/ 1214960 w 2191933"/>
              <a:gd name="connsiteY22" fmla="*/ 26305 h 2238242"/>
              <a:gd name="connsiteX23" fmla="*/ 1292247 w 2191933"/>
              <a:gd name="connsiteY23" fmla="*/ 355095 h 2238242"/>
              <a:gd name="connsiteX24" fmla="*/ 1640107 w 2191933"/>
              <a:gd name="connsiteY24" fmla="*/ 561993 h 223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91933" h="2238242">
                <a:moveTo>
                  <a:pt x="1405997" y="562303"/>
                </a:moveTo>
                <a:lnTo>
                  <a:pt x="1641233" y="419481"/>
                </a:lnTo>
                <a:lnTo>
                  <a:pt x="1781325" y="564476"/>
                </a:lnTo>
                <a:lnTo>
                  <a:pt x="1633794" y="798073"/>
                </a:lnTo>
                <a:cubicBezTo>
                  <a:pt x="1690308" y="897824"/>
                  <a:pt x="1720357" y="1010963"/>
                  <a:pt x="1720851" y="1125857"/>
                </a:cubicBezTo>
                <a:lnTo>
                  <a:pt x="1964387" y="1253737"/>
                </a:lnTo>
                <a:lnTo>
                  <a:pt x="1914923" y="1449974"/>
                </a:lnTo>
                <a:lnTo>
                  <a:pt x="1640421" y="1444948"/>
                </a:lnTo>
                <a:cubicBezTo>
                  <a:pt x="1585946" y="1544209"/>
                  <a:pt x="1506696" y="1626263"/>
                  <a:pt x="1410820" y="1682674"/>
                </a:cubicBezTo>
                <a:lnTo>
                  <a:pt x="1419309" y="1959526"/>
                </a:lnTo>
                <a:lnTo>
                  <a:pt x="1232449" y="2010039"/>
                </a:lnTo>
                <a:lnTo>
                  <a:pt x="1102593" y="1765997"/>
                </a:lnTo>
                <a:cubicBezTo>
                  <a:pt x="991605" y="1765507"/>
                  <a:pt x="882306" y="1734422"/>
                  <a:pt x="785936" y="1675939"/>
                </a:cubicBezTo>
                <a:lnTo>
                  <a:pt x="550700" y="1818761"/>
                </a:lnTo>
                <a:lnTo>
                  <a:pt x="410608" y="1673766"/>
                </a:lnTo>
                <a:lnTo>
                  <a:pt x="558139" y="1440169"/>
                </a:lnTo>
                <a:cubicBezTo>
                  <a:pt x="501625" y="1340418"/>
                  <a:pt x="471576" y="1227279"/>
                  <a:pt x="471082" y="1112385"/>
                </a:cubicBezTo>
                <a:lnTo>
                  <a:pt x="227546" y="984505"/>
                </a:lnTo>
                <a:lnTo>
                  <a:pt x="277010" y="788268"/>
                </a:lnTo>
                <a:lnTo>
                  <a:pt x="551512" y="793294"/>
                </a:lnTo>
                <a:cubicBezTo>
                  <a:pt x="605987" y="694033"/>
                  <a:pt x="685237" y="611979"/>
                  <a:pt x="781113" y="555568"/>
                </a:cubicBezTo>
                <a:lnTo>
                  <a:pt x="772624" y="278716"/>
                </a:lnTo>
                <a:lnTo>
                  <a:pt x="959484" y="228203"/>
                </a:lnTo>
                <a:lnTo>
                  <a:pt x="1089340" y="472245"/>
                </a:lnTo>
                <a:cubicBezTo>
                  <a:pt x="1200328" y="472735"/>
                  <a:pt x="1309627" y="503820"/>
                  <a:pt x="1405997" y="562303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2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0794" tIns="769663" rIns="760795" bIns="769663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2400" u="none" kern="1200" dirty="0">
              <a:solidFill>
                <a:schemeClr val="tx1"/>
              </a:solidFill>
              <a:effectLst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u="none" kern="1200" dirty="0">
                <a:solidFill>
                  <a:schemeClr val="tx1"/>
                </a:solidFill>
                <a:effectLst/>
              </a:rPr>
              <a:t>النقاط الفنية والتعليمية </a:t>
            </a:r>
            <a:endParaRPr lang="en-US" sz="2400" u="none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Circular Arrow 9"/>
          <p:cNvSpPr/>
          <p:nvPr/>
        </p:nvSpPr>
        <p:spPr>
          <a:xfrm>
            <a:off x="7821947" y="3111179"/>
            <a:ext cx="3630142" cy="3630142"/>
          </a:xfrm>
          <a:prstGeom prst="circularArrow">
            <a:avLst>
              <a:gd name="adj1" fmla="val 4687"/>
              <a:gd name="adj2" fmla="val 299029"/>
              <a:gd name="adj3" fmla="val 2535181"/>
              <a:gd name="adj4" fmla="val 15820905"/>
              <a:gd name="adj5" fmla="val 5469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Shape 10"/>
          <p:cNvSpPr/>
          <p:nvPr/>
        </p:nvSpPr>
        <p:spPr>
          <a:xfrm>
            <a:off x="6014006" y="2397821"/>
            <a:ext cx="2637525" cy="2637525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Circular Arrow 11"/>
          <p:cNvSpPr/>
          <p:nvPr/>
        </p:nvSpPr>
        <p:spPr>
          <a:xfrm>
            <a:off x="7067084" y="988568"/>
            <a:ext cx="2843783" cy="2843783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</p:sp>
      <p:pic>
        <p:nvPicPr>
          <p:cNvPr id="19" name="النقاط الفنية.m4a">
            <a:hlinkClick r:id="" action="ppaction://media"/>
            <a:extLst>
              <a:ext uri="{FF2B5EF4-FFF2-40B4-BE49-F238E27FC236}">
                <a16:creationId xmlns:a16="http://schemas.microsoft.com/office/drawing/2014/main" id="{72A49AA9-3B10-494F-9C44-073D8762FC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1682" y="1686559"/>
            <a:ext cx="665051" cy="632869"/>
          </a:xfrm>
          <a:prstGeom prst="rect">
            <a:avLst/>
          </a:prstGeom>
        </p:spPr>
      </p:pic>
      <p:pic>
        <p:nvPicPr>
          <p:cNvPr id="20" name="فيديو تعليمي.m4a">
            <a:hlinkClick r:id="" action="ppaction://media"/>
            <a:extLst>
              <a:ext uri="{FF2B5EF4-FFF2-40B4-BE49-F238E27FC236}">
                <a16:creationId xmlns:a16="http://schemas.microsoft.com/office/drawing/2014/main" id="{04BC1CDD-84AC-4348-A0D7-13A94A39CFC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4755" y="3128051"/>
            <a:ext cx="803237" cy="773468"/>
          </a:xfrm>
          <a:prstGeom prst="rect">
            <a:avLst/>
          </a:prstGeom>
        </p:spPr>
      </p:pic>
      <p:pic>
        <p:nvPicPr>
          <p:cNvPr id="22" name="التقييم الذاتي.m4a">
            <a:hlinkClick r:id="" action="ppaction://media"/>
            <a:extLst>
              <a:ext uri="{FF2B5EF4-FFF2-40B4-BE49-F238E27FC236}">
                <a16:creationId xmlns:a16="http://schemas.microsoft.com/office/drawing/2014/main" id="{8BA9D42E-BD23-AB4C-BBF8-2627EE3D442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8108" y="4114801"/>
            <a:ext cx="1102212" cy="84564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51166" y="1506017"/>
            <a:ext cx="5344186" cy="1658983"/>
            <a:chOff x="351166" y="1584395"/>
            <a:chExt cx="5344186" cy="1658983"/>
          </a:xfrm>
        </p:grpSpPr>
        <p:sp>
          <p:nvSpPr>
            <p:cNvPr id="24" name="Flowchart: Alternate Process 23"/>
            <p:cNvSpPr/>
            <p:nvPr/>
          </p:nvSpPr>
          <p:spPr>
            <a:xfrm>
              <a:off x="363335" y="1584395"/>
              <a:ext cx="5332017" cy="1658983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US" sz="160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51166" y="1681893"/>
              <a:ext cx="5279095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هدف الدرس: </a:t>
              </a:r>
            </a:p>
            <a:p>
              <a:pPr algn="ctr" rtl="1"/>
              <a:r>
                <a:rPr lang="ar-SA" sz="2800" b="1" dirty="0"/>
                <a:t>يتعرف على النواحي الفنية لمهارة مسك الكرة باليدين.</a:t>
              </a:r>
              <a:endParaRPr lang="en-US" sz="9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5095" y="309910"/>
            <a:ext cx="3875202" cy="1020781"/>
            <a:chOff x="-258338" y="209915"/>
            <a:chExt cx="3445083" cy="1020781"/>
          </a:xfrm>
        </p:grpSpPr>
        <p:sp>
          <p:nvSpPr>
            <p:cNvPr id="30" name="Flowchart: Alternate Process 29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31" name="Oval 30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2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الثانية</a:t>
              </a:r>
              <a:endPara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مسك الكرة باليدين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336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4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80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36423" y="1316133"/>
            <a:ext cx="7485017" cy="495520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dbl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 rtl="1">
              <a:buFont typeface="Wingdings" panose="05000000000000000000" pitchFamily="2" charset="2"/>
              <a:buChar char="q"/>
            </a:pPr>
            <a:r>
              <a:rPr lang="ar-BH" sz="2400" b="1" dirty="0">
                <a:solidFill>
                  <a:schemeClr val="tx1"/>
                </a:solidFill>
                <a:cs typeface="+mj-cs"/>
              </a:rPr>
              <a:t>النقاط الفنية والتعليمية :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200" b="1" dirty="0">
                <a:solidFill>
                  <a:srgbClr val="FF0000"/>
                </a:solidFill>
                <a:cs typeface="+mj-cs"/>
              </a:rPr>
              <a:t>النقاط الفنية: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cs typeface="+mj-cs"/>
              </a:rPr>
              <a:t>توزيع أصابع اليدين على أكبر مساحة ممكنة من جانبي الكرة.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cs typeface="+mj-cs"/>
              </a:rPr>
              <a:t>الأصابع هي التي تلامس الكرة، أما باطن الكف فلا يلمسها مطلقاً.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cs typeface="+mj-cs"/>
              </a:rPr>
              <a:t>الإبهامان خلف الكرة على </a:t>
            </a:r>
            <a:r>
              <a:rPr lang="ar-BH" sz="2000" b="1" u="sng" dirty="0">
                <a:cs typeface="+mj-cs"/>
              </a:rPr>
              <a:t>شكل 8 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cs typeface="+mj-cs"/>
              </a:rPr>
              <a:t>الكرة في موضع قريب من الجسم وفي مستوى الصدر وقريبه للذقن وذلك لحمايتها.</a:t>
            </a:r>
          </a:p>
          <a:p>
            <a:pPr algn="just" rtl="1"/>
            <a:endParaRPr lang="ar-BH" sz="800" b="1" dirty="0">
              <a:solidFill>
                <a:schemeClr val="tx1"/>
              </a:solidFill>
              <a:cs typeface="+mj-cs"/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النقاط التعليمية :</a:t>
            </a:r>
            <a:endParaRPr lang="en-US" sz="22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(وقوف) مسك الكرة باليدين.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(وقوف . مسك الكرة) توزيع الأصابع على الكرة.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(وقوف مواجه الزميل (الحائط)) مسك الكرة الموجودة على راحة يد الزميل 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(وقوف) ثني الركبتين ومسك الكرة من على الأرض.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(وقوف) مسك الكرة المتدحرجة من الأمام.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(وقوف) من وضع الانتشار الحر ترك الكرة وعند إشارة المعلم كل تلميذ يمسك بالكرة المجاورة له.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الجري الحر وعند إشارة المعلم كل تلميذ يمسك الكرة المجاورة له.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مسك الكرة المرتدة من على الأرض.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437" y="2024742"/>
            <a:ext cx="3126629" cy="29254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النقاط">
            <a:hlinkClick r:id="" action="ppaction://media"/>
            <a:extLst>
              <a:ext uri="{FF2B5EF4-FFF2-40B4-BE49-F238E27FC236}">
                <a16:creationId xmlns:a16="http://schemas.microsoft.com/office/drawing/2014/main" id="{4E794644-7CBC-DB44-9AEF-E56D3DFCB8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4751" y="5333167"/>
            <a:ext cx="1044000" cy="1044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8969" y="205406"/>
            <a:ext cx="3875202" cy="1020781"/>
            <a:chOff x="-258338" y="209915"/>
            <a:chExt cx="3445083" cy="1020781"/>
          </a:xfrm>
        </p:grpSpPr>
        <p:sp>
          <p:nvSpPr>
            <p:cNvPr id="11" name="Flowchart: Alternate Process 10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2" name="Oval 11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2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الثانية</a:t>
              </a:r>
              <a:endPara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مسك الكرة باليدين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742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55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مسك الكرة  باليدين.mp4" descr="مسك الكرة  باليدين.mp4">
            <a:hlinkClick r:id="" action="ppaction://media"/>
            <a:extLst>
              <a:ext uri="{FF2B5EF4-FFF2-40B4-BE49-F238E27FC236}">
                <a16:creationId xmlns:a16="http://schemas.microsoft.com/office/drawing/2014/main" id="{A8E4AA14-D8FC-9E46-BFD0-8F6761EFFA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854" y="1361208"/>
            <a:ext cx="11322531" cy="513937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5095" y="231532"/>
            <a:ext cx="3875202" cy="1020781"/>
            <a:chOff x="-258338" y="209915"/>
            <a:chExt cx="3445083" cy="1020781"/>
          </a:xfrm>
        </p:grpSpPr>
        <p:sp>
          <p:nvSpPr>
            <p:cNvPr id="11" name="Flowchart: Alternate Process 10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2" name="Oval 11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2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الثانية</a:t>
              </a:r>
              <a:endPara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مسك الكرة باليدين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560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26278" y="376591"/>
            <a:ext cx="11265722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 rtl="1"/>
            <a:r>
              <a:rPr lang="ar-BH" sz="4800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التقييم </a:t>
            </a:r>
            <a:r>
              <a:rPr lang="ar-BH" sz="4800" b="1" dirty="0" smtClean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الذاتي</a:t>
            </a:r>
            <a:endParaRPr lang="en-US" sz="4800" b="1" dirty="0" smtClean="0">
              <a:ln w="0"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j-cs"/>
            </a:endParaRPr>
          </a:p>
          <a:p>
            <a:pPr marL="685800" indent="-685800" algn="ctr" rtl="1">
              <a:buFont typeface="Wingdings" panose="05000000000000000000" pitchFamily="2" charset="2"/>
              <a:buChar char="q"/>
            </a:pPr>
            <a:r>
              <a:rPr lang="ar-BH" sz="3600" b="1" dirty="0">
                <a:ln w="0"/>
                <a:solidFill>
                  <a:srgbClr val="FF0000"/>
                </a:solidFill>
              </a:rPr>
              <a:t>ضع علامة صح( √) أو خطأ( 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X</a:t>
            </a:r>
            <a:r>
              <a:rPr lang="ar-BH" sz="3600" b="1" dirty="0">
                <a:ln w="0"/>
                <a:solidFill>
                  <a:srgbClr val="FF0000"/>
                </a:solidFill>
              </a:rPr>
              <a:t>) أمام العبارات التالية :</a:t>
            </a:r>
          </a:p>
        </p:txBody>
      </p:sp>
      <p:sp>
        <p:nvSpPr>
          <p:cNvPr id="7" name="Rectangle 6"/>
          <p:cNvSpPr/>
          <p:nvPr/>
        </p:nvSpPr>
        <p:spPr>
          <a:xfrm>
            <a:off x="1758320" y="2249438"/>
            <a:ext cx="8494495" cy="3254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ar-BH" sz="2800" b="1" dirty="0">
                <a:latin typeface="Times New Roman" panose="02020603050405020304" pitchFamily="18" charset="0"/>
                <a:cs typeface="+mj-cs"/>
                <a:sym typeface="Wingdings 2" panose="05020102010507070707" pitchFamily="18" charset="2"/>
              </a:rPr>
              <a:t>1- (   </a:t>
            </a:r>
            <a:r>
              <a:rPr lang="ar-BH" sz="2800" b="1" dirty="0">
                <a:ln w="0"/>
                <a:cs typeface="+mj-cs"/>
              </a:rPr>
              <a:t>) يجب </a:t>
            </a:r>
            <a:r>
              <a:rPr lang="ar-BH" sz="2800" b="1" dirty="0">
                <a:cs typeface="+mj-cs"/>
              </a:rPr>
              <a:t>عند مسك الكرة توزيع الأصابع على الكرة.</a:t>
            </a:r>
            <a:endParaRPr lang="ar-BH" sz="2800" b="1" dirty="0">
              <a:ln w="0"/>
              <a:cs typeface="+mj-cs"/>
            </a:endParaRPr>
          </a:p>
          <a:p>
            <a:pPr algn="just" rtl="1">
              <a:lnSpc>
                <a:spcPct val="150000"/>
              </a:lnSpc>
            </a:pPr>
            <a:r>
              <a:rPr lang="ar-BH" sz="2800" b="1" dirty="0">
                <a:ln w="0"/>
                <a:cs typeface="+mj-cs"/>
              </a:rPr>
              <a:t>2- (</a:t>
            </a:r>
            <a:r>
              <a:rPr lang="ar-BH" sz="2800" b="1" dirty="0">
                <a:solidFill>
                  <a:srgbClr val="00B050"/>
                </a:solidFill>
                <a:latin typeface="Times New Roman" panose="02020603050405020304" pitchFamily="18" charset="0"/>
                <a:cs typeface="+mj-cs"/>
                <a:sym typeface="Wingdings 2" panose="05020102010507070707" pitchFamily="18" charset="2"/>
              </a:rPr>
              <a:t>   </a:t>
            </a:r>
            <a:r>
              <a:rPr lang="ar-BH" sz="2800" b="1" dirty="0">
                <a:ln w="0"/>
                <a:cs typeface="+mj-cs"/>
              </a:rPr>
              <a:t>) من النقاط الفنية  للمهارة باطن الكف يلامس الكرة.</a:t>
            </a:r>
          </a:p>
          <a:p>
            <a:pPr algn="just" rtl="1">
              <a:lnSpc>
                <a:spcPct val="150000"/>
              </a:lnSpc>
            </a:pPr>
            <a:r>
              <a:rPr lang="ar-BH" sz="2800" b="1" dirty="0">
                <a:ln w="0"/>
                <a:cs typeface="+mj-cs"/>
              </a:rPr>
              <a:t>3- (   ) يشكل </a:t>
            </a:r>
            <a:r>
              <a:rPr lang="ar-BH" sz="2800" b="1" dirty="0">
                <a:cs typeface="+mj-cs"/>
              </a:rPr>
              <a:t>الإبهامان خلف الكرة شكل </a:t>
            </a:r>
            <a:r>
              <a:rPr lang="ar-BH" sz="2800" b="1" u="sng" dirty="0">
                <a:cs typeface="+mj-cs"/>
              </a:rPr>
              <a:t>رقم 6.</a:t>
            </a:r>
          </a:p>
          <a:p>
            <a:pPr algn="just" rtl="1">
              <a:lnSpc>
                <a:spcPct val="150000"/>
              </a:lnSpc>
            </a:pPr>
            <a:r>
              <a:rPr lang="ar-BH" sz="2800" b="1" dirty="0">
                <a:ln w="0"/>
                <a:cs typeface="+mj-cs"/>
              </a:rPr>
              <a:t>4- (   ) </a:t>
            </a:r>
            <a:r>
              <a:rPr lang="ar-BH" sz="2800" b="1" dirty="0">
                <a:cs typeface="+mj-cs"/>
              </a:rPr>
              <a:t>موضع الكرة قريب من الجسم وفي مستوى الصدر.</a:t>
            </a:r>
          </a:p>
          <a:p>
            <a:pPr algn="just" rtl="1">
              <a:lnSpc>
                <a:spcPct val="150000"/>
              </a:lnSpc>
            </a:pPr>
            <a:r>
              <a:rPr lang="ar-BH" sz="2800" b="1" dirty="0">
                <a:ln w="0"/>
                <a:cs typeface="+mj-cs"/>
              </a:rPr>
              <a:t>5- </a:t>
            </a:r>
            <a:r>
              <a:rPr lang="ar-BH" sz="2800" b="1" dirty="0">
                <a:cs typeface="+mj-cs"/>
              </a:rPr>
              <a:t>(</a:t>
            </a:r>
            <a:r>
              <a:rPr lang="ar-BH" sz="2800" b="1" dirty="0">
                <a:solidFill>
                  <a:srgbClr val="00B050"/>
                </a:solidFill>
                <a:latin typeface="Times New Roman" panose="02020603050405020304" pitchFamily="18" charset="0"/>
                <a:cs typeface="+mj-cs"/>
                <a:sym typeface="Wingdings 2" panose="05020102010507070707" pitchFamily="18" charset="2"/>
              </a:rPr>
              <a:t>   </a:t>
            </a:r>
            <a:r>
              <a:rPr lang="ar-BH" sz="2800" b="1" dirty="0">
                <a:cs typeface="+mj-cs"/>
              </a:rPr>
              <a:t>) </a:t>
            </a:r>
            <a:r>
              <a:rPr lang="ar-BH" sz="2800" b="1" dirty="0">
                <a:ln w="0"/>
                <a:cs typeface="+mj-cs"/>
              </a:rPr>
              <a:t>من النقاط الفنية  للمهارة </a:t>
            </a:r>
            <a:r>
              <a:rPr lang="ar-BH" sz="2800" b="1" dirty="0">
                <a:cs typeface="+mj-cs"/>
              </a:rPr>
              <a:t>الأصابع هي التي تلامس الكرة.</a:t>
            </a:r>
            <a:endParaRPr lang="en-US" sz="2800" b="1" dirty="0">
              <a:cs typeface="+mj-cs"/>
            </a:endParaRPr>
          </a:p>
        </p:txBody>
      </p:sp>
      <p:pic>
        <p:nvPicPr>
          <p:cNvPr id="3" name="١">
            <a:hlinkClick r:id="" action="ppaction://media"/>
            <a:extLst>
              <a:ext uri="{FF2B5EF4-FFF2-40B4-BE49-F238E27FC236}">
                <a16:creationId xmlns:a16="http://schemas.microsoft.com/office/drawing/2014/main" id="{83442BDE-D004-5E41-9974-EAB971651B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92004" y="2463101"/>
            <a:ext cx="351676" cy="351676"/>
          </a:xfrm>
          <a:prstGeom prst="rect">
            <a:avLst/>
          </a:prstGeom>
        </p:spPr>
      </p:pic>
      <p:pic>
        <p:nvPicPr>
          <p:cNvPr id="11" name="٢">
            <a:hlinkClick r:id="" action="ppaction://media"/>
            <a:extLst>
              <a:ext uri="{FF2B5EF4-FFF2-40B4-BE49-F238E27FC236}">
                <a16:creationId xmlns:a16="http://schemas.microsoft.com/office/drawing/2014/main" id="{9CE00F31-1EFA-9147-B342-5B4E23E03C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8640" y="3090952"/>
            <a:ext cx="396000" cy="396000"/>
          </a:xfrm>
          <a:prstGeom prst="rect">
            <a:avLst/>
          </a:prstGeom>
        </p:spPr>
      </p:pic>
      <p:pic>
        <p:nvPicPr>
          <p:cNvPr id="12" name="٣">
            <a:hlinkClick r:id="" action="ppaction://media"/>
            <a:extLst>
              <a:ext uri="{FF2B5EF4-FFF2-40B4-BE49-F238E27FC236}">
                <a16:creationId xmlns:a16="http://schemas.microsoft.com/office/drawing/2014/main" id="{32B9251A-A12A-A944-8CFD-BE28E199D97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1044" y="3734029"/>
            <a:ext cx="396000" cy="396000"/>
          </a:xfrm>
          <a:prstGeom prst="rect">
            <a:avLst/>
          </a:prstGeom>
        </p:spPr>
      </p:pic>
      <p:pic>
        <p:nvPicPr>
          <p:cNvPr id="13" name="٤">
            <a:hlinkClick r:id="" action="ppaction://media"/>
            <a:extLst>
              <a:ext uri="{FF2B5EF4-FFF2-40B4-BE49-F238E27FC236}">
                <a16:creationId xmlns:a16="http://schemas.microsoft.com/office/drawing/2014/main" id="{445E7484-0147-614B-AE00-1EF157384B7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95829" y="4423510"/>
            <a:ext cx="396000" cy="396000"/>
          </a:xfrm>
          <a:prstGeom prst="rect">
            <a:avLst/>
          </a:prstGeom>
        </p:spPr>
      </p:pic>
      <p:pic>
        <p:nvPicPr>
          <p:cNvPr id="14" name="٥">
            <a:hlinkClick r:id="" action="ppaction://media"/>
            <a:extLst>
              <a:ext uri="{FF2B5EF4-FFF2-40B4-BE49-F238E27FC236}">
                <a16:creationId xmlns:a16="http://schemas.microsoft.com/office/drawing/2014/main" id="{A5C99A70-B438-1E47-8A15-D804C753473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1044" y="5020184"/>
            <a:ext cx="396000" cy="396000"/>
          </a:xfrm>
          <a:prstGeom prst="rect">
            <a:avLst/>
          </a:prstGeom>
        </p:spPr>
      </p:pic>
      <p:pic>
        <p:nvPicPr>
          <p:cNvPr id="15" name="صح أم خطا.m4a">
            <a:hlinkClick r:id="" action="ppaction://media"/>
            <a:extLst>
              <a:ext uri="{FF2B5EF4-FFF2-40B4-BE49-F238E27FC236}">
                <a16:creationId xmlns:a16="http://schemas.microsoft.com/office/drawing/2014/main" id="{F9BE90B1-609C-DE40-BAD5-1EE28C27527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61" y="5651318"/>
            <a:ext cx="1044000" cy="1044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08969" y="179280"/>
            <a:ext cx="3875202" cy="1020781"/>
            <a:chOff x="-258338" y="209915"/>
            <a:chExt cx="3445083" cy="1020781"/>
          </a:xfrm>
        </p:grpSpPr>
        <p:sp>
          <p:nvSpPr>
            <p:cNvPr id="17" name="Flowchart: Alternate Process 16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8" name="Oval 17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2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الثانية</a:t>
              </a:r>
              <a:endPara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مسك الكرة باليدين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252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2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2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4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3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8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5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08847" y="1369730"/>
            <a:ext cx="12895639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marL="685800" indent="-685800" algn="ctr" rtl="1">
              <a:buFont typeface="Wingdings" panose="05000000000000000000" pitchFamily="2" charset="2"/>
              <a:buChar char="q"/>
            </a:pPr>
            <a:r>
              <a:rPr lang="ar-BH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ضع </a:t>
            </a:r>
            <a:r>
              <a:rPr lang="ar-BH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علامة صح( √) أو خطأ( 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X</a:t>
            </a:r>
            <a:r>
              <a:rPr lang="ar-BH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) أمام العبارات التالية :</a:t>
            </a:r>
          </a:p>
          <a:p>
            <a:pPr marL="685800" indent="-685800" algn="ctr" rtl="1">
              <a:buFont typeface="Wingdings" panose="05000000000000000000" pitchFamily="2" charset="2"/>
              <a:buChar char="q"/>
            </a:pPr>
            <a:endParaRPr lang="ar-BH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27638" y="2109463"/>
            <a:ext cx="9705974" cy="3620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  <a:sym typeface="Wingdings 2" panose="05020102010507070707" pitchFamily="18" charset="2"/>
              </a:rPr>
              <a:t>1- (</a:t>
            </a:r>
            <a:r>
              <a:rPr lang="en-US" altLang="en-US" sz="2800" b="1" dirty="0">
                <a:solidFill>
                  <a:srgbClr val="00B050"/>
                </a:solidFill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  <a:sym typeface="Wingdings 2" panose="05020102010507070707" pitchFamily="18" charset="2"/>
              </a:rPr>
              <a:t>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  <a:sym typeface="Wingdings 2" panose="05020102010507070707" pitchFamily="18" charset="2"/>
              </a:rPr>
              <a:t> </a:t>
            </a:r>
            <a:r>
              <a:rPr lang="ar-BH" sz="2800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) يجب 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عند مسك الكرة توزيع الأصابع على الكرة.</a:t>
            </a:r>
            <a:endParaRPr lang="ar-BH" sz="2800" b="1" dirty="0">
              <a:ln w="0"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ar-BH" sz="2800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2- (</a:t>
            </a:r>
            <a:r>
              <a:rPr lang="ar-BH" sz="28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 2" panose="05020102010507070707" pitchFamily="18" charset="2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 2" panose="05020102010507070707" pitchFamily="18" charset="2"/>
              </a:rPr>
              <a:t>X</a:t>
            </a:r>
            <a:r>
              <a:rPr lang="ar-BH" sz="28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 2" panose="05020102010507070707" pitchFamily="18" charset="2"/>
              </a:rPr>
              <a:t> </a:t>
            </a:r>
            <a:r>
              <a:rPr lang="ar-BH" sz="2800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) من النقاط الفنية  للمهارة باطن الكف </a:t>
            </a:r>
            <a:r>
              <a:rPr lang="ar-BH" sz="2800" b="1" u="sng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يلامس</a:t>
            </a:r>
            <a:r>
              <a:rPr lang="ar-BH" sz="2800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 الكرة.</a:t>
            </a:r>
          </a:p>
          <a:p>
            <a:pPr algn="just" rtl="1">
              <a:lnSpc>
                <a:spcPct val="150000"/>
              </a:lnSpc>
            </a:pPr>
            <a:r>
              <a:rPr lang="ar-BH" sz="2800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3- (</a:t>
            </a:r>
            <a:r>
              <a:rPr lang="en-US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 2" panose="05020102010507070707" pitchFamily="18" charset="2"/>
              </a:rPr>
              <a:t>X </a:t>
            </a:r>
            <a:r>
              <a:rPr lang="ar-BH" sz="2800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 ) يشكل 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الإبهامان خلف الكرة شكل </a:t>
            </a:r>
            <a:r>
              <a:rPr lang="ar-BH" sz="2800" b="1" u="sng" dirty="0">
                <a:latin typeface="Sakkal Majalla" panose="02000000000000000000" pitchFamily="2" charset="-78"/>
                <a:cs typeface="Sakkal Majalla" panose="02000000000000000000" pitchFamily="2" charset="-78"/>
              </a:rPr>
              <a:t>رقم 6.</a:t>
            </a:r>
          </a:p>
          <a:p>
            <a:pPr algn="just" rtl="1">
              <a:lnSpc>
                <a:spcPct val="150000"/>
              </a:lnSpc>
            </a:pPr>
            <a:r>
              <a:rPr lang="ar-BH" sz="2800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4- (</a:t>
            </a:r>
            <a:r>
              <a:rPr lang="en-US" altLang="en-US" sz="2800" b="1" dirty="0">
                <a:solidFill>
                  <a:srgbClr val="00B050"/>
                </a:solidFill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  <a:sym typeface="Wingdings 2" panose="05020102010507070707" pitchFamily="18" charset="2"/>
              </a:rPr>
              <a:t></a:t>
            </a:r>
            <a:r>
              <a:rPr lang="ar-BH" sz="2800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 ) 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موضع الكرة قريب من الجسم وفي مستوى الصدر.</a:t>
            </a:r>
          </a:p>
          <a:p>
            <a:pPr algn="just" rtl="1">
              <a:lnSpc>
                <a:spcPct val="150000"/>
              </a:lnSpc>
            </a:pPr>
            <a:r>
              <a:rPr lang="ar-BH" sz="2800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5- 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en-US" altLang="en-US" sz="2800" b="1" dirty="0">
                <a:solidFill>
                  <a:srgbClr val="00B050"/>
                </a:solidFill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  <a:sym typeface="Wingdings 2" panose="05020102010507070707" pitchFamily="18" charset="2"/>
              </a:rPr>
              <a:t> 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) </a:t>
            </a:r>
            <a:r>
              <a:rPr lang="ar-BH" sz="2800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من النقاط الفنية  للمهارة 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الأصابع هي التي تلامس الكرة.</a:t>
            </a:r>
            <a:endParaRPr lang="en-US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" rtl="1">
              <a:lnSpc>
                <a:spcPct val="150000"/>
              </a:lnSpc>
            </a:pP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الاجابة الصحيحة.m4a">
            <a:hlinkClick r:id="" action="ppaction://media"/>
            <a:extLst>
              <a:ext uri="{FF2B5EF4-FFF2-40B4-BE49-F238E27FC236}">
                <a16:creationId xmlns:a16="http://schemas.microsoft.com/office/drawing/2014/main" id="{83FBC94C-F304-C648-A01D-9AF7C53FB9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4000" y="5541866"/>
            <a:ext cx="1044000" cy="1044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35095" y="205406"/>
            <a:ext cx="3875202" cy="1020781"/>
            <a:chOff x="-258338" y="209915"/>
            <a:chExt cx="3445083" cy="1020781"/>
          </a:xfrm>
        </p:grpSpPr>
        <p:sp>
          <p:nvSpPr>
            <p:cNvPr id="13" name="Flowchart: Alternate Process 12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4" name="Oval 13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2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الثانية</a:t>
              </a:r>
              <a:endPara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مسك الكرة باليدين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380092" y="286296"/>
            <a:ext cx="651199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/>
            <a:r>
              <a:rPr lang="ar-BH" sz="4800" b="1" dirty="0">
                <a:ln w="0"/>
              </a:rPr>
              <a:t>الاجابة </a:t>
            </a:r>
            <a:endParaRPr lang="en-US" sz="48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93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9201D4-BB3D-8443-9796-4766BFD100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CF3"/>
              </a:clrFrom>
              <a:clrTo>
                <a:srgbClr val="FFFC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637" y="1768042"/>
            <a:ext cx="5518661" cy="3268692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719156" y="1431953"/>
            <a:ext cx="10483652" cy="3235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dirty="0"/>
              <a:t>بارك الله فيك 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dirty="0"/>
              <a:t>يا بطل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dirty="0"/>
              <a:t>لقد أنهيت الدرس بنجاح</a:t>
            </a:r>
            <a:endParaRPr lang="en-US" sz="4800" dirty="0"/>
          </a:p>
        </p:txBody>
      </p:sp>
      <p:pic>
        <p:nvPicPr>
          <p:cNvPr id="2" name="النهاية.m4a">
            <a:hlinkClick r:id="" action="ppaction://media"/>
            <a:extLst>
              <a:ext uri="{FF2B5EF4-FFF2-40B4-BE49-F238E27FC236}">
                <a16:creationId xmlns:a16="http://schemas.microsoft.com/office/drawing/2014/main" id="{83445CA0-84FD-C940-ACB5-B312232275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10982" y="5391395"/>
            <a:ext cx="1044000" cy="1044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22032" y="153154"/>
            <a:ext cx="3875202" cy="1020781"/>
            <a:chOff x="-258338" y="209915"/>
            <a:chExt cx="3445083" cy="1020781"/>
          </a:xfrm>
        </p:grpSpPr>
        <p:sp>
          <p:nvSpPr>
            <p:cNvPr id="13" name="Flowchart: Alternate Process 12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4" name="Oval 13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2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الثانية</a:t>
              </a:r>
              <a:endPara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مسك الكرة باليدين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74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Sakkal Majalla"/>
        <a:ea typeface=""/>
        <a:cs typeface="Sakkal Majalla"/>
      </a:majorFont>
      <a:minorFont>
        <a:latin typeface="Sakkal Majalla"/>
        <a:ea typeface=""/>
        <a:cs typeface="Sakkal Majall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1789</TotalTime>
  <Words>408</Words>
  <Application>Microsoft Office PowerPoint</Application>
  <PresentationFormat>Widescreen</PresentationFormat>
  <Paragraphs>77</Paragraphs>
  <Slides>7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Sakkal Majalla</vt:lpstr>
      <vt:lpstr>Times New Roman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om3isa alamer</cp:lastModifiedBy>
  <cp:revision>177</cp:revision>
  <dcterms:created xsi:type="dcterms:W3CDTF">2020-03-04T10:47:58Z</dcterms:created>
  <dcterms:modified xsi:type="dcterms:W3CDTF">2020-08-13T06:26:28Z</dcterms:modified>
</cp:coreProperties>
</file>