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" Type="http://schemas.openxmlformats.org/officeDocument/2006/relationships/audio" Target="../media/media3.m4a"/><Relationship Id="rId16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slideLayout" Target="../slideLayouts/slideLayout2.xml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audio" Target="../media/media14.m4a"/><Relationship Id="rId2" Type="http://schemas.openxmlformats.org/officeDocument/2006/relationships/audio" Target="../media/media9.m4a"/><Relationship Id="rId16" Type="http://schemas.openxmlformats.org/officeDocument/2006/relationships/image" Target="../media/image2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media" Target="../media/media14.m4a"/><Relationship Id="rId5" Type="http://schemas.microsoft.com/office/2007/relationships/media" Target="../media/media11.m4a"/><Relationship Id="rId15" Type="http://schemas.microsoft.com/office/2007/relationships/hdphoto" Target="../media/hdphoto3.wdp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5820DE6D-91C7-8D46-B43F-0827489F4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4560" y="5246254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8712" y="1668928"/>
            <a:ext cx="12192000" cy="2739211"/>
            <a:chOff x="-8712" y="2243697"/>
            <a:chExt cx="12192000" cy="2739211"/>
          </a:xfrm>
        </p:grpSpPr>
        <p:grpSp>
          <p:nvGrpSpPr>
            <p:cNvPr id="6" name="Group 5"/>
            <p:cNvGrpSpPr/>
            <p:nvPr/>
          </p:nvGrpSpPr>
          <p:grpSpPr>
            <a:xfrm>
              <a:off x="-8712" y="2243697"/>
              <a:ext cx="12192000" cy="2739211"/>
              <a:chOff x="-8712" y="2309011"/>
              <a:chExt cx="12192000" cy="273921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-8712" y="2309011"/>
                <a:ext cx="12192000" cy="2739211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 smtClean="0"/>
                  <a:t>                 </a:t>
                </a:r>
                <a:r>
                  <a:rPr lang="en-US" sz="4000" b="1" dirty="0" smtClean="0"/>
                  <a:t>          </a:t>
                </a:r>
                <a:r>
                  <a:rPr lang="ar-BH" sz="4000" b="1" dirty="0" smtClean="0"/>
                  <a:t>                                      </a:t>
                </a:r>
                <a:r>
                  <a:rPr lang="ar-BH" sz="4000" b="1" dirty="0" smtClean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</a:t>
                </a:r>
                <a:r>
                  <a:rPr lang="ar-BH" sz="4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الرياضية</a:t>
                </a:r>
                <a:endParaRPr lang="en-US" sz="4000" b="1" dirty="0" smtClean="0"/>
              </a:p>
              <a:p>
                <a:pPr algn="r" rtl="1"/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الفصل </a:t>
                </a:r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الأول/الوحدة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الثانية</a:t>
                </a:r>
              </a:p>
              <a:p>
                <a:pPr algn="r" rtl="1"/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      </a:t>
                </a:r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مسك الكرة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باليدين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20409" y="2426579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06" y="2417072"/>
              <a:ext cx="1688277" cy="237186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62868" y="4266830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</a:t>
              </a:r>
              <a:r>
                <a:rPr lang="ar-BH" sz="32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٣١">
            <a:hlinkClick r:id="" action="ppaction://media"/>
            <a:extLst>
              <a:ext uri="{FF2B5EF4-FFF2-40B4-BE49-F238E27FC236}">
                <a16:creationId xmlns:a16="http://schemas.microsoft.com/office/drawing/2014/main" id="{CED5B5DB-DA20-F242-91BA-CFC021AAF7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383" y="5246254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0551" y="4519748"/>
            <a:ext cx="2288969" cy="21417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0673" y="3435531"/>
            <a:ext cx="3373437" cy="30774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الايقونات لمهارة واحدة.m4a">
            <a:hlinkClick r:id="" action="ppaction://media"/>
            <a:extLst>
              <a:ext uri="{FF2B5EF4-FFF2-40B4-BE49-F238E27FC236}">
                <a16:creationId xmlns:a16="http://schemas.microsoft.com/office/drawing/2014/main" id="{5A269A51-BE5C-4141-ADA4-A08F5BE58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2250" y="5185907"/>
            <a:ext cx="1044000" cy="10440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8029350" y="3528660"/>
            <a:ext cx="2836049" cy="2836049"/>
          </a:xfrm>
          <a:custGeom>
            <a:avLst/>
            <a:gdLst>
              <a:gd name="connsiteX0" fmla="*/ 2013040 w 2836049"/>
              <a:gd name="connsiteY0" fmla="*/ 452175 h 2836049"/>
              <a:gd name="connsiteX1" fmla="*/ 2233639 w 2836049"/>
              <a:gd name="connsiteY1" fmla="*/ 267060 h 2836049"/>
              <a:gd name="connsiteX2" fmla="*/ 2409873 w 2836049"/>
              <a:gd name="connsiteY2" fmla="*/ 414938 h 2836049"/>
              <a:gd name="connsiteX3" fmla="*/ 2265877 w 2836049"/>
              <a:gd name="connsiteY3" fmla="*/ 664331 h 2836049"/>
              <a:gd name="connsiteX4" fmla="*/ 2494669 w 2836049"/>
              <a:gd name="connsiteY4" fmla="*/ 1060610 h 2836049"/>
              <a:gd name="connsiteX5" fmla="*/ 2782647 w 2836049"/>
              <a:gd name="connsiteY5" fmla="*/ 1060602 h 2836049"/>
              <a:gd name="connsiteX6" fmla="*/ 2822596 w 2836049"/>
              <a:gd name="connsiteY6" fmla="*/ 1287163 h 2836049"/>
              <a:gd name="connsiteX7" fmla="*/ 2551982 w 2836049"/>
              <a:gd name="connsiteY7" fmla="*/ 1385651 h 2836049"/>
              <a:gd name="connsiteX8" fmla="*/ 2472524 w 2836049"/>
              <a:gd name="connsiteY8" fmla="*/ 1836282 h 2836049"/>
              <a:gd name="connsiteX9" fmla="*/ 2693133 w 2836049"/>
              <a:gd name="connsiteY9" fmla="*/ 2021385 h 2836049"/>
              <a:gd name="connsiteX10" fmla="*/ 2578105 w 2836049"/>
              <a:gd name="connsiteY10" fmla="*/ 2220620 h 2836049"/>
              <a:gd name="connsiteX11" fmla="*/ 2307496 w 2836049"/>
              <a:gd name="connsiteY11" fmla="*/ 2122119 h 2836049"/>
              <a:gd name="connsiteX12" fmla="*/ 1956967 w 2836049"/>
              <a:gd name="connsiteY12" fmla="*/ 2416248 h 2836049"/>
              <a:gd name="connsiteX13" fmla="*/ 2006981 w 2836049"/>
              <a:gd name="connsiteY13" fmla="*/ 2699850 h 2836049"/>
              <a:gd name="connsiteX14" fmla="*/ 1790799 w 2836049"/>
              <a:gd name="connsiteY14" fmla="*/ 2778534 h 2836049"/>
              <a:gd name="connsiteX15" fmla="*/ 1646816 w 2836049"/>
              <a:gd name="connsiteY15" fmla="*/ 2529133 h 2836049"/>
              <a:gd name="connsiteX16" fmla="*/ 1189233 w 2836049"/>
              <a:gd name="connsiteY16" fmla="*/ 2529133 h 2836049"/>
              <a:gd name="connsiteX17" fmla="*/ 1045250 w 2836049"/>
              <a:gd name="connsiteY17" fmla="*/ 2778534 h 2836049"/>
              <a:gd name="connsiteX18" fmla="*/ 829068 w 2836049"/>
              <a:gd name="connsiteY18" fmla="*/ 2699850 h 2836049"/>
              <a:gd name="connsiteX19" fmla="*/ 879082 w 2836049"/>
              <a:gd name="connsiteY19" fmla="*/ 2416247 h 2836049"/>
              <a:gd name="connsiteX20" fmla="*/ 528553 w 2836049"/>
              <a:gd name="connsiteY20" fmla="*/ 2122118 h 2836049"/>
              <a:gd name="connsiteX21" fmla="*/ 257944 w 2836049"/>
              <a:gd name="connsiteY21" fmla="*/ 2220620 h 2836049"/>
              <a:gd name="connsiteX22" fmla="*/ 142916 w 2836049"/>
              <a:gd name="connsiteY22" fmla="*/ 2021385 h 2836049"/>
              <a:gd name="connsiteX23" fmla="*/ 363525 w 2836049"/>
              <a:gd name="connsiteY23" fmla="*/ 1836282 h 2836049"/>
              <a:gd name="connsiteX24" fmla="*/ 284066 w 2836049"/>
              <a:gd name="connsiteY24" fmla="*/ 1385651 h 2836049"/>
              <a:gd name="connsiteX25" fmla="*/ 13453 w 2836049"/>
              <a:gd name="connsiteY25" fmla="*/ 1287163 h 2836049"/>
              <a:gd name="connsiteX26" fmla="*/ 53402 w 2836049"/>
              <a:gd name="connsiteY26" fmla="*/ 1060602 h 2836049"/>
              <a:gd name="connsiteX27" fmla="*/ 341380 w 2836049"/>
              <a:gd name="connsiteY27" fmla="*/ 1060609 h 2836049"/>
              <a:gd name="connsiteX28" fmla="*/ 570172 w 2836049"/>
              <a:gd name="connsiteY28" fmla="*/ 664330 h 2836049"/>
              <a:gd name="connsiteX29" fmla="*/ 426176 w 2836049"/>
              <a:gd name="connsiteY29" fmla="*/ 414938 h 2836049"/>
              <a:gd name="connsiteX30" fmla="*/ 602410 w 2836049"/>
              <a:gd name="connsiteY30" fmla="*/ 267060 h 2836049"/>
              <a:gd name="connsiteX31" fmla="*/ 823009 w 2836049"/>
              <a:gd name="connsiteY31" fmla="*/ 452175 h 2836049"/>
              <a:gd name="connsiteX32" fmla="*/ 1252996 w 2836049"/>
              <a:gd name="connsiteY32" fmla="*/ 295672 h 2836049"/>
              <a:gd name="connsiteX33" fmla="*/ 1302996 w 2836049"/>
              <a:gd name="connsiteY33" fmla="*/ 12068 h 2836049"/>
              <a:gd name="connsiteX34" fmla="*/ 1533053 w 2836049"/>
              <a:gd name="connsiteY34" fmla="*/ 12068 h 2836049"/>
              <a:gd name="connsiteX35" fmla="*/ 1583052 w 2836049"/>
              <a:gd name="connsiteY35" fmla="*/ 295673 h 2836049"/>
              <a:gd name="connsiteX36" fmla="*/ 2013040 w 2836049"/>
              <a:gd name="connsiteY36" fmla="*/ 452176 h 2836049"/>
              <a:gd name="connsiteX37" fmla="*/ 2013040 w 2836049"/>
              <a:gd name="connsiteY37" fmla="*/ 452175 h 283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836049" h="2836049">
                <a:moveTo>
                  <a:pt x="2013040" y="452175"/>
                </a:moveTo>
                <a:lnTo>
                  <a:pt x="2233639" y="267060"/>
                </a:lnTo>
                <a:lnTo>
                  <a:pt x="2409873" y="414938"/>
                </a:lnTo>
                <a:lnTo>
                  <a:pt x="2265877" y="664331"/>
                </a:lnTo>
                <a:cubicBezTo>
                  <a:pt x="2368266" y="779512"/>
                  <a:pt x="2446114" y="914347"/>
                  <a:pt x="2494669" y="1060610"/>
                </a:cubicBezTo>
                <a:lnTo>
                  <a:pt x="2782647" y="1060602"/>
                </a:lnTo>
                <a:lnTo>
                  <a:pt x="2822596" y="1287163"/>
                </a:lnTo>
                <a:lnTo>
                  <a:pt x="2551982" y="1385651"/>
                </a:lnTo>
                <a:cubicBezTo>
                  <a:pt x="2556380" y="1539699"/>
                  <a:pt x="2529344" y="1693029"/>
                  <a:pt x="2472524" y="1836282"/>
                </a:cubicBezTo>
                <a:lnTo>
                  <a:pt x="2693133" y="2021385"/>
                </a:lnTo>
                <a:lnTo>
                  <a:pt x="2578105" y="2220620"/>
                </a:lnTo>
                <a:lnTo>
                  <a:pt x="2307496" y="2122119"/>
                </a:lnTo>
                <a:cubicBezTo>
                  <a:pt x="2211845" y="2242954"/>
                  <a:pt x="2092576" y="2343032"/>
                  <a:pt x="1956967" y="2416248"/>
                </a:cubicBezTo>
                <a:lnTo>
                  <a:pt x="2006981" y="2699850"/>
                </a:lnTo>
                <a:lnTo>
                  <a:pt x="1790799" y="2778534"/>
                </a:lnTo>
                <a:lnTo>
                  <a:pt x="1646816" y="2529133"/>
                </a:lnTo>
                <a:cubicBezTo>
                  <a:pt x="1495872" y="2560214"/>
                  <a:pt x="1340177" y="2560214"/>
                  <a:pt x="1189233" y="2529133"/>
                </a:cubicBezTo>
                <a:lnTo>
                  <a:pt x="1045250" y="2778534"/>
                </a:lnTo>
                <a:lnTo>
                  <a:pt x="829068" y="2699850"/>
                </a:lnTo>
                <a:lnTo>
                  <a:pt x="879082" y="2416247"/>
                </a:lnTo>
                <a:cubicBezTo>
                  <a:pt x="743473" y="2343032"/>
                  <a:pt x="624204" y="2242953"/>
                  <a:pt x="528553" y="2122118"/>
                </a:cubicBezTo>
                <a:lnTo>
                  <a:pt x="257944" y="2220620"/>
                </a:lnTo>
                <a:lnTo>
                  <a:pt x="142916" y="2021385"/>
                </a:lnTo>
                <a:lnTo>
                  <a:pt x="363525" y="1836282"/>
                </a:lnTo>
                <a:cubicBezTo>
                  <a:pt x="306705" y="1693028"/>
                  <a:pt x="279669" y="1539699"/>
                  <a:pt x="284066" y="1385651"/>
                </a:cubicBezTo>
                <a:lnTo>
                  <a:pt x="13453" y="1287163"/>
                </a:lnTo>
                <a:lnTo>
                  <a:pt x="53402" y="1060602"/>
                </a:lnTo>
                <a:lnTo>
                  <a:pt x="341380" y="1060609"/>
                </a:lnTo>
                <a:cubicBezTo>
                  <a:pt x="389935" y="914347"/>
                  <a:pt x="467782" y="779511"/>
                  <a:pt x="570172" y="664330"/>
                </a:cubicBezTo>
                <a:lnTo>
                  <a:pt x="426176" y="414938"/>
                </a:lnTo>
                <a:lnTo>
                  <a:pt x="602410" y="267060"/>
                </a:lnTo>
                <a:lnTo>
                  <a:pt x="823009" y="452175"/>
                </a:lnTo>
                <a:cubicBezTo>
                  <a:pt x="954220" y="371342"/>
                  <a:pt x="1100525" y="318091"/>
                  <a:pt x="1252996" y="295672"/>
                </a:cubicBezTo>
                <a:lnTo>
                  <a:pt x="1302996" y="12068"/>
                </a:lnTo>
                <a:lnTo>
                  <a:pt x="1533053" y="12068"/>
                </a:lnTo>
                <a:lnTo>
                  <a:pt x="1583052" y="295673"/>
                </a:lnTo>
                <a:cubicBezTo>
                  <a:pt x="1735524" y="318092"/>
                  <a:pt x="1881829" y="371343"/>
                  <a:pt x="2013040" y="452176"/>
                </a:cubicBezTo>
                <a:lnTo>
                  <a:pt x="2013040" y="45217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0972" tIns="715131" rIns="620972" bIns="76473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6282137" y="2754935"/>
            <a:ext cx="2256876" cy="2269354"/>
          </a:xfrm>
          <a:custGeom>
            <a:avLst/>
            <a:gdLst>
              <a:gd name="connsiteX0" fmla="*/ 1688701 w 2256876"/>
              <a:gd name="connsiteY0" fmla="*/ 573450 h 2269354"/>
              <a:gd name="connsiteX1" fmla="*/ 2022005 w 2256876"/>
              <a:gd name="connsiteY1" fmla="*/ 474233 h 2269354"/>
              <a:gd name="connsiteX2" fmla="*/ 2144994 w 2256876"/>
              <a:gd name="connsiteY2" fmla="*/ 688937 h 2269354"/>
              <a:gd name="connsiteX3" fmla="*/ 1890797 w 2256876"/>
              <a:gd name="connsiteY3" fmla="*/ 926256 h 2269354"/>
              <a:gd name="connsiteX4" fmla="*/ 1890797 w 2256876"/>
              <a:gd name="connsiteY4" fmla="*/ 1343098 h 2269354"/>
              <a:gd name="connsiteX5" fmla="*/ 2144994 w 2256876"/>
              <a:gd name="connsiteY5" fmla="*/ 1580417 h 2269354"/>
              <a:gd name="connsiteX6" fmla="*/ 2022005 w 2256876"/>
              <a:gd name="connsiteY6" fmla="*/ 1795121 h 2269354"/>
              <a:gd name="connsiteX7" fmla="*/ 1688701 w 2256876"/>
              <a:gd name="connsiteY7" fmla="*/ 1695904 h 2269354"/>
              <a:gd name="connsiteX8" fmla="*/ 1330535 w 2256876"/>
              <a:gd name="connsiteY8" fmla="*/ 1904325 h 2269354"/>
              <a:gd name="connsiteX9" fmla="*/ 1250957 w 2256876"/>
              <a:gd name="connsiteY9" fmla="*/ 2242856 h 2269354"/>
              <a:gd name="connsiteX10" fmla="*/ 1005919 w 2256876"/>
              <a:gd name="connsiteY10" fmla="*/ 2242856 h 2269354"/>
              <a:gd name="connsiteX11" fmla="*/ 926342 w 2256876"/>
              <a:gd name="connsiteY11" fmla="*/ 1904324 h 2269354"/>
              <a:gd name="connsiteX12" fmla="*/ 568176 w 2256876"/>
              <a:gd name="connsiteY12" fmla="*/ 1695903 h 2269354"/>
              <a:gd name="connsiteX13" fmla="*/ 234871 w 2256876"/>
              <a:gd name="connsiteY13" fmla="*/ 1795121 h 2269354"/>
              <a:gd name="connsiteX14" fmla="*/ 111882 w 2256876"/>
              <a:gd name="connsiteY14" fmla="*/ 1580417 h 2269354"/>
              <a:gd name="connsiteX15" fmla="*/ 366079 w 2256876"/>
              <a:gd name="connsiteY15" fmla="*/ 1343098 h 2269354"/>
              <a:gd name="connsiteX16" fmla="*/ 366079 w 2256876"/>
              <a:gd name="connsiteY16" fmla="*/ 926256 h 2269354"/>
              <a:gd name="connsiteX17" fmla="*/ 111882 w 2256876"/>
              <a:gd name="connsiteY17" fmla="*/ 688937 h 2269354"/>
              <a:gd name="connsiteX18" fmla="*/ 234871 w 2256876"/>
              <a:gd name="connsiteY18" fmla="*/ 474233 h 2269354"/>
              <a:gd name="connsiteX19" fmla="*/ 568175 w 2256876"/>
              <a:gd name="connsiteY19" fmla="*/ 573450 h 2269354"/>
              <a:gd name="connsiteX20" fmla="*/ 926341 w 2256876"/>
              <a:gd name="connsiteY20" fmla="*/ 365029 h 2269354"/>
              <a:gd name="connsiteX21" fmla="*/ 1005919 w 2256876"/>
              <a:gd name="connsiteY21" fmla="*/ 26498 h 2269354"/>
              <a:gd name="connsiteX22" fmla="*/ 1250957 w 2256876"/>
              <a:gd name="connsiteY22" fmla="*/ 26498 h 2269354"/>
              <a:gd name="connsiteX23" fmla="*/ 1330534 w 2256876"/>
              <a:gd name="connsiteY23" fmla="*/ 365030 h 2269354"/>
              <a:gd name="connsiteX24" fmla="*/ 1688700 w 2256876"/>
              <a:gd name="connsiteY24" fmla="*/ 573451 h 2269354"/>
              <a:gd name="connsiteX25" fmla="*/ 1688701 w 2256876"/>
              <a:gd name="connsiteY25" fmla="*/ 573450 h 22693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56876" h="2269354">
                <a:moveTo>
                  <a:pt x="1688701" y="573450"/>
                </a:moveTo>
                <a:lnTo>
                  <a:pt x="2022005" y="474233"/>
                </a:lnTo>
                <a:lnTo>
                  <a:pt x="2144994" y="688937"/>
                </a:lnTo>
                <a:lnTo>
                  <a:pt x="1890797" y="926256"/>
                </a:lnTo>
                <a:cubicBezTo>
                  <a:pt x="1927527" y="1062737"/>
                  <a:pt x="1927527" y="1206616"/>
                  <a:pt x="1890797" y="1343098"/>
                </a:cubicBezTo>
                <a:lnTo>
                  <a:pt x="2144994" y="1580417"/>
                </a:lnTo>
                <a:lnTo>
                  <a:pt x="2022005" y="1795121"/>
                </a:lnTo>
                <a:lnTo>
                  <a:pt x="1688701" y="1695904"/>
                </a:lnTo>
                <a:cubicBezTo>
                  <a:pt x="1589796" y="1796205"/>
                  <a:pt x="1466170" y="1868144"/>
                  <a:pt x="1330535" y="1904325"/>
                </a:cubicBezTo>
                <a:lnTo>
                  <a:pt x="1250957" y="2242856"/>
                </a:lnTo>
                <a:lnTo>
                  <a:pt x="1005919" y="2242856"/>
                </a:lnTo>
                <a:lnTo>
                  <a:pt x="926342" y="1904324"/>
                </a:lnTo>
                <a:cubicBezTo>
                  <a:pt x="790707" y="1868144"/>
                  <a:pt x="667081" y="1796204"/>
                  <a:pt x="568176" y="1695903"/>
                </a:cubicBezTo>
                <a:lnTo>
                  <a:pt x="234871" y="1795121"/>
                </a:lnTo>
                <a:lnTo>
                  <a:pt x="111882" y="1580417"/>
                </a:lnTo>
                <a:lnTo>
                  <a:pt x="366079" y="1343098"/>
                </a:lnTo>
                <a:cubicBezTo>
                  <a:pt x="329349" y="1206617"/>
                  <a:pt x="329349" y="1062738"/>
                  <a:pt x="366079" y="926256"/>
                </a:cubicBezTo>
                <a:lnTo>
                  <a:pt x="111882" y="688937"/>
                </a:lnTo>
                <a:lnTo>
                  <a:pt x="234871" y="474233"/>
                </a:lnTo>
                <a:lnTo>
                  <a:pt x="568175" y="573450"/>
                </a:lnTo>
                <a:cubicBezTo>
                  <a:pt x="667080" y="473149"/>
                  <a:pt x="790706" y="401210"/>
                  <a:pt x="926341" y="365029"/>
                </a:cubicBezTo>
                <a:lnTo>
                  <a:pt x="1005919" y="26498"/>
                </a:lnTo>
                <a:lnTo>
                  <a:pt x="1250957" y="26498"/>
                </a:lnTo>
                <a:lnTo>
                  <a:pt x="1330534" y="365030"/>
                </a:lnTo>
                <a:cubicBezTo>
                  <a:pt x="1466169" y="401210"/>
                  <a:pt x="1589795" y="473150"/>
                  <a:pt x="1688700" y="573451"/>
                </a:cubicBezTo>
                <a:lnTo>
                  <a:pt x="1688701" y="57345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8655" tIns="603930" rIns="598655" bIns="60393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281071" y="1033611"/>
            <a:ext cx="2696545" cy="2729290"/>
          </a:xfrm>
          <a:custGeom>
            <a:avLst/>
            <a:gdLst>
              <a:gd name="connsiteX0" fmla="*/ 1640107 w 2191933"/>
              <a:gd name="connsiteY0" fmla="*/ 561993 h 2238242"/>
              <a:gd name="connsiteX1" fmla="*/ 1964711 w 2191933"/>
              <a:gd name="connsiteY1" fmla="*/ 468671 h 2238242"/>
              <a:gd name="connsiteX2" fmla="*/ 2085421 w 2191933"/>
              <a:gd name="connsiteY2" fmla="*/ 684058 h 2238242"/>
              <a:gd name="connsiteX3" fmla="*/ 1836388 w 2191933"/>
              <a:gd name="connsiteY3" fmla="*/ 912223 h 2238242"/>
              <a:gd name="connsiteX4" fmla="*/ 1836388 w 2191933"/>
              <a:gd name="connsiteY4" fmla="*/ 1326020 h 2238242"/>
              <a:gd name="connsiteX5" fmla="*/ 2085421 w 2191933"/>
              <a:gd name="connsiteY5" fmla="*/ 1554184 h 2238242"/>
              <a:gd name="connsiteX6" fmla="*/ 1964711 w 2191933"/>
              <a:gd name="connsiteY6" fmla="*/ 1769571 h 2238242"/>
              <a:gd name="connsiteX7" fmla="*/ 1640107 w 2191933"/>
              <a:gd name="connsiteY7" fmla="*/ 1676249 h 2238242"/>
              <a:gd name="connsiteX8" fmla="*/ 1292247 w 2191933"/>
              <a:gd name="connsiteY8" fmla="*/ 1883147 h 2238242"/>
              <a:gd name="connsiteX9" fmla="*/ 1214960 w 2191933"/>
              <a:gd name="connsiteY9" fmla="*/ 2211937 h 2238242"/>
              <a:gd name="connsiteX10" fmla="*/ 976973 w 2191933"/>
              <a:gd name="connsiteY10" fmla="*/ 2211937 h 2238242"/>
              <a:gd name="connsiteX11" fmla="*/ 899686 w 2191933"/>
              <a:gd name="connsiteY11" fmla="*/ 1883147 h 2238242"/>
              <a:gd name="connsiteX12" fmla="*/ 551826 w 2191933"/>
              <a:gd name="connsiteY12" fmla="*/ 1676249 h 2238242"/>
              <a:gd name="connsiteX13" fmla="*/ 227222 w 2191933"/>
              <a:gd name="connsiteY13" fmla="*/ 1769571 h 2238242"/>
              <a:gd name="connsiteX14" fmla="*/ 106512 w 2191933"/>
              <a:gd name="connsiteY14" fmla="*/ 1554184 h 2238242"/>
              <a:gd name="connsiteX15" fmla="*/ 355545 w 2191933"/>
              <a:gd name="connsiteY15" fmla="*/ 1326019 h 2238242"/>
              <a:gd name="connsiteX16" fmla="*/ 355545 w 2191933"/>
              <a:gd name="connsiteY16" fmla="*/ 912222 h 2238242"/>
              <a:gd name="connsiteX17" fmla="*/ 106512 w 2191933"/>
              <a:gd name="connsiteY17" fmla="*/ 684058 h 2238242"/>
              <a:gd name="connsiteX18" fmla="*/ 227222 w 2191933"/>
              <a:gd name="connsiteY18" fmla="*/ 468671 h 2238242"/>
              <a:gd name="connsiteX19" fmla="*/ 551826 w 2191933"/>
              <a:gd name="connsiteY19" fmla="*/ 561993 h 2238242"/>
              <a:gd name="connsiteX20" fmla="*/ 899686 w 2191933"/>
              <a:gd name="connsiteY20" fmla="*/ 355095 h 2238242"/>
              <a:gd name="connsiteX21" fmla="*/ 976973 w 2191933"/>
              <a:gd name="connsiteY21" fmla="*/ 26305 h 2238242"/>
              <a:gd name="connsiteX22" fmla="*/ 1214960 w 2191933"/>
              <a:gd name="connsiteY22" fmla="*/ 26305 h 2238242"/>
              <a:gd name="connsiteX23" fmla="*/ 1292247 w 2191933"/>
              <a:gd name="connsiteY23" fmla="*/ 355095 h 2238242"/>
              <a:gd name="connsiteX24" fmla="*/ 1640107 w 2191933"/>
              <a:gd name="connsiteY24" fmla="*/ 561993 h 223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91933" h="2238242">
                <a:moveTo>
                  <a:pt x="1405997" y="562303"/>
                </a:moveTo>
                <a:lnTo>
                  <a:pt x="1641233" y="419481"/>
                </a:lnTo>
                <a:lnTo>
                  <a:pt x="1781325" y="564476"/>
                </a:lnTo>
                <a:lnTo>
                  <a:pt x="1633794" y="798073"/>
                </a:lnTo>
                <a:cubicBezTo>
                  <a:pt x="1690308" y="897824"/>
                  <a:pt x="1720357" y="1010963"/>
                  <a:pt x="1720851" y="1125857"/>
                </a:cubicBezTo>
                <a:lnTo>
                  <a:pt x="1964387" y="1253737"/>
                </a:lnTo>
                <a:lnTo>
                  <a:pt x="1914923" y="1449974"/>
                </a:lnTo>
                <a:lnTo>
                  <a:pt x="1640421" y="1444948"/>
                </a:lnTo>
                <a:cubicBezTo>
                  <a:pt x="1585946" y="1544209"/>
                  <a:pt x="1506696" y="1626263"/>
                  <a:pt x="1410820" y="1682674"/>
                </a:cubicBezTo>
                <a:lnTo>
                  <a:pt x="1419309" y="1959526"/>
                </a:lnTo>
                <a:lnTo>
                  <a:pt x="1232449" y="2010039"/>
                </a:lnTo>
                <a:lnTo>
                  <a:pt x="1102593" y="1765997"/>
                </a:lnTo>
                <a:cubicBezTo>
                  <a:pt x="991605" y="1765507"/>
                  <a:pt x="882306" y="1734422"/>
                  <a:pt x="785936" y="1675939"/>
                </a:cubicBezTo>
                <a:lnTo>
                  <a:pt x="550700" y="1818761"/>
                </a:lnTo>
                <a:lnTo>
                  <a:pt x="410608" y="1673766"/>
                </a:lnTo>
                <a:lnTo>
                  <a:pt x="558139" y="1440169"/>
                </a:lnTo>
                <a:cubicBezTo>
                  <a:pt x="501625" y="1340418"/>
                  <a:pt x="471576" y="1227279"/>
                  <a:pt x="471082" y="1112385"/>
                </a:cubicBezTo>
                <a:lnTo>
                  <a:pt x="227546" y="984505"/>
                </a:lnTo>
                <a:lnTo>
                  <a:pt x="277010" y="788268"/>
                </a:lnTo>
                <a:lnTo>
                  <a:pt x="551512" y="793294"/>
                </a:lnTo>
                <a:cubicBezTo>
                  <a:pt x="605987" y="694033"/>
                  <a:pt x="685237" y="611979"/>
                  <a:pt x="781113" y="555568"/>
                </a:cubicBezTo>
                <a:lnTo>
                  <a:pt x="772624" y="278716"/>
                </a:lnTo>
                <a:lnTo>
                  <a:pt x="959484" y="228203"/>
                </a:lnTo>
                <a:lnTo>
                  <a:pt x="1089340" y="472245"/>
                </a:lnTo>
                <a:cubicBezTo>
                  <a:pt x="1200328" y="472735"/>
                  <a:pt x="1309627" y="503820"/>
                  <a:pt x="1405997" y="562303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0794" tIns="769663" rIns="760795" bIns="769663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7821947" y="3111179"/>
            <a:ext cx="3630142" cy="3630142"/>
          </a:xfrm>
          <a:prstGeom prst="circularArrow">
            <a:avLst>
              <a:gd name="adj1" fmla="val 4687"/>
              <a:gd name="adj2" fmla="val 299029"/>
              <a:gd name="adj3" fmla="val 2535181"/>
              <a:gd name="adj4" fmla="val 15820905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Shape 10"/>
          <p:cNvSpPr/>
          <p:nvPr/>
        </p:nvSpPr>
        <p:spPr>
          <a:xfrm>
            <a:off x="6014006" y="2397821"/>
            <a:ext cx="2637525" cy="2637525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Circular Arrow 11"/>
          <p:cNvSpPr/>
          <p:nvPr/>
        </p:nvSpPr>
        <p:spPr>
          <a:xfrm>
            <a:off x="7067084" y="988568"/>
            <a:ext cx="2843783" cy="2843783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9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72A49AA9-3B10-494F-9C44-073D8762FCF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82" y="1686559"/>
            <a:ext cx="665051" cy="632869"/>
          </a:xfrm>
          <a:prstGeom prst="rect">
            <a:avLst/>
          </a:prstGeom>
        </p:spPr>
      </p:pic>
      <p:pic>
        <p:nvPicPr>
          <p:cNvPr id="20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04BC1CDD-84AC-4348-A0D7-13A94A39CFC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773468"/>
          </a:xfrm>
          <a:prstGeom prst="rect">
            <a:avLst/>
          </a:prstGeom>
        </p:spPr>
      </p:pic>
      <p:pic>
        <p:nvPicPr>
          <p:cNvPr id="22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8BA9D42E-BD23-AB4C-BBF8-2627EE3D442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45649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351166" y="1506017"/>
            <a:ext cx="5344186" cy="1658983"/>
            <a:chOff x="351166" y="1584395"/>
            <a:chExt cx="5344186" cy="1658983"/>
          </a:xfrm>
        </p:grpSpPr>
        <p:sp>
          <p:nvSpPr>
            <p:cNvPr id="24" name="Flowchart: Alternate Process 23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SA" sz="2800" b="1" dirty="0"/>
                <a:t>يتعرف على النواحي الفنية لمهارة مسك الكرة باليدين.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30" name="Flowchart: Alternate Process 2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31" name="Oval 30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مسك الكرة باليدين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36423" y="1316133"/>
            <a:ext cx="7485017" cy="495520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BH" sz="24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توزيع أصابع اليدين على أكبر مساحة ممكنة من جانبي الكرة.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الأصابع هي التي تلامس الكرة، أما باطن الكف فلا يلمسها مطلقاً.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الإبهامان خلف الكرة على </a:t>
            </a:r>
            <a:r>
              <a:rPr lang="ar-BH" sz="2000" b="1" u="sng" dirty="0">
                <a:cs typeface="+mj-cs"/>
              </a:rPr>
              <a:t>شكل 8 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cs typeface="+mj-cs"/>
              </a:rPr>
              <a:t>الكرة في موضع قريب من الجسم وفي مستوى الصدر وقريبه للذقن وذلك لحمايتها.</a:t>
            </a:r>
          </a:p>
          <a:p>
            <a:pPr algn="just" rtl="1"/>
            <a:endParaRPr lang="ar-BH" sz="800" b="1" dirty="0">
              <a:solidFill>
                <a:schemeClr val="tx1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النقاط التعليمية :</a:t>
            </a:r>
            <a:endParaRPr lang="en-US" sz="2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(وقوف) مسك الكرة باليدين.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 . مسك الكرة) توزيع الأصابع على الكرة.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 مواجه الزميل (الحائط)) مسك الكرة الموجودة على راحة يد الزميل 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(وقوف) ثني الركبتين ومسك الكرة من على الأرض.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(وقوف) مسك الكرة المتدحرجة من الأمام.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(وقوف) من وضع الانتشار الحر ترك الكرة وعند إشارة المعلم كل تلميذ يمسك بالكرة المجاورة له.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الجري الحر وعند إشارة المعلم كل تلميذ يمسك الكرة المجاورة له.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b="1" dirty="0">
                <a:solidFill>
                  <a:schemeClr val="tx1"/>
                </a:solidFill>
                <a:cs typeface="+mj-cs"/>
              </a:rPr>
              <a:t>مسك الكرة المرتدة من على الأرض.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437" y="2024742"/>
            <a:ext cx="3126629" cy="2925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النقاط">
            <a:hlinkClick r:id="" action="ppaction://media"/>
            <a:extLst>
              <a:ext uri="{FF2B5EF4-FFF2-40B4-BE49-F238E27FC236}">
                <a16:creationId xmlns:a16="http://schemas.microsoft.com/office/drawing/2014/main" id="{4E794644-7CBC-DB44-9AEF-E56D3DFCB8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4751" y="5333167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08969" y="205406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مسك الكرة باليدين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55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مسك الكرة  باليدين.mp4" descr="مسك الكرة  باليدين.mp4">
            <a:hlinkClick r:id="" action="ppaction://media"/>
            <a:extLst>
              <a:ext uri="{FF2B5EF4-FFF2-40B4-BE49-F238E27FC236}">
                <a16:creationId xmlns:a16="http://schemas.microsoft.com/office/drawing/2014/main" id="{A8E4AA14-D8FC-9E46-BFD0-8F6761EFFA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4854" y="1361208"/>
            <a:ext cx="11322531" cy="513937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231532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مسك الكرة باليدين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5605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26278" y="376591"/>
            <a:ext cx="11265722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التقييم </a:t>
            </a:r>
            <a:r>
              <a:rPr lang="ar-BH" sz="4800" b="1" dirty="0" smtClean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الذاتي</a:t>
            </a:r>
            <a:endParaRPr lang="en-US" sz="4800" b="1" dirty="0" smtClean="0">
              <a:ln w="0"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</a:rPr>
              <a:t>ضع علامة صح( √) أو خطأ( </a:t>
            </a:r>
            <a:r>
              <a:rPr lang="en-US" sz="3600" b="1" dirty="0">
                <a:ln w="0"/>
                <a:solidFill>
                  <a:srgbClr val="FF0000"/>
                </a:solidFill>
              </a:rPr>
              <a:t>X</a:t>
            </a:r>
            <a:r>
              <a:rPr lang="ar-BH" sz="3600" b="1" dirty="0">
                <a:ln w="0"/>
                <a:solidFill>
                  <a:srgbClr val="FF0000"/>
                </a:solidFill>
              </a:rPr>
              <a:t>) أمام العبارات التالية :</a:t>
            </a:r>
          </a:p>
        </p:txBody>
      </p:sp>
      <p:sp>
        <p:nvSpPr>
          <p:cNvPr id="7" name="Rectangle 6"/>
          <p:cNvSpPr/>
          <p:nvPr/>
        </p:nvSpPr>
        <p:spPr>
          <a:xfrm>
            <a:off x="1758320" y="2249438"/>
            <a:ext cx="8494495" cy="325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1- (   </a:t>
            </a:r>
            <a:r>
              <a:rPr lang="ar-BH" sz="2800" b="1" dirty="0">
                <a:ln w="0"/>
                <a:cs typeface="+mj-cs"/>
              </a:rPr>
              <a:t>) يجب </a:t>
            </a:r>
            <a:r>
              <a:rPr lang="ar-BH" sz="2800" b="1" dirty="0">
                <a:cs typeface="+mj-cs"/>
              </a:rPr>
              <a:t>عند مسك الكرة توزيع الأصابع على الكرة.</a:t>
            </a:r>
            <a:endParaRPr lang="ar-BH" sz="28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2- (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</a:t>
            </a:r>
            <a:r>
              <a:rPr lang="ar-BH" sz="2800" b="1" dirty="0">
                <a:ln w="0"/>
                <a:cs typeface="+mj-cs"/>
              </a:rPr>
              <a:t>) من النقاط الفنية  للمهارة باطن الكف يلامس الكرة.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3- (   ) يشكل </a:t>
            </a:r>
            <a:r>
              <a:rPr lang="ar-BH" sz="2800" b="1" dirty="0">
                <a:cs typeface="+mj-cs"/>
              </a:rPr>
              <a:t>الإبهامان خلف الكرة شكل </a:t>
            </a:r>
            <a:r>
              <a:rPr lang="ar-BH" sz="2800" b="1" u="sng" dirty="0">
                <a:cs typeface="+mj-cs"/>
              </a:rPr>
              <a:t>رقم 6.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4- (   ) </a:t>
            </a:r>
            <a:r>
              <a:rPr lang="ar-BH" sz="2800" b="1" dirty="0">
                <a:cs typeface="+mj-cs"/>
              </a:rPr>
              <a:t>موضع الكرة قريب من الجسم وفي مستوى الصدر.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5- </a:t>
            </a:r>
            <a:r>
              <a:rPr lang="ar-BH" sz="2800" b="1" dirty="0">
                <a:cs typeface="+mj-cs"/>
              </a:rPr>
              <a:t>(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</a:t>
            </a:r>
            <a:r>
              <a:rPr lang="ar-BH" sz="2800" b="1" dirty="0">
                <a:cs typeface="+mj-cs"/>
              </a:rPr>
              <a:t>) </a:t>
            </a:r>
            <a:r>
              <a:rPr lang="ar-BH" sz="2800" b="1" dirty="0">
                <a:ln w="0"/>
                <a:cs typeface="+mj-cs"/>
              </a:rPr>
              <a:t>من النقاط الفنية  للمهارة </a:t>
            </a:r>
            <a:r>
              <a:rPr lang="ar-BH" sz="2800" b="1" dirty="0">
                <a:cs typeface="+mj-cs"/>
              </a:rPr>
              <a:t>الأصابع هي التي تلامس الكرة.</a:t>
            </a:r>
            <a:endParaRPr lang="en-US" sz="2800" b="1" dirty="0">
              <a:cs typeface="+mj-cs"/>
            </a:endParaRPr>
          </a:p>
        </p:txBody>
      </p:sp>
      <p:pic>
        <p:nvPicPr>
          <p:cNvPr id="3" name="١">
            <a:hlinkClick r:id="" action="ppaction://media"/>
            <a:extLst>
              <a:ext uri="{FF2B5EF4-FFF2-40B4-BE49-F238E27FC236}">
                <a16:creationId xmlns:a16="http://schemas.microsoft.com/office/drawing/2014/main" id="{83442BDE-D004-5E41-9974-EAB971651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2004" y="2463101"/>
            <a:ext cx="351676" cy="351676"/>
          </a:xfrm>
          <a:prstGeom prst="rect">
            <a:avLst/>
          </a:prstGeom>
        </p:spPr>
      </p:pic>
      <p:pic>
        <p:nvPicPr>
          <p:cNvPr id="11" name="٢">
            <a:hlinkClick r:id="" action="ppaction://media"/>
            <a:extLst>
              <a:ext uri="{FF2B5EF4-FFF2-40B4-BE49-F238E27FC236}">
                <a16:creationId xmlns:a16="http://schemas.microsoft.com/office/drawing/2014/main" id="{9CE00F31-1EFA-9147-B342-5B4E23E03C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8640" y="3090952"/>
            <a:ext cx="396000" cy="396000"/>
          </a:xfrm>
          <a:prstGeom prst="rect">
            <a:avLst/>
          </a:prstGeom>
        </p:spPr>
      </p:pic>
      <p:pic>
        <p:nvPicPr>
          <p:cNvPr id="12" name="٣">
            <a:hlinkClick r:id="" action="ppaction://media"/>
            <a:extLst>
              <a:ext uri="{FF2B5EF4-FFF2-40B4-BE49-F238E27FC236}">
                <a16:creationId xmlns:a16="http://schemas.microsoft.com/office/drawing/2014/main" id="{32B9251A-A12A-A944-8CFD-BE28E199D97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1044" y="3734029"/>
            <a:ext cx="396000" cy="396000"/>
          </a:xfrm>
          <a:prstGeom prst="rect">
            <a:avLst/>
          </a:prstGeom>
        </p:spPr>
      </p:pic>
      <p:pic>
        <p:nvPicPr>
          <p:cNvPr id="13" name="٤">
            <a:hlinkClick r:id="" action="ppaction://media"/>
            <a:extLst>
              <a:ext uri="{FF2B5EF4-FFF2-40B4-BE49-F238E27FC236}">
                <a16:creationId xmlns:a16="http://schemas.microsoft.com/office/drawing/2014/main" id="{445E7484-0147-614B-AE00-1EF157384B7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5829" y="4423510"/>
            <a:ext cx="396000" cy="396000"/>
          </a:xfrm>
          <a:prstGeom prst="rect">
            <a:avLst/>
          </a:prstGeom>
        </p:spPr>
      </p:pic>
      <p:pic>
        <p:nvPicPr>
          <p:cNvPr id="14" name="٥">
            <a:hlinkClick r:id="" action="ppaction://media"/>
            <a:extLst>
              <a:ext uri="{FF2B5EF4-FFF2-40B4-BE49-F238E27FC236}">
                <a16:creationId xmlns:a16="http://schemas.microsoft.com/office/drawing/2014/main" id="{A5C99A70-B438-1E47-8A15-D804C753473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1044" y="5020184"/>
            <a:ext cx="396000" cy="396000"/>
          </a:xfrm>
          <a:prstGeom prst="rect">
            <a:avLst/>
          </a:prstGeom>
        </p:spPr>
      </p:pic>
      <p:pic>
        <p:nvPicPr>
          <p:cNvPr id="15" name="صح أم خطا.m4a">
            <a:hlinkClick r:id="" action="ppaction://media"/>
            <a:extLst>
              <a:ext uri="{FF2B5EF4-FFF2-40B4-BE49-F238E27FC236}">
                <a16:creationId xmlns:a16="http://schemas.microsoft.com/office/drawing/2014/main" id="{F9BE90B1-609C-DE40-BAD5-1EE28C275278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861" y="5651318"/>
            <a:ext cx="1044000" cy="1044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08969" y="179280"/>
            <a:ext cx="3875202" cy="1020781"/>
            <a:chOff x="-258338" y="209915"/>
            <a:chExt cx="3445083" cy="1020781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مسك الكرة باليدين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2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4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3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8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75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08847" y="1369730"/>
            <a:ext cx="12895639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ضع 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علامة صح( √) أو خطأ( </a:t>
            </a:r>
            <a:r>
              <a:rPr 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X</a:t>
            </a:r>
            <a:r>
              <a:rPr lang="ar-BH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) أمام العبارات التالية :</a:t>
            </a: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27638" y="2109463"/>
            <a:ext cx="9705974" cy="3620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 2" panose="05020102010507070707" pitchFamily="18" charset="2"/>
              </a:rPr>
              <a:t>1- (</a:t>
            </a:r>
            <a:r>
              <a:rPr lang="en-US" altLang="en-US" sz="2800" b="1" dirty="0">
                <a:solidFill>
                  <a:srgbClr val="00B05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 2" panose="05020102010507070707" pitchFamily="18" charset="2"/>
              </a:rPr>
              <a:t> </a:t>
            </a: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) يجب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عند مسك الكرة توزيع الأصابع على الكرة.</a:t>
            </a:r>
            <a:endParaRPr lang="ar-BH" sz="2800" b="1" dirty="0">
              <a:ln w="0"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2- (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 2" panose="05020102010507070707" pitchFamily="18" charset="2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 2" panose="05020102010507070707" pitchFamily="18" charset="2"/>
              </a:rPr>
              <a:t>X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 2" panose="05020102010507070707" pitchFamily="18" charset="2"/>
              </a:rPr>
              <a:t> </a:t>
            </a: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) من النقاط الفنية  للمهارة باطن الكف </a:t>
            </a:r>
            <a:r>
              <a:rPr lang="ar-BH" sz="2800" b="1" u="sng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يلامس</a:t>
            </a: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الكرة.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3- (</a:t>
            </a:r>
            <a:r>
              <a:rPr lang="en-US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 2" panose="05020102010507070707" pitchFamily="18" charset="2"/>
              </a:rPr>
              <a:t>X </a:t>
            </a: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) يشكل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الإبهامان خلف الكرة شكل </a:t>
            </a:r>
            <a:r>
              <a:rPr lang="ar-BH" sz="2800" b="1" u="sng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رقم 6.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4- (</a:t>
            </a:r>
            <a:r>
              <a:rPr lang="en-US" altLang="en-US" sz="2800" b="1" dirty="0">
                <a:solidFill>
                  <a:srgbClr val="00B05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)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موضع الكرة قريب من الجسم وفي مستوى الصدر.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5-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en-US" altLang="en-US" sz="2800" b="1" dirty="0">
                <a:solidFill>
                  <a:srgbClr val="00B05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  <a:sym typeface="Wingdings 2" panose="05020102010507070707" pitchFamily="18" charset="2"/>
              </a:rPr>
              <a:t>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</a:t>
            </a:r>
            <a:r>
              <a:rPr lang="ar-BH" sz="28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من النقاط الفنية  للمهارة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الأصابع هي التي تلامس الكرة.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lnSpc>
                <a:spcPct val="150000"/>
              </a:lnSpc>
            </a:pPr>
            <a:endParaRPr lang="en-US" sz="1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83FBC94C-F304-C648-A01D-9AF7C53FB9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541866"/>
            <a:ext cx="1044000" cy="1044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35095" y="205406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مسك الكرة باليدين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380092" y="286296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>
                <a:ln w="0"/>
              </a:rPr>
              <a:t>الاجابة 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637" y="1768042"/>
            <a:ext cx="5518661" cy="326869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19156" y="1431953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dirty="0"/>
              <a:t>لقد أنهيت الدرس بنجاح</a:t>
            </a:r>
            <a:endParaRPr lang="en-US" sz="4800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83445CA0-84FD-C940-ACB5-B312232275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0982" y="5391395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22032" y="153154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مسك الكرة باليدين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1789</TotalTime>
  <Words>408</Words>
  <Application>Microsoft Office PowerPoint</Application>
  <PresentationFormat>Widescreen</PresentationFormat>
  <Paragraphs>77</Paragraphs>
  <Slides>7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Sakkal Majalla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177</cp:revision>
  <dcterms:created xsi:type="dcterms:W3CDTF">2020-03-04T10:47:58Z</dcterms:created>
  <dcterms:modified xsi:type="dcterms:W3CDTF">2020-08-13T06:26:28Z</dcterms:modified>
</cp:coreProperties>
</file>