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99" r:id="rId8"/>
    <p:sldId id="262" r:id="rId9"/>
    <p:sldId id="263" r:id="rId10"/>
    <p:sldId id="265" r:id="rId11"/>
    <p:sldId id="266" r:id="rId12"/>
    <p:sldId id="267" r:id="rId13"/>
    <p:sldId id="268" r:id="rId14"/>
    <p:sldId id="269" r:id="rId15"/>
    <p:sldId id="300" r:id="rId16"/>
    <p:sldId id="301" r:id="rId17"/>
    <p:sldId id="334" r:id="rId18"/>
    <p:sldId id="335" r:id="rId19"/>
    <p:sldId id="302" r:id="rId20"/>
    <p:sldId id="336" r:id="rId21"/>
    <p:sldId id="303" r:id="rId22"/>
    <p:sldId id="304" r:id="rId23"/>
    <p:sldId id="337"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 id="330" r:id="rId50"/>
    <p:sldId id="331" r:id="rId51"/>
    <p:sldId id="332" r:id="rId52"/>
    <p:sldId id="333"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74" d="100"/>
          <a:sy n="74" d="100"/>
        </p:scale>
        <p:origin x="6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9/7/2014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378" y="669703"/>
            <a:ext cx="10180622" cy="4172754"/>
          </a:xfrm>
          <a:prstGeom prst="rect">
            <a:avLst/>
          </a:prstGeom>
        </p:spPr>
      </p:pic>
    </p:spTree>
    <p:extLst>
      <p:ext uri="{BB962C8B-B14F-4D97-AF65-F5344CB8AC3E}">
        <p14:creationId xmlns:p14="http://schemas.microsoft.com/office/powerpoint/2010/main" val="358485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dirty="0">
                <a:solidFill>
                  <a:srgbClr val="002060"/>
                </a:solidFill>
              </a:rPr>
              <a:t>نشاط </a:t>
            </a:r>
            <a:r>
              <a:rPr lang="ar-EG" dirty="0" smtClean="0">
                <a:solidFill>
                  <a:srgbClr val="002060"/>
                </a:solidFill>
              </a:rPr>
              <a:t>جماعى (1)</a:t>
            </a:r>
            <a:endParaRPr lang="en-US" dirty="0">
              <a:solidFill>
                <a:srgbClr val="002060"/>
              </a:solidFill>
            </a:endParaRPr>
          </a:p>
        </p:txBody>
      </p:sp>
      <p:sp>
        <p:nvSpPr>
          <p:cNvPr id="3" name="Content Placeholder 2"/>
          <p:cNvSpPr>
            <a:spLocks noGrp="1"/>
          </p:cNvSpPr>
          <p:nvPr>
            <p:ph idx="1"/>
          </p:nvPr>
        </p:nvSpPr>
        <p:spPr>
          <a:xfrm>
            <a:off x="1484310" y="2667000"/>
            <a:ext cx="10018713" cy="2098184"/>
          </a:xfrm>
        </p:spPr>
        <p:txBody>
          <a:bodyPr>
            <a:normAutofit/>
          </a:bodyPr>
          <a:lstStyle/>
          <a:p>
            <a:pPr marL="0" indent="0" algn="ctr" rtl="1">
              <a:buNone/>
            </a:pPr>
            <a:r>
              <a:rPr lang="ar-EG" sz="4000" dirty="0">
                <a:solidFill>
                  <a:srgbClr val="FF0000"/>
                </a:solidFill>
              </a:rPr>
              <a:t>ما هو التعلم الفعال؟وكيف نتعلم بطريقه فعاله؟</a:t>
            </a:r>
            <a:endParaRPr lang="en-US" sz="4000" dirty="0"/>
          </a:p>
        </p:txBody>
      </p:sp>
    </p:spTree>
    <p:extLst>
      <p:ext uri="{BB962C8B-B14F-4D97-AF65-F5344CB8AC3E}">
        <p14:creationId xmlns:p14="http://schemas.microsoft.com/office/powerpoint/2010/main" val="306958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27090"/>
          </a:xfrm>
        </p:spPr>
        <p:txBody>
          <a:bodyPr/>
          <a:lstStyle/>
          <a:p>
            <a:r>
              <a:rPr lang="ar-EG" dirty="0" smtClean="0">
                <a:solidFill>
                  <a:schemeClr val="accent5"/>
                </a:solidFill>
              </a:rPr>
              <a:t>التعلم الفعال</a:t>
            </a:r>
            <a:endParaRPr lang="en-US" dirty="0">
              <a:solidFill>
                <a:schemeClr val="accent5"/>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7030" y="1827738"/>
            <a:ext cx="8830773" cy="5030262"/>
          </a:xfrm>
        </p:spPr>
      </p:pic>
    </p:spTree>
    <p:extLst>
      <p:ext uri="{BB962C8B-B14F-4D97-AF65-F5344CB8AC3E}">
        <p14:creationId xmlns:p14="http://schemas.microsoft.com/office/powerpoint/2010/main" val="7854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27090"/>
          </a:xfrm>
        </p:spPr>
        <p:txBody>
          <a:bodyPr>
            <a:normAutofit/>
          </a:bodyPr>
          <a:lstStyle/>
          <a:p>
            <a:pPr rtl="1"/>
            <a:r>
              <a:rPr lang="ar-SA" altLang="en-US" sz="2400" b="1" dirty="0" smtClean="0">
                <a:solidFill>
                  <a:schemeClr val="accent5"/>
                </a:solidFill>
              </a:rPr>
              <a:t>يتضمن </a:t>
            </a:r>
            <a:r>
              <a:rPr lang="ar-SA" altLang="en-US" sz="3200" b="1" dirty="0">
                <a:solidFill>
                  <a:schemeClr val="accent1">
                    <a:lumMod val="75000"/>
                  </a:schemeClr>
                </a:solidFill>
              </a:rPr>
              <a:t>التعلم الفعال</a:t>
            </a:r>
            <a:r>
              <a:rPr lang="ar-SA" altLang="en-US" sz="2400" b="1" dirty="0">
                <a:solidFill>
                  <a:schemeClr val="accent1">
                    <a:lumMod val="75000"/>
                  </a:schemeClr>
                </a:solidFill>
              </a:rPr>
              <a:t> </a:t>
            </a:r>
            <a:r>
              <a:rPr lang="ar-SA" altLang="en-US" sz="2400" b="1" dirty="0">
                <a:solidFill>
                  <a:schemeClr val="accent5"/>
                </a:solidFill>
              </a:rPr>
              <a:t>سلسلة من النشاطات تتلخص في</a:t>
            </a:r>
            <a:r>
              <a:rPr lang="ar-SA" altLang="en-US" sz="2400" b="1" dirty="0" smtClean="0">
                <a:solidFill>
                  <a:schemeClr val="accent5"/>
                </a:solidFill>
              </a:rPr>
              <a:t>:</a:t>
            </a:r>
            <a:endParaRPr lang="en-US" sz="2400" dirty="0">
              <a:solidFill>
                <a:schemeClr val="accent5"/>
              </a:solidFill>
            </a:endParaRPr>
          </a:p>
        </p:txBody>
      </p:sp>
      <p:sp>
        <p:nvSpPr>
          <p:cNvPr id="3" name="Content Placeholder 2"/>
          <p:cNvSpPr>
            <a:spLocks noGrp="1"/>
          </p:cNvSpPr>
          <p:nvPr>
            <p:ph idx="1"/>
          </p:nvPr>
        </p:nvSpPr>
        <p:spPr>
          <a:xfrm>
            <a:off x="1484310" y="1712891"/>
            <a:ext cx="10018713" cy="4078309"/>
          </a:xfrm>
        </p:spPr>
        <p:txBody>
          <a:bodyPr/>
          <a:lstStyle/>
          <a:p>
            <a:pPr algn="just" rtl="1">
              <a:buFont typeface="Wingdings" panose="05000000000000000000" pitchFamily="2" charset="2"/>
              <a:buChar char="ü"/>
            </a:pPr>
            <a:r>
              <a:rPr lang="ar-SA" altLang="en-US" dirty="0">
                <a:solidFill>
                  <a:srgbClr val="0070C0"/>
                </a:solidFill>
              </a:rPr>
              <a:t>الحصول على معلومات </a:t>
            </a:r>
            <a:r>
              <a:rPr lang="ar-SA" altLang="en-US" dirty="0"/>
              <a:t>وأفكار جديدة سواء من المحاضرات، والعروض التقديمية، والنقاشات والقراءة</a:t>
            </a:r>
          </a:p>
          <a:p>
            <a:pPr marL="0" indent="0" algn="just" rtl="1">
              <a:buNone/>
            </a:pPr>
            <a:endParaRPr lang="ar-SA" altLang="en-US" dirty="0"/>
          </a:p>
          <a:p>
            <a:pPr algn="just" rtl="1">
              <a:buFont typeface="Wingdings" panose="05000000000000000000" pitchFamily="2" charset="2"/>
              <a:buChar char="ü"/>
            </a:pPr>
            <a:r>
              <a:rPr lang="ar-SA" altLang="en-US" dirty="0" smtClean="0">
                <a:solidFill>
                  <a:srgbClr val="0070C0"/>
                </a:solidFill>
              </a:rPr>
              <a:t>تسج</a:t>
            </a:r>
            <a:r>
              <a:rPr lang="ar-EG" altLang="en-US" dirty="0" smtClean="0">
                <a:solidFill>
                  <a:srgbClr val="0070C0"/>
                </a:solidFill>
              </a:rPr>
              <a:t>ي</a:t>
            </a:r>
            <a:r>
              <a:rPr lang="ar-SA" altLang="en-US" dirty="0" smtClean="0">
                <a:solidFill>
                  <a:srgbClr val="0070C0"/>
                </a:solidFill>
              </a:rPr>
              <a:t>لها</a:t>
            </a:r>
            <a:r>
              <a:rPr lang="ar-SA" altLang="en-US" dirty="0"/>
              <a:t>: يجب تسجيل وتنظيم المعلومات، ويشمل التسجيل بعض أشكال نشاط تدوين الملاحظات.</a:t>
            </a:r>
          </a:p>
          <a:p>
            <a:pPr algn="just" rtl="1">
              <a:buNone/>
            </a:pPr>
            <a:endParaRPr lang="ar-SA" altLang="en-US" dirty="0"/>
          </a:p>
          <a:p>
            <a:pPr algn="just" rtl="1">
              <a:buFont typeface="Wingdings" panose="05000000000000000000" pitchFamily="2" charset="2"/>
              <a:buChar char="ü"/>
            </a:pPr>
            <a:r>
              <a:rPr lang="ar-SA" altLang="en-US" dirty="0">
                <a:solidFill>
                  <a:srgbClr val="0070C0"/>
                </a:solidFill>
              </a:rPr>
              <a:t>تنظيمها</a:t>
            </a:r>
            <a:r>
              <a:rPr lang="ar-SA" altLang="en-US" dirty="0"/>
              <a:t>: يجب تنظيم المعلومات لتتقاطع وتتلاقى بأشكال عدة، وأماكن وأوقات مختلفة</a:t>
            </a:r>
            <a:r>
              <a:rPr lang="ar-SA" altLang="en-US" dirty="0" smtClean="0"/>
              <a:t>.</a:t>
            </a:r>
            <a:endParaRPr lang="ar-SA" altLang="en-US" dirty="0"/>
          </a:p>
        </p:txBody>
      </p:sp>
    </p:spTree>
    <p:extLst>
      <p:ext uri="{BB962C8B-B14F-4D97-AF65-F5344CB8AC3E}">
        <p14:creationId xmlns:p14="http://schemas.microsoft.com/office/powerpoint/2010/main" val="219126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540913"/>
            <a:ext cx="10018713" cy="6053070"/>
          </a:xfrm>
        </p:spPr>
        <p:txBody>
          <a:bodyPr/>
          <a:lstStyle/>
          <a:p>
            <a:pPr algn="just" rtl="1">
              <a:spcAft>
                <a:spcPts val="0"/>
              </a:spcAft>
              <a:buFont typeface="Wingdings" pitchFamily="2" charset="2"/>
              <a:buChar char="ü"/>
              <a:defRPr/>
            </a:pPr>
            <a:r>
              <a:rPr lang="ar-SA" dirty="0">
                <a:solidFill>
                  <a:srgbClr val="0070C0"/>
                </a:solidFill>
              </a:rPr>
              <a:t>استيعابها</a:t>
            </a:r>
            <a:r>
              <a:rPr lang="ar-SA" dirty="0"/>
              <a:t> </a:t>
            </a:r>
            <a:r>
              <a:rPr lang="ar-SA" dirty="0">
                <a:solidFill>
                  <a:srgbClr val="0070C0"/>
                </a:solidFill>
              </a:rPr>
              <a:t>وفهمها</a:t>
            </a:r>
            <a:r>
              <a:rPr lang="ar-SA" dirty="0"/>
              <a:t>:  يشمل تسجيل وتنظيم المعلومات انسيابية الأفكار، والتفكير حول الأشياء المختلفة التي قد تكون سمعتها أو قرأتها أو شاهدتها، ومن ثم تحليل المعلومات بتجزئتها إلى أجزاء ومحاولة فهمها.</a:t>
            </a:r>
            <a:endParaRPr lang="ar-SA" u="sng" dirty="0">
              <a:solidFill>
                <a:schemeClr val="tx2">
                  <a:lumMod val="60000"/>
                  <a:lumOff val="40000"/>
                </a:schemeClr>
              </a:solidFill>
            </a:endParaRPr>
          </a:p>
          <a:p>
            <a:pPr algn="just" rtl="1">
              <a:spcAft>
                <a:spcPts val="0"/>
              </a:spcAft>
              <a:buNone/>
              <a:defRPr/>
            </a:pPr>
            <a:endParaRPr lang="ar-SA" u="sng" dirty="0">
              <a:solidFill>
                <a:schemeClr val="tx2">
                  <a:lumMod val="60000"/>
                  <a:lumOff val="40000"/>
                </a:schemeClr>
              </a:solidFill>
            </a:endParaRPr>
          </a:p>
          <a:p>
            <a:pPr algn="just" rtl="1">
              <a:spcAft>
                <a:spcPts val="0"/>
              </a:spcAft>
              <a:buFont typeface="Wingdings" pitchFamily="2" charset="2"/>
              <a:buChar char="ü"/>
              <a:defRPr/>
            </a:pPr>
            <a:r>
              <a:rPr lang="ar-SA" dirty="0">
                <a:solidFill>
                  <a:schemeClr val="accent1">
                    <a:lumMod val="75000"/>
                  </a:schemeClr>
                </a:solidFill>
              </a:rPr>
              <a:t>تذكرها</a:t>
            </a:r>
            <a:r>
              <a:rPr lang="ar-SA" dirty="0"/>
              <a:t>: يجب تطوير المقدرة على التعلم والتذكر حول ما هو مهم في الموضوع أو المساق.</a:t>
            </a:r>
          </a:p>
          <a:p>
            <a:pPr algn="just" rtl="1">
              <a:spcAft>
                <a:spcPts val="0"/>
              </a:spcAft>
              <a:buNone/>
              <a:defRPr/>
            </a:pPr>
            <a:endParaRPr lang="ar-SA" dirty="0"/>
          </a:p>
          <a:p>
            <a:pPr algn="just" rtl="1">
              <a:spcAft>
                <a:spcPts val="0"/>
              </a:spcAft>
              <a:buFont typeface="Wingdings" pitchFamily="2" charset="2"/>
              <a:buChar char="ü"/>
              <a:defRPr/>
            </a:pPr>
            <a:r>
              <a:rPr lang="ar-SA" dirty="0">
                <a:solidFill>
                  <a:schemeClr val="accent1">
                    <a:lumMod val="75000"/>
                  </a:schemeClr>
                </a:solidFill>
              </a:rPr>
              <a:t>استعمالها: </a:t>
            </a:r>
            <a:r>
              <a:rPr lang="ar-SA" dirty="0"/>
              <a:t>يجب أن تكون قادراً على استعمال المعلومات بنفسك من خلال مناقشتها مع الآخرين أو استعمالها في واجباتك مثل القدرة على شرحها أو الكتابة حولها.</a:t>
            </a:r>
          </a:p>
          <a:p>
            <a:pPr algn="r" rtl="1"/>
            <a:endParaRPr lang="en-US" dirty="0"/>
          </a:p>
        </p:txBody>
      </p:sp>
    </p:spTree>
    <p:extLst>
      <p:ext uri="{BB962C8B-B14F-4D97-AF65-F5344CB8AC3E}">
        <p14:creationId xmlns:p14="http://schemas.microsoft.com/office/powerpoint/2010/main" val="391665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39969"/>
          </a:xfrm>
        </p:spPr>
        <p:txBody>
          <a:bodyPr/>
          <a:lstStyle/>
          <a:p>
            <a:r>
              <a:rPr lang="ar-SA" altLang="en-US" b="1" dirty="0">
                <a:solidFill>
                  <a:schemeClr val="accent5"/>
                </a:solidFill>
              </a:rPr>
              <a:t>انواع التعلم</a:t>
            </a:r>
            <a:endParaRPr lang="en-US" dirty="0">
              <a:solidFill>
                <a:schemeClr val="accent5"/>
              </a:solidFill>
            </a:endParaRPr>
          </a:p>
        </p:txBody>
      </p:sp>
      <p:sp>
        <p:nvSpPr>
          <p:cNvPr id="3" name="Content Placeholder 2"/>
          <p:cNvSpPr>
            <a:spLocks noGrp="1"/>
          </p:cNvSpPr>
          <p:nvPr>
            <p:ph idx="1"/>
          </p:nvPr>
        </p:nvSpPr>
        <p:spPr>
          <a:xfrm>
            <a:off x="1484310" y="2060621"/>
            <a:ext cx="10018713" cy="3730580"/>
          </a:xfrm>
        </p:spPr>
        <p:txBody>
          <a:bodyPr>
            <a:normAutofit fontScale="92500"/>
          </a:bodyPr>
          <a:lstStyle/>
          <a:p>
            <a:pPr algn="r" rtl="1">
              <a:spcAft>
                <a:spcPts val="0"/>
              </a:spcAft>
              <a:buFont typeface="Wingdings" pitchFamily="2" charset="2"/>
              <a:buChar char="ü"/>
              <a:defRPr/>
            </a:pPr>
            <a:r>
              <a:rPr lang="ar-SA" b="1" dirty="0" smtClean="0">
                <a:solidFill>
                  <a:srgbClr val="0070C0"/>
                </a:solidFill>
              </a:rPr>
              <a:t> </a:t>
            </a:r>
            <a:r>
              <a:rPr lang="ar-SA" b="1" dirty="0">
                <a:solidFill>
                  <a:srgbClr val="0070C0"/>
                </a:solidFill>
              </a:rPr>
              <a:t>التعلم السطحي :(</a:t>
            </a:r>
            <a:r>
              <a:rPr lang="en-US" b="1" dirty="0">
                <a:solidFill>
                  <a:srgbClr val="0070C0"/>
                </a:solidFill>
              </a:rPr>
              <a:t>Surface Learning</a:t>
            </a:r>
            <a:r>
              <a:rPr lang="ar-SA" b="1" dirty="0">
                <a:solidFill>
                  <a:srgbClr val="0070C0"/>
                </a:solidFill>
              </a:rPr>
              <a:t>)</a:t>
            </a:r>
            <a:endParaRPr lang="en-US" b="1" dirty="0">
              <a:solidFill>
                <a:srgbClr val="0070C0"/>
              </a:solidFill>
            </a:endParaRPr>
          </a:p>
          <a:p>
            <a:pPr algn="just" rtl="1">
              <a:spcAft>
                <a:spcPts val="0"/>
              </a:spcAft>
              <a:buNone/>
              <a:defRPr/>
            </a:pPr>
            <a:r>
              <a:rPr lang="ar-SA" dirty="0"/>
              <a:t>وهو التعلم الذي يحدث عند المتعلم من خلال تركيزه على النقاط الأساسية في المعلومات المقدمة له، مثل الأسماء والتواريخ.</a:t>
            </a:r>
          </a:p>
          <a:p>
            <a:pPr algn="r" rtl="1">
              <a:spcAft>
                <a:spcPts val="0"/>
              </a:spcAft>
              <a:defRPr/>
            </a:pPr>
            <a:endParaRPr lang="ar-SA" dirty="0"/>
          </a:p>
          <a:p>
            <a:pPr algn="r" rtl="1">
              <a:spcAft>
                <a:spcPts val="0"/>
              </a:spcAft>
              <a:buFont typeface="Wingdings" pitchFamily="2" charset="2"/>
              <a:buChar char="ü"/>
              <a:defRPr/>
            </a:pPr>
            <a:r>
              <a:rPr lang="ar-SA" b="1" dirty="0">
                <a:solidFill>
                  <a:srgbClr val="0070C0"/>
                </a:solidFill>
              </a:rPr>
              <a:t> التعلم العميق :(</a:t>
            </a:r>
            <a:r>
              <a:rPr lang="en-US" b="1" dirty="0">
                <a:solidFill>
                  <a:srgbClr val="0070C0"/>
                </a:solidFill>
              </a:rPr>
              <a:t>Deep learning</a:t>
            </a:r>
            <a:r>
              <a:rPr lang="ar-SA" b="1" dirty="0">
                <a:solidFill>
                  <a:srgbClr val="0070C0"/>
                </a:solidFill>
              </a:rPr>
              <a:t>)</a:t>
            </a:r>
            <a:endParaRPr lang="en-US" b="1" dirty="0">
              <a:solidFill>
                <a:srgbClr val="0070C0"/>
              </a:solidFill>
            </a:endParaRPr>
          </a:p>
          <a:p>
            <a:pPr algn="r" rtl="1">
              <a:spcAft>
                <a:spcPts val="0"/>
              </a:spcAft>
              <a:buNone/>
              <a:defRPr/>
            </a:pPr>
            <a:r>
              <a:rPr lang="ar-SA" dirty="0"/>
              <a:t>وهو التعلم الذي يركز فيه المتعلم على أهمية الأحداث الواردة في المعلومات المقدمة.</a:t>
            </a:r>
          </a:p>
          <a:p>
            <a:pPr marL="0" indent="0" algn="r" rtl="1">
              <a:buNone/>
            </a:pPr>
            <a:endParaRPr lang="ar-EG" dirty="0" smtClean="0"/>
          </a:p>
          <a:p>
            <a:pPr marL="0" indent="0" algn="r" rtl="1">
              <a:buNone/>
            </a:pPr>
            <a:r>
              <a:rPr lang="ar-EG" b="1" dirty="0" smtClean="0">
                <a:solidFill>
                  <a:schemeClr val="accent1"/>
                </a:solidFill>
              </a:rPr>
              <a:t>ملاحظة</a:t>
            </a:r>
            <a:r>
              <a:rPr lang="ar-EG" dirty="0" smtClean="0"/>
              <a:t>:</a:t>
            </a:r>
            <a:r>
              <a:rPr lang="ar-EG" sz="3200" dirty="0" smtClean="0">
                <a:solidFill>
                  <a:srgbClr val="7030A0"/>
                </a:solidFill>
              </a:rPr>
              <a:t>حتى </a:t>
            </a:r>
            <a:r>
              <a:rPr lang="ar-EG" sz="3200" dirty="0">
                <a:solidFill>
                  <a:srgbClr val="7030A0"/>
                </a:solidFill>
              </a:rPr>
              <a:t>تكون متعلماً ناجحاً تحتاج لكلا النوعين</a:t>
            </a:r>
          </a:p>
          <a:p>
            <a:pPr marL="0" indent="0" algn="r" rtl="1">
              <a:buNone/>
            </a:pPr>
            <a:endParaRPr lang="en-US" dirty="0"/>
          </a:p>
        </p:txBody>
      </p:sp>
    </p:spTree>
    <p:extLst>
      <p:ext uri="{BB962C8B-B14F-4D97-AF65-F5344CB8AC3E}">
        <p14:creationId xmlns:p14="http://schemas.microsoft.com/office/powerpoint/2010/main" val="188568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477850"/>
          </a:xfrm>
        </p:spPr>
        <p:txBody>
          <a:bodyPr>
            <a:normAutofit/>
          </a:bodyPr>
          <a:lstStyle/>
          <a:p>
            <a:pPr eaLnBrk="1" hangingPunct="1"/>
            <a:r>
              <a:rPr lang="en-US" altLang="en-US" sz="4800" b="1" dirty="0">
                <a:solidFill>
                  <a:schemeClr val="accent5"/>
                </a:solidFill>
              </a:rPr>
              <a:t>EDUCATION  </a:t>
            </a:r>
            <a:r>
              <a:rPr lang="ar-EG" altLang="en-US" sz="4800" b="1" dirty="0" smtClean="0">
                <a:solidFill>
                  <a:schemeClr val="accent1"/>
                </a:solidFill>
              </a:rPr>
              <a:t>ثانيا:</a:t>
            </a:r>
            <a:r>
              <a:rPr lang="ar-SA" altLang="en-US" sz="4800" b="1" dirty="0" smtClean="0">
                <a:solidFill>
                  <a:schemeClr val="accent5"/>
                </a:solidFill>
              </a:rPr>
              <a:t>التعليم</a:t>
            </a:r>
            <a:endParaRPr lang="en-US" altLang="en-US" sz="4800" b="1" dirty="0">
              <a:solidFill>
                <a:schemeClr val="accent5"/>
              </a:solidFill>
            </a:endParaRPr>
          </a:p>
        </p:txBody>
      </p:sp>
      <p:sp>
        <p:nvSpPr>
          <p:cNvPr id="3" name="Content Placeholder 2"/>
          <p:cNvSpPr>
            <a:spLocks noGrp="1"/>
          </p:cNvSpPr>
          <p:nvPr>
            <p:ph idx="1"/>
          </p:nvPr>
        </p:nvSpPr>
        <p:spPr>
          <a:xfrm>
            <a:off x="1484310" y="1477850"/>
            <a:ext cx="10018713" cy="3939861"/>
          </a:xfrm>
        </p:spPr>
        <p:txBody>
          <a:bodyPr/>
          <a:lstStyle/>
          <a:p>
            <a:pPr eaLnBrk="1" hangingPunct="1">
              <a:buFont typeface="Arial" panose="020B0604020202020204" pitchFamily="34" charset="0"/>
              <a:buNone/>
            </a:pPr>
            <a:endParaRPr lang="ar-SA" altLang="en-US" dirty="0" smtClean="0"/>
          </a:p>
          <a:p>
            <a:pPr algn="just" rtl="1" eaLnBrk="1" hangingPunct="1">
              <a:buFont typeface="Wingdings" panose="05000000000000000000" pitchFamily="2" charset="2"/>
              <a:buChar char="ü"/>
            </a:pPr>
            <a:r>
              <a:rPr lang="ar-SA" altLang="en-US" sz="4400" dirty="0"/>
              <a:t>يعرف بأنه العملية المنظمة التي يمارسها </a:t>
            </a:r>
            <a:r>
              <a:rPr lang="ar-SA" altLang="en-US" sz="4400" b="1" u="sng" dirty="0"/>
              <a:t>المعلم</a:t>
            </a:r>
            <a:r>
              <a:rPr lang="ar-SA" altLang="en-US" sz="4400" dirty="0"/>
              <a:t> بهدف نقل ما في ذهنه من معلومات ومعارف إلى الطلبة.</a:t>
            </a:r>
          </a:p>
          <a:p>
            <a:pPr algn="r" rtl="1" eaLnBrk="1" hangingPunct="1">
              <a:buFont typeface="Arial" panose="020B0604020202020204" pitchFamily="34" charset="0"/>
              <a:buNone/>
            </a:pPr>
            <a:endParaRPr lang="en-US" altLang="en-US" sz="4400" dirty="0"/>
          </a:p>
        </p:txBody>
      </p:sp>
      <p:sp>
        <p:nvSpPr>
          <p:cNvPr id="27653" name="عنصر نائب لرقم الشريحة 4"/>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C11B04-9C05-49BE-835F-1A474BA96B1B}" type="slidenum">
              <a:rPr lang="en-US" altLang="en-US" sz="2000" b="1">
                <a:latin typeface="Calibri" panose="020F0502020204030204" pitchFamily="34" charset="0"/>
              </a:rPr>
              <a:pPr eaLnBrk="1" hangingPunct="1"/>
              <a:t>15</a:t>
            </a:fld>
            <a:endParaRPr lang="en-US" altLang="en-US" sz="2000" b="1">
              <a:latin typeface="Calibri" panose="020F0502020204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7688" y="4375150"/>
            <a:ext cx="2822814" cy="248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99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1484310" y="1081825"/>
            <a:ext cx="10018713" cy="4709375"/>
          </a:xfrm>
        </p:spPr>
        <p:txBody>
          <a:bodyPr>
            <a:normAutofit/>
          </a:bodyPr>
          <a:lstStyle/>
          <a:p>
            <a:pPr algn="just" rtl="1">
              <a:buFont typeface="Arial" panose="020B0604020202020204" pitchFamily="34" charset="0"/>
              <a:buNone/>
            </a:pPr>
            <a:r>
              <a:rPr lang="ar-SA" altLang="en-US" sz="3200" dirty="0" smtClean="0"/>
              <a:t>ولا بد من الإشارة إلى أن المتعلم يواصل التعلم من إنسان بالمواجهة، أو من برنامج حاسوبي، أو من وسائل الإعلام والاتصال الحديثة التي انتشرت في حياتنا اليومية، وقد يستخدم المتعلم في التعلم حواسَّ متعددة، تسمى أحياناً تقنيات، أو لغات، مثل لغة الإشارة.</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159CF9A-A795-4074-8118-582B2CB5BC6B}" type="slidenum">
              <a:rPr lang="en-US" altLang="en-US">
                <a:solidFill>
                  <a:srgbClr val="FFFFFF"/>
                </a:solidFill>
                <a:latin typeface="Calibri" panose="020F0502020204030204" pitchFamily="34" charset="0"/>
              </a:rPr>
              <a:pPr eaLnBrk="1" hangingPunct="1"/>
              <a:t>16</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04251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solidFill>
                  <a:schemeClr val="accent5"/>
                </a:solidFill>
              </a:rPr>
              <a:t>نشاط جماعى (2)</a:t>
            </a:r>
            <a:endParaRPr lang="en-US" dirty="0">
              <a:solidFill>
                <a:schemeClr val="accent5"/>
              </a:solidFill>
            </a:endParaRPr>
          </a:p>
        </p:txBody>
      </p:sp>
      <p:sp>
        <p:nvSpPr>
          <p:cNvPr id="3" name="Content Placeholder 2"/>
          <p:cNvSpPr>
            <a:spLocks noGrp="1"/>
          </p:cNvSpPr>
          <p:nvPr>
            <p:ph idx="1"/>
          </p:nvPr>
        </p:nvSpPr>
        <p:spPr/>
        <p:txBody>
          <a:bodyPr>
            <a:normAutofit/>
          </a:bodyPr>
          <a:lstStyle/>
          <a:p>
            <a:pPr marL="0" indent="0" algn="r" rtl="1">
              <a:buNone/>
            </a:pPr>
            <a:r>
              <a:rPr lang="ar-EG" sz="4800" dirty="0" smtClean="0">
                <a:solidFill>
                  <a:srgbClr val="FF0000"/>
                </a:solidFill>
              </a:rPr>
              <a:t>اذكر اهم الفروقات بين التعلم والتعليم؟</a:t>
            </a:r>
            <a:endParaRPr lang="en-US" sz="4800" dirty="0">
              <a:solidFill>
                <a:srgbClr val="FF0000"/>
              </a:solidFill>
            </a:endParaRPr>
          </a:p>
        </p:txBody>
      </p:sp>
    </p:spTree>
    <p:extLst>
      <p:ext uri="{BB962C8B-B14F-4D97-AF65-F5344CB8AC3E}">
        <p14:creationId xmlns:p14="http://schemas.microsoft.com/office/powerpoint/2010/main" val="345334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4255" y="244699"/>
            <a:ext cx="9736428" cy="5434884"/>
          </a:xfrm>
        </p:spPr>
      </p:pic>
    </p:spTree>
    <p:extLst>
      <p:ext uri="{BB962C8B-B14F-4D97-AF65-F5344CB8AC3E}">
        <p14:creationId xmlns:p14="http://schemas.microsoft.com/office/powerpoint/2010/main" val="64578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15910"/>
            <a:ext cx="10018713" cy="1236372"/>
          </a:xfrm>
        </p:spPr>
        <p:txBody>
          <a:bodyPr>
            <a:normAutofit/>
          </a:bodyPr>
          <a:lstStyle/>
          <a:p>
            <a:pPr rtl="1"/>
            <a:r>
              <a:rPr lang="ar-EG" altLang="en-US" sz="4800" b="1" dirty="0" smtClean="0">
                <a:solidFill>
                  <a:schemeClr val="accent1"/>
                </a:solidFill>
              </a:rPr>
              <a:t>ثالثا:</a:t>
            </a:r>
            <a:r>
              <a:rPr lang="ar-SA" altLang="en-US" sz="4800" b="1" dirty="0" smtClean="0">
                <a:solidFill>
                  <a:schemeClr val="accent5"/>
                </a:solidFill>
              </a:rPr>
              <a:t>الدراسة</a:t>
            </a:r>
            <a:r>
              <a:rPr lang="ar-EG" altLang="en-US" sz="4800" b="1" dirty="0" smtClean="0">
                <a:solidFill>
                  <a:schemeClr val="accent5"/>
                </a:solidFill>
              </a:rPr>
              <a:t> </a:t>
            </a:r>
            <a:r>
              <a:rPr lang="en-US" altLang="en-US" sz="4800" b="1" dirty="0">
                <a:solidFill>
                  <a:schemeClr val="accent5"/>
                </a:solidFill>
              </a:rPr>
              <a:t>STUDY </a:t>
            </a:r>
          </a:p>
        </p:txBody>
      </p:sp>
      <p:sp>
        <p:nvSpPr>
          <p:cNvPr id="3" name="Content Placeholder 2"/>
          <p:cNvSpPr>
            <a:spLocks noGrp="1"/>
          </p:cNvSpPr>
          <p:nvPr>
            <p:ph idx="1"/>
          </p:nvPr>
        </p:nvSpPr>
        <p:spPr>
          <a:xfrm>
            <a:off x="1586769" y="1434674"/>
            <a:ext cx="9365087" cy="4900613"/>
          </a:xfrm>
        </p:spPr>
        <p:txBody>
          <a:bodyPr rtlCol="0">
            <a:normAutofit fontScale="62500" lnSpcReduction="20000"/>
          </a:bodyPr>
          <a:lstStyle/>
          <a:p>
            <a:pPr algn="just" rtl="1">
              <a:spcAft>
                <a:spcPts val="0"/>
              </a:spcAft>
              <a:buNone/>
              <a:defRPr/>
            </a:pPr>
            <a:r>
              <a:rPr lang="ar-SA" sz="5100" dirty="0"/>
              <a:t>وهي إعدادات عقلية وفكرية يتم تطبيقها من قبل </a:t>
            </a:r>
            <a:r>
              <a:rPr lang="ar-SA" sz="5100" b="1" u="sng" dirty="0"/>
              <a:t>المتعلم</a:t>
            </a:r>
            <a:r>
              <a:rPr lang="ar-SA" sz="5100" dirty="0"/>
              <a:t> على موضوع ما لاكتساب المعرفة، بحيث تنطوي على طرق مهمة ومفيدة لتحقيق النجاح الجامعي، والحصول على أعلى الدرجات.</a:t>
            </a:r>
            <a:endParaRPr lang="en-US" sz="5100" dirty="0"/>
          </a:p>
          <a:p>
            <a:pPr algn="r" rtl="1">
              <a:spcAft>
                <a:spcPts val="0"/>
              </a:spcAft>
              <a:buNone/>
              <a:defRPr/>
            </a:pPr>
            <a:endParaRPr lang="ar-SA" dirty="0" smtClean="0"/>
          </a:p>
          <a:p>
            <a:pPr algn="r" rtl="1">
              <a:spcAft>
                <a:spcPts val="0"/>
              </a:spcAft>
              <a:buNone/>
              <a:defRPr/>
            </a:pPr>
            <a:endParaRPr lang="en-US" dirty="0" smtClean="0"/>
          </a:p>
          <a:p>
            <a:pPr algn="r" rtl="1">
              <a:spcAft>
                <a:spcPts val="0"/>
              </a:spcAft>
              <a:buNone/>
              <a:defRPr/>
            </a:pPr>
            <a:endParaRPr lang="ar-SA" dirty="0" smtClean="0"/>
          </a:p>
          <a:p>
            <a:pPr algn="just" rtl="1">
              <a:spcAft>
                <a:spcPts val="0"/>
              </a:spcAft>
              <a:buNone/>
              <a:defRPr/>
            </a:pPr>
            <a:r>
              <a:rPr lang="ar-SA" sz="4500" dirty="0">
                <a:solidFill>
                  <a:srgbClr val="FF0000"/>
                </a:solidFill>
              </a:rPr>
              <a:t>بعض المهارات الدراسية التي قد تساعد في عملية تنظيم واكتساب المعلومات الجديدة، ومن ثم الاحتفاظ بها</a:t>
            </a:r>
            <a:r>
              <a:rPr lang="ar-SA" sz="4500" dirty="0" smtClean="0">
                <a:solidFill>
                  <a:srgbClr val="FF0000"/>
                </a:solidFill>
              </a:rPr>
              <a:t>:</a:t>
            </a:r>
            <a:endParaRPr lang="ar-EG" sz="4500" dirty="0" smtClean="0">
              <a:solidFill>
                <a:srgbClr val="FF0000"/>
              </a:solidFill>
            </a:endParaRPr>
          </a:p>
          <a:p>
            <a:pPr algn="just" rtl="1">
              <a:spcAft>
                <a:spcPts val="0"/>
              </a:spcAft>
              <a:buNone/>
              <a:defRPr/>
            </a:pPr>
            <a:endParaRPr lang="ar-SA" sz="4500" dirty="0">
              <a:solidFill>
                <a:srgbClr val="FF0000"/>
              </a:solidFill>
            </a:endParaRPr>
          </a:p>
          <a:p>
            <a:pPr algn="just" rtl="1">
              <a:spcAft>
                <a:spcPts val="0"/>
              </a:spcAft>
              <a:buFont typeface="Wingdings" pitchFamily="2" charset="2"/>
              <a:buChar char="ü"/>
              <a:defRPr/>
            </a:pPr>
            <a:r>
              <a:rPr lang="ar-SA" sz="5100" dirty="0"/>
              <a:t>أساليب تقوية الذاكرة التي تساعد على الاحتفاظ بقوائم المعلومات، والقراءة الفعالة، وتقنيات التركيز</a:t>
            </a:r>
          </a:p>
          <a:p>
            <a:pPr algn="just" rtl="1">
              <a:spcAft>
                <a:spcPts val="0"/>
              </a:spcAft>
              <a:buFont typeface="Wingdings" pitchFamily="2" charset="2"/>
              <a:buChar char="ü"/>
              <a:defRPr/>
            </a:pPr>
            <a:r>
              <a:rPr lang="ar-SA" sz="5100" dirty="0"/>
              <a:t> تدوين الملاحظات بفاعلية.</a:t>
            </a:r>
            <a:endParaRPr lang="en-US" sz="5100" dirty="0"/>
          </a:p>
        </p:txBody>
      </p:sp>
      <p:sp>
        <p:nvSpPr>
          <p:cNvPr id="28676"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298A0F-36C6-45F3-AF60-4096E52AB2FA}" type="slidenum">
              <a:rPr lang="en-US" altLang="en-US" sz="2000" b="1">
                <a:latin typeface="Calibri" panose="020F0502020204030204" pitchFamily="34" charset="0"/>
              </a:rPr>
              <a:pPr eaLnBrk="1" hangingPunct="1"/>
              <a:t>19</a:t>
            </a:fld>
            <a:endParaRPr lang="en-US" altLang="en-US" sz="2000" b="1">
              <a:latin typeface="Calibri" panose="020F0502020204030204" pitchFamily="34" charset="0"/>
            </a:endParaRPr>
          </a:p>
        </p:txBody>
      </p:sp>
    </p:spTree>
    <p:extLst>
      <p:ext uri="{BB962C8B-B14F-4D97-AF65-F5344CB8AC3E}">
        <p14:creationId xmlns:p14="http://schemas.microsoft.com/office/powerpoint/2010/main" val="398458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2736" y="321973"/>
            <a:ext cx="9736427" cy="595003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89865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solidFill>
                  <a:schemeClr val="accent5"/>
                </a:solidFill>
              </a:rPr>
              <a:t>نشاط جماعى (3)</a:t>
            </a:r>
            <a:endParaRPr lang="en-US" dirty="0">
              <a:solidFill>
                <a:schemeClr val="accent5"/>
              </a:solidFill>
            </a:endParaRPr>
          </a:p>
        </p:txBody>
      </p:sp>
      <p:sp>
        <p:nvSpPr>
          <p:cNvPr id="3" name="Content Placeholder 2"/>
          <p:cNvSpPr>
            <a:spLocks noGrp="1"/>
          </p:cNvSpPr>
          <p:nvPr>
            <p:ph idx="1"/>
          </p:nvPr>
        </p:nvSpPr>
        <p:spPr/>
        <p:txBody>
          <a:bodyPr>
            <a:normAutofit/>
          </a:bodyPr>
          <a:lstStyle/>
          <a:p>
            <a:pPr marL="0" indent="0" algn="ctr" rtl="1">
              <a:buNone/>
            </a:pPr>
            <a:r>
              <a:rPr lang="ar-EG" sz="4800" dirty="0" smtClean="0">
                <a:solidFill>
                  <a:srgbClr val="FF0000"/>
                </a:solidFill>
              </a:rPr>
              <a:t>كيف تجتاز مقرر دراسى بنجاح؟</a:t>
            </a:r>
            <a:endParaRPr lang="en-US" sz="4800" dirty="0">
              <a:solidFill>
                <a:srgbClr val="FF0000"/>
              </a:solidFill>
            </a:endParaRPr>
          </a:p>
        </p:txBody>
      </p:sp>
    </p:spTree>
    <p:extLst>
      <p:ext uri="{BB962C8B-B14F-4D97-AF65-F5344CB8AC3E}">
        <p14:creationId xmlns:p14="http://schemas.microsoft.com/office/powerpoint/2010/main" val="61748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99434"/>
            <a:ext cx="10018713" cy="730875"/>
          </a:xfrm>
        </p:spPr>
        <p:txBody>
          <a:bodyPr>
            <a:normAutofit/>
          </a:bodyPr>
          <a:lstStyle/>
          <a:p>
            <a:pPr rtl="1" eaLnBrk="1" hangingPunct="1"/>
            <a:r>
              <a:rPr lang="ar-EG" altLang="en-US" sz="3600" b="1" dirty="0" smtClean="0">
                <a:solidFill>
                  <a:schemeClr val="accent1"/>
                </a:solidFill>
              </a:rPr>
              <a:t>رابعا:</a:t>
            </a:r>
            <a:r>
              <a:rPr lang="ar-SA" altLang="en-US" sz="3600" b="1" dirty="0" smtClean="0">
                <a:solidFill>
                  <a:schemeClr val="accent5"/>
                </a:solidFill>
              </a:rPr>
              <a:t>استراتيجية النجاح</a:t>
            </a:r>
            <a:endParaRPr lang="en-US" altLang="en-US" sz="3600" b="1" dirty="0">
              <a:solidFill>
                <a:schemeClr val="accent5"/>
              </a:solidFill>
            </a:endParaRPr>
          </a:p>
        </p:txBody>
      </p:sp>
      <p:sp>
        <p:nvSpPr>
          <p:cNvPr id="3" name="Content Placeholder 2"/>
          <p:cNvSpPr>
            <a:spLocks noGrp="1"/>
          </p:cNvSpPr>
          <p:nvPr>
            <p:ph idx="1"/>
          </p:nvPr>
        </p:nvSpPr>
        <p:spPr>
          <a:xfrm>
            <a:off x="1484310" y="1519708"/>
            <a:ext cx="10018713" cy="4347423"/>
          </a:xfrm>
        </p:spPr>
        <p:txBody>
          <a:bodyPr rtlCol="0">
            <a:normAutofit fontScale="32500" lnSpcReduction="20000"/>
          </a:bodyPr>
          <a:lstStyle/>
          <a:p>
            <a:pPr algn="r" rtl="1">
              <a:spcAft>
                <a:spcPts val="0"/>
              </a:spcAft>
              <a:buNone/>
              <a:defRPr/>
            </a:pPr>
            <a:endParaRPr lang="ar-EG" sz="5100" b="1" dirty="0" smtClean="0"/>
          </a:p>
          <a:p>
            <a:pPr algn="r" rtl="1">
              <a:spcAft>
                <a:spcPts val="0"/>
              </a:spcAft>
              <a:buNone/>
              <a:defRPr/>
            </a:pPr>
            <a:endParaRPr lang="ar-EG" sz="5100" b="1" dirty="0"/>
          </a:p>
          <a:p>
            <a:pPr algn="r" rtl="1">
              <a:spcAft>
                <a:spcPts val="0"/>
              </a:spcAft>
              <a:buNone/>
              <a:defRPr/>
            </a:pPr>
            <a:endParaRPr lang="ar-EG" sz="5100" b="1" dirty="0" smtClean="0"/>
          </a:p>
          <a:p>
            <a:pPr algn="r" rtl="1">
              <a:spcAft>
                <a:spcPts val="0"/>
              </a:spcAft>
              <a:buNone/>
              <a:defRPr/>
            </a:pPr>
            <a:endParaRPr lang="ar-EG" sz="5100" b="1" dirty="0" smtClean="0"/>
          </a:p>
          <a:p>
            <a:pPr algn="r" rtl="1">
              <a:spcAft>
                <a:spcPts val="0"/>
              </a:spcAft>
              <a:buNone/>
              <a:defRPr/>
            </a:pPr>
            <a:endParaRPr lang="ar-EG" sz="5100" b="1" dirty="0"/>
          </a:p>
          <a:p>
            <a:pPr algn="r" rtl="1">
              <a:spcAft>
                <a:spcPts val="0"/>
              </a:spcAft>
              <a:buNone/>
              <a:defRPr/>
            </a:pPr>
            <a:endParaRPr lang="ar-EG" sz="5100" b="1" dirty="0" smtClean="0"/>
          </a:p>
          <a:p>
            <a:pPr algn="r" rtl="1">
              <a:spcAft>
                <a:spcPts val="0"/>
              </a:spcAft>
              <a:buNone/>
              <a:defRPr/>
            </a:pPr>
            <a:endParaRPr lang="ar-EG" sz="5100" b="1" dirty="0"/>
          </a:p>
          <a:p>
            <a:pPr algn="r" rtl="1">
              <a:spcAft>
                <a:spcPts val="0"/>
              </a:spcAft>
              <a:buNone/>
              <a:defRPr/>
            </a:pPr>
            <a:r>
              <a:rPr lang="ar-SA" sz="5100" b="1" dirty="0" smtClean="0"/>
              <a:t>بعض </a:t>
            </a:r>
            <a:r>
              <a:rPr lang="ar-SA" sz="5100" b="1" dirty="0"/>
              <a:t>الاقتراحات والتي من الممكن أن تساعدك في اجتياز مقرراتك بنجاح:</a:t>
            </a:r>
          </a:p>
          <a:p>
            <a:pPr algn="r" rtl="1">
              <a:spcAft>
                <a:spcPts val="0"/>
              </a:spcAft>
              <a:buNone/>
              <a:defRPr/>
            </a:pPr>
            <a:endParaRPr lang="ar-SA" sz="5100" b="1" dirty="0" smtClean="0"/>
          </a:p>
          <a:p>
            <a:pPr marL="742950" indent="-742950" algn="r" rtl="1">
              <a:spcAft>
                <a:spcPts val="0"/>
              </a:spcAft>
              <a:buNone/>
              <a:defRPr/>
            </a:pPr>
            <a:r>
              <a:rPr lang="ar-SA" sz="5000" dirty="0" smtClean="0"/>
              <a:t>1. </a:t>
            </a:r>
            <a:r>
              <a:rPr lang="ar-SA" sz="5000" b="1" dirty="0" smtClean="0"/>
              <a:t>حدد أهدافك</a:t>
            </a:r>
            <a:r>
              <a:rPr lang="ar-SA" sz="5000" dirty="0" smtClean="0"/>
              <a:t> التعل</a:t>
            </a:r>
            <a:r>
              <a:rPr lang="ar-EG" sz="5000" dirty="0" smtClean="0"/>
              <a:t>ي</a:t>
            </a:r>
            <a:r>
              <a:rPr lang="ar-SA" sz="5000" dirty="0" smtClean="0"/>
              <a:t>مية الشخصية، ويجب أن يكون الهدف ( </a:t>
            </a:r>
            <a:r>
              <a:rPr lang="en-US" sz="5000" dirty="0" smtClean="0"/>
              <a:t>SMART ) </a:t>
            </a:r>
            <a:r>
              <a:rPr lang="ar-SA" sz="5000" dirty="0" smtClean="0"/>
              <a:t>)أي:</a:t>
            </a:r>
          </a:p>
          <a:p>
            <a:pPr algn="r" rtl="1">
              <a:spcAft>
                <a:spcPts val="0"/>
              </a:spcAft>
              <a:buFont typeface="Wingdings" pitchFamily="2" charset="2"/>
              <a:buChar char="§"/>
              <a:defRPr/>
            </a:pPr>
            <a:r>
              <a:rPr lang="ar-SA" sz="5500" dirty="0" smtClean="0">
                <a:solidFill>
                  <a:schemeClr val="accent6">
                    <a:lumMod val="50000"/>
                  </a:schemeClr>
                </a:solidFill>
              </a:rPr>
              <a:t>محدد </a:t>
            </a:r>
            <a:r>
              <a:rPr lang="en-US" sz="5500" dirty="0" smtClean="0">
                <a:solidFill>
                  <a:schemeClr val="accent6">
                    <a:lumMod val="50000"/>
                  </a:schemeClr>
                </a:solidFill>
              </a:rPr>
              <a:t>Specific</a:t>
            </a:r>
          </a:p>
          <a:p>
            <a:pPr algn="r" rtl="1">
              <a:spcAft>
                <a:spcPts val="0"/>
              </a:spcAft>
              <a:buFont typeface="Wingdings" pitchFamily="2" charset="2"/>
              <a:buChar char="§"/>
              <a:defRPr/>
            </a:pPr>
            <a:r>
              <a:rPr lang="ar-SA" sz="5500" dirty="0" smtClean="0">
                <a:solidFill>
                  <a:schemeClr val="accent6">
                    <a:lumMod val="50000"/>
                  </a:schemeClr>
                </a:solidFill>
              </a:rPr>
              <a:t>قابل للقياس</a:t>
            </a:r>
            <a:r>
              <a:rPr lang="en-US" sz="5500" dirty="0" smtClean="0">
                <a:solidFill>
                  <a:schemeClr val="accent6">
                    <a:lumMod val="50000"/>
                  </a:schemeClr>
                </a:solidFill>
              </a:rPr>
              <a:t>Measurable</a:t>
            </a:r>
            <a:endParaRPr lang="ar-SA" sz="5500" dirty="0" smtClean="0">
              <a:solidFill>
                <a:schemeClr val="accent6">
                  <a:lumMod val="50000"/>
                </a:schemeClr>
              </a:solidFill>
            </a:endParaRPr>
          </a:p>
          <a:p>
            <a:pPr algn="r" rtl="1">
              <a:spcAft>
                <a:spcPts val="0"/>
              </a:spcAft>
              <a:buFont typeface="Wingdings" pitchFamily="2" charset="2"/>
              <a:buChar char="§"/>
              <a:defRPr/>
            </a:pPr>
            <a:r>
              <a:rPr lang="ar-SA" sz="5500" dirty="0" smtClean="0">
                <a:solidFill>
                  <a:schemeClr val="accent6">
                    <a:lumMod val="50000"/>
                  </a:schemeClr>
                </a:solidFill>
              </a:rPr>
              <a:t>ممكن تحقيقه </a:t>
            </a:r>
            <a:r>
              <a:rPr lang="en-US" sz="5500" dirty="0" smtClean="0">
                <a:solidFill>
                  <a:schemeClr val="accent6">
                    <a:lumMod val="50000"/>
                  </a:schemeClr>
                </a:solidFill>
              </a:rPr>
              <a:t>Achievable</a:t>
            </a:r>
          </a:p>
          <a:p>
            <a:pPr algn="r" rtl="1">
              <a:spcAft>
                <a:spcPts val="0"/>
              </a:spcAft>
              <a:buFont typeface="Wingdings" pitchFamily="2" charset="2"/>
              <a:buChar char="§"/>
              <a:defRPr/>
            </a:pPr>
            <a:r>
              <a:rPr lang="ar-SA" sz="5500" dirty="0" smtClean="0">
                <a:solidFill>
                  <a:schemeClr val="accent6">
                    <a:lumMod val="50000"/>
                  </a:schemeClr>
                </a:solidFill>
              </a:rPr>
              <a:t>واقعي </a:t>
            </a:r>
            <a:r>
              <a:rPr lang="en-US" sz="5500" dirty="0" smtClean="0">
                <a:solidFill>
                  <a:schemeClr val="accent6">
                    <a:lumMod val="50000"/>
                  </a:schemeClr>
                </a:solidFill>
              </a:rPr>
              <a:t>Realistic</a:t>
            </a:r>
          </a:p>
          <a:p>
            <a:pPr algn="r" rtl="1">
              <a:spcAft>
                <a:spcPts val="0"/>
              </a:spcAft>
              <a:buFont typeface="Wingdings" pitchFamily="2" charset="2"/>
              <a:buChar char="§"/>
              <a:defRPr/>
            </a:pPr>
            <a:r>
              <a:rPr lang="ar-SA" sz="5500" dirty="0" smtClean="0">
                <a:solidFill>
                  <a:schemeClr val="accent6">
                    <a:lumMod val="50000"/>
                  </a:schemeClr>
                </a:solidFill>
              </a:rPr>
              <a:t>في الوقت المناسب </a:t>
            </a:r>
            <a:r>
              <a:rPr lang="en-US" sz="5500" dirty="0" smtClean="0">
                <a:solidFill>
                  <a:schemeClr val="accent6">
                    <a:lumMod val="50000"/>
                  </a:schemeClr>
                </a:solidFill>
              </a:rPr>
              <a:t>Timely</a:t>
            </a:r>
            <a:endParaRPr lang="ar-SA" sz="5500" dirty="0" smtClean="0">
              <a:solidFill>
                <a:schemeClr val="accent6">
                  <a:lumMod val="50000"/>
                </a:schemeClr>
              </a:solidFill>
            </a:endParaRPr>
          </a:p>
        </p:txBody>
      </p:sp>
      <p:sp>
        <p:nvSpPr>
          <p:cNvPr id="30724"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B8CCE3-C5B5-4F4F-847E-0FE3EC6CDD79}" type="slidenum">
              <a:rPr lang="en-US" altLang="en-US" sz="2000" b="1">
                <a:latin typeface="Calibri" panose="020F0502020204030204" pitchFamily="34" charset="0"/>
              </a:rPr>
              <a:pPr eaLnBrk="1" hangingPunct="1"/>
              <a:t>21</a:t>
            </a:fld>
            <a:endParaRPr lang="en-US" altLang="en-US" sz="2000" b="1">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369" y="1153463"/>
            <a:ext cx="10818253" cy="2259438"/>
          </a:xfrm>
          <a:prstGeom prst="rect">
            <a:avLst/>
          </a:prstGeom>
        </p:spPr>
      </p:pic>
    </p:spTree>
    <p:extLst>
      <p:ext uri="{BB962C8B-B14F-4D97-AF65-F5344CB8AC3E}">
        <p14:creationId xmlns:p14="http://schemas.microsoft.com/office/powerpoint/2010/main" val="5120889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barn(inHorizontal)">
                                      <p:cBhvr>
                                        <p:cTn id="12" dur="500"/>
                                        <p:tgtEl>
                                          <p:spTgt spid="3">
                                            <p:txEl>
                                              <p:pRg st="7" end="7"/>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 calcmode="lin" valueType="num">
                                      <p:cBhvr additive="base">
                                        <p:cTn id="1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p:cTn id="23"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25" dur="500"/>
                                        <p:tgtEl>
                                          <p:spTgt spid="3">
                                            <p:txEl>
                                              <p:pRg st="10" end="10"/>
                                            </p:txEl>
                                          </p:spTgt>
                                        </p:tgtEl>
                                      </p:cBhvr>
                                    </p:animEffect>
                                  </p:childTnLst>
                                </p:cTn>
                              </p:par>
                              <p:par>
                                <p:cTn id="26" presetID="53" presetClass="entr" presetSubtype="0" fill="hold" nodeType="withEffect">
                                  <p:stCondLst>
                                    <p:cond delay="0"/>
                                  </p:stCondLst>
                                  <p:childTnLst>
                                    <p:set>
                                      <p:cBhvr>
                                        <p:cTn id="27" dur="1" fill="hold">
                                          <p:stCondLst>
                                            <p:cond delay="0"/>
                                          </p:stCondLst>
                                        </p:cTn>
                                        <p:tgtEl>
                                          <p:spTgt spid="3">
                                            <p:txEl>
                                              <p:pRg st="11" end="11"/>
                                            </p:txEl>
                                          </p:spTgt>
                                        </p:tgtEl>
                                        <p:attrNameLst>
                                          <p:attrName>style.visibility</p:attrName>
                                        </p:attrNameLst>
                                      </p:cBhvr>
                                      <p:to>
                                        <p:strVal val="visible"/>
                                      </p:to>
                                    </p:set>
                                    <p:anim calcmode="lin" valueType="num">
                                      <p:cBhvr>
                                        <p:cTn id="28"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30" dur="500"/>
                                        <p:tgtEl>
                                          <p:spTgt spid="3">
                                            <p:txEl>
                                              <p:pRg st="11" end="11"/>
                                            </p:txEl>
                                          </p:spTgt>
                                        </p:tgtEl>
                                      </p:cBhvr>
                                    </p:animEffect>
                                  </p:childTnLst>
                                </p:cTn>
                              </p:par>
                              <p:par>
                                <p:cTn id="31" presetID="53"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 calcmode="lin" valueType="num">
                                      <p:cBhvr>
                                        <p:cTn id="33"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35" dur="500"/>
                                        <p:tgtEl>
                                          <p:spTgt spid="3">
                                            <p:txEl>
                                              <p:pRg st="12" end="12"/>
                                            </p:txEl>
                                          </p:spTgt>
                                        </p:tgtEl>
                                      </p:cBhvr>
                                    </p:animEffect>
                                  </p:childTnLst>
                                </p:cTn>
                              </p:par>
                              <p:par>
                                <p:cTn id="36" presetID="53" presetClass="entr" presetSubtype="0" fill="hold" nodeType="withEffect">
                                  <p:stCondLst>
                                    <p:cond delay="0"/>
                                  </p:stCondLst>
                                  <p:childTnLst>
                                    <p:set>
                                      <p:cBhvr>
                                        <p:cTn id="37" dur="1" fill="hold">
                                          <p:stCondLst>
                                            <p:cond delay="0"/>
                                          </p:stCondLst>
                                        </p:cTn>
                                        <p:tgtEl>
                                          <p:spTgt spid="3">
                                            <p:txEl>
                                              <p:pRg st="13" end="13"/>
                                            </p:txEl>
                                          </p:spTgt>
                                        </p:tgtEl>
                                        <p:attrNameLst>
                                          <p:attrName>style.visibility</p:attrName>
                                        </p:attrNameLst>
                                      </p:cBhvr>
                                      <p:to>
                                        <p:strVal val="visible"/>
                                      </p:to>
                                    </p:set>
                                    <p:anim calcmode="lin" valueType="num">
                                      <p:cBhvr>
                                        <p:cTn id="38"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40" dur="500"/>
                                        <p:tgtEl>
                                          <p:spTgt spid="3">
                                            <p:txEl>
                                              <p:pRg st="13" end="13"/>
                                            </p:txEl>
                                          </p:spTgt>
                                        </p:tgtEl>
                                      </p:cBhvr>
                                    </p:animEffect>
                                  </p:childTnLst>
                                </p:cTn>
                              </p:par>
                              <p:par>
                                <p:cTn id="41" presetID="53" presetClass="entr" presetSubtype="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 calcmode="lin" valueType="num">
                                      <p:cBhvr>
                                        <p:cTn id="43"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45"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772732"/>
            <a:ext cx="10018713" cy="5018469"/>
          </a:xfrm>
        </p:spPr>
        <p:txBody>
          <a:bodyPr>
            <a:normAutofit fontScale="85000" lnSpcReduction="20000"/>
          </a:bodyPr>
          <a:lstStyle/>
          <a:p>
            <a:pPr algn="just" rtl="1" eaLnBrk="1" hangingPunct="1">
              <a:buFont typeface="Arial" panose="020B0604020202020204" pitchFamily="34" charset="0"/>
              <a:buNone/>
            </a:pPr>
            <a:endParaRPr lang="ar-EG" altLang="en-US" dirty="0" smtClean="0"/>
          </a:p>
          <a:p>
            <a:pPr algn="r" rtl="1">
              <a:spcAft>
                <a:spcPts val="0"/>
              </a:spcAft>
              <a:buNone/>
              <a:defRPr/>
            </a:pPr>
            <a:endParaRPr lang="en-US" sz="1600" dirty="0"/>
          </a:p>
          <a:p>
            <a:pPr algn="r" rtl="1">
              <a:spcAft>
                <a:spcPts val="0"/>
              </a:spcAft>
              <a:buNone/>
              <a:defRPr/>
            </a:pPr>
            <a:r>
              <a:rPr lang="ar-SA" sz="2100" b="1" dirty="0"/>
              <a:t>2.خبرتك واستعدادك للتعلم:</a:t>
            </a:r>
          </a:p>
          <a:p>
            <a:pPr algn="r" rtl="1">
              <a:spcAft>
                <a:spcPts val="0"/>
              </a:spcAft>
              <a:buFont typeface="Wingdings" pitchFamily="2" charset="2"/>
              <a:buChar char="§"/>
              <a:defRPr/>
            </a:pPr>
            <a:r>
              <a:rPr lang="ar-SA" dirty="0">
                <a:solidFill>
                  <a:srgbClr val="7030A0"/>
                </a:solidFill>
              </a:rPr>
              <a:t>استعدادك وخبراتك التعل</a:t>
            </a:r>
            <a:r>
              <a:rPr lang="ar-EG" dirty="0">
                <a:solidFill>
                  <a:srgbClr val="7030A0"/>
                </a:solidFill>
              </a:rPr>
              <a:t>ي</a:t>
            </a:r>
            <a:r>
              <a:rPr lang="ar-SA" dirty="0">
                <a:solidFill>
                  <a:srgbClr val="7030A0"/>
                </a:solidFill>
              </a:rPr>
              <a:t>مية السابقة لها دور هام في تحقيق النجاح الجامعي.</a:t>
            </a:r>
          </a:p>
          <a:p>
            <a:pPr algn="r" rtl="1">
              <a:spcAft>
                <a:spcPts val="0"/>
              </a:spcAft>
              <a:buFont typeface="Wingdings" pitchFamily="2" charset="2"/>
              <a:buChar char="§"/>
              <a:defRPr/>
            </a:pPr>
            <a:r>
              <a:rPr lang="ar-SA" dirty="0">
                <a:solidFill>
                  <a:srgbClr val="7030A0"/>
                </a:solidFill>
              </a:rPr>
              <a:t>حدد المواد التي تفضلها وتتميز فيها عادةً.</a:t>
            </a:r>
          </a:p>
          <a:p>
            <a:pPr algn="r" rtl="1">
              <a:spcAft>
                <a:spcPts val="0"/>
              </a:spcAft>
              <a:buFont typeface="Wingdings" pitchFamily="2" charset="2"/>
              <a:buChar char="§"/>
              <a:defRPr/>
            </a:pPr>
            <a:r>
              <a:rPr lang="ar-SA" dirty="0">
                <a:solidFill>
                  <a:srgbClr val="7030A0"/>
                </a:solidFill>
              </a:rPr>
              <a:t>انقل شعور التميز والنجاح إلى غيرها من المواد.</a:t>
            </a:r>
          </a:p>
          <a:p>
            <a:pPr algn="just" rtl="1" eaLnBrk="1" hangingPunct="1">
              <a:buFont typeface="Arial" panose="020B0604020202020204" pitchFamily="34" charset="0"/>
              <a:buNone/>
            </a:pPr>
            <a:endParaRPr lang="ar-EG" altLang="en-US" dirty="0" smtClean="0"/>
          </a:p>
          <a:p>
            <a:pPr algn="just" rtl="1" eaLnBrk="1" hangingPunct="1">
              <a:buFont typeface="Arial" panose="020B0604020202020204" pitchFamily="34" charset="0"/>
              <a:buNone/>
            </a:pPr>
            <a:r>
              <a:rPr lang="ar-SA" altLang="en-US" dirty="0" smtClean="0"/>
              <a:t>3. </a:t>
            </a:r>
            <a:r>
              <a:rPr lang="ar-SA" altLang="en-US" sz="2800" b="1" dirty="0"/>
              <a:t>التحدي</a:t>
            </a:r>
            <a:r>
              <a:rPr lang="ar-SA" altLang="en-US" dirty="0" smtClean="0"/>
              <a:t>: </a:t>
            </a:r>
            <a:r>
              <a:rPr lang="ar-SA" altLang="en-US" dirty="0" smtClean="0">
                <a:solidFill>
                  <a:srgbClr val="7030A0"/>
                </a:solidFill>
              </a:rPr>
              <a:t>ابعث في نفسك شعوراً بأنه لا يمكن منعك من التميز حتى في المواضيع التي تجدها صعبة.</a:t>
            </a:r>
          </a:p>
          <a:p>
            <a:pPr algn="just" rtl="1" eaLnBrk="1" hangingPunct="1">
              <a:buFont typeface="Arial" panose="020B0604020202020204" pitchFamily="34" charset="0"/>
              <a:buNone/>
            </a:pPr>
            <a:endParaRPr lang="en-US" altLang="en-US" dirty="0" smtClean="0"/>
          </a:p>
          <a:p>
            <a:pPr algn="just" rtl="1" eaLnBrk="1" hangingPunct="1">
              <a:buFont typeface="Arial" panose="020B0604020202020204" pitchFamily="34" charset="0"/>
              <a:buNone/>
            </a:pPr>
            <a:r>
              <a:rPr lang="ar-SA" altLang="en-US" dirty="0" smtClean="0"/>
              <a:t>4. </a:t>
            </a:r>
            <a:r>
              <a:rPr lang="ar-SA" altLang="en-US" b="1" dirty="0" smtClean="0"/>
              <a:t>معينات النجاح</a:t>
            </a:r>
            <a:r>
              <a:rPr lang="ar-SA" altLang="en-US" dirty="0" smtClean="0"/>
              <a:t>: </a:t>
            </a:r>
            <a:r>
              <a:rPr lang="ar-SA" altLang="en-US" dirty="0" smtClean="0">
                <a:solidFill>
                  <a:srgbClr val="7030A0"/>
                </a:solidFill>
              </a:rPr>
              <a:t>حاول أن تحدد المصادر والأشخاص الذين بإمكانهم مساعدتك لتحقيق النجاح.</a:t>
            </a:r>
          </a:p>
          <a:p>
            <a:pPr algn="just" rtl="1" eaLnBrk="1" hangingPunct="1">
              <a:buFont typeface="Arial" panose="020B0604020202020204" pitchFamily="34" charset="0"/>
              <a:buNone/>
            </a:pPr>
            <a:endParaRPr lang="ar-SA" altLang="en-US" dirty="0" smtClean="0"/>
          </a:p>
          <a:p>
            <a:pPr algn="just" rtl="1" eaLnBrk="1" hangingPunct="1">
              <a:buFont typeface="Arial" panose="020B0604020202020204" pitchFamily="34" charset="0"/>
              <a:buNone/>
            </a:pPr>
            <a:r>
              <a:rPr lang="ar-SA" altLang="en-US" dirty="0" smtClean="0"/>
              <a:t>5. </a:t>
            </a:r>
            <a:r>
              <a:rPr lang="ar-SA" altLang="en-US" b="1" dirty="0" smtClean="0"/>
              <a:t>خطتك</a:t>
            </a:r>
            <a:r>
              <a:rPr lang="ar-SA" altLang="en-US" dirty="0" smtClean="0"/>
              <a:t>: </a:t>
            </a:r>
            <a:r>
              <a:rPr lang="ar-SA" altLang="en-US" dirty="0" smtClean="0">
                <a:solidFill>
                  <a:srgbClr val="7030A0"/>
                </a:solidFill>
              </a:rPr>
              <a:t>اكتب ملخص لأفكارك وخططك حول تعليمك الجامعي وتعليمك المستقبلي.</a:t>
            </a:r>
          </a:p>
          <a:p>
            <a:pPr algn="r" rtl="1" eaLnBrk="1" hangingPunct="1"/>
            <a:endParaRPr lang="en-US" altLang="en-US" dirty="0" smtClean="0"/>
          </a:p>
          <a:p>
            <a:pPr eaLnBrk="1" hangingPunct="1"/>
            <a:endParaRPr lang="en-US" altLang="en-US" dirty="0" smtClean="0"/>
          </a:p>
        </p:txBody>
      </p:sp>
      <p:sp>
        <p:nvSpPr>
          <p:cNvPr id="31747"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16EB1D-3F58-4BDF-B5C9-3EAB40A99B81}" type="slidenum">
              <a:rPr lang="en-US" altLang="en-US" sz="2000" b="1">
                <a:latin typeface="Calibri" panose="020F0502020204030204" pitchFamily="34" charset="0"/>
              </a:rPr>
              <a:pPr eaLnBrk="1" hangingPunct="1"/>
              <a:t>22</a:t>
            </a:fld>
            <a:endParaRPr lang="en-US" altLang="en-US" sz="2000" b="1">
              <a:latin typeface="Calibri" panose="020F0502020204030204" pitchFamily="34" charset="0"/>
            </a:endParaRPr>
          </a:p>
        </p:txBody>
      </p:sp>
    </p:spTree>
    <p:extLst>
      <p:ext uri="{BB962C8B-B14F-4D97-AF65-F5344CB8AC3E}">
        <p14:creationId xmlns:p14="http://schemas.microsoft.com/office/powerpoint/2010/main" val="469845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solidFill>
                  <a:schemeClr val="accent5"/>
                </a:solidFill>
              </a:rPr>
              <a:t>نشاط جماعى (4)</a:t>
            </a:r>
            <a:endParaRPr lang="en-US" dirty="0">
              <a:solidFill>
                <a:schemeClr val="accent5"/>
              </a:solidFill>
            </a:endParaRPr>
          </a:p>
        </p:txBody>
      </p:sp>
      <p:sp>
        <p:nvSpPr>
          <p:cNvPr id="3" name="Content Placeholder 2"/>
          <p:cNvSpPr>
            <a:spLocks noGrp="1"/>
          </p:cNvSpPr>
          <p:nvPr>
            <p:ph idx="1"/>
          </p:nvPr>
        </p:nvSpPr>
        <p:spPr/>
        <p:txBody>
          <a:bodyPr>
            <a:normAutofit/>
          </a:bodyPr>
          <a:lstStyle/>
          <a:p>
            <a:pPr marL="0" indent="0" algn="ctr" rtl="1">
              <a:buNone/>
            </a:pPr>
            <a:r>
              <a:rPr lang="ar-EG" sz="4800" dirty="0" smtClean="0">
                <a:solidFill>
                  <a:srgbClr val="FF0000"/>
                </a:solidFill>
              </a:rPr>
              <a:t>ماهى شروط التعلم؟</a:t>
            </a:r>
            <a:endParaRPr lang="en-US" sz="4800" dirty="0">
              <a:solidFill>
                <a:srgbClr val="FF0000"/>
              </a:solidFill>
            </a:endParaRPr>
          </a:p>
        </p:txBody>
      </p:sp>
    </p:spTree>
    <p:extLst>
      <p:ext uri="{BB962C8B-B14F-4D97-AF65-F5344CB8AC3E}">
        <p14:creationId xmlns:p14="http://schemas.microsoft.com/office/powerpoint/2010/main" val="290310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453982"/>
            <a:ext cx="10018713" cy="1052848"/>
          </a:xfrm>
        </p:spPr>
        <p:txBody>
          <a:bodyPr/>
          <a:lstStyle/>
          <a:p>
            <a:pPr eaLnBrk="1" hangingPunct="1"/>
            <a:r>
              <a:rPr lang="ar-SA" altLang="en-US" sz="5400" b="1" dirty="0">
                <a:solidFill>
                  <a:schemeClr val="accent5"/>
                </a:solidFill>
              </a:rPr>
              <a:t>شروط التعلم</a:t>
            </a:r>
            <a:endParaRPr lang="en-US" altLang="en-US" sz="5400" b="1" dirty="0">
              <a:solidFill>
                <a:schemeClr val="accent5"/>
              </a:solidFill>
            </a:endParaRPr>
          </a:p>
        </p:txBody>
      </p:sp>
      <p:sp>
        <p:nvSpPr>
          <p:cNvPr id="3" name="Content Placeholder 2"/>
          <p:cNvSpPr>
            <a:spLocks noGrp="1"/>
          </p:cNvSpPr>
          <p:nvPr>
            <p:ph idx="1"/>
          </p:nvPr>
        </p:nvSpPr>
        <p:spPr>
          <a:xfrm>
            <a:off x="1481073" y="1365161"/>
            <a:ext cx="9659155" cy="5064214"/>
          </a:xfrm>
        </p:spPr>
        <p:txBody>
          <a:bodyPr rtlCol="0">
            <a:normAutofit fontScale="70000" lnSpcReduction="20000"/>
          </a:bodyPr>
          <a:lstStyle/>
          <a:p>
            <a:pPr>
              <a:spcAft>
                <a:spcPts val="0"/>
              </a:spcAft>
              <a:buNone/>
              <a:defRPr/>
            </a:pPr>
            <a:endParaRPr lang="ar-SA" dirty="0" smtClean="0"/>
          </a:p>
          <a:p>
            <a:pPr algn="r" rtl="1">
              <a:spcAft>
                <a:spcPts val="0"/>
              </a:spcAft>
              <a:buFont typeface="Wingdings" pitchFamily="2" charset="2"/>
              <a:buChar char="ü"/>
              <a:defRPr/>
            </a:pPr>
            <a:r>
              <a:rPr lang="ar-SA" sz="3600" b="1" dirty="0">
                <a:solidFill>
                  <a:srgbClr val="0070C0"/>
                </a:solidFill>
              </a:rPr>
              <a:t>النضج والتدريب:</a:t>
            </a:r>
            <a:r>
              <a:rPr lang="ar-SA" dirty="0" smtClean="0"/>
              <a:t> </a:t>
            </a:r>
            <a:endParaRPr lang="en-US" dirty="0" smtClean="0"/>
          </a:p>
          <a:p>
            <a:pPr algn="r" rtl="1">
              <a:spcAft>
                <a:spcPts val="0"/>
              </a:spcAft>
              <a:buNone/>
              <a:defRPr/>
            </a:pPr>
            <a:r>
              <a:rPr lang="ar-SA" dirty="0" smtClean="0"/>
              <a:t>إن النضج يتعلق بالنمو في بعض أجهزة الفرد الداخلية، وبدون هذا النمو لا يتأتى للجهاز القيام بوظيفته، بينما التدريب يتعلق بالتعلم؛ فتعلم اللغة عند الإنسان، يتوقف على مدى تدريب هذا الإنسان عليها، لأن نضج جهازه الصوتي غير كاف لإحداث التعلم، لذا فالنضج في الغالب لا يرتبط بالتعلم مباشرة، ما لم يصاحبه تدريب.</a:t>
            </a:r>
          </a:p>
          <a:p>
            <a:pPr algn="r" rtl="1">
              <a:spcAft>
                <a:spcPts val="0"/>
              </a:spcAft>
              <a:buFont typeface="Wingdings" pitchFamily="2" charset="2"/>
              <a:buChar char="ü"/>
              <a:defRPr/>
            </a:pPr>
            <a:endParaRPr lang="ar-SA" dirty="0" smtClean="0"/>
          </a:p>
          <a:p>
            <a:pPr algn="r" rtl="1">
              <a:spcAft>
                <a:spcPts val="0"/>
              </a:spcAft>
              <a:buFont typeface="Wingdings" pitchFamily="2" charset="2"/>
              <a:buChar char="ü"/>
              <a:defRPr/>
            </a:pPr>
            <a:r>
              <a:rPr lang="ar-SA" b="1" dirty="0" smtClean="0">
                <a:solidFill>
                  <a:srgbClr val="0070C0"/>
                </a:solidFill>
              </a:rPr>
              <a:t>الدافعية</a:t>
            </a:r>
            <a:r>
              <a:rPr lang="ar-SA" dirty="0" smtClean="0"/>
              <a:t>: </a:t>
            </a:r>
            <a:endParaRPr lang="en-US" dirty="0" smtClean="0"/>
          </a:p>
          <a:p>
            <a:pPr algn="r" rtl="1">
              <a:spcAft>
                <a:spcPts val="0"/>
              </a:spcAft>
              <a:buNone/>
              <a:defRPr/>
            </a:pPr>
            <a:r>
              <a:rPr lang="ar-SA" dirty="0" smtClean="0"/>
              <a:t>يحدث التعلم في وضع موقف سيكولوجي معين، بسبب وجود حالة من التوتر لدى الفرد، وبهدف نشاط التعلم إلى إشباع وخفض حالة التوتر الناتجة عن وجود دافع معين عند الفرد، ومن هنا تأتي القاعدة السيكولوجية: </a:t>
            </a:r>
            <a:r>
              <a:rPr lang="ar-SA" dirty="0" smtClean="0">
                <a:solidFill>
                  <a:srgbClr val="FF0000"/>
                </a:solidFill>
              </a:rPr>
              <a:t>لا تعلم بدون دافع.</a:t>
            </a:r>
          </a:p>
          <a:p>
            <a:pPr algn="r" rtl="1">
              <a:spcAft>
                <a:spcPts val="0"/>
              </a:spcAft>
              <a:buNone/>
              <a:defRPr/>
            </a:pPr>
            <a:endParaRPr lang="ar-SA" dirty="0" smtClean="0"/>
          </a:p>
          <a:p>
            <a:pPr algn="r" rtl="1">
              <a:spcAft>
                <a:spcPts val="0"/>
              </a:spcAft>
              <a:buFont typeface="Wingdings" pitchFamily="2" charset="2"/>
              <a:buChar char="ü"/>
              <a:defRPr/>
            </a:pPr>
            <a:r>
              <a:rPr lang="ar-SA" dirty="0" smtClean="0"/>
              <a:t> </a:t>
            </a:r>
            <a:r>
              <a:rPr lang="ar-SA" b="1" dirty="0" smtClean="0">
                <a:solidFill>
                  <a:srgbClr val="0070C0"/>
                </a:solidFill>
              </a:rPr>
              <a:t>الوضعية التعليمية:</a:t>
            </a:r>
            <a:r>
              <a:rPr lang="ar-SA" dirty="0" smtClean="0"/>
              <a:t> </a:t>
            </a:r>
          </a:p>
          <a:p>
            <a:pPr algn="r" rtl="1">
              <a:spcAft>
                <a:spcPts val="0"/>
              </a:spcAft>
              <a:buNone/>
              <a:defRPr/>
            </a:pPr>
            <a:r>
              <a:rPr lang="ar-SA" dirty="0" smtClean="0"/>
              <a:t>يصطلح على </a:t>
            </a:r>
            <a:r>
              <a:rPr lang="ar-SA" dirty="0" smtClean="0">
                <a:solidFill>
                  <a:srgbClr val="FF0000"/>
                </a:solidFill>
              </a:rPr>
              <a:t>السياق العام الذي يحدث فيه التعلم </a:t>
            </a:r>
            <a:r>
              <a:rPr lang="ar-SA" dirty="0" smtClean="0"/>
              <a:t>« بالوضعية التعليمية »، وهي وضعية قد تكون تلقائية </a:t>
            </a:r>
            <a:r>
              <a:rPr lang="ar-EG" dirty="0" smtClean="0"/>
              <a:t>(</a:t>
            </a:r>
            <a:r>
              <a:rPr lang="ar-SA" dirty="0" smtClean="0"/>
              <a:t>اللعب</a:t>
            </a:r>
            <a:r>
              <a:rPr lang="ar-EG" dirty="0" smtClean="0"/>
              <a:t>)</a:t>
            </a:r>
            <a:r>
              <a:rPr lang="ar-SA" dirty="0" smtClean="0"/>
              <a:t> ، أو قصدية </a:t>
            </a:r>
            <a:r>
              <a:rPr lang="ar-EG" dirty="0" smtClean="0"/>
              <a:t>(</a:t>
            </a:r>
            <a:r>
              <a:rPr lang="ar-SA" dirty="0" smtClean="0"/>
              <a:t>المدرسة</a:t>
            </a:r>
            <a:r>
              <a:rPr lang="ar-EG" dirty="0" smtClean="0"/>
              <a:t>)</a:t>
            </a:r>
            <a:r>
              <a:rPr lang="ar-SA" dirty="0" smtClean="0"/>
              <a:t>، لذا فأي تعلم حدوثه مرهون بالسياق الذي يجري فيه</a:t>
            </a:r>
          </a:p>
          <a:p>
            <a:pPr algn="r" rtl="1">
              <a:spcAft>
                <a:spcPts val="0"/>
              </a:spcAft>
              <a:buFont typeface="Wingdings" pitchFamily="2" charset="2"/>
              <a:buChar char="ü"/>
              <a:defRPr/>
            </a:pPr>
            <a:endParaRPr lang="ar-SA" dirty="0" smtClean="0"/>
          </a:p>
          <a:p>
            <a:pPr algn="r" rtl="1">
              <a:spcAft>
                <a:spcPts val="0"/>
              </a:spcAft>
              <a:buFont typeface="Wingdings" pitchFamily="2" charset="2"/>
              <a:buChar char="ü"/>
              <a:defRPr/>
            </a:pPr>
            <a:r>
              <a:rPr lang="ar-SA" dirty="0" smtClean="0"/>
              <a:t> ا</a:t>
            </a:r>
            <a:r>
              <a:rPr lang="ar-SA" b="1" dirty="0" smtClean="0">
                <a:solidFill>
                  <a:srgbClr val="0070C0"/>
                </a:solidFill>
              </a:rPr>
              <a:t>لعمل بالعلم</a:t>
            </a:r>
            <a:r>
              <a:rPr lang="ar-SA" dirty="0" smtClean="0"/>
              <a:t> والاستفادة منه، أي ممارسته من خلال النشاطات المختلفة التي يقوم </a:t>
            </a:r>
            <a:r>
              <a:rPr lang="ar-SA" dirty="0" err="1" smtClean="0"/>
              <a:t>بها</a:t>
            </a:r>
            <a:r>
              <a:rPr lang="ar-SA" dirty="0" smtClean="0"/>
              <a:t> المتعلم.</a:t>
            </a:r>
          </a:p>
          <a:p>
            <a:pPr algn="r" rtl="1">
              <a:spcAft>
                <a:spcPts val="0"/>
              </a:spcAft>
              <a:buFont typeface="Wingdings" pitchFamily="2" charset="2"/>
              <a:buChar char="ü"/>
              <a:defRPr/>
            </a:pPr>
            <a:endParaRPr lang="ar-SA" dirty="0" smtClean="0"/>
          </a:p>
          <a:p>
            <a:pPr algn="r" rtl="1">
              <a:spcAft>
                <a:spcPts val="0"/>
              </a:spcAft>
              <a:buFont typeface="Wingdings" pitchFamily="2" charset="2"/>
              <a:buChar char="ü"/>
              <a:defRPr/>
            </a:pPr>
            <a:r>
              <a:rPr lang="ar-SA" dirty="0" smtClean="0"/>
              <a:t> إن التعلم لا يحدث إلا </a:t>
            </a:r>
            <a:r>
              <a:rPr lang="ar-SA" b="1" dirty="0" smtClean="0">
                <a:solidFill>
                  <a:srgbClr val="0070C0"/>
                </a:solidFill>
              </a:rPr>
              <a:t>بالممارسة</a:t>
            </a:r>
            <a:r>
              <a:rPr lang="ar-SA" dirty="0" smtClean="0"/>
              <a:t> ولكن ليس كل ممارسة تؤدي بالضرورة إلى تعلم</a:t>
            </a:r>
            <a:endParaRPr lang="en-US" dirty="0"/>
          </a:p>
        </p:txBody>
      </p:sp>
      <p:sp>
        <p:nvSpPr>
          <p:cNvPr id="32772"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2C8277-CC78-4F1A-9D33-2B56BD42918A}" type="slidenum">
              <a:rPr lang="en-US" altLang="en-US" sz="2000" b="1">
                <a:latin typeface="Calibri" panose="020F0502020204030204" pitchFamily="34" charset="0"/>
              </a:rPr>
              <a:pPr eaLnBrk="1" hangingPunct="1"/>
              <a:t>24</a:t>
            </a:fld>
            <a:endParaRPr lang="en-US" altLang="en-US" sz="2000" b="1">
              <a:latin typeface="Calibri" panose="020F0502020204030204" pitchFamily="34" charset="0"/>
            </a:endParaRPr>
          </a:p>
        </p:txBody>
      </p:sp>
    </p:spTree>
    <p:extLst>
      <p:ext uri="{BB962C8B-B14F-4D97-AF65-F5344CB8AC3E}">
        <p14:creationId xmlns:p14="http://schemas.microsoft.com/office/powerpoint/2010/main" val="18346306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lide(fromBottom)">
                                      <p:cBhvr>
                                        <p:cTn id="20" dur="500"/>
                                        <p:tgtEl>
                                          <p:spTgt spid="3">
                                            <p:txEl>
                                              <p:pRg st="4" end="4"/>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slide(fromBottom)">
                                      <p:cBhvr>
                                        <p:cTn id="23" dur="500"/>
                                        <p:tgtEl>
                                          <p:spTgt spid="3">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slide(fromBottom)">
                                      <p:cBhvr>
                                        <p:cTn id="28" dur="500"/>
                                        <p:tgtEl>
                                          <p:spTgt spid="3">
                                            <p:txEl>
                                              <p:pRg st="7" end="7"/>
                                            </p:txEl>
                                          </p:spTgt>
                                        </p:tgtEl>
                                      </p:cBhvr>
                                    </p:animEffect>
                                  </p:childTnLst>
                                </p:cTn>
                              </p:par>
                              <p:par>
                                <p:cTn id="29" presetID="1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slide(fromBottom)">
                                      <p:cBhvr>
                                        <p:cTn id="31" dur="500"/>
                                        <p:tgtEl>
                                          <p:spTgt spid="3">
                                            <p:txEl>
                                              <p:pRg st="8" end="8"/>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slide(fromBottom)">
                                      <p:cBhvr>
                                        <p:cTn id="36" dur="500"/>
                                        <p:tgtEl>
                                          <p:spTgt spid="3">
                                            <p:txEl>
                                              <p:pRg st="10" end="1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slide(fromBottom)">
                                      <p:cBhvr>
                                        <p:cTn id="4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Autofit/>
          </a:bodyPr>
          <a:lstStyle/>
          <a:p>
            <a:pPr marL="342900" indent="-342900">
              <a:spcBef>
                <a:spcPct val="20000"/>
              </a:spcBef>
            </a:pPr>
            <a:r>
              <a:rPr lang="ar-SA" altLang="en-US" sz="4400" b="1" dirty="0">
                <a:solidFill>
                  <a:schemeClr val="accent5"/>
                </a:solidFill>
                <a:cs typeface="Arial" panose="020B0604020202020204" pitchFamily="34" charset="0"/>
              </a:rPr>
              <a:t/>
            </a:r>
            <a:br>
              <a:rPr lang="ar-SA" altLang="en-US" sz="4400" b="1" dirty="0">
                <a:solidFill>
                  <a:schemeClr val="accent5"/>
                </a:solidFill>
                <a:cs typeface="Arial" panose="020B0604020202020204" pitchFamily="34" charset="0"/>
              </a:rPr>
            </a:br>
            <a:r>
              <a:rPr lang="en-US" altLang="en-US" sz="4400" b="1" dirty="0">
                <a:solidFill>
                  <a:schemeClr val="accent5"/>
                </a:solidFill>
              </a:rPr>
              <a:t/>
            </a:r>
            <a:br>
              <a:rPr lang="en-US" altLang="en-US" sz="4400" b="1" dirty="0">
                <a:solidFill>
                  <a:schemeClr val="accent5"/>
                </a:solidFill>
              </a:rPr>
            </a:br>
            <a:r>
              <a:rPr lang="ar-JO" altLang="en-US" sz="4400" b="1" dirty="0">
                <a:solidFill>
                  <a:schemeClr val="accent5"/>
                </a:solidFill>
                <a:cs typeface="Arial" panose="020B0604020202020204" pitchFamily="34" charset="0"/>
              </a:rPr>
              <a:t>نظريات التعلم ومنظروها</a:t>
            </a:r>
            <a:r>
              <a:rPr lang="en-US" altLang="en-US" sz="4400" b="1" dirty="0">
                <a:solidFill>
                  <a:schemeClr val="accent5"/>
                </a:solidFill>
              </a:rPr>
              <a:t/>
            </a:r>
            <a:br>
              <a:rPr lang="en-US" altLang="en-US" sz="4400" b="1" dirty="0">
                <a:solidFill>
                  <a:schemeClr val="accent5"/>
                </a:solidFill>
              </a:rPr>
            </a:br>
            <a:endParaRPr lang="ar-SA" altLang="en-US" sz="4400" dirty="0" smtClean="0">
              <a:solidFill>
                <a:schemeClr val="accent5"/>
              </a:solidFill>
            </a:endParaRPr>
          </a:p>
        </p:txBody>
      </p:sp>
      <p:sp>
        <p:nvSpPr>
          <p:cNvPr id="21507" name="Content Placeholder 2"/>
          <p:cNvSpPr>
            <a:spLocks noGrp="1"/>
          </p:cNvSpPr>
          <p:nvPr>
            <p:ph idx="1"/>
          </p:nvPr>
        </p:nvSpPr>
        <p:spPr/>
        <p:txBody>
          <a:bodyPr/>
          <a:lstStyle/>
          <a:p>
            <a:pPr algn="ctr"/>
            <a:endParaRPr lang="ar-SA" altLang="en-US" b="1" dirty="0" smtClean="0"/>
          </a:p>
          <a:p>
            <a:pPr algn="r" rtl="1"/>
            <a:r>
              <a:rPr lang="ar-SA" altLang="en-US" sz="2800" b="1" dirty="0" smtClean="0"/>
              <a:t>1. بياجيه</a:t>
            </a:r>
            <a:r>
              <a:rPr lang="ar-EG" altLang="en-US" sz="2800" b="1" dirty="0" smtClean="0"/>
              <a:t> </a:t>
            </a:r>
            <a:r>
              <a:rPr lang="en-US" sz="2800" dirty="0"/>
              <a:t>Piaget</a:t>
            </a:r>
            <a:endParaRPr lang="ar-SA" altLang="en-US" sz="2800" b="1" dirty="0" smtClean="0"/>
          </a:p>
          <a:p>
            <a:pPr algn="r" rtl="1"/>
            <a:r>
              <a:rPr lang="ar-SA" altLang="en-US" sz="2800" b="1" dirty="0" smtClean="0"/>
              <a:t>2. جانيه</a:t>
            </a:r>
            <a:r>
              <a:rPr lang="ar-EG" altLang="en-US" sz="2800" b="1" dirty="0" smtClean="0"/>
              <a:t> </a:t>
            </a:r>
            <a:r>
              <a:rPr lang="en-US" sz="2800" dirty="0"/>
              <a:t>Gagne</a:t>
            </a:r>
            <a:endParaRPr lang="en-US" altLang="en-US" sz="2800" b="1" dirty="0" smtClean="0"/>
          </a:p>
          <a:p>
            <a:pPr algn="ctr"/>
            <a:endParaRPr lang="en-US" altLang="en-US" b="1" dirty="0" smtClean="0"/>
          </a:p>
          <a:p>
            <a:pPr algn="ct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3D312A-B510-45F8-8AC3-D0C4AE8ED79D}" type="slidenum">
              <a:rPr lang="en-US" altLang="en-US">
                <a:solidFill>
                  <a:srgbClr val="FFFFFF"/>
                </a:solidFill>
                <a:latin typeface="Calibri" panose="020F0502020204030204" pitchFamily="34" charset="0"/>
              </a:rPr>
              <a:pPr eaLnBrk="1" hangingPunct="1"/>
              <a:t>25</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61996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ircle(in)">
                                      <p:cBhvr>
                                        <p:cTn id="7" dur="20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32047"/>
            <a:ext cx="10018713" cy="1236145"/>
          </a:xfrm>
        </p:spPr>
        <p:txBody>
          <a:bodyPr/>
          <a:lstStyle/>
          <a:p>
            <a:pPr eaLnBrk="1" hangingPunct="1"/>
            <a:r>
              <a:rPr lang="ar-JO" altLang="en-US" sz="3200" b="1" dirty="0"/>
              <a:t>الأول : بياجيه (1896-1980) </a:t>
            </a:r>
            <a:r>
              <a:rPr lang="en-US" altLang="en-US" sz="3200" dirty="0"/>
              <a:t/>
            </a:r>
            <a:br>
              <a:rPr lang="en-US" altLang="en-US" sz="3200" dirty="0"/>
            </a:br>
            <a:endParaRPr lang="en-US" altLang="en-US" sz="3200" b="1" dirty="0"/>
          </a:p>
        </p:txBody>
      </p:sp>
      <p:sp>
        <p:nvSpPr>
          <p:cNvPr id="3" name="Content Placeholder 2"/>
          <p:cNvSpPr>
            <a:spLocks noGrp="1"/>
          </p:cNvSpPr>
          <p:nvPr>
            <p:ph idx="1"/>
          </p:nvPr>
        </p:nvSpPr>
        <p:spPr>
          <a:xfrm>
            <a:off x="1981200" y="1214439"/>
            <a:ext cx="9751454" cy="4911725"/>
          </a:xfrm>
        </p:spPr>
        <p:txBody>
          <a:bodyPr/>
          <a:lstStyle/>
          <a:p>
            <a:pPr algn="just" rtl="1">
              <a:buBlip>
                <a:blip r:embed="rId2"/>
              </a:buBlip>
            </a:pPr>
            <a:r>
              <a:rPr lang="ar-EG" altLang="en-US" sz="2800" dirty="0" smtClean="0">
                <a:solidFill>
                  <a:srgbClr val="0070C0"/>
                </a:solidFill>
              </a:rPr>
              <a:t> </a:t>
            </a:r>
            <a:r>
              <a:rPr lang="ar-EG" sz="2800" dirty="0" smtClean="0">
                <a:solidFill>
                  <a:srgbClr val="0070C0"/>
                </a:solidFill>
              </a:rPr>
              <a:t>يعتبر بياجيه رائد المدرسة المعرفية التي نظرت للمتعلم نظرة إيجابية واعتبرته عنصراً فاعلاً في عملية التعلم </a:t>
            </a:r>
            <a:r>
              <a:rPr lang="ar-EG" sz="2800" dirty="0" smtClean="0">
                <a:solidFill>
                  <a:srgbClr val="FF0000"/>
                </a:solidFill>
              </a:rPr>
              <a:t>وسنبدأ الحديث عن رأي بياجيه في الاستعداد للتعلم.</a:t>
            </a:r>
            <a:endParaRPr lang="ar-EG" altLang="en-US" sz="2800" dirty="0" smtClean="0">
              <a:solidFill>
                <a:srgbClr val="FF0000"/>
              </a:solidFill>
            </a:endParaRPr>
          </a:p>
          <a:p>
            <a:pPr algn="just" rtl="1" eaLnBrk="1" hangingPunct="1">
              <a:buFont typeface="Arial" panose="020B0604020202020204" pitchFamily="34" charset="0"/>
              <a:buBlip>
                <a:blip r:embed="rId2"/>
              </a:buBlip>
            </a:pPr>
            <a:r>
              <a:rPr lang="ar-JO" altLang="en-US" sz="2800" dirty="0" smtClean="0">
                <a:solidFill>
                  <a:schemeClr val="accent5"/>
                </a:solidFill>
              </a:rPr>
              <a:t>ويقصد </a:t>
            </a:r>
            <a:r>
              <a:rPr lang="ar-JO" altLang="en-US" sz="2800" dirty="0" smtClean="0">
                <a:solidFill>
                  <a:schemeClr val="tx2"/>
                </a:solidFill>
              </a:rPr>
              <a:t>بالاستعداد للتعلم </a:t>
            </a:r>
            <a:r>
              <a:rPr lang="ar-JO" altLang="en-US" sz="2800" dirty="0" smtClean="0">
                <a:solidFill>
                  <a:schemeClr val="accent5"/>
                </a:solidFill>
              </a:rPr>
              <a:t>هو مقدرة المتعلم أو قابليته لتعلم شيء ما أو اكتساب أنواع من المعلومات أو المهارات أو الكفايات بعد فترة من التدريب تعده لتعلم شيء جديد</a:t>
            </a:r>
            <a:r>
              <a:rPr lang="ar-SA" altLang="en-US" sz="2800" dirty="0" smtClean="0">
                <a:solidFill>
                  <a:schemeClr val="accent5"/>
                </a:solidFill>
              </a:rPr>
              <a:t>. </a:t>
            </a:r>
          </a:p>
          <a:p>
            <a:pPr algn="just" rtl="1" eaLnBrk="1" hangingPunct="1">
              <a:buFont typeface="Arial" panose="020B0604020202020204" pitchFamily="34" charset="0"/>
              <a:buBlip>
                <a:blip r:embed="rId2"/>
              </a:buBlip>
            </a:pPr>
            <a:r>
              <a:rPr lang="ar-JO" altLang="en-US" sz="2800" dirty="0" smtClean="0"/>
              <a:t>ومن </a:t>
            </a:r>
            <a:r>
              <a:rPr lang="ar-JO" altLang="en-US" sz="2800" dirty="0"/>
              <a:t>الواضح </a:t>
            </a:r>
            <a:r>
              <a:rPr lang="ar-JO" altLang="en-US" sz="2800" dirty="0">
                <a:solidFill>
                  <a:schemeClr val="accent2"/>
                </a:solidFill>
              </a:rPr>
              <a:t>أن فهم الطالب لمعلومة ما أو مهارة ما مرهون بمدى استعداده لتعلم تلك المعلومة أو تلك المهارة</a:t>
            </a:r>
            <a:r>
              <a:rPr lang="ar-SA" altLang="en-US" sz="2800" dirty="0"/>
              <a:t>.</a:t>
            </a:r>
            <a:endParaRPr lang="en-US" altLang="en-US" sz="2800" b="1" dirty="0"/>
          </a:p>
        </p:txBody>
      </p:sp>
      <p:sp>
        <p:nvSpPr>
          <p:cNvPr id="19460"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940D013-6C01-435F-B2E7-F925BC3F5CB4}" type="slidenum">
              <a:rPr lang="en-US" altLang="en-US" sz="2000" b="1">
                <a:solidFill>
                  <a:srgbClr val="FFFFFF"/>
                </a:solidFill>
                <a:latin typeface="Calibri" panose="020F0502020204030204" pitchFamily="34" charset="0"/>
              </a:rPr>
              <a:pPr eaLnBrk="1" hangingPunct="1"/>
              <a:t>26</a:t>
            </a:fld>
            <a:endParaRPr lang="en-US" altLang="en-US" sz="2000" b="1">
              <a:solidFill>
                <a:srgbClr val="FFFFFF"/>
              </a:solidFill>
              <a:latin typeface="Calibri" panose="020F0502020204030204" pitchFamily="34" charset="0"/>
            </a:endParaRPr>
          </a:p>
        </p:txBody>
      </p:sp>
    </p:spTree>
    <p:extLst>
      <p:ext uri="{BB962C8B-B14F-4D97-AF65-F5344CB8AC3E}">
        <p14:creationId xmlns:p14="http://schemas.microsoft.com/office/powerpoint/2010/main" val="7090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ar-SA" altLang="en-US" dirty="0" smtClean="0">
                <a:solidFill>
                  <a:schemeClr val="accent5"/>
                </a:solidFill>
              </a:rPr>
              <a:t>الاستعداد التطوري للتعلم </a:t>
            </a:r>
          </a:p>
        </p:txBody>
      </p:sp>
      <p:sp>
        <p:nvSpPr>
          <p:cNvPr id="23555" name="Content Placeholder 2"/>
          <p:cNvSpPr>
            <a:spLocks noGrp="1"/>
          </p:cNvSpPr>
          <p:nvPr>
            <p:ph idx="1"/>
          </p:nvPr>
        </p:nvSpPr>
        <p:spPr/>
        <p:txBody>
          <a:bodyPr/>
          <a:lstStyle/>
          <a:p>
            <a:pPr algn="r" rtl="1">
              <a:buFont typeface="Arial" panose="020B0604020202020204" pitchFamily="34" charset="0"/>
              <a:buNone/>
            </a:pPr>
            <a:r>
              <a:rPr lang="ar-JO" altLang="en-US" dirty="0" smtClean="0"/>
              <a:t>	يرى بياجيه أن الاستعداد التطوري للتعلم هو الحد الأدنى من مستوى التطور المعرفي عند المتعلم والواجب توفره حتى يكون مستعداً لتعلم موضوع معين بسهولة وفاعلية ودون مضاعفات أو متاعب انفعالية</a:t>
            </a:r>
            <a:r>
              <a:rPr lang="ar-SA" altLang="en-US" dirty="0" smtClean="0"/>
              <a:t>.</a:t>
            </a:r>
          </a:p>
          <a:p>
            <a:pPr algn="r" rtl="1">
              <a:buFont typeface="Arial" panose="020B0604020202020204" pitchFamily="34" charset="0"/>
              <a:buNone/>
            </a:pPr>
            <a:endParaRPr lang="ar-SA" altLang="en-US" dirty="0" smtClean="0">
              <a:solidFill>
                <a:srgbClr val="FFFF00"/>
              </a:solidFill>
            </a:endParaRPr>
          </a:p>
          <a:p>
            <a:pPr algn="r" rtl="1">
              <a:buFont typeface="Arial" panose="020B0604020202020204" pitchFamily="34" charset="0"/>
              <a:buNone/>
            </a:pPr>
            <a:r>
              <a:rPr lang="ar-SA" altLang="en-US" dirty="0" smtClean="0">
                <a:solidFill>
                  <a:srgbClr val="FF0000"/>
                </a:solidFill>
              </a:rPr>
              <a:t> </a:t>
            </a:r>
            <a:r>
              <a:rPr lang="ar-JO" altLang="en-US" dirty="0" smtClean="0">
                <a:solidFill>
                  <a:srgbClr val="FF0000"/>
                </a:solidFill>
              </a:rPr>
              <a:t>هذا الاستعداد يختلف من طالب لآخر بالنسبة للموضوع الواحد كما يختلف عند الطالب نفسه من موضوع لآخر</a:t>
            </a:r>
            <a:endParaRPr lang="ar-SA" altLang="en-US" dirty="0" smtClean="0">
              <a:solidFill>
                <a:srgbClr val="FF0000"/>
              </a:solidFill>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BBB38D-D46F-432E-8CB8-C1371DF862F8}" type="slidenum">
              <a:rPr lang="en-US" altLang="en-US">
                <a:solidFill>
                  <a:srgbClr val="FFFFFF"/>
                </a:solidFill>
                <a:latin typeface="Calibri" panose="020F0502020204030204" pitchFamily="34" charset="0"/>
              </a:rPr>
              <a:pPr eaLnBrk="1" hangingPunct="1"/>
              <a:t>27</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429162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5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fade">
                                      <p:cBhvr>
                                        <p:cTn id="17"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ar-SA" altLang="en-US" dirty="0" smtClean="0">
                <a:solidFill>
                  <a:schemeClr val="accent5"/>
                </a:solidFill>
              </a:rPr>
              <a:t> التطور المعرفي للفرد </a:t>
            </a:r>
          </a:p>
        </p:txBody>
      </p:sp>
      <p:sp>
        <p:nvSpPr>
          <p:cNvPr id="24579" name="Content Placeholder 2"/>
          <p:cNvSpPr>
            <a:spLocks noGrp="1"/>
          </p:cNvSpPr>
          <p:nvPr>
            <p:ph idx="1"/>
          </p:nvPr>
        </p:nvSpPr>
        <p:spPr/>
        <p:txBody>
          <a:bodyPr/>
          <a:lstStyle/>
          <a:p>
            <a:pPr algn="just" rtl="1">
              <a:buFont typeface="Arial" panose="020B0604020202020204" pitchFamily="34" charset="0"/>
              <a:buNone/>
            </a:pPr>
            <a:r>
              <a:rPr lang="ar-JO" altLang="en-US" dirty="0" smtClean="0">
                <a:solidFill>
                  <a:srgbClr val="FF0000"/>
                </a:solidFill>
              </a:rPr>
              <a:t>كما يرى بياجيه أن التطور المعرفي للفرد هو نتيجة طبيعية لتفاعل الفرد مع بيئته</a:t>
            </a:r>
            <a:r>
              <a:rPr lang="ar-SA" altLang="en-US" dirty="0" smtClean="0">
                <a:solidFill>
                  <a:srgbClr val="FF0000"/>
                </a:solidFill>
              </a:rPr>
              <a:t>.</a:t>
            </a:r>
          </a:p>
          <a:p>
            <a:pPr algn="r">
              <a:buFont typeface="Arial" panose="020B0604020202020204" pitchFamily="34" charset="0"/>
              <a:buNone/>
            </a:pPr>
            <a:endParaRPr lang="ar-SA" altLang="en-US" dirty="0" smtClean="0">
              <a:solidFill>
                <a:srgbClr val="FFFF00"/>
              </a:solidFill>
            </a:endParaRPr>
          </a:p>
          <a:p>
            <a:pPr algn="just" rtl="1">
              <a:buFont typeface="Arial" panose="020B0604020202020204" pitchFamily="34" charset="0"/>
              <a:buNone/>
            </a:pPr>
            <a:r>
              <a:rPr lang="ar-JO" altLang="en-US" dirty="0" smtClean="0">
                <a:solidFill>
                  <a:srgbClr val="0070C0"/>
                </a:solidFill>
              </a:rPr>
              <a:t> ويتعلم الفرد من خلال هذا التفاعل حيث يرى أن المتعلم يبني معرفته بنفسه من خلال تفاعله المباشر مع مادة التعلم وربط المفاهيم الجديدة بمعارفه السابقة بما يحدث في بيئته المعرفية على أساس المعاني الجديدة وبما يحدث تجديداً وارتقاءً لبنيته المعرفية</a:t>
            </a:r>
            <a:endParaRPr lang="ar-SA" altLang="en-US" dirty="0" smtClean="0">
              <a:solidFill>
                <a:srgbClr val="0070C0"/>
              </a:solidFill>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551DC0-9E7B-4391-AD6E-38F7E83865FC}" type="slidenum">
              <a:rPr lang="en-US" altLang="en-US">
                <a:solidFill>
                  <a:srgbClr val="FFFFFF"/>
                </a:solidFill>
                <a:latin typeface="Calibri" panose="020F0502020204030204" pitchFamily="34" charset="0"/>
              </a:rPr>
              <a:pPr eaLnBrk="1" hangingPunct="1"/>
              <a:t>28</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18697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5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5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fade">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484311" y="685800"/>
            <a:ext cx="10018713" cy="1452093"/>
          </a:xfrm>
        </p:spPr>
        <p:txBody>
          <a:bodyPr>
            <a:noAutofit/>
          </a:bodyPr>
          <a:lstStyle/>
          <a:p>
            <a:pPr rtl="1"/>
            <a:r>
              <a:rPr lang="ar-EG" altLang="en-US" sz="3200" dirty="0" smtClean="0">
                <a:solidFill>
                  <a:schemeClr val="accent5"/>
                </a:solidFill>
              </a:rPr>
              <a:t>النمو المعرفى</a:t>
            </a:r>
            <a:endParaRPr lang="ar-SA" altLang="en-US" sz="3200" dirty="0" smtClean="0"/>
          </a:p>
        </p:txBody>
      </p:sp>
      <p:sp>
        <p:nvSpPr>
          <p:cNvPr id="25603" name="Content Placeholder 2"/>
          <p:cNvSpPr>
            <a:spLocks noGrp="1"/>
          </p:cNvSpPr>
          <p:nvPr>
            <p:ph idx="1"/>
          </p:nvPr>
        </p:nvSpPr>
        <p:spPr>
          <a:xfrm>
            <a:off x="1484310" y="1867437"/>
            <a:ext cx="10018713" cy="3923763"/>
          </a:xfrm>
        </p:spPr>
        <p:txBody>
          <a:bodyPr/>
          <a:lstStyle/>
          <a:p>
            <a:pPr algn="r">
              <a:buFont typeface="Arial" panose="020B0604020202020204" pitchFamily="34" charset="0"/>
              <a:buNone/>
            </a:pPr>
            <a:r>
              <a:rPr lang="ar-JO" altLang="en-US" dirty="0" smtClean="0"/>
              <a:t>يفسر </a:t>
            </a:r>
            <a:r>
              <a:rPr lang="ar-JO" altLang="en-US" dirty="0"/>
              <a:t>بياجيه النمو المعرفي على أساس عمليتين</a:t>
            </a:r>
            <a:endParaRPr lang="en-US" altLang="en-US" b="1" dirty="0" smtClean="0"/>
          </a:p>
          <a:p>
            <a:pPr algn="ctr">
              <a:buFont typeface="Arial" panose="020B0604020202020204" pitchFamily="34" charset="0"/>
              <a:buNone/>
            </a:pPr>
            <a:endParaRPr lang="ar-EG" altLang="en-US" b="1" dirty="0" smtClean="0"/>
          </a:p>
          <a:p>
            <a:pPr algn="ctr">
              <a:buFont typeface="Arial" panose="020B0604020202020204" pitchFamily="34" charset="0"/>
              <a:buNone/>
            </a:pPr>
            <a:r>
              <a:rPr lang="en-US" altLang="en-US" b="1" dirty="0" smtClean="0"/>
              <a:t>(Assimilation</a:t>
            </a:r>
            <a:r>
              <a:rPr lang="ar-JO" altLang="en-US" b="1" dirty="0" smtClean="0"/>
              <a:t>  التمثيل (</a:t>
            </a:r>
            <a:endParaRPr lang="en-US" altLang="en-US" dirty="0" smtClean="0"/>
          </a:p>
          <a:p>
            <a:pPr algn="ctr">
              <a:buFont typeface="Arial" panose="020B0604020202020204" pitchFamily="34" charset="0"/>
              <a:buNone/>
            </a:pPr>
            <a:endParaRPr lang="en-US" altLang="en-US" b="1" dirty="0" smtClean="0"/>
          </a:p>
          <a:p>
            <a:pPr algn="ctr">
              <a:buFont typeface="Arial" panose="020B0604020202020204" pitchFamily="34" charset="0"/>
              <a:buNone/>
            </a:pPr>
            <a:r>
              <a:rPr lang="en-US" altLang="en-US" b="1" dirty="0" smtClean="0">
                <a:solidFill>
                  <a:srgbClr val="00B050"/>
                </a:solidFill>
              </a:rPr>
              <a:t>(Accommodation</a:t>
            </a:r>
            <a:r>
              <a:rPr lang="ar-JO" altLang="en-US" b="1" dirty="0" smtClean="0">
                <a:solidFill>
                  <a:srgbClr val="00B050"/>
                </a:solidFill>
              </a:rPr>
              <a:t>التكيف (</a:t>
            </a:r>
            <a:endParaRPr lang="en-US" altLang="en-US" dirty="0" smtClean="0">
              <a:solidFill>
                <a:srgbClr val="00B050"/>
              </a:solidFill>
            </a:endParaRPr>
          </a:p>
          <a:p>
            <a:pPr algn="ct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93068CA-5C3F-4D11-ABEB-9472BA2C23B3}" type="slidenum">
              <a:rPr lang="en-US" altLang="en-US">
                <a:solidFill>
                  <a:srgbClr val="FFFFFF"/>
                </a:solidFill>
                <a:latin typeface="Calibri" panose="020F0502020204030204" pitchFamily="34" charset="0"/>
              </a:rPr>
              <a:pPr eaLnBrk="1" hangingPunct="1"/>
              <a:t>29</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43934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5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5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circle(in)">
                                      <p:cBhvr>
                                        <p:cTn id="17" dur="20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animEffect transition="in" filter="circle(in)">
                                      <p:cBhvr>
                                        <p:cTn id="22"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EG" sz="6600" b="1" dirty="0">
                <a:solidFill>
                  <a:schemeClr val="accent6">
                    <a:lumMod val="75000"/>
                  </a:schemeClr>
                </a:solidFill>
              </a:rPr>
              <a:t>الوحدة الأولى</a:t>
            </a:r>
            <a:endParaRPr lang="en-US" sz="6600"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marL="0" indent="0">
              <a:buNone/>
            </a:pPr>
            <a:r>
              <a:rPr lang="ar-EG" sz="6600" b="1" dirty="0">
                <a:solidFill>
                  <a:schemeClr val="accent5"/>
                </a:solidFill>
              </a:rPr>
              <a:t>أساسيات التعلم</a:t>
            </a:r>
            <a:endParaRPr lang="en-US" sz="6600" dirty="0">
              <a:solidFill>
                <a:schemeClr val="accent5"/>
              </a:solidFill>
            </a:endParaRPr>
          </a:p>
        </p:txBody>
      </p:sp>
    </p:spTree>
    <p:extLst>
      <p:ext uri="{BB962C8B-B14F-4D97-AF65-F5344CB8AC3E}">
        <p14:creationId xmlns:p14="http://schemas.microsoft.com/office/powerpoint/2010/main" val="89514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5"/>
          <p:cNvSpPr>
            <a:spLocks noGrp="1"/>
          </p:cNvSpPr>
          <p:nvPr>
            <p:ph type="title"/>
          </p:nvPr>
        </p:nvSpPr>
        <p:spPr/>
        <p:txBody>
          <a:bodyPr/>
          <a:lstStyle/>
          <a:p>
            <a:r>
              <a:rPr lang="ar-JO" altLang="en-US" b="1" dirty="0" smtClean="0"/>
              <a:t>1. التمثيل</a:t>
            </a:r>
            <a:endParaRPr lang="ar-SA" altLang="en-US" dirty="0" smtClean="0"/>
          </a:p>
        </p:txBody>
      </p:sp>
      <p:sp>
        <p:nvSpPr>
          <p:cNvPr id="26627" name="Content Placeholder 6"/>
          <p:cNvSpPr>
            <a:spLocks noGrp="1"/>
          </p:cNvSpPr>
          <p:nvPr>
            <p:ph idx="1"/>
          </p:nvPr>
        </p:nvSpPr>
        <p:spPr>
          <a:xfrm>
            <a:off x="1262130" y="2253803"/>
            <a:ext cx="10522039" cy="3644722"/>
          </a:xfrm>
        </p:spPr>
        <p:txBody>
          <a:bodyPr>
            <a:normAutofit/>
          </a:bodyPr>
          <a:lstStyle/>
          <a:p>
            <a:pPr algn="r">
              <a:buFont typeface="Arial" panose="020B0604020202020204" pitchFamily="34" charset="0"/>
              <a:buNone/>
            </a:pPr>
            <a:r>
              <a:rPr lang="ar-JO" altLang="en-US" sz="2800" dirty="0"/>
              <a:t>	</a:t>
            </a:r>
            <a:endParaRPr lang="ar-SA" altLang="en-US" sz="2800" dirty="0"/>
          </a:p>
          <a:p>
            <a:pPr algn="r">
              <a:buFont typeface="Arial" panose="020B0604020202020204" pitchFamily="34" charset="0"/>
              <a:buNone/>
            </a:pPr>
            <a:r>
              <a:rPr lang="ar-JO" altLang="en-US" sz="2800" dirty="0">
                <a:solidFill>
                  <a:srgbClr val="00B050"/>
                </a:solidFill>
              </a:rPr>
              <a:t>حيث يقوم الفرد بفهم واستيعاب الأشياء والعالم المحيط به فيكون لها نموذجاً في ذهنه أو يدمجها في بنائه العقلي أو التركيب الموجود لديه</a:t>
            </a:r>
            <a:r>
              <a:rPr lang="ar-SA" altLang="en-US" sz="2800" dirty="0">
                <a:solidFill>
                  <a:srgbClr val="00B050"/>
                </a:solidFill>
              </a:rPr>
              <a:t>.</a:t>
            </a:r>
          </a:p>
          <a:p>
            <a:pPr algn="r">
              <a:buFont typeface="Arial" panose="020B0604020202020204" pitchFamily="34" charset="0"/>
              <a:buNone/>
            </a:pPr>
            <a:r>
              <a:rPr lang="ar-JO" altLang="en-US" sz="2800" dirty="0">
                <a:solidFill>
                  <a:srgbClr val="FFFF00"/>
                </a:solidFill>
              </a:rPr>
              <a:t> </a:t>
            </a:r>
            <a:endParaRPr lang="ar-SA" altLang="en-US" sz="2800" dirty="0"/>
          </a:p>
          <a:p>
            <a:pPr algn="r">
              <a:buFont typeface="Arial" panose="020B0604020202020204" pitchFamily="34" charset="0"/>
              <a:buNone/>
            </a:pPr>
            <a:r>
              <a:rPr lang="ar-JO" altLang="en-US" sz="2800" dirty="0" smtClean="0"/>
              <a:t> </a:t>
            </a:r>
            <a:r>
              <a:rPr lang="ar-JO" altLang="en-US" sz="2800" dirty="0"/>
              <a:t>فالفرد هنا يستطيع أن يقوم بعملية سبق له القيام بها مثل جمع المعلومات حول ظاهرة معينة</a:t>
            </a:r>
            <a:r>
              <a:rPr lang="ar-SA" altLang="en-US" sz="2800" dirty="0"/>
              <a:t>.</a:t>
            </a:r>
          </a:p>
        </p:txBody>
      </p:sp>
    </p:spTree>
    <p:extLst>
      <p:ext uri="{BB962C8B-B14F-4D97-AF65-F5344CB8AC3E}">
        <p14:creationId xmlns:p14="http://schemas.microsoft.com/office/powerpoint/2010/main" val="44307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fade">
                                      <p:cBhvr>
                                        <p:cTn id="12" dur="500"/>
                                        <p:tgtEl>
                                          <p:spTgt spid="26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animEffect transition="in" filter="fade">
                                      <p:cBhvr>
                                        <p:cTn id="1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484311" y="685800"/>
            <a:ext cx="10018713" cy="1336183"/>
          </a:xfrm>
        </p:spPr>
        <p:txBody>
          <a:bodyPr/>
          <a:lstStyle/>
          <a:p>
            <a:r>
              <a:rPr lang="ar-JO" altLang="en-US" b="1" dirty="0" smtClean="0"/>
              <a:t>2. التكيف</a:t>
            </a:r>
            <a:endParaRPr lang="ar-SA" altLang="en-US" dirty="0" smtClean="0"/>
          </a:p>
        </p:txBody>
      </p:sp>
      <p:sp>
        <p:nvSpPr>
          <p:cNvPr id="27651" name="Content Placeholder 2"/>
          <p:cNvSpPr>
            <a:spLocks noGrp="1"/>
          </p:cNvSpPr>
          <p:nvPr>
            <p:ph idx="1"/>
          </p:nvPr>
        </p:nvSpPr>
        <p:spPr>
          <a:xfrm>
            <a:off x="2208213" y="2704562"/>
            <a:ext cx="8229600" cy="3378737"/>
          </a:xfrm>
        </p:spPr>
        <p:txBody>
          <a:bodyPr/>
          <a:lstStyle/>
          <a:p>
            <a:pPr algn="r" rtl="1"/>
            <a:r>
              <a:rPr lang="ar-JO" altLang="en-US" dirty="0" smtClean="0">
                <a:solidFill>
                  <a:srgbClr val="00B050"/>
                </a:solidFill>
              </a:rPr>
              <a:t>وتعني قيام الفرد بتعديل مخططاته المعرفية للتعرف على تلك الخبرة </a:t>
            </a:r>
            <a:r>
              <a:rPr lang="ar-JO" altLang="en-US" dirty="0" smtClean="0"/>
              <a:t>وبالتالي إعادة حالة التوازن إلى وضعها الطبيعي أي أن الفرد </a:t>
            </a:r>
            <a:r>
              <a:rPr lang="ar-JO" altLang="en-US" dirty="0" smtClean="0">
                <a:solidFill>
                  <a:srgbClr val="00B050"/>
                </a:solidFill>
              </a:rPr>
              <a:t>يغير من استجابته ليتلاءم مع البيئة المحيطة به</a:t>
            </a:r>
            <a:r>
              <a:rPr lang="ar-SA" altLang="en-US" dirty="0" smtClean="0">
                <a:solidFill>
                  <a:srgbClr val="00B050"/>
                </a:solidFill>
              </a:rPr>
              <a:t>.</a:t>
            </a:r>
          </a:p>
          <a:p>
            <a:pPr algn="r" rtl="1"/>
            <a:endParaRPr lang="ar-SA" altLang="en-US" dirty="0" smtClean="0">
              <a:solidFill>
                <a:srgbClr val="FFFF00"/>
              </a:solidFill>
            </a:endParaRPr>
          </a:p>
          <a:p>
            <a:pPr algn="r" rtl="1"/>
            <a:r>
              <a:rPr lang="ar-JO" altLang="en-US" dirty="0" smtClean="0"/>
              <a:t>فهذا التغيير في المخططات المعرفية وبصفة مستمرة هو ما يعرف بنمو التفكير أو النمو العقلي الذي يؤدي إلى زيادة حصيلة الفرد المعرفية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E0A857-57FA-4C56-90B6-763112C32E7E}" type="slidenum">
              <a:rPr lang="en-US" altLang="en-US">
                <a:solidFill>
                  <a:srgbClr val="FFFFFF"/>
                </a:solidFill>
                <a:latin typeface="Calibri" panose="020F0502020204030204" pitchFamily="34" charset="0"/>
              </a:rPr>
              <a:pPr eaLnBrk="1" hangingPunct="1"/>
              <a:t>31</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360471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500"/>
                                        <p:tgtEl>
                                          <p:spTgt spid="276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fade">
                                      <p:cBhvr>
                                        <p:cTn id="17"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ar-JO" altLang="en-US" dirty="0"/>
              <a:t>	</a:t>
            </a:r>
            <a:r>
              <a:rPr lang="ar-JO" altLang="en-US" b="1" dirty="0"/>
              <a:t>مراحل التطور العقلي</a:t>
            </a:r>
            <a:r>
              <a:rPr lang="ar-JO" altLang="en-US" dirty="0"/>
              <a:t> </a:t>
            </a:r>
            <a:r>
              <a:rPr lang="ar-EG" altLang="en-US" dirty="0" smtClean="0"/>
              <a:t>عند بياجيه</a:t>
            </a:r>
            <a:r>
              <a:rPr lang="ar-JO" altLang="en-US" dirty="0" smtClean="0"/>
              <a:t>:</a:t>
            </a:r>
            <a:r>
              <a:rPr lang="en-US" altLang="en-US" dirty="0"/>
              <a:t/>
            </a:r>
            <a:br>
              <a:rPr lang="en-US" altLang="en-US" dirty="0"/>
            </a:br>
            <a:endParaRPr lang="en-US" altLang="en-US" b="1" dirty="0">
              <a:solidFill>
                <a:srgbClr val="0070C0"/>
              </a:solidFill>
            </a:endParaRPr>
          </a:p>
        </p:txBody>
      </p:sp>
      <p:sp>
        <p:nvSpPr>
          <p:cNvPr id="3" name="Content Placeholder 2"/>
          <p:cNvSpPr>
            <a:spLocks noGrp="1"/>
          </p:cNvSpPr>
          <p:nvPr>
            <p:ph idx="1"/>
          </p:nvPr>
        </p:nvSpPr>
        <p:spPr>
          <a:xfrm>
            <a:off x="1981200" y="1600201"/>
            <a:ext cx="8229600" cy="4900613"/>
          </a:xfrm>
        </p:spPr>
        <p:txBody>
          <a:bodyPr rtlCol="0">
            <a:normAutofit/>
          </a:bodyPr>
          <a:lstStyle/>
          <a:p>
            <a:pPr marL="514350" indent="-514350" algn="r" rtl="1">
              <a:spcAft>
                <a:spcPts val="0"/>
              </a:spcAft>
              <a:buFont typeface="Arial" panose="020B0604020202020204" pitchFamily="34" charset="0"/>
              <a:buAutoNum type="arabicPeriod"/>
              <a:defRPr/>
            </a:pPr>
            <a:r>
              <a:rPr lang="ar-JO" b="1" dirty="0" smtClean="0"/>
              <a:t>المرحلة الحسية الحركية (</a:t>
            </a:r>
            <a:r>
              <a:rPr lang="en-US" b="1" dirty="0" err="1" smtClean="0"/>
              <a:t>Sensori</a:t>
            </a:r>
            <a:r>
              <a:rPr lang="en-US" b="1" dirty="0" smtClean="0"/>
              <a:t> Motor</a:t>
            </a:r>
            <a:r>
              <a:rPr lang="ar-JO" b="1" dirty="0" smtClean="0"/>
              <a:t>) </a:t>
            </a:r>
            <a:endParaRPr lang="ar-SA" b="1" dirty="0" smtClean="0"/>
          </a:p>
          <a:p>
            <a:pPr marL="514350" indent="-514350" algn="r" rtl="1">
              <a:spcAft>
                <a:spcPts val="0"/>
              </a:spcAft>
              <a:buFont typeface="Arial" panose="020B0604020202020204" pitchFamily="34" charset="0"/>
              <a:buAutoNum type="arabicPeriod"/>
              <a:defRPr/>
            </a:pPr>
            <a:endParaRPr lang="en-US" dirty="0" smtClean="0"/>
          </a:p>
          <a:p>
            <a:pPr algn="r" rtl="1">
              <a:spcAft>
                <a:spcPts val="0"/>
              </a:spcAft>
              <a:buNone/>
              <a:defRPr/>
            </a:pPr>
            <a:r>
              <a:rPr lang="ar-JO" b="1" dirty="0" smtClean="0"/>
              <a:t>2. مرحلة ما قبل العمليات (</a:t>
            </a:r>
            <a:r>
              <a:rPr lang="en-US" b="1" dirty="0" smtClean="0"/>
              <a:t>Preoperational</a:t>
            </a:r>
            <a:r>
              <a:rPr lang="ar-JO" b="1" dirty="0" smtClean="0"/>
              <a:t>) </a:t>
            </a:r>
            <a:endParaRPr lang="ar-SA" b="1" dirty="0" smtClean="0"/>
          </a:p>
          <a:p>
            <a:pPr algn="r" rtl="1">
              <a:spcAft>
                <a:spcPts val="0"/>
              </a:spcAft>
              <a:buNone/>
              <a:defRPr/>
            </a:pPr>
            <a:endParaRPr lang="en-US" dirty="0" smtClean="0"/>
          </a:p>
          <a:p>
            <a:pPr algn="r" rtl="1">
              <a:spcAft>
                <a:spcPts val="0"/>
              </a:spcAft>
              <a:buNone/>
              <a:defRPr/>
            </a:pPr>
            <a:r>
              <a:rPr lang="ar-JO" b="1" dirty="0" smtClean="0"/>
              <a:t>3. مرحلة العمليات المادية (</a:t>
            </a:r>
            <a:r>
              <a:rPr lang="en-US" b="1" dirty="0" smtClean="0"/>
              <a:t>Concrete Operation</a:t>
            </a:r>
            <a:r>
              <a:rPr lang="ar-JO" b="1" dirty="0" smtClean="0"/>
              <a:t>) </a:t>
            </a:r>
            <a:endParaRPr lang="ar-SA" b="1" dirty="0" smtClean="0"/>
          </a:p>
          <a:p>
            <a:pPr algn="r" rtl="1">
              <a:spcAft>
                <a:spcPts val="0"/>
              </a:spcAft>
              <a:buNone/>
              <a:defRPr/>
            </a:pPr>
            <a:endParaRPr lang="en-US" dirty="0" smtClean="0"/>
          </a:p>
          <a:p>
            <a:pPr algn="r" rtl="1">
              <a:spcAft>
                <a:spcPts val="0"/>
              </a:spcAft>
              <a:buNone/>
              <a:defRPr/>
            </a:pPr>
            <a:r>
              <a:rPr lang="ar-JO" b="1" dirty="0" smtClean="0"/>
              <a:t>4. مرحلة العمليات المجردة (</a:t>
            </a:r>
            <a:r>
              <a:rPr lang="en-US" b="1" dirty="0" smtClean="0"/>
              <a:t>Formal Operational</a:t>
            </a:r>
            <a:r>
              <a:rPr lang="ar-JO" b="1" dirty="0" smtClean="0"/>
              <a:t>) </a:t>
            </a:r>
            <a:endParaRPr lang="en-US" dirty="0" smtClean="0"/>
          </a:p>
          <a:p>
            <a:pPr algn="r" rtl="1">
              <a:spcAft>
                <a:spcPts val="0"/>
              </a:spcAft>
              <a:buNone/>
              <a:defRPr/>
            </a:pPr>
            <a:endParaRPr lang="en-US" dirty="0"/>
          </a:p>
        </p:txBody>
      </p:sp>
      <p:sp>
        <p:nvSpPr>
          <p:cNvPr id="28676"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25FDC1-CFB0-4039-BDDD-36BE6B10CE94}" type="slidenum">
              <a:rPr lang="en-US" altLang="en-US" sz="2000" b="1">
                <a:solidFill>
                  <a:srgbClr val="FFFFFF"/>
                </a:solidFill>
                <a:latin typeface="Calibri" panose="020F0502020204030204" pitchFamily="34" charset="0"/>
              </a:rPr>
              <a:pPr eaLnBrk="1" hangingPunct="1"/>
              <a:t>32</a:t>
            </a:fld>
            <a:endParaRPr lang="en-US" altLang="en-US" sz="2000" b="1">
              <a:solidFill>
                <a:srgbClr val="FFFFFF"/>
              </a:solidFill>
              <a:latin typeface="Calibri" panose="020F0502020204030204" pitchFamily="34" charset="0"/>
            </a:endParaRPr>
          </a:p>
        </p:txBody>
      </p:sp>
    </p:spTree>
    <p:extLst>
      <p:ext uri="{BB962C8B-B14F-4D97-AF65-F5344CB8AC3E}">
        <p14:creationId xmlns:p14="http://schemas.microsoft.com/office/powerpoint/2010/main" val="24918768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200" b="1" dirty="0">
                <a:solidFill>
                  <a:schemeClr val="accent5"/>
                </a:solidFill>
              </a:rPr>
              <a:t/>
            </a:r>
            <a:br>
              <a:rPr lang="en-US" altLang="en-US" sz="3200" b="1" dirty="0">
                <a:solidFill>
                  <a:schemeClr val="accent5"/>
                </a:solidFill>
              </a:rPr>
            </a:br>
            <a:r>
              <a:rPr lang="ar-JO" altLang="en-US" sz="3200" b="1" dirty="0">
                <a:solidFill>
                  <a:schemeClr val="accent5"/>
                </a:solidFill>
              </a:rPr>
              <a:t>1. المرحلة الحسية الحرك</a:t>
            </a:r>
            <a:r>
              <a:rPr lang="ar-SA" altLang="en-US" sz="3200" b="1" dirty="0">
                <a:solidFill>
                  <a:schemeClr val="accent5"/>
                </a:solidFill>
              </a:rPr>
              <a:t>ية (0-2 سنة)</a:t>
            </a:r>
            <a:endParaRPr lang="en-US" altLang="en-US" sz="3200" b="1" dirty="0">
              <a:solidFill>
                <a:schemeClr val="accent5"/>
              </a:solidFill>
            </a:endParaRPr>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ar-SA" altLang="en-US" smtClean="0"/>
              <a:t>- </a:t>
            </a:r>
            <a:r>
              <a:rPr lang="ar-JO" altLang="en-US" smtClean="0"/>
              <a:t>ويكون فيها الطفل قادراً على الإحساس والحركة</a:t>
            </a:r>
            <a:r>
              <a:rPr lang="ar-SA" altLang="en-US" smtClean="0"/>
              <a:t>.</a:t>
            </a:r>
          </a:p>
          <a:p>
            <a:pPr algn="r" rtl="1" eaLnBrk="1" hangingPunct="1">
              <a:buFontTx/>
              <a:buChar char="-"/>
            </a:pPr>
            <a:r>
              <a:rPr lang="ar-JO" altLang="en-US" smtClean="0"/>
              <a:t>فهو يكون مخططاً ذهنياً (</a:t>
            </a:r>
            <a:r>
              <a:rPr lang="en-US" altLang="en-US" smtClean="0"/>
              <a:t>schema</a:t>
            </a:r>
            <a:r>
              <a:rPr lang="ar-JO" altLang="en-US" smtClean="0"/>
              <a:t>) لكل حركة يقوم بها</a:t>
            </a:r>
            <a:r>
              <a:rPr lang="ar-SA" altLang="en-US" smtClean="0"/>
              <a:t>.</a:t>
            </a:r>
          </a:p>
          <a:p>
            <a:pPr algn="r" rtl="1" eaLnBrk="1" hangingPunct="1">
              <a:buFontTx/>
              <a:buChar char="-"/>
            </a:pPr>
            <a:r>
              <a:rPr lang="ar-JO" altLang="en-US" smtClean="0"/>
              <a:t>المخططات تكون غير مترابطة</a:t>
            </a:r>
            <a:r>
              <a:rPr lang="ar-SA" altLang="en-US" smtClean="0"/>
              <a:t>.</a:t>
            </a:r>
          </a:p>
          <a:p>
            <a:pPr algn="r" rtl="1" eaLnBrk="1" hangingPunct="1">
              <a:buFontTx/>
              <a:buChar char="-"/>
            </a:pPr>
            <a:r>
              <a:rPr lang="ar-JO" altLang="en-US" smtClean="0"/>
              <a:t> كما أن حركاته انعكاسية لا إرادية</a:t>
            </a:r>
            <a:r>
              <a:rPr lang="ar-SA" altLang="en-US" smtClean="0"/>
              <a:t>.</a:t>
            </a:r>
          </a:p>
          <a:p>
            <a:pPr algn="r" rtl="1" eaLnBrk="1" hangingPunct="1">
              <a:buFontTx/>
              <a:buChar char="-"/>
            </a:pPr>
            <a:r>
              <a:rPr lang="ar-JO" altLang="en-US" smtClean="0"/>
              <a:t>لا يدرك ديمومة الأشياء</a:t>
            </a:r>
            <a:r>
              <a:rPr lang="ar-SA" altLang="en-US" smtClean="0"/>
              <a:t>.</a:t>
            </a:r>
          </a:p>
          <a:p>
            <a:pPr algn="r" rtl="1" eaLnBrk="1" hangingPunct="1">
              <a:buFontTx/>
              <a:buChar char="-"/>
            </a:pPr>
            <a:r>
              <a:rPr lang="ar-JO" altLang="en-US" smtClean="0"/>
              <a:t>أحياناً تتصف أفعال الطفل بالذكاء خصوصاً إذا كان أمام الطفل هدف يسعى له .</a:t>
            </a:r>
            <a:endParaRPr lang="en-US" altLang="en-US" smtClean="0"/>
          </a:p>
          <a:p>
            <a:pPr algn="r" rtl="1" eaLnBrk="1" hangingPunct="1">
              <a:buFont typeface="Arial" panose="020B0604020202020204" pitchFamily="34" charset="0"/>
              <a:buNone/>
            </a:pPr>
            <a:endParaRPr lang="ar-SA" altLang="en-US" smtClean="0"/>
          </a:p>
        </p:txBody>
      </p:sp>
      <p:sp>
        <p:nvSpPr>
          <p:cNvPr id="30724"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EB9B93-BCAB-4259-9F4E-3F6E742B96C9}" type="slidenum">
              <a:rPr lang="en-US" altLang="en-US" sz="2000" b="1">
                <a:solidFill>
                  <a:srgbClr val="FFFFFF"/>
                </a:solidFill>
                <a:latin typeface="Calibri" panose="020F0502020204030204" pitchFamily="34" charset="0"/>
              </a:rPr>
              <a:pPr eaLnBrk="1" hangingPunct="1"/>
              <a:t>33</a:t>
            </a:fld>
            <a:endParaRPr lang="en-US" altLang="en-US" sz="2000" b="1">
              <a:solidFill>
                <a:srgbClr val="FFFFFF"/>
              </a:solidFill>
              <a:latin typeface="Calibri" panose="020F0502020204030204" pitchFamily="34" charset="0"/>
            </a:endParaRPr>
          </a:p>
        </p:txBody>
      </p:sp>
    </p:spTree>
    <p:extLst>
      <p:ext uri="{BB962C8B-B14F-4D97-AF65-F5344CB8AC3E}">
        <p14:creationId xmlns:p14="http://schemas.microsoft.com/office/powerpoint/2010/main" val="2768682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Horizontal)">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Horizontal)">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Horizontal)">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
            <a:ext cx="8229600" cy="785813"/>
          </a:xfrm>
        </p:spPr>
        <p:txBody>
          <a:bodyPr/>
          <a:lstStyle/>
          <a:p>
            <a:pPr eaLnBrk="1" hangingPunct="1"/>
            <a:r>
              <a:rPr lang="ar-SA" altLang="en-US" sz="3600" b="1" dirty="0">
                <a:solidFill>
                  <a:schemeClr val="accent5"/>
                </a:solidFill>
              </a:rPr>
              <a:t>(2-7سنة)</a:t>
            </a:r>
            <a:r>
              <a:rPr lang="en-US" altLang="en-US" sz="3600" b="1" dirty="0">
                <a:solidFill>
                  <a:schemeClr val="accent5"/>
                </a:solidFill>
              </a:rPr>
              <a:t> </a:t>
            </a:r>
            <a:r>
              <a:rPr lang="ar-SA" altLang="en-US" sz="3600" b="1" dirty="0">
                <a:solidFill>
                  <a:schemeClr val="accent5"/>
                </a:solidFill>
              </a:rPr>
              <a:t> </a:t>
            </a:r>
            <a:r>
              <a:rPr lang="ar-JO" altLang="en-US" sz="3600" b="1" dirty="0">
                <a:solidFill>
                  <a:schemeClr val="accent5"/>
                </a:solidFill>
              </a:rPr>
              <a:t>2. مرحلة ما قبل العمليات</a:t>
            </a:r>
            <a:endParaRPr lang="en-US" altLang="en-US" sz="3600" b="1" dirty="0">
              <a:solidFill>
                <a:schemeClr val="accent5"/>
              </a:solidFill>
            </a:endParaRPr>
          </a:p>
        </p:txBody>
      </p:sp>
      <p:sp>
        <p:nvSpPr>
          <p:cNvPr id="13315" name="Content Placeholder 2"/>
          <p:cNvSpPr>
            <a:spLocks noGrp="1"/>
          </p:cNvSpPr>
          <p:nvPr>
            <p:ph idx="1"/>
          </p:nvPr>
        </p:nvSpPr>
        <p:spPr>
          <a:xfrm>
            <a:off x="1524000" y="1429555"/>
            <a:ext cx="8929688" cy="5142696"/>
          </a:xfrm>
        </p:spPr>
        <p:txBody>
          <a:bodyPr>
            <a:normAutofit fontScale="85000" lnSpcReduction="10000"/>
          </a:bodyPr>
          <a:lstStyle/>
          <a:p>
            <a:pPr algn="r" rtl="1" eaLnBrk="1" hangingPunct="1">
              <a:buFontTx/>
              <a:buChar char="-"/>
              <a:defRPr/>
            </a:pPr>
            <a:r>
              <a:rPr lang="ar-JO" altLang="en-US" sz="2800" dirty="0"/>
              <a:t>يبدأ الطفل بالتعامل مع بيئته بصورة غير مباشرة </a:t>
            </a:r>
            <a:r>
              <a:rPr lang="ar-JO" altLang="en-US" sz="2800" dirty="0">
                <a:solidFill>
                  <a:srgbClr val="FF0000"/>
                </a:solidFill>
              </a:rPr>
              <a:t>وذلك لتكون اللغة </a:t>
            </a:r>
            <a:r>
              <a:rPr lang="ar-JO" altLang="en-US" sz="2800" dirty="0"/>
              <a:t>عنده فيستخدم الكلمات والرموز لتمثيل المؤثرات البيئية</a:t>
            </a:r>
            <a:r>
              <a:rPr lang="ar-SA" altLang="en-US" sz="2800" dirty="0"/>
              <a:t>.</a:t>
            </a:r>
          </a:p>
          <a:p>
            <a:pPr marL="0" indent="0" algn="r" rtl="1">
              <a:buNone/>
              <a:defRPr/>
            </a:pPr>
            <a:r>
              <a:rPr lang="ar-SA" altLang="en-US" sz="2800" dirty="0"/>
              <a:t>-  </a:t>
            </a:r>
            <a:r>
              <a:rPr lang="ar-JO" altLang="en-US" sz="2800" dirty="0">
                <a:solidFill>
                  <a:srgbClr val="FF0000"/>
                </a:solidFill>
              </a:rPr>
              <a:t>يتسع التفكير الرمزي </a:t>
            </a:r>
            <a:r>
              <a:rPr lang="ar-JO" altLang="en-US" sz="2800" dirty="0"/>
              <a:t>في هذه المرحلة وينتج عنه تكون مخططات ذهنية عديدة في عقل الطفل مما يساعده </a:t>
            </a:r>
            <a:r>
              <a:rPr lang="ar-JO" altLang="en-US" sz="2800" dirty="0" smtClean="0"/>
              <a:t>على </a:t>
            </a:r>
            <a:r>
              <a:rPr lang="ar-JO" altLang="en-US" sz="2800" dirty="0" smtClean="0">
                <a:solidFill>
                  <a:srgbClr val="FF0000"/>
                </a:solidFill>
              </a:rPr>
              <a:t>الربط بين المخططات</a:t>
            </a:r>
            <a:r>
              <a:rPr lang="ar-SA" altLang="en-US" sz="2800" dirty="0" smtClean="0">
                <a:solidFill>
                  <a:srgbClr val="FFFF00"/>
                </a:solidFill>
              </a:rPr>
              <a:t>.</a:t>
            </a:r>
            <a:endParaRPr lang="ar-SA" altLang="en-US" sz="2800" dirty="0">
              <a:solidFill>
                <a:srgbClr val="FFFF00"/>
              </a:solidFill>
            </a:endParaRPr>
          </a:p>
          <a:p>
            <a:pPr algn="r" rtl="1" eaLnBrk="1" hangingPunct="1">
              <a:buFontTx/>
              <a:buChar char="-"/>
              <a:defRPr/>
            </a:pPr>
            <a:r>
              <a:rPr lang="ar-JO" altLang="en-US" sz="2800" dirty="0"/>
              <a:t>يكون بمقدور الطفل </a:t>
            </a:r>
            <a:r>
              <a:rPr lang="ar-JO" altLang="en-US" sz="2800" dirty="0">
                <a:solidFill>
                  <a:srgbClr val="FF0000"/>
                </a:solidFill>
              </a:rPr>
              <a:t>إعادة تكوين أو تقليد بعض </a:t>
            </a:r>
            <a:r>
              <a:rPr lang="ar-JO" altLang="en-US" sz="2800" dirty="0" smtClean="0">
                <a:solidFill>
                  <a:srgbClr val="FF0000"/>
                </a:solidFill>
              </a:rPr>
              <a:t>الأفعال</a:t>
            </a:r>
            <a:r>
              <a:rPr lang="ar-JO" altLang="en-US" sz="2800" dirty="0" smtClean="0">
                <a:solidFill>
                  <a:srgbClr val="FFFF00"/>
                </a:solidFill>
              </a:rPr>
              <a:t> </a:t>
            </a:r>
            <a:r>
              <a:rPr lang="ar-JO" altLang="en-US" sz="2800" dirty="0"/>
              <a:t>التي جرت أمامه قبل ساعات</a:t>
            </a:r>
            <a:r>
              <a:rPr lang="ar-SA" altLang="en-US" sz="2800" dirty="0"/>
              <a:t>.</a:t>
            </a:r>
          </a:p>
          <a:p>
            <a:pPr algn="r" rtl="1" eaLnBrk="1" hangingPunct="1">
              <a:buFontTx/>
              <a:buChar char="-"/>
              <a:defRPr/>
            </a:pPr>
            <a:r>
              <a:rPr lang="ar-JO" altLang="en-US" sz="2800" dirty="0">
                <a:solidFill>
                  <a:srgbClr val="FF0000"/>
                </a:solidFill>
              </a:rPr>
              <a:t>تمركز الطفل حول ذاته </a:t>
            </a:r>
            <a:r>
              <a:rPr lang="ar-JO" altLang="en-US" sz="2800" dirty="0"/>
              <a:t>فلا يستطيع وضع نفسه مكان الآخرين</a:t>
            </a:r>
            <a:r>
              <a:rPr lang="ar-SA" altLang="en-US" sz="2800" dirty="0"/>
              <a:t>.</a:t>
            </a:r>
          </a:p>
          <a:p>
            <a:pPr algn="r" rtl="1" eaLnBrk="1" hangingPunct="1">
              <a:buFontTx/>
              <a:buChar char="-"/>
              <a:defRPr/>
            </a:pPr>
            <a:r>
              <a:rPr lang="ar-JO" altLang="en-US" sz="2800" dirty="0"/>
              <a:t>لا يملك القدرة على </a:t>
            </a:r>
            <a:r>
              <a:rPr lang="ar-JO" altLang="en-US" sz="2800" dirty="0">
                <a:solidFill>
                  <a:srgbClr val="FF0000"/>
                </a:solidFill>
              </a:rPr>
              <a:t>انعكاسية التفكير</a:t>
            </a:r>
            <a:r>
              <a:rPr lang="ar-SA" altLang="en-US" sz="2800" dirty="0">
                <a:solidFill>
                  <a:srgbClr val="FF0000"/>
                </a:solidFill>
              </a:rPr>
              <a:t>.</a:t>
            </a:r>
          </a:p>
          <a:p>
            <a:pPr algn="r" rtl="1" eaLnBrk="1" hangingPunct="1">
              <a:buFontTx/>
              <a:buChar char="-"/>
              <a:defRPr/>
            </a:pPr>
            <a:r>
              <a:rPr lang="ar-JO" altLang="en-US" sz="2800" dirty="0"/>
              <a:t>غياب قابلية العكس – انعكاسية التفكير – لديه تقلل من إدراكه </a:t>
            </a:r>
            <a:r>
              <a:rPr lang="ar-JO" altLang="en-US" sz="2800" dirty="0">
                <a:solidFill>
                  <a:srgbClr val="FF0000"/>
                </a:solidFill>
              </a:rPr>
              <a:t>لثبات الخصائص.</a:t>
            </a:r>
            <a:endParaRPr lang="ar-SA" altLang="en-US" sz="2800" dirty="0">
              <a:solidFill>
                <a:srgbClr val="FF0000"/>
              </a:solidFill>
            </a:endParaRPr>
          </a:p>
          <a:p>
            <a:pPr algn="r" rtl="1" eaLnBrk="1" hangingPunct="1">
              <a:buFontTx/>
              <a:buChar char="-"/>
              <a:defRPr/>
            </a:pPr>
            <a:r>
              <a:rPr lang="ar-JO" altLang="en-US" sz="2800" dirty="0">
                <a:solidFill>
                  <a:srgbClr val="FF0000"/>
                </a:solidFill>
              </a:rPr>
              <a:t>يستطيع القيام بعمليات التصنيف البسيطة حسب خاصية واحدة</a:t>
            </a:r>
            <a:r>
              <a:rPr lang="ar-SA" altLang="en-US" sz="2800" dirty="0">
                <a:solidFill>
                  <a:srgbClr val="FF0000"/>
                </a:solidFill>
              </a:rPr>
              <a:t>.</a:t>
            </a:r>
          </a:p>
          <a:p>
            <a:pPr algn="r" rtl="1" eaLnBrk="1" hangingPunct="1">
              <a:buFontTx/>
              <a:buChar char="-"/>
              <a:defRPr/>
            </a:pPr>
            <a:endParaRPr lang="en-US" altLang="en-US" sz="2800" dirty="0"/>
          </a:p>
        </p:txBody>
      </p:sp>
      <p:sp>
        <p:nvSpPr>
          <p:cNvPr id="32772" name="عنصر نائب لرقم الشريحة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BFD085-C353-474A-8A9E-1A1ADA6554DD}" type="slidenum">
              <a:rPr lang="en-US" altLang="en-US" sz="2000" b="1">
                <a:solidFill>
                  <a:srgbClr val="FFFFFF"/>
                </a:solidFill>
                <a:latin typeface="Calibri" panose="020F0502020204030204" pitchFamily="34" charset="0"/>
              </a:rPr>
              <a:pPr eaLnBrk="1" hangingPunct="1"/>
              <a:t>34</a:t>
            </a:fld>
            <a:endParaRPr lang="en-US" altLang="en-US" sz="2000" b="1">
              <a:solidFill>
                <a:srgbClr val="FFFFFF"/>
              </a:solidFill>
              <a:latin typeface="Calibri" panose="020F0502020204030204" pitchFamily="34" charset="0"/>
            </a:endParaRPr>
          </a:p>
        </p:txBody>
      </p:sp>
    </p:spTree>
    <p:extLst>
      <p:ext uri="{BB962C8B-B14F-4D97-AF65-F5344CB8AC3E}">
        <p14:creationId xmlns:p14="http://schemas.microsoft.com/office/powerpoint/2010/main" val="15986264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484311" y="685801"/>
            <a:ext cx="10018713" cy="1143000"/>
          </a:xfrm>
        </p:spPr>
        <p:txBody>
          <a:bodyPr/>
          <a:lstStyle/>
          <a:p>
            <a:r>
              <a:rPr lang="ar-SA" altLang="en-US" sz="3200" b="1" dirty="0">
                <a:solidFill>
                  <a:schemeClr val="accent5"/>
                </a:solidFill>
              </a:rPr>
              <a:t>14 سنة )</a:t>
            </a:r>
            <a:r>
              <a:rPr lang="en-US" altLang="en-US" sz="3200" b="1" dirty="0">
                <a:solidFill>
                  <a:schemeClr val="accent5"/>
                </a:solidFill>
              </a:rPr>
              <a:t> </a:t>
            </a:r>
            <a:r>
              <a:rPr lang="ar-SA" altLang="en-US" sz="3200" b="1" dirty="0">
                <a:solidFill>
                  <a:schemeClr val="accent5"/>
                </a:solidFill>
              </a:rPr>
              <a:t> (7-12/</a:t>
            </a:r>
            <a:r>
              <a:rPr lang="en-US" altLang="en-US" sz="3200" b="1" dirty="0">
                <a:solidFill>
                  <a:schemeClr val="accent5"/>
                </a:solidFill>
              </a:rPr>
              <a:t> </a:t>
            </a:r>
            <a:r>
              <a:rPr lang="ar-SA" altLang="en-US" sz="3200" b="1" dirty="0">
                <a:solidFill>
                  <a:schemeClr val="accent5"/>
                </a:solidFill>
              </a:rPr>
              <a:t> </a:t>
            </a:r>
            <a:r>
              <a:rPr lang="ar-JO" altLang="en-US" sz="3200" b="1" dirty="0">
                <a:solidFill>
                  <a:schemeClr val="accent5"/>
                </a:solidFill>
              </a:rPr>
              <a:t>3. مرحلة العمليات المادية</a:t>
            </a:r>
            <a:endParaRPr lang="ar-SA" altLang="en-US" sz="3200" dirty="0">
              <a:solidFill>
                <a:schemeClr val="accent5"/>
              </a:solidFill>
            </a:endParaRPr>
          </a:p>
        </p:txBody>
      </p:sp>
      <p:sp>
        <p:nvSpPr>
          <p:cNvPr id="31747" name="Content Placeholder 2"/>
          <p:cNvSpPr>
            <a:spLocks noGrp="1"/>
          </p:cNvSpPr>
          <p:nvPr>
            <p:ph idx="1"/>
          </p:nvPr>
        </p:nvSpPr>
        <p:spPr>
          <a:xfrm>
            <a:off x="1484310" y="1970469"/>
            <a:ext cx="10018713" cy="4261788"/>
          </a:xfrm>
        </p:spPr>
        <p:txBody>
          <a:bodyPr>
            <a:normAutofit fontScale="85000" lnSpcReduction="20000"/>
          </a:bodyPr>
          <a:lstStyle/>
          <a:p>
            <a:pPr algn="r" rtl="1"/>
            <a:r>
              <a:rPr lang="ar-JO" altLang="en-US" sz="2800" dirty="0"/>
              <a:t>التفكير في هذه المرحلة يتصف بأنه تفكير عمليات مادية لاعتماده على المحسوسات في التعامل مع الأشياء .</a:t>
            </a:r>
            <a:endParaRPr lang="ar-SA" altLang="en-US" sz="2800" dirty="0"/>
          </a:p>
          <a:p>
            <a:pPr algn="r" rtl="1"/>
            <a:r>
              <a:rPr lang="ar-JO" altLang="en-US" sz="2800" dirty="0"/>
              <a:t>الأطفال يتخلصون من </a:t>
            </a:r>
            <a:r>
              <a:rPr lang="ar-JO" altLang="en-US" sz="2800" dirty="0">
                <a:solidFill>
                  <a:srgbClr val="FF0000"/>
                </a:solidFill>
              </a:rPr>
              <a:t>مركزية الذات</a:t>
            </a:r>
            <a:r>
              <a:rPr lang="ar-SA" altLang="en-US" sz="2800" dirty="0">
                <a:solidFill>
                  <a:srgbClr val="FF0000"/>
                </a:solidFill>
              </a:rPr>
              <a:t>.</a:t>
            </a:r>
          </a:p>
          <a:p>
            <a:pPr algn="r" rtl="1"/>
            <a:r>
              <a:rPr lang="ar-JO" altLang="en-US" sz="2800" dirty="0"/>
              <a:t>يتمكنوا من </a:t>
            </a:r>
            <a:r>
              <a:rPr lang="ar-JO" altLang="en-US" sz="2800" dirty="0">
                <a:solidFill>
                  <a:srgbClr val="FF0000"/>
                </a:solidFill>
              </a:rPr>
              <a:t>انعكاسية التفكير</a:t>
            </a:r>
            <a:r>
              <a:rPr lang="ar-SA" altLang="en-US" sz="2800" dirty="0">
                <a:solidFill>
                  <a:srgbClr val="FF0000"/>
                </a:solidFill>
              </a:rPr>
              <a:t>.</a:t>
            </a:r>
          </a:p>
          <a:p>
            <a:pPr algn="r" rtl="1"/>
            <a:r>
              <a:rPr lang="ar-JO" altLang="en-US" sz="2800" dirty="0"/>
              <a:t>يستطيعون </a:t>
            </a:r>
            <a:r>
              <a:rPr lang="ar-JO" altLang="en-US" sz="2800" dirty="0">
                <a:solidFill>
                  <a:srgbClr val="FF0000"/>
                </a:solidFill>
              </a:rPr>
              <a:t>القيام بعمليات عقلية </a:t>
            </a:r>
            <a:r>
              <a:rPr lang="ar-JO" altLang="en-US" sz="2800" dirty="0"/>
              <a:t>مثل الاستقراء والاستنباط طالما قامت على خبرات حسية</a:t>
            </a:r>
            <a:r>
              <a:rPr lang="ar-SA" altLang="en-US" sz="2800" dirty="0"/>
              <a:t>.</a:t>
            </a:r>
          </a:p>
          <a:p>
            <a:pPr algn="r" rtl="1"/>
            <a:r>
              <a:rPr lang="ar-JO" altLang="en-US" sz="2800" dirty="0"/>
              <a:t>يبدأ يدرك </a:t>
            </a:r>
            <a:r>
              <a:rPr lang="ar-JO" altLang="en-US" sz="2800" dirty="0">
                <a:solidFill>
                  <a:srgbClr val="FF0000"/>
                </a:solidFill>
              </a:rPr>
              <a:t>ثبات الخصائص</a:t>
            </a:r>
            <a:r>
              <a:rPr lang="ar-SA" altLang="en-US" sz="2800" dirty="0">
                <a:solidFill>
                  <a:srgbClr val="FF0000"/>
                </a:solidFill>
              </a:rPr>
              <a:t>.</a:t>
            </a:r>
          </a:p>
          <a:p>
            <a:pPr algn="r" rtl="1"/>
            <a:r>
              <a:rPr lang="ar-JO" altLang="en-US" sz="2800" dirty="0"/>
              <a:t>ويتكون لديه </a:t>
            </a:r>
            <a:r>
              <a:rPr lang="ar-JO" altLang="en-US" sz="2800" dirty="0">
                <a:solidFill>
                  <a:srgbClr val="FF0000"/>
                </a:solidFill>
              </a:rPr>
              <a:t>مفهوم الزمن </a:t>
            </a:r>
            <a:r>
              <a:rPr lang="ar-JO" altLang="en-US" sz="2800" dirty="0"/>
              <a:t>وتنمو قدرته على استخدام مفاهيم الهندسية الإقليدية</a:t>
            </a:r>
            <a:endParaRPr lang="ar-SA" altLang="en-US" sz="2800" dirty="0"/>
          </a:p>
          <a:p>
            <a:pPr algn="r" rtl="1"/>
            <a:r>
              <a:rPr lang="ar-JO" altLang="en-US" sz="2800" dirty="0"/>
              <a:t>يستطيع </a:t>
            </a:r>
            <a:r>
              <a:rPr lang="ar-JO" altLang="en-US" sz="2800" dirty="0">
                <a:solidFill>
                  <a:srgbClr val="FF0000"/>
                </a:solidFill>
              </a:rPr>
              <a:t>تصنيف الأشياء ضمن بعدين أو أكثر</a:t>
            </a:r>
            <a:r>
              <a:rPr lang="ar-SA" altLang="en-US" dirty="0" smtClean="0"/>
              <a:t>.</a:t>
            </a:r>
          </a:p>
          <a:p>
            <a:pPr algn="r" rtl="1"/>
            <a:endParaRPr lang="ar-SA" altLang="en-US" dirty="0" smtClean="0"/>
          </a:p>
          <a:p>
            <a:pPr algn="r">
              <a:buFont typeface="Arial" panose="020B0604020202020204" pitchFamily="34" charset="0"/>
              <a:buNone/>
            </a:pP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B6960D6-1B26-4DF8-AD46-D880C75CF199}" type="slidenum">
              <a:rPr lang="en-US" altLang="en-US">
                <a:solidFill>
                  <a:srgbClr val="FFFFFF"/>
                </a:solidFill>
                <a:latin typeface="Calibri" panose="020F0502020204030204" pitchFamily="34" charset="0"/>
              </a:rPr>
              <a:pPr eaLnBrk="1" hangingPunct="1"/>
              <a:t>35</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85161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5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500"/>
                                        <p:tgtEl>
                                          <p:spTgt spid="31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747">
                                            <p:txEl>
                                              <p:pRg st="1" end="1"/>
                                            </p:txEl>
                                          </p:spTgt>
                                        </p:tgtEl>
                                        <p:attrNameLst>
                                          <p:attrName>style.visibility</p:attrName>
                                        </p:attrNameLst>
                                      </p:cBhvr>
                                      <p:to>
                                        <p:strVal val="visible"/>
                                      </p:to>
                                    </p:set>
                                    <p:animEffect transition="in" filter="fade">
                                      <p:cBhvr>
                                        <p:cTn id="17" dur="500"/>
                                        <p:tgtEl>
                                          <p:spTgt spid="317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1747">
                                            <p:txEl>
                                              <p:pRg st="2" end="2"/>
                                            </p:txEl>
                                          </p:spTgt>
                                        </p:tgtEl>
                                        <p:attrNameLst>
                                          <p:attrName>style.visibility</p:attrName>
                                        </p:attrNameLst>
                                      </p:cBhvr>
                                      <p:to>
                                        <p:strVal val="visible"/>
                                      </p:to>
                                    </p:set>
                                    <p:animEffect transition="in" filter="fade">
                                      <p:cBhvr>
                                        <p:cTn id="22" dur="500"/>
                                        <p:tgtEl>
                                          <p:spTgt spid="317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1747">
                                            <p:txEl>
                                              <p:pRg st="3" end="3"/>
                                            </p:txEl>
                                          </p:spTgt>
                                        </p:tgtEl>
                                        <p:attrNameLst>
                                          <p:attrName>style.visibility</p:attrName>
                                        </p:attrNameLst>
                                      </p:cBhvr>
                                      <p:to>
                                        <p:strVal val="visible"/>
                                      </p:to>
                                    </p:set>
                                    <p:animEffect transition="in" filter="fade">
                                      <p:cBhvr>
                                        <p:cTn id="27" dur="500"/>
                                        <p:tgtEl>
                                          <p:spTgt spid="317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1747">
                                            <p:txEl>
                                              <p:pRg st="4" end="4"/>
                                            </p:txEl>
                                          </p:spTgt>
                                        </p:tgtEl>
                                        <p:attrNameLst>
                                          <p:attrName>style.visibility</p:attrName>
                                        </p:attrNameLst>
                                      </p:cBhvr>
                                      <p:to>
                                        <p:strVal val="visible"/>
                                      </p:to>
                                    </p:set>
                                    <p:animEffect transition="in" filter="fade">
                                      <p:cBhvr>
                                        <p:cTn id="32" dur="500"/>
                                        <p:tgtEl>
                                          <p:spTgt spid="3174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1747">
                                            <p:txEl>
                                              <p:pRg st="5" end="5"/>
                                            </p:txEl>
                                          </p:spTgt>
                                        </p:tgtEl>
                                        <p:attrNameLst>
                                          <p:attrName>style.visibility</p:attrName>
                                        </p:attrNameLst>
                                      </p:cBhvr>
                                      <p:to>
                                        <p:strVal val="visible"/>
                                      </p:to>
                                    </p:set>
                                    <p:animEffect transition="in" filter="fade">
                                      <p:cBhvr>
                                        <p:cTn id="37" dur="500"/>
                                        <p:tgtEl>
                                          <p:spTgt spid="3174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1747">
                                            <p:txEl>
                                              <p:pRg st="6" end="6"/>
                                            </p:txEl>
                                          </p:spTgt>
                                        </p:tgtEl>
                                        <p:attrNameLst>
                                          <p:attrName>style.visibility</p:attrName>
                                        </p:attrNameLst>
                                      </p:cBhvr>
                                      <p:to>
                                        <p:strVal val="visible"/>
                                      </p:to>
                                    </p:set>
                                    <p:animEffect transition="in" filter="fade">
                                      <p:cBhvr>
                                        <p:cTn id="42"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484310" y="595649"/>
            <a:ext cx="10018713" cy="936938"/>
          </a:xfrm>
        </p:spPr>
        <p:txBody>
          <a:bodyPr/>
          <a:lstStyle/>
          <a:p>
            <a:r>
              <a:rPr lang="ar-SA" altLang="en-US" sz="3200" b="1" dirty="0">
                <a:solidFill>
                  <a:schemeClr val="accent5"/>
                </a:solidFill>
              </a:rPr>
              <a:t>(12-14 سنة )</a:t>
            </a:r>
            <a:r>
              <a:rPr lang="en-US" altLang="en-US" sz="3200" b="1" dirty="0">
                <a:solidFill>
                  <a:schemeClr val="accent5"/>
                </a:solidFill>
              </a:rPr>
              <a:t> </a:t>
            </a:r>
            <a:r>
              <a:rPr lang="ar-JO" altLang="en-US" sz="3200" b="1" dirty="0">
                <a:solidFill>
                  <a:schemeClr val="accent5"/>
                </a:solidFill>
              </a:rPr>
              <a:t>4. مرحلة العمليات المجردة</a:t>
            </a:r>
            <a:endParaRPr lang="ar-SA" altLang="en-US" sz="3200" dirty="0">
              <a:solidFill>
                <a:schemeClr val="accent5"/>
              </a:solidFill>
            </a:endParaRPr>
          </a:p>
        </p:txBody>
      </p:sp>
      <p:sp>
        <p:nvSpPr>
          <p:cNvPr id="32771" name="Content Placeholder 2"/>
          <p:cNvSpPr>
            <a:spLocks noGrp="1"/>
          </p:cNvSpPr>
          <p:nvPr>
            <p:ph idx="1"/>
          </p:nvPr>
        </p:nvSpPr>
        <p:spPr>
          <a:xfrm>
            <a:off x="1981201" y="1957589"/>
            <a:ext cx="8970655" cy="4686099"/>
          </a:xfrm>
        </p:spPr>
        <p:txBody>
          <a:bodyPr>
            <a:normAutofit/>
          </a:bodyPr>
          <a:lstStyle/>
          <a:p>
            <a:pPr algn="r" rtl="1"/>
            <a:r>
              <a:rPr lang="ar-JO" altLang="en-US" dirty="0" smtClean="0"/>
              <a:t>يستطيع الطفل في هذه المرحلة </a:t>
            </a:r>
            <a:r>
              <a:rPr lang="ar-JO" altLang="en-US" dirty="0" smtClean="0">
                <a:solidFill>
                  <a:srgbClr val="FF0000"/>
                </a:solidFill>
              </a:rPr>
              <a:t>التفكير في المقترحات غير الواقعية </a:t>
            </a:r>
            <a:r>
              <a:rPr lang="ar-JO" altLang="en-US" dirty="0" smtClean="0"/>
              <a:t>، كما تنمو قدرته على </a:t>
            </a:r>
            <a:r>
              <a:rPr lang="ar-JO" altLang="en-US" dirty="0" smtClean="0">
                <a:solidFill>
                  <a:srgbClr val="FF0000"/>
                </a:solidFill>
              </a:rPr>
              <a:t>التفكير المنطقي </a:t>
            </a:r>
            <a:r>
              <a:rPr lang="ar-JO" altLang="en-US" dirty="0" smtClean="0"/>
              <a:t>الافتراضي .</a:t>
            </a:r>
            <a:endParaRPr lang="ar-SA" altLang="en-US" dirty="0" smtClean="0"/>
          </a:p>
          <a:p>
            <a:pPr algn="r" rtl="1"/>
            <a:r>
              <a:rPr lang="ar-JO" altLang="en-US" dirty="0" smtClean="0"/>
              <a:t>يستطيع كذلك </a:t>
            </a:r>
            <a:r>
              <a:rPr lang="ar-JO" altLang="en-US" dirty="0" smtClean="0">
                <a:solidFill>
                  <a:schemeClr val="accent6"/>
                </a:solidFill>
              </a:rPr>
              <a:t>التفكير في عمليات التفكير ذاتها</a:t>
            </a:r>
            <a:r>
              <a:rPr lang="ar-SA" altLang="en-US" dirty="0" smtClean="0"/>
              <a:t>.</a:t>
            </a:r>
          </a:p>
          <a:p>
            <a:pPr algn="r" rtl="1"/>
            <a:endParaRPr lang="ar-SA" altLang="en-US" dirty="0" smtClean="0">
              <a:solidFill>
                <a:srgbClr val="FFFFFF"/>
              </a:solidFill>
            </a:endParaRPr>
          </a:p>
          <a:p>
            <a:pPr algn="r" rtl="1"/>
            <a:r>
              <a:rPr lang="ar-JO" altLang="en-US" dirty="0" smtClean="0">
                <a:solidFill>
                  <a:srgbClr val="00B050"/>
                </a:solidFill>
              </a:rPr>
              <a:t>يؤكد </a:t>
            </a:r>
            <a:r>
              <a:rPr lang="ar-JO" altLang="en-US" dirty="0">
                <a:solidFill>
                  <a:srgbClr val="00B050"/>
                </a:solidFill>
              </a:rPr>
              <a:t>بياجيه أن المراحل الأربع السابقة هي مراحل متتالية لا يمكن للطفل تخطي مرحلة إلا بعد المرور بسابقتها إلا أن الفترات الزمنية المقترحة لبداية ونهاية كل مرحلة فإنها متفاوتة من طفل لآخر</a:t>
            </a:r>
            <a:r>
              <a:rPr lang="ar-SA" altLang="en-US" dirty="0">
                <a:solidFill>
                  <a:srgbClr val="00B050"/>
                </a:solidFill>
              </a:rPr>
              <a:t>.</a:t>
            </a:r>
          </a:p>
          <a:p>
            <a:pPr algn="r" rtl="1"/>
            <a:endParaRPr lang="en-US" altLang="en-US" dirty="0" smtClean="0"/>
          </a:p>
          <a:p>
            <a:pPr algn="r" rtl="1">
              <a:buFont typeface="Arial" panose="020B0604020202020204" pitchFamily="34" charset="0"/>
              <a:buNone/>
            </a:pPr>
            <a:r>
              <a:rPr lang="ar-JO" altLang="en-US" dirty="0" smtClean="0"/>
              <a:t>	</a:t>
            </a: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A2A034-12AA-453E-AE87-F8F6706F034E}" type="slidenum">
              <a:rPr lang="en-US" altLang="en-US">
                <a:solidFill>
                  <a:srgbClr val="FFFFFF"/>
                </a:solidFill>
                <a:latin typeface="Calibri" panose="020F0502020204030204" pitchFamily="34" charset="0"/>
              </a:rPr>
              <a:pPr eaLnBrk="1" hangingPunct="1"/>
              <a:t>36</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308737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5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fade">
                                      <p:cBhvr>
                                        <p:cTn id="12" dur="500"/>
                                        <p:tgtEl>
                                          <p:spTgt spid="32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Effect transition="in" filter="fade">
                                      <p:cBhvr>
                                        <p:cTn id="17" dur="500"/>
                                        <p:tgtEl>
                                          <p:spTgt spid="327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fade">
                                      <p:cBhvr>
                                        <p:cTn id="22"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484311" y="685800"/>
            <a:ext cx="10018713" cy="808149"/>
          </a:xfrm>
        </p:spPr>
        <p:txBody>
          <a:bodyPr>
            <a:normAutofit fontScale="90000"/>
          </a:bodyPr>
          <a:lstStyle/>
          <a:p>
            <a:r>
              <a:rPr lang="ar-JO" altLang="en-US" sz="3200" b="1" dirty="0">
                <a:solidFill>
                  <a:schemeClr val="accent5"/>
                </a:solidFill>
              </a:rPr>
              <a:t>العوامل التي تؤثر في النمو العقلي :</a:t>
            </a:r>
            <a:r>
              <a:rPr lang="en-US" altLang="en-US" sz="3200" dirty="0">
                <a:solidFill>
                  <a:schemeClr val="accent5"/>
                </a:solidFill>
              </a:rPr>
              <a:t/>
            </a:r>
            <a:br>
              <a:rPr lang="en-US" altLang="en-US" sz="3200" dirty="0">
                <a:solidFill>
                  <a:schemeClr val="accent5"/>
                </a:solidFill>
              </a:rPr>
            </a:br>
            <a:endParaRPr lang="ar-SA" altLang="en-US" sz="3200" dirty="0">
              <a:solidFill>
                <a:schemeClr val="accent5"/>
              </a:solidFill>
            </a:endParaRPr>
          </a:p>
        </p:txBody>
      </p:sp>
      <p:sp>
        <p:nvSpPr>
          <p:cNvPr id="23555" name="Content Placeholder 2"/>
          <p:cNvSpPr>
            <a:spLocks noGrp="1"/>
          </p:cNvSpPr>
          <p:nvPr>
            <p:ph idx="1"/>
          </p:nvPr>
        </p:nvSpPr>
        <p:spPr>
          <a:xfrm>
            <a:off x="1484311" y="2537137"/>
            <a:ext cx="10018713" cy="3176789"/>
          </a:xfrm>
        </p:spPr>
        <p:txBody>
          <a:bodyPr>
            <a:normAutofit fontScale="85000" lnSpcReduction="10000"/>
          </a:bodyPr>
          <a:lstStyle/>
          <a:p>
            <a:pPr algn="r" rtl="1">
              <a:defRPr/>
            </a:pPr>
            <a:r>
              <a:rPr lang="ar-JO" sz="3500" dirty="0">
                <a:solidFill>
                  <a:srgbClr val="00B0F0"/>
                </a:solidFill>
              </a:rPr>
              <a:t>يحدد بياجيه أربعة عوامل تؤثر في الانتقال بين المراحل </a:t>
            </a:r>
            <a:r>
              <a:rPr lang="ar-JO" sz="3500" dirty="0" smtClean="0">
                <a:solidFill>
                  <a:srgbClr val="00B0F0"/>
                </a:solidFill>
              </a:rPr>
              <a:t>وهي:</a:t>
            </a:r>
            <a:r>
              <a:rPr lang="ar-JO" sz="3500" dirty="0">
                <a:solidFill>
                  <a:srgbClr val="00B0F0"/>
                </a:solidFill>
              </a:rPr>
              <a:t> </a:t>
            </a:r>
            <a:endParaRPr lang="en-US" sz="3500" dirty="0">
              <a:solidFill>
                <a:srgbClr val="00B0F0"/>
              </a:solidFill>
            </a:endParaRPr>
          </a:p>
          <a:p>
            <a:pPr marL="514350" indent="-514350" algn="r">
              <a:buNone/>
              <a:defRPr/>
            </a:pPr>
            <a:r>
              <a:rPr lang="ar-SA" sz="3600" dirty="0">
                <a:solidFill>
                  <a:srgbClr val="FF0000"/>
                </a:solidFill>
              </a:rPr>
              <a:t>1- </a:t>
            </a:r>
            <a:r>
              <a:rPr lang="ar-JO" sz="3600" dirty="0">
                <a:solidFill>
                  <a:srgbClr val="FF0000"/>
                </a:solidFill>
              </a:rPr>
              <a:t>النضج العضوي</a:t>
            </a:r>
            <a:endParaRPr lang="en-US" sz="3600" dirty="0">
              <a:solidFill>
                <a:srgbClr val="FF0000"/>
              </a:solidFill>
            </a:endParaRPr>
          </a:p>
          <a:p>
            <a:pPr marL="514350" indent="-514350" algn="r">
              <a:buNone/>
              <a:defRPr/>
            </a:pPr>
            <a:r>
              <a:rPr lang="ar-JO" sz="3600" dirty="0">
                <a:solidFill>
                  <a:srgbClr val="FFC000"/>
                </a:solidFill>
              </a:rPr>
              <a:t>2. الخبرة الشخصية</a:t>
            </a:r>
            <a:r>
              <a:rPr lang="ar-SA" sz="3600" dirty="0">
                <a:solidFill>
                  <a:srgbClr val="FFC000"/>
                </a:solidFill>
              </a:rPr>
              <a:t> </a:t>
            </a:r>
          </a:p>
          <a:p>
            <a:pPr marL="514350" indent="-514350" algn="r">
              <a:buNone/>
              <a:defRPr/>
            </a:pPr>
            <a:r>
              <a:rPr lang="ar-JO" sz="3600" dirty="0">
                <a:solidFill>
                  <a:schemeClr val="accent2"/>
                </a:solidFill>
              </a:rPr>
              <a:t>3. التفاعلات الاجتماعية </a:t>
            </a:r>
            <a:endParaRPr lang="ar-SA" sz="3600" dirty="0">
              <a:solidFill>
                <a:schemeClr val="accent2"/>
              </a:solidFill>
            </a:endParaRPr>
          </a:p>
          <a:p>
            <a:pPr marL="514350" indent="-514350" algn="r">
              <a:buNone/>
              <a:defRPr/>
            </a:pPr>
            <a:r>
              <a:rPr lang="ar-JO" sz="3600" dirty="0"/>
              <a:t>4. الاتزان </a:t>
            </a:r>
            <a:endParaRPr lang="en-US" sz="3600" dirty="0"/>
          </a:p>
          <a:p>
            <a:pPr marL="514350" indent="-514350" algn="r">
              <a:buFont typeface="Arial" panose="020B0604020202020204" pitchFamily="34" charset="0"/>
              <a:buAutoNum type="arabicPeriod"/>
              <a:defRPr/>
            </a:pPr>
            <a:endParaRPr lang="ar-SA" sz="36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ECF51E-F0FE-484C-8963-73EEFCAD92FC}" type="slidenum">
              <a:rPr lang="en-US" altLang="en-US">
                <a:solidFill>
                  <a:srgbClr val="FFFFFF"/>
                </a:solidFill>
                <a:latin typeface="Calibri" panose="020F0502020204030204" pitchFamily="34" charset="0"/>
              </a:rPr>
              <a:pPr eaLnBrk="1" hangingPunct="1"/>
              <a:t>37</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79515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500"/>
                                        <p:tgtEl>
                                          <p:spTgt spid="337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fade">
                                      <p:cBhvr>
                                        <p:cTn id="17" dur="500"/>
                                        <p:tgtEl>
                                          <p:spTgt spid="235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555">
                                            <p:txEl>
                                              <p:pRg st="2" end="2"/>
                                            </p:txEl>
                                          </p:spTgt>
                                        </p:tgtEl>
                                        <p:attrNameLst>
                                          <p:attrName>style.visibility</p:attrName>
                                        </p:attrNameLst>
                                      </p:cBhvr>
                                      <p:to>
                                        <p:strVal val="visible"/>
                                      </p:to>
                                    </p:set>
                                    <p:animEffect transition="in" filter="fade">
                                      <p:cBhvr>
                                        <p:cTn id="22" dur="500"/>
                                        <p:tgtEl>
                                          <p:spTgt spid="235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555">
                                            <p:txEl>
                                              <p:pRg st="3" end="3"/>
                                            </p:txEl>
                                          </p:spTgt>
                                        </p:tgtEl>
                                        <p:attrNameLst>
                                          <p:attrName>style.visibility</p:attrName>
                                        </p:attrNameLst>
                                      </p:cBhvr>
                                      <p:to>
                                        <p:strVal val="visible"/>
                                      </p:to>
                                    </p:set>
                                    <p:animEffect transition="in" filter="fade">
                                      <p:cBhvr>
                                        <p:cTn id="27" dur="500"/>
                                        <p:tgtEl>
                                          <p:spTgt spid="235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555">
                                            <p:txEl>
                                              <p:pRg st="4" end="4"/>
                                            </p:txEl>
                                          </p:spTgt>
                                        </p:tgtEl>
                                        <p:attrNameLst>
                                          <p:attrName>style.visibility</p:attrName>
                                        </p:attrNameLst>
                                      </p:cBhvr>
                                      <p:to>
                                        <p:strVal val="visible"/>
                                      </p:to>
                                    </p:set>
                                    <p:animEffect transition="in" filter="fade">
                                      <p:cBhvr>
                                        <p:cTn id="32"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ar-JO" altLang="en-US" b="1" dirty="0" smtClean="0">
                <a:solidFill>
                  <a:schemeClr val="accent5"/>
                </a:solidFill>
              </a:rPr>
              <a:t>1. النضج العضوي :</a:t>
            </a:r>
            <a:endParaRPr lang="ar-SA" altLang="en-US" dirty="0" smtClean="0">
              <a:solidFill>
                <a:schemeClr val="accent5"/>
              </a:solidFill>
            </a:endParaRPr>
          </a:p>
        </p:txBody>
      </p:sp>
      <p:sp>
        <p:nvSpPr>
          <p:cNvPr id="34819" name="Content Placeholder 2"/>
          <p:cNvSpPr>
            <a:spLocks noGrp="1"/>
          </p:cNvSpPr>
          <p:nvPr>
            <p:ph idx="1"/>
          </p:nvPr>
        </p:nvSpPr>
        <p:spPr/>
        <p:txBody>
          <a:bodyPr/>
          <a:lstStyle/>
          <a:p>
            <a:pPr algn="r"/>
            <a:endParaRPr lang="en-US" altLang="en-US" dirty="0" smtClean="0"/>
          </a:p>
          <a:p>
            <a:pPr algn="r">
              <a:buFont typeface="Arial" panose="020B0604020202020204" pitchFamily="34" charset="0"/>
              <a:buNone/>
            </a:pPr>
            <a:r>
              <a:rPr lang="ar-JO" altLang="en-US" sz="4800" dirty="0" smtClean="0"/>
              <a:t>وهو عامل فسيولوجي تكويني ويشير إلى نضج الجهاز العصبي ونضج الغدد وسلامة الحواس .</a:t>
            </a:r>
            <a:endParaRPr lang="ar-SA" altLang="en-US" sz="4800"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1BF94D-FCCE-4267-BE66-2BF072176262}" type="slidenum">
              <a:rPr lang="en-US" altLang="en-US">
                <a:solidFill>
                  <a:srgbClr val="FFFFFF"/>
                </a:solidFill>
                <a:latin typeface="Calibri" panose="020F0502020204030204" pitchFamily="34" charset="0"/>
              </a:rPr>
              <a:pPr eaLnBrk="1" hangingPunct="1"/>
              <a:t>38</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403578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500"/>
                                        <p:tgtEl>
                                          <p:spTgt spid="348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ar-JO" altLang="en-US" b="1" dirty="0" smtClean="0">
                <a:solidFill>
                  <a:schemeClr val="accent5"/>
                </a:solidFill>
              </a:rPr>
              <a:t>2. الخبرة الشخصية :</a:t>
            </a:r>
            <a:r>
              <a:rPr lang="en-US" altLang="en-US" dirty="0" smtClean="0">
                <a:solidFill>
                  <a:schemeClr val="accent5"/>
                </a:solidFill>
              </a:rPr>
              <a:t/>
            </a:r>
            <a:br>
              <a:rPr lang="en-US" altLang="en-US" dirty="0" smtClean="0">
                <a:solidFill>
                  <a:schemeClr val="accent5"/>
                </a:solidFill>
              </a:rPr>
            </a:br>
            <a:endParaRPr lang="ar-SA" altLang="en-US" dirty="0" smtClean="0">
              <a:solidFill>
                <a:schemeClr val="accent5"/>
              </a:solidFill>
            </a:endParaRPr>
          </a:p>
        </p:txBody>
      </p:sp>
      <p:sp>
        <p:nvSpPr>
          <p:cNvPr id="35843" name="Content Placeholder 2"/>
          <p:cNvSpPr>
            <a:spLocks noGrp="1"/>
          </p:cNvSpPr>
          <p:nvPr>
            <p:ph idx="1"/>
          </p:nvPr>
        </p:nvSpPr>
        <p:spPr/>
        <p:txBody>
          <a:bodyPr/>
          <a:lstStyle/>
          <a:p>
            <a:pPr algn="r">
              <a:buFont typeface="Arial" panose="020B0604020202020204" pitchFamily="34" charset="0"/>
              <a:buNone/>
            </a:pPr>
            <a:r>
              <a:rPr lang="ar-JO" altLang="en-US" dirty="0" smtClean="0"/>
              <a:t>	فإذا تعرض الطفل لخبرات غنية فإنه يكون أسبق من غيره – ممن لا يتعرضون لتلك الخبرات – في الانتقال بين المراحل وذلك لأن الأعمال الفيزيائية تترجم إلى أفعال ذهنية تغني البيئة الذهنية للطفل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573C29-7983-45A9-82AE-72007A82635C}" type="slidenum">
              <a:rPr lang="en-US" altLang="en-US">
                <a:solidFill>
                  <a:srgbClr val="FFFFFF"/>
                </a:solidFill>
                <a:latin typeface="Calibri" panose="020F0502020204030204" pitchFamily="34" charset="0"/>
              </a:rPr>
              <a:pPr eaLnBrk="1" hangingPunct="1"/>
              <a:t>39</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51871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500"/>
                                        <p:tgtEl>
                                          <p:spTgt spid="358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fade">
                                      <p:cBhvr>
                                        <p:cTn id="12" dur="500"/>
                                        <p:tgtEl>
                                          <p:spTgt spid="358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a:solidFill>
                  <a:schemeClr val="accent5"/>
                </a:solidFill>
              </a:rPr>
              <a:t>موضوعات الوحدة</a:t>
            </a:r>
            <a:endParaRPr lang="en-US" dirty="0">
              <a:solidFill>
                <a:schemeClr val="accent5"/>
              </a:solidFill>
            </a:endParaRPr>
          </a:p>
        </p:txBody>
      </p:sp>
      <p:sp>
        <p:nvSpPr>
          <p:cNvPr id="3" name="Content Placeholder 2"/>
          <p:cNvSpPr>
            <a:spLocks noGrp="1"/>
          </p:cNvSpPr>
          <p:nvPr>
            <p:ph idx="1"/>
          </p:nvPr>
        </p:nvSpPr>
        <p:spPr/>
        <p:txBody>
          <a:bodyPr>
            <a:noAutofit/>
          </a:bodyPr>
          <a:lstStyle/>
          <a:p>
            <a:pPr algn="r" rtl="1"/>
            <a:r>
              <a:rPr lang="ar-EG" sz="3200" dirty="0">
                <a:solidFill>
                  <a:schemeClr val="accent6">
                    <a:lumMod val="50000"/>
                  </a:schemeClr>
                </a:solidFill>
              </a:rPr>
              <a:t>التعلم</a:t>
            </a:r>
            <a:r>
              <a:rPr lang="ar-EG" sz="3200" dirty="0" smtClean="0">
                <a:solidFill>
                  <a:schemeClr val="accent6">
                    <a:lumMod val="50000"/>
                  </a:schemeClr>
                </a:solidFill>
              </a:rPr>
              <a:t>.</a:t>
            </a:r>
            <a:endParaRPr lang="en-US" sz="3200" dirty="0" smtClean="0">
              <a:solidFill>
                <a:schemeClr val="accent6">
                  <a:lumMod val="50000"/>
                </a:schemeClr>
              </a:solidFill>
            </a:endParaRPr>
          </a:p>
          <a:p>
            <a:pPr algn="r" rtl="1"/>
            <a:r>
              <a:rPr lang="ar-EG" sz="3200" dirty="0">
                <a:solidFill>
                  <a:srgbClr val="FF0000"/>
                </a:solidFill>
              </a:rPr>
              <a:t>التعليم</a:t>
            </a:r>
            <a:r>
              <a:rPr lang="ar-EG" sz="3200" dirty="0" smtClean="0">
                <a:solidFill>
                  <a:srgbClr val="FF0000"/>
                </a:solidFill>
              </a:rPr>
              <a:t>.</a:t>
            </a:r>
            <a:endParaRPr lang="en-US" sz="3200" dirty="0" smtClean="0">
              <a:solidFill>
                <a:srgbClr val="FF0000"/>
              </a:solidFill>
            </a:endParaRPr>
          </a:p>
          <a:p>
            <a:pPr algn="r" rtl="1"/>
            <a:r>
              <a:rPr lang="ar-EG" sz="3200" dirty="0"/>
              <a:t>الدراسة</a:t>
            </a:r>
            <a:r>
              <a:rPr lang="ar-EG" sz="3200" dirty="0" smtClean="0"/>
              <a:t>.</a:t>
            </a:r>
            <a:endParaRPr lang="en-US" sz="3200" dirty="0" smtClean="0"/>
          </a:p>
          <a:p>
            <a:pPr algn="r" rtl="1"/>
            <a:r>
              <a:rPr lang="ar-EG" sz="3200" dirty="0">
                <a:solidFill>
                  <a:srgbClr val="FF0000"/>
                </a:solidFill>
              </a:rPr>
              <a:t>شروط التعلم</a:t>
            </a:r>
            <a:r>
              <a:rPr lang="ar-EG" sz="3200" dirty="0" smtClean="0">
                <a:solidFill>
                  <a:srgbClr val="FF0000"/>
                </a:solidFill>
              </a:rPr>
              <a:t>.</a:t>
            </a:r>
            <a:endParaRPr lang="en-US" sz="3200" dirty="0" smtClean="0">
              <a:solidFill>
                <a:srgbClr val="FF0000"/>
              </a:solidFill>
            </a:endParaRPr>
          </a:p>
          <a:p>
            <a:pPr algn="r" rtl="1"/>
            <a:r>
              <a:rPr lang="ar-EG" sz="3200" dirty="0" smtClean="0">
                <a:solidFill>
                  <a:srgbClr val="0070C0"/>
                </a:solidFill>
              </a:rPr>
              <a:t>نظريات التعلم.</a:t>
            </a:r>
            <a:endParaRPr lang="en-US" sz="3200" dirty="0">
              <a:solidFill>
                <a:srgbClr val="0070C0"/>
              </a:solidFill>
            </a:endParaRPr>
          </a:p>
        </p:txBody>
      </p:sp>
    </p:spTree>
    <p:extLst>
      <p:ext uri="{BB962C8B-B14F-4D97-AF65-F5344CB8AC3E}">
        <p14:creationId xmlns:p14="http://schemas.microsoft.com/office/powerpoint/2010/main" val="318106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ar-JO" altLang="en-US" b="1" dirty="0" smtClean="0">
                <a:solidFill>
                  <a:schemeClr val="accent5"/>
                </a:solidFill>
              </a:rPr>
              <a:t>3. التفاعلات الاجتماعية :</a:t>
            </a:r>
            <a:r>
              <a:rPr lang="en-US" altLang="en-US" dirty="0" smtClean="0">
                <a:solidFill>
                  <a:schemeClr val="accent5"/>
                </a:solidFill>
              </a:rPr>
              <a:t/>
            </a:r>
            <a:br>
              <a:rPr lang="en-US" altLang="en-US" dirty="0" smtClean="0">
                <a:solidFill>
                  <a:schemeClr val="accent5"/>
                </a:solidFill>
              </a:rPr>
            </a:br>
            <a:endParaRPr lang="ar-SA" altLang="en-US" dirty="0" smtClean="0">
              <a:solidFill>
                <a:schemeClr val="accent5"/>
              </a:solidFill>
            </a:endParaRPr>
          </a:p>
        </p:txBody>
      </p:sp>
      <p:sp>
        <p:nvSpPr>
          <p:cNvPr id="36867" name="Content Placeholder 2"/>
          <p:cNvSpPr>
            <a:spLocks noGrp="1"/>
          </p:cNvSpPr>
          <p:nvPr>
            <p:ph idx="1"/>
          </p:nvPr>
        </p:nvSpPr>
        <p:spPr/>
        <p:txBody>
          <a:bodyPr/>
          <a:lstStyle/>
          <a:p>
            <a:pPr algn="r">
              <a:buFont typeface="Arial" panose="020B0604020202020204" pitchFamily="34" charset="0"/>
              <a:buNone/>
            </a:pPr>
            <a:r>
              <a:rPr lang="ar-JO" altLang="en-US" dirty="0" smtClean="0"/>
              <a:t>	وتكتسب أهميتها لأنها تتطلب استخدام اللغة فعندما يلعب الأطفال ويقومون بالأعمال الجماعية ويتناقشون فإنهم يتبادلون المعرفة باستخدامهم للغة وهذا يتطلب امتلاك الطفل لبنية ذهنية تساعده على فهم اللغة المستعملة ، كما أن احتكاك الطفل بغيره يساعده على التخلص من التمركز حول الذات أما انعزاله فإنه يقوده إلى تصور أن رأيه دائماً هو الصواب ، فإذا أقرّ الطفل بأن هناك آراء تخالفه وقد تكون صحيحة فإن هذا يساعده على اختيار الآراء المناسبة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342EA88-427C-4FC7-A0B6-EF69B3735AC9}" type="slidenum">
              <a:rPr lang="en-US" altLang="en-US">
                <a:solidFill>
                  <a:srgbClr val="FFFFFF"/>
                </a:solidFill>
                <a:latin typeface="Calibri" panose="020F0502020204030204" pitchFamily="34" charset="0"/>
              </a:rPr>
              <a:pPr eaLnBrk="1" hangingPunct="1"/>
              <a:t>40</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14493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500"/>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fade">
                                      <p:cBhvr>
                                        <p:cTn id="12" dur="5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ar-JO" altLang="en-US" b="1" dirty="0" smtClean="0">
                <a:solidFill>
                  <a:schemeClr val="accent5"/>
                </a:solidFill>
              </a:rPr>
              <a:t>4. الاتزان :	</a:t>
            </a:r>
            <a:r>
              <a:rPr lang="en-US" altLang="en-US" dirty="0" smtClean="0">
                <a:solidFill>
                  <a:schemeClr val="accent5"/>
                </a:solidFill>
              </a:rPr>
              <a:t/>
            </a:r>
            <a:br>
              <a:rPr lang="en-US" altLang="en-US" dirty="0" smtClean="0">
                <a:solidFill>
                  <a:schemeClr val="accent5"/>
                </a:solidFill>
              </a:rPr>
            </a:br>
            <a:endParaRPr lang="ar-SA" altLang="en-US" dirty="0" smtClean="0">
              <a:solidFill>
                <a:schemeClr val="accent5"/>
              </a:solidFill>
            </a:endParaRPr>
          </a:p>
        </p:txBody>
      </p:sp>
      <p:sp>
        <p:nvSpPr>
          <p:cNvPr id="37891" name="Content Placeholder 2"/>
          <p:cNvSpPr>
            <a:spLocks noGrp="1"/>
          </p:cNvSpPr>
          <p:nvPr>
            <p:ph idx="1"/>
          </p:nvPr>
        </p:nvSpPr>
        <p:spPr/>
        <p:txBody>
          <a:bodyPr/>
          <a:lstStyle/>
          <a:p>
            <a:pPr algn="r">
              <a:buFont typeface="Arial" panose="020B0604020202020204" pitchFamily="34" charset="0"/>
              <a:buNone/>
            </a:pPr>
            <a:r>
              <a:rPr lang="ar-JO" altLang="en-US" dirty="0" smtClean="0"/>
              <a:t>	وهو منظم ذاتي للفرد لتحقيق الاتزان المتناسق بين العمليات العقلية والظروف المحيطة به فإذا لم تسعفه أنماط التفكير التي بلغها لمعالجة بعض المواقف التي يمر بها فإنه يحاول تجربة أنماط جديدة لا يكون قد استوعبها بعد إلى حد الإدماج في بنيته العقلية ويعدّل في فهمه وتصوره ونمط تفكيره ليتم استيعاب المواقف الجديدة والتلاؤم معها ليحصل بذلك الاتزان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81A5DB-8606-405D-AFC3-B13D2D7FB925}" type="slidenum">
              <a:rPr lang="en-US" altLang="en-US">
                <a:solidFill>
                  <a:srgbClr val="FFFFFF"/>
                </a:solidFill>
                <a:latin typeface="Calibri" panose="020F0502020204030204" pitchFamily="34" charset="0"/>
              </a:rPr>
              <a:pPr eaLnBrk="1" hangingPunct="1"/>
              <a:t>41</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57381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500"/>
                                        <p:tgtEl>
                                          <p:spTgt spid="378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fade">
                                      <p:cBhvr>
                                        <p:cTn id="12"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ar-JO" altLang="en-US" b="1" dirty="0" smtClean="0">
                <a:solidFill>
                  <a:schemeClr val="accent5"/>
                </a:solidFill>
              </a:rPr>
              <a:t>الثاني : روبرت جانييه </a:t>
            </a:r>
            <a:endParaRPr lang="ar-SA" altLang="en-US" dirty="0" smtClean="0">
              <a:solidFill>
                <a:schemeClr val="accent5"/>
              </a:solidFill>
            </a:endParaRPr>
          </a:p>
        </p:txBody>
      </p:sp>
      <p:sp>
        <p:nvSpPr>
          <p:cNvPr id="38915" name="Content Placeholder 2"/>
          <p:cNvSpPr>
            <a:spLocks noGrp="1"/>
          </p:cNvSpPr>
          <p:nvPr>
            <p:ph idx="1"/>
          </p:nvPr>
        </p:nvSpPr>
        <p:spPr>
          <a:xfrm>
            <a:off x="1484310" y="2189409"/>
            <a:ext cx="10018713" cy="3601792"/>
          </a:xfrm>
        </p:spPr>
        <p:txBody>
          <a:bodyPr>
            <a:normAutofit fontScale="92500" lnSpcReduction="20000"/>
          </a:bodyPr>
          <a:lstStyle/>
          <a:p>
            <a:pPr algn="r" rtl="1"/>
            <a:r>
              <a:rPr lang="ar-JO" altLang="en-US" sz="2800" dirty="0"/>
              <a:t>يرى جانيه أن التعلم له طبيعة تراكمية ، والنتاج التعلمي كهدف منشود أو عمل مطلوب يتطلب تعلماً سابقاً أو مقدرات تسبق التعلم أو العمل المطلوب</a:t>
            </a:r>
            <a:r>
              <a:rPr lang="ar-SA" altLang="en-US" sz="2800" dirty="0"/>
              <a:t>.</a:t>
            </a:r>
            <a:endParaRPr lang="en-US" altLang="en-US" sz="2800" dirty="0"/>
          </a:p>
          <a:p>
            <a:pPr algn="r" rtl="1"/>
            <a:r>
              <a:rPr lang="ar-JO" altLang="en-US" sz="2800" dirty="0"/>
              <a:t>الاستعداد للتعلم عند جانييه يتعلق بذخيرة المتعلم من النتاجات </a:t>
            </a:r>
            <a:r>
              <a:rPr lang="ar-JO" altLang="en-US" sz="2800" dirty="0" smtClean="0"/>
              <a:t>التعل</a:t>
            </a:r>
            <a:r>
              <a:rPr lang="ar-EG" altLang="en-US" sz="2800" dirty="0" smtClean="0"/>
              <a:t>ي</a:t>
            </a:r>
            <a:r>
              <a:rPr lang="ar-JO" altLang="en-US" sz="2800" dirty="0" smtClean="0"/>
              <a:t>مية </a:t>
            </a:r>
            <a:r>
              <a:rPr lang="ar-JO" altLang="en-US" sz="2800" dirty="0"/>
              <a:t>السابقة ، فاستعداد المتعلم لتعلم معلومة ما يتوقف على مقدار امتلاك المتعلم للمعلومات الأساسية اللازمة لتعلم تلك المعلومة .</a:t>
            </a:r>
            <a:endParaRPr lang="ar-SA" altLang="en-US" sz="2800" dirty="0"/>
          </a:p>
          <a:p>
            <a:pPr algn="r" rtl="1"/>
            <a:r>
              <a:rPr lang="ar-JO" altLang="en-US" sz="2800" dirty="0"/>
              <a:t>الاستعداد للتعلم عند جانييه له طابع كمي ، أما عند بياجيه فله طابع كيفي ، كما نتبين أن جانييه لا يهتم بتفكير المتعلم بل يهتم بمحتوى التعلم وكيفية تنظيمه وتقديمه له .</a:t>
            </a:r>
            <a:endParaRPr lang="en-US" altLang="en-US" sz="2800" dirty="0"/>
          </a:p>
          <a:p>
            <a:pPr algn="r"/>
            <a:endParaRPr lang="ar-SA" altLang="en-US" sz="28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B40E91-3F34-4C22-AD75-8C80ECDA1C47}" type="slidenum">
              <a:rPr lang="en-US" altLang="en-US">
                <a:solidFill>
                  <a:srgbClr val="FFFFFF"/>
                </a:solidFill>
                <a:latin typeface="Calibri" panose="020F0502020204030204" pitchFamily="34" charset="0"/>
              </a:rPr>
              <a:pPr eaLnBrk="1" hangingPunct="1"/>
              <a:t>42</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36820177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ar-JO" altLang="en-US" b="1" smtClean="0"/>
              <a:t>أنواع التعلم عند جانيه :</a:t>
            </a:r>
            <a:r>
              <a:rPr lang="en-US" altLang="en-US" smtClean="0"/>
              <a:t/>
            </a:r>
            <a:br>
              <a:rPr lang="en-US" altLang="en-US" smtClean="0"/>
            </a:br>
            <a:endParaRPr lang="ar-SA" altLang="en-US" smtClean="0"/>
          </a:p>
        </p:txBody>
      </p:sp>
      <p:sp>
        <p:nvSpPr>
          <p:cNvPr id="39939" name="Content Placeholder 2"/>
          <p:cNvSpPr>
            <a:spLocks noGrp="1"/>
          </p:cNvSpPr>
          <p:nvPr>
            <p:ph idx="1"/>
          </p:nvPr>
        </p:nvSpPr>
        <p:spPr/>
        <p:txBody>
          <a:bodyPr>
            <a:normAutofit fontScale="70000" lnSpcReduction="20000"/>
          </a:bodyPr>
          <a:lstStyle/>
          <a:p>
            <a:pPr algn="r">
              <a:buFont typeface="Arial" panose="020B0604020202020204" pitchFamily="34" charset="0"/>
              <a:buNone/>
            </a:pPr>
            <a:r>
              <a:rPr lang="ar-JO" altLang="en-US" sz="2800" b="1"/>
              <a:t>1. تعلم الإشارات </a:t>
            </a:r>
            <a:endParaRPr lang="en-US" altLang="en-US" sz="2800" b="1"/>
          </a:p>
          <a:p>
            <a:pPr algn="r">
              <a:buFont typeface="Arial" panose="020B0604020202020204" pitchFamily="34" charset="0"/>
              <a:buNone/>
            </a:pPr>
            <a:r>
              <a:rPr lang="ar-JO" altLang="en-US" sz="2800" b="1"/>
              <a:t>2. تعلم الارتباط بين المثير والاستجابة </a:t>
            </a:r>
            <a:endParaRPr lang="en-US" altLang="en-US" sz="2800"/>
          </a:p>
          <a:p>
            <a:pPr algn="r">
              <a:buFont typeface="Arial" panose="020B0604020202020204" pitchFamily="34" charset="0"/>
              <a:buNone/>
            </a:pPr>
            <a:r>
              <a:rPr lang="ar-JO" altLang="en-US" sz="2800" b="1"/>
              <a:t>3. تعلم تسلسلات ارتباطات حركية </a:t>
            </a:r>
            <a:endParaRPr lang="en-US" altLang="en-US" sz="2800" b="1"/>
          </a:p>
          <a:p>
            <a:pPr algn="r">
              <a:buFont typeface="Arial" panose="020B0604020202020204" pitchFamily="34" charset="0"/>
              <a:buNone/>
            </a:pPr>
            <a:r>
              <a:rPr lang="ar-JO" altLang="en-US" sz="2800" b="1"/>
              <a:t>4. تعلم ترابطات لفظية </a:t>
            </a:r>
            <a:endParaRPr lang="en-US" altLang="en-US" sz="2800" b="1"/>
          </a:p>
          <a:p>
            <a:pPr algn="r">
              <a:buFont typeface="Arial" panose="020B0604020202020204" pitchFamily="34" charset="0"/>
              <a:buNone/>
            </a:pPr>
            <a:r>
              <a:rPr lang="ar-JO" altLang="en-US" sz="2800" b="1"/>
              <a:t>5. تعلم التمايزات </a:t>
            </a:r>
            <a:endParaRPr lang="en-US" altLang="en-US" sz="2800" b="1"/>
          </a:p>
          <a:p>
            <a:pPr algn="r">
              <a:buFont typeface="Arial" panose="020B0604020202020204" pitchFamily="34" charset="0"/>
              <a:buNone/>
            </a:pPr>
            <a:r>
              <a:rPr lang="ar-JO" altLang="en-US" sz="2800" b="1"/>
              <a:t>6. تعلم المفاهيم </a:t>
            </a:r>
            <a:endParaRPr lang="en-US" altLang="en-US" sz="2800" b="1"/>
          </a:p>
          <a:p>
            <a:pPr algn="r">
              <a:buFont typeface="Arial" panose="020B0604020202020204" pitchFamily="34" charset="0"/>
              <a:buNone/>
            </a:pPr>
            <a:r>
              <a:rPr lang="ar-JO" altLang="en-US" sz="2800" b="1"/>
              <a:t>7. تعلم القواعد والمبادئ</a:t>
            </a:r>
            <a:endParaRPr lang="en-US" altLang="en-US" sz="2800" b="1"/>
          </a:p>
          <a:p>
            <a:pPr algn="r">
              <a:buFont typeface="Arial" panose="020B0604020202020204" pitchFamily="34" charset="0"/>
              <a:buNone/>
            </a:pPr>
            <a:r>
              <a:rPr lang="ar-JO" altLang="en-US" sz="2800" b="1"/>
              <a:t>8. تعلم حل المشكلات </a:t>
            </a:r>
            <a:endParaRPr lang="en-US" altLang="en-US" sz="2800"/>
          </a:p>
          <a:p>
            <a:pPr algn="r"/>
            <a:endParaRPr lang="ar-SA" altLang="en-US" sz="280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02BFC60-3FE3-44C9-89FB-3B401582AB4A}" type="slidenum">
              <a:rPr lang="en-US" altLang="en-US">
                <a:solidFill>
                  <a:srgbClr val="FFFFFF"/>
                </a:solidFill>
                <a:latin typeface="Calibri" panose="020F0502020204030204" pitchFamily="34" charset="0"/>
              </a:rPr>
              <a:pPr eaLnBrk="1" hangingPunct="1"/>
              <a:t>43</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9947335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ar-JO" altLang="en-US" b="1" smtClean="0"/>
              <a:t>1. تعلم الإشارات :</a:t>
            </a:r>
            <a:r>
              <a:rPr lang="en-US" altLang="en-US" smtClean="0"/>
              <a:t/>
            </a:r>
            <a:br>
              <a:rPr lang="en-US" altLang="en-US" smtClean="0"/>
            </a:br>
            <a:endParaRPr lang="ar-SA" altLang="en-US" smtClean="0"/>
          </a:p>
        </p:txBody>
      </p:sp>
      <p:sp>
        <p:nvSpPr>
          <p:cNvPr id="40963" name="Content Placeholder 2"/>
          <p:cNvSpPr>
            <a:spLocks noGrp="1"/>
          </p:cNvSpPr>
          <p:nvPr>
            <p:ph idx="1"/>
          </p:nvPr>
        </p:nvSpPr>
        <p:spPr/>
        <p:txBody>
          <a:bodyPr/>
          <a:lstStyle/>
          <a:p>
            <a:pPr algn="r" rtl="1">
              <a:buFont typeface="Arial" panose="020B0604020202020204" pitchFamily="34" charset="0"/>
              <a:buNone/>
            </a:pPr>
            <a:r>
              <a:rPr lang="ar-SA" altLang="en-US" smtClean="0"/>
              <a:t>- </a:t>
            </a:r>
            <a:r>
              <a:rPr lang="ar-JO" altLang="en-US" smtClean="0"/>
              <a:t>هو أبسط أنواع التعلم ويقع في قاعدة الهرم وهو نوع من التعلم اللاإرادي ويشبه التعلم الشرطي عند السلوكيين فالطفل يتعلم أن النار تؤلمه إذا اقترب منها .</a:t>
            </a:r>
            <a:endParaRPr lang="en-US" altLang="en-US" smtClean="0"/>
          </a:p>
          <a:p>
            <a:pPr algn="r" rtl="1">
              <a:buFont typeface="Arial" panose="020B0604020202020204" pitchFamily="34" charset="0"/>
              <a:buNone/>
            </a:pPr>
            <a:r>
              <a:rPr lang="ar-JO" altLang="en-US" smtClean="0"/>
              <a:t>	</a:t>
            </a:r>
            <a:endParaRPr lang="ar-SA" altLang="en-US" smtClean="0"/>
          </a:p>
          <a:p>
            <a:pPr algn="r" rtl="1">
              <a:buFont typeface="Arial" panose="020B0604020202020204" pitchFamily="34" charset="0"/>
              <a:buNone/>
            </a:pPr>
            <a:r>
              <a:rPr lang="ar-SA" altLang="en-US" smtClean="0"/>
              <a:t>- </a:t>
            </a:r>
            <a:r>
              <a:rPr lang="ar-JO" altLang="en-US" smtClean="0"/>
              <a:t>التعلم الإشاري هو تعلم وجداني كالاتجاهات والعواطف التي تكون موجبة أو سالبة سارّة أو مؤلمة.</a:t>
            </a:r>
            <a:endParaRPr lang="en-US" altLang="en-US" smtClean="0"/>
          </a:p>
          <a:p>
            <a:pPr algn="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B012C1-EAC6-453F-B3F2-AD0554B90483}" type="slidenum">
              <a:rPr lang="en-US" altLang="en-US">
                <a:solidFill>
                  <a:srgbClr val="FFFFFF"/>
                </a:solidFill>
                <a:latin typeface="Calibri" panose="020F0502020204030204" pitchFamily="34" charset="0"/>
              </a:rPr>
              <a:pPr eaLnBrk="1" hangingPunct="1"/>
              <a:t>44</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1974223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ar-JO" altLang="en-US" b="1" smtClean="0"/>
              <a:t>2. تعلم الارتباط بين المثير والاستجابة :</a:t>
            </a:r>
            <a:r>
              <a:rPr lang="en-US" altLang="en-US" smtClean="0"/>
              <a:t/>
            </a:r>
            <a:br>
              <a:rPr lang="en-US" altLang="en-US" smtClean="0"/>
            </a:br>
            <a:endParaRPr lang="ar-SA" altLang="en-US" smtClean="0"/>
          </a:p>
        </p:txBody>
      </p:sp>
      <p:sp>
        <p:nvSpPr>
          <p:cNvPr id="41987" name="Content Placeholder 2"/>
          <p:cNvSpPr>
            <a:spLocks noGrp="1"/>
          </p:cNvSpPr>
          <p:nvPr>
            <p:ph idx="1"/>
          </p:nvPr>
        </p:nvSpPr>
        <p:spPr/>
        <p:txBody>
          <a:bodyPr/>
          <a:lstStyle/>
          <a:p>
            <a:pPr algn="r">
              <a:buFont typeface="Arial" panose="020B0604020202020204" pitchFamily="34" charset="0"/>
              <a:buNone/>
            </a:pPr>
            <a:r>
              <a:rPr lang="ar-JO" altLang="en-US" smtClean="0"/>
              <a:t>	</a:t>
            </a:r>
            <a:r>
              <a:rPr lang="ar-SA" altLang="en-US" smtClean="0"/>
              <a:t>- </a:t>
            </a:r>
            <a:r>
              <a:rPr lang="ar-JO" altLang="en-US" smtClean="0"/>
              <a:t>يختلف هذا النمط عن سابقه أنه تعلم إرادي ويحدث من ارتباط مثير محدد باستجابة معينة معززة</a:t>
            </a:r>
            <a:r>
              <a:rPr lang="ar-SA" altLang="en-US" smtClean="0"/>
              <a:t>.</a:t>
            </a:r>
          </a:p>
          <a:p>
            <a:pPr algn="r">
              <a:buFont typeface="Arial" panose="020B0604020202020204" pitchFamily="34" charset="0"/>
              <a:buNone/>
            </a:pPr>
            <a:endParaRPr lang="ar-SA" altLang="en-US" smtClean="0"/>
          </a:p>
          <a:p>
            <a:pPr algn="r">
              <a:buFont typeface="Arial" panose="020B0604020202020204" pitchFamily="34" charset="0"/>
              <a:buNone/>
            </a:pPr>
            <a:r>
              <a:rPr lang="ar-SA" altLang="en-US" smtClean="0"/>
              <a:t> - </a:t>
            </a:r>
            <a:r>
              <a:rPr lang="ar-JO" altLang="en-US" smtClean="0"/>
              <a:t>يؤكد جانيه أن هذا التعلم يتوقف على تقديم التعزيز بصورة مباشرة بعد ظهور الاستجابة المرغوبة .</a:t>
            </a:r>
            <a:endParaRPr lang="en-US" altLang="en-US" smtClean="0"/>
          </a:p>
          <a:p>
            <a:pPr algn="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3E57BD-A021-4829-9151-71120549A0FE}" type="slidenum">
              <a:rPr lang="en-US" altLang="en-US">
                <a:solidFill>
                  <a:srgbClr val="FFFFFF"/>
                </a:solidFill>
                <a:latin typeface="Calibri" panose="020F0502020204030204" pitchFamily="34" charset="0"/>
              </a:rPr>
              <a:pPr eaLnBrk="1" hangingPunct="1"/>
              <a:t>45</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1419051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ar-JO" altLang="en-US" b="1" smtClean="0"/>
              <a:t>3. تعلم تسلسلات ارتباطات حركية :</a:t>
            </a:r>
            <a:r>
              <a:rPr lang="en-US" altLang="en-US" smtClean="0"/>
              <a:t/>
            </a:r>
            <a:br>
              <a:rPr lang="en-US" altLang="en-US" smtClean="0"/>
            </a:br>
            <a:endParaRPr lang="ar-SA" altLang="en-US" smtClean="0"/>
          </a:p>
        </p:txBody>
      </p:sp>
      <p:sp>
        <p:nvSpPr>
          <p:cNvPr id="43011" name="Content Placeholder 2"/>
          <p:cNvSpPr>
            <a:spLocks noGrp="1"/>
          </p:cNvSpPr>
          <p:nvPr>
            <p:ph idx="1"/>
          </p:nvPr>
        </p:nvSpPr>
        <p:spPr/>
        <p:txBody>
          <a:bodyPr/>
          <a:lstStyle/>
          <a:p>
            <a:pPr algn="r">
              <a:buFont typeface="Arial" panose="020B0604020202020204" pitchFamily="34" charset="0"/>
              <a:buNone/>
            </a:pPr>
            <a:r>
              <a:rPr lang="ar-JO" altLang="en-US" smtClean="0"/>
              <a:t>	</a:t>
            </a:r>
            <a:r>
              <a:rPr lang="ar-SA" altLang="en-US" smtClean="0"/>
              <a:t>- </a:t>
            </a:r>
            <a:r>
              <a:rPr lang="ar-JO" altLang="en-US" smtClean="0"/>
              <a:t>هو ارتباط متتابع لفعلين غير لفظيين أو أكثر من نوع المثير والاستجابة الذي سبق تعليمه</a:t>
            </a:r>
            <a:r>
              <a:rPr lang="ar-SA" altLang="en-US" smtClean="0"/>
              <a:t>.</a:t>
            </a:r>
          </a:p>
          <a:p>
            <a:pPr algn="r" rtl="1">
              <a:buFontTx/>
              <a:buChar char="-"/>
            </a:pPr>
            <a:r>
              <a:rPr lang="ar-JO" altLang="en-US" smtClean="0"/>
              <a:t>يشترط في هذا النوع من التعلم قدرة الفرد على إعادة ترتيب استجابات منعزلة بحيث تصبح مرتبطة ببعضها البعض لتصبح سلسلة من الاستجابات المترابطة.</a:t>
            </a:r>
            <a:endParaRPr lang="ar-SA" altLang="en-US" smtClean="0"/>
          </a:p>
          <a:p>
            <a:pPr algn="r" rtl="1">
              <a:buFontTx/>
              <a:buChar char="-"/>
            </a:pPr>
            <a:r>
              <a:rPr lang="ar-JO" altLang="en-US" smtClean="0"/>
              <a:t>من الأمثلة على ذلك ربط الحذاء ، تشغيل السيارة ، فك وتركيب الأجهزة ، بناء شكل هندسي من مكعبات .</a:t>
            </a:r>
            <a:endParaRPr lang="en-US" altLang="en-US" smtClean="0"/>
          </a:p>
          <a:p>
            <a:pPr algn="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68C10A-0067-488F-82F3-7500D965D861}" type="slidenum">
              <a:rPr lang="en-US" altLang="en-US">
                <a:solidFill>
                  <a:srgbClr val="FFFFFF"/>
                </a:solidFill>
                <a:latin typeface="Calibri" panose="020F0502020204030204" pitchFamily="34" charset="0"/>
              </a:rPr>
              <a:pPr eaLnBrk="1" hangingPunct="1"/>
              <a:t>46</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39748714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ar-JO" altLang="en-US" b="1" smtClean="0"/>
              <a:t>4. تعلم ترابطات لفظية :</a:t>
            </a:r>
            <a:r>
              <a:rPr lang="en-US" altLang="en-US" smtClean="0"/>
              <a:t/>
            </a:r>
            <a:br>
              <a:rPr lang="en-US" altLang="en-US" smtClean="0"/>
            </a:br>
            <a:endParaRPr lang="ar-SA" altLang="en-US" smtClean="0"/>
          </a:p>
        </p:txBody>
      </p:sp>
      <p:sp>
        <p:nvSpPr>
          <p:cNvPr id="44035" name="Content Placeholder 2"/>
          <p:cNvSpPr>
            <a:spLocks noGrp="1"/>
          </p:cNvSpPr>
          <p:nvPr>
            <p:ph idx="1"/>
          </p:nvPr>
        </p:nvSpPr>
        <p:spPr/>
        <p:txBody>
          <a:bodyPr/>
          <a:lstStyle/>
          <a:p>
            <a:pPr algn="r" rtl="1">
              <a:buFont typeface="Arial" panose="020B0604020202020204" pitchFamily="34" charset="0"/>
              <a:buNone/>
            </a:pPr>
            <a:r>
              <a:rPr lang="ar-JO" altLang="en-US" dirty="0" smtClean="0"/>
              <a:t>	</a:t>
            </a:r>
            <a:endParaRPr lang="ar-SA" altLang="en-US" dirty="0" smtClean="0"/>
          </a:p>
          <a:p>
            <a:pPr algn="r" rtl="1">
              <a:buFont typeface="Arial" panose="020B0604020202020204" pitchFamily="34" charset="0"/>
              <a:buNone/>
            </a:pPr>
            <a:r>
              <a:rPr lang="ar-SA" altLang="en-US" dirty="0" smtClean="0"/>
              <a:t>   </a:t>
            </a:r>
            <a:r>
              <a:rPr lang="ar-JO" altLang="en-US" dirty="0" smtClean="0"/>
              <a:t>هذا النوع يشبه سابقه لكن الارتباطات تحدث بين مثير</a:t>
            </a:r>
            <a:r>
              <a:rPr lang="ar-SA" altLang="en-US" dirty="0" smtClean="0"/>
              <a:t> </a:t>
            </a:r>
            <a:r>
              <a:rPr lang="ar-EG" altLang="en-US" dirty="0" smtClean="0"/>
              <a:t> </a:t>
            </a:r>
            <a:r>
              <a:rPr lang="ar-JO" altLang="en-US" dirty="0" smtClean="0"/>
              <a:t>واستجابة لألفاظ وليس لحركات، بحيث تصبح اللغة وسطاً مهماً للاتصال أي أن تصبح الجملة مفردات مفهومة لدى الطفل شريطة أن تكون مترابطة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9A55F5-2464-473E-B9D7-39C55C462AA5}" type="slidenum">
              <a:rPr lang="en-US" altLang="en-US">
                <a:solidFill>
                  <a:srgbClr val="FFFFFF"/>
                </a:solidFill>
                <a:latin typeface="Calibri" panose="020F0502020204030204" pitchFamily="34" charset="0"/>
              </a:rPr>
              <a:pPr eaLnBrk="1" hangingPunct="1"/>
              <a:t>47</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8767200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ar-JO" altLang="en-US" b="1" smtClean="0"/>
              <a:t>5. تعلم التمايزات :</a:t>
            </a:r>
            <a:r>
              <a:rPr lang="en-US" altLang="en-US" smtClean="0"/>
              <a:t/>
            </a:r>
            <a:br>
              <a:rPr lang="en-US" altLang="en-US" smtClean="0"/>
            </a:br>
            <a:endParaRPr lang="ar-SA" altLang="en-US" smtClean="0"/>
          </a:p>
        </p:txBody>
      </p:sp>
      <p:sp>
        <p:nvSpPr>
          <p:cNvPr id="45059" name="Content Placeholder 2"/>
          <p:cNvSpPr>
            <a:spLocks noGrp="1"/>
          </p:cNvSpPr>
          <p:nvPr>
            <p:ph idx="1"/>
          </p:nvPr>
        </p:nvSpPr>
        <p:spPr/>
        <p:txBody>
          <a:bodyPr/>
          <a:lstStyle/>
          <a:p>
            <a:pPr algn="r" rtl="1">
              <a:buFont typeface="Arial" panose="020B0604020202020204" pitchFamily="34" charset="0"/>
              <a:buNone/>
            </a:pPr>
            <a:r>
              <a:rPr lang="ar-JO" altLang="en-US" smtClean="0"/>
              <a:t>	يحدث هذا التعلم عند اكتساب المتعلم القدرة على التمييز بين الارتباطات المتعلمة ، فالمطلوب منه أن يستجيب استجابات محددة مختلفة لمثيرات مختلفة وإن تشابهت مع بعضها في المظهر المادي</a:t>
            </a:r>
            <a:r>
              <a:rPr lang="ar-SA" altLang="en-US" smtClean="0"/>
              <a:t>.</a:t>
            </a:r>
          </a:p>
          <a:p>
            <a:pPr algn="r" rtl="1">
              <a:buFont typeface="Arial" panose="020B0604020202020204" pitchFamily="34" charset="0"/>
              <a:buNone/>
            </a:pPr>
            <a:endParaRPr lang="ar-SA" altLang="en-US" smtClean="0"/>
          </a:p>
          <a:p>
            <a:pPr algn="r" rtl="1">
              <a:buFont typeface="Arial" panose="020B0604020202020204" pitchFamily="34" charset="0"/>
              <a:buNone/>
            </a:pPr>
            <a:r>
              <a:rPr lang="ar-SA" altLang="en-US" smtClean="0"/>
              <a:t>- </a:t>
            </a:r>
            <a:r>
              <a:rPr lang="ar-JO" altLang="en-US" smtClean="0"/>
              <a:t>من الأمثلة على ذلك التمييز بين أسماء الحيوانات أو النباتات أو الأشكال الهندسية .</a:t>
            </a:r>
            <a:endParaRPr lang="en-US" altLang="en-US" smtClean="0"/>
          </a:p>
          <a:p>
            <a:pPr algn="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333F8D-3889-4A88-86FC-CD151112CC32}" type="slidenum">
              <a:rPr lang="en-US" altLang="en-US">
                <a:solidFill>
                  <a:srgbClr val="FFFFFF"/>
                </a:solidFill>
                <a:latin typeface="Calibri" panose="020F0502020204030204" pitchFamily="34" charset="0"/>
              </a:rPr>
              <a:pPr eaLnBrk="1" hangingPunct="1"/>
              <a:t>48</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1503984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ar-JO" altLang="en-US" b="1" smtClean="0"/>
              <a:t>6. تعلم المفاهيم :</a:t>
            </a:r>
            <a:r>
              <a:rPr lang="en-US" altLang="en-US" smtClean="0"/>
              <a:t/>
            </a:r>
            <a:br>
              <a:rPr lang="en-US" altLang="en-US" smtClean="0"/>
            </a:br>
            <a:endParaRPr lang="ar-SA" altLang="en-US" smtClean="0"/>
          </a:p>
        </p:txBody>
      </p:sp>
      <p:sp>
        <p:nvSpPr>
          <p:cNvPr id="46083" name="Content Placeholder 2"/>
          <p:cNvSpPr>
            <a:spLocks noGrp="1"/>
          </p:cNvSpPr>
          <p:nvPr>
            <p:ph idx="1"/>
          </p:nvPr>
        </p:nvSpPr>
        <p:spPr/>
        <p:txBody>
          <a:bodyPr>
            <a:normAutofit fontScale="92500"/>
          </a:bodyPr>
          <a:lstStyle/>
          <a:p>
            <a:pPr algn="r" rtl="1">
              <a:buFont typeface="Arial" panose="020B0604020202020204" pitchFamily="34" charset="0"/>
              <a:buNone/>
            </a:pPr>
            <a:r>
              <a:rPr lang="ar-JO" altLang="en-US" b="1" dirty="0" smtClean="0">
                <a:solidFill>
                  <a:srgbClr val="FF0000"/>
                </a:solidFill>
              </a:rPr>
              <a:t>المفهوم</a:t>
            </a:r>
            <a:r>
              <a:rPr lang="ar-SA" altLang="en-US" dirty="0" smtClean="0">
                <a:solidFill>
                  <a:schemeClr val="accent6"/>
                </a:solidFill>
              </a:rPr>
              <a:t>: </a:t>
            </a:r>
            <a:r>
              <a:rPr lang="ar-JO" altLang="en-US" dirty="0" smtClean="0">
                <a:solidFill>
                  <a:schemeClr val="accent6"/>
                </a:solidFill>
              </a:rPr>
              <a:t>عبارة عن تجريد ذهني لخصائص مشتركة</a:t>
            </a:r>
            <a:r>
              <a:rPr lang="ar-SA" altLang="en-US" dirty="0" smtClean="0">
                <a:solidFill>
                  <a:schemeClr val="accent6"/>
                </a:solidFill>
              </a:rPr>
              <a:t> </a:t>
            </a:r>
            <a:r>
              <a:rPr lang="ar-JO" altLang="en-US" dirty="0" smtClean="0">
                <a:solidFill>
                  <a:schemeClr val="accent6"/>
                </a:solidFill>
              </a:rPr>
              <a:t>لمجموعة من الظواهر أو الخبرات أو الأشياء</a:t>
            </a:r>
            <a:r>
              <a:rPr lang="ar-SA" altLang="en-US" dirty="0" smtClean="0">
                <a:solidFill>
                  <a:srgbClr val="FFFFFF"/>
                </a:solidFill>
              </a:rPr>
              <a:t>.</a:t>
            </a:r>
            <a:r>
              <a:rPr lang="ar-JO" altLang="en-US" dirty="0" smtClean="0">
                <a:solidFill>
                  <a:srgbClr val="FFFFFF"/>
                </a:solidFill>
              </a:rPr>
              <a:t> </a:t>
            </a:r>
            <a:r>
              <a:rPr lang="ar-JO" altLang="en-US" dirty="0" smtClean="0"/>
              <a:t>	</a:t>
            </a:r>
            <a:endParaRPr lang="ar-SA" altLang="en-US" dirty="0" smtClean="0"/>
          </a:p>
          <a:p>
            <a:pPr algn="r">
              <a:buFont typeface="Arial" panose="020B0604020202020204" pitchFamily="34" charset="0"/>
              <a:buNone/>
            </a:pPr>
            <a:r>
              <a:rPr lang="ar-SA" altLang="en-US" dirty="0" smtClean="0"/>
              <a:t>- </a:t>
            </a:r>
            <a:r>
              <a:rPr lang="ar-JO" altLang="en-US" dirty="0" smtClean="0"/>
              <a:t>تعلم المفهوم عكس تعلم التمايزات لأنه يتطلب من المتعلم أن يستجيب استجابة عامة لمجموعة من الحوادث أو الأشياء التي تشترك في خصائص معينة حيث يكون المتعلم قادراً على أن يضع الأشياء أو الحوادث المتشابهة في فئة واحدة ، فضلاً عن قدرته على الاستجابة لأي مثال منها كأنها أحد عناصر هذه الفئة التي يندرج تحتها</a:t>
            </a:r>
            <a:r>
              <a:rPr lang="ar-SA" altLang="en-US" dirty="0" smtClean="0"/>
              <a:t>.</a:t>
            </a:r>
          </a:p>
          <a:p>
            <a:pPr algn="r">
              <a:buFont typeface="Arial" panose="020B0604020202020204" pitchFamily="34" charset="0"/>
              <a:buNone/>
            </a:pPr>
            <a:r>
              <a:rPr lang="ar-SA" altLang="en-US" dirty="0" smtClean="0"/>
              <a:t>- </a:t>
            </a:r>
            <a:r>
              <a:rPr lang="ar-JO" altLang="en-US" dirty="0" smtClean="0"/>
              <a:t>من الأمثلة على تلك المفاهيم ، العدد الأولي ، العنصر الفلز ، الجذر التربيعي ، ... الخ .</a:t>
            </a:r>
            <a:endParaRPr lang="en-US" altLang="en-US" dirty="0" smtClean="0"/>
          </a:p>
          <a:p>
            <a:pPr algn="r"/>
            <a:endParaRPr lang="ar-SA" altLang="en-US" dirty="0"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66342D-0141-432E-AA0A-F14455CC7F3A}" type="slidenum">
              <a:rPr lang="en-US" altLang="en-US">
                <a:solidFill>
                  <a:srgbClr val="FFFFFF"/>
                </a:solidFill>
                <a:latin typeface="Calibri" panose="020F0502020204030204" pitchFamily="34" charset="0"/>
              </a:rPr>
              <a:pPr eaLnBrk="1" hangingPunct="1"/>
              <a:t>49</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171851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194515"/>
          </a:xfrm>
        </p:spPr>
        <p:txBody>
          <a:bodyPr>
            <a:normAutofit/>
          </a:bodyPr>
          <a:lstStyle/>
          <a:p>
            <a:r>
              <a:rPr lang="ar-EG" sz="4800" dirty="0">
                <a:solidFill>
                  <a:schemeClr val="accent5"/>
                </a:solidFill>
              </a:rPr>
              <a:t>أهداف </a:t>
            </a:r>
            <a:r>
              <a:rPr lang="ar-EG" sz="4800" dirty="0" smtClean="0">
                <a:solidFill>
                  <a:schemeClr val="accent5"/>
                </a:solidFill>
              </a:rPr>
              <a:t>الوحدة</a:t>
            </a:r>
            <a:endParaRPr lang="en-US" sz="4800" dirty="0">
              <a:solidFill>
                <a:schemeClr val="accent5"/>
              </a:solidFill>
            </a:endParaRPr>
          </a:p>
        </p:txBody>
      </p:sp>
      <p:sp>
        <p:nvSpPr>
          <p:cNvPr id="4" name="Rectangle 1"/>
          <p:cNvSpPr>
            <a:spLocks noGrp="1" noChangeArrowheads="1"/>
          </p:cNvSpPr>
          <p:nvPr>
            <p:ph idx="1"/>
          </p:nvPr>
        </p:nvSpPr>
        <p:spPr bwMode="auto">
          <a:xfrm>
            <a:off x="1674254" y="2062353"/>
            <a:ext cx="9828769" cy="433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342900" indent="-3429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r" defTabSz="914400" rtl="0" eaLnBrk="1" fontAlgn="base" latinLnBrk="0" hangingPunct="1">
              <a:lnSpc>
                <a:spcPct val="100000"/>
              </a:lnSpc>
              <a:spcBef>
                <a:spcPct val="20000"/>
              </a:spcBef>
              <a:spcAft>
                <a:spcPct val="0"/>
              </a:spcAft>
              <a:buClrTx/>
              <a:buSzTx/>
              <a:buFontTx/>
              <a:buNone/>
              <a:tabLst/>
            </a:pPr>
            <a:r>
              <a:rPr kumimoji="0" lang="ar-SA" altLang="en-US" sz="2600" b="0" i="0" u="none" strike="noStrike" cap="none" normalizeH="0" baseline="0" dirty="0" smtClean="0">
                <a:ln>
                  <a:noFill/>
                </a:ln>
                <a:solidFill>
                  <a:srgbClr val="0070C0"/>
                </a:solidFill>
                <a:effectLst/>
                <a:latin typeface="Calibri" panose="020F0502020204030204" pitchFamily="34" charset="0"/>
                <a:cs typeface="Arial" panose="020B0604020202020204" pitchFamily="34" charset="0"/>
              </a:rPr>
              <a:t>يتوقع منك عزيزي الطالب، بعد دراسة هذه الوحدة، أن تحقق النتاجات الآتية</a:t>
            </a:r>
            <a:endParaRPr kumimoji="0" lang="en-US" altLang="en-US" sz="2600" b="0" i="0" u="none" strike="noStrike" cap="none" normalizeH="0" baseline="0" dirty="0" smtClean="0">
              <a:ln>
                <a:noFill/>
              </a:ln>
              <a:solidFill>
                <a:srgbClr val="0070C0"/>
              </a:solidFill>
              <a:effectLst/>
              <a:latin typeface="Calibri" panose="020F0502020204030204" pitchFamily="34" charset="0"/>
              <a:cs typeface="Arial" panose="020B0604020202020204" pitchFamily="34" charset="0"/>
            </a:endParaRPr>
          </a:p>
          <a:p>
            <a:pPr algn="r" defTabSz="914400" rtl="1" eaLnBrk="1" hangingPunct="1">
              <a:spcBef>
                <a:spcPct val="20000"/>
              </a:spcBef>
              <a:buClrTx/>
              <a:buSzTx/>
            </a:pPr>
            <a:r>
              <a:rPr kumimoji="0" lang="ar-SA"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توضح المقصود بكل من التعلم والتعليم والدراسة</a:t>
            </a:r>
            <a:r>
              <a:rPr kumimoji="0" lang="en-US"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تميز بين التعلم والتعليم والدراسة</a:t>
            </a:r>
            <a:r>
              <a:rPr kumimoji="0" lang="en-US"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تقدم أمثلة حياتية لما يعد تعلماً وما يعد تعليماً</a:t>
            </a:r>
            <a:r>
              <a:rPr kumimoji="0" lang="en-US"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تمارس إستراتيجية النجاح في المهمات المختلفة</a:t>
            </a:r>
            <a:r>
              <a:rPr kumimoji="0" lang="en-US"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تبين شروط التعلم الجيد</a:t>
            </a:r>
            <a:r>
              <a:rPr kumimoji="0" lang="en-US"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توضح المقصود بالنضج والدافعية والممارسة</a:t>
            </a:r>
            <a:r>
              <a:rPr kumimoji="0" lang="en-US"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تتعرف نظريات التعلم</a:t>
            </a:r>
            <a:r>
              <a:rPr kumimoji="0" lang="en-US" altLang="en-US" sz="2600" b="0" i="0" u="none" strike="noStrike" cap="none" normalizeH="0" baseline="0" dirty="0" smtClean="0">
                <a:ln>
                  <a:noFill/>
                </a:ln>
                <a:solidFill>
                  <a:srgbClr val="FF0000"/>
                </a:solidFill>
                <a:effectLst/>
                <a:latin typeface="Calibri" panose="020F0502020204030204" pitchFamily="34" charset="0"/>
                <a:cs typeface="Arial" panose="020B0604020202020204" pitchFamily="34" charset="0"/>
              </a:rPr>
              <a:t>.</a:t>
            </a:r>
          </a:p>
          <a:p>
            <a:pPr algn="r" defTabSz="914400" rtl="1" eaLnBrk="1" hangingPunct="1">
              <a:spcBef>
                <a:spcPct val="20000"/>
              </a:spcBef>
              <a:buClrTx/>
              <a:buSzTx/>
            </a:pPr>
            <a:r>
              <a:rPr kumimoji="0" lang="ar-SA"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تحسن من فعالية نمطك التعلمي</a:t>
            </a:r>
            <a:r>
              <a:rPr kumimoji="0" lang="ar-EG" altLang="en-US" sz="26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347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fade">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fade">
                                      <p:cBhvr>
                                        <p:cTn id="5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ar-JO" altLang="en-US" b="1" smtClean="0"/>
              <a:t>7. تعلم القواعد والمبادئ :</a:t>
            </a:r>
            <a:r>
              <a:rPr lang="en-US" altLang="en-US" smtClean="0"/>
              <a:t/>
            </a:r>
            <a:br>
              <a:rPr lang="en-US" altLang="en-US" smtClean="0"/>
            </a:br>
            <a:endParaRPr lang="ar-SA" altLang="en-US" smtClean="0"/>
          </a:p>
        </p:txBody>
      </p:sp>
      <p:sp>
        <p:nvSpPr>
          <p:cNvPr id="47107" name="Content Placeholder 2"/>
          <p:cNvSpPr>
            <a:spLocks noGrp="1"/>
          </p:cNvSpPr>
          <p:nvPr>
            <p:ph idx="1"/>
          </p:nvPr>
        </p:nvSpPr>
        <p:spPr/>
        <p:txBody>
          <a:bodyPr/>
          <a:lstStyle/>
          <a:p>
            <a:pPr algn="r">
              <a:buFont typeface="Arial" panose="020B0604020202020204" pitchFamily="34" charset="0"/>
              <a:buNone/>
            </a:pPr>
            <a:r>
              <a:rPr lang="ar-JO" altLang="en-US" smtClean="0"/>
              <a:t>	</a:t>
            </a:r>
            <a:r>
              <a:rPr lang="ar-JO" altLang="en-US" b="1" smtClean="0">
                <a:solidFill>
                  <a:srgbClr val="FF0000"/>
                </a:solidFill>
              </a:rPr>
              <a:t>القاعدة أو المبدأ</a:t>
            </a:r>
            <a:r>
              <a:rPr lang="ar-SA" altLang="en-US" b="1" smtClean="0">
                <a:solidFill>
                  <a:srgbClr val="FF0000"/>
                </a:solidFill>
              </a:rPr>
              <a:t>: </a:t>
            </a:r>
            <a:r>
              <a:rPr lang="ar-SA" altLang="en-US" smtClean="0"/>
              <a:t>عبارة عن </a:t>
            </a:r>
            <a:r>
              <a:rPr lang="ar-JO" altLang="en-US" smtClean="0"/>
              <a:t>علاقة ثابتة بين مفهومين أو أكثر ، وأساس تعلم المبادئ والقواعد هو تعلم المفاهيم المكونة لتلك المبادئ والقواعد</a:t>
            </a:r>
            <a:r>
              <a:rPr lang="ar-SA" altLang="en-US" smtClean="0"/>
              <a:t>.</a:t>
            </a:r>
          </a:p>
          <a:p>
            <a:pPr algn="r">
              <a:buFont typeface="Arial" panose="020B0604020202020204" pitchFamily="34" charset="0"/>
              <a:buNone/>
            </a:pPr>
            <a:endParaRPr lang="ar-SA" altLang="en-US" smtClean="0"/>
          </a:p>
          <a:p>
            <a:pPr algn="r">
              <a:buFont typeface="Arial" panose="020B0604020202020204" pitchFamily="34" charset="0"/>
              <a:buNone/>
            </a:pPr>
            <a:r>
              <a:rPr lang="ar-SA" altLang="en-US" smtClean="0"/>
              <a:t>-</a:t>
            </a:r>
            <a:r>
              <a:rPr lang="ar-JO" altLang="en-US" smtClean="0"/>
              <a:t> من الأمثلة على القواعد والمبادئ ، نظرية فيثاغورس : المربع المنشأ على الوتر في المثلث القائم الزاوية يساوي مجموع مساحتي المربعين المنشأين على ضلعي القائمة ، ومن الأمثلة كذلك المعادن تتمدد بالحرارة  .</a:t>
            </a:r>
            <a:endParaRPr lang="en-US" altLang="en-US" smtClean="0"/>
          </a:p>
          <a:p>
            <a:pPr algn="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B2C896-0F42-4C6A-A171-6C8A8FCB82D6}" type="slidenum">
              <a:rPr lang="en-US" altLang="en-US">
                <a:solidFill>
                  <a:srgbClr val="FFFFFF"/>
                </a:solidFill>
                <a:latin typeface="Calibri" panose="020F0502020204030204" pitchFamily="34" charset="0"/>
              </a:rPr>
              <a:pPr eaLnBrk="1" hangingPunct="1"/>
              <a:t>50</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26224830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ar-JO" altLang="en-US" b="1" smtClean="0"/>
              <a:t>8. تعلم حل المشكلات :</a:t>
            </a:r>
            <a:r>
              <a:rPr lang="en-US" altLang="en-US" smtClean="0"/>
              <a:t/>
            </a:r>
            <a:br>
              <a:rPr lang="en-US" altLang="en-US" smtClean="0"/>
            </a:br>
            <a:endParaRPr lang="ar-SA" altLang="en-US" smtClean="0"/>
          </a:p>
        </p:txBody>
      </p:sp>
      <p:sp>
        <p:nvSpPr>
          <p:cNvPr id="48131" name="Content Placeholder 2"/>
          <p:cNvSpPr>
            <a:spLocks noGrp="1"/>
          </p:cNvSpPr>
          <p:nvPr>
            <p:ph idx="1"/>
          </p:nvPr>
        </p:nvSpPr>
        <p:spPr/>
        <p:txBody>
          <a:bodyPr/>
          <a:lstStyle/>
          <a:p>
            <a:pPr algn="r" rtl="1"/>
            <a:r>
              <a:rPr lang="ar-JO" altLang="en-US" smtClean="0"/>
              <a:t>يعتبر تعلم حل المشكلات أعلى أنماط التعلم عند جانيه بل هو غاية التعلم عنده ، و يحدث عندما يكون المتعلم قادراً على التنسيق بين جميع أنماط التعلم التي لديه في حل مشكلة تواجهه ، وحتى يستطيع المتعلم حل المشكلات عليه أن يتعلم المفاهيم والقواعد والمبادئ اللازمة لحل المشكلة وكذلك عليه أن يدرك الارتباطات بين تلك المفاهيم والقواعد والمبادئ .</a:t>
            </a:r>
            <a:endParaRPr lang="ar-SA"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275D45-C80D-47E8-B8B6-2CF3ED1AF9D9}" type="slidenum">
              <a:rPr lang="en-US" altLang="en-US">
                <a:solidFill>
                  <a:srgbClr val="FFFFFF"/>
                </a:solidFill>
                <a:latin typeface="Calibri" panose="020F0502020204030204" pitchFamily="34" charset="0"/>
              </a:rPr>
              <a:pPr eaLnBrk="1" hangingPunct="1"/>
              <a:t>51</a:t>
            </a:fld>
            <a:endParaRPr lang="en-US" altLang="en-US">
              <a:solidFill>
                <a:srgbClr val="FFFFFF"/>
              </a:solidFill>
              <a:latin typeface="Calibri" panose="020F0502020204030204" pitchFamily="34" charset="0"/>
            </a:endParaRPr>
          </a:p>
        </p:txBody>
      </p:sp>
    </p:spTree>
    <p:extLst>
      <p:ext uri="{BB962C8B-B14F-4D97-AF65-F5344CB8AC3E}">
        <p14:creationId xmlns:p14="http://schemas.microsoft.com/office/powerpoint/2010/main" val="37934332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عنصر نائب للمحتوى 2"/>
          <p:cNvSpPr>
            <a:spLocks noGrp="1"/>
          </p:cNvSpPr>
          <p:nvPr>
            <p:ph idx="1"/>
          </p:nvPr>
        </p:nvSpPr>
        <p:spPr/>
        <p:txBody>
          <a:bodyPr/>
          <a:lstStyle/>
          <a:p>
            <a:pPr algn="ctr" rtl="1" eaLnBrk="1" hangingPunct="1">
              <a:buFont typeface="Arial" panose="020B0604020202020204" pitchFamily="34" charset="0"/>
              <a:buNone/>
            </a:pPr>
            <a:r>
              <a:rPr lang="ar-SA" altLang="en-US" sz="9600" b="1">
                <a:solidFill>
                  <a:srgbClr val="660066"/>
                </a:solidFill>
              </a:rPr>
              <a:t>تم بحمد الله تعالى</a:t>
            </a:r>
          </a:p>
          <a:p>
            <a:pPr algn="ctr" rtl="1" eaLnBrk="1" hangingPunct="1">
              <a:buFont typeface="Arial" panose="020B0604020202020204" pitchFamily="34" charset="0"/>
              <a:buNone/>
            </a:pPr>
            <a:endParaRPr lang="en-US" altLang="en-US" sz="9600" b="1">
              <a:solidFill>
                <a:srgbClr val="660066"/>
              </a:solidFill>
            </a:endParaRPr>
          </a:p>
        </p:txBody>
      </p:sp>
      <p:sp>
        <p:nvSpPr>
          <p:cNvPr id="44038" name="عنصر نائب لرقم الشريحة 5"/>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D5CC7E-D77B-4162-92A6-FD518CBCDB7D}" type="slidenum">
              <a:rPr lang="en-US" altLang="en-US" sz="2000" b="1">
                <a:latin typeface="Calibri" panose="020F0502020204030204" pitchFamily="34" charset="0"/>
              </a:rPr>
              <a:pPr eaLnBrk="1" hangingPunct="1"/>
              <a:t>52</a:t>
            </a:fld>
            <a:endParaRPr lang="en-US" altLang="en-US" sz="2000" b="1">
              <a:latin typeface="Calibri" panose="020F0502020204030204" pitchFamily="34" charset="0"/>
            </a:endParaRPr>
          </a:p>
        </p:txBody>
      </p:sp>
      <p:sp>
        <p:nvSpPr>
          <p:cNvPr id="5" name="وجه ضاحك 4"/>
          <p:cNvSpPr/>
          <p:nvPr/>
        </p:nvSpPr>
        <p:spPr>
          <a:xfrm>
            <a:off x="4024298" y="3143248"/>
            <a:ext cx="4104000" cy="3214710"/>
          </a:xfrm>
          <a:prstGeom prst="smileyFace">
            <a:avLst/>
          </a:prstGeom>
          <a:solidFill>
            <a:srgbClr val="FFFF99">
              <a:alpha val="99000"/>
            </a:srgbClr>
          </a:solidFill>
          <a:effectLst>
            <a:glow rad="228600">
              <a:schemeClr val="accent2">
                <a:satMod val="175000"/>
                <a:alpha val="40000"/>
              </a:schemeClr>
            </a:glow>
            <a:outerShdw blurRad="152400" dist="317500" dir="5400000" sx="90000" sy="-19000" rotWithShape="0">
              <a:prstClr val="black">
                <a:alpha val="15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3420024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EG" sz="4800" dirty="0">
                <a:solidFill>
                  <a:schemeClr val="accent5"/>
                </a:solidFill>
              </a:rPr>
              <a:t>مقدمة</a:t>
            </a:r>
            <a:endParaRPr lang="en-US" sz="4800" dirty="0">
              <a:solidFill>
                <a:schemeClr val="accent5"/>
              </a:solidFill>
            </a:endParaRPr>
          </a:p>
        </p:txBody>
      </p:sp>
      <p:sp>
        <p:nvSpPr>
          <p:cNvPr id="3" name="Content Placeholder 2"/>
          <p:cNvSpPr>
            <a:spLocks noGrp="1"/>
          </p:cNvSpPr>
          <p:nvPr>
            <p:ph idx="1"/>
          </p:nvPr>
        </p:nvSpPr>
        <p:spPr>
          <a:xfrm>
            <a:off x="1484310" y="1906073"/>
            <a:ext cx="10018713" cy="3885127"/>
          </a:xfrm>
        </p:spPr>
        <p:txBody>
          <a:bodyPr>
            <a:normAutofit/>
          </a:bodyPr>
          <a:lstStyle/>
          <a:p>
            <a:pPr algn="just" rtl="1"/>
            <a:r>
              <a:rPr lang="ar-EG" dirty="0">
                <a:solidFill>
                  <a:srgbClr val="0070C0"/>
                </a:solidFill>
              </a:rPr>
              <a:t>يعد التعلم والتعليم من أساسيات الحياة، بحيث لا يخلو نشاطاً بشرياً منهما، فهما يمثلان جانبان رئيسيان من حياة كل فرد </a:t>
            </a:r>
            <a:r>
              <a:rPr lang="ar-EG" dirty="0" smtClean="0">
                <a:solidFill>
                  <a:srgbClr val="0070C0"/>
                </a:solidFill>
              </a:rPr>
              <a:t>وكل مجتمع.</a:t>
            </a:r>
            <a:endParaRPr lang="en-US" dirty="0" smtClean="0">
              <a:solidFill>
                <a:srgbClr val="0070C0"/>
              </a:solidFill>
            </a:endParaRPr>
          </a:p>
          <a:p>
            <a:pPr algn="just" rtl="1"/>
            <a:r>
              <a:rPr lang="ar-EG" dirty="0" smtClean="0"/>
              <a:t> </a:t>
            </a:r>
            <a:r>
              <a:rPr lang="ar-EG" dirty="0"/>
              <a:t>فبواسطة التعلم يكتسب الفرد مجمل خبراته الفردية، وعن طريقه ينمو </a:t>
            </a:r>
            <a:r>
              <a:rPr lang="ar-EG" dirty="0" smtClean="0"/>
              <a:t>ويتقدم.</a:t>
            </a:r>
          </a:p>
          <a:p>
            <a:pPr algn="just" rtl="1"/>
            <a:r>
              <a:rPr lang="ar-EG" dirty="0" smtClean="0">
                <a:solidFill>
                  <a:srgbClr val="0070C0"/>
                </a:solidFill>
              </a:rPr>
              <a:t>وبفضله </a:t>
            </a:r>
            <a:r>
              <a:rPr lang="ar-EG" dirty="0">
                <a:solidFill>
                  <a:srgbClr val="0070C0"/>
                </a:solidFill>
              </a:rPr>
              <a:t>يواجه أخطار البيئة، </a:t>
            </a:r>
            <a:r>
              <a:rPr lang="ar-EG" dirty="0" smtClean="0">
                <a:solidFill>
                  <a:srgbClr val="0070C0"/>
                </a:solidFill>
              </a:rPr>
              <a:t>ويسيطر عليها</a:t>
            </a:r>
            <a:r>
              <a:rPr lang="ar-EG" dirty="0">
                <a:solidFill>
                  <a:srgbClr val="0070C0"/>
                </a:solidFill>
              </a:rPr>
              <a:t>، ويكون أنماط السلوك على اختلافها، ويصبح منتجاً للعلم والفن </a:t>
            </a:r>
            <a:r>
              <a:rPr lang="ar-EG" dirty="0" smtClean="0">
                <a:solidFill>
                  <a:srgbClr val="0070C0"/>
                </a:solidFill>
              </a:rPr>
              <a:t>والثقافة.</a:t>
            </a:r>
          </a:p>
          <a:p>
            <a:pPr algn="just" rtl="1"/>
            <a:r>
              <a:rPr lang="ar-EG" dirty="0" smtClean="0"/>
              <a:t> </a:t>
            </a:r>
            <a:r>
              <a:rPr lang="ar-EG" dirty="0"/>
              <a:t>لهذا أولت الدول عملية التعلم والتعليم </a:t>
            </a:r>
            <a:r>
              <a:rPr lang="ar-EG" dirty="0" smtClean="0"/>
              <a:t>جل اهتمامها</a:t>
            </a:r>
            <a:r>
              <a:rPr lang="ar-EG" dirty="0"/>
              <a:t>، وأنشئت لهما المؤسسات المسؤولة عن إدارتهما واستمرارهما وتوجيههما.</a:t>
            </a:r>
            <a:endParaRPr lang="en-US" dirty="0"/>
          </a:p>
        </p:txBody>
      </p:sp>
    </p:spTree>
    <p:extLst>
      <p:ext uri="{BB962C8B-B14F-4D97-AF65-F5344CB8AC3E}">
        <p14:creationId xmlns:p14="http://schemas.microsoft.com/office/powerpoint/2010/main" val="184764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hangingPunct="1"/>
            <a:r>
              <a:rPr lang="ar-SA" altLang="en-US" sz="5400" b="1" dirty="0"/>
              <a:t>ما الفرق؟</a:t>
            </a:r>
            <a:endParaRPr lang="en-US" altLang="en-US" sz="5400" b="1" dirty="0"/>
          </a:p>
        </p:txBody>
      </p:sp>
      <p:sp>
        <p:nvSpPr>
          <p:cNvPr id="18439" name="عنصر نائب لرقم الشريحة 6"/>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6456F8-E08E-4300-B4A7-F3AAA6336160}" type="slidenum">
              <a:rPr lang="en-US" altLang="en-US" sz="2000" b="1">
                <a:latin typeface="Calibri" panose="020F0502020204030204" pitchFamily="34" charset="0"/>
              </a:rPr>
              <a:pPr eaLnBrk="1" hangingPunct="1"/>
              <a:t>7</a:t>
            </a:fld>
            <a:endParaRPr lang="en-US" altLang="en-US" sz="2000" b="1">
              <a:latin typeface="Calibri" panose="020F0502020204030204" pitchFamily="34" charset="0"/>
            </a:endParaRPr>
          </a:p>
        </p:txBody>
      </p:sp>
      <p:pic>
        <p:nvPicPr>
          <p:cNvPr id="1026" name="Picture 2" descr="C:\Users\UsE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3188" y="2357439"/>
            <a:ext cx="3714750"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C:\Users\UsEr\Desktop\التعل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1188" y="2286000"/>
            <a:ext cx="4152900"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2" descr="C:\Users\UsEr\Desktop\التعلم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7564" y="1"/>
            <a:ext cx="3500437"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3" descr="C:\Users\UsEr\Desktop\التعليم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1189" y="357188"/>
            <a:ext cx="2928937"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3582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036"/>
                                        </p:tgtEl>
                                        <p:attrNameLst>
                                          <p:attrName>style.visibility</p:attrName>
                                        </p:attrNameLst>
                                      </p:cBhvr>
                                      <p:to>
                                        <p:strVal val="visible"/>
                                      </p:to>
                                    </p:set>
                                    <p:animEffect transition="in" filter="wipe(down)">
                                      <p:cBhvr>
                                        <p:cTn id="14" dur="500"/>
                                        <p:tgtEl>
                                          <p:spTgt spid="103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037"/>
                                        </p:tgtEl>
                                        <p:attrNameLst>
                                          <p:attrName>style.visibility</p:attrName>
                                        </p:attrNameLst>
                                      </p:cBhvr>
                                      <p:to>
                                        <p:strVal val="visible"/>
                                      </p:to>
                                    </p:set>
                                    <p:animEffect transition="in" filter="wipe(down)">
                                      <p:cBhvr>
                                        <p:cTn id="19" dur="500"/>
                                        <p:tgtEl>
                                          <p:spTgt spid="103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027"/>
                                        </p:tgtEl>
                                        <p:attrNameLst>
                                          <p:attrName>style.visibility</p:attrName>
                                        </p:attrNameLst>
                                      </p:cBhvr>
                                      <p:to>
                                        <p:strVal val="visible"/>
                                      </p:to>
                                    </p:set>
                                    <p:anim calcmode="lin" valueType="num">
                                      <p:cBhvr additive="base">
                                        <p:cTn id="24" dur="500" fill="hold"/>
                                        <p:tgtEl>
                                          <p:spTgt spid="1027"/>
                                        </p:tgtEl>
                                        <p:attrNameLst>
                                          <p:attrName>ppt_x</p:attrName>
                                        </p:attrNameLst>
                                      </p:cBhvr>
                                      <p:tavLst>
                                        <p:tav tm="0">
                                          <p:val>
                                            <p:strVal val="#ppt_x"/>
                                          </p:val>
                                        </p:tav>
                                        <p:tav tm="100000">
                                          <p:val>
                                            <p:strVal val="#ppt_x"/>
                                          </p:val>
                                        </p:tav>
                                      </p:tavLst>
                                    </p:anim>
                                    <p:anim calcmode="lin" valueType="num">
                                      <p:cBhvr additive="base">
                                        <p:cTn id="25"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7" presetClass="entr" presetSubtype="4" fill="hold" nodeType="clickEffect">
                                  <p:stCondLst>
                                    <p:cond delay="0"/>
                                  </p:stCondLst>
                                  <p:childTnLst>
                                    <p:set>
                                      <p:cBhvr>
                                        <p:cTn id="29" dur="1" fill="hold">
                                          <p:stCondLst>
                                            <p:cond delay="0"/>
                                          </p:stCondLst>
                                        </p:cTn>
                                        <p:tgtEl>
                                          <p:spTgt spid="1026"/>
                                        </p:tgtEl>
                                        <p:attrNameLst>
                                          <p:attrName>style.visibility</p:attrName>
                                        </p:attrNameLst>
                                      </p:cBhvr>
                                      <p:to>
                                        <p:strVal val="visible"/>
                                      </p:to>
                                    </p:set>
                                    <p:anim calcmode="lin" valueType="num">
                                      <p:cBhvr additive="base">
                                        <p:cTn id="30" dur="5000" fill="hold"/>
                                        <p:tgtEl>
                                          <p:spTgt spid="1026"/>
                                        </p:tgtEl>
                                        <p:attrNameLst>
                                          <p:attrName>ppt_x</p:attrName>
                                        </p:attrNameLst>
                                      </p:cBhvr>
                                      <p:tavLst>
                                        <p:tav tm="0">
                                          <p:val>
                                            <p:strVal val="#ppt_x"/>
                                          </p:val>
                                        </p:tav>
                                        <p:tav tm="100000">
                                          <p:val>
                                            <p:strVal val="#ppt_x"/>
                                          </p:val>
                                        </p:tav>
                                      </p:tavLst>
                                    </p:anim>
                                    <p:anim calcmode="lin" valueType="num">
                                      <p:cBhvr additive="base">
                                        <p:cTn id="31" dur="5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93372"/>
            <a:ext cx="10018713" cy="911180"/>
          </a:xfrm>
        </p:spPr>
        <p:txBody>
          <a:bodyPr/>
          <a:lstStyle/>
          <a:p>
            <a:r>
              <a:rPr lang="ar-EG" dirty="0" smtClean="0">
                <a:solidFill>
                  <a:srgbClr val="FF0000"/>
                </a:solidFill>
              </a:rPr>
              <a:t>ما الفرق بين التعلم والتعليم؟</a:t>
            </a:r>
            <a:endParaRPr lang="en-US" dirty="0">
              <a:solidFill>
                <a:srgbClr val="FF0000"/>
              </a:solidFill>
            </a:endParaRPr>
          </a:p>
        </p:txBody>
      </p:sp>
      <p:sp>
        <p:nvSpPr>
          <p:cNvPr id="3" name="Content Placeholder 2"/>
          <p:cNvSpPr>
            <a:spLocks noGrp="1"/>
          </p:cNvSpPr>
          <p:nvPr>
            <p:ph idx="1"/>
          </p:nvPr>
        </p:nvSpPr>
        <p:spPr>
          <a:xfrm>
            <a:off x="1484310" y="850007"/>
            <a:ext cx="10518800" cy="5872766"/>
          </a:xfrm>
        </p:spPr>
        <p:txBody>
          <a:bodyPr>
            <a:normAutofit/>
          </a:bodyPr>
          <a:lstStyle/>
          <a:p>
            <a:pPr marL="0" indent="0" algn="r" rtl="1">
              <a:buNone/>
            </a:pPr>
            <a:r>
              <a:rPr lang="ar-EG" sz="3600" dirty="0" smtClean="0">
                <a:solidFill>
                  <a:srgbClr val="002060"/>
                </a:solidFill>
              </a:rPr>
              <a:t>اولا: التعلم</a:t>
            </a:r>
            <a:r>
              <a:rPr lang="en-US" sz="3600" dirty="0" smtClean="0">
                <a:solidFill>
                  <a:srgbClr val="002060"/>
                </a:solidFill>
              </a:rPr>
              <a:t> LEARNING </a:t>
            </a:r>
            <a:endParaRPr lang="ar-EG" sz="3600" dirty="0" smtClean="0">
              <a:solidFill>
                <a:srgbClr val="002060"/>
              </a:solidFill>
            </a:endParaRPr>
          </a:p>
          <a:p>
            <a:pPr algn="r" rtl="1"/>
            <a:r>
              <a:rPr lang="ar-EG" dirty="0" smtClean="0">
                <a:solidFill>
                  <a:schemeClr val="accent6"/>
                </a:solidFill>
              </a:rPr>
              <a:t>أختلف العلماء فى تعريف مصطلح التعلم </a:t>
            </a:r>
            <a:r>
              <a:rPr lang="ar-EG" dirty="0">
                <a:solidFill>
                  <a:schemeClr val="accent6"/>
                </a:solidFill>
              </a:rPr>
              <a:t>بسبب كثرة التعريفات واختلاف </a:t>
            </a:r>
            <a:r>
              <a:rPr lang="ar-EG" dirty="0" smtClean="0">
                <a:solidFill>
                  <a:schemeClr val="accent6"/>
                </a:solidFill>
              </a:rPr>
              <a:t>النظريات.</a:t>
            </a:r>
          </a:p>
          <a:p>
            <a:pPr algn="r" rtl="1"/>
            <a:r>
              <a:rPr lang="ar-EG" dirty="0" smtClean="0"/>
              <a:t>فيعرفه </a:t>
            </a:r>
            <a:r>
              <a:rPr lang="ar-EG" dirty="0" smtClean="0">
                <a:solidFill>
                  <a:srgbClr val="FF0000"/>
                </a:solidFill>
              </a:rPr>
              <a:t>ثورندايك</a:t>
            </a:r>
            <a:r>
              <a:rPr lang="ar-EG" dirty="0" smtClean="0"/>
              <a:t> على «أنه </a:t>
            </a:r>
            <a:r>
              <a:rPr lang="ar-EG" dirty="0"/>
              <a:t>سلسلة من التغيرات في سلوك الإنسان </a:t>
            </a:r>
            <a:r>
              <a:rPr lang="ar-EG" dirty="0" smtClean="0"/>
              <a:t>»</a:t>
            </a:r>
          </a:p>
          <a:p>
            <a:pPr algn="r" rtl="1"/>
            <a:r>
              <a:rPr lang="ar-EG" dirty="0" smtClean="0">
                <a:solidFill>
                  <a:srgbClr val="00B050"/>
                </a:solidFill>
              </a:rPr>
              <a:t>أما </a:t>
            </a:r>
            <a:r>
              <a:rPr lang="ar-EG" dirty="0" smtClean="0">
                <a:solidFill>
                  <a:srgbClr val="FF0000"/>
                </a:solidFill>
              </a:rPr>
              <a:t>أندرسن </a:t>
            </a:r>
            <a:r>
              <a:rPr lang="ar-EG" dirty="0">
                <a:solidFill>
                  <a:srgbClr val="FF0000"/>
                </a:solidFill>
              </a:rPr>
              <a:t>وجيتس </a:t>
            </a:r>
            <a:r>
              <a:rPr lang="ar-EG" dirty="0" smtClean="0">
                <a:solidFill>
                  <a:srgbClr val="00B050"/>
                </a:solidFill>
              </a:rPr>
              <a:t>فيصف التعلم بأنه </a:t>
            </a:r>
            <a:r>
              <a:rPr lang="ar-EG" dirty="0">
                <a:solidFill>
                  <a:srgbClr val="00B050"/>
                </a:solidFill>
              </a:rPr>
              <a:t>« </a:t>
            </a:r>
            <a:r>
              <a:rPr lang="ar-EG" dirty="0" smtClean="0">
                <a:solidFill>
                  <a:srgbClr val="00B050"/>
                </a:solidFill>
              </a:rPr>
              <a:t>عملية </a:t>
            </a:r>
            <a:r>
              <a:rPr lang="ar-EG" dirty="0">
                <a:solidFill>
                  <a:srgbClr val="00B050"/>
                </a:solidFill>
              </a:rPr>
              <a:t>تكيف الاستجابات لتناسب المواقف </a:t>
            </a:r>
            <a:r>
              <a:rPr lang="ar-EG" dirty="0" smtClean="0">
                <a:solidFill>
                  <a:srgbClr val="00B050"/>
                </a:solidFill>
              </a:rPr>
              <a:t>المختلفة</a:t>
            </a:r>
            <a:r>
              <a:rPr lang="ar-EG" dirty="0">
                <a:solidFill>
                  <a:srgbClr val="00B050"/>
                </a:solidFill>
              </a:rPr>
              <a:t> </a:t>
            </a:r>
            <a:r>
              <a:rPr lang="ar-EG" dirty="0" smtClean="0">
                <a:solidFill>
                  <a:srgbClr val="00B050"/>
                </a:solidFill>
              </a:rPr>
              <a:t>».</a:t>
            </a:r>
          </a:p>
          <a:p>
            <a:pPr algn="r" rtl="1"/>
            <a:r>
              <a:rPr lang="ar-EG" dirty="0" smtClean="0"/>
              <a:t>وقد دعا  </a:t>
            </a:r>
            <a:r>
              <a:rPr lang="ar-EG" dirty="0" smtClean="0">
                <a:solidFill>
                  <a:srgbClr val="FF0000"/>
                </a:solidFill>
              </a:rPr>
              <a:t>جانييه</a:t>
            </a:r>
            <a:r>
              <a:rPr lang="ar-EG" dirty="0" smtClean="0"/>
              <a:t> إلى </a:t>
            </a:r>
            <a:r>
              <a:rPr lang="ar-EG" dirty="0"/>
              <a:t>التمييز بين العوامل التي تتحكم فيها الوراثة إلى حد بعيد </a:t>
            </a:r>
            <a:r>
              <a:rPr lang="ar-EG" dirty="0" smtClean="0"/>
              <a:t>(كالنمو) وبين </a:t>
            </a:r>
            <a:r>
              <a:rPr lang="ar-EG" dirty="0"/>
              <a:t>العوامل التي هي </a:t>
            </a:r>
            <a:r>
              <a:rPr lang="ar-EG" dirty="0" smtClean="0"/>
              <a:t>في الأساس </a:t>
            </a:r>
            <a:r>
              <a:rPr lang="ar-EG" dirty="0"/>
              <a:t>نتاج التجربة البيئية </a:t>
            </a:r>
            <a:r>
              <a:rPr lang="ar-EG" dirty="0" smtClean="0"/>
              <a:t>(التعلم).</a:t>
            </a:r>
          </a:p>
          <a:p>
            <a:pPr algn="r" rtl="1"/>
            <a:r>
              <a:rPr lang="ar-EG" dirty="0" smtClean="0">
                <a:solidFill>
                  <a:srgbClr val="00B050"/>
                </a:solidFill>
              </a:rPr>
              <a:t>ولكن </a:t>
            </a:r>
            <a:r>
              <a:rPr lang="ar-EG" dirty="0" smtClean="0">
                <a:solidFill>
                  <a:srgbClr val="FF0000"/>
                </a:solidFill>
              </a:rPr>
              <a:t>ثروب</a:t>
            </a:r>
            <a:r>
              <a:rPr lang="ar-EG" dirty="0" smtClean="0">
                <a:solidFill>
                  <a:srgbClr val="00B050"/>
                </a:solidFill>
              </a:rPr>
              <a:t> وصف التعلم </a:t>
            </a:r>
            <a:r>
              <a:rPr lang="ar-EG" dirty="0">
                <a:solidFill>
                  <a:srgbClr val="00B050"/>
                </a:solidFill>
              </a:rPr>
              <a:t>بأنه </a:t>
            </a:r>
            <a:r>
              <a:rPr lang="ar-EG" dirty="0"/>
              <a:t>« </a:t>
            </a:r>
            <a:r>
              <a:rPr lang="ar-EG" dirty="0" smtClean="0">
                <a:solidFill>
                  <a:srgbClr val="00B050"/>
                </a:solidFill>
              </a:rPr>
              <a:t>مجموعة </a:t>
            </a:r>
            <a:r>
              <a:rPr lang="ar-EG" dirty="0">
                <a:solidFill>
                  <a:srgbClr val="00B050"/>
                </a:solidFill>
              </a:rPr>
              <a:t>تغيرات تكيفية تحدث لسلوك المرء، </a:t>
            </a:r>
            <a:r>
              <a:rPr lang="ar-EG" dirty="0" smtClean="0">
                <a:solidFill>
                  <a:srgbClr val="00B050"/>
                </a:solidFill>
              </a:rPr>
              <a:t>وهي في </a:t>
            </a:r>
            <a:r>
              <a:rPr lang="ar-EG" dirty="0">
                <a:solidFill>
                  <a:srgbClr val="00B050"/>
                </a:solidFill>
              </a:rPr>
              <a:t>حصيلتها تعبير عن خبرات في التلاؤم مع </a:t>
            </a:r>
            <a:r>
              <a:rPr lang="ar-EG" dirty="0" smtClean="0">
                <a:solidFill>
                  <a:srgbClr val="00B050"/>
                </a:solidFill>
              </a:rPr>
              <a:t>البيئة</a:t>
            </a:r>
            <a:r>
              <a:rPr lang="ar-EG" dirty="0"/>
              <a:t> </a:t>
            </a:r>
            <a:r>
              <a:rPr lang="ar-EG" dirty="0" smtClean="0"/>
              <a:t>»</a:t>
            </a:r>
            <a:endParaRPr lang="ar-EG" dirty="0" smtClean="0">
              <a:solidFill>
                <a:srgbClr val="00B050"/>
              </a:solidFill>
            </a:endParaRPr>
          </a:p>
          <a:p>
            <a:pPr marL="0" indent="0" algn="r" rtl="1">
              <a:buNone/>
            </a:pPr>
            <a:endParaRPr lang="en-US" dirty="0"/>
          </a:p>
        </p:txBody>
      </p:sp>
    </p:spTree>
    <p:extLst>
      <p:ext uri="{BB962C8B-B14F-4D97-AF65-F5344CB8AC3E}">
        <p14:creationId xmlns:p14="http://schemas.microsoft.com/office/powerpoint/2010/main" val="193194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solidFill>
                  <a:schemeClr val="accent5"/>
                </a:solidFill>
              </a:rPr>
              <a:t>باختصار التعلم هو:</a:t>
            </a:r>
            <a:endParaRPr lang="en-US" dirty="0">
              <a:solidFill>
                <a:schemeClr val="accent5"/>
              </a:solidFill>
            </a:endParaRPr>
          </a:p>
        </p:txBody>
      </p:sp>
      <p:sp>
        <p:nvSpPr>
          <p:cNvPr id="3" name="Content Placeholder 2"/>
          <p:cNvSpPr>
            <a:spLocks noGrp="1"/>
          </p:cNvSpPr>
          <p:nvPr>
            <p:ph idx="1"/>
          </p:nvPr>
        </p:nvSpPr>
        <p:spPr/>
        <p:txBody>
          <a:bodyPr>
            <a:normAutofit/>
          </a:bodyPr>
          <a:lstStyle/>
          <a:p>
            <a:pPr marL="0" indent="0" algn="r" rtl="1">
              <a:buNone/>
            </a:pPr>
            <a:r>
              <a:rPr lang="ar-EG" sz="5400" dirty="0">
                <a:solidFill>
                  <a:schemeClr val="accent1">
                    <a:lumMod val="50000"/>
                  </a:schemeClr>
                </a:solidFill>
              </a:rPr>
              <a:t>تغيير وتعديل شبه دائم في السلوك نتيجة للخبرة والتدريب والممارسة</a:t>
            </a:r>
            <a:endParaRPr lang="en-US" sz="5400" dirty="0">
              <a:solidFill>
                <a:schemeClr val="accent1">
                  <a:lumMod val="50000"/>
                </a:schemeClr>
              </a:solidFill>
            </a:endParaRPr>
          </a:p>
        </p:txBody>
      </p:sp>
    </p:spTree>
    <p:extLst>
      <p:ext uri="{BB962C8B-B14F-4D97-AF65-F5344CB8AC3E}">
        <p14:creationId xmlns:p14="http://schemas.microsoft.com/office/powerpoint/2010/main" val="122560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TC103457496[[fn=Parallax]]</Template>
  <TotalTime>1007</TotalTime>
  <Words>1920</Words>
  <Application>Microsoft Office PowerPoint</Application>
  <PresentationFormat>Widescreen</PresentationFormat>
  <Paragraphs>277</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Corbel</vt:lpstr>
      <vt:lpstr>Tahoma</vt:lpstr>
      <vt:lpstr>Wingdings</vt:lpstr>
      <vt:lpstr>Parallax</vt:lpstr>
      <vt:lpstr>PowerPoint Presentation</vt:lpstr>
      <vt:lpstr>PowerPoint Presentation</vt:lpstr>
      <vt:lpstr>الوحدة الأولى</vt:lpstr>
      <vt:lpstr>موضوعات الوحدة</vt:lpstr>
      <vt:lpstr>أهداف الوحدة</vt:lpstr>
      <vt:lpstr>مقدمة</vt:lpstr>
      <vt:lpstr>ما الفرق؟</vt:lpstr>
      <vt:lpstr>ما الفرق بين التعلم والتعليم؟</vt:lpstr>
      <vt:lpstr>باختصار التعلم هو:</vt:lpstr>
      <vt:lpstr>نشاط جماعى (1)</vt:lpstr>
      <vt:lpstr>التعلم الفعال</vt:lpstr>
      <vt:lpstr>يتضمن التعلم الفعال سلسلة من النشاطات تتلخص في:</vt:lpstr>
      <vt:lpstr>PowerPoint Presentation</vt:lpstr>
      <vt:lpstr>انواع التعلم</vt:lpstr>
      <vt:lpstr>EDUCATION  ثانيا:التعليم</vt:lpstr>
      <vt:lpstr>PowerPoint Presentation</vt:lpstr>
      <vt:lpstr>نشاط جماعى (2)</vt:lpstr>
      <vt:lpstr>PowerPoint Presentation</vt:lpstr>
      <vt:lpstr>ثالثا:الدراسة STUDY </vt:lpstr>
      <vt:lpstr>نشاط جماعى (3)</vt:lpstr>
      <vt:lpstr>رابعا:استراتيجية النجاح</vt:lpstr>
      <vt:lpstr>PowerPoint Presentation</vt:lpstr>
      <vt:lpstr>نشاط جماعى (4)</vt:lpstr>
      <vt:lpstr>شروط التعلم</vt:lpstr>
      <vt:lpstr>  نظريات التعلم ومنظروها </vt:lpstr>
      <vt:lpstr>الأول : بياجيه (1896-1980)  </vt:lpstr>
      <vt:lpstr>الاستعداد التطوري للتعلم </vt:lpstr>
      <vt:lpstr> التطور المعرفي للفرد </vt:lpstr>
      <vt:lpstr>النمو المعرفى</vt:lpstr>
      <vt:lpstr>1. التمثيل</vt:lpstr>
      <vt:lpstr>2. التكيف</vt:lpstr>
      <vt:lpstr> مراحل التطور العقلي عند بياجيه: </vt:lpstr>
      <vt:lpstr> 1. المرحلة الحسية الحركية (0-2 سنة)</vt:lpstr>
      <vt:lpstr>(2-7سنة)  2. مرحلة ما قبل العمليات</vt:lpstr>
      <vt:lpstr>14 سنة )  (7-12/  3. مرحلة العمليات المادية</vt:lpstr>
      <vt:lpstr>(12-14 سنة ) 4. مرحلة العمليات المجردة</vt:lpstr>
      <vt:lpstr>العوامل التي تؤثر في النمو العقلي : </vt:lpstr>
      <vt:lpstr>1. النضج العضوي :</vt:lpstr>
      <vt:lpstr>2. الخبرة الشخصية : </vt:lpstr>
      <vt:lpstr>3. التفاعلات الاجتماعية : </vt:lpstr>
      <vt:lpstr>4. الاتزان :  </vt:lpstr>
      <vt:lpstr>الثاني : روبرت جانييه </vt:lpstr>
      <vt:lpstr>أنواع التعلم عند جانيه : </vt:lpstr>
      <vt:lpstr>1. تعلم الإشارات : </vt:lpstr>
      <vt:lpstr>2. تعلم الارتباط بين المثير والاستجابة : </vt:lpstr>
      <vt:lpstr>3. تعلم تسلسلات ارتباطات حركية : </vt:lpstr>
      <vt:lpstr>4. تعلم ترابطات لفظية : </vt:lpstr>
      <vt:lpstr>5. تعلم التمايزات : </vt:lpstr>
      <vt:lpstr>6. تعلم المفاهيم : </vt:lpstr>
      <vt:lpstr>7. تعلم القواعد والمبادئ : </vt:lpstr>
      <vt:lpstr>8. تعلم حل المشكلات :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المهارات الأكاديمية    Academic Skills</dc:title>
  <dc:creator>man</dc:creator>
  <cp:lastModifiedBy>man</cp:lastModifiedBy>
  <cp:revision>55</cp:revision>
  <dcterms:created xsi:type="dcterms:W3CDTF">2014-09-03T08:14:55Z</dcterms:created>
  <dcterms:modified xsi:type="dcterms:W3CDTF">2014-09-07T09:30:40Z</dcterms:modified>
</cp:coreProperties>
</file>