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263" r:id="rId4"/>
    <p:sldMasterId id="2147484264" r:id="rId5"/>
    <p:sldMasterId id="2147484381" r:id="rId6"/>
  </p:sldMasterIdLst>
  <p:notesMasterIdLst>
    <p:notesMasterId r:id="rId28"/>
  </p:notesMasterIdLst>
  <p:sldIdLst>
    <p:sldId id="516" r:id="rId7"/>
    <p:sldId id="350" r:id="rId8"/>
    <p:sldId id="552" r:id="rId9"/>
    <p:sldId id="569" r:id="rId10"/>
    <p:sldId id="567" r:id="rId11"/>
    <p:sldId id="571" r:id="rId12"/>
    <p:sldId id="572" r:id="rId13"/>
    <p:sldId id="573" r:id="rId14"/>
    <p:sldId id="574" r:id="rId15"/>
    <p:sldId id="587" r:id="rId16"/>
    <p:sldId id="575" r:id="rId17"/>
    <p:sldId id="585" r:id="rId18"/>
    <p:sldId id="576" r:id="rId19"/>
    <p:sldId id="577" r:id="rId20"/>
    <p:sldId id="578" r:id="rId21"/>
    <p:sldId id="579" r:id="rId22"/>
    <p:sldId id="580" r:id="rId23"/>
    <p:sldId id="564" r:id="rId24"/>
    <p:sldId id="565" r:id="rId25"/>
    <p:sldId id="566" r:id="rId26"/>
    <p:sldId id="586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000066"/>
    <a:srgbClr val="0000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png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e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png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png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Header Placeholder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6ABDF53F-A4AE-C348-B0DA-3C31C5FA88C5}" type="datetimeFigureOut">
              <a:rPr lang="en-US"/>
              <a:pPr>
                <a:defRPr/>
              </a:pPr>
              <a:t>1/7/2016</a:t>
            </a:fld>
            <a:endParaRPr lang="en-US"/>
          </a:p>
        </p:txBody>
      </p:sp>
      <p:sp>
        <p:nvSpPr>
          <p:cNvPr id="37892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5" name="Notes Placeholder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D97E5411-0CA4-7C4F-9644-402C683E92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64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7E5411-0CA4-7C4F-9644-402C683E92E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9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779EA53-E4FB-7B49-A344-1D3959741C6E}" type="slidenum">
              <a:rPr lang="en-US" sz="1200">
                <a:latin typeface="Calibri" charset="0"/>
              </a:rPr>
              <a:pPr eaLnBrk="1" hangingPunct="1"/>
              <a:t>21</a:t>
            </a:fld>
            <a:endParaRPr lang="en-US" sz="1200">
              <a:latin typeface="Calibri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anchor="t"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1500C-412F-4014-AAA9-0CEE7396A0EB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A2CFF-D828-4243-82C7-0F7E54293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4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90E67-05BB-4E32-B2F8-B67212C2A83E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78708-AACD-9144-86C2-184344E98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3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04850"/>
            <a:ext cx="2057400" cy="5619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04850"/>
            <a:ext cx="6019800" cy="5619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69F9C-A730-4368-AC8D-084E14A78F2C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F1F1F-A3BE-1B47-BA50-8A64FD09C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72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37C5B-8E38-4A3A-AFE2-2111D53B6236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13E93-7B67-2944-BE3D-C5F63F53B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7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4CD87-8519-434A-9289-A35052FA51F5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F67C5-F8F0-544A-9007-9F92A611B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75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8CB0D-4C0D-4A42-890F-FA730A063C4C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D36EB-9652-0E4D-AD0E-357ADD951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3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2DA6A-C625-4E92-ACA8-E83A9BF3CAFB}" type="datetime6">
              <a:rPr lang="en-US" smtClean="0"/>
              <a:t>January 16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29F25-4D33-674E-89EF-8C654D3BB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0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45931-6724-4040-9A05-76CA7A75357F}" type="datetime6">
              <a:rPr lang="en-US" smtClean="0"/>
              <a:t>January 16</a:t>
            </a:fld>
            <a:endParaRPr 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7EF64-7D94-5C40-82EF-49C6B7E4F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09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CCE84-6F3A-40C1-8D58-B0630663ACA6}" type="datetime6">
              <a:rPr lang="en-US" smtClean="0"/>
              <a:t>January 16</a:t>
            </a:fld>
            <a:endParaRPr 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6C944-819C-5B48-B52A-03163C43F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70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D0E1A-FAC6-468D-B5B7-EFB57D2A1DDD}" type="datetime6">
              <a:rPr lang="en-US" smtClean="0"/>
              <a:t>January 16</a:t>
            </a:fld>
            <a:endParaRPr 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9543F-9762-AB49-92F3-6F72EA1D6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7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F636C-CE51-45CA-B262-5E5ADACE7A58}" type="datetime6">
              <a:rPr lang="en-US" smtClean="0"/>
              <a:t>January 16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938CE-F48F-3547-AAE9-9F91136E48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5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6579E-C4DE-40C9-A368-ABB905946969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8D58F-60BE-0748-9607-EAD18A8E5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65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7682D-3B54-46FB-A69C-95686AFC8163}" type="datetime6">
              <a:rPr lang="en-US" smtClean="0"/>
              <a:t>January 16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5F43F-299B-D44F-9AF5-ECA24BD46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0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6B9F0-E164-4C82-B5D1-77666D15C83C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2478B-8854-F94D-8073-F9EF2F26E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4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04850"/>
            <a:ext cx="2057400" cy="5619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04850"/>
            <a:ext cx="6019800" cy="5619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8E85F-9A04-4B93-BF29-7C88975F23FB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154BE-F93A-DC48-AE80-8D4ADDE59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8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552FB-E164-49F0-B003-A24FBA486F12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A6285-8BED-4149-A4F9-23EBC7B08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153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2ACD0-38D9-4AD5-ABE5-81941268E547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20B6B-5D00-0C44-A92A-FB20068DA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24E7D-25F1-46CD-A67B-A4AD5EEE42D1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CD9C-2B4D-1342-9368-51E7439D5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2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28AB7-F283-4A96-89D7-23C1A211A85E}" type="datetime6">
              <a:rPr lang="en-US" smtClean="0"/>
              <a:t>January 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D6850-B41A-1C4B-A94A-927D4F2C3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7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0A59C-A368-4E24-AC75-9FB64F0B1F98}" type="datetime6">
              <a:rPr lang="en-US" smtClean="0"/>
              <a:t>January 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665CC-88AE-6749-9D2D-D95AFE5DC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1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16EB9-EFBC-4FB5-B2F4-E045DAEBA5EE}" type="datetime6">
              <a:rPr lang="en-US" smtClean="0"/>
              <a:t>January 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2DB9A-4978-AC48-8997-86C55836B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0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41C8A-B37B-442D-8785-B5307FD0D771}" type="datetime6">
              <a:rPr lang="en-US" smtClean="0"/>
              <a:t>January 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5DDD2-E69C-AF4B-B422-983EF3EB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6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BE84B-E48C-4A63-8AE5-13D6CA76AF8A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04062-F879-8A42-A38E-A75209DC9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0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807DF-8AFB-4CFE-B851-AC98CC04C8A0}" type="datetime6">
              <a:rPr lang="en-US" smtClean="0"/>
              <a:t>January 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754AF-A190-144F-A64E-64EFDFFA71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74D74-195A-40F1-9283-748117E095C0}" type="datetime6">
              <a:rPr lang="en-US" smtClean="0"/>
              <a:t>January 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B23B4-687E-CD41-A944-29E44292EA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64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D0F53-AD03-43A4-AEE2-295A7F8BF13A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44AE4-0CA5-0041-98E4-A5DEAD5933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8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34D3A-7B77-4043-AD03-81F23D842180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EF30A-2869-7145-9DE7-CCA87FA4B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4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2CC59-6613-44EF-99B9-66B1DD6D426C}" type="datetime6">
              <a:rPr lang="en-US" smtClean="0"/>
              <a:t>January 16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0C8E2-E0C2-0A48-9B27-E772151AE7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2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5DAAA-8D12-4A16-BF6B-571A23C3FBCF}" type="datetime6">
              <a:rPr lang="en-US" smtClean="0"/>
              <a:t>January 16</a:t>
            </a:fld>
            <a:endParaRPr 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848A2-3E9E-AC4D-B6F9-61E58F3F1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25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0DFB1-4EE7-4D56-B0E9-4CE8DC8FACC9}" type="datetime6">
              <a:rPr lang="en-US" smtClean="0"/>
              <a:t>January 16</a:t>
            </a:fld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66844-2DE7-E749-93BE-C44825046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5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77ECF-621C-4C91-921F-C8B9DC538957}" type="datetime6">
              <a:rPr lang="en-US" smtClean="0"/>
              <a:t>January 16</a:t>
            </a:fld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91432-4AF6-DF4F-9652-A8A3D6003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3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FAF47-FC32-4B9D-B8E6-0BCE1D052E02}" type="datetime6">
              <a:rPr lang="en-US" smtClean="0"/>
              <a:t>January 16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3F13E-ABD9-F94A-910D-BF82BCF59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44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08568-1992-43CF-AD22-36054DED9580}" type="datetime6">
              <a:rPr lang="en-US" smtClean="0"/>
              <a:t>January 16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EA3CB-4DB1-2345-A16D-69C93023CA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flip="none" rotWithShape="1">
          <a:gsLst>
            <a:gs pos="0">
              <a:srgbClr val="48C3D9">
                <a:alpha val="25000"/>
              </a:srgbClr>
            </a:gs>
            <a:gs pos="83000">
              <a:schemeClr val="bg1">
                <a:alpha val="62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6"/>
          <p:cNvSpPr>
            <a:spLocks/>
          </p:cNvSpPr>
          <p:nvPr/>
        </p:nvSpPr>
        <p:spPr bwMode="auto">
          <a:xfrm>
            <a:off x="-6350" y="-4763"/>
            <a:ext cx="9159875" cy="1038226"/>
          </a:xfrm>
          <a:custGeom>
            <a:avLst/>
            <a:gdLst>
              <a:gd name="T0" fmla="*/ 2147483647 w 5772"/>
              <a:gd name="T1" fmla="*/ 2147483647 h 656"/>
              <a:gd name="T2" fmla="*/ 2147483647 w 5772"/>
              <a:gd name="T3" fmla="*/ 0 h 656"/>
              <a:gd name="T4" fmla="*/ 2147483647 w 5772"/>
              <a:gd name="T5" fmla="*/ 2147483647 h 656"/>
              <a:gd name="T6" fmla="*/ 2147483647 w 5772"/>
              <a:gd name="T7" fmla="*/ 2147483647 h 656"/>
              <a:gd name="T8" fmla="*/ 2147483647 w 5772"/>
              <a:gd name="T9" fmla="*/ 2147483647 h 656"/>
              <a:gd name="T10" fmla="*/ 2147483647 w 5772"/>
              <a:gd name="T11" fmla="*/ 2147483647 h 656"/>
              <a:gd name="T12" fmla="*/ 2147483647 w 5772"/>
              <a:gd name="T13" fmla="*/ 2147483647 h 656"/>
              <a:gd name="T14" fmla="*/ 0 w 5772"/>
              <a:gd name="T15" fmla="*/ 2147483647 h 656"/>
              <a:gd name="T16" fmla="*/ 2147483647 w 5772"/>
              <a:gd name="T17" fmla="*/ 2147483647 h 6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72"/>
              <a:gd name="T28" fmla="*/ 0 h 656"/>
              <a:gd name="T29" fmla="*/ 5772 w 5772"/>
              <a:gd name="T30" fmla="*/ 656 h 6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9AF">
                  <a:alpha val="45000"/>
                </a:srgbClr>
              </a:gs>
              <a:gs pos="100000">
                <a:srgbClr val="00EBF8">
                  <a:alpha val="54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Freeform 7"/>
          <p:cNvSpPr>
            <a:spLocks/>
          </p:cNvSpPr>
          <p:nvPr/>
        </p:nvSpPr>
        <p:spPr bwMode="auto">
          <a:xfrm>
            <a:off x="4381500" y="-4763"/>
            <a:ext cx="4762500" cy="635001"/>
          </a:xfrm>
          <a:custGeom>
            <a:avLst/>
            <a:gdLst>
              <a:gd name="T0" fmla="*/ 0 w 3000"/>
              <a:gd name="T1" fmla="*/ 0 h 595"/>
              <a:gd name="T2" fmla="*/ 1668 w 3000"/>
              <a:gd name="T3" fmla="*/ 564 h 595"/>
              <a:gd name="T4" fmla="*/ 3000 w 3000"/>
              <a:gd name="T5" fmla="*/ 186 h 595"/>
              <a:gd name="T6" fmla="*/ 3000 w 3000"/>
              <a:gd name="T7" fmla="*/ 6 h 595"/>
              <a:gd name="T8" fmla="*/ 0 w 3000"/>
              <a:gd name="T9" fmla="*/ 0 h 595"/>
              <a:gd name="T10" fmla="*/ 0 w 3000"/>
              <a:gd name="T11" fmla="*/ 0 h 595"/>
              <a:gd name="T12" fmla="*/ 3000 w 3000"/>
              <a:gd name="T13" fmla="*/ 595 h 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DB6">
                  <a:alpha val="29999"/>
                </a:srgbClr>
              </a:gs>
              <a:gs pos="80000">
                <a:srgbClr val="009BE5">
                  <a:alpha val="42000"/>
                </a:srgbClr>
              </a:gs>
              <a:gs pos="100000">
                <a:srgbClr val="009BE5">
                  <a:alpha val="45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030" name="Group 4"/>
          <p:cNvGrpSpPr>
            <a:grpSpLocks/>
          </p:cNvGrpSpPr>
          <p:nvPr/>
        </p:nvGrpSpPr>
        <p:grpSpPr bwMode="auto">
          <a:xfrm>
            <a:off x="-15875" y="203200"/>
            <a:ext cx="9177338" cy="647700"/>
            <a:chOff x="0" y="0"/>
            <a:chExt cx="9180548" cy="649224"/>
          </a:xfrm>
        </p:grpSpPr>
        <p:grpSp>
          <p:nvGrpSpPr>
            <p:cNvPr id="1036" name="Group 5"/>
            <p:cNvGrpSpPr>
              <a:grpSpLocks/>
            </p:cNvGrpSpPr>
            <p:nvPr/>
          </p:nvGrpSpPr>
          <p:grpSpPr bwMode="auto">
            <a:xfrm>
              <a:off x="12954" y="-228119"/>
              <a:ext cx="9131843" cy="1050979"/>
              <a:chOff x="0" y="0"/>
              <a:chExt cx="9131808" cy="1048512"/>
            </a:xfrm>
          </p:grpSpPr>
          <p:pic>
            <p:nvPicPr>
              <p:cNvPr id="1040" name="Freeform 11"/>
              <p:cNvPicPr>
                <a:picLocks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9131808" cy="1048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79" name="Text Box 7"/>
              <p:cNvSpPr txBox="1">
                <a:spLocks noChangeArrowheads="1"/>
              </p:cNvSpPr>
              <p:nvPr/>
            </p:nvSpPr>
            <p:spPr bwMode="auto">
              <a:xfrm rot="21435692">
                <a:off x="-24070" y="446659"/>
                <a:ext cx="0" cy="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endParaRPr lang="en-US" smtClean="0">
                  <a:latin typeface="Constantia" charset="0"/>
                  <a:cs typeface="+mn-cs"/>
                </a:endParaRPr>
              </a:p>
            </p:txBody>
          </p:sp>
        </p:grpSp>
        <p:grpSp>
          <p:nvGrpSpPr>
            <p:cNvPr id="1037" name="Group 8"/>
            <p:cNvGrpSpPr>
              <a:grpSpLocks/>
            </p:cNvGrpSpPr>
            <p:nvPr/>
          </p:nvGrpSpPr>
          <p:grpSpPr bwMode="auto">
            <a:xfrm>
              <a:off x="12954" y="-154795"/>
              <a:ext cx="9156227" cy="910441"/>
              <a:chOff x="0" y="0"/>
              <a:chExt cx="9156192" cy="908304"/>
            </a:xfrm>
          </p:grpSpPr>
          <p:pic>
            <p:nvPicPr>
              <p:cNvPr id="1038" name="Freeform 12"/>
              <p:cNvPicPr>
                <a:picLocks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9156192" cy="908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82" name="Text Box 10"/>
              <p:cNvSpPr txBox="1">
                <a:spLocks noChangeArrowheads="1"/>
              </p:cNvSpPr>
              <p:nvPr/>
            </p:nvSpPr>
            <p:spPr bwMode="auto">
              <a:xfrm rot="21435692">
                <a:off x="-16130" y="448120"/>
                <a:ext cx="0" cy="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endParaRPr lang="en-US" smtClean="0">
                  <a:latin typeface="Constantia" charset="0"/>
                  <a:cs typeface="+mn-cs"/>
                </a:endParaRPr>
              </a:p>
            </p:txBody>
          </p:sp>
        </p:grpSp>
      </p:grpSp>
      <p:sp>
        <p:nvSpPr>
          <p:cNvPr id="1031" name="Title Placeholder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2" name="Text Placeholder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85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D1EAE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53D52F-2FEA-40E5-A9F3-3ABC78231BD0}" type="datetime6">
              <a:rPr lang="en-US" smtClean="0"/>
              <a:t>January 16</a:t>
            </a:fld>
            <a:endParaRPr lang="en-US"/>
          </a:p>
        </p:txBody>
      </p:sp>
      <p:sp>
        <p:nvSpPr>
          <p:cNvPr id="3086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D1EAE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3087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1EAE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8EC76B-090F-A84D-BBD2-21097B306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82" r:id="rId1"/>
    <p:sldLayoutId id="2147484383" r:id="rId2"/>
    <p:sldLayoutId id="2147484384" r:id="rId3"/>
    <p:sldLayoutId id="2147484385" r:id="rId4"/>
    <p:sldLayoutId id="2147484386" r:id="rId5"/>
    <p:sldLayoutId id="2147484387" r:id="rId6"/>
    <p:sldLayoutId id="2147484388" r:id="rId7"/>
    <p:sldLayoutId id="2147484389" r:id="rId8"/>
    <p:sldLayoutId id="2147484390" r:id="rId9"/>
    <p:sldLayoutId id="2147484391" r:id="rId10"/>
    <p:sldLayoutId id="2147484392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6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400">
          <a:solidFill>
            <a:schemeClr val="tx1"/>
          </a:solidFill>
          <a:latin typeface="+mn-lt"/>
          <a:ea typeface="+mn-ea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100">
          <a:solidFill>
            <a:schemeClr val="tx1"/>
          </a:solidFill>
          <a:latin typeface="+mn-lt"/>
          <a:ea typeface="+mn-ea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5pPr>
      <a:lvl6pPr marL="1919288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6pPr>
      <a:lvl7pPr marL="2376488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7pPr>
      <a:lvl8pPr marL="2833688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8pPr>
      <a:lvl9pPr marL="3290888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flip="none" rotWithShape="1">
          <a:gsLst>
            <a:gs pos="0">
              <a:srgbClr val="48C3D9">
                <a:alpha val="25000"/>
              </a:srgbClr>
            </a:gs>
            <a:gs pos="83000">
              <a:schemeClr val="bg1">
                <a:alpha val="62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nip and Round Single Corner Rectangle 13"/>
          <p:cNvSpPr>
            <a:spLocks/>
          </p:cNvSpPr>
          <p:nvPr/>
        </p:nvSpPr>
        <p:spPr bwMode="auto">
          <a:xfrm rot="420000" flipV="1">
            <a:off x="3165475" y="1108075"/>
            <a:ext cx="5257800" cy="4114800"/>
          </a:xfrm>
          <a:custGeom>
            <a:avLst/>
            <a:gdLst>
              <a:gd name="T0" fmla="*/ 0 w 5257800"/>
              <a:gd name="T1" fmla="*/ 0 h 4114800"/>
              <a:gd name="T2" fmla="*/ 5107774 w 5257800"/>
              <a:gd name="T3" fmla="*/ 0 h 4114800"/>
              <a:gd name="T4" fmla="*/ 5257800 w 5257800"/>
              <a:gd name="T5" fmla="*/ 150026 h 4114800"/>
              <a:gd name="T6" fmla="*/ 5257800 w 5257800"/>
              <a:gd name="T7" fmla="*/ 4114800 h 4114800"/>
              <a:gd name="T8" fmla="*/ 0 w 5257800"/>
              <a:gd name="T9" fmla="*/ 4114800 h 4114800"/>
              <a:gd name="T10" fmla="*/ 0 w 5257800"/>
              <a:gd name="T11" fmla="*/ 0 h 4114800"/>
              <a:gd name="T12" fmla="*/ 0 w 5257800"/>
              <a:gd name="T13" fmla="*/ 0 h 411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cmpd="sng">
            <a:solidFill>
              <a:srgbClr val="C0C0C0"/>
            </a:solidFill>
            <a:round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099" name="Right Triangle 14"/>
          <p:cNvSpPr>
            <a:spLocks noChangeArrowheads="1"/>
          </p:cNvSpPr>
          <p:nvPr/>
        </p:nvSpPr>
        <p:spPr bwMode="auto"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mpd="sng">
            <a:solidFill>
              <a:srgbClr val="FFFFFF"/>
            </a:solidFill>
            <a:miter lim="800000"/>
            <a:headEnd/>
            <a:tailEnd/>
          </a:ln>
          <a:effectLst>
            <a:outerShdw blurRad="63500" dist="6350" dir="12899787" algn="ctr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onstantia" charset="0"/>
              <a:cs typeface="+mn-cs"/>
            </a:endParaRPr>
          </a:p>
        </p:txBody>
      </p:sp>
      <p:sp>
        <p:nvSpPr>
          <p:cNvPr id="13316" name="Freeform 15"/>
          <p:cNvSpPr>
            <a:spLocks/>
          </p:cNvSpPr>
          <p:nvPr/>
        </p:nvSpPr>
        <p:spPr bwMode="auto">
          <a:xfrm flipV="1">
            <a:off x="-6350" y="5816600"/>
            <a:ext cx="9159875" cy="1041400"/>
          </a:xfrm>
          <a:custGeom>
            <a:avLst/>
            <a:gdLst>
              <a:gd name="T0" fmla="*/ 2147483647 w 5772"/>
              <a:gd name="T1" fmla="*/ 2147483647 h 656"/>
              <a:gd name="T2" fmla="*/ 2147483647 w 5772"/>
              <a:gd name="T3" fmla="*/ 0 h 656"/>
              <a:gd name="T4" fmla="*/ 2147483647 w 5772"/>
              <a:gd name="T5" fmla="*/ 2147483647 h 656"/>
              <a:gd name="T6" fmla="*/ 2147483647 w 5772"/>
              <a:gd name="T7" fmla="*/ 2147483647 h 656"/>
              <a:gd name="T8" fmla="*/ 2147483647 w 5772"/>
              <a:gd name="T9" fmla="*/ 2147483647 h 656"/>
              <a:gd name="T10" fmla="*/ 2147483647 w 5772"/>
              <a:gd name="T11" fmla="*/ 2147483647 h 656"/>
              <a:gd name="T12" fmla="*/ 2147483647 w 5772"/>
              <a:gd name="T13" fmla="*/ 2147483647 h 656"/>
              <a:gd name="T14" fmla="*/ 0 w 5772"/>
              <a:gd name="T15" fmla="*/ 2147483647 h 656"/>
              <a:gd name="T16" fmla="*/ 2147483647 w 5772"/>
              <a:gd name="T17" fmla="*/ 2147483647 h 6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72"/>
              <a:gd name="T28" fmla="*/ 0 h 656"/>
              <a:gd name="T29" fmla="*/ 5772 w 5772"/>
              <a:gd name="T30" fmla="*/ 656 h 6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9AF">
                  <a:alpha val="45000"/>
                </a:srgbClr>
              </a:gs>
              <a:gs pos="100000">
                <a:srgbClr val="00EBF8">
                  <a:alpha val="54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Freeform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/>
            <a:gdLst>
              <a:gd name="T0" fmla="*/ 0 w 3000"/>
              <a:gd name="T1" fmla="*/ 0 h 595"/>
              <a:gd name="T2" fmla="*/ 1668 w 3000"/>
              <a:gd name="T3" fmla="*/ 564 h 595"/>
              <a:gd name="T4" fmla="*/ 3000 w 3000"/>
              <a:gd name="T5" fmla="*/ 186 h 595"/>
              <a:gd name="T6" fmla="*/ 3000 w 3000"/>
              <a:gd name="T7" fmla="*/ 6 h 595"/>
              <a:gd name="T8" fmla="*/ 0 w 3000"/>
              <a:gd name="T9" fmla="*/ 0 h 595"/>
              <a:gd name="T10" fmla="*/ 0 w 3000"/>
              <a:gd name="T11" fmla="*/ 0 h 595"/>
              <a:gd name="T12" fmla="*/ 3000 w 3000"/>
              <a:gd name="T13" fmla="*/ 595 h 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DB6">
                  <a:alpha val="29999"/>
                </a:srgbClr>
              </a:gs>
              <a:gs pos="80000">
                <a:srgbClr val="009BE5">
                  <a:alpha val="42000"/>
                </a:srgbClr>
              </a:gs>
              <a:gs pos="100000">
                <a:srgbClr val="009BE5">
                  <a:alpha val="45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320" name="Title Placeholder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21" name="Text Placeholder 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4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E53B52-BCBA-4C53-B8C2-54235DBBDB5E}" type="datetime6">
              <a:rPr lang="en-US" smtClean="0"/>
              <a:t>January 16</a:t>
            </a:fld>
            <a:endParaRPr lang="en-US"/>
          </a:p>
        </p:txBody>
      </p:sp>
      <p:sp>
        <p:nvSpPr>
          <p:cNvPr id="4105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4106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C62DDC-084C-DE4E-B05F-FA95E1398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charset="0"/>
          <a:ea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6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400">
          <a:solidFill>
            <a:schemeClr val="tx1"/>
          </a:solidFill>
          <a:latin typeface="+mn-lt"/>
          <a:ea typeface="+mn-ea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100">
          <a:solidFill>
            <a:schemeClr val="tx1"/>
          </a:solidFill>
          <a:latin typeface="+mn-lt"/>
          <a:ea typeface="+mn-ea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5pPr>
      <a:lvl6pPr marL="1919288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6pPr>
      <a:lvl7pPr marL="2376488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7pPr>
      <a:lvl8pPr marL="2833688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8pPr>
      <a:lvl9pPr marL="3290888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0"/>
        <a:buChar char="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48C3D9">
                <a:alpha val="25000"/>
              </a:srgbClr>
            </a:gs>
            <a:gs pos="83000">
              <a:schemeClr val="bg1">
                <a:alpha val="62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9CA86850-94CA-44FA-AC3E-4223EC48AC60}" type="datetime6">
              <a:rPr lang="en-US" smtClean="0"/>
              <a:t>January 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1111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C89DA25F-1F5E-B243-B935-4376A7A8D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4" r:id="rId1"/>
    <p:sldLayoutId id="2147484405" r:id="rId2"/>
    <p:sldLayoutId id="2147484406" r:id="rId3"/>
    <p:sldLayoutId id="2147484407" r:id="rId4"/>
    <p:sldLayoutId id="2147484408" r:id="rId5"/>
    <p:sldLayoutId id="2147484409" r:id="rId6"/>
    <p:sldLayoutId id="2147484410" r:id="rId7"/>
    <p:sldLayoutId id="2147484411" r:id="rId8"/>
    <p:sldLayoutId id="2147484412" r:id="rId9"/>
    <p:sldLayoutId id="2147484413" r:id="rId10"/>
    <p:sldLayoutId id="2147484414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2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oleObject" Target="../embeddings/oleObject18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oleObject" Target="../embeddings/oleObject20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e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oleObject" Target="../embeddings/oleObject23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1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8.jpeg"/><Relationship Id="rId4" Type="http://schemas.openxmlformats.org/officeDocument/2006/relationships/image" Target="../media/image33.wmf"/><Relationship Id="rId9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37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oleObject" Target="../embeddings/oleObject30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40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5.bin"/><Relationship Id="rId3" Type="http://schemas.openxmlformats.org/officeDocument/2006/relationships/image" Target="../media/image7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1.wmf"/><Relationship Id="rId4" Type="http://schemas.openxmlformats.org/officeDocument/2006/relationships/image" Target="../media/image8.jpe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8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8.jpeg"/><Relationship Id="rId5" Type="http://schemas.openxmlformats.org/officeDocument/2006/relationships/image" Target="../media/image15.png"/><Relationship Id="rId10" Type="http://schemas.openxmlformats.org/officeDocument/2006/relationships/image" Target="../media/image7.png"/><Relationship Id="rId4" Type="http://schemas.openxmlformats.org/officeDocument/2006/relationships/oleObject" Target="../embeddings/oleObject7.bin"/><Relationship Id="rId9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oleObject" Target="../embeddings/oleObject12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oleObject" Target="../embeddings/oleObject14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WordArt 4"/>
          <p:cNvSpPr>
            <a:spLocks noChangeArrowheads="1" noChangeShapeType="1" noTextEdit="1"/>
          </p:cNvSpPr>
          <p:nvPr/>
        </p:nvSpPr>
        <p:spPr bwMode="auto">
          <a:xfrm>
            <a:off x="1143000" y="2514600"/>
            <a:ext cx="6629400" cy="1295400"/>
          </a:xfrm>
          <a:prstGeom prst="rect">
            <a:avLst/>
          </a:prstGeom>
        </p:spPr>
        <p:txBody>
          <a:bodyPr wrap="none" fromWordArt="1"/>
          <a:lstStyle/>
          <a:p>
            <a:pPr algn="ctr">
              <a:defRPr/>
            </a:pPr>
            <a:r>
              <a:rPr lang="en-US" sz="3600" b="1" kern="10" dirty="0">
                <a:latin typeface="Times New Roman"/>
                <a:ea typeface="Arial Black"/>
                <a:cs typeface="Times New Roman"/>
              </a:rPr>
              <a:t>                     </a:t>
            </a:r>
          </a:p>
        </p:txBody>
      </p:sp>
      <p:pic>
        <p:nvPicPr>
          <p:cNvPr id="38915" name="Picture 4" descr="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28600"/>
            <a:ext cx="24130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1752600" y="1066800"/>
            <a:ext cx="5334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8917" name="Picture 6" descr="ksulogo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5275"/>
            <a:ext cx="1752600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Rectangle 7"/>
          <p:cNvSpPr>
            <a:spLocks noChangeArrowheads="1"/>
          </p:cNvSpPr>
          <p:nvPr/>
        </p:nvSpPr>
        <p:spPr bwMode="auto">
          <a:xfrm>
            <a:off x="3657600" y="4953000"/>
            <a:ext cx="12874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800000"/>
                </a:solidFill>
                <a:latin typeface="Cambria Math" charset="0"/>
              </a:rPr>
              <a:t>1435-1436</a:t>
            </a:r>
          </a:p>
          <a:p>
            <a:pPr algn="ctr"/>
            <a:r>
              <a:rPr lang="en-US" b="1">
                <a:solidFill>
                  <a:srgbClr val="800000"/>
                </a:solidFill>
                <a:latin typeface="Cambria Math" charset="0"/>
              </a:rPr>
              <a:t>2014-2015</a:t>
            </a:r>
          </a:p>
        </p:txBody>
      </p:sp>
      <p:sp>
        <p:nvSpPr>
          <p:cNvPr id="2" name="Rectangle 1"/>
          <p:cNvSpPr/>
          <p:nvPr/>
        </p:nvSpPr>
        <p:spPr>
          <a:xfrm>
            <a:off x="2514654" y="2057436"/>
            <a:ext cx="36963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Aldehydes and ketones</a:t>
            </a:r>
            <a:endParaRPr lang="en-US" sz="28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pic>
        <p:nvPicPr>
          <p:cNvPr id="3" name="Picture 2" descr="150px-Acetone-3D-ball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8" y="2505480"/>
            <a:ext cx="3124118" cy="2436812"/>
          </a:xfrm>
          <a:prstGeom prst="rect">
            <a:avLst/>
          </a:prstGeom>
        </p:spPr>
      </p:pic>
      <p:pic>
        <p:nvPicPr>
          <p:cNvPr id="4" name="Picture 3" descr="Acetaldehyde-3D-ball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83" y="2667020"/>
            <a:ext cx="2438336" cy="234302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516" y="1066862"/>
            <a:ext cx="86865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r>
              <a:rPr lang="en-US" altLang="en-US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2) Solubility </a:t>
            </a:r>
            <a:endParaRPr lang="en-US" altLang="en-US" sz="2400" b="1" u="sng" dirty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Lower aldehydes and ketones are  are more soluble than alkanes but less soluble than alcohols in aqueous media</a:t>
            </a: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endParaRPr lang="en-US" altLang="en-US" sz="2400" dirty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endParaRPr lang="en-US" altLang="en-US" sz="2400" dirty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696697"/>
              </p:ext>
            </p:extLst>
          </p:nvPr>
        </p:nvGraphicFramePr>
        <p:xfrm>
          <a:off x="2133664" y="3200406"/>
          <a:ext cx="4495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6" r:id="rId3" imgW="2380488" imgH="661416" progId="ACD.ChemSketch.20">
                  <p:embed/>
                </p:oleObj>
              </mc:Choice>
              <mc:Fallback>
                <p:oleObj r:id="rId3" imgW="2380488" imgH="661416" progId="ACD.ChemSketch.2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64" y="3200406"/>
                        <a:ext cx="4495800" cy="990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4" descr="ksulogo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images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0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 idx="4294967295"/>
          </p:nvPr>
        </p:nvSpPr>
        <p:spPr>
          <a:xfrm>
            <a:off x="228714" y="1371654"/>
            <a:ext cx="5529208" cy="609666"/>
          </a:xfrm>
        </p:spPr>
        <p:txBody>
          <a:bodyPr/>
          <a:lstStyle/>
          <a:p>
            <a:pPr algn="l" eaLnBrk="1" hangingPunct="1"/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Preparation Of Aldehydes And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ketones:</a:t>
            </a:r>
            <a:b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</a:br>
            <a:r>
              <a:rPr lang="en-US" altLang="en-US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1- Oxidation of Alcohols</a:t>
            </a:r>
            <a:br>
              <a:rPr lang="en-US" altLang="en-US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</a:br>
            <a:endParaRPr lang="ar-SA" sz="2400" b="1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pic>
        <p:nvPicPr>
          <p:cNvPr id="8" name="Picture 4" descr="ksu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931105"/>
              </p:ext>
            </p:extLst>
          </p:nvPr>
        </p:nvGraphicFramePr>
        <p:xfrm>
          <a:off x="1676476" y="2133634"/>
          <a:ext cx="5486256" cy="4211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5" name="CS ChemDraw Drawing" r:id="rId5" imgW="3930480" imgH="2964960" progId="ChemDraw.Document.6.0">
                  <p:embed/>
                </p:oleObj>
              </mc:Choice>
              <mc:Fallback>
                <p:oleObj name="CS ChemDraw Drawing" r:id="rId5" imgW="3930480" imgH="29649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76476" y="2133634"/>
                        <a:ext cx="5486256" cy="42111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912" y="1219258"/>
            <a:ext cx="8229600" cy="11430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  <a:t>2- </a:t>
            </a:r>
            <a:r>
              <a:rPr lang="en-US" sz="24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  <a:t>Ozonolysis</a:t>
            </a:r>
            <a:r>
              <a:rPr lang="en-US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  <a:t> of Alkenes:</a:t>
            </a:r>
            <a:br>
              <a:rPr lang="en-US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</a:br>
            <a:r>
              <a:rPr lang="en-US" sz="24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  <a:t>results in formation of aldehydes or ketones depending on structure of the alkene used.</a:t>
            </a:r>
            <a:r>
              <a:rPr lang="en-US" sz="2400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  <a:t/>
            </a:r>
            <a:br>
              <a:rPr lang="en-US" sz="2400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</a:br>
            <a:endParaRPr lang="en-US" sz="2400" u="sng" dirty="0" smtClean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j-ea"/>
              <a:cs typeface="Times New Roman"/>
            </a:endParaRPr>
          </a:p>
        </p:txBody>
      </p:sp>
      <p:graphicFrame>
        <p:nvGraphicFramePr>
          <p:cNvPr id="4915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811862"/>
              </p:ext>
            </p:extLst>
          </p:nvPr>
        </p:nvGraphicFramePr>
        <p:xfrm>
          <a:off x="1219288" y="3657594"/>
          <a:ext cx="6629226" cy="206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9" r:id="rId3" imgW="2363724" imgH="705612" progId="ChemDraw.Document.6.0">
                  <p:embed/>
                </p:oleObj>
              </mc:Choice>
              <mc:Fallback>
                <p:oleObj r:id="rId3" imgW="2363724" imgH="705612" progId="ChemDraw.Document.6.0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88" y="3657594"/>
                        <a:ext cx="6629226" cy="206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571676"/>
              </p:ext>
            </p:extLst>
          </p:nvPr>
        </p:nvGraphicFramePr>
        <p:xfrm>
          <a:off x="990694" y="2362228"/>
          <a:ext cx="7344347" cy="949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0" r:id="rId5" imgW="2956560" imgH="379476" progId="ChemDraw.Document.6.0">
                  <p:embed/>
                </p:oleObj>
              </mc:Choice>
              <mc:Fallback>
                <p:oleObj r:id="rId5" imgW="2956560" imgH="379476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94" y="2362228"/>
                        <a:ext cx="7344347" cy="9493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 descr="ksulogo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images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220B6B-5D00-0C44-A92A-FB20068DA6B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990664"/>
            <a:ext cx="9061450" cy="4364084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r>
              <a:rPr lang="en-US" altLang="en-US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3- Hydration Of Alkynes</a:t>
            </a: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altLang="en-US" sz="2400" dirty="0" smtClean="0"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altLang="en-US" sz="2400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altLang="en-US" sz="2400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altLang="en-US" sz="2400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altLang="en-US" sz="2400" b="1" u="sng" dirty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altLang="en-US" sz="2400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altLang="en-US" sz="2400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altLang="en-US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4- </a:t>
            </a:r>
            <a:r>
              <a:rPr lang="en-US" altLang="en-US" sz="24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Friedel</a:t>
            </a:r>
            <a:r>
              <a:rPr lang="en-US" altLang="en-US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Crafts Acylation</a:t>
            </a:r>
          </a:p>
          <a:p>
            <a:pPr algn="just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altLang="en-US" sz="2400" b="1" u="sng" dirty="0" smtClea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N.B:</a:t>
            </a:r>
            <a:r>
              <a:rPr lang="en-US" altLang="en-US" sz="2400" u="sng" dirty="0" smtClea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-COR group is </a:t>
            </a:r>
            <a:r>
              <a:rPr lang="en-US" altLang="en-US" sz="2400" i="1" dirty="0" smtClea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m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-director and deactivating towards electrophiles</a:t>
            </a:r>
            <a:r>
              <a:rPr lang="en-US" altLang="en-US" sz="2400" b="1" dirty="0" smtClea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 </a:t>
            </a:r>
            <a:endParaRPr lang="ar-SA" sz="2400" b="1" dirty="0" smtClean="0">
              <a:solidFill>
                <a:srgbClr val="000000"/>
              </a:solidFill>
              <a:latin typeface="Times New Roman"/>
              <a:ea typeface="+mn-ea"/>
              <a:cs typeface="Times New Roman"/>
            </a:endParaRPr>
          </a:p>
        </p:txBody>
      </p:sp>
      <p:graphicFrame>
        <p:nvGraphicFramePr>
          <p:cNvPr id="50178" name="Object 7"/>
          <p:cNvGraphicFramePr>
            <a:graphicFrameLocks noChangeAspect="1"/>
          </p:cNvGraphicFramePr>
          <p:nvPr/>
        </p:nvGraphicFramePr>
        <p:xfrm>
          <a:off x="1295400" y="5029200"/>
          <a:ext cx="6629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2" r:id="rId3" imgW="3067812" imgH="870204" progId="ChemDraw.Document.6.0">
                  <p:embed/>
                </p:oleObj>
              </mc:Choice>
              <mc:Fallback>
                <p:oleObj r:id="rId3" imgW="3067812" imgH="870204" progId="ChemDraw.Document.6.0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29200"/>
                        <a:ext cx="66294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187500"/>
              </p:ext>
            </p:extLst>
          </p:nvPr>
        </p:nvGraphicFramePr>
        <p:xfrm>
          <a:off x="533506" y="1447852"/>
          <a:ext cx="8249652" cy="2690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3" r:id="rId5" imgW="4673600" imgH="1968500" progId="ChemDraw.Document.6.0">
                  <p:embed/>
                </p:oleObj>
              </mc:Choice>
              <mc:Fallback>
                <p:oleObj r:id="rId5" imgW="4673600" imgH="196850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506" y="1447852"/>
                        <a:ext cx="8249652" cy="26908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 descr="ksulogo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images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>
          <a:xfrm>
            <a:off x="-76198" y="838268"/>
            <a:ext cx="952487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b="1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  <a:t>Reactions Of Aldehydes And Ketones</a:t>
            </a:r>
            <a:br>
              <a:rPr lang="en-US" sz="2400" b="1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</a:br>
            <a:r>
              <a:rPr lang="en-US" sz="2400" b="1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  <a:t>the most common reactions are :</a:t>
            </a:r>
            <a:r>
              <a:rPr lang="en-US" sz="2400" b="1" u="sng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  <a:t>Nucleophilic addition reactions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0" y="1828843"/>
            <a:ext cx="8001000" cy="68578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1- Reduction : Formation Of Alcohols</a:t>
            </a:r>
          </a:p>
        </p:txBody>
      </p:sp>
      <p:pic>
        <p:nvPicPr>
          <p:cNvPr id="7" name="Picture 4" descr="ksu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244547"/>
              </p:ext>
            </p:extLst>
          </p:nvPr>
        </p:nvGraphicFramePr>
        <p:xfrm>
          <a:off x="1770682" y="2895614"/>
          <a:ext cx="5183901" cy="35339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0" name="CS ChemDraw Drawing" r:id="rId5" imgW="2214360" imgH="1510200" progId="ChemDraw.Document.6.0">
                  <p:embed/>
                </p:oleObj>
              </mc:Choice>
              <mc:Fallback>
                <p:oleObj name="CS ChemDraw Drawing" r:id="rId5" imgW="2214360" imgH="15102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70682" y="2895614"/>
                        <a:ext cx="5183901" cy="35339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228714" y="2362228"/>
            <a:ext cx="80769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reduction by NaBH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LiAlH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; 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hydride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ion H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serve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nucleophile.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>
          <a:xfrm>
            <a:off x="0" y="909636"/>
            <a:ext cx="8934450" cy="2062176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r>
              <a:rPr lang="en-US" altLang="en-US" sz="2400" b="1" u="sng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2-Nucleophilic addition of Grignard reagent (formation of alcohols)</a:t>
            </a:r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Font typeface="Wingdings" charset="0"/>
              <a:buChar char="Ø"/>
              <a:defRPr/>
            </a:pPr>
            <a:r>
              <a:rPr lang="en-US" alt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Addition of </a:t>
            </a:r>
            <a:r>
              <a:rPr lang="en-US" altLang="en-US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RMgX</a:t>
            </a:r>
            <a:r>
              <a:rPr lang="en-US" alt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 to formaldehyde gives 1</a:t>
            </a:r>
            <a:r>
              <a:rPr lang="en-US" altLang="en-US" sz="2000" baseline="30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◦</a:t>
            </a:r>
            <a:r>
              <a:rPr lang="en-US" alt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alc.</a:t>
            </a:r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Font typeface="Wingdings" charset="0"/>
              <a:buChar char="Ø"/>
              <a:defRPr/>
            </a:pPr>
            <a:r>
              <a:rPr lang="en-US" alt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Addition of </a:t>
            </a:r>
            <a:r>
              <a:rPr lang="en-US" altLang="en-US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RMgX</a:t>
            </a:r>
            <a:r>
              <a:rPr lang="en-US" alt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 to any other aldehyde gives 2</a:t>
            </a:r>
            <a:r>
              <a:rPr lang="en-US" altLang="en-US" sz="2000" baseline="30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◦</a:t>
            </a:r>
            <a:r>
              <a:rPr lang="en-US" alt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alc. </a:t>
            </a:r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Font typeface="Wingdings" charset="0"/>
              <a:buChar char="Ø"/>
              <a:defRPr/>
            </a:pPr>
            <a:r>
              <a:rPr lang="en-US" alt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Addition of </a:t>
            </a:r>
            <a:r>
              <a:rPr lang="en-US" altLang="en-US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RMgX</a:t>
            </a:r>
            <a:r>
              <a:rPr lang="en-US" alt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 to ketones gives 3</a:t>
            </a:r>
            <a:r>
              <a:rPr lang="en-US" altLang="en-US" sz="2000" baseline="30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◦</a:t>
            </a:r>
            <a:r>
              <a:rPr lang="en-US" alt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alc. </a:t>
            </a:r>
            <a:endParaRPr lang="ar-SA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</p:txBody>
      </p:sp>
      <p:graphicFrame>
        <p:nvGraphicFramePr>
          <p:cNvPr id="52226" name="Object 1"/>
          <p:cNvGraphicFramePr>
            <a:graphicFrameLocks noChangeAspect="1"/>
          </p:cNvGraphicFramePr>
          <p:nvPr/>
        </p:nvGraphicFramePr>
        <p:xfrm>
          <a:off x="1905000" y="2895600"/>
          <a:ext cx="4800600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2" r:id="rId3" imgW="3124200" imgH="635000" progId="ChemDraw.Document.6.0">
                  <p:embed/>
                </p:oleObj>
              </mc:Choice>
              <mc:Fallback>
                <p:oleObj r:id="rId3" imgW="3124200" imgH="63500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95600"/>
                        <a:ext cx="4800600" cy="10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Content Placeholder 2"/>
          <p:cNvSpPr txBox="1">
            <a:spLocks noChangeArrowheads="1"/>
          </p:cNvSpPr>
          <p:nvPr/>
        </p:nvSpPr>
        <p:spPr bwMode="auto">
          <a:xfrm>
            <a:off x="76200" y="3886200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" charset="0"/>
              <a:buNone/>
              <a:defRPr/>
            </a:pPr>
            <a:r>
              <a:rPr lang="en-US" sz="2400" b="1" u="sng" dirty="0" smtClean="0">
                <a:solidFill>
                  <a:srgbClr val="C00000"/>
                </a:solidFill>
                <a:latin typeface="Times New Roman"/>
                <a:cs typeface="Times New Roman"/>
              </a:rPr>
              <a:t>3- Oxidation reaction</a:t>
            </a:r>
            <a:endParaRPr lang="en-US" sz="2400" dirty="0" smtClean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  <a:p>
            <a:pPr algn="just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charset="0"/>
              <a:buNone/>
              <a:defRPr/>
            </a:pPr>
            <a:r>
              <a:rPr lang="en-US" sz="2400" dirty="0" smtClean="0">
                <a:latin typeface="Times New Roman"/>
                <a:cs typeface="Times New Roman"/>
              </a:rPr>
              <a:t>Only aldehydes can be oxidized ketones resist oxidation</a:t>
            </a:r>
            <a:endParaRPr lang="en-US" sz="2400" b="1" dirty="0" smtClean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" charset="0"/>
              <a:buNone/>
              <a:defRPr/>
            </a:pPr>
            <a:endParaRPr lang="en-US" sz="2600" b="1" dirty="0" smtClean="0">
              <a:solidFill>
                <a:srgbClr val="002060"/>
              </a:solidFill>
              <a:latin typeface="Constantia" charset="0"/>
              <a:cs typeface="Times New Roman" charset="0"/>
            </a:endParaRPr>
          </a:p>
          <a:p>
            <a:pPr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" charset="0"/>
              <a:buNone/>
              <a:defRPr/>
            </a:pPr>
            <a:endParaRPr lang="en-US" sz="2600" b="1" dirty="0" smtClean="0">
              <a:solidFill>
                <a:srgbClr val="002060"/>
              </a:solidFill>
              <a:latin typeface="Constantia" charset="0"/>
              <a:cs typeface="Times New Roman" charset="0"/>
            </a:endParaRPr>
          </a:p>
        </p:txBody>
      </p:sp>
      <p:graphicFrame>
        <p:nvGraphicFramePr>
          <p:cNvPr id="52228" name="Object 2"/>
          <p:cNvGraphicFramePr>
            <a:graphicFrameLocks noChangeAspect="1"/>
          </p:cNvGraphicFramePr>
          <p:nvPr/>
        </p:nvGraphicFramePr>
        <p:xfrm>
          <a:off x="1252538" y="5334000"/>
          <a:ext cx="6408737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3" r:id="rId5" imgW="3864864" imgH="391668" progId="ChemDraw.Document.6.0">
                  <p:embed/>
                </p:oleObj>
              </mc:Choice>
              <mc:Fallback>
                <p:oleObj r:id="rId5" imgW="3864864" imgH="391668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2538" y="5334000"/>
                        <a:ext cx="6408737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sulogo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images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/>
          </p:cNvSpPr>
          <p:nvPr>
            <p:ph type="body" sz="half" idx="4294967295"/>
          </p:nvPr>
        </p:nvSpPr>
        <p:spPr>
          <a:xfrm>
            <a:off x="0" y="1143000"/>
            <a:ext cx="9144000" cy="6213475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5-Addition of Hydrogen Cyanide: Formation Of </a:t>
            </a:r>
            <a:r>
              <a:rPr lang="en-US" sz="24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Cynohydrins</a:t>
            </a:r>
            <a:endParaRPr lang="en-US" sz="2400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sz="2400" b="1" dirty="0" smtClean="0"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sz="2400" b="1" dirty="0" smtClean="0"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sz="2400" b="1" dirty="0" smtClean="0"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sz="2400" b="1" dirty="0" smtClean="0"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sz="2400" b="1" dirty="0" smtClean="0">
              <a:latin typeface="Times New Roman"/>
              <a:ea typeface="+mn-ea"/>
              <a:cs typeface="Times New Roman"/>
            </a:endParaRPr>
          </a:p>
        </p:txBody>
      </p:sp>
      <p:graphicFrame>
        <p:nvGraphicFramePr>
          <p:cNvPr id="53250" name="Object 1"/>
          <p:cNvGraphicFramePr>
            <a:graphicFrameLocks noChangeAspect="1"/>
          </p:cNvGraphicFramePr>
          <p:nvPr/>
        </p:nvGraphicFramePr>
        <p:xfrm>
          <a:off x="493713" y="4705350"/>
          <a:ext cx="541178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5" r:id="rId3" imgW="2686812" imgH="423672" progId="ChemDraw.Document.6.0">
                  <p:embed/>
                </p:oleObj>
              </mc:Choice>
              <mc:Fallback>
                <p:oleObj r:id="rId3" imgW="2686812" imgH="423672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4705350"/>
                        <a:ext cx="541178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2"/>
          <p:cNvGraphicFramePr>
            <a:graphicFrameLocks noChangeAspect="1"/>
          </p:cNvGraphicFramePr>
          <p:nvPr/>
        </p:nvGraphicFramePr>
        <p:xfrm>
          <a:off x="244475" y="3057525"/>
          <a:ext cx="8528050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6" r:id="rId5" imgW="4230624" imgH="606552" progId="ChemDraw.Document.6.0">
                  <p:embed/>
                </p:oleObj>
              </mc:Choice>
              <mc:Fallback>
                <p:oleObj r:id="rId5" imgW="4230624" imgH="606552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" y="3057525"/>
                        <a:ext cx="8528050" cy="121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3"/>
          <p:cNvGraphicFramePr>
            <a:graphicFrameLocks noChangeAspect="1"/>
          </p:cNvGraphicFramePr>
          <p:nvPr/>
        </p:nvGraphicFramePr>
        <p:xfrm>
          <a:off x="533400" y="1905000"/>
          <a:ext cx="6910388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7" r:id="rId7" imgW="3430524" imgH="472440" progId="ChemDraw.Document.6.0">
                  <p:embed/>
                </p:oleObj>
              </mc:Choice>
              <mc:Fallback>
                <p:oleObj r:id="rId7" imgW="3430524" imgH="47244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6910388" cy="94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sulogo2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images.jpe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3" name="Object 4"/>
          <p:cNvGraphicFramePr>
            <a:graphicFrameLocks noChangeAspect="1"/>
          </p:cNvGraphicFramePr>
          <p:nvPr/>
        </p:nvGraphicFramePr>
        <p:xfrm>
          <a:off x="228600" y="2057400"/>
          <a:ext cx="807720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9" r:id="rId3" imgW="3529740" imgH="1494029" progId="ChemDraw.Document.6.0">
                  <p:embed/>
                </p:oleObj>
              </mc:Choice>
              <mc:Fallback>
                <p:oleObj r:id="rId3" imgW="3529740" imgH="1494029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057400"/>
                        <a:ext cx="8077200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228714" y="1066862"/>
            <a:ext cx="33740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" charset="0"/>
              <a:buNone/>
              <a:defRPr/>
            </a:pPr>
            <a:r>
              <a:rPr lang="en-US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6- Addition Of Alcohols: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pic>
        <p:nvPicPr>
          <p:cNvPr id="6" name="Picture 4" descr="ksulogo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images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3"/>
          <p:cNvSpPr txBox="1">
            <a:spLocks noGrp="1" noChangeArrowheads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794188F6-A62F-BB4D-8E76-F446735E3686}" type="slidenum">
              <a:rPr lang="ar-SA" sz="1200">
                <a:solidFill>
                  <a:srgbClr val="FFFFFF"/>
                </a:solidFill>
                <a:cs typeface="Arial" charset="0"/>
              </a:rPr>
              <a:pPr algn="r" eaLnBrk="1" hangingPunct="1"/>
              <a:t>18</a:t>
            </a:fld>
            <a:endParaRPr lang="ar-SA" sz="12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120" y="1119238"/>
            <a:ext cx="9067800" cy="404812"/>
          </a:xfrm>
        </p:spPr>
        <p:txBody>
          <a:bodyPr rtlCol="0">
            <a:normAutofit fontScale="85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2800" b="1" smtClean="0">
                <a:solidFill>
                  <a:srgbClr val="C00000"/>
                </a:solidFill>
                <a:latin typeface="Times New Roman"/>
                <a:ea typeface="+mn-ea"/>
                <a:cs typeface="Times New Roman"/>
              </a:rPr>
              <a:t>7- Addition of Ammonia and Ammonia Derivatives</a:t>
            </a:r>
          </a:p>
        </p:txBody>
      </p:sp>
      <p:sp>
        <p:nvSpPr>
          <p:cNvPr id="55299" name="Footer Placeholder 1"/>
          <p:cNvSpPr txBox="1">
            <a:spLocks noGrp="1" noChangeArrowheads="1"/>
          </p:cNvSpPr>
          <p:nvPr/>
        </p:nvSpPr>
        <p:spPr bwMode="auto">
          <a:xfrm>
            <a:off x="0" y="6472238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045C75"/>
                </a:solidFill>
                <a:latin typeface="Constantia" charset="0"/>
              </a:rPr>
              <a:t>145 Chem.</a:t>
            </a:r>
          </a:p>
        </p:txBody>
      </p:sp>
      <p:graphicFrame>
        <p:nvGraphicFramePr>
          <p:cNvPr id="5530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740803"/>
              </p:ext>
            </p:extLst>
          </p:nvPr>
        </p:nvGraphicFramePr>
        <p:xfrm>
          <a:off x="1066892" y="1981238"/>
          <a:ext cx="6480175" cy="383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6" r:id="rId3" imgW="3949700" imgH="2781300" progId="ChemDraw.Document.6.0">
                  <p:embed/>
                </p:oleObj>
              </mc:Choice>
              <mc:Fallback>
                <p:oleObj r:id="rId3" imgW="3949700" imgH="2781300" progId="ChemDraw.Document.6.0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92" y="1981238"/>
                        <a:ext cx="6480175" cy="3833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4" descr="ksulogo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images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9"/>
          <p:cNvSpPr>
            <a:spLocks noChangeArrowheads="1"/>
          </p:cNvSpPr>
          <p:nvPr/>
        </p:nvSpPr>
        <p:spPr bwMode="auto">
          <a:xfrm>
            <a:off x="9525" y="777875"/>
            <a:ext cx="17748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240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b="1">
                <a:solidFill>
                  <a:srgbClr val="C00000"/>
                </a:solidFill>
                <a:latin typeface="Times New Roman"/>
                <a:cs typeface="Times New Roman"/>
              </a:rPr>
              <a:t>Exercises</a:t>
            </a:r>
          </a:p>
        </p:txBody>
      </p:sp>
      <p:sp>
        <p:nvSpPr>
          <p:cNvPr id="56325" name="Rectangle 36"/>
          <p:cNvSpPr>
            <a:spLocks noChangeArrowheads="1"/>
          </p:cNvSpPr>
          <p:nvPr/>
        </p:nvSpPr>
        <p:spPr bwMode="auto">
          <a:xfrm>
            <a:off x="36512" y="1700361"/>
            <a:ext cx="9259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1- The correct name of the following compound         </a:t>
            </a:r>
            <a:r>
              <a:rPr lang="en-US" sz="2400" dirty="0" smtClean="0">
                <a:solidFill>
                  <a:srgbClr val="000090"/>
                </a:solidFill>
                <a:latin typeface="Times New Roman"/>
                <a:cs typeface="Times New Roman"/>
              </a:rPr>
              <a:t>                   </a:t>
            </a:r>
            <a:r>
              <a:rPr 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is:  </a:t>
            </a:r>
          </a:p>
        </p:txBody>
      </p:sp>
      <p:graphicFrame>
        <p:nvGraphicFramePr>
          <p:cNvPr id="563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810629"/>
              </p:ext>
            </p:extLst>
          </p:nvPr>
        </p:nvGraphicFramePr>
        <p:xfrm>
          <a:off x="6019762" y="1454150"/>
          <a:ext cx="1912938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5" r:id="rId3" imgW="1054100" imgH="596900" progId="ChemDraw.Document.6.0">
                  <p:embed/>
                </p:oleObj>
              </mc:Choice>
              <mc:Fallback>
                <p:oleObj r:id="rId3" imgW="1054100" imgH="596900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762" y="1454150"/>
                        <a:ext cx="1912938" cy="1087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7" name="Rectangle 37"/>
          <p:cNvSpPr>
            <a:spLocks noChangeArrowheads="1"/>
          </p:cNvSpPr>
          <p:nvPr/>
        </p:nvSpPr>
        <p:spPr bwMode="auto">
          <a:xfrm>
            <a:off x="179388" y="2247374"/>
            <a:ext cx="267032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000" dirty="0" smtClean="0">
                <a:latin typeface="Times New Roman"/>
                <a:cs typeface="Times New Roman"/>
              </a:rPr>
              <a:t>A</a:t>
            </a:r>
            <a:r>
              <a:rPr lang="en-US" sz="2000" dirty="0">
                <a:latin typeface="Times New Roman"/>
                <a:cs typeface="Times New Roman"/>
              </a:rPr>
              <a:t>) 3-hydroxyhexanal</a:t>
            </a:r>
          </a:p>
          <a:p>
            <a:pPr eaLnBrk="0" hangingPunct="0"/>
            <a:r>
              <a:rPr lang="en-US" sz="2000" dirty="0">
                <a:latin typeface="Times New Roman"/>
                <a:cs typeface="Times New Roman"/>
              </a:rPr>
              <a:t>B) 3-hydroxy-4-hexenal</a:t>
            </a:r>
          </a:p>
          <a:p>
            <a:pPr eaLnBrk="0" hangingPunct="0"/>
            <a:r>
              <a:rPr lang="en-US" sz="2000" dirty="0">
                <a:latin typeface="Times New Roman"/>
                <a:cs typeface="Times New Roman"/>
              </a:rPr>
              <a:t>C) 4-hydroxy-5-hexenal</a:t>
            </a:r>
          </a:p>
          <a:p>
            <a:pPr eaLnBrk="0" hangingPunct="0"/>
            <a:r>
              <a:rPr lang="en-US" sz="2000" dirty="0">
                <a:latin typeface="Times New Roman"/>
                <a:cs typeface="Times New Roman"/>
              </a:rPr>
              <a:t>D)3-hydroxy-1-hexenal</a:t>
            </a:r>
          </a:p>
        </p:txBody>
      </p:sp>
      <p:sp>
        <p:nvSpPr>
          <p:cNvPr id="56328" name="Rectangle 39"/>
          <p:cNvSpPr>
            <a:spLocks noChangeArrowheads="1"/>
          </p:cNvSpPr>
          <p:nvPr/>
        </p:nvSpPr>
        <p:spPr bwMode="auto">
          <a:xfrm>
            <a:off x="9525" y="3884613"/>
            <a:ext cx="6838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2- The structure of </a:t>
            </a:r>
            <a:r>
              <a:rPr lang="en-US" sz="2400" dirty="0" err="1">
                <a:solidFill>
                  <a:srgbClr val="000090"/>
                </a:solidFill>
                <a:latin typeface="Times New Roman"/>
                <a:cs typeface="Times New Roman"/>
              </a:rPr>
              <a:t>Acetal</a:t>
            </a:r>
            <a:r>
              <a:rPr 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 is:</a:t>
            </a:r>
          </a:p>
        </p:txBody>
      </p:sp>
      <p:graphicFrame>
        <p:nvGraphicFramePr>
          <p:cNvPr id="56329" name="Object 3"/>
          <p:cNvGraphicFramePr>
            <a:graphicFrameLocks noChangeAspect="1"/>
          </p:cNvGraphicFramePr>
          <p:nvPr/>
        </p:nvGraphicFramePr>
        <p:xfrm>
          <a:off x="1116013" y="4437063"/>
          <a:ext cx="6442075" cy="187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6" r:id="rId5" imgW="4158996" imgH="1222248" progId="ChemDraw.Document.6.0">
                  <p:embed/>
                </p:oleObj>
              </mc:Choice>
              <mc:Fallback>
                <p:oleObj r:id="rId5" imgW="4158996" imgH="1222248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4437063"/>
                        <a:ext cx="6442075" cy="187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0" name="Footer Placeholder 1"/>
          <p:cNvSpPr txBox="1">
            <a:spLocks noGrp="1" noChangeArrowheads="1"/>
          </p:cNvSpPr>
          <p:nvPr/>
        </p:nvSpPr>
        <p:spPr bwMode="auto">
          <a:xfrm>
            <a:off x="36513" y="6472238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045C75"/>
                </a:solidFill>
                <a:latin typeface="Constantia" charset="0"/>
              </a:rPr>
              <a:t>145 Chem.</a:t>
            </a:r>
          </a:p>
        </p:txBody>
      </p:sp>
      <p:sp>
        <p:nvSpPr>
          <p:cNvPr id="56331" name="Slide Number Placeholder 2"/>
          <p:cNvSpPr txBox="1">
            <a:spLocks noGrp="1" noChangeArrowheads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858C8D8D-AD94-9A44-98AD-18BCA4124EA7}" type="slidenum">
              <a:rPr lang="ar-SA" sz="1200">
                <a:solidFill>
                  <a:srgbClr val="595959"/>
                </a:solidFill>
                <a:latin typeface="Century Gothic" charset="0"/>
                <a:cs typeface="Arial" charset="0"/>
              </a:rPr>
              <a:pPr algn="r" eaLnBrk="1" hangingPunct="1"/>
              <a:t>19</a:t>
            </a:fld>
            <a:endParaRPr lang="ar-SA" sz="1200">
              <a:solidFill>
                <a:srgbClr val="595959"/>
              </a:solidFill>
              <a:latin typeface="Century Gothic" charset="0"/>
              <a:cs typeface="Arial" charset="0"/>
            </a:endParaRPr>
          </a:p>
        </p:txBody>
      </p:sp>
      <p:pic>
        <p:nvPicPr>
          <p:cNvPr id="15" name="Picture 4" descr="ksulogo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images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198" y="838248"/>
            <a:ext cx="3505228" cy="762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  <a:t>Learning Objectives</a:t>
            </a:r>
          </a:p>
        </p:txBody>
      </p:sp>
      <p:sp>
        <p:nvSpPr>
          <p:cNvPr id="7171" name="Rectangle 9"/>
          <p:cNvSpPr>
            <a:spLocks noChangeArrowheads="1"/>
          </p:cNvSpPr>
          <p:nvPr/>
        </p:nvSpPr>
        <p:spPr bwMode="auto">
          <a:xfrm>
            <a:off x="76198" y="1463568"/>
            <a:ext cx="8915286" cy="482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>
              <a:lnSpc>
                <a:spcPct val="110000"/>
              </a:lnSpc>
              <a:defRPr/>
            </a:pPr>
            <a:r>
              <a:rPr lang="en-US" sz="2000" dirty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Chapter eight introduces carbonyl compounds and reactions that involve a </a:t>
            </a:r>
            <a:r>
              <a:rPr lang="en-US" sz="2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nucleophilic</a:t>
            </a:r>
            <a:r>
              <a:rPr lang="en-US" sz="2000" dirty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attack at the carbonyl carbon in addition to the other topics. </a:t>
            </a:r>
          </a:p>
          <a:p>
            <a:pPr algn="just">
              <a:lnSpc>
                <a:spcPct val="110000"/>
              </a:lnSpc>
              <a:defRPr/>
            </a:pPr>
            <a:r>
              <a:rPr lang="en-US" sz="2000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By the end of this chapter the student will:</a:t>
            </a:r>
          </a:p>
          <a:p>
            <a:pPr algn="just">
              <a:lnSpc>
                <a:spcPct val="110000"/>
              </a:lnSpc>
              <a:defRPr/>
            </a:pPr>
            <a:endParaRPr lang="en-US" sz="2000" u="sng" dirty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  <a:p>
            <a:pPr algn="just">
              <a:lnSpc>
                <a:spcPct val="110000"/>
              </a:lnSpc>
              <a:buClr>
                <a:schemeClr val="accent2"/>
              </a:buClr>
              <a:buFont typeface="Wingdings" charset="0"/>
              <a:buChar char="Ø"/>
              <a:defRPr/>
            </a:pP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Know the structural differences between aldehydes and ketones</a:t>
            </a:r>
          </a:p>
          <a:p>
            <a:pPr algn="just">
              <a:lnSpc>
                <a:spcPct val="110000"/>
              </a:lnSpc>
              <a:buClr>
                <a:schemeClr val="accent2"/>
              </a:buClr>
              <a:buFont typeface="Wingdings" charset="0"/>
              <a:buChar char="Ø"/>
              <a:defRPr/>
            </a:pP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Know how to draw aldehydes and ketones</a:t>
            </a:r>
          </a:p>
          <a:p>
            <a:pPr algn="just">
              <a:lnSpc>
                <a:spcPct val="110000"/>
              </a:lnSpc>
              <a:buClr>
                <a:schemeClr val="accent2"/>
              </a:buClr>
              <a:buFont typeface="Wingdings" charset="0"/>
              <a:buChar char="Ø"/>
              <a:defRPr/>
            </a:pP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know the common and IUPAC nomenclature of aldehydes and ketones</a:t>
            </a:r>
          </a:p>
          <a:p>
            <a:pPr algn="just">
              <a:lnSpc>
                <a:spcPct val="110000"/>
              </a:lnSpc>
              <a:buClr>
                <a:schemeClr val="accent2"/>
              </a:buClr>
              <a:buFont typeface="Wingdings" charset="0"/>
              <a:buChar char="Ø"/>
              <a:defRPr/>
            </a:pP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Know the physical properties of aldehydes and ketones</a:t>
            </a:r>
          </a:p>
          <a:p>
            <a:pPr algn="just">
              <a:lnSpc>
                <a:spcPct val="110000"/>
              </a:lnSpc>
              <a:buClr>
                <a:schemeClr val="accent2"/>
              </a:buClr>
              <a:buFont typeface="Wingdings" charset="0"/>
              <a:buChar char="Ø"/>
              <a:defRPr/>
            </a:pP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Know how  to  synthesize an  aldehyde   or a  ketone  from  a  compound  without  that</a:t>
            </a:r>
          </a:p>
          <a:p>
            <a:pPr algn="just">
              <a:lnSpc>
                <a:spcPct val="110000"/>
              </a:lnSpc>
              <a:buClr>
                <a:schemeClr val="accent2"/>
              </a:buClr>
              <a:buFont typeface="Wingdings" charset="0"/>
              <a:buNone/>
              <a:defRPr/>
            </a:pP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  functionality.</a:t>
            </a:r>
          </a:p>
          <a:p>
            <a:pPr algn="just">
              <a:lnSpc>
                <a:spcPct val="110000"/>
              </a:lnSpc>
              <a:buClr>
                <a:schemeClr val="accent2"/>
              </a:buClr>
              <a:buFont typeface="Wingdings" charset="0"/>
              <a:buChar char="Ø"/>
              <a:defRPr/>
            </a:pP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Know  the  different   nucleophilic  attack  reactions  at  the  carbonyl  carbon  and  </a:t>
            </a:r>
            <a:r>
              <a:rPr 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the specific </a:t>
            </a: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products formed in each case.</a:t>
            </a:r>
          </a:p>
          <a:p>
            <a:pPr algn="just">
              <a:lnSpc>
                <a:spcPct val="110000"/>
              </a:lnSpc>
              <a:buClr>
                <a:schemeClr val="folHlink"/>
              </a:buClr>
              <a:defRPr/>
            </a:pPr>
            <a:endParaRPr lang="en-US" sz="2000" dirty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6" name="Picture 4" descr="ksulogo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imag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Footer Placeholder 3"/>
          <p:cNvSpPr txBox="1">
            <a:spLocks noGrp="1" noChangeArrowheads="1"/>
          </p:cNvSpPr>
          <p:nvPr/>
        </p:nvSpPr>
        <p:spPr bwMode="auto">
          <a:xfrm>
            <a:off x="0" y="6472238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045C75"/>
                </a:solidFill>
                <a:latin typeface="Constantia" charset="0"/>
              </a:rPr>
              <a:t>145 Chem.</a:t>
            </a:r>
          </a:p>
        </p:txBody>
      </p:sp>
      <p:sp>
        <p:nvSpPr>
          <p:cNvPr id="57346" name="Slide Number Placeholder 4"/>
          <p:cNvSpPr txBox="1">
            <a:spLocks noGrp="1" noChangeArrowheads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7B2705A4-B30D-034B-A769-1FC9C97C2512}" type="slidenum">
              <a:rPr lang="ar-SA" sz="1200">
                <a:solidFill>
                  <a:srgbClr val="595959"/>
                </a:solidFill>
                <a:latin typeface="Century Gothic" charset="0"/>
                <a:cs typeface="Arial" charset="0"/>
              </a:rPr>
              <a:pPr algn="r" eaLnBrk="1" hangingPunct="1"/>
              <a:t>20</a:t>
            </a:fld>
            <a:endParaRPr lang="ar-SA" sz="1200">
              <a:solidFill>
                <a:srgbClr val="595959"/>
              </a:solidFill>
              <a:latin typeface="Century Gothic" charset="0"/>
              <a:cs typeface="Arial" charset="0"/>
            </a:endParaRPr>
          </a:p>
        </p:txBody>
      </p:sp>
      <p:sp>
        <p:nvSpPr>
          <p:cNvPr id="57349" name="Rectangle 41"/>
          <p:cNvSpPr>
            <a:spLocks noChangeArrowheads="1"/>
          </p:cNvSpPr>
          <p:nvPr/>
        </p:nvSpPr>
        <p:spPr bwMode="auto">
          <a:xfrm>
            <a:off x="30163" y="1080483"/>
            <a:ext cx="896461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sz="2400">
                <a:solidFill>
                  <a:srgbClr val="000090"/>
                </a:solidFill>
                <a:latin typeface="Times New Roman"/>
                <a:cs typeface="Times New Roman"/>
              </a:rPr>
              <a:t>3- Reaction of phenyhydrazine with carbonyl compounds (aldyhydes or ketones) gives:</a:t>
            </a:r>
          </a:p>
          <a:p>
            <a:pPr algn="just" eaLnBrk="0" hangingPunct="0">
              <a:buFont typeface="Arial" charset="0"/>
              <a:buChar char="•"/>
            </a:pPr>
            <a:endParaRPr lang="en-US" sz="2400">
              <a:latin typeface="Times New Roman"/>
              <a:cs typeface="Times New Roman"/>
            </a:endParaRPr>
          </a:p>
          <a:p>
            <a:pPr eaLnBrk="0" hangingPunct="0"/>
            <a:r>
              <a:rPr lang="en-US" sz="2400">
                <a:latin typeface="Times New Roman"/>
                <a:cs typeface="Times New Roman"/>
              </a:rPr>
              <a:t>A) Oxime	B) Phenylhydrazone	C) Imine	D) Hemiacetal</a:t>
            </a:r>
          </a:p>
        </p:txBody>
      </p:sp>
      <p:sp>
        <p:nvSpPr>
          <p:cNvPr id="57350" name="Rectangle 43"/>
          <p:cNvSpPr>
            <a:spLocks noChangeArrowheads="1"/>
          </p:cNvSpPr>
          <p:nvPr/>
        </p:nvSpPr>
        <p:spPr bwMode="auto">
          <a:xfrm>
            <a:off x="80963" y="3613299"/>
            <a:ext cx="89281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400">
                <a:solidFill>
                  <a:srgbClr val="000090"/>
                </a:solidFill>
                <a:latin typeface="Times New Roman"/>
                <a:cs typeface="Times New Roman"/>
              </a:rPr>
              <a:t>4 - Which of the following compounds has the highest boiling point?</a:t>
            </a:r>
          </a:p>
        </p:txBody>
      </p:sp>
      <p:graphicFrame>
        <p:nvGraphicFramePr>
          <p:cNvPr id="5735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075443"/>
              </p:ext>
            </p:extLst>
          </p:nvPr>
        </p:nvGraphicFramePr>
        <p:xfrm>
          <a:off x="101600" y="4495800"/>
          <a:ext cx="8821738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5" r:id="rId3" imgW="5118100" imgH="635000" progId="ChemDraw.Document.6.0">
                  <p:embed/>
                </p:oleObj>
              </mc:Choice>
              <mc:Fallback>
                <p:oleObj r:id="rId3" imgW="5118100" imgH="63500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" y="4495800"/>
                        <a:ext cx="8821738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4" descr="ksulogo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 descr="images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914400"/>
          </a:xfrm>
        </p:spPr>
        <p:txBody>
          <a:bodyPr/>
          <a:lstStyle/>
          <a:p>
            <a:pPr eaLnBrk="1" hangingPunct="1"/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Thank You for your kind attention !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2819400"/>
            <a:ext cx="3695700" cy="191135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altLang="ko-KR" sz="4000">
                <a:solidFill>
                  <a:srgbClr val="800000"/>
                </a:solidFill>
                <a:latin typeface="Times New Roman" charset="0"/>
                <a:cs typeface="Times New Roman" charset="0"/>
              </a:rPr>
              <a:t>Questions?</a:t>
            </a:r>
          </a:p>
          <a:p>
            <a:pPr eaLnBrk="1" hangingPunct="1">
              <a:buFont typeface="Wingdings" charset="0"/>
              <a:buNone/>
            </a:pPr>
            <a:r>
              <a:rPr lang="en-US" altLang="ko-KR" sz="4000">
                <a:solidFill>
                  <a:srgbClr val="800000"/>
                </a:solidFill>
                <a:latin typeface="Times New Roman" charset="0"/>
                <a:cs typeface="Times New Roman" charset="0"/>
              </a:rPr>
              <a:t>Comments</a:t>
            </a:r>
          </a:p>
          <a:p>
            <a:pPr eaLnBrk="1" hangingPunct="1">
              <a:buFont typeface="Wingdings" charset="0"/>
              <a:buNone/>
            </a:pPr>
            <a:endParaRPr lang="en-US" sz="4000">
              <a:solidFill>
                <a:srgbClr val="8000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13330346-3BC8-5144-8AE9-32E4116856B0}" type="slidenum">
              <a:rPr lang="en-US"/>
              <a:pPr algn="ctr">
                <a:defRPr/>
              </a:pPr>
              <a:t>21</a:t>
            </a:fld>
            <a:endParaRPr lang="en-US" dirty="0"/>
          </a:p>
        </p:txBody>
      </p:sp>
      <p:pic>
        <p:nvPicPr>
          <p:cNvPr id="9" name="Picture 4" descr="ksu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61809" y="838268"/>
            <a:ext cx="8472487" cy="5222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400" b="1" dirty="0" smtClean="0">
                <a:solidFill>
                  <a:srgbClr val="31859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j-ea"/>
                <a:cs typeface="Times New Roman"/>
              </a:rPr>
              <a:t>ALDEHYDES: STRUCTURE AND NOMENCLATURE</a:t>
            </a:r>
            <a:endParaRPr lang="ar-SA" sz="2400" b="1" dirty="0" smtClean="0">
              <a:solidFill>
                <a:srgbClr val="31859C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j-ea"/>
              <a:cs typeface="Times New Roman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0" y="1295456"/>
            <a:ext cx="8951913" cy="3579813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General formula: RCHO or </a:t>
            </a:r>
            <a:endParaRPr lang="en-GB" sz="2400" dirty="0" smtClean="0">
              <a:solidFill>
                <a:srgbClr val="CC33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GB" sz="24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Bond line formula</a:t>
            </a:r>
            <a:endParaRPr lang="en-US" altLang="en-US" sz="2400" dirty="0" smtClean="0"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The polarity of C=O</a:t>
            </a: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endParaRPr lang="en-US" altLang="en-US" sz="2400" dirty="0" smtClean="0"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endParaRPr lang="en-US" altLang="en-US" sz="2400" dirty="0"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400" dirty="0">
                <a:latin typeface="Times New Roman"/>
                <a:cs typeface="Times New Roman"/>
              </a:rPr>
              <a:t>The aldehyde group is always (terminal)at the end of a chain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  </a:t>
            </a:r>
          </a:p>
        </p:txBody>
      </p:sp>
      <p:sp>
        <p:nvSpPr>
          <p:cNvPr id="40964" name="Footer Placeholder 2"/>
          <p:cNvSpPr txBox="1">
            <a:spLocks noGrp="1" noChangeArrowheads="1"/>
          </p:cNvSpPr>
          <p:nvPr/>
        </p:nvSpPr>
        <p:spPr bwMode="auto">
          <a:xfrm>
            <a:off x="0" y="6457950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045C75"/>
                </a:solidFill>
                <a:latin typeface="Constantia" charset="0"/>
              </a:rPr>
              <a:t>145 Chem.</a:t>
            </a:r>
          </a:p>
        </p:txBody>
      </p:sp>
      <p:sp>
        <p:nvSpPr>
          <p:cNvPr id="40966" name="Equal 26"/>
          <p:cNvSpPr>
            <a:spLocks/>
          </p:cNvSpPr>
          <p:nvPr/>
        </p:nvSpPr>
        <p:spPr bwMode="auto">
          <a:xfrm>
            <a:off x="4673096" y="1946276"/>
            <a:ext cx="404812" cy="357187"/>
          </a:xfrm>
          <a:custGeom>
            <a:avLst/>
            <a:gdLst>
              <a:gd name="T0" fmla="*/ 53658 w 404813"/>
              <a:gd name="T1" fmla="*/ 73581 h 357187"/>
              <a:gd name="T2" fmla="*/ 351152 w 404813"/>
              <a:gd name="T3" fmla="*/ 73581 h 357187"/>
              <a:gd name="T4" fmla="*/ 351152 w 404813"/>
              <a:gd name="T5" fmla="*/ 157591 h 357187"/>
              <a:gd name="T6" fmla="*/ 53658 w 404813"/>
              <a:gd name="T7" fmla="*/ 157591 h 357187"/>
              <a:gd name="T8" fmla="*/ 53658 w 404813"/>
              <a:gd name="T9" fmla="*/ 73581 h 357187"/>
              <a:gd name="T10" fmla="*/ 53658 w 404813"/>
              <a:gd name="T11" fmla="*/ 199596 h 357187"/>
              <a:gd name="T12" fmla="*/ 351152 w 404813"/>
              <a:gd name="T13" fmla="*/ 199596 h 357187"/>
              <a:gd name="T14" fmla="*/ 351152 w 404813"/>
              <a:gd name="T15" fmla="*/ 283606 h 357187"/>
              <a:gd name="T16" fmla="*/ 53658 w 404813"/>
              <a:gd name="T17" fmla="*/ 283606 h 357187"/>
              <a:gd name="T18" fmla="*/ 53658 w 404813"/>
              <a:gd name="T19" fmla="*/ 199596 h 35718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53658 w 404813"/>
              <a:gd name="T31" fmla="*/ 73581 h 357187"/>
              <a:gd name="T32" fmla="*/ 351155 w 404813"/>
              <a:gd name="T33" fmla="*/ 283606 h 35718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04813" h="357187">
                <a:moveTo>
                  <a:pt x="53658" y="73581"/>
                </a:moveTo>
                <a:lnTo>
                  <a:pt x="351155" y="73581"/>
                </a:lnTo>
                <a:lnTo>
                  <a:pt x="351155" y="157591"/>
                </a:lnTo>
                <a:lnTo>
                  <a:pt x="53658" y="157591"/>
                </a:lnTo>
                <a:lnTo>
                  <a:pt x="53658" y="73581"/>
                </a:lnTo>
                <a:close/>
                <a:moveTo>
                  <a:pt x="53658" y="199596"/>
                </a:moveTo>
                <a:lnTo>
                  <a:pt x="351155" y="199596"/>
                </a:lnTo>
                <a:lnTo>
                  <a:pt x="351155" y="283606"/>
                </a:lnTo>
                <a:lnTo>
                  <a:pt x="53658" y="283606"/>
                </a:lnTo>
                <a:lnTo>
                  <a:pt x="53658" y="199596"/>
                </a:lnTo>
                <a:close/>
              </a:path>
            </a:pathLst>
          </a:custGeom>
          <a:solidFill>
            <a:srgbClr val="008080"/>
          </a:solidFill>
          <a:ln w="9525" cmpd="sng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1" name="Rectangle 11"/>
          <p:cNvSpPr>
            <a:spLocks noChangeArrowheads="1"/>
          </p:cNvSpPr>
          <p:nvPr/>
        </p:nvSpPr>
        <p:spPr bwMode="auto">
          <a:xfrm>
            <a:off x="38100" y="3714392"/>
            <a:ext cx="91440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GB" sz="2800" b="1" u="sng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Common Nomenclature Of Aldehydes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n-GB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Common name of aldehydes are derived from the common name of the </a:t>
            </a:r>
            <a:r>
              <a:rPr lang="en-GB" sz="2400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correspounding</a:t>
            </a:r>
            <a:r>
              <a:rPr lang="en-GB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acid</a:t>
            </a:r>
            <a:endParaRPr lang="en-GB" sz="2400" dirty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  <a:p>
            <a:pPr algn="just">
              <a:buClr>
                <a:schemeClr val="accent2"/>
              </a:buClr>
              <a:buFont typeface="Wingdings" charset="0"/>
              <a:buChar char="Ø"/>
              <a:defRPr/>
            </a:pPr>
            <a:r>
              <a:rPr lang="en-US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alt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Some aliphatic  aldehydes have common names which have to be memorized. </a:t>
            </a:r>
          </a:p>
        </p:txBody>
      </p:sp>
      <p:sp>
        <p:nvSpPr>
          <p:cNvPr id="8203" name="Rectangle 14"/>
          <p:cNvSpPr>
            <a:spLocks noChangeArrowheads="1"/>
          </p:cNvSpPr>
          <p:nvPr/>
        </p:nvSpPr>
        <p:spPr bwMode="auto">
          <a:xfrm>
            <a:off x="354013" y="6261016"/>
            <a:ext cx="8489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Formaldehyde </a:t>
            </a:r>
            <a:r>
              <a:rPr lang="en-US" altLang="en-US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     </a:t>
            </a:r>
            <a:r>
              <a:rPr lang="en-US" altLang="en-US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Acetaldehyde        </a:t>
            </a:r>
            <a:r>
              <a:rPr lang="en-US" altLang="en-US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      </a:t>
            </a:r>
            <a:r>
              <a:rPr lang="en-US" altLang="en-US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Propionaldehyde</a:t>
            </a:r>
            <a:r>
              <a:rPr lang="en-US" altLang="en-US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          </a:t>
            </a:r>
            <a:r>
              <a:rPr lang="en-US" altLang="en-US" dirty="0" err="1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Butyraldehyde</a:t>
            </a:r>
            <a:endParaRPr lang="en-GB" dirty="0">
              <a:solidFill>
                <a:srgbClr val="CC0000"/>
              </a:solidFill>
              <a:effectLst>
                <a:outerShdw blurRad="38100" dist="38100" dir="2700000" algn="tl">
                  <a:srgbClr val="DDDDDD"/>
                </a:outerShdw>
              </a:effectLst>
              <a:cs typeface="+mn-cs"/>
            </a:endParaRPr>
          </a:p>
        </p:txBody>
      </p:sp>
      <p:pic>
        <p:nvPicPr>
          <p:cNvPr id="15" name="Picture 4" descr="ksu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3958606"/>
              </p:ext>
            </p:extLst>
          </p:nvPr>
        </p:nvGraphicFramePr>
        <p:xfrm>
          <a:off x="3974235" y="1295456"/>
          <a:ext cx="679450" cy="533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5" r:id="rId5" imgW="414528" imgH="420624" progId="ChemDraw.Document.6.0">
                  <p:embed/>
                </p:oleObj>
              </mc:Choice>
              <mc:Fallback>
                <p:oleObj r:id="rId5" imgW="414528" imgH="420624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4235" y="1295456"/>
                        <a:ext cx="679450" cy="5333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973113"/>
              </p:ext>
            </p:extLst>
          </p:nvPr>
        </p:nvGraphicFramePr>
        <p:xfrm>
          <a:off x="2971800" y="1752644"/>
          <a:ext cx="1430338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6" r:id="rId7" imgW="566928" imgH="222504" progId="ChemDraw.Document.6.0">
                  <p:embed/>
                </p:oleObj>
              </mc:Choice>
              <mc:Fallback>
                <p:oleObj r:id="rId7" imgW="566928" imgH="222504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752644"/>
                        <a:ext cx="1430338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863313"/>
              </p:ext>
            </p:extLst>
          </p:nvPr>
        </p:nvGraphicFramePr>
        <p:xfrm>
          <a:off x="5334000" y="1371654"/>
          <a:ext cx="10668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7" r:id="rId9" imgW="572071" imgH="509691" progId="ChemDraw.Document.6.0">
                  <p:embed/>
                </p:oleObj>
              </mc:Choice>
              <mc:Fallback>
                <p:oleObj r:id="rId9" imgW="572071" imgH="509691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371654"/>
                        <a:ext cx="10668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277989"/>
              </p:ext>
            </p:extLst>
          </p:nvPr>
        </p:nvGraphicFramePr>
        <p:xfrm>
          <a:off x="4197360" y="1801807"/>
          <a:ext cx="3264612" cy="185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8" name="CS ChemDraw Drawing" r:id="rId11" imgW="2836440" imgH="1486080" progId="ChemDraw.Document.6.0">
                  <p:embed/>
                </p:oleObj>
              </mc:Choice>
              <mc:Fallback>
                <p:oleObj name="CS ChemDraw Drawing" r:id="rId11" imgW="2836440" imgH="14860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97360" y="1801807"/>
                        <a:ext cx="3264612" cy="1855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872823"/>
              </p:ext>
            </p:extLst>
          </p:nvPr>
        </p:nvGraphicFramePr>
        <p:xfrm>
          <a:off x="457308" y="5562544"/>
          <a:ext cx="8460045" cy="786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9" name="CS ChemDraw Drawing" r:id="rId13" imgW="3857040" imgH="359280" progId="ChemDraw.Document.6.0">
                  <p:embed/>
                </p:oleObj>
              </mc:Choice>
              <mc:Fallback>
                <p:oleObj name="CS ChemDraw Drawing" r:id="rId13" imgW="3857040" imgH="3592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7308" y="5562544"/>
                        <a:ext cx="8460045" cy="7868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3"/>
          <p:cNvSpPr txBox="1">
            <a:spLocks noGrp="1" noChangeArrowheads="1"/>
          </p:cNvSpPr>
          <p:nvPr/>
        </p:nvSpPr>
        <p:spPr bwMode="auto">
          <a:xfrm>
            <a:off x="7848600" y="25685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EFB9A149-1CFB-A246-86F9-63BC8DDA25FB}" type="slidenum">
              <a:rPr lang="en-US" sz="1200">
                <a:solidFill>
                  <a:srgbClr val="045C75"/>
                </a:solidFill>
                <a:latin typeface="Constantia" charset="0"/>
              </a:rPr>
              <a:pPr algn="r" eaLnBrk="1" hangingPunct="1"/>
              <a:t>4</a:t>
            </a:fld>
            <a:endParaRPr lang="en-US" sz="1200">
              <a:solidFill>
                <a:srgbClr val="045C75"/>
              </a:solidFill>
              <a:latin typeface="Constantia" charset="0"/>
            </a:endParaRPr>
          </a:p>
        </p:txBody>
      </p:sp>
      <p:sp>
        <p:nvSpPr>
          <p:cNvPr id="9219" name="Rectangle 9"/>
          <p:cNvSpPr>
            <a:spLocks noChangeArrowheads="1"/>
          </p:cNvSpPr>
          <p:nvPr/>
        </p:nvSpPr>
        <p:spPr bwMode="auto">
          <a:xfrm>
            <a:off x="85725" y="909989"/>
            <a:ext cx="7289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chemeClr val="accent2"/>
              </a:buClr>
              <a:buFont typeface="Wingdings" charset="0"/>
              <a:buChar char="Ø"/>
              <a:defRPr/>
            </a:pPr>
            <a:r>
              <a:rPr lang="en-US" alt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alt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Some aromatic aldehydes have common names such as:</a:t>
            </a:r>
            <a:endParaRPr lang="en-GB" sz="2400" dirty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1987" name="Object 10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95274567"/>
              </p:ext>
            </p:extLst>
          </p:nvPr>
        </p:nvGraphicFramePr>
        <p:xfrm>
          <a:off x="1295318" y="1447818"/>
          <a:ext cx="6400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4" r:id="rId3" imgW="2790444" imgH="544068" progId="ChemDraw.Document.6.0">
                  <p:embed/>
                </p:oleObj>
              </mc:Choice>
              <mc:Fallback>
                <p:oleObj r:id="rId3" imgW="2790444" imgH="544068" progId="ChemDraw.Document.6.0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318" y="1447818"/>
                        <a:ext cx="64008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Content Placeholder 2"/>
          <p:cNvSpPr>
            <a:spLocks noGrp="1"/>
          </p:cNvSpPr>
          <p:nvPr>
            <p:ph idx="4294967295"/>
          </p:nvPr>
        </p:nvSpPr>
        <p:spPr>
          <a:xfrm>
            <a:off x="173753" y="3124208"/>
            <a:ext cx="8951912" cy="3579812"/>
          </a:xfrm>
        </p:spPr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r>
              <a:rPr lang="en-US" altLang="en-US" sz="2400" b="1" u="sng" dirty="0" smtClean="0">
                <a:solidFill>
                  <a:srgbClr val="C00000"/>
                </a:solidFill>
                <a:latin typeface="Times New Roman"/>
                <a:ea typeface="+mn-ea"/>
                <a:cs typeface="Times New Roman"/>
              </a:rPr>
              <a:t>IUPAC Nomenclature </a:t>
            </a:r>
          </a:p>
          <a:p>
            <a:pPr marL="0" indent="0"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Select the longest continuous carbon chain that contains the H-C=O group</a:t>
            </a:r>
            <a:r>
              <a:rPr lang="en-US" alt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to get the name of the parent hydrocarbon, then replace the ending </a:t>
            </a:r>
            <a:r>
              <a:rPr lang="en-US" alt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e</a:t>
            </a:r>
            <a:r>
              <a:rPr lang="en-US" alt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by the suffix </a:t>
            </a:r>
            <a:r>
              <a:rPr lang="en-US" alt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–al</a:t>
            </a: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 </a:t>
            </a:r>
          </a:p>
          <a:p>
            <a:pPr marL="0" indent="0"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The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/>
                <a:ea typeface="+mn-ea"/>
                <a:cs typeface="Times New Roman"/>
              </a:rPr>
              <a:t>CHO </a:t>
            </a: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group is assigned the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/>
                <a:ea typeface="+mn-ea"/>
                <a:cs typeface="Times New Roman"/>
              </a:rPr>
              <a:t>local 1</a:t>
            </a: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 and takes precedence over other functional groups that may present such as </a:t>
            </a:r>
            <a:r>
              <a:rPr lang="en-US" alt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C=O(ketone),–OH, C=C, C</a:t>
            </a:r>
            <a:r>
              <a:rPr lang="el-GR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Ξ</a:t>
            </a:r>
            <a:r>
              <a:rPr lang="en-US" alt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C, OR</a:t>
            </a:r>
          </a:p>
          <a:p>
            <a:pPr marL="0" indent="0"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For cyclic aldehydes in which the –CHO group is attached to the ring, the suffix </a:t>
            </a:r>
            <a:r>
              <a:rPr lang="en-US" altLang="en-US" sz="24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carbaldehyde</a:t>
            </a:r>
            <a:r>
              <a:rPr lang="en-US" alt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is used.</a:t>
            </a:r>
            <a:endParaRPr lang="en-US" altLang="en-US" sz="2400" dirty="0" smtClean="0">
              <a:latin typeface="Times New Roman"/>
              <a:ea typeface="+mn-ea"/>
              <a:cs typeface="Times New Roman"/>
            </a:endParaRPr>
          </a:p>
        </p:txBody>
      </p:sp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-73025" y="2667000"/>
            <a:ext cx="9140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dirty="0" err="1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Salicylaldehyde</a:t>
            </a:r>
            <a:r>
              <a:rPr lang="en-US" altLang="en-US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 (</a:t>
            </a:r>
            <a:r>
              <a:rPr lang="en-US" altLang="en-US" i="1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o</a:t>
            </a:r>
            <a:r>
              <a:rPr lang="en-US" altLang="en-US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-</a:t>
            </a:r>
            <a:r>
              <a:rPr lang="en-US" altLang="en-US" dirty="0" err="1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Hydroxybenzaldehyde</a:t>
            </a:r>
            <a:r>
              <a:rPr lang="en-US" altLang="en-US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)           </a:t>
            </a:r>
            <a:r>
              <a:rPr lang="en-US" altLang="en-US" dirty="0" err="1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Anisaldehyde</a:t>
            </a:r>
            <a:r>
              <a:rPr lang="en-US" altLang="en-US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 (</a:t>
            </a:r>
            <a:r>
              <a:rPr lang="en-US" altLang="en-US" i="1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p</a:t>
            </a:r>
            <a:r>
              <a:rPr lang="en-US" altLang="en-US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-</a:t>
            </a:r>
            <a:r>
              <a:rPr lang="en-US" altLang="en-US" dirty="0" err="1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methoxybezaldehyde</a:t>
            </a:r>
            <a:r>
              <a:rPr lang="en-US" altLang="en-US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n-cs"/>
              </a:rPr>
              <a:t>)</a:t>
            </a:r>
            <a:endParaRPr lang="en-GB" dirty="0">
              <a:solidFill>
                <a:srgbClr val="CC0000"/>
              </a:solidFill>
              <a:effectLst>
                <a:outerShdw blurRad="38100" dist="38100" dir="2700000" algn="tl">
                  <a:srgbClr val="DDDDDD"/>
                </a:outerShdw>
              </a:effectLst>
              <a:cs typeface="+mn-cs"/>
            </a:endParaRPr>
          </a:p>
        </p:txBody>
      </p:sp>
      <p:pic>
        <p:nvPicPr>
          <p:cNvPr id="9" name="Picture 4" descr="ksulogo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images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Object 4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915647084"/>
              </p:ext>
            </p:extLst>
          </p:nvPr>
        </p:nvGraphicFramePr>
        <p:xfrm>
          <a:off x="609492" y="1123950"/>
          <a:ext cx="80772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3" r:id="rId4" imgW="2569360" imgH="239400" progId="ChemDraw.Document.6.0">
                  <p:embed/>
                </p:oleObj>
              </mc:Choice>
              <mc:Fallback>
                <p:oleObj r:id="rId4" imgW="2569360" imgH="23940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492" y="1123950"/>
                        <a:ext cx="807720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511710"/>
              </p:ext>
            </p:extLst>
          </p:nvPr>
        </p:nvGraphicFramePr>
        <p:xfrm>
          <a:off x="372937" y="2510460"/>
          <a:ext cx="6408805" cy="838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4" r:id="rId6" imgW="3258312" imgH="449580" progId="ChemDraw.Document.6.0">
                  <p:embed/>
                </p:oleObj>
              </mc:Choice>
              <mc:Fallback>
                <p:oleObj r:id="rId6" imgW="3258312" imgH="449580" progId="ChemDraw.Document.6.0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37" y="2510460"/>
                        <a:ext cx="6408805" cy="8380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372937" y="1752600"/>
            <a:ext cx="78790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C00000"/>
                </a:solidFill>
                <a:latin typeface="Times New Roman"/>
                <a:cs typeface="Times New Roman"/>
              </a:rPr>
              <a:t>     </a:t>
            </a:r>
            <a:r>
              <a:rPr lang="en-US" b="1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Methanal            Ethanal                                 Propanal                        Butanal</a:t>
            </a:r>
            <a:r>
              <a:rPr lang="en-US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10246" name="Rectangle 13"/>
          <p:cNvSpPr>
            <a:spLocks noChangeArrowheads="1"/>
          </p:cNvSpPr>
          <p:nvPr/>
        </p:nvSpPr>
        <p:spPr bwMode="auto">
          <a:xfrm>
            <a:off x="347537" y="3668713"/>
            <a:ext cx="66418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3-Chlorobutanal       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     3-Hydroxypropanal                 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2-Butenal</a:t>
            </a:r>
            <a:r>
              <a:rPr lang="en-US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10247" name="Rectangle 14"/>
          <p:cNvSpPr>
            <a:spLocks noChangeArrowheads="1"/>
          </p:cNvSpPr>
          <p:nvPr/>
        </p:nvSpPr>
        <p:spPr bwMode="auto">
          <a:xfrm>
            <a:off x="322137" y="4105828"/>
            <a:ext cx="905033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chemeClr val="accent2"/>
              </a:buClr>
              <a:buFont typeface="Wingdings" charset="0"/>
              <a:buChar char="Ø"/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Aromatic aldehydes are usually designated as derivatives of the simplest aromatic aldehyde, </a:t>
            </a:r>
            <a:r>
              <a:rPr lang="en-US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Benzaldehyde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pPr>
              <a:buClr>
                <a:schemeClr val="accent2"/>
              </a:buClr>
              <a:buFont typeface="Wingdings" charset="0"/>
              <a:buNone/>
              <a:defRPr/>
            </a:pP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30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768628"/>
              </p:ext>
            </p:extLst>
          </p:nvPr>
        </p:nvGraphicFramePr>
        <p:xfrm>
          <a:off x="272924" y="4800564"/>
          <a:ext cx="8458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5" r:id="rId8" imgW="3799332" imgH="542544" progId="ChemDraw.Document.6.0">
                  <p:embed/>
                </p:oleObj>
              </mc:Choice>
              <mc:Fallback>
                <p:oleObj r:id="rId8" imgW="3799332" imgH="542544" progId="ChemDraw.Document.6.0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924" y="4800564"/>
                        <a:ext cx="84582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Rectangle 16"/>
          <p:cNvSpPr>
            <a:spLocks noChangeArrowheads="1"/>
          </p:cNvSpPr>
          <p:nvPr/>
        </p:nvSpPr>
        <p:spPr bwMode="auto">
          <a:xfrm>
            <a:off x="0" y="5943534"/>
            <a:ext cx="9144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Benzaldehyde</a:t>
            </a:r>
            <a:r>
              <a:rPr lang="en-US" altLang="en-US" b="1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altLang="en-US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                                                2-Hydroxybenzaldehyde </a:t>
            </a:r>
          </a:p>
          <a:p>
            <a:pPr>
              <a:defRPr/>
            </a:pPr>
            <a:r>
              <a:rPr lang="en-US" altLang="en-US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                             4-Nitrobenzaldehyde                                                 </a:t>
            </a:r>
            <a:r>
              <a:rPr lang="en-US" altLang="en-US" b="1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4-</a:t>
            </a:r>
            <a:r>
              <a:rPr lang="en-US" altLang="en-US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Methoxybenzaldehyde</a:t>
            </a:r>
            <a:r>
              <a:rPr lang="en-US" altLang="en-US" b="1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	</a:t>
            </a:r>
            <a:endParaRPr lang="en-GB" b="1" dirty="0">
              <a:solidFill>
                <a:srgbClr val="CC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2" name="Picture 4" descr="ksulogo2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images.jpe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Straight Connector 13"/>
          <p:cNvCxnSpPr/>
          <p:nvPr/>
        </p:nvCxnSpPr>
        <p:spPr>
          <a:xfrm>
            <a:off x="730124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271834"/>
              </p:ext>
            </p:extLst>
          </p:nvPr>
        </p:nvGraphicFramePr>
        <p:xfrm>
          <a:off x="7325199" y="2286030"/>
          <a:ext cx="1339804" cy="1081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6" name="CS ChemDraw Drawing" r:id="rId12" imgW="1150560" imgH="929160" progId="ChemDraw.Document.6.0">
                  <p:embed/>
                </p:oleObj>
              </mc:Choice>
              <mc:Fallback>
                <p:oleObj name="CS ChemDraw Drawing" r:id="rId12" imgW="1150560" imgH="9291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325199" y="2286030"/>
                        <a:ext cx="1339804" cy="10810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325199" y="3276604"/>
            <a:ext cx="16873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Cis-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2-Hydroxy </a:t>
            </a:r>
          </a:p>
          <a:p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cyclopentane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carbaldehyde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4294967295"/>
          </p:nvPr>
        </p:nvSpPr>
        <p:spPr>
          <a:xfrm>
            <a:off x="0" y="1828800"/>
            <a:ext cx="9080500" cy="4710112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50000"/>
              </a:lnSpc>
              <a:buFont typeface="Wingdings" charset="0"/>
              <a:buChar char="Ø"/>
              <a:defRPr/>
            </a:pPr>
            <a:r>
              <a:rPr lang="en-US"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General formula</a:t>
            </a:r>
            <a:r>
              <a:rPr lang="en-US" sz="2400" dirty="0">
                <a:latin typeface="Times New Roman"/>
                <a:cs typeface="Times New Roman"/>
              </a:rPr>
              <a:t>: RCOR’     (R and R’=alkyl or aryl)</a:t>
            </a:r>
          </a:p>
          <a:p>
            <a:pPr algn="just" eaLnBrk="1" hangingPunct="1">
              <a:lnSpc>
                <a:spcPct val="150000"/>
              </a:lnSpc>
              <a:buFont typeface="Wingdings" charset="0"/>
              <a:buChar char="Ø"/>
              <a:defRPr/>
            </a:pPr>
            <a:r>
              <a:rPr lang="en-US" sz="2400" b="1" u="sng" dirty="0" smtClean="0">
                <a:solidFill>
                  <a:srgbClr val="C00000"/>
                </a:solidFill>
                <a:latin typeface="Times New Roman"/>
                <a:cs typeface="Times New Roman"/>
              </a:rPr>
              <a:t>Common </a:t>
            </a:r>
            <a:r>
              <a:rPr lang="en-US" sz="2400" b="1" u="sng" dirty="0">
                <a:solidFill>
                  <a:srgbClr val="C00000"/>
                </a:solidFill>
                <a:latin typeface="Times New Roman"/>
                <a:cs typeface="Times New Roman"/>
              </a:rPr>
              <a:t>names</a:t>
            </a: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of ketones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derived by listing the alkyl </a:t>
            </a:r>
            <a:r>
              <a:rPr lang="en-US" sz="2400" dirty="0">
                <a:latin typeface="Times New Roman"/>
                <a:cs typeface="Times New Roman"/>
              </a:rPr>
              <a:t>substituents attached to the carbonyl group in alphabetical order, followed by the word ketone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</a:p>
          <a:p>
            <a:pPr algn="just" eaLnBrk="1" hangingPunct="1">
              <a:lnSpc>
                <a:spcPct val="150000"/>
              </a:lnSpc>
              <a:buFont typeface="Wingdings" charset="0"/>
              <a:buChar char="Ø"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common names carbon atoms near the carbonyl group are often designated using Greek letters (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ᵝ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ɣ ,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…..)  beginning with carbon next the carbonyl group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150000"/>
              </a:lnSpc>
              <a:buFont typeface="Wingdings" charset="0"/>
              <a:buChar char="Ø"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a complex molecules contains more than one of functional groups, an order of precedence is used to determine the name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functional group priority order in nomenclature system is as following:</a:t>
            </a:r>
          </a:p>
          <a:p>
            <a:pPr marL="0" indent="0" algn="ctr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Acid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derivatives &gt;  aldehyde &gt; ketone &gt; alcohol &gt; amine &gt;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alkene &gt; alkyne &gt; ether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  <a:buFont typeface="Wingdings" charset="0"/>
              <a:buChar char="Ø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  <a:buFont typeface="Wingdings" charset="0"/>
              <a:buChar char="Ø"/>
              <a:defRPr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  <a:buFont typeface="Wingdings" charset="0"/>
              <a:buChar char="Ø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  <a:buFont typeface="Wingdings" charset="0"/>
              <a:buChar char="Ø"/>
              <a:defRPr/>
            </a:pPr>
            <a:endParaRPr lang="en-US" sz="2400" dirty="0">
              <a:latin typeface="Times New Roman"/>
              <a:cs typeface="Times New Roman"/>
            </a:endParaRPr>
          </a:p>
          <a:p>
            <a:pPr algn="just" eaLnBrk="1" hangingPunct="1">
              <a:lnSpc>
                <a:spcPct val="150000"/>
              </a:lnSpc>
              <a:buFont typeface="Wingdings" charset="0"/>
              <a:buChar char="Ø"/>
              <a:defRPr/>
            </a:pPr>
            <a:endParaRPr lang="en-US" sz="2400" dirty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  <a:p>
            <a:pPr eaLnBrk="1" hangingPunct="1">
              <a:lnSpc>
                <a:spcPct val="150000"/>
              </a:lnSpc>
              <a:buFont typeface="Arial" charset="0"/>
              <a:buNone/>
              <a:defRPr/>
            </a:pPr>
            <a:endParaRPr lang="en-US" sz="2400" dirty="0">
              <a:latin typeface="Times New Roman"/>
              <a:cs typeface="Times New Roman"/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ar-SA" sz="2400" dirty="0">
              <a:latin typeface="Times New Roman"/>
              <a:cs typeface="Times New Roman"/>
            </a:endParaRPr>
          </a:p>
        </p:txBody>
      </p:sp>
      <p:sp>
        <p:nvSpPr>
          <p:cNvPr id="44034" name="Slide Number Placeholder 4"/>
          <p:cNvSpPr txBox="1">
            <a:spLocks noGrp="1" noChangeArrowheads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1583FF8-1B2B-1543-AA34-2504305C1D73}" type="slidenum">
              <a:rPr lang="ar-SA" sz="1200">
                <a:solidFill>
                  <a:srgbClr val="FFFFFF"/>
                </a:solidFill>
                <a:cs typeface="Arial" charset="0"/>
              </a:rPr>
              <a:pPr algn="r" eaLnBrk="1" hangingPunct="1"/>
              <a:t>6</a:t>
            </a:fld>
            <a:endParaRPr lang="ar-SA" sz="12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52400" y="1169988"/>
            <a:ext cx="81264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defRPr/>
            </a:pPr>
            <a:r>
              <a:rPr lang="ar-SA" sz="2400">
                <a:solidFill>
                  <a:srgbClr val="8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altLang="en-US" sz="2400">
                <a:solidFill>
                  <a:srgbClr val="00B0F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KETONES:STRUCTUR AND NOMENCLATURE</a:t>
            </a:r>
            <a:endParaRPr lang="en-US" altLang="en-US" sz="2400">
              <a:latin typeface="Times New Roman"/>
              <a:cs typeface="Times New Roman"/>
            </a:endParaRPr>
          </a:p>
        </p:txBody>
      </p:sp>
      <p:pic>
        <p:nvPicPr>
          <p:cNvPr id="9" name="Picture 4" descr="ksulogo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imag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4294967295"/>
          </p:nvPr>
        </p:nvSpPr>
        <p:spPr>
          <a:xfrm>
            <a:off x="78529" y="2227241"/>
            <a:ext cx="9083675" cy="2209800"/>
          </a:xfrm>
        </p:spPr>
        <p:txBody>
          <a:bodyPr rtlCol="0">
            <a:noAutofit/>
          </a:bodyPr>
          <a:lstStyle/>
          <a:p>
            <a:pPr marL="0" indent="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 2" charset="0"/>
              <a:buNone/>
              <a:defRPr/>
            </a:pPr>
            <a:r>
              <a:rPr lang="en-US" altLang="en-US" sz="2400" b="1" u="sng" dirty="0" smtClean="0">
                <a:solidFill>
                  <a:srgbClr val="C00000"/>
                </a:solidFill>
                <a:latin typeface="Times New Roman"/>
                <a:ea typeface="+mn-ea"/>
                <a:cs typeface="Times New Roman"/>
              </a:rPr>
              <a:t>IUPAC </a:t>
            </a:r>
            <a:r>
              <a:rPr lang="en-US" altLang="en-US" sz="2400" b="1" u="sng" dirty="0" err="1" smtClean="0">
                <a:solidFill>
                  <a:srgbClr val="C00000"/>
                </a:solidFill>
                <a:latin typeface="Times New Roman"/>
                <a:ea typeface="+mn-ea"/>
                <a:cs typeface="Times New Roman"/>
              </a:rPr>
              <a:t>Nomencalture</a:t>
            </a:r>
            <a:r>
              <a:rPr lang="en-US" altLang="en-US" sz="2400" b="1" u="sng" dirty="0" smtClean="0">
                <a:solidFill>
                  <a:srgbClr val="C00000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: </a:t>
            </a:r>
          </a:p>
          <a:p>
            <a:pPr marL="0" indent="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Select the longest continuous carbon chain that contains the C=O group</a:t>
            </a:r>
            <a:r>
              <a:rPr lang="en-US" alt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to get the name of the parent hydrocarbon, then replace the ending </a:t>
            </a:r>
            <a:r>
              <a:rPr lang="en-US" alt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e</a:t>
            </a:r>
            <a:r>
              <a:rPr lang="en-US" alt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by the suffix </a:t>
            </a:r>
            <a:r>
              <a:rPr lang="en-US" altLang="en-US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–one</a:t>
            </a:r>
          </a:p>
          <a:p>
            <a:pPr marL="0" indent="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The chain is numbered in such a way as give the lowest number to the C=O group.</a:t>
            </a:r>
          </a:p>
          <a:p>
            <a:pPr marL="0" indent="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The prefix of </a:t>
            </a:r>
            <a:r>
              <a:rPr lang="en-US" altLang="en-US" sz="2400" dirty="0" err="1" smtClean="0">
                <a:solidFill>
                  <a:srgbClr val="C00000"/>
                </a:solidFill>
                <a:latin typeface="Times New Roman"/>
                <a:ea typeface="+mn-ea"/>
                <a:cs typeface="Times New Roman"/>
              </a:rPr>
              <a:t>oxo</a:t>
            </a:r>
            <a:r>
              <a:rPr lang="en-US" altLang="en-US" sz="2400" dirty="0" smtClean="0">
                <a:latin typeface="Times New Roman"/>
                <a:ea typeface="+mn-ea"/>
                <a:cs typeface="Times New Roman"/>
              </a:rPr>
              <a:t> is used if there are  higher ranking functional groups </a:t>
            </a:r>
            <a:r>
              <a:rPr lang="en-US" altLang="en-US" sz="2400" smtClean="0">
                <a:latin typeface="Times New Roman"/>
                <a:ea typeface="+mn-ea"/>
                <a:cs typeface="Times New Roman"/>
              </a:rPr>
              <a:t>present.                                                                                                  </a:t>
            </a:r>
            <a:endParaRPr lang="en-US" altLang="en-US" sz="2400" dirty="0" smtClean="0">
              <a:latin typeface="Times New Roman"/>
              <a:ea typeface="+mn-ea"/>
              <a:cs typeface="Times New Roman"/>
            </a:endParaRPr>
          </a:p>
          <a:p>
            <a:pPr marL="0" indent="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" charset="0"/>
              <a:buChar char="Ø"/>
              <a:defRPr/>
            </a:pPr>
            <a:endParaRPr lang="en-US" altLang="en-US" sz="2400" dirty="0" smtClean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marL="0" indent="0" algn="just" eaLnBrk="1" fontAlgn="auto" hangingPunct="1">
              <a:lnSpc>
                <a:spcPct val="15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altLang="en-US" sz="2400" dirty="0" smtClean="0">
              <a:latin typeface="Times New Roman"/>
              <a:ea typeface="+mn-ea"/>
              <a:cs typeface="Times New Roman"/>
            </a:endParaRPr>
          </a:p>
          <a:p>
            <a:pPr marL="0" indent="0" algn="just" eaLnBrk="1" fontAlgn="auto" hangingPunct="1">
              <a:lnSpc>
                <a:spcPct val="150000"/>
              </a:lnSpc>
              <a:spcAft>
                <a:spcPts val="0"/>
              </a:spcAft>
              <a:buFont typeface="Arial"/>
              <a:buChar char="•"/>
              <a:defRPr/>
            </a:pPr>
            <a:endParaRPr lang="ar-SA" sz="2400" dirty="0" smtClean="0">
              <a:latin typeface="Times New Roman"/>
              <a:ea typeface="+mn-ea"/>
              <a:cs typeface="Times New Roman"/>
            </a:endParaRPr>
          </a:p>
        </p:txBody>
      </p:sp>
      <p:sp>
        <p:nvSpPr>
          <p:cNvPr id="45058" name="Slide Number Placeholder 4"/>
          <p:cNvSpPr txBox="1">
            <a:spLocks noGrp="1" noChangeArrowheads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F7BEADA5-908D-8844-A054-3AF666FC01FA}" type="slidenum">
              <a:rPr lang="ar-SA" sz="1200">
                <a:solidFill>
                  <a:srgbClr val="FFFFFF"/>
                </a:solidFill>
                <a:cs typeface="Arial" charset="0"/>
              </a:rPr>
              <a:pPr algn="r" eaLnBrk="1" hangingPunct="1"/>
              <a:t>7</a:t>
            </a:fld>
            <a:endParaRPr lang="ar-SA" sz="120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6" name="Picture 4" descr="ksu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523800"/>
              </p:ext>
            </p:extLst>
          </p:nvPr>
        </p:nvGraphicFramePr>
        <p:xfrm>
          <a:off x="252412" y="1012865"/>
          <a:ext cx="871537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6" r:id="rId5" imgW="5279136" imgH="487680" progId="ACD.ChemSketch.20">
                  <p:embed/>
                </p:oleObj>
              </mc:Choice>
              <mc:Fallback>
                <p:oleObj r:id="rId5" imgW="5279136" imgH="487680" progId="ACD.ChemSketch.20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2" y="1012865"/>
                        <a:ext cx="8715375" cy="892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48367" y="1666000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Wingdings" charset="0"/>
              <a:buNone/>
              <a:defRPr/>
            </a:pPr>
            <a:r>
              <a:rPr lang="en-US" sz="2000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Acetone                   </a:t>
            </a:r>
            <a:r>
              <a:rPr lang="en-US" sz="20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     </a:t>
            </a:r>
            <a:r>
              <a:rPr lang="en-US" sz="2000" dirty="0" err="1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Acetophenone</a:t>
            </a:r>
            <a:r>
              <a:rPr lang="en-US" sz="2000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                                                       </a:t>
            </a:r>
            <a:r>
              <a:rPr lang="en-US" sz="2000" dirty="0" err="1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Benzophenone</a:t>
            </a:r>
            <a:r>
              <a:rPr lang="en-US" sz="2000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Dimethyl ketone      Methyl phenyl ketone      Methyl vinyl ketone  </a:t>
            </a:r>
            <a:r>
              <a:rPr lang="en-US" sz="2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     </a:t>
            </a:r>
            <a:r>
              <a:rPr lang="en-US" sz="20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Diphenyl</a:t>
            </a:r>
            <a:r>
              <a:rPr lang="en-US" sz="2000" dirty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ketone</a:t>
            </a:r>
          </a:p>
          <a:p>
            <a:pPr>
              <a:spcBef>
                <a:spcPct val="20000"/>
              </a:spcBef>
              <a:buFont typeface="Wingdings" charset="0"/>
              <a:buNone/>
              <a:defRPr/>
            </a:pPr>
            <a:r>
              <a:rPr lang="en-US" sz="2000" dirty="0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1" name="Object 8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1295400"/>
          <a:ext cx="8839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8" r:id="rId3" imgW="4032683" imgH="372235" progId="ChemDraw.Document.6.0">
                  <p:embed/>
                </p:oleObj>
              </mc:Choice>
              <mc:Fallback>
                <p:oleObj r:id="rId3" imgW="4032683" imgH="372235" progId="ChemDraw.Document.6.0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295400"/>
                        <a:ext cx="8839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2" name="Object 19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727952380"/>
              </p:ext>
            </p:extLst>
          </p:nvPr>
        </p:nvGraphicFramePr>
        <p:xfrm>
          <a:off x="457308" y="3505198"/>
          <a:ext cx="77724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9" r:id="rId5" imgW="3782568" imgH="704088" progId="ChemDraw.Document.6.0">
                  <p:embed/>
                </p:oleObj>
              </mc:Choice>
              <mc:Fallback>
                <p:oleObj r:id="rId5" imgW="3782568" imgH="704088" progId="ChemDraw.Document.6.0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308" y="3505198"/>
                        <a:ext cx="77724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5" name="Rectangle 11"/>
          <p:cNvSpPr>
            <a:spLocks noChangeArrowheads="1"/>
          </p:cNvSpPr>
          <p:nvPr/>
        </p:nvSpPr>
        <p:spPr bwMode="auto">
          <a:xfrm>
            <a:off x="0" y="2743200"/>
            <a:ext cx="92256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b="1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Propanone                Phenyl ethanone                     3-Buten-2-one              Diphenylmethanone</a:t>
            </a:r>
            <a:endParaRPr lang="en-GB" b="1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316" name="Rectangle 15"/>
          <p:cNvSpPr>
            <a:spLocks noChangeArrowheads="1"/>
          </p:cNvSpPr>
          <p:nvPr/>
        </p:nvSpPr>
        <p:spPr bwMode="auto">
          <a:xfrm>
            <a:off x="0" y="5105400"/>
            <a:ext cx="86660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b="1">
                <a:solidFill>
                  <a:srgbClr val="A5002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Cyclopentylpropanone           3-Ethyl-2-hydroxycyclohexanone                 5-Oxohexanal</a:t>
            </a:r>
            <a:endParaRPr lang="en-GB" b="1">
              <a:solidFill>
                <a:srgbClr val="A5002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" name="Picture 4" descr="ksulogo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images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 idx="4294967295"/>
          </p:nvPr>
        </p:nvSpPr>
        <p:spPr>
          <a:xfrm>
            <a:off x="0" y="762070"/>
            <a:ext cx="8401050" cy="782637"/>
          </a:xfrm>
        </p:spPr>
        <p:txBody>
          <a:bodyPr/>
          <a:lstStyle/>
          <a:p>
            <a:pPr algn="l" eaLnBrk="1" hangingPunct="1"/>
            <a:r>
              <a:rPr lang="en-US" sz="2400" b="1" u="sng" dirty="0">
                <a:solidFill>
                  <a:schemeClr val="accent1"/>
                </a:solidFill>
                <a:latin typeface="Times New Roman"/>
                <a:cs typeface="Times New Roman"/>
              </a:rPr>
              <a:t>Physical Properties OF Aldehydes And Ketones</a:t>
            </a:r>
            <a:endParaRPr lang="ar-SA" sz="2400" b="1" u="sng" dirty="0">
              <a:solidFill>
                <a:schemeClr val="accent1"/>
              </a:solidFill>
              <a:latin typeface="Times New Roman"/>
              <a:cs typeface="Times New Roman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5358" y="1371654"/>
            <a:ext cx="8929688" cy="5486346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The carbonyl group is polar; with a partial negative charge on oxygen atom, and </a:t>
            </a:r>
            <a:r>
              <a:rPr lang="en-US" alt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partial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positive </a:t>
            </a:r>
            <a:r>
              <a:rPr lang="en-US" alt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charge on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cs typeface="Times New Roman"/>
              </a:rPr>
              <a:t>carbon atom.</a:t>
            </a: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  </a:t>
            </a: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Because the polarity of the carbonyl group, aldehydes and ketones are polar compounds. </a:t>
            </a:r>
          </a:p>
          <a:p>
            <a:pPr algn="just"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endParaRPr lang="en-US" altLang="en-US" sz="2000" dirty="0" smtClean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r>
              <a:rPr lang="en-US" altLang="en-US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1) Boiling and melting points</a:t>
            </a: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Higher melting and boiling points compared to analogous alkanes due to they show </a:t>
            </a:r>
            <a:r>
              <a:rPr lang="en-US" alt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dipole-dipole attractions.</a:t>
            </a:r>
          </a:p>
          <a:p>
            <a:pPr algn="just"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endParaRPr lang="en-US" altLang="en-US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endParaRPr lang="en-US" altLang="en-US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endParaRPr lang="en-US" altLang="en-US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These attractions although important, are not as strong as interactions due to hydrogen bonding as a result, the </a:t>
            </a:r>
            <a:r>
              <a:rPr lang="en-US" altLang="en-US" sz="2000" b="1" dirty="0" smtClean="0">
                <a:solidFill>
                  <a:srgbClr val="00664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boiling points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of </a:t>
            </a:r>
            <a:r>
              <a:rPr lang="en-US" altLang="en-US" sz="2000" b="1" dirty="0" smtClean="0">
                <a:solidFill>
                  <a:srgbClr val="00664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aldehydes and ketones are higher than</a:t>
            </a: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those of non polar </a:t>
            </a:r>
            <a:r>
              <a:rPr lang="en-US" altLang="en-US" sz="2000" b="1" dirty="0" smtClean="0">
                <a:solidFill>
                  <a:srgbClr val="00664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alkanes,</a:t>
            </a: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</a:t>
            </a:r>
            <a:r>
              <a:rPr lang="en-US" alt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but lower than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those of </a:t>
            </a:r>
            <a:r>
              <a:rPr lang="en-US" alt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alcohols whose </a:t>
            </a: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molecules  are connected together  by H-bonds.</a:t>
            </a: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endParaRPr lang="en-US" altLang="en-US" sz="2000" dirty="0" smtClean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+mn-ea"/>
                <a:cs typeface="Times New Roman"/>
              </a:rPr>
              <a:t> </a:t>
            </a:r>
            <a:endParaRPr lang="en-US" altLang="en-US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endParaRPr lang="en-US" altLang="en-US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" charset="0"/>
              <a:buChar char="Ø"/>
              <a:defRPr/>
            </a:pPr>
            <a:endParaRPr lang="en-US" altLang="en-US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endParaRPr lang="en-US" altLang="en-US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endParaRPr lang="en-US" altLang="en-US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algn="just"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altLang="en-US" sz="2000" dirty="0" smtClean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  <a:p>
            <a:pPr eaLnBrk="1" fontAlgn="auto" hangingPunct="1">
              <a:spcAft>
                <a:spcPts val="0"/>
              </a:spcAft>
              <a:buFont typeface="Wingdings 2" charset="0"/>
              <a:buNone/>
              <a:defRPr/>
            </a:pPr>
            <a:endParaRPr lang="ar-SA" sz="2000" dirty="0" smtClean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+mn-ea"/>
              <a:cs typeface="Times New Roman"/>
            </a:endParaRPr>
          </a:p>
        </p:txBody>
      </p:sp>
      <p:graphicFrame>
        <p:nvGraphicFramePr>
          <p:cNvPr id="471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747355"/>
              </p:ext>
            </p:extLst>
          </p:nvPr>
        </p:nvGraphicFramePr>
        <p:xfrm>
          <a:off x="3581426" y="2590802"/>
          <a:ext cx="2667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8" r:id="rId3" imgW="1819656" imgH="519684" progId="ChemDraw.Document.6.0">
                  <p:embed/>
                </p:oleObj>
              </mc:Choice>
              <mc:Fallback>
                <p:oleObj r:id="rId3" imgW="1819656" imgH="519684" progId="ChemDraw.Document.6.0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26" y="2590802"/>
                        <a:ext cx="2667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809800"/>
              </p:ext>
            </p:extLst>
          </p:nvPr>
        </p:nvGraphicFramePr>
        <p:xfrm>
          <a:off x="3692487" y="3962386"/>
          <a:ext cx="2327275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9" r:id="rId5" imgW="1604772" imgH="1207008" progId="ChemDraw.Document.6.0">
                  <p:embed/>
                </p:oleObj>
              </mc:Choice>
              <mc:Fallback>
                <p:oleObj r:id="rId5" imgW="1604772" imgH="1207008" progId="ChemDraw.Document.6.0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487" y="3962386"/>
                        <a:ext cx="2327275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sulogo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images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0668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457200" y="914400"/>
            <a:ext cx="830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895600" y="381000"/>
            <a:ext cx="29340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Palatino Linotype" charset="0"/>
                <a:ea typeface="MS PGothic" charset="0"/>
                <a:cs typeface="Tahoma" charset="0"/>
              </a:rPr>
              <a:t>Aldehydes and ketones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5DDD2-E69C-AF4B-B422-983EF3EB5E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Flow">
  <a:themeElements>
    <a:clrScheme name="2_Flow 1">
      <a:dk1>
        <a:srgbClr val="04617B"/>
      </a:dk1>
      <a:lt1>
        <a:srgbClr val="FFFFFF"/>
      </a:lt1>
      <a:dk2>
        <a:srgbClr val="000000"/>
      </a:dk2>
      <a:lt2>
        <a:srgbClr val="DBF5F9"/>
      </a:lt2>
      <a:accent1>
        <a:srgbClr val="0F6FC6"/>
      </a:accent1>
      <a:accent2>
        <a:srgbClr val="009DD9"/>
      </a:accent2>
      <a:accent3>
        <a:srgbClr val="AAAAAA"/>
      </a:accent3>
      <a:accent4>
        <a:srgbClr val="DADADA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2_Flow">
      <a:majorFont>
        <a:latin typeface="Calibri"/>
        <a:ea typeface="ＭＳ Ｐゴシック"/>
        <a:cs typeface=""/>
      </a:majorFont>
      <a:minorFont>
        <a:latin typeface="Constant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2_Flow 1">
        <a:dk1>
          <a:srgbClr val="04617B"/>
        </a:dk1>
        <a:lt1>
          <a:srgbClr val="FFFFFF"/>
        </a:lt1>
        <a:dk2>
          <a:srgbClr val="000000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AAAAAA"/>
        </a:accent3>
        <a:accent4>
          <a:srgbClr val="DADADA"/>
        </a:accent4>
        <a:accent5>
          <a:srgbClr val="AABBDF"/>
        </a:accent5>
        <a:accent6>
          <a:srgbClr val="008EC4"/>
        </a:accent6>
        <a:hlink>
          <a:srgbClr val="E2D700"/>
        </a:hlink>
        <a:folHlink>
          <a:srgbClr val="85DFD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Flow">
  <a:themeElements>
    <a:clrScheme name="3_Flow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FFFFFF"/>
      </a:accent3>
      <a:accent4>
        <a:srgbClr val="000000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3_Flow">
      <a:majorFont>
        <a:latin typeface="Calibri"/>
        <a:ea typeface="ＭＳ Ｐゴシック"/>
        <a:cs typeface=""/>
      </a:majorFont>
      <a:minorFont>
        <a:latin typeface="Constant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3_Flow 1">
        <a:dk1>
          <a:srgbClr val="000000"/>
        </a:dk1>
        <a:lt1>
          <a:srgbClr val="FFFFFF"/>
        </a:lt1>
        <a:dk2>
          <a:srgbClr val="04617B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FFFFFF"/>
        </a:accent3>
        <a:accent4>
          <a:srgbClr val="000000"/>
        </a:accent4>
        <a:accent5>
          <a:srgbClr val="AABBDF"/>
        </a:accent5>
        <a:accent6>
          <a:srgbClr val="008EC4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FAB1203296D4449767B80894F03CD5" ma:contentTypeVersion="1" ma:contentTypeDescription="Create a new document." ma:contentTypeScope="" ma:versionID="427e09506087ea3f815945c6d858dee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C44A87-D1F7-4C75-8180-5EAAB58DFC87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sharepoint/v3"/>
    <ds:schemaRef ds:uri="http://purl.org/dc/elements/1.1/"/>
    <ds:schemaRef ds:uri="http://www.w3.org/XML/1998/namespace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57E2CA0-D34D-4D36-8154-B636FB3996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001655-1830-4F6D-B66C-8C94908B60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332</TotalTime>
  <Pages>0</Pages>
  <Words>963</Words>
  <Characters>0</Characters>
  <Application>Microsoft Office PowerPoint</Application>
  <DocSecurity>0</DocSecurity>
  <PresentationFormat>عرض على الشاشة (3:4)‏</PresentationFormat>
  <Lines>0</Lines>
  <Paragraphs>175</Paragraphs>
  <Slides>21</Slides>
  <Notes>2</Notes>
  <HiddenSlides>0</HiddenSlides>
  <MMClips>0</MMClips>
  <ScaleCrop>false</ScaleCrop>
  <HeadingPairs>
    <vt:vector size="6" baseType="variant">
      <vt:variant>
        <vt:lpstr>نسق</vt:lpstr>
      </vt:variant>
      <vt:variant>
        <vt:i4>3</vt:i4>
      </vt:variant>
      <vt:variant>
        <vt:lpstr>خوادم OLE مضمنة</vt:lpstr>
      </vt:variant>
      <vt:variant>
        <vt:i4>3</vt:i4>
      </vt:variant>
      <vt:variant>
        <vt:lpstr>عناوين الشرائح</vt:lpstr>
      </vt:variant>
      <vt:variant>
        <vt:i4>21</vt:i4>
      </vt:variant>
    </vt:vector>
  </HeadingPairs>
  <TitlesOfParts>
    <vt:vector size="27" baseType="lpstr">
      <vt:lpstr>2_Flow</vt:lpstr>
      <vt:lpstr>3_Flow</vt:lpstr>
      <vt:lpstr>Office Theme</vt:lpstr>
      <vt:lpstr>ChemDraw.Document.6.0</vt:lpstr>
      <vt:lpstr>CS ChemDraw Drawing</vt:lpstr>
      <vt:lpstr>ACD.ChemSketch.20</vt:lpstr>
      <vt:lpstr>عرض تقديمي في PowerPoint</vt:lpstr>
      <vt:lpstr>Learning Objectives</vt:lpstr>
      <vt:lpstr>ALDEHYDES: STRUCTURE AND NOMENCLATURE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Physical Properties OF Aldehydes And Ketones</vt:lpstr>
      <vt:lpstr>عرض تقديمي في PowerPoint</vt:lpstr>
      <vt:lpstr>Preparation Of Aldehydes And ketones: 1- Oxidation of Alcohols </vt:lpstr>
      <vt:lpstr>2- Ozonolysis of Alkenes:  results in formation of aldehydes or ketones depending on structure of the alkene used. </vt:lpstr>
      <vt:lpstr>عرض تقديمي في PowerPoint</vt:lpstr>
      <vt:lpstr>Reactions Of Aldehydes And Ketones the most common reactions are :Nucleophilic addition reactions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Thank You for your kind attention !</vt:lpstr>
    </vt:vector>
  </TitlesOfParts>
  <Company>IITM</Company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HYBRIDIZATION AND GEOMETRY OF MOLECULES</dc:title>
  <dc:creator>NCCR</dc:creator>
  <cp:lastModifiedBy>TOSHIBA</cp:lastModifiedBy>
  <cp:revision>144</cp:revision>
  <dcterms:created xsi:type="dcterms:W3CDTF">2010-04-19T13:16:56Z</dcterms:created>
  <dcterms:modified xsi:type="dcterms:W3CDTF">2016-01-07T19:58:34Z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1033-9.1.0.4480</vt:lpwstr>
  </property>
  <property fmtid="{D5CDD505-2E9C-101B-9397-08002B2CF9AE}" pid="3" name="ContentTypeId">
    <vt:lpwstr>0x0101002EFAB1203296D4449767B80894F03CD5</vt:lpwstr>
  </property>
</Properties>
</file>