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93" r:id="rId2"/>
    <p:sldId id="394" r:id="rId3"/>
  </p:sldIdLst>
  <p:sldSz cx="6858000" cy="9144000" type="screen4x3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FD02499-E105-4049-A99C-8D804DF202BD}">
          <p14:sldIdLst>
            <p14:sldId id="393"/>
            <p14:sldId id="394"/>
          </p14:sldIdLst>
        </p14:section>
        <p14:section name="Untitled Section" id="{29967DE0-1819-481F-BEC0-1C3C6C21C4E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0" clrIdx="0">
    <p:extLst>
      <p:ext uri="{19B8F6BF-5375-455C-9EA6-DF929625EA0E}">
        <p15:presenceInfo xmlns:p15="http://schemas.microsoft.com/office/powerpoint/2012/main" userId="fd8d4b6b6fed93e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1FF"/>
    <a:srgbClr val="333300"/>
    <a:srgbClr val="008000"/>
    <a:srgbClr val="6D0768"/>
    <a:srgbClr val="5F9127"/>
    <a:srgbClr val="E2FFA7"/>
    <a:srgbClr val="FFEBFF"/>
    <a:srgbClr val="FFE1FF"/>
    <a:srgbClr val="F9F9F9"/>
    <a:srgbClr val="F4FF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نمط ذو سمات 1 - تميي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نمط ذو سمات 1 - تمييز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نمط فاتح 3 - تميي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نمط متوسط 2 - تميي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نمط متوسط 2 - تميي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نمط فاتح 1 - تميي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نمط متوسط 1 - تميي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8603FDC-E32A-4AB5-989C-0864C3EAD2B8}" styleName="نمط ذو نسُق 2 - تمييز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2833802-FEF1-4C79-8D5D-14CF1EAF98D9}" styleName="نمط فاتح 2 - تميي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نمط فاتح 3 - تميي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2DE63D5-997A-4646-A377-4702673A728D}" styleName="نمط فاتح 2 - تمييز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A107856-5554-42FB-B03E-39F5DBC370BA}" styleName="نمط متوسط 4 - تميي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59" autoAdjust="0"/>
    <p:restoredTop sz="93992" autoAdjust="0"/>
  </p:normalViewPr>
  <p:slideViewPr>
    <p:cSldViewPr>
      <p:cViewPr>
        <p:scale>
          <a:sx n="100" d="100"/>
          <a:sy n="100" d="100"/>
        </p:scale>
        <p:origin x="72" y="-49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2898" y="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902764" y="0"/>
            <a:ext cx="2985399" cy="50165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85399" cy="50165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30CF7F7-D6B4-4B09-A127-AD5867CF22C1}" type="datetimeFigureOut">
              <a:rPr lang="ar-SA" smtClean="0"/>
              <a:t>11/07/43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902764" y="9517063"/>
            <a:ext cx="2985399" cy="50165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8" y="9517063"/>
            <a:ext cx="2985399" cy="50165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68CC878-1494-4802-B56A-4CFCC1CEFC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62525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553" cy="5006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902021" y="0"/>
            <a:ext cx="2984553" cy="5006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44C45B-D704-4E9F-A7DC-79F020558073}" type="datetimeFigureOut">
              <a:rPr lang="en-US" smtClean="0"/>
              <a:pPr/>
              <a:t>2/12/2022</a:t>
            </a:fld>
            <a:endParaRPr lang="en-US" dirty="0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2035175" y="749300"/>
            <a:ext cx="2817813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8500" y="4758192"/>
            <a:ext cx="5511166" cy="4509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1" y="9516377"/>
            <a:ext cx="2984553" cy="500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902021" y="9516377"/>
            <a:ext cx="2984553" cy="500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02B5F1-0298-4BB8-9B6C-C20235D92D3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049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2B5F1-0298-4BB8-9B6C-C20235D92D3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490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85A9-B565-4B64-8B19-1E6953CF7FB1}" type="datetimeFigureOut">
              <a:rPr lang="en-US" smtClean="0"/>
              <a:pPr/>
              <a:t>2/12/2022</a:t>
            </a:fld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70078-DEE6-4985-9589-073F2CCC49A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85A9-B565-4B64-8B19-1E6953CF7FB1}" type="datetimeFigureOut">
              <a:rPr lang="en-US" smtClean="0"/>
              <a:pPr/>
              <a:t>2/12/2022</a:t>
            </a:fld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70078-DEE6-4985-9589-073F2CCC49A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85A9-B565-4B64-8B19-1E6953CF7FB1}" type="datetimeFigureOut">
              <a:rPr lang="en-US" smtClean="0"/>
              <a:pPr/>
              <a:t>2/12/2022</a:t>
            </a:fld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70078-DEE6-4985-9589-073F2CCC49A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85A9-B565-4B64-8B19-1E6953CF7FB1}" type="datetimeFigureOut">
              <a:rPr lang="en-US" smtClean="0"/>
              <a:pPr/>
              <a:t>2/12/2022</a:t>
            </a:fld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70078-DEE6-4985-9589-073F2CCC49A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85A9-B565-4B64-8B19-1E6953CF7FB1}" type="datetimeFigureOut">
              <a:rPr lang="en-US" smtClean="0"/>
              <a:pPr/>
              <a:t>2/12/2022</a:t>
            </a:fld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70078-DEE6-4985-9589-073F2CCC49A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85A9-B565-4B64-8B19-1E6953CF7FB1}" type="datetimeFigureOut">
              <a:rPr lang="en-US" smtClean="0"/>
              <a:pPr/>
              <a:t>2/12/2022</a:t>
            </a:fld>
            <a:endParaRPr lang="en-US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70078-DEE6-4985-9589-073F2CCC49A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85A9-B565-4B64-8B19-1E6953CF7FB1}" type="datetimeFigureOut">
              <a:rPr lang="en-US" smtClean="0"/>
              <a:pPr/>
              <a:t>2/12/2022</a:t>
            </a:fld>
            <a:endParaRPr lang="en-US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70078-DEE6-4985-9589-073F2CCC49A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85A9-B565-4B64-8B19-1E6953CF7FB1}" type="datetimeFigureOut">
              <a:rPr lang="en-US" smtClean="0"/>
              <a:pPr/>
              <a:t>2/12/2022</a:t>
            </a:fld>
            <a:endParaRPr lang="en-US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70078-DEE6-4985-9589-073F2CCC49A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85A9-B565-4B64-8B19-1E6953CF7FB1}" type="datetimeFigureOut">
              <a:rPr lang="en-US" smtClean="0"/>
              <a:pPr/>
              <a:t>2/12/2022</a:t>
            </a:fld>
            <a:endParaRPr lang="en-US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70078-DEE6-4985-9589-073F2CCC49A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85A9-B565-4B64-8B19-1E6953CF7FB1}" type="datetimeFigureOut">
              <a:rPr lang="en-US" smtClean="0"/>
              <a:pPr/>
              <a:t>2/12/2022</a:t>
            </a:fld>
            <a:endParaRPr lang="en-US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70078-DEE6-4985-9589-073F2CCC49A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C85A9-B565-4B64-8B19-1E6953CF7FB1}" type="datetimeFigureOut">
              <a:rPr lang="en-US" smtClean="0"/>
              <a:pPr/>
              <a:t>2/12/2022</a:t>
            </a:fld>
            <a:endParaRPr lang="en-US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70078-DEE6-4985-9589-073F2CCC49A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C85A9-B565-4B64-8B19-1E6953CF7FB1}" type="datetimeFigureOut">
              <a:rPr lang="en-US" smtClean="0"/>
              <a:pPr/>
              <a:t>2/12/2022</a:t>
            </a:fld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70078-DEE6-4985-9589-073F2CCC49A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343" y="304800"/>
            <a:ext cx="6657409" cy="8687553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100294" y="276077"/>
            <a:ext cx="6657409" cy="1415772"/>
            <a:chOff x="-90500" y="-16441"/>
            <a:chExt cx="6948500" cy="1415772"/>
          </a:xfrm>
        </p:grpSpPr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-90500" y="-16441"/>
              <a:ext cx="6948500" cy="14157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r" rtl="1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ar-SA" sz="800" b="1" dirty="0">
                  <a:latin typeface="Sakkal Majalla" panose="02000000000000000000" pitchFamily="2" charset="-78"/>
                  <a:ea typeface="Times New Roman" panose="02020603050405020304" pitchFamily="18" charset="0"/>
                  <a:cs typeface="Sakkal Majalla" panose="02000000000000000000" pitchFamily="2" charset="-78"/>
                </a:rPr>
                <a:t>المملكة العربية السعودية </a:t>
              </a:r>
              <a:endParaRPr kumimoji="0" lang="ar-SA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endParaRPr>
            </a:p>
            <a:p>
              <a:pPr marL="0" marR="0" lvl="0" indent="0" algn="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SA" sz="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akkal Majalla" panose="02000000000000000000" pitchFamily="2" charset="-78"/>
                  <a:ea typeface="Times New Roman" panose="02020603050405020304" pitchFamily="18" charset="0"/>
                  <a:cs typeface="Sakkal Majalla" panose="02000000000000000000" pitchFamily="2" charset="-78"/>
                </a:rPr>
                <a:t>وزارة التعليم                                                                           </a:t>
              </a:r>
              <a:endParaRPr kumimoji="0" lang="en-US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SA" sz="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akkal Majalla" panose="02000000000000000000" pitchFamily="2" charset="-78"/>
                  <a:ea typeface="Times New Roman" panose="02020603050405020304" pitchFamily="18" charset="0"/>
                  <a:cs typeface="Sakkal Majalla" panose="02000000000000000000" pitchFamily="2" charset="-78"/>
                </a:rPr>
                <a:t>الإدارة العامة للتعليم بالمنطقة الشرقية     </a:t>
              </a:r>
              <a:endParaRPr kumimoji="0" lang="en-US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SA" sz="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akkal Majalla" panose="02000000000000000000" pitchFamily="2" charset="-78"/>
                  <a:ea typeface="Times New Roman" panose="02020603050405020304" pitchFamily="18" charset="0"/>
                  <a:cs typeface="Sakkal Majalla" panose="02000000000000000000" pitchFamily="2" charset="-78"/>
                </a:rPr>
                <a:t>مكتب التعليم بمحافظة الخبر</a:t>
              </a:r>
              <a:endParaRPr kumimoji="0" lang="en-US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SA" sz="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akkal Majalla" panose="02000000000000000000" pitchFamily="2" charset="-78"/>
                  <a:ea typeface="Times New Roman" panose="02020603050405020304" pitchFamily="18" charset="0"/>
                  <a:cs typeface="Sakkal Majalla" panose="02000000000000000000" pitchFamily="2" charset="-78"/>
                </a:rPr>
                <a:t>الثانوية الثامنة بالخبر</a:t>
              </a:r>
              <a:r>
                <a:rPr kumimoji="0" lang="ar-SA" sz="9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akkal Majalla" panose="02000000000000000000" pitchFamily="2" charset="-78"/>
                  <a:ea typeface="Times New Roman" panose="02020603050405020304" pitchFamily="18" charset="0"/>
                  <a:cs typeface="Sakkal Majalla" panose="02000000000000000000" pitchFamily="2" charset="-78"/>
                </a:rPr>
                <a:t>.</a:t>
              </a:r>
            </a:p>
            <a:p>
              <a:pPr marL="0" marR="0" lvl="0" indent="0" algn="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ar-SA" sz="900" b="1" dirty="0"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  <a:p>
              <a:pPr marL="0" marR="0" lvl="0" indent="0" algn="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SA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</a:t>
              </a:r>
              <a:endParaRPr kumimoji="0" lang="en-US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9" name="صورة 6" descr="1111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77343" y="109517"/>
              <a:ext cx="1281112" cy="6385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مستطيل 66" descr="PHOTO-2019-08-18-11-49-17"/>
            <p:cNvSpPr>
              <a:spLocks noChangeArrowheads="1"/>
            </p:cNvSpPr>
            <p:nvPr/>
          </p:nvSpPr>
          <p:spPr bwMode="auto">
            <a:xfrm>
              <a:off x="188000" y="12282"/>
              <a:ext cx="1295400" cy="778668"/>
            </a:xfrm>
            <a:prstGeom prst="rect">
              <a:avLst/>
            </a:prstGeom>
            <a:blipFill dpi="0" rotWithShape="0">
              <a:blip r:embed="rId5"/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pic>
          <p:nvPicPr>
            <p:cNvPr id="11" name="صورة 70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3400" y="39415"/>
              <a:ext cx="1017025" cy="8114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3169394"/>
              </p:ext>
            </p:extLst>
          </p:nvPr>
        </p:nvGraphicFramePr>
        <p:xfrm>
          <a:off x="367127" y="1346194"/>
          <a:ext cx="6172200" cy="426929"/>
        </p:xfrm>
        <a:graphic>
          <a:graphicData uri="http://schemas.openxmlformats.org/drawingml/2006/table">
            <a:tbl>
              <a:tblPr rtl="1" firstRow="1" firstCol="1" bandRow="1"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6929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u="sng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Sakkal Majalla" panose="02000000000000000000" pitchFamily="2" charset="-78"/>
                        </a:rPr>
                        <a:t>الرؤية /</a:t>
                      </a: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Sakkal Majalla" panose="02000000000000000000" pitchFamily="2" charset="-78"/>
                        </a:rPr>
                        <a:t> صناعة قيادات مجتمعية متجددة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Sakkal Majalla" panose="02000000000000000000" pitchFamily="2" charset="-78"/>
                        </a:rPr>
                        <a:t>ومبدعة تسعى لخدمة الدين والوطن.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579" marR="67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u="sng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Sakkal Majalla" panose="02000000000000000000" pitchFamily="2" charset="-78"/>
                        </a:rPr>
                        <a:t>الرسالة /</a:t>
                      </a: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Sakkal Majalla" panose="02000000000000000000" pitchFamily="2" charset="-78"/>
                        </a:rPr>
                        <a:t> رعاية المعرفة والإبداع بتهيئة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Sakkal Majalla" panose="02000000000000000000" pitchFamily="2" charset="-78"/>
                        </a:rPr>
                        <a:t>بيئة تعليمية محفزة.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579" marR="67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u="sng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Sakkal Majalla" panose="02000000000000000000" pitchFamily="2" charset="-78"/>
                        </a:rPr>
                        <a:t>القيم /</a:t>
                      </a: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Sakkal Majalla" panose="02000000000000000000" pitchFamily="2" charset="-78"/>
                        </a:rPr>
                        <a:t>الموطنة. الوسطية. الوعي الفكري.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Sakkal Majalla" panose="02000000000000000000" pitchFamily="2" charset="-78"/>
                        </a:rPr>
                        <a:t>الصدق والأمانة.الإتقان.الاحترام.المسؤولية.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579" marR="67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مستطيل 3"/>
          <p:cNvSpPr/>
          <p:nvPr/>
        </p:nvSpPr>
        <p:spPr>
          <a:xfrm>
            <a:off x="914400" y="1781386"/>
            <a:ext cx="548250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4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بطاقة زيارة إشرافيه وفق النموذج المعدل في نظام نور لعام 1443هـ الفصل الدراسي الثاني</a:t>
            </a:r>
            <a:endParaRPr lang="ar-SA" sz="1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13" name="جدول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47846"/>
              </p:ext>
            </p:extLst>
          </p:nvPr>
        </p:nvGraphicFramePr>
        <p:xfrm>
          <a:off x="288968" y="2097508"/>
          <a:ext cx="6216008" cy="901680"/>
        </p:xfrm>
        <a:graphic>
          <a:graphicData uri="http://schemas.openxmlformats.org/drawingml/2006/table">
            <a:tbl>
              <a:tblPr rtl="1" firstRow="1" firstCol="1" bandRow="1">
                <a:tableStyleId>{8A107856-5554-42FB-B03E-39F5DBC370BA}</a:tableStyleId>
              </a:tblPr>
              <a:tblGrid>
                <a:gridCol w="517222">
                  <a:extLst>
                    <a:ext uri="{9D8B030D-6E8A-4147-A177-3AD203B41FA5}">
                      <a16:colId xmlns:a16="http://schemas.microsoft.com/office/drawing/2014/main" val="3422533329"/>
                    </a:ext>
                  </a:extLst>
                </a:gridCol>
                <a:gridCol w="449108">
                  <a:extLst>
                    <a:ext uri="{9D8B030D-6E8A-4147-A177-3AD203B41FA5}">
                      <a16:colId xmlns:a16="http://schemas.microsoft.com/office/drawing/2014/main" val="1201794548"/>
                    </a:ext>
                  </a:extLst>
                </a:gridCol>
                <a:gridCol w="395834">
                  <a:extLst>
                    <a:ext uri="{9D8B030D-6E8A-4147-A177-3AD203B41FA5}">
                      <a16:colId xmlns:a16="http://schemas.microsoft.com/office/drawing/2014/main" val="676551210"/>
                    </a:ext>
                  </a:extLst>
                </a:gridCol>
                <a:gridCol w="405278">
                  <a:extLst>
                    <a:ext uri="{9D8B030D-6E8A-4147-A177-3AD203B41FA5}">
                      <a16:colId xmlns:a16="http://schemas.microsoft.com/office/drawing/2014/main" val="1761401059"/>
                    </a:ext>
                  </a:extLst>
                </a:gridCol>
                <a:gridCol w="485492">
                  <a:extLst>
                    <a:ext uri="{9D8B030D-6E8A-4147-A177-3AD203B41FA5}">
                      <a16:colId xmlns:a16="http://schemas.microsoft.com/office/drawing/2014/main" val="1284505313"/>
                    </a:ext>
                  </a:extLst>
                </a:gridCol>
                <a:gridCol w="583300">
                  <a:extLst>
                    <a:ext uri="{9D8B030D-6E8A-4147-A177-3AD203B41FA5}">
                      <a16:colId xmlns:a16="http://schemas.microsoft.com/office/drawing/2014/main" val="609552736"/>
                    </a:ext>
                  </a:extLst>
                </a:gridCol>
                <a:gridCol w="690995">
                  <a:extLst>
                    <a:ext uri="{9D8B030D-6E8A-4147-A177-3AD203B41FA5}">
                      <a16:colId xmlns:a16="http://schemas.microsoft.com/office/drawing/2014/main" val="856704237"/>
                    </a:ext>
                  </a:extLst>
                </a:gridCol>
                <a:gridCol w="725785">
                  <a:extLst>
                    <a:ext uri="{9D8B030D-6E8A-4147-A177-3AD203B41FA5}">
                      <a16:colId xmlns:a16="http://schemas.microsoft.com/office/drawing/2014/main" val="31744040"/>
                    </a:ext>
                  </a:extLst>
                </a:gridCol>
                <a:gridCol w="652758">
                  <a:extLst>
                    <a:ext uri="{9D8B030D-6E8A-4147-A177-3AD203B41FA5}">
                      <a16:colId xmlns:a16="http://schemas.microsoft.com/office/drawing/2014/main" val="1675498333"/>
                    </a:ext>
                  </a:extLst>
                </a:gridCol>
                <a:gridCol w="208554">
                  <a:extLst>
                    <a:ext uri="{9D8B030D-6E8A-4147-A177-3AD203B41FA5}">
                      <a16:colId xmlns:a16="http://schemas.microsoft.com/office/drawing/2014/main" val="3005317492"/>
                    </a:ext>
                  </a:extLst>
                </a:gridCol>
                <a:gridCol w="1101682">
                  <a:extLst>
                    <a:ext uri="{9D8B030D-6E8A-4147-A177-3AD203B41FA5}">
                      <a16:colId xmlns:a16="http://schemas.microsoft.com/office/drawing/2014/main" val="723695982"/>
                    </a:ext>
                  </a:extLst>
                </a:gridCol>
              </a:tblGrid>
              <a:tr h="29310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b="1" kern="1200" dirty="0" smtClean="0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المدرسة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4511" marR="6451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الثانوية / 8 /خ</a:t>
                      </a:r>
                      <a:endParaRPr lang="en-US" sz="6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511" marR="64511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b="1" kern="1200" dirty="0" smtClean="0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اليوم 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4511" marR="6451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6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511" marR="64511" marT="0" marB="0" anchor="ctr"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b="1" kern="1200" dirty="0" smtClean="0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التاريخ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4511" marR="6451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7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511" marR="6451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50" b="0" dirty="0" smtClean="0"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المادة </a:t>
                      </a:r>
                      <a:endParaRPr lang="en-US" sz="1050" b="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511" marR="6451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511" marR="64511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b="1" kern="1200" dirty="0" smtClean="0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التخصص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4511" marR="64511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511" marR="64511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2525989"/>
                  </a:ext>
                </a:extLst>
              </a:tr>
              <a:tr h="26053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b="1" kern="1200" dirty="0" smtClean="0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الفصل-</a:t>
                      </a:r>
                      <a:r>
                        <a:rPr lang="ar-SA" sz="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 ا</a:t>
                      </a:r>
                      <a:r>
                        <a:rPr lang="ar-SA" sz="800" b="1" kern="1200" dirty="0" smtClean="0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لشعبة </a:t>
                      </a:r>
                      <a:endParaRPr lang="en-US" sz="800" b="1" kern="1200" dirty="0">
                        <a:solidFill>
                          <a:schemeClr val="dk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4511" marR="6451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b="1" kern="1200" dirty="0" smtClean="0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عدد طلاب الفصل</a:t>
                      </a:r>
                      <a:r>
                        <a:rPr lang="ar-SA" sz="800" dirty="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6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511" marR="64511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b="1" kern="1200" dirty="0" smtClean="0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عدد الحضور </a:t>
                      </a:r>
                      <a:endParaRPr lang="en-US" sz="800" b="1" kern="1200" dirty="0">
                        <a:solidFill>
                          <a:schemeClr val="dk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4511" marR="6451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b="1" dirty="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عدد الغياب</a:t>
                      </a:r>
                      <a:r>
                        <a:rPr lang="ar-SA" sz="900" b="1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700" b="1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511" marR="64511" marT="0" marB="0" anchor="ctr"/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b="1" dirty="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اسم المعلمة </a:t>
                      </a:r>
                      <a:r>
                        <a:rPr lang="ar-SA" sz="900" b="1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700" b="1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511" marR="64511" marT="0" marB="0" anchor="ctr"/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511" marR="64511" marT="0" marB="0" anchor="ctr"/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511" marR="6451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b="1" dirty="0" smtClean="0">
                          <a:effectLst/>
                          <a:latin typeface="Sakkal Majalla" panose="02000000000000000000" pitchFamily="2" charset="-78"/>
                          <a:ea typeface="Calibri" panose="020F0502020204030204" pitchFamily="34" charset="0"/>
                          <a:cs typeface="Sakkal Majalla" panose="02000000000000000000" pitchFamily="2" charset="-78"/>
                        </a:rPr>
                        <a:t>رقم الزيارة </a:t>
                      </a:r>
                      <a:endParaRPr lang="en-US" sz="900" b="1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511" marR="64511" marT="0" marB="0" anchor="ctr"/>
                </a:tc>
                <a:tc gridSpan="3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b="1" kern="1200" dirty="0" smtClean="0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 نوع الزيارة 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7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511" marR="64511" marT="0" marB="0" anchor="ctr"/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511" marR="64511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0362512"/>
                  </a:ext>
                </a:extLst>
              </a:tr>
              <a:tr h="29310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4511" marR="6451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7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511" marR="64511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kern="1200" dirty="0" smtClean="0">
                        <a:solidFill>
                          <a:schemeClr val="dk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4511" marR="6451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7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511" marR="64511" marT="0" marB="0" anchor="ctr"/>
                </a:tc>
                <a:tc gridSpan="3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marL="64511" marR="64511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marL="64511" marR="64511" marT="0" marB="0" anchor="ctr"/>
                </a:tc>
                <a:tc gridSpan="2"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4511" marR="64511" marT="0" marB="0" anchor="ctr"/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7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511" marR="6451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7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511" marR="64511" marT="0" marB="0" anchor="ctr"/>
                </a:tc>
                <a:extLst>
                  <a:ext uri="{0D108BD9-81ED-4DB2-BD59-A6C34878D82A}">
                    <a16:rowId xmlns:a16="http://schemas.microsoft.com/office/drawing/2014/main" val="3511770401"/>
                  </a:ext>
                </a:extLst>
              </a:tr>
            </a:tbl>
          </a:graphicData>
        </a:graphic>
      </p:graphicFrame>
      <p:graphicFrame>
        <p:nvGraphicFramePr>
          <p:cNvPr id="26" name="جدول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412314"/>
              </p:ext>
            </p:extLst>
          </p:nvPr>
        </p:nvGraphicFramePr>
        <p:xfrm>
          <a:off x="277826" y="3041785"/>
          <a:ext cx="6238292" cy="1808714"/>
        </p:xfrm>
        <a:graphic>
          <a:graphicData uri="http://schemas.openxmlformats.org/drawingml/2006/table">
            <a:tbl>
              <a:tblPr rtl="1" firstRow="1" firstCol="1" bandRow="1">
                <a:tableStyleId>{5DA37D80-6434-44D0-A028-1B22A696006F}</a:tableStyleId>
              </a:tblPr>
              <a:tblGrid>
                <a:gridCol w="2710461">
                  <a:extLst>
                    <a:ext uri="{9D8B030D-6E8A-4147-A177-3AD203B41FA5}">
                      <a16:colId xmlns:a16="http://schemas.microsoft.com/office/drawing/2014/main" val="872939690"/>
                    </a:ext>
                  </a:extLst>
                </a:gridCol>
                <a:gridCol w="341055">
                  <a:extLst>
                    <a:ext uri="{9D8B030D-6E8A-4147-A177-3AD203B41FA5}">
                      <a16:colId xmlns:a16="http://schemas.microsoft.com/office/drawing/2014/main" val="2025405025"/>
                    </a:ext>
                  </a:extLst>
                </a:gridCol>
                <a:gridCol w="341055">
                  <a:extLst>
                    <a:ext uri="{9D8B030D-6E8A-4147-A177-3AD203B41FA5}">
                      <a16:colId xmlns:a16="http://schemas.microsoft.com/office/drawing/2014/main" val="3944291003"/>
                    </a:ext>
                  </a:extLst>
                </a:gridCol>
                <a:gridCol w="2845721">
                  <a:extLst>
                    <a:ext uri="{9D8B030D-6E8A-4147-A177-3AD203B41FA5}">
                      <a16:colId xmlns:a16="http://schemas.microsoft.com/office/drawing/2014/main" val="1473400201"/>
                    </a:ext>
                  </a:extLst>
                </a:gridCol>
              </a:tblGrid>
              <a:tr h="192017">
                <a:tc gridSpan="4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الأساليب التي </a:t>
                      </a:r>
                      <a:r>
                        <a:rPr lang="ar-SA" sz="1000" dirty="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اتبعتها المشرفة </a:t>
                      </a:r>
                      <a:r>
                        <a:rPr lang="ar-SA" sz="10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للتعرف على المستوى</a:t>
                      </a:r>
                      <a:endParaRPr lang="en-US" sz="10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4776042"/>
                  </a:ext>
                </a:extLst>
              </a:tr>
              <a:tr h="17963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تصنيف عناصر التقييم</a:t>
                      </a:r>
                      <a:endParaRPr lang="en-US" sz="10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نعم</a:t>
                      </a:r>
                      <a:endParaRPr lang="en-US" sz="10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لا</a:t>
                      </a:r>
                      <a:endParaRPr lang="en-US" sz="10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الوصف</a:t>
                      </a:r>
                      <a:endParaRPr lang="en-US" sz="10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extLst>
                  <a:ext uri="{0D108BD9-81ED-4DB2-BD59-A6C34878D82A}">
                    <a16:rowId xmlns:a16="http://schemas.microsoft.com/office/drawing/2014/main" val="3933046870"/>
                  </a:ext>
                </a:extLst>
              </a:tr>
              <a:tr h="17963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الزيارة الصفية والاجتماع </a:t>
                      </a:r>
                      <a:r>
                        <a:rPr lang="ar-SA" sz="1000" dirty="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بالمعلمة</a:t>
                      </a:r>
                      <a:endParaRPr lang="en-US" sz="10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0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0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0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extLst>
                  <a:ext uri="{0D108BD9-81ED-4DB2-BD59-A6C34878D82A}">
                    <a16:rowId xmlns:a16="http://schemas.microsoft.com/office/drawing/2014/main" val="2671274505"/>
                  </a:ext>
                </a:extLst>
              </a:tr>
              <a:tr h="17963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 dirty="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معرفة</a:t>
                      </a:r>
                      <a:r>
                        <a:rPr lang="ar-SA" sz="1000" baseline="0" dirty="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SA" sz="1000" dirty="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مدى </a:t>
                      </a:r>
                      <a:r>
                        <a:rPr lang="ar-SA" sz="1000" dirty="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مشاركتها </a:t>
                      </a:r>
                      <a:r>
                        <a:rPr lang="ar-SA" sz="10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في النشاطات الخارجية للمادة</a:t>
                      </a:r>
                      <a:endParaRPr lang="en-US" sz="10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0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0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0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extLst>
                  <a:ext uri="{0D108BD9-81ED-4DB2-BD59-A6C34878D82A}">
                    <a16:rowId xmlns:a16="http://schemas.microsoft.com/office/drawing/2014/main" val="1593948326"/>
                  </a:ext>
                </a:extLst>
              </a:tr>
              <a:tr h="17963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الاطلاع على الإعداد للدرس</a:t>
                      </a:r>
                      <a:endParaRPr lang="en-US" sz="10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0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0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0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extLst>
                  <a:ext uri="{0D108BD9-81ED-4DB2-BD59-A6C34878D82A}">
                    <a16:rowId xmlns:a16="http://schemas.microsoft.com/office/drawing/2014/main" val="3780148354"/>
                  </a:ext>
                </a:extLst>
              </a:tr>
              <a:tr h="17963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مناقشة مديرة المدرسة</a:t>
                      </a:r>
                      <a:endParaRPr lang="en-US" sz="10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0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0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0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extLst>
                  <a:ext uri="{0D108BD9-81ED-4DB2-BD59-A6C34878D82A}">
                    <a16:rowId xmlns:a16="http://schemas.microsoft.com/office/drawing/2014/main" val="691152580"/>
                  </a:ext>
                </a:extLst>
              </a:tr>
              <a:tr h="17963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إجراء اختبار قصير </a:t>
                      </a:r>
                      <a:r>
                        <a:rPr lang="ar-SA" sz="1000" dirty="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للطالبات</a:t>
                      </a:r>
                      <a:endParaRPr lang="en-US" sz="10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0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0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0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extLst>
                  <a:ext uri="{0D108BD9-81ED-4DB2-BD59-A6C34878D82A}">
                    <a16:rowId xmlns:a16="http://schemas.microsoft.com/office/drawing/2014/main" val="1902145044"/>
                  </a:ext>
                </a:extLst>
              </a:tr>
              <a:tr h="17963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الاطلاع على الواجبات والتطبيقات </a:t>
                      </a:r>
                      <a:endParaRPr lang="en-US" sz="10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0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0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0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extLst>
                  <a:ext uri="{0D108BD9-81ED-4DB2-BD59-A6C34878D82A}">
                    <a16:rowId xmlns:a16="http://schemas.microsoft.com/office/drawing/2014/main" val="152908256"/>
                  </a:ext>
                </a:extLst>
              </a:tr>
              <a:tr h="17963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 dirty="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المعلمة جديدة </a:t>
                      </a:r>
                      <a:r>
                        <a:rPr lang="ar-SA" sz="10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على المادة </a:t>
                      </a:r>
                      <a:endParaRPr lang="en-US" sz="10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extLst>
                  <a:ext uri="{0D108BD9-81ED-4DB2-BD59-A6C34878D82A}">
                    <a16:rowId xmlns:a16="http://schemas.microsoft.com/office/drawing/2014/main" val="4031097018"/>
                  </a:ext>
                </a:extLst>
              </a:tr>
              <a:tr h="17963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أساليب أخرى </a:t>
                      </a:r>
                      <a:r>
                        <a:rPr lang="ar-SA" sz="1000" dirty="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اتبعتها المشرفة</a:t>
                      </a:r>
                      <a:endParaRPr lang="en-US" sz="10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0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4406" marR="64406" marT="0" marB="0" anchor="ctr"/>
                </a:tc>
                <a:extLst>
                  <a:ext uri="{0D108BD9-81ED-4DB2-BD59-A6C34878D82A}">
                    <a16:rowId xmlns:a16="http://schemas.microsoft.com/office/drawing/2014/main" val="3863278493"/>
                  </a:ext>
                </a:extLst>
              </a:tr>
            </a:tbl>
          </a:graphicData>
        </a:graphic>
      </p:graphicFrame>
      <p:graphicFrame>
        <p:nvGraphicFramePr>
          <p:cNvPr id="27" name="جدول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5774139"/>
              </p:ext>
            </p:extLst>
          </p:nvPr>
        </p:nvGraphicFramePr>
        <p:xfrm>
          <a:off x="321979" y="4961373"/>
          <a:ext cx="6194138" cy="3503667"/>
        </p:xfrm>
        <a:graphic>
          <a:graphicData uri="http://schemas.openxmlformats.org/drawingml/2006/table">
            <a:tbl>
              <a:tblPr rtl="1" firstRow="1" firstCol="1" bandRow="1">
                <a:tableStyleId>{5DA37D80-6434-44D0-A028-1B22A696006F}</a:tableStyleId>
              </a:tblPr>
              <a:tblGrid>
                <a:gridCol w="1423395">
                  <a:extLst>
                    <a:ext uri="{9D8B030D-6E8A-4147-A177-3AD203B41FA5}">
                      <a16:colId xmlns:a16="http://schemas.microsoft.com/office/drawing/2014/main" val="1885201469"/>
                    </a:ext>
                  </a:extLst>
                </a:gridCol>
                <a:gridCol w="1423395">
                  <a:extLst>
                    <a:ext uri="{9D8B030D-6E8A-4147-A177-3AD203B41FA5}">
                      <a16:colId xmlns:a16="http://schemas.microsoft.com/office/drawing/2014/main" val="2003301403"/>
                    </a:ext>
                  </a:extLst>
                </a:gridCol>
                <a:gridCol w="183177">
                  <a:extLst>
                    <a:ext uri="{9D8B030D-6E8A-4147-A177-3AD203B41FA5}">
                      <a16:colId xmlns:a16="http://schemas.microsoft.com/office/drawing/2014/main" val="3332631986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677174712"/>
                    </a:ext>
                  </a:extLst>
                </a:gridCol>
                <a:gridCol w="228600">
                  <a:extLst>
                    <a:ext uri="{9D8B030D-6E8A-4147-A177-3AD203B41FA5}">
                      <a16:colId xmlns:a16="http://schemas.microsoft.com/office/drawing/2014/main" val="15800627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1376250918"/>
                    </a:ext>
                  </a:extLst>
                </a:gridCol>
                <a:gridCol w="266700">
                  <a:extLst>
                    <a:ext uri="{9D8B030D-6E8A-4147-A177-3AD203B41FA5}">
                      <a16:colId xmlns:a16="http://schemas.microsoft.com/office/drawing/2014/main" val="796024548"/>
                    </a:ext>
                  </a:extLst>
                </a:gridCol>
                <a:gridCol w="2116421">
                  <a:extLst>
                    <a:ext uri="{9D8B030D-6E8A-4147-A177-3AD203B41FA5}">
                      <a16:colId xmlns:a16="http://schemas.microsoft.com/office/drawing/2014/main" val="1239707565"/>
                    </a:ext>
                  </a:extLst>
                </a:gridCol>
              </a:tblGrid>
              <a:tr h="163108">
                <a:tc rowSpan="2"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تصنيف عناصر التقييم</a:t>
                      </a:r>
                      <a:endParaRPr lang="en-US" sz="9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 rowSpan="2"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مستوى الأداء</a:t>
                      </a:r>
                      <a:endParaRPr lang="en-US" sz="10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الوصف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extLst>
                  <a:ext uri="{0D108BD9-81ED-4DB2-BD59-A6C34878D82A}">
                    <a16:rowId xmlns:a16="http://schemas.microsoft.com/office/drawing/2014/main" val="196606931"/>
                  </a:ext>
                </a:extLst>
              </a:tr>
              <a:tr h="146798">
                <a:tc gridSpan="2"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0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2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3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4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0992587"/>
                  </a:ext>
                </a:extLst>
              </a:tr>
              <a:tr h="2935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المسؤولية</a:t>
                      </a:r>
                      <a:endParaRPr lang="en-US" sz="9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تطبيق قواعد السلوك الوظيفي وأخلاقيات مهنة التعليم </a:t>
                      </a:r>
                      <a:endParaRPr lang="en-US" sz="9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extLst>
                  <a:ext uri="{0D108BD9-81ED-4DB2-BD59-A6C34878D82A}">
                    <a16:rowId xmlns:a16="http://schemas.microsoft.com/office/drawing/2014/main" val="2745051954"/>
                  </a:ext>
                </a:extLst>
              </a:tr>
              <a:tr h="232306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التواصل والتعاون</a:t>
                      </a:r>
                      <a:endParaRPr lang="en-US" sz="9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التعاون الإيجابي في بيئة العمل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extLst>
                  <a:ext uri="{0D108BD9-81ED-4DB2-BD59-A6C34878D82A}">
                    <a16:rowId xmlns:a16="http://schemas.microsoft.com/office/drawing/2014/main" val="3181530485"/>
                  </a:ext>
                </a:extLst>
              </a:tr>
              <a:tr h="232306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الالتزام بآداب الحوار شفهيا وكتابيا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extLst>
                  <a:ext uri="{0D108BD9-81ED-4DB2-BD59-A6C34878D82A}">
                    <a16:rowId xmlns:a16="http://schemas.microsoft.com/office/drawing/2014/main" val="3884900966"/>
                  </a:ext>
                </a:extLst>
              </a:tr>
              <a:tr h="232306"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التطوير المهني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الالتزام بخطة التطوير المهني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extLst>
                  <a:ext uri="{0D108BD9-81ED-4DB2-BD59-A6C34878D82A}">
                    <a16:rowId xmlns:a16="http://schemas.microsoft.com/office/drawing/2014/main" val="3169726453"/>
                  </a:ext>
                </a:extLst>
              </a:tr>
              <a:tr h="440393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تبادل الخبرات المهنية والتخصصية مع </a:t>
                      </a:r>
                      <a:r>
                        <a:rPr lang="ar-SA" sz="900" dirty="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زملائها </a:t>
                      </a: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وتفعيل مجتمعات النمو المهني</a:t>
                      </a:r>
                      <a:endParaRPr lang="en-US" sz="9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extLst>
                  <a:ext uri="{0D108BD9-81ED-4DB2-BD59-A6C34878D82A}">
                    <a16:rowId xmlns:a16="http://schemas.microsoft.com/office/drawing/2014/main" val="258752371"/>
                  </a:ext>
                </a:extLst>
              </a:tr>
              <a:tr h="232306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تقديم إنتاج معرفي التخطيط</a:t>
                      </a:r>
                      <a:endParaRPr lang="en-US" sz="9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extLst>
                  <a:ext uri="{0D108BD9-81ED-4DB2-BD59-A6C34878D82A}">
                    <a16:rowId xmlns:a16="http://schemas.microsoft.com/office/drawing/2014/main" val="2052994818"/>
                  </a:ext>
                </a:extLst>
              </a:tr>
              <a:tr h="232306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التخطيط للدرس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تصنيف خطة فصلية للمقرر</a:t>
                      </a:r>
                      <a:endParaRPr lang="en-US" sz="9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extLst>
                  <a:ext uri="{0D108BD9-81ED-4DB2-BD59-A6C34878D82A}">
                    <a16:rowId xmlns:a16="http://schemas.microsoft.com/office/drawing/2014/main" val="3054782354"/>
                  </a:ext>
                </a:extLst>
              </a:tr>
              <a:tr h="293595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التخطيط للدرس وفق منهجية علمية واضحة </a:t>
                      </a:r>
                      <a:endParaRPr lang="en-US" sz="9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extLst>
                  <a:ext uri="{0D108BD9-81ED-4DB2-BD59-A6C34878D82A}">
                    <a16:rowId xmlns:a16="http://schemas.microsoft.com/office/drawing/2014/main" val="3980558461"/>
                  </a:ext>
                </a:extLst>
              </a:tr>
              <a:tr h="232306"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7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تطبيقات استراتيجيات التعلم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التهيئة المناسبة لدعم أهداف التعلم</a:t>
                      </a:r>
                      <a:endParaRPr lang="en-US" sz="9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extLst>
                  <a:ext uri="{0D108BD9-81ED-4DB2-BD59-A6C34878D82A}">
                    <a16:rowId xmlns:a16="http://schemas.microsoft.com/office/drawing/2014/main" val="2128481515"/>
                  </a:ext>
                </a:extLst>
              </a:tr>
              <a:tr h="232306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تنفيذ درس يحقق أهداف التعلم </a:t>
                      </a:r>
                      <a:endParaRPr lang="en-US" sz="9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extLst>
                  <a:ext uri="{0D108BD9-81ED-4DB2-BD59-A6C34878D82A}">
                    <a16:rowId xmlns:a16="http://schemas.microsoft.com/office/drawing/2014/main" val="2157537301"/>
                  </a:ext>
                </a:extLst>
              </a:tr>
              <a:tr h="452104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استخدام منصات وتطبيقات للتعليم عن بعد مع ربطها بأنماط استراتيجيات </a:t>
                      </a:r>
                      <a:r>
                        <a:rPr lang="ar-SA" sz="900" dirty="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المتعلمات واحتياجاتهن </a:t>
                      </a:r>
                      <a:endParaRPr lang="en-US" sz="9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9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23" marR="63823" marT="0" marB="0" anchor="ctr"/>
                </a:tc>
                <a:extLst>
                  <a:ext uri="{0D108BD9-81ED-4DB2-BD59-A6C34878D82A}">
                    <a16:rowId xmlns:a16="http://schemas.microsoft.com/office/drawing/2014/main" val="3445002586"/>
                  </a:ext>
                </a:extLst>
              </a:tr>
            </a:tbl>
          </a:graphicData>
        </a:graphic>
      </p:graphicFrame>
      <p:sp>
        <p:nvSpPr>
          <p:cNvPr id="15" name="مستطيل 14"/>
          <p:cNvSpPr/>
          <p:nvPr/>
        </p:nvSpPr>
        <p:spPr>
          <a:xfrm>
            <a:off x="572582" y="2726060"/>
            <a:ext cx="238074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rgbClr val="5A6D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ultan normal"/>
                <a:sym typeface="Wingdings 2" panose="05020102010507070707" pitchFamily="18" charset="2"/>
              </a:rPr>
              <a:t></a:t>
            </a:r>
            <a:r>
              <a:rPr lang="ar-SA" sz="1200" dirty="0" smtClean="0">
                <a:solidFill>
                  <a:srgbClr val="5A6D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ultan normal"/>
              </a:rPr>
              <a:t> </a:t>
            </a:r>
            <a:r>
              <a:rPr lang="ar-SA" sz="1200" dirty="0" smtClean="0">
                <a:solidFill>
                  <a:srgbClr val="5A6D00"/>
                </a:solidFill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إشرافيه</a:t>
            </a:r>
            <a:r>
              <a:rPr lang="ar-SA" sz="1200" dirty="0">
                <a:solidFill>
                  <a:srgbClr val="5A6D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ultan normal"/>
              </a:rPr>
              <a:t>	</a:t>
            </a:r>
            <a:r>
              <a:rPr lang="en-US" sz="1200" dirty="0">
                <a:solidFill>
                  <a:srgbClr val="5A6D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ultan normal"/>
                <a:sym typeface="Wingdings 2" panose="05020102010507070707" pitchFamily="18" charset="2"/>
              </a:rPr>
              <a:t></a:t>
            </a:r>
            <a:r>
              <a:rPr lang="ar-SA" sz="1200" dirty="0">
                <a:solidFill>
                  <a:srgbClr val="5A6D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ultan normal"/>
              </a:rPr>
              <a:t> </a:t>
            </a:r>
            <a:r>
              <a:rPr lang="ar-SA" sz="1200" dirty="0">
                <a:solidFill>
                  <a:srgbClr val="5A6D00"/>
                </a:solidFill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تقييمية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0118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295" y="228223"/>
            <a:ext cx="6657409" cy="8687553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100294" y="276077"/>
            <a:ext cx="6657409" cy="1415772"/>
            <a:chOff x="-90500" y="-16441"/>
            <a:chExt cx="6948500" cy="1415772"/>
          </a:xfrm>
        </p:grpSpPr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-90500" y="-16441"/>
              <a:ext cx="6948500" cy="14157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r" rtl="1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ar-SA" sz="800" b="1" dirty="0">
                  <a:latin typeface="Sakkal Majalla" panose="02000000000000000000" pitchFamily="2" charset="-78"/>
                  <a:ea typeface="Times New Roman" panose="02020603050405020304" pitchFamily="18" charset="0"/>
                  <a:cs typeface="Sakkal Majalla" panose="02000000000000000000" pitchFamily="2" charset="-78"/>
                </a:rPr>
                <a:t>المملكة العربية السعودية </a:t>
              </a:r>
              <a:endParaRPr kumimoji="0" lang="ar-SA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endParaRPr>
            </a:p>
            <a:p>
              <a:pPr marL="0" marR="0" lvl="0" indent="0" algn="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SA" sz="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akkal Majalla" panose="02000000000000000000" pitchFamily="2" charset="-78"/>
                  <a:ea typeface="Times New Roman" panose="02020603050405020304" pitchFamily="18" charset="0"/>
                  <a:cs typeface="Sakkal Majalla" panose="02000000000000000000" pitchFamily="2" charset="-78"/>
                </a:rPr>
                <a:t>وزارة التعليم                                                                           </a:t>
              </a:r>
              <a:endParaRPr kumimoji="0" lang="en-US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SA" sz="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akkal Majalla" panose="02000000000000000000" pitchFamily="2" charset="-78"/>
                  <a:ea typeface="Times New Roman" panose="02020603050405020304" pitchFamily="18" charset="0"/>
                  <a:cs typeface="Sakkal Majalla" panose="02000000000000000000" pitchFamily="2" charset="-78"/>
                </a:rPr>
                <a:t>الإدارة العامة للتعليم بالمنطقة الشرقية     </a:t>
              </a:r>
              <a:endParaRPr kumimoji="0" lang="en-US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SA" sz="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akkal Majalla" panose="02000000000000000000" pitchFamily="2" charset="-78"/>
                  <a:ea typeface="Times New Roman" panose="02020603050405020304" pitchFamily="18" charset="0"/>
                  <a:cs typeface="Sakkal Majalla" panose="02000000000000000000" pitchFamily="2" charset="-78"/>
                </a:rPr>
                <a:t>مكتب التعليم بمحافظة الخبر</a:t>
              </a:r>
              <a:endParaRPr kumimoji="0" lang="en-US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SA" sz="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akkal Majalla" panose="02000000000000000000" pitchFamily="2" charset="-78"/>
                  <a:ea typeface="Times New Roman" panose="02020603050405020304" pitchFamily="18" charset="0"/>
                  <a:cs typeface="Sakkal Majalla" panose="02000000000000000000" pitchFamily="2" charset="-78"/>
                </a:rPr>
                <a:t>الثانوية الثامنة بالخبر</a:t>
              </a:r>
              <a:r>
                <a:rPr kumimoji="0" lang="ar-SA" sz="9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akkal Majalla" panose="02000000000000000000" pitchFamily="2" charset="-78"/>
                  <a:ea typeface="Times New Roman" panose="02020603050405020304" pitchFamily="18" charset="0"/>
                  <a:cs typeface="Sakkal Majalla" panose="02000000000000000000" pitchFamily="2" charset="-78"/>
                </a:rPr>
                <a:t>.</a:t>
              </a:r>
            </a:p>
            <a:p>
              <a:pPr marL="0" marR="0" lvl="0" indent="0" algn="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ar-SA" sz="900" b="1" dirty="0"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  <a:p>
              <a:pPr marL="0" marR="0" lvl="0" indent="0" algn="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r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SA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</a:t>
              </a:r>
              <a:endParaRPr kumimoji="0" lang="en-US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9" name="صورة 6" descr="1111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77343" y="109517"/>
              <a:ext cx="1281112" cy="6385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مستطيل 66" descr="PHOTO-2019-08-18-11-49-17"/>
            <p:cNvSpPr>
              <a:spLocks noChangeArrowheads="1"/>
            </p:cNvSpPr>
            <p:nvPr/>
          </p:nvSpPr>
          <p:spPr bwMode="auto">
            <a:xfrm>
              <a:off x="188000" y="12282"/>
              <a:ext cx="1295400" cy="778668"/>
            </a:xfrm>
            <a:prstGeom prst="rect">
              <a:avLst/>
            </a:prstGeom>
            <a:blipFill dpi="0" rotWithShape="0">
              <a:blip r:embed="rId4"/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pic>
          <p:nvPicPr>
            <p:cNvPr id="11" name="صورة 7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3400" y="39415"/>
              <a:ext cx="1017025" cy="8114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5621117"/>
              </p:ext>
            </p:extLst>
          </p:nvPr>
        </p:nvGraphicFramePr>
        <p:xfrm>
          <a:off x="356242" y="1336291"/>
          <a:ext cx="6172200" cy="365760"/>
        </p:xfrm>
        <a:graphic>
          <a:graphicData uri="http://schemas.openxmlformats.org/drawingml/2006/table">
            <a:tbl>
              <a:tblPr rtl="1" firstRow="1" firstCol="1" bandRow="1"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420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u="sng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Sakkal Majalla" panose="02000000000000000000" pitchFamily="2" charset="-78"/>
                        </a:rPr>
                        <a:t>الرؤية /</a:t>
                      </a: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Sakkal Majalla" panose="02000000000000000000" pitchFamily="2" charset="-78"/>
                        </a:rPr>
                        <a:t> صناعة قيادات مجتمعية متجددة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Sakkal Majalla" panose="02000000000000000000" pitchFamily="2" charset="-78"/>
                        </a:rPr>
                        <a:t>ومبدعة تسعى لخدمة الدين والوطن.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579" marR="67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u="sng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Sakkal Majalla" panose="02000000000000000000" pitchFamily="2" charset="-78"/>
                        </a:rPr>
                        <a:t>الرسالة /</a:t>
                      </a: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Sakkal Majalla" panose="02000000000000000000" pitchFamily="2" charset="-78"/>
                        </a:rPr>
                        <a:t> رعاية المعرفة والإبداع بتهيئة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Sakkal Majalla" panose="02000000000000000000" pitchFamily="2" charset="-78"/>
                        </a:rPr>
                        <a:t>بيئة تعليمية محفزة.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579" marR="67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u="sng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Sakkal Majalla" panose="02000000000000000000" pitchFamily="2" charset="-78"/>
                        </a:rPr>
                        <a:t>القيم /</a:t>
                      </a: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Sakkal Majalla" panose="02000000000000000000" pitchFamily="2" charset="-78"/>
                        </a:rPr>
                        <a:t>الموطنة. الوسطية. الوعي الفكري.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Sakkal Majalla" panose="02000000000000000000" pitchFamily="2" charset="-78"/>
                        </a:rPr>
                        <a:t>الصدق والأمانة.الإتقان.الاحترام.المسؤولية.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579" marR="67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مستطيل 3"/>
          <p:cNvSpPr/>
          <p:nvPr/>
        </p:nvSpPr>
        <p:spPr>
          <a:xfrm>
            <a:off x="228600" y="1672886"/>
            <a:ext cx="728720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تابع بطاقة </a:t>
            </a:r>
            <a:r>
              <a:rPr lang="ar-SA" sz="1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زيارة إشرافية وفق النموذج المعدل في نظام نور لعام 1443هـ الفصل الدراسي الثاني</a:t>
            </a:r>
          </a:p>
        </p:txBody>
      </p:sp>
      <p:graphicFrame>
        <p:nvGraphicFramePr>
          <p:cNvPr id="3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009462"/>
              </p:ext>
            </p:extLst>
          </p:nvPr>
        </p:nvGraphicFramePr>
        <p:xfrm>
          <a:off x="262571" y="1981796"/>
          <a:ext cx="6263438" cy="6314783"/>
        </p:xfrm>
        <a:graphic>
          <a:graphicData uri="http://schemas.openxmlformats.org/drawingml/2006/table">
            <a:tbl>
              <a:tblPr rtl="1" firstRow="1" firstCol="1" bandRow="1">
                <a:tableStyleId>{5DA37D80-6434-44D0-A028-1B22A696006F}</a:tableStyleId>
              </a:tblPr>
              <a:tblGrid>
                <a:gridCol w="1401775">
                  <a:extLst>
                    <a:ext uri="{9D8B030D-6E8A-4147-A177-3AD203B41FA5}">
                      <a16:colId xmlns:a16="http://schemas.microsoft.com/office/drawing/2014/main" val="286396719"/>
                    </a:ext>
                  </a:extLst>
                </a:gridCol>
                <a:gridCol w="1401775">
                  <a:extLst>
                    <a:ext uri="{9D8B030D-6E8A-4147-A177-3AD203B41FA5}">
                      <a16:colId xmlns:a16="http://schemas.microsoft.com/office/drawing/2014/main" val="3820026269"/>
                    </a:ext>
                  </a:extLst>
                </a:gridCol>
                <a:gridCol w="293459">
                  <a:extLst>
                    <a:ext uri="{9D8B030D-6E8A-4147-A177-3AD203B41FA5}">
                      <a16:colId xmlns:a16="http://schemas.microsoft.com/office/drawing/2014/main" val="1645872225"/>
                    </a:ext>
                  </a:extLst>
                </a:gridCol>
                <a:gridCol w="77072">
                  <a:extLst>
                    <a:ext uri="{9D8B030D-6E8A-4147-A177-3AD203B41FA5}">
                      <a16:colId xmlns:a16="http://schemas.microsoft.com/office/drawing/2014/main" val="2859168347"/>
                    </a:ext>
                  </a:extLst>
                </a:gridCol>
                <a:gridCol w="151528">
                  <a:extLst>
                    <a:ext uri="{9D8B030D-6E8A-4147-A177-3AD203B41FA5}">
                      <a16:colId xmlns:a16="http://schemas.microsoft.com/office/drawing/2014/main" val="3929705878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1808199850"/>
                    </a:ext>
                  </a:extLst>
                </a:gridCol>
                <a:gridCol w="228600">
                  <a:extLst>
                    <a:ext uri="{9D8B030D-6E8A-4147-A177-3AD203B41FA5}">
                      <a16:colId xmlns:a16="http://schemas.microsoft.com/office/drawing/2014/main" val="2566598387"/>
                    </a:ext>
                  </a:extLst>
                </a:gridCol>
                <a:gridCol w="323850">
                  <a:extLst>
                    <a:ext uri="{9D8B030D-6E8A-4147-A177-3AD203B41FA5}">
                      <a16:colId xmlns:a16="http://schemas.microsoft.com/office/drawing/2014/main" val="1912795984"/>
                    </a:ext>
                  </a:extLst>
                </a:gridCol>
                <a:gridCol w="2137729">
                  <a:extLst>
                    <a:ext uri="{9D8B030D-6E8A-4147-A177-3AD203B41FA5}">
                      <a16:colId xmlns:a16="http://schemas.microsoft.com/office/drawing/2014/main" val="1372492250"/>
                    </a:ext>
                  </a:extLst>
                </a:gridCol>
              </a:tblGrid>
              <a:tr h="135021">
                <a:tc rowSpan="2"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تصنيف عناصر التقييم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rowSpan="2"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مستوى الأداء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الوصف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extLst>
                  <a:ext uri="{0D108BD9-81ED-4DB2-BD59-A6C34878D82A}">
                    <a16:rowId xmlns:a16="http://schemas.microsoft.com/office/drawing/2014/main" val="1402400034"/>
                  </a:ext>
                </a:extLst>
              </a:tr>
              <a:tr h="135021">
                <a:tc gridSpan="2"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0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2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3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4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4926395"/>
                  </a:ext>
                </a:extLst>
              </a:tr>
              <a:tr h="435152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7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تابع لتطبيقات استراتيجيات التعلم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تطبيق استراتيجيات تعليمية متنوعة تحقق أهداف التعلم بما يتناسب أنماط </a:t>
                      </a:r>
                      <a:r>
                        <a:rPr lang="ar-SA" sz="800" dirty="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المتعلمات </a:t>
                      </a: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المختلفة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extLst>
                  <a:ext uri="{0D108BD9-81ED-4DB2-BD59-A6C34878D82A}">
                    <a16:rowId xmlns:a16="http://schemas.microsoft.com/office/drawing/2014/main" val="4041136895"/>
                  </a:ext>
                </a:extLst>
              </a:tr>
              <a:tr h="270043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ربط الدرس بواقع الحياة وتكامله مع المواد الأخرى 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extLst>
                  <a:ext uri="{0D108BD9-81ED-4DB2-BD59-A6C34878D82A}">
                    <a16:rowId xmlns:a16="http://schemas.microsoft.com/office/drawing/2014/main" val="879116699"/>
                  </a:ext>
                </a:extLst>
              </a:tr>
              <a:tr h="270043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تطبيقات التعلم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طرح أسئلة صفية مناسبة مع مراعاتها للفروق الفردية 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extLst>
                  <a:ext uri="{0D108BD9-81ED-4DB2-BD59-A6C34878D82A}">
                    <a16:rowId xmlns:a16="http://schemas.microsoft.com/office/drawing/2014/main" val="2034424208"/>
                  </a:ext>
                </a:extLst>
              </a:tr>
              <a:tr h="270043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إشراك </a:t>
                      </a:r>
                      <a:r>
                        <a:rPr lang="ar-SA" sz="800" dirty="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المتعلمات </a:t>
                      </a: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في أنشطة الدرس بما يحقق العدالة بينهم 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extLst>
                  <a:ext uri="{0D108BD9-81ED-4DB2-BD59-A6C34878D82A}">
                    <a16:rowId xmlns:a16="http://schemas.microsoft.com/office/drawing/2014/main" val="744423759"/>
                  </a:ext>
                </a:extLst>
              </a:tr>
              <a:tr h="435152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تقويم التعلم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بناء خطة متكاملة لتعزيز </a:t>
                      </a:r>
                      <a:r>
                        <a:rPr lang="ar-SA" sz="800" dirty="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الطالبات </a:t>
                      </a: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وفق احتياجاتهم مع مراعاة  التميز ومعالجة الضعف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extLst>
                  <a:ext uri="{0D108BD9-81ED-4DB2-BD59-A6C34878D82A}">
                    <a16:rowId xmlns:a16="http://schemas.microsoft.com/office/drawing/2014/main" val="1608285107"/>
                  </a:ext>
                </a:extLst>
              </a:tr>
              <a:tr h="326364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توظيف التطبيقات الصفية والمنزلية في تقويم </a:t>
                      </a:r>
                      <a:r>
                        <a:rPr lang="ar-SA" sz="800" dirty="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المتعلمات </a:t>
                      </a: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مع مراعاة مستوياتهم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extLst>
                  <a:ext uri="{0D108BD9-81ED-4DB2-BD59-A6C34878D82A}">
                    <a16:rowId xmlns:a16="http://schemas.microsoft.com/office/drawing/2014/main" val="1324732702"/>
                  </a:ext>
                </a:extLst>
              </a:tr>
              <a:tr h="270043"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بيئة التعلم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تهيئة بيئة تعليمية مناسبة بنائية ومعززة ومحفزة للتعلم 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extLst>
                  <a:ext uri="{0D108BD9-81ED-4DB2-BD59-A6C34878D82A}">
                    <a16:rowId xmlns:a16="http://schemas.microsoft.com/office/drawing/2014/main" val="914079998"/>
                  </a:ext>
                </a:extLst>
              </a:tr>
              <a:tr h="326364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إدارة مشاركات واستفسارات </a:t>
                      </a:r>
                      <a:r>
                        <a:rPr lang="ar-SA" sz="800" dirty="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المتعلمات </a:t>
                      </a: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الصوتية والمكتوبة بفعالية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extLst>
                  <a:ext uri="{0D108BD9-81ED-4DB2-BD59-A6C34878D82A}">
                    <a16:rowId xmlns:a16="http://schemas.microsoft.com/office/drawing/2014/main" val="3561260057"/>
                  </a:ext>
                </a:extLst>
              </a:tr>
              <a:tr h="270043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إدارة واستثمار وقت التعلم بكفاءة عالية 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extLst>
                  <a:ext uri="{0D108BD9-81ED-4DB2-BD59-A6C34878D82A}">
                    <a16:rowId xmlns:a16="http://schemas.microsoft.com/office/drawing/2014/main" val="4160426280"/>
                  </a:ext>
                </a:extLst>
              </a:tr>
              <a:tr h="270043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التحصيل الدراسي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مستوى تفاعلي </a:t>
                      </a:r>
                      <a:r>
                        <a:rPr lang="ar-SA" sz="800" dirty="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المتعلمات </a:t>
                      </a: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خلال الدرس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extLst>
                  <a:ext uri="{0D108BD9-81ED-4DB2-BD59-A6C34878D82A}">
                    <a16:rowId xmlns:a16="http://schemas.microsoft.com/office/drawing/2014/main" val="236877517"/>
                  </a:ext>
                </a:extLst>
              </a:tr>
              <a:tr h="270043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مستوى تحصيل </a:t>
                      </a:r>
                      <a:r>
                        <a:rPr lang="ar-SA" sz="800" dirty="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المتعلمات </a:t>
                      </a: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العلمي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extLst>
                  <a:ext uri="{0D108BD9-81ED-4DB2-BD59-A6C34878D82A}">
                    <a16:rowId xmlns:a16="http://schemas.microsoft.com/office/drawing/2014/main" val="4029818078"/>
                  </a:ext>
                </a:extLst>
              </a:tr>
              <a:tr h="270043">
                <a:tc gridSpan="9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التوصيات </a:t>
                      </a:r>
                      <a:r>
                        <a:rPr lang="ar-SA" sz="9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والدعم</a:t>
                      </a:r>
                      <a:endParaRPr lang="en-US" sz="9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74525"/>
                  </a:ext>
                </a:extLst>
              </a:tr>
              <a:tr h="270043">
                <a:tc gridSpan="4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تصنيف عناصر التقييم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الوصف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263588"/>
                  </a:ext>
                </a:extLst>
              </a:tr>
              <a:tr h="270043">
                <a:tc row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التوصيات والدعم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مستوى تنفيذ التوصيات السابقة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r>
                        <a:rPr lang="ar-SA" sz="900" dirty="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□ غير منفذة □      منفذة 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1693926"/>
                  </a:ext>
                </a:extLst>
              </a:tr>
              <a:tr h="270043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مواطن القوة والتمييز 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538226"/>
                  </a:ext>
                </a:extLst>
              </a:tr>
              <a:tr h="270043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الدعم والخبرات المقدمة من المشرف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9103104"/>
                  </a:ext>
                </a:extLst>
              </a:tr>
              <a:tr h="270043">
                <a:tc rowSpan="4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التعليمات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يستفاد من </a:t>
                      </a:r>
                      <a:r>
                        <a:rPr lang="ar-SA" sz="800" dirty="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المعلمة </a:t>
                      </a: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في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8064917"/>
                  </a:ext>
                </a:extLst>
              </a:tr>
              <a:tr h="270043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الاحتياجات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6176281"/>
                  </a:ext>
                </a:extLst>
              </a:tr>
              <a:tr h="270043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البرامج المقترحة للمتابعة / للتطوير</a:t>
                      </a:r>
                      <a:endParaRPr lang="en-US" sz="8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8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8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51672" marR="51672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169409"/>
                  </a:ext>
                </a:extLst>
              </a:tr>
              <a:tr h="270043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800">
                          <a:effectLst/>
                        </a:rPr>
                        <a:t>مستوى الأداء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2" marR="51672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900" dirty="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□(0) لم ينفذ□ (1)مقبول□ (2) جيد □ (3) جيد جدا □ (4 )ممتاز   </a:t>
                      </a: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1672" marR="51672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8660895"/>
                  </a:ext>
                </a:extLst>
              </a:tr>
            </a:tbl>
          </a:graphicData>
        </a:graphic>
      </p:graphicFrame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2572748"/>
              </p:ext>
            </p:extLst>
          </p:nvPr>
        </p:nvGraphicFramePr>
        <p:xfrm>
          <a:off x="262571" y="8383538"/>
          <a:ext cx="6263440" cy="350520"/>
        </p:xfrm>
        <a:graphic>
          <a:graphicData uri="http://schemas.openxmlformats.org/drawingml/2006/table">
            <a:tbl>
              <a:tblPr rtl="1" firstRow="1" firstCol="1" bandRow="1">
                <a:tableStyleId>{5DA37D80-6434-44D0-A028-1B22A696006F}</a:tableStyleId>
              </a:tblPr>
              <a:tblGrid>
                <a:gridCol w="1058632">
                  <a:extLst>
                    <a:ext uri="{9D8B030D-6E8A-4147-A177-3AD203B41FA5}">
                      <a16:colId xmlns:a16="http://schemas.microsoft.com/office/drawing/2014/main" val="2794859059"/>
                    </a:ext>
                  </a:extLst>
                </a:gridCol>
                <a:gridCol w="1058632">
                  <a:extLst>
                    <a:ext uri="{9D8B030D-6E8A-4147-A177-3AD203B41FA5}">
                      <a16:colId xmlns:a16="http://schemas.microsoft.com/office/drawing/2014/main" val="4284779513"/>
                    </a:ext>
                  </a:extLst>
                </a:gridCol>
                <a:gridCol w="1058632">
                  <a:extLst>
                    <a:ext uri="{9D8B030D-6E8A-4147-A177-3AD203B41FA5}">
                      <a16:colId xmlns:a16="http://schemas.microsoft.com/office/drawing/2014/main" val="1159918572"/>
                    </a:ext>
                  </a:extLst>
                </a:gridCol>
                <a:gridCol w="1058632">
                  <a:extLst>
                    <a:ext uri="{9D8B030D-6E8A-4147-A177-3AD203B41FA5}">
                      <a16:colId xmlns:a16="http://schemas.microsoft.com/office/drawing/2014/main" val="3894930478"/>
                    </a:ext>
                  </a:extLst>
                </a:gridCol>
                <a:gridCol w="1058632">
                  <a:extLst>
                    <a:ext uri="{9D8B030D-6E8A-4147-A177-3AD203B41FA5}">
                      <a16:colId xmlns:a16="http://schemas.microsoft.com/office/drawing/2014/main" val="1701837323"/>
                    </a:ext>
                  </a:extLst>
                </a:gridCol>
                <a:gridCol w="970280">
                  <a:extLst>
                    <a:ext uri="{9D8B030D-6E8A-4147-A177-3AD203B41FA5}">
                      <a16:colId xmlns:a16="http://schemas.microsoft.com/office/drawing/2014/main" val="256232306"/>
                    </a:ext>
                  </a:extLst>
                </a:gridCol>
              </a:tblGrid>
              <a:tr h="9339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 dirty="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معلمة المادة</a:t>
                      </a:r>
                      <a:endParaRPr lang="en-US" sz="10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08" marR="6380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08" marR="6380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مديرة المدرسة</a:t>
                      </a:r>
                      <a:endParaRPr lang="en-US" sz="100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08" marR="6380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08" marR="6380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المشرفة التربوية</a:t>
                      </a:r>
                      <a:endParaRPr lang="en-US" sz="10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08" marR="6380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08" marR="63808" marT="0" marB="0" anchor="ctr"/>
                </a:tc>
                <a:extLst>
                  <a:ext uri="{0D108BD9-81ED-4DB2-BD59-A6C34878D82A}">
                    <a16:rowId xmlns:a16="http://schemas.microsoft.com/office/drawing/2014/main" val="3105952750"/>
                  </a:ext>
                </a:extLst>
              </a:tr>
              <a:tr h="9339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 dirty="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التوقيع</a:t>
                      </a:r>
                      <a:endParaRPr lang="en-US" sz="10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08" marR="6380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08" marR="6380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التوقيع</a:t>
                      </a:r>
                      <a:endParaRPr lang="en-US" sz="10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08" marR="6380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08" marR="6380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 dirty="0" smtClean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التوقيع</a:t>
                      </a:r>
                      <a:endParaRPr lang="en-US" sz="10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08" marR="6380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000" dirty="0"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Sakkal Majalla" panose="02000000000000000000" pitchFamily="2" charset="-78"/>
                        <a:ea typeface="Calibri" panose="020F0502020204030204" pitchFamily="34" charset="0"/>
                        <a:cs typeface="Sakkal Majalla" panose="02000000000000000000" pitchFamily="2" charset="-78"/>
                      </a:endParaRPr>
                    </a:p>
                  </a:txBody>
                  <a:tcPr marL="63808" marR="63808" marT="0" marB="0" anchor="ctr"/>
                </a:tc>
                <a:extLst>
                  <a:ext uri="{0D108BD9-81ED-4DB2-BD59-A6C34878D82A}">
                    <a16:rowId xmlns:a16="http://schemas.microsoft.com/office/drawing/2014/main" val="3162307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680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12348</TotalTime>
  <Words>478</Words>
  <Application>Microsoft Office PowerPoint</Application>
  <PresentationFormat>عرض على الشاشة (4:3)</PresentationFormat>
  <Paragraphs>317</Paragraphs>
  <Slides>2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9" baseType="lpstr">
      <vt:lpstr>Arial</vt:lpstr>
      <vt:lpstr>Calibri</vt:lpstr>
      <vt:lpstr>Sakkal Majalla</vt:lpstr>
      <vt:lpstr>Sultan normal</vt:lpstr>
      <vt:lpstr>Times New Roman</vt:lpstr>
      <vt:lpstr>Wingdings 2</vt:lpstr>
      <vt:lpstr>سمة Office</vt:lpstr>
      <vt:lpstr>عرض تقديمي في PowerPoint</vt:lpstr>
      <vt:lpstr>عرض تقديمي في PowerPoint</vt:lpstr>
    </vt:vector>
  </TitlesOfParts>
  <Company>University Shcools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U.S</dc:creator>
  <cp:lastModifiedBy>الجازي بنت عبالله ال مهنا.</cp:lastModifiedBy>
  <cp:revision>471</cp:revision>
  <cp:lastPrinted>2021-01-18T08:03:40Z</cp:lastPrinted>
  <dcterms:created xsi:type="dcterms:W3CDTF">2010-10-08T05:57:51Z</dcterms:created>
  <dcterms:modified xsi:type="dcterms:W3CDTF">2022-02-12T14:12:03Z</dcterms:modified>
</cp:coreProperties>
</file>