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3" r:id="rId2"/>
    <p:sldId id="394" r:id="rId3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D02499-E105-4049-A99C-8D804DF202BD}">
          <p14:sldIdLst>
            <p14:sldId id="393"/>
            <p14:sldId id="394"/>
          </p14:sldIdLst>
        </p14:section>
        <p14:section name="Untitled Section" id="{29967DE0-1819-481F-BEC0-1C3C6C21C4E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fd8d4b6b6fed93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FF"/>
    <a:srgbClr val="333300"/>
    <a:srgbClr val="008000"/>
    <a:srgbClr val="6D0768"/>
    <a:srgbClr val="5F9127"/>
    <a:srgbClr val="E2FFA7"/>
    <a:srgbClr val="FFEBFF"/>
    <a:srgbClr val="FFE1FF"/>
    <a:srgbClr val="F9F9F9"/>
    <a:srgbClr val="F4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نمط ذو سمات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نمط ذو نسُق 2 - تميي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9" autoAdjust="0"/>
    <p:restoredTop sz="93992" autoAdjust="0"/>
  </p:normalViewPr>
  <p:slideViewPr>
    <p:cSldViewPr>
      <p:cViewPr>
        <p:scale>
          <a:sx n="100" d="100"/>
          <a:sy n="100" d="100"/>
        </p:scale>
        <p:origin x="72" y="-4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9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02764" y="0"/>
            <a:ext cx="2985399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85399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0CF7F7-D6B4-4B09-A127-AD5867CF22C1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02764" y="9517063"/>
            <a:ext cx="2985399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517063"/>
            <a:ext cx="2985399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68CC878-1494-4802-B56A-4CFCC1CEFC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252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53" cy="500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902021" y="0"/>
            <a:ext cx="2984553" cy="500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4C45B-D704-4E9F-A7DC-79F020558073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49300"/>
            <a:ext cx="28178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8500" y="4758192"/>
            <a:ext cx="5511166" cy="450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1" y="9516377"/>
            <a:ext cx="2984553" cy="500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902021" y="9516377"/>
            <a:ext cx="2984553" cy="500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2B5F1-0298-4BB8-9B6C-C20235D92D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4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2B5F1-0298-4BB8-9B6C-C20235D92D3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9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85A9-B565-4B64-8B19-1E6953CF7FB1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0078-DEE6-4985-9589-073F2CCC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3" y="304800"/>
            <a:ext cx="6657409" cy="868755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0294" y="276077"/>
            <a:ext cx="6657409" cy="1415772"/>
            <a:chOff x="-90500" y="-16441"/>
            <a:chExt cx="6948500" cy="141577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-90500" y="-16441"/>
              <a:ext cx="6948500" cy="1415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800" b="1" dirty="0"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المملكة العربية السعودية </a:t>
              </a:r>
              <a:endPara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وزارة التعليم                                                                          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الإدارة العامة للتعليم بالمنطقة الشرقية    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مكتب التعليم بمحافظة الخبر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الثانوية الثامنة بالخبر</a:t>
              </a:r>
              <a:r>
                <a:rPr kumimoji="0" lang="ar-SA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.</a:t>
              </a: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ar-SA" sz="9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صورة 6" descr="111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7343" y="109517"/>
              <a:ext cx="1281112" cy="638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مستطيل 66" descr="PHOTO-2019-08-18-11-49-17"/>
            <p:cNvSpPr>
              <a:spLocks noChangeArrowheads="1"/>
            </p:cNvSpPr>
            <p:nvPr/>
          </p:nvSpPr>
          <p:spPr bwMode="auto">
            <a:xfrm>
              <a:off x="188000" y="12282"/>
              <a:ext cx="1295400" cy="778668"/>
            </a:xfrm>
            <a:prstGeom prst="rect">
              <a:avLst/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11" name="صورة 7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400" y="39415"/>
              <a:ext cx="1017025" cy="811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69394"/>
              </p:ext>
            </p:extLst>
          </p:nvPr>
        </p:nvGraphicFramePr>
        <p:xfrm>
          <a:off x="367127" y="1346194"/>
          <a:ext cx="6172200" cy="426929"/>
        </p:xfrm>
        <a:graphic>
          <a:graphicData uri="http://schemas.openxmlformats.org/drawingml/2006/table">
            <a:tbl>
              <a:tblPr rtl="1"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92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الرؤية /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صناعة قيادات مجتمعية متجددة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ومبدعة تسعى لخدمة الدين والوطن.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579" marR="6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الرسالة /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رعاية المعرفة والإبداع بتهيئة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بيئة تعليمية محفزة.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579" marR="6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القيم /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الموطنة. الوسطية. الوعي الفكري.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الصدق والأمانة.الإتقان.الاحترام.المسؤولية.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579" marR="6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914400" y="1781386"/>
            <a:ext cx="54825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بطاقة زيارة إشرافيه وفق النموذج المعدل في نظام نور لعام 1443هـ الفصل الدراسي الثاني</a:t>
            </a:r>
            <a:endParaRPr lang="ar-SA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7846"/>
              </p:ext>
            </p:extLst>
          </p:nvPr>
        </p:nvGraphicFramePr>
        <p:xfrm>
          <a:off x="288968" y="2097508"/>
          <a:ext cx="6216008" cy="901680"/>
        </p:xfrm>
        <a:graphic>
          <a:graphicData uri="http://schemas.openxmlformats.org/drawingml/2006/table">
            <a:tbl>
              <a:tblPr rtl="1" firstRow="1" firstCol="1" bandRow="1">
                <a:tableStyleId>{8A107856-5554-42FB-B03E-39F5DBC370BA}</a:tableStyleId>
              </a:tblPr>
              <a:tblGrid>
                <a:gridCol w="517222">
                  <a:extLst>
                    <a:ext uri="{9D8B030D-6E8A-4147-A177-3AD203B41FA5}">
                      <a16:colId xmlns:a16="http://schemas.microsoft.com/office/drawing/2014/main" val="3422533329"/>
                    </a:ext>
                  </a:extLst>
                </a:gridCol>
                <a:gridCol w="449108">
                  <a:extLst>
                    <a:ext uri="{9D8B030D-6E8A-4147-A177-3AD203B41FA5}">
                      <a16:colId xmlns:a16="http://schemas.microsoft.com/office/drawing/2014/main" val="1201794548"/>
                    </a:ext>
                  </a:extLst>
                </a:gridCol>
                <a:gridCol w="395834">
                  <a:extLst>
                    <a:ext uri="{9D8B030D-6E8A-4147-A177-3AD203B41FA5}">
                      <a16:colId xmlns:a16="http://schemas.microsoft.com/office/drawing/2014/main" val="676551210"/>
                    </a:ext>
                  </a:extLst>
                </a:gridCol>
                <a:gridCol w="405278">
                  <a:extLst>
                    <a:ext uri="{9D8B030D-6E8A-4147-A177-3AD203B41FA5}">
                      <a16:colId xmlns:a16="http://schemas.microsoft.com/office/drawing/2014/main" val="1761401059"/>
                    </a:ext>
                  </a:extLst>
                </a:gridCol>
                <a:gridCol w="485492">
                  <a:extLst>
                    <a:ext uri="{9D8B030D-6E8A-4147-A177-3AD203B41FA5}">
                      <a16:colId xmlns:a16="http://schemas.microsoft.com/office/drawing/2014/main" val="1284505313"/>
                    </a:ext>
                  </a:extLst>
                </a:gridCol>
                <a:gridCol w="583300">
                  <a:extLst>
                    <a:ext uri="{9D8B030D-6E8A-4147-A177-3AD203B41FA5}">
                      <a16:colId xmlns:a16="http://schemas.microsoft.com/office/drawing/2014/main" val="609552736"/>
                    </a:ext>
                  </a:extLst>
                </a:gridCol>
                <a:gridCol w="690995">
                  <a:extLst>
                    <a:ext uri="{9D8B030D-6E8A-4147-A177-3AD203B41FA5}">
                      <a16:colId xmlns:a16="http://schemas.microsoft.com/office/drawing/2014/main" val="856704237"/>
                    </a:ext>
                  </a:extLst>
                </a:gridCol>
                <a:gridCol w="725785">
                  <a:extLst>
                    <a:ext uri="{9D8B030D-6E8A-4147-A177-3AD203B41FA5}">
                      <a16:colId xmlns:a16="http://schemas.microsoft.com/office/drawing/2014/main" val="31744040"/>
                    </a:ext>
                  </a:extLst>
                </a:gridCol>
                <a:gridCol w="652758">
                  <a:extLst>
                    <a:ext uri="{9D8B030D-6E8A-4147-A177-3AD203B41FA5}">
                      <a16:colId xmlns:a16="http://schemas.microsoft.com/office/drawing/2014/main" val="1675498333"/>
                    </a:ext>
                  </a:extLst>
                </a:gridCol>
                <a:gridCol w="208554">
                  <a:extLst>
                    <a:ext uri="{9D8B030D-6E8A-4147-A177-3AD203B41FA5}">
                      <a16:colId xmlns:a16="http://schemas.microsoft.com/office/drawing/2014/main" val="3005317492"/>
                    </a:ext>
                  </a:extLst>
                </a:gridCol>
                <a:gridCol w="1101682">
                  <a:extLst>
                    <a:ext uri="{9D8B030D-6E8A-4147-A177-3AD203B41FA5}">
                      <a16:colId xmlns:a16="http://schemas.microsoft.com/office/drawing/2014/main" val="723695982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المدرسة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الثانوية / 8 /خ</a:t>
                      </a:r>
                      <a:endParaRPr lang="en-US" sz="6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اليوم 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التاريخ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b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المادة </a:t>
                      </a:r>
                      <a:endParaRPr lang="en-US" sz="105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التخصص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25989"/>
                  </a:ext>
                </a:extLst>
              </a:tr>
              <a:tr h="2605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الفصل-</a:t>
                      </a:r>
                      <a:r>
                        <a:rPr lang="ar-SA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ا</a:t>
                      </a:r>
                      <a:r>
                        <a:rPr lang="ar-SA" sz="8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لشعبة 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طلاب الفصل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6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الحضور 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الغياب</a:t>
                      </a:r>
                      <a:r>
                        <a:rPr lang="ar-SA" sz="9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اسم المعلمة </a:t>
                      </a:r>
                      <a:r>
                        <a:rPr lang="ar-SA" sz="9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رقم الزيارة </a:t>
                      </a:r>
                      <a:endParaRPr lang="en-US" sz="9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نوع الزيارة 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362512"/>
                  </a:ext>
                </a:extLst>
              </a:tr>
              <a:tr h="2931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grid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64511" marR="64511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7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511" marR="64511" marT="0" marB="0" anchor="ctr"/>
                </a:tc>
                <a:extLst>
                  <a:ext uri="{0D108BD9-81ED-4DB2-BD59-A6C34878D82A}">
                    <a16:rowId xmlns:a16="http://schemas.microsoft.com/office/drawing/2014/main" val="3511770401"/>
                  </a:ext>
                </a:extLst>
              </a:tr>
            </a:tbl>
          </a:graphicData>
        </a:graphic>
      </p:graphicFrame>
      <p:graphicFrame>
        <p:nvGraphicFramePr>
          <p:cNvPr id="26" name="جدول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412314"/>
              </p:ext>
            </p:extLst>
          </p:nvPr>
        </p:nvGraphicFramePr>
        <p:xfrm>
          <a:off x="277826" y="3041785"/>
          <a:ext cx="6238292" cy="1808714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2710461">
                  <a:extLst>
                    <a:ext uri="{9D8B030D-6E8A-4147-A177-3AD203B41FA5}">
                      <a16:colId xmlns:a16="http://schemas.microsoft.com/office/drawing/2014/main" val="872939690"/>
                    </a:ext>
                  </a:extLst>
                </a:gridCol>
                <a:gridCol w="341055">
                  <a:extLst>
                    <a:ext uri="{9D8B030D-6E8A-4147-A177-3AD203B41FA5}">
                      <a16:colId xmlns:a16="http://schemas.microsoft.com/office/drawing/2014/main" val="2025405025"/>
                    </a:ext>
                  </a:extLst>
                </a:gridCol>
                <a:gridCol w="341055">
                  <a:extLst>
                    <a:ext uri="{9D8B030D-6E8A-4147-A177-3AD203B41FA5}">
                      <a16:colId xmlns:a16="http://schemas.microsoft.com/office/drawing/2014/main" val="3944291003"/>
                    </a:ext>
                  </a:extLst>
                </a:gridCol>
                <a:gridCol w="2845721">
                  <a:extLst>
                    <a:ext uri="{9D8B030D-6E8A-4147-A177-3AD203B41FA5}">
                      <a16:colId xmlns:a16="http://schemas.microsoft.com/office/drawing/2014/main" val="1473400201"/>
                    </a:ext>
                  </a:extLst>
                </a:gridCol>
              </a:tblGrid>
              <a:tr h="192017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الأساليب التي </a:t>
                      </a: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اتبعتها المشرفة </a:t>
                      </a: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للتعرف على المستوى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776042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تصنيف عناصر التقييم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نعم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الوصف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3933046870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الزيارة الصفية والاجتماع </a:t>
                      </a: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بالمعلمة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2671274505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معرفة</a:t>
                      </a:r>
                      <a:r>
                        <a:rPr lang="ar-SA" sz="10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مدى </a:t>
                      </a: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مشاركتها </a:t>
                      </a: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النشاطات الخارجية للمادة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1593948326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الاطلاع على الإعداد للدرس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3780148354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مناقشة مديرة المدرسة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691152580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إجراء اختبار قصير </a:t>
                      </a: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للطالبات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1902145044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الاطلاع على الواجبات والتطبيقات 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152908256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المعلمة جديدة </a:t>
                      </a: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المادة 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4031097018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أساليب أخرى </a:t>
                      </a: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اتبعتها المشرفة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4406" marR="64406" marT="0" marB="0" anchor="ctr"/>
                </a:tc>
                <a:extLst>
                  <a:ext uri="{0D108BD9-81ED-4DB2-BD59-A6C34878D82A}">
                    <a16:rowId xmlns:a16="http://schemas.microsoft.com/office/drawing/2014/main" val="3863278493"/>
                  </a:ext>
                </a:extLst>
              </a:tr>
            </a:tbl>
          </a:graphicData>
        </a:graphic>
      </p:graphicFrame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74139"/>
              </p:ext>
            </p:extLst>
          </p:nvPr>
        </p:nvGraphicFramePr>
        <p:xfrm>
          <a:off x="321979" y="4961373"/>
          <a:ext cx="6194138" cy="3503667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1423395">
                  <a:extLst>
                    <a:ext uri="{9D8B030D-6E8A-4147-A177-3AD203B41FA5}">
                      <a16:colId xmlns:a16="http://schemas.microsoft.com/office/drawing/2014/main" val="1885201469"/>
                    </a:ext>
                  </a:extLst>
                </a:gridCol>
                <a:gridCol w="1423395">
                  <a:extLst>
                    <a:ext uri="{9D8B030D-6E8A-4147-A177-3AD203B41FA5}">
                      <a16:colId xmlns:a16="http://schemas.microsoft.com/office/drawing/2014/main" val="2003301403"/>
                    </a:ext>
                  </a:extLst>
                </a:gridCol>
                <a:gridCol w="183177">
                  <a:extLst>
                    <a:ext uri="{9D8B030D-6E8A-4147-A177-3AD203B41FA5}">
                      <a16:colId xmlns:a16="http://schemas.microsoft.com/office/drawing/2014/main" val="3332631986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67717471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5800627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7625091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796024548"/>
                    </a:ext>
                  </a:extLst>
                </a:gridCol>
                <a:gridCol w="2116421">
                  <a:extLst>
                    <a:ext uri="{9D8B030D-6E8A-4147-A177-3AD203B41FA5}">
                      <a16:colId xmlns:a16="http://schemas.microsoft.com/office/drawing/2014/main" val="1239707565"/>
                    </a:ext>
                  </a:extLst>
                </a:gridCol>
              </a:tblGrid>
              <a:tr h="163108"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تصنيف عناصر التقييم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الأداء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الوصف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196606931"/>
                  </a:ext>
                </a:extLst>
              </a:tr>
              <a:tr h="146798"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0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992587"/>
                  </a:ext>
                </a:extLst>
              </a:tr>
              <a:tr h="2935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المسؤولية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قواعد السلوك الوظيفي وأخلاقيات مهنة التعليم 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2745051954"/>
                  </a:ext>
                </a:extLst>
              </a:tr>
              <a:tr h="23230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التواصل والتعاون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التعاون الإيجابي في بيئة العمل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3181530485"/>
                  </a:ext>
                </a:extLst>
              </a:tr>
              <a:tr h="23230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الالتزام بآداب الحوار شفهيا وكتابيا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3884900966"/>
                  </a:ext>
                </a:extLst>
              </a:tr>
              <a:tr h="232306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التطوير المهني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الالتزام بخطة التطوير المهني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3169726453"/>
                  </a:ext>
                </a:extLst>
              </a:tr>
              <a:tr h="44039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تبادل الخبرات المهنية والتخصصية مع </a:t>
                      </a:r>
                      <a:r>
                        <a:rPr lang="ar-SA" sz="9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زملائها </a:t>
                      </a: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وتفعيل مجتمعات النمو المهني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258752371"/>
                  </a:ext>
                </a:extLst>
              </a:tr>
              <a:tr h="23230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تقديم إنتاج معرفي التخطيط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2052994818"/>
                  </a:ext>
                </a:extLst>
              </a:tr>
              <a:tr h="23230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التخطيط للدرس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تصنيف خطة فصلية للمقرر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3054782354"/>
                  </a:ext>
                </a:extLst>
              </a:tr>
              <a:tr h="29359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التخطيط للدرس وفق منهجية علمية واضحة 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3980558461"/>
                  </a:ext>
                </a:extLst>
              </a:tr>
              <a:tr h="232306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تطبيقات استراتيجيات التعلم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التهيئة المناسبة لدعم أهداف التعلم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2128481515"/>
                  </a:ext>
                </a:extLst>
              </a:tr>
              <a:tr h="23230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درس يحقق أهداف التعلم 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2157537301"/>
                  </a:ext>
                </a:extLst>
              </a:tr>
              <a:tr h="45210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منصات وتطبيقات للتعليم عن بعد مع ربطها بأنماط استراتيجيات </a:t>
                      </a:r>
                      <a:r>
                        <a:rPr lang="ar-SA" sz="9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واحتياجاتهن 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23" marR="63823" marT="0" marB="0" anchor="ctr"/>
                </a:tc>
                <a:extLst>
                  <a:ext uri="{0D108BD9-81ED-4DB2-BD59-A6C34878D82A}">
                    <a16:rowId xmlns:a16="http://schemas.microsoft.com/office/drawing/2014/main" val="3445002586"/>
                  </a:ext>
                </a:extLst>
              </a:tr>
            </a:tbl>
          </a:graphicData>
        </a:graphic>
      </p:graphicFrame>
      <p:sp>
        <p:nvSpPr>
          <p:cNvPr id="15" name="مستطيل 14"/>
          <p:cNvSpPr/>
          <p:nvPr/>
        </p:nvSpPr>
        <p:spPr>
          <a:xfrm>
            <a:off x="572582" y="2726060"/>
            <a:ext cx="2380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5A6D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ltan normal"/>
                <a:sym typeface="Wingdings 2" panose="05020102010507070707" pitchFamily="18" charset="2"/>
              </a:rPr>
              <a:t></a:t>
            </a:r>
            <a:r>
              <a:rPr lang="ar-SA" sz="1200" dirty="0" smtClean="0">
                <a:solidFill>
                  <a:srgbClr val="5A6D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ltan normal"/>
              </a:rPr>
              <a:t> </a:t>
            </a:r>
            <a:r>
              <a:rPr lang="ar-SA" sz="1200" dirty="0" smtClean="0">
                <a:solidFill>
                  <a:srgbClr val="5A6D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إشرافيه</a:t>
            </a:r>
            <a:r>
              <a:rPr lang="ar-SA" sz="1200" dirty="0">
                <a:solidFill>
                  <a:srgbClr val="5A6D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ltan normal"/>
              </a:rPr>
              <a:t>	</a:t>
            </a:r>
            <a:r>
              <a:rPr lang="en-US" sz="1200" dirty="0">
                <a:solidFill>
                  <a:srgbClr val="5A6D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ltan normal"/>
                <a:sym typeface="Wingdings 2" panose="05020102010507070707" pitchFamily="18" charset="2"/>
              </a:rPr>
              <a:t></a:t>
            </a:r>
            <a:r>
              <a:rPr lang="ar-SA" sz="1200" dirty="0">
                <a:solidFill>
                  <a:srgbClr val="5A6D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ltan normal"/>
              </a:rPr>
              <a:t> </a:t>
            </a:r>
            <a:r>
              <a:rPr lang="ar-SA" sz="1200" dirty="0">
                <a:solidFill>
                  <a:srgbClr val="5A6D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تقييمية</a:t>
            </a:r>
            <a:endParaRPr lang="ar-SA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11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95" y="228223"/>
            <a:ext cx="6657409" cy="868755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0294" y="276077"/>
            <a:ext cx="6657409" cy="1415772"/>
            <a:chOff x="-90500" y="-16441"/>
            <a:chExt cx="6948500" cy="141577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-90500" y="-16441"/>
              <a:ext cx="6948500" cy="1415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800" b="1" dirty="0"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المملكة العربية السعودية </a:t>
              </a:r>
              <a:endPara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وزارة التعليم                                                                          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الإدارة العامة للتعليم بالمنطقة الشرقية    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مكتب التعليم بمحافظة الخبر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الثانوية الثامنة بالخبر</a:t>
              </a:r>
              <a:r>
                <a:rPr kumimoji="0" lang="ar-SA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.</a:t>
              </a: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ar-SA" sz="9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صورة 6" descr="111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7343" y="109517"/>
              <a:ext cx="1281112" cy="638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مستطيل 66" descr="PHOTO-2019-08-18-11-49-17"/>
            <p:cNvSpPr>
              <a:spLocks noChangeArrowheads="1"/>
            </p:cNvSpPr>
            <p:nvPr/>
          </p:nvSpPr>
          <p:spPr bwMode="auto">
            <a:xfrm>
              <a:off x="188000" y="12282"/>
              <a:ext cx="1295400" cy="778668"/>
            </a:xfrm>
            <a:prstGeom prst="rect">
              <a:avLst/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11" name="صورة 7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400" y="39415"/>
              <a:ext cx="1017025" cy="811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621117"/>
              </p:ext>
            </p:extLst>
          </p:nvPr>
        </p:nvGraphicFramePr>
        <p:xfrm>
          <a:off x="356242" y="1336291"/>
          <a:ext cx="6172200" cy="365760"/>
        </p:xfrm>
        <a:graphic>
          <a:graphicData uri="http://schemas.openxmlformats.org/drawingml/2006/table">
            <a:tbl>
              <a:tblPr rtl="1"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42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الرؤية /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صناعة قيادات مجتمعية متجددة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ومبدعة تسعى لخدمة الدين والوطن.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579" marR="6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الرسالة /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رعاية المعرفة والإبداع بتهيئة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بيئة تعليمية محفزة.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579" marR="6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القيم /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الموطنة. الوسطية. الوعي الفكري.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الصدق والأمانة.الإتقان.الاحترام.المسؤولية.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579" marR="6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228600" y="1672886"/>
            <a:ext cx="72872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تابع بطاقة 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زيارة إشرافية وفق النموذج المعدل في نظام نور لعام 1443هـ الفصل الدراسي الثاني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09462"/>
              </p:ext>
            </p:extLst>
          </p:nvPr>
        </p:nvGraphicFramePr>
        <p:xfrm>
          <a:off x="262571" y="1981796"/>
          <a:ext cx="6263438" cy="6314783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1401775">
                  <a:extLst>
                    <a:ext uri="{9D8B030D-6E8A-4147-A177-3AD203B41FA5}">
                      <a16:colId xmlns:a16="http://schemas.microsoft.com/office/drawing/2014/main" val="286396719"/>
                    </a:ext>
                  </a:extLst>
                </a:gridCol>
                <a:gridCol w="1401775">
                  <a:extLst>
                    <a:ext uri="{9D8B030D-6E8A-4147-A177-3AD203B41FA5}">
                      <a16:colId xmlns:a16="http://schemas.microsoft.com/office/drawing/2014/main" val="3820026269"/>
                    </a:ext>
                  </a:extLst>
                </a:gridCol>
                <a:gridCol w="293459">
                  <a:extLst>
                    <a:ext uri="{9D8B030D-6E8A-4147-A177-3AD203B41FA5}">
                      <a16:colId xmlns:a16="http://schemas.microsoft.com/office/drawing/2014/main" val="1645872225"/>
                    </a:ext>
                  </a:extLst>
                </a:gridCol>
                <a:gridCol w="77072">
                  <a:extLst>
                    <a:ext uri="{9D8B030D-6E8A-4147-A177-3AD203B41FA5}">
                      <a16:colId xmlns:a16="http://schemas.microsoft.com/office/drawing/2014/main" val="2859168347"/>
                    </a:ext>
                  </a:extLst>
                </a:gridCol>
                <a:gridCol w="151528">
                  <a:extLst>
                    <a:ext uri="{9D8B030D-6E8A-4147-A177-3AD203B41FA5}">
                      <a16:colId xmlns:a16="http://schemas.microsoft.com/office/drawing/2014/main" val="392970587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180819985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566598387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1912795984"/>
                    </a:ext>
                  </a:extLst>
                </a:gridCol>
                <a:gridCol w="2137729">
                  <a:extLst>
                    <a:ext uri="{9D8B030D-6E8A-4147-A177-3AD203B41FA5}">
                      <a16:colId xmlns:a16="http://schemas.microsoft.com/office/drawing/2014/main" val="1372492250"/>
                    </a:ext>
                  </a:extLst>
                </a:gridCol>
              </a:tblGrid>
              <a:tr h="135021"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تصنيف عناصر التقييم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الأداء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الوصف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1402400034"/>
                  </a:ext>
                </a:extLst>
              </a:tr>
              <a:tr h="135021"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0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926395"/>
                  </a:ext>
                </a:extLst>
              </a:tr>
              <a:tr h="43515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7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تابع لتطبيقات استراتيجيات التعلم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استراتيجيات تعليمية متنوعة تحقق أهداف التعلم بما يتناسب أنماط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المختلفة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4041136895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ربط الدرس بواقع الحياة وتكامله مع المواد الأخرى 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879116699"/>
                  </a:ext>
                </a:extLst>
              </a:tr>
              <a:tr h="270043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تطبيقات التعلم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طرح أسئلة صفية مناسبة مع مراعاتها للفروق الفردية 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2034424208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إشراك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أنشطة الدرس بما يحقق العدالة بينهم 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744423759"/>
                  </a:ext>
                </a:extLst>
              </a:tr>
              <a:tr h="43515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تقويم التعلم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بناء خطة متكاملة لتعزيز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وفق احتياجاتهم مع مراعاة  التميز ومعالجة الضعف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1608285107"/>
                  </a:ext>
                </a:extLst>
              </a:tr>
              <a:tr h="32636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توظيف التطبيقات الصفية والمنزلية في تقويم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 مراعاة مستوياتهم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1324732702"/>
                  </a:ext>
                </a:extLst>
              </a:tr>
              <a:tr h="270043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بيئة التعلم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بيئة تعليمية مناسبة بنائية ومعززة ومحفزة للتعلم 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914079998"/>
                  </a:ext>
                </a:extLst>
              </a:tr>
              <a:tr h="32636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إدارة مشاركات واستفسارات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الصوتية والمكتوبة بفعالية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3561260057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إدارة واستثمار وقت التعلم بكفاءة عالية 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4160426280"/>
                  </a:ext>
                </a:extLst>
              </a:tr>
              <a:tr h="270043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التحصيل الدراسي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تفاعلي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خلال الدرس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236877517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تحصيل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المتعلمات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العلمي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extLst>
                  <a:ext uri="{0D108BD9-81ED-4DB2-BD59-A6C34878D82A}">
                    <a16:rowId xmlns:a16="http://schemas.microsoft.com/office/drawing/2014/main" val="4029818078"/>
                  </a:ext>
                </a:extLst>
              </a:tr>
              <a:tr h="270043"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التوصيات </a:t>
                      </a:r>
                      <a:r>
                        <a:rPr lang="ar-SA" sz="9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والدعم</a:t>
                      </a:r>
                      <a:endParaRPr lang="en-US" sz="9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74525"/>
                  </a:ext>
                </a:extLst>
              </a:tr>
              <a:tr h="27004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تصنيف عناصر التقييم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الوصف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263588"/>
                  </a:ext>
                </a:extLst>
              </a:tr>
              <a:tr h="270043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التوصيات والدعم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تنفيذ التوصيات السابقة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SA" sz="9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□ غير منفذة □      منفذة 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93926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مواطن القوة والتمييز 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8226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الدعم والخبرات المقدمة من المشرف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03104"/>
                  </a:ext>
                </a:extLst>
              </a:tr>
              <a:tr h="270043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التعليمات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يستفاد من </a:t>
                      </a:r>
                      <a:r>
                        <a:rPr lang="ar-SA" sz="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المعلمة </a:t>
                      </a: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064917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الاحتياجات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76281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البرامج المقترحة للمتابعة / للتطوير</a:t>
                      </a:r>
                      <a:endParaRPr lang="en-US" sz="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9409"/>
                  </a:ext>
                </a:extLst>
              </a:tr>
              <a:tr h="27004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مستوى الأداء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□(0) لم ينفذ□ (1)مقبول□ (2) جيد □ (3) جيد جدا □ (4 )ممتاز   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72" marR="5167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60895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72748"/>
              </p:ext>
            </p:extLst>
          </p:nvPr>
        </p:nvGraphicFramePr>
        <p:xfrm>
          <a:off x="262571" y="8383538"/>
          <a:ext cx="6263440" cy="350520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1058632">
                  <a:extLst>
                    <a:ext uri="{9D8B030D-6E8A-4147-A177-3AD203B41FA5}">
                      <a16:colId xmlns:a16="http://schemas.microsoft.com/office/drawing/2014/main" val="2794859059"/>
                    </a:ext>
                  </a:extLst>
                </a:gridCol>
                <a:gridCol w="1058632">
                  <a:extLst>
                    <a:ext uri="{9D8B030D-6E8A-4147-A177-3AD203B41FA5}">
                      <a16:colId xmlns:a16="http://schemas.microsoft.com/office/drawing/2014/main" val="4284779513"/>
                    </a:ext>
                  </a:extLst>
                </a:gridCol>
                <a:gridCol w="1058632">
                  <a:extLst>
                    <a:ext uri="{9D8B030D-6E8A-4147-A177-3AD203B41FA5}">
                      <a16:colId xmlns:a16="http://schemas.microsoft.com/office/drawing/2014/main" val="1159918572"/>
                    </a:ext>
                  </a:extLst>
                </a:gridCol>
                <a:gridCol w="1058632">
                  <a:extLst>
                    <a:ext uri="{9D8B030D-6E8A-4147-A177-3AD203B41FA5}">
                      <a16:colId xmlns:a16="http://schemas.microsoft.com/office/drawing/2014/main" val="3894930478"/>
                    </a:ext>
                  </a:extLst>
                </a:gridCol>
                <a:gridCol w="1058632">
                  <a:extLst>
                    <a:ext uri="{9D8B030D-6E8A-4147-A177-3AD203B41FA5}">
                      <a16:colId xmlns:a16="http://schemas.microsoft.com/office/drawing/2014/main" val="1701837323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256232306"/>
                    </a:ext>
                  </a:extLst>
                </a:gridCol>
              </a:tblGrid>
              <a:tr h="933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معلمة المادة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مديرة المدرسة</a:t>
                      </a:r>
                      <a:endParaRPr lang="en-US" sz="10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المشرفة التربوية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extLst>
                  <a:ext uri="{0D108BD9-81ED-4DB2-BD59-A6C34878D82A}">
                    <a16:rowId xmlns:a16="http://schemas.microsoft.com/office/drawing/2014/main" val="3105952750"/>
                  </a:ext>
                </a:extLst>
              </a:tr>
              <a:tr h="933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التوقيع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التوقيع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التوقيع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808" marR="63808" marT="0" marB="0" anchor="ctr"/>
                </a:tc>
                <a:extLst>
                  <a:ext uri="{0D108BD9-81ED-4DB2-BD59-A6C34878D82A}">
                    <a16:rowId xmlns:a16="http://schemas.microsoft.com/office/drawing/2014/main" val="316230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8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12348</TotalTime>
  <Words>478</Words>
  <Application>Microsoft Office PowerPoint</Application>
  <PresentationFormat>عرض على الشاشة (4:3)</PresentationFormat>
  <Paragraphs>317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Arial</vt:lpstr>
      <vt:lpstr>Calibri</vt:lpstr>
      <vt:lpstr>Sakkal Majalla</vt:lpstr>
      <vt:lpstr>Sultan normal</vt:lpstr>
      <vt:lpstr>Times New Roman</vt:lpstr>
      <vt:lpstr>Wingdings 2</vt:lpstr>
      <vt:lpstr>سمة Office</vt:lpstr>
      <vt:lpstr>عرض تقديمي في PowerPoint</vt:lpstr>
      <vt:lpstr>عرض تقديمي في PowerPoint</vt:lpstr>
    </vt:vector>
  </TitlesOfParts>
  <Company>University Shcools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U.S</dc:creator>
  <cp:lastModifiedBy>الجازي بنت عبالله ال مهنا.</cp:lastModifiedBy>
  <cp:revision>471</cp:revision>
  <cp:lastPrinted>2021-01-18T08:03:40Z</cp:lastPrinted>
  <dcterms:created xsi:type="dcterms:W3CDTF">2010-10-08T05:57:51Z</dcterms:created>
  <dcterms:modified xsi:type="dcterms:W3CDTF">2022-02-12T14:12:03Z</dcterms:modified>
</cp:coreProperties>
</file>