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8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5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7" r:id="rId33"/>
    <p:sldId id="286" r:id="rId34"/>
    <p:sldId id="28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81D2"/>
    <a:srgbClr val="FF66CC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4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D264-2CF0-43DD-9368-BB7EE0C0CA93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03BF-2977-4703-A072-DBA016AA492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D264-2CF0-43DD-9368-BB7EE0C0CA93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03BF-2977-4703-A072-DBA016AA492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11785600" y="274649"/>
            <a:ext cx="36576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12800" y="274649"/>
            <a:ext cx="107696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D264-2CF0-43DD-9368-BB7EE0C0CA93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03BF-2977-4703-A072-DBA016AA492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D264-2CF0-43DD-9368-BB7EE0C0CA93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03BF-2977-4703-A072-DBA016AA492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D264-2CF0-43DD-9368-BB7EE0C0CA93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03BF-2977-4703-A072-DBA016AA492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D264-2CF0-43DD-9368-BB7EE0C0CA93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03BF-2977-4703-A072-DBA016AA492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D264-2CF0-43DD-9368-BB7EE0C0CA93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03BF-2977-4703-A072-DBA016AA492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D264-2CF0-43DD-9368-BB7EE0C0CA93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03BF-2977-4703-A072-DBA016AA492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D264-2CF0-43DD-9368-BB7EE0C0CA93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03BF-2977-4703-A072-DBA016AA492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D264-2CF0-43DD-9368-BB7EE0C0CA93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03BF-2977-4703-A072-DBA016AA492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D264-2CF0-43DD-9368-BB7EE0C0CA93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803BF-2977-4703-A072-DBA016AA492E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9D264-2CF0-43DD-9368-BB7EE0C0CA93}" type="datetimeFigureOut">
              <a:rPr lang="ar-SA" smtClean="0"/>
              <a:pPr/>
              <a:t>27/10/43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803BF-2977-4703-A072-DBA016AA492E}" type="slidenum">
              <a:rPr lang="ar-SA" smtClean="0"/>
              <a:pPr/>
              <a:t>‹#›</a:t>
            </a:fld>
            <a:endParaRPr lang="ar-SA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D4F87FE2-30DB-48A0-B91D-89B43AADFCD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4AFB4C48-3BF6-4D24-B246-32E166D0B236}"/>
              </a:ext>
            </a:extLst>
          </p:cNvPr>
          <p:cNvSpPr txBox="1"/>
          <p:nvPr userDrawn="1"/>
        </p:nvSpPr>
        <p:spPr>
          <a:xfrm>
            <a:off x="1" y="161998"/>
            <a:ext cx="2785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2400" dirty="0">
                <a:latin typeface="Dubai Medium" panose="020B0603030403030204" pitchFamily="34" charset="-78"/>
                <a:ea typeface="Ebrima" panose="02000000000000000000" pitchFamily="2" charset="0"/>
                <a:cs typeface="Dubai Medium" panose="020B0603030403030204" pitchFamily="34" charset="-78"/>
              </a:rPr>
              <a:t>تصميم</a:t>
            </a:r>
            <a:r>
              <a:rPr lang="ar-AE" sz="2800" dirty="0">
                <a:latin typeface="Dubai Medium" panose="020B0603030403030204" pitchFamily="34" charset="-78"/>
                <a:ea typeface="Ebrima" panose="02000000000000000000" pitchFamily="2" charset="0"/>
                <a:cs typeface="Dubai Medium" panose="020B0603030403030204" pitchFamily="34" charset="-78"/>
              </a:rPr>
              <a:t>: زياد محمد</a:t>
            </a:r>
            <a:endParaRPr lang="ar-AE" sz="2400" dirty="0">
              <a:latin typeface="Dubai Medium" panose="020B0603030403030204" pitchFamily="34" charset="-78"/>
              <a:ea typeface="Ebrima" panose="02000000000000000000" pitchFamily="2" charset="0"/>
              <a:cs typeface="Dubai Medium" panose="020B0603030403030204" pitchFamily="34" charset="-7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21.wav"/><Relationship Id="rId5" Type="http://schemas.openxmlformats.org/officeDocument/2006/relationships/audio" Target="../media/audio2.wav"/><Relationship Id="rId10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2.wav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65044" y="2001079"/>
            <a:ext cx="25300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dirty="0"/>
              <a:t>سلسلة أسئلة التحصيلي فيزياء 4 للصف الثالث ثانوي الفصل الثاني 1442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54F0311-74F0-41CF-A94E-5B54014BA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96" y="175001"/>
            <a:ext cx="2145309" cy="1585097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D5D615DF-1565-4B4F-BAA2-AEC408A91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217" y="238539"/>
            <a:ext cx="2932430" cy="1694835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2835965" y="2517913"/>
            <a:ext cx="5446644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600" dirty="0"/>
              <a:t>أسئلة التحصيلي للفصل الخامس </a:t>
            </a:r>
          </a:p>
          <a:p>
            <a:pPr algn="ctr"/>
            <a:r>
              <a:rPr lang="ar-SA" sz="3600" dirty="0"/>
              <a:t>فصل الذرة </a:t>
            </a:r>
          </a:p>
          <a:p>
            <a:pPr algn="ctr"/>
            <a:r>
              <a:rPr lang="ar-SA" sz="3600" dirty="0"/>
              <a:t>جمعته فايزة سالم الدهاس</a:t>
            </a:r>
            <a:r>
              <a:rPr lang="ar-SA" dirty="0"/>
              <a:t> 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10800522" y="0"/>
            <a:ext cx="139147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/>
              <a:t>تصميم زياد محمد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BAE17DC8-8F75-420E-91A3-403EA5B16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574" y="5149049"/>
            <a:ext cx="816935" cy="131053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122201" y="400984"/>
            <a:ext cx="4958666" cy="78068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indent="0" algn="ctr" rtl="1">
              <a:buNone/>
            </a:pPr>
            <a:r>
              <a:rPr lang="ar-SA" sz="2400" dirty="0">
                <a:solidFill>
                  <a:srgbClr val="0070C0"/>
                </a:solidFill>
              </a:rPr>
              <a:t>تنص نظريته على ان (قوانين الكهرومغناطيسية لا تطبق داخل الذرة )..</a:t>
            </a:r>
          </a:p>
        </p:txBody>
      </p:sp>
      <p:sp>
        <p:nvSpPr>
          <p:cNvPr id="21" name="صحيح"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بور</a:t>
            </a:r>
          </a:p>
        </p:txBody>
      </p:sp>
      <p:sp>
        <p:nvSpPr>
          <p:cNvPr id="22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45468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تومسون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87046" y="4198261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رذرفورد</a:t>
            </a:r>
          </a:p>
        </p:txBody>
      </p:sp>
      <p:sp>
        <p:nvSpPr>
          <p:cNvPr id="16" name="Arrow: Pentagon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6B914E-F7F7-4948-928A-DEC3902E2C8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7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734944" y="3410135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err="1">
                <a:solidFill>
                  <a:schemeClr val="tx1"/>
                </a:solidFill>
              </a:rPr>
              <a:t>جايجر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6071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428978"/>
            <a:ext cx="4572001" cy="75268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indent="0" algn="r" rtl="1">
              <a:buNone/>
            </a:pPr>
            <a:r>
              <a:rPr lang="ar-SA" sz="2800" dirty="0">
                <a:solidFill>
                  <a:srgbClr val="0070C0"/>
                </a:solidFill>
              </a:rPr>
              <a:t>عندما تكون طاقة الذرة عند اقل مقدار يقال انه في حالة.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2800" dirty="0">
                <a:solidFill>
                  <a:schemeClr val="tx1"/>
                </a:solidFill>
              </a:rPr>
              <a:t>اثارة</a:t>
            </a:r>
            <a:endParaRPr lang="ar-SA" sz="2800" kern="0" dirty="0">
              <a:solidFill>
                <a:srgbClr val="000000"/>
              </a:solidFill>
              <a:latin typeface="Arial"/>
              <a:cs typeface="Arial" panose="020B0604020202020204" pitchFamily="34" charset="0"/>
              <a:sym typeface="Comfortaa"/>
            </a:endParaRPr>
          </a:p>
        </p:txBody>
      </p:sp>
      <p:sp>
        <p:nvSpPr>
          <p:cNvPr id="22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309090" y="2454681"/>
            <a:ext cx="4298540" cy="461244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>
                <a:solidFill>
                  <a:schemeClr val="tx1"/>
                </a:solidFill>
              </a:rPr>
              <a:t>تغير</a:t>
            </a:r>
            <a:endParaRPr lang="ar-AE" sz="24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صحيح"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7735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استقرار</a:t>
            </a:r>
          </a:p>
        </p:txBody>
      </p:sp>
      <p:sp>
        <p:nvSpPr>
          <p:cNvPr id="17" name="Arrow: Pentagon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4525C1-54AE-4529-BC60-5338BF4553E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8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04315" y="4115529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انبعاث</a:t>
            </a:r>
            <a:r>
              <a:rPr lang="ar-SA" sz="28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6128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349147"/>
            <a:ext cx="4572001" cy="9239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indent="0" algn="r" rtl="1">
              <a:buNone/>
            </a:pPr>
            <a:r>
              <a:rPr lang="ar-SA" sz="2800" dirty="0">
                <a:solidFill>
                  <a:srgbClr val="0070C0"/>
                </a:solidFill>
              </a:rPr>
              <a:t>عند انتقال الالكترون من مدار قريب الى مدار بعيد عن النواة فإنه..</a:t>
            </a:r>
          </a:p>
        </p:txBody>
      </p:sp>
      <p:sp>
        <p:nvSpPr>
          <p:cNvPr id="21" name="صحيح"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يمتص طاقه</a:t>
            </a:r>
          </a:p>
        </p:txBody>
      </p:sp>
      <p:sp>
        <p:nvSpPr>
          <p:cNvPr id="22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45468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يستقر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8333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لا يشع ولا يمتص طاقه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18" name="Arrow: Pentagon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2C2A28-C4AE-4E8B-B71A-6092DF3C19C4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9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69481" y="4054569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يشع طاقه</a:t>
            </a:r>
          </a:p>
        </p:txBody>
      </p:sp>
    </p:spTree>
    <p:extLst>
      <p:ext uri="{BB962C8B-B14F-4D97-AF65-F5344CB8AC3E}">
        <p14:creationId xmlns:p14="http://schemas.microsoft.com/office/powerpoint/2010/main" val="77796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اخضر 5">
            <a:extLst>
              <a:ext uri="{FF2B5EF4-FFF2-40B4-BE49-F238E27FC236}">
                <a16:creationId xmlns:a16="http://schemas.microsoft.com/office/drawing/2014/main" id="{506D1AC1-EFB0-4760-A144-B73502E680F9}"/>
              </a:ext>
            </a:extLst>
          </p:cNvPr>
          <p:cNvSpPr/>
          <p:nvPr/>
        </p:nvSpPr>
        <p:spPr>
          <a:xfrm>
            <a:off x="883895" y="260906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257707"/>
            <a:ext cx="4572001" cy="9239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lvl="0" algn="ctr" rtl="1">
              <a:buClr>
                <a:srgbClr val="000000"/>
              </a:buClr>
              <a:defRPr/>
            </a:pPr>
            <a:r>
              <a:rPr lang="ar-SA" sz="2800" kern="0" dirty="0">
                <a:solidFill>
                  <a:srgbClr val="0070C0"/>
                </a:solidFill>
                <a:latin typeface="Arial"/>
                <a:cs typeface="Arial" panose="020B0604020202020204" pitchFamily="34" charset="0"/>
                <a:sym typeface="Arial"/>
              </a:rPr>
              <a:t>تستخدم لاختبار استقامة الانفاق والانابيب.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409668"/>
            <a:ext cx="4025085" cy="734897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/>
              <a:t>اشعة جاما</a:t>
            </a:r>
          </a:p>
        </p:txBody>
      </p:sp>
      <p:sp>
        <p:nvSpPr>
          <p:cNvPr id="22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326298"/>
            <a:ext cx="4025085" cy="644366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/>
              <a:t>الاشعة </a:t>
            </a:r>
            <a:r>
              <a:rPr lang="ar-SA" sz="2400" dirty="0" err="1"/>
              <a:t>السينيه</a:t>
            </a:r>
            <a:endParaRPr lang="ar-SA" sz="2400" dirty="0"/>
          </a:p>
        </p:txBody>
      </p:sp>
      <p:sp>
        <p:nvSpPr>
          <p:cNvPr id="24" name="صحيح"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166893"/>
            <a:ext cx="4025085" cy="743984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/>
              <a:t>اشعة الليزر</a:t>
            </a:r>
          </a:p>
        </p:txBody>
      </p:sp>
      <p:sp>
        <p:nvSpPr>
          <p:cNvPr id="19" name="Arrow: Pentagon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7E6D6BD-D124-4C84-965E-F4A5641BF75F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20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08670" y="4002317"/>
            <a:ext cx="4025085" cy="644366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/>
              <a:t>الاشعة فوق البنفسجية </a:t>
            </a:r>
          </a:p>
        </p:txBody>
      </p:sp>
    </p:spTree>
    <p:extLst>
      <p:ext uri="{BB962C8B-B14F-4D97-AF65-F5344CB8AC3E}">
        <p14:creationId xmlns:p14="http://schemas.microsoft.com/office/powerpoint/2010/main" val="140369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اخضر 5">
            <a:extLst>
              <a:ext uri="{FF2B5EF4-FFF2-40B4-BE49-F238E27FC236}">
                <a16:creationId xmlns:a16="http://schemas.microsoft.com/office/drawing/2014/main" id="{506D1AC1-EFB0-4760-A144-B73502E680F9}"/>
              </a:ext>
            </a:extLst>
          </p:cNvPr>
          <p:cNvSpPr/>
          <p:nvPr/>
        </p:nvSpPr>
        <p:spPr>
          <a:xfrm>
            <a:off x="883895" y="260906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9" name="اخضر 6">
            <a:extLst>
              <a:ext uri="{FF2B5EF4-FFF2-40B4-BE49-F238E27FC236}">
                <a16:creationId xmlns:a16="http://schemas.microsoft.com/office/drawing/2014/main" id="{C3944472-94A0-4EC0-9455-02F40795357E}"/>
              </a:ext>
            </a:extLst>
          </p:cNvPr>
          <p:cNvSpPr/>
          <p:nvPr/>
        </p:nvSpPr>
        <p:spPr>
          <a:xfrm>
            <a:off x="870834" y="2113567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358962"/>
            <a:ext cx="4572001" cy="82270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rgbClr val="0070C0"/>
                </a:solidFill>
              </a:rPr>
              <a:t>الحالة التي تصف انتقال الكترون من مدار اعلى الى مدار اقل..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58454" y="2287137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b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2" name="صحيح"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56418" y="147273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a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55040" y="3746043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d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0" name="Arrow: Pentagon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307D605-EF30-4DCC-83A5-3C6896301BD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23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55041" y="306169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c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5" name="مستطيل مستدير الزوايا 24"/>
          <p:cNvSpPr/>
          <p:nvPr/>
        </p:nvSpPr>
        <p:spPr>
          <a:xfrm>
            <a:off x="0" y="248194"/>
            <a:ext cx="1998617" cy="470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6" name="Picture 9">
            <a:extLst>
              <a:ext uri="{FF2B5EF4-FFF2-40B4-BE49-F238E27FC236}">
                <a16:creationId xmlns:a16="http://schemas.microsoft.com/office/drawing/2014/main" id="{01975347-319E-4BC0-862D-DB4A21F340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1425" y="773675"/>
            <a:ext cx="3234265" cy="1255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803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543039"/>
            <a:ext cx="4572001" cy="63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algn="ctr" rtl="1"/>
            <a:r>
              <a:rPr lang="ar-SA" sz="2400" dirty="0">
                <a:solidFill>
                  <a:srgbClr val="0070C0"/>
                </a:solidFill>
              </a:rPr>
              <a:t>في الشكل المجاور عند مقارنة التغير في طاقة الفوتونات في ذرة الهيدروجين فإن</a:t>
            </a:r>
            <a:r>
              <a:rPr lang="ar-SA" sz="2800" dirty="0">
                <a:solidFill>
                  <a:srgbClr val="0070C0"/>
                </a:solidFill>
              </a:rPr>
              <a:t>..</a:t>
            </a:r>
            <a:r>
              <a:rPr lang="ar-SA" sz="2400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2363574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2" name="صحيح"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1637274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</a:t>
            </a:r>
            <a:endParaRPr lang="ar-SA" sz="2800" dirty="0"/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4975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C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3" name="Arrow: Pentagon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0BDF59D-443A-4881-860F-B2CC1B83C3C1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5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17378" y="4011026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D</a:t>
            </a:r>
            <a:endParaRPr lang="ar-SA" sz="2800" dirty="0">
              <a:solidFill>
                <a:srgbClr val="FF0000"/>
              </a:solidFill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8046" y="543038"/>
            <a:ext cx="2518081" cy="1415335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8046" y="4702351"/>
            <a:ext cx="7143846" cy="112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5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122201" y="400984"/>
            <a:ext cx="4958666" cy="78068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indent="0" algn="ctr" rtl="1">
              <a:buNone/>
            </a:pPr>
            <a:r>
              <a:rPr lang="ar-SA" sz="2800" dirty="0">
                <a:solidFill>
                  <a:srgbClr val="0070C0"/>
                </a:solidFill>
              </a:rPr>
              <a:t>التحول المسؤول عن انبعاث الفوتون بأكبر تردد..</a:t>
            </a:r>
          </a:p>
        </p:txBody>
      </p:sp>
      <p:sp>
        <p:nvSpPr>
          <p:cNvPr id="21" name="صحيح"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94973" y="1519726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A</a:t>
            </a:r>
            <a:endParaRPr lang="ar-SA" sz="2800" dirty="0">
              <a:solidFill>
                <a:schemeClr val="tx1"/>
              </a:solidFill>
            </a:endParaRPr>
          </a:p>
        </p:txBody>
      </p:sp>
      <p:sp>
        <p:nvSpPr>
          <p:cNvPr id="22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71185" y="2963228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C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8991" y="3596849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D</a:t>
            </a:r>
            <a:endParaRPr lang="ar-SA" sz="2800" dirty="0">
              <a:solidFill>
                <a:schemeClr val="tx1"/>
              </a:solidFill>
            </a:endParaRPr>
          </a:p>
        </p:txBody>
      </p:sp>
      <p:sp>
        <p:nvSpPr>
          <p:cNvPr id="16" name="Arrow: Pentagon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6B914E-F7F7-4948-928A-DEC3902E2C8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7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8991" y="2215709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B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3455" y="4547998"/>
            <a:ext cx="7815394" cy="11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5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اخضر 5">
            <a:extLst>
              <a:ext uri="{FF2B5EF4-FFF2-40B4-BE49-F238E27FC236}">
                <a16:creationId xmlns:a16="http://schemas.microsoft.com/office/drawing/2014/main" id="{506D1AC1-EFB0-4760-A144-B73502E680F9}"/>
              </a:ext>
            </a:extLst>
          </p:cNvPr>
          <p:cNvSpPr/>
          <p:nvPr/>
        </p:nvSpPr>
        <p:spPr>
          <a:xfrm>
            <a:off x="883895" y="2741983"/>
            <a:ext cx="1578428" cy="324285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326287"/>
            <a:ext cx="4572001" cy="9239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2800" kern="0" dirty="0">
                <a:solidFill>
                  <a:srgbClr val="0070C0"/>
                </a:solidFill>
                <a:latin typeface="Comfortaa"/>
                <a:cs typeface="Arial" panose="020B0604020202020204" pitchFamily="34" charset="0"/>
                <a:sym typeface="Comfortaa"/>
              </a:rPr>
              <a:t>أي انتقالات الطاقة التالية يعطي فوتونا له اكبر طول موجي..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71185" y="3604673"/>
            <a:ext cx="4025085" cy="582862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D</a:t>
            </a:r>
            <a:endParaRPr lang="ar-SA" sz="3200" dirty="0"/>
          </a:p>
        </p:txBody>
      </p:sp>
      <p:sp>
        <p:nvSpPr>
          <p:cNvPr id="22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326298"/>
            <a:ext cx="4025085" cy="585702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B</a:t>
            </a:r>
            <a:endParaRPr lang="ar-SA" sz="3200" dirty="0"/>
          </a:p>
        </p:txBody>
      </p:sp>
      <p:sp>
        <p:nvSpPr>
          <p:cNvPr id="24" name="صحيح"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71185" y="1635224"/>
            <a:ext cx="4025085" cy="561802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A</a:t>
            </a:r>
            <a:endParaRPr lang="ar-SA" sz="3200" dirty="0"/>
          </a:p>
        </p:txBody>
      </p:sp>
      <p:sp>
        <p:nvSpPr>
          <p:cNvPr id="19" name="Arrow: Pentagon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7E6D6BD-D124-4C84-965E-F4A5641BF75F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20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017535"/>
            <a:ext cx="4025085" cy="536042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</a:t>
            </a:r>
            <a:endParaRPr lang="ar-SA" sz="3200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3455" y="4410990"/>
            <a:ext cx="8532222" cy="142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0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543038"/>
            <a:ext cx="4572001" cy="8984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2800" dirty="0">
                <a:solidFill>
                  <a:srgbClr val="0070C0"/>
                </a:solidFill>
              </a:rPr>
              <a:t>ما مقدار نصف قطر مدار بور الثاني لذرة الهيدروجين..</a:t>
            </a:r>
            <a:r>
              <a:rPr lang="ar-SA" sz="2800" kern="0" dirty="0">
                <a:solidFill>
                  <a:srgbClr val="0070C0"/>
                </a:solidFill>
                <a:latin typeface="Arial"/>
                <a:cs typeface="Arial" panose="020B0604020202020204" pitchFamily="34" charset="0"/>
                <a:sym typeface="Comfortaa"/>
              </a:rPr>
              <a:t>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A</a:t>
            </a:r>
            <a:endParaRPr lang="ar-SA" sz="2800" kern="0" dirty="0">
              <a:solidFill>
                <a:srgbClr val="000000"/>
              </a:solidFill>
              <a:latin typeface="Arial"/>
              <a:cs typeface="Arial" panose="020B0604020202020204" pitchFamily="34" charset="0"/>
              <a:sym typeface="Comfortaa"/>
            </a:endParaRPr>
          </a:p>
        </p:txBody>
      </p:sp>
      <p:sp>
        <p:nvSpPr>
          <p:cNvPr id="22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71185" y="2349506"/>
            <a:ext cx="4036443" cy="508181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B</a:t>
            </a:r>
            <a:endParaRPr lang="ar-AE" sz="24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صحيح"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71186" y="3765735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D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17" name="Arrow: Pentagon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4525C1-54AE-4529-BC60-5338BF4553E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8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091129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C</a:t>
            </a:r>
            <a:endParaRPr lang="ar-SA" sz="2800" kern="0" dirty="0">
              <a:solidFill>
                <a:srgbClr val="000000"/>
              </a:solidFill>
              <a:latin typeface="Arial"/>
              <a:cs typeface="Arial" panose="020B0604020202020204" pitchFamily="34" charset="0"/>
              <a:sym typeface="Comfortaa"/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7846" y="4480001"/>
            <a:ext cx="8644741" cy="130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3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349147"/>
            <a:ext cx="4572001" cy="9239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indent="0" algn="ctr" rtl="1">
              <a:buNone/>
            </a:pPr>
            <a:r>
              <a:rPr lang="ar-SA" sz="2800" dirty="0">
                <a:solidFill>
                  <a:srgbClr val="0070C0"/>
                </a:solidFill>
              </a:rPr>
              <a:t>مستوى الطاقة الثاني لذرة الهيدروجين طاقته تساوي..</a:t>
            </a:r>
          </a:p>
        </p:txBody>
      </p:sp>
      <p:sp>
        <p:nvSpPr>
          <p:cNvPr id="21" name="صحيح"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-3.4ev </a:t>
            </a:r>
          </a:p>
        </p:txBody>
      </p:sp>
      <p:sp>
        <p:nvSpPr>
          <p:cNvPr id="22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45468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3.4ev </a:t>
            </a: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8333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-54.4ev </a:t>
            </a:r>
          </a:p>
        </p:txBody>
      </p:sp>
      <p:sp>
        <p:nvSpPr>
          <p:cNvPr id="18" name="Arrow: Pentagon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2C2A28-C4AE-4E8B-B71A-6092DF3C19C4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9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69481" y="4054569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54.4ev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374301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3933141-BFE2-4657-A84F-248D0021263D}"/>
              </a:ext>
            </a:extLst>
          </p:cNvPr>
          <p:cNvSpPr txBox="1"/>
          <p:nvPr/>
        </p:nvSpPr>
        <p:spPr>
          <a:xfrm>
            <a:off x="3631476" y="391886"/>
            <a:ext cx="67143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6000" dirty="0">
                <a:latin typeface="Dubai Medium" panose="020B0603030403030204" pitchFamily="34" charset="-78"/>
                <a:cs typeface="Dubai Medium" panose="020B0603030403030204" pitchFamily="34" charset="-78"/>
              </a:rPr>
              <a:t>لعبة اشحن هاتفك</a:t>
            </a:r>
          </a:p>
        </p:txBody>
      </p:sp>
      <p:pic>
        <p:nvPicPr>
          <p:cNvPr id="1026" name="Picture 2" descr="Next Forward Right Button Arrow Go First Button Last Icon Stop Play / Button  / 72px / Icon Gallery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2C6ED68-E84E-40FF-A7DC-402F7A2B9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993" y="4020068"/>
            <a:ext cx="2229395" cy="222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attery Sticker GIF | Gfycat">
            <a:extLst>
              <a:ext uri="{FF2B5EF4-FFF2-40B4-BE49-F238E27FC236}">
                <a16:creationId xmlns:a16="http://schemas.microsoft.com/office/drawing/2014/main" id="{C4964BDE-284D-47C7-9B8A-B022A80994E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497" y="200025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49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2433"/>
    </mc:Choice>
    <mc:Fallback xmlns="">
      <p:transition spd="slow" advTm="1492433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اخضر 5">
            <a:extLst>
              <a:ext uri="{FF2B5EF4-FFF2-40B4-BE49-F238E27FC236}">
                <a16:creationId xmlns:a16="http://schemas.microsoft.com/office/drawing/2014/main" id="{506D1AC1-EFB0-4760-A144-B73502E680F9}"/>
              </a:ext>
            </a:extLst>
          </p:cNvPr>
          <p:cNvSpPr/>
          <p:nvPr/>
        </p:nvSpPr>
        <p:spPr>
          <a:xfrm>
            <a:off x="883895" y="260906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543039"/>
            <a:ext cx="4572001" cy="63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rgbClr val="0070C0"/>
                </a:solidFill>
              </a:rPr>
              <a:t>يعزى طيف انبعاث الهيدروجين الى..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409668"/>
            <a:ext cx="4025085" cy="734897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/>
              <a:t>انتظام طاقة الالكترون في مدار ثابت</a:t>
            </a:r>
          </a:p>
        </p:txBody>
      </p:sp>
      <p:sp>
        <p:nvSpPr>
          <p:cNvPr id="22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608669" y="3176219"/>
            <a:ext cx="4025085" cy="644366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/>
              <a:t>انتقال الالكترون الى مدارات ذات طاقة اعلى</a:t>
            </a:r>
          </a:p>
        </p:txBody>
      </p:sp>
      <p:sp>
        <p:nvSpPr>
          <p:cNvPr id="24" name="صحيح"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08669" y="2293554"/>
            <a:ext cx="4025085" cy="743984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/>
              <a:t>انتقال الالكترون الى مدارات ذات طاقة ادنى</a:t>
            </a:r>
          </a:p>
        </p:txBody>
      </p:sp>
      <p:sp>
        <p:nvSpPr>
          <p:cNvPr id="19" name="Arrow: Pentagon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7E6D6BD-D124-4C84-965E-F4A5641BF75F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20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08670" y="4002317"/>
            <a:ext cx="4025085" cy="644366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/>
              <a:t>انتظام سرعة الالكترون في مدار ثابت </a:t>
            </a:r>
          </a:p>
        </p:txBody>
      </p:sp>
    </p:spTree>
    <p:extLst>
      <p:ext uri="{BB962C8B-B14F-4D97-AF65-F5344CB8AC3E}">
        <p14:creationId xmlns:p14="http://schemas.microsoft.com/office/powerpoint/2010/main" val="3400758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اخضر 5">
            <a:extLst>
              <a:ext uri="{FF2B5EF4-FFF2-40B4-BE49-F238E27FC236}">
                <a16:creationId xmlns:a16="http://schemas.microsoft.com/office/drawing/2014/main" id="{506D1AC1-EFB0-4760-A144-B73502E680F9}"/>
              </a:ext>
            </a:extLst>
          </p:cNvPr>
          <p:cNvSpPr/>
          <p:nvPr/>
        </p:nvSpPr>
        <p:spPr>
          <a:xfrm>
            <a:off x="883895" y="260906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9" name="اخضر 6">
            <a:extLst>
              <a:ext uri="{FF2B5EF4-FFF2-40B4-BE49-F238E27FC236}">
                <a16:creationId xmlns:a16="http://schemas.microsoft.com/office/drawing/2014/main" id="{C3944472-94A0-4EC0-9455-02F40795357E}"/>
              </a:ext>
            </a:extLst>
          </p:cNvPr>
          <p:cNvSpPr/>
          <p:nvPr/>
        </p:nvSpPr>
        <p:spPr>
          <a:xfrm>
            <a:off x="870834" y="2113567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543039"/>
            <a:ext cx="4572001" cy="63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indent="0" algn="ctr" rtl="1">
              <a:buNone/>
            </a:pPr>
            <a:r>
              <a:rPr lang="ar-SA" sz="3200" dirty="0">
                <a:solidFill>
                  <a:srgbClr val="0070C0"/>
                </a:solidFill>
              </a:rPr>
              <a:t>الليزر ضوء..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423616"/>
            <a:ext cx="4025085" cy="720949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احادي , مترابط , غير موجة , طاقته عالية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2" name="صحيح"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341156"/>
            <a:ext cx="4025085" cy="675228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 احادي , مترابط , موجة , طاقته عالية </a:t>
            </a:r>
            <a:endParaRPr lang="ar-AE" sz="2800" dirty="0">
              <a:solidFill>
                <a:schemeClr val="bg1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8333"/>
            <a:ext cx="4025085" cy="792646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احادي , مترابط , موجة , طاقته منخفضة</a:t>
            </a:r>
          </a:p>
        </p:txBody>
      </p:sp>
      <p:sp>
        <p:nvSpPr>
          <p:cNvPr id="20" name="Arrow: Pentagon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307D605-EF30-4DCC-83A5-3C6896301BD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23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56419" y="4172135"/>
            <a:ext cx="4025085" cy="880671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احادي , غير مترابط , موجة , طاقته عالية</a:t>
            </a:r>
          </a:p>
        </p:txBody>
      </p:sp>
      <p:sp>
        <p:nvSpPr>
          <p:cNvPr id="25" name="مستطيل مستدير الزوايا 24"/>
          <p:cNvSpPr/>
          <p:nvPr/>
        </p:nvSpPr>
        <p:spPr>
          <a:xfrm>
            <a:off x="0" y="248194"/>
            <a:ext cx="1998617" cy="470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952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543039"/>
            <a:ext cx="4572001" cy="63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indent="0" algn="ctr" rtl="1">
              <a:buNone/>
            </a:pPr>
            <a:r>
              <a:rPr lang="ar-SA" sz="2000" dirty="0">
                <a:solidFill>
                  <a:srgbClr val="0070C0"/>
                </a:solidFill>
              </a:rPr>
              <a:t>تنبعث اشعة فوق البنفسجية من ذرة الهيدروجين عند انتقال الكتروناتها من مستويات عليا الى مستوى..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3024663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الثالث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2" name="صحيح"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1481178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الاول</a:t>
            </a: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761229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الرابع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3" name="Arrow: Pentagon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0BDF59D-443A-4881-860F-B2CC1B83C3C1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5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71185" y="226466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الثاني</a:t>
            </a:r>
            <a:endParaRPr lang="ar-SA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55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122201" y="400984"/>
            <a:ext cx="4958666" cy="78068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2400" dirty="0">
                <a:solidFill>
                  <a:srgbClr val="0070C0"/>
                </a:solidFill>
              </a:rPr>
              <a:t>انتقال الكترون من مستوى الطاقة الرابع الى مستوى الطاقة الثاني يطلق سلسلة..</a:t>
            </a:r>
            <a:endParaRPr lang="ar-AE" sz="24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1" name="صحيح"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237764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بالمر</a:t>
            </a:r>
          </a:p>
        </p:txBody>
      </p:sp>
      <p:sp>
        <p:nvSpPr>
          <p:cNvPr id="22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1650658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err="1">
                <a:solidFill>
                  <a:schemeClr val="tx1"/>
                </a:solidFill>
              </a:rPr>
              <a:t>باشن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71185" y="3878536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الامتصاص</a:t>
            </a:r>
          </a:p>
        </p:txBody>
      </p:sp>
      <p:sp>
        <p:nvSpPr>
          <p:cNvPr id="16" name="Arrow: Pentagon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6B914E-F7F7-4948-928A-DEC3902E2C8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7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71186" y="3152143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ليمان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1863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543038"/>
            <a:ext cx="4572001" cy="7754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2800" dirty="0">
                <a:solidFill>
                  <a:srgbClr val="0070C0"/>
                </a:solidFill>
              </a:rPr>
              <a:t>تعرف مجموعة الخطوط الملونة في طيف ذرة الهيدروجين المرئي بسلسلة.</a:t>
            </a:r>
            <a:endParaRPr lang="ar-SA" sz="2800" kern="0" dirty="0">
              <a:solidFill>
                <a:srgbClr val="0070C0"/>
              </a:solidFill>
              <a:latin typeface="Arial"/>
              <a:cs typeface="Arial" panose="020B0604020202020204" pitchFamily="34" charset="0"/>
              <a:sym typeface="Comfortaa"/>
            </a:endParaRP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2800" kern="0" dirty="0" err="1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كمبتون</a:t>
            </a:r>
            <a:endParaRPr lang="ar-SA" sz="2800" kern="0" dirty="0">
              <a:solidFill>
                <a:srgbClr val="000000"/>
              </a:solidFill>
              <a:latin typeface="Arial"/>
              <a:cs typeface="Arial" panose="020B0604020202020204" pitchFamily="34" charset="0"/>
              <a:sym typeface="Comfortaa"/>
            </a:endParaRPr>
          </a:p>
        </p:txBody>
      </p:sp>
      <p:sp>
        <p:nvSpPr>
          <p:cNvPr id="22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604314" y="2454681"/>
            <a:ext cx="4003315" cy="46124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kern="0" dirty="0" err="1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باشن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صحيح"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7735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بالمر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17" name="Arrow: Pentagon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4525C1-54AE-4529-BC60-5338BF4553E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8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04315" y="4115529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ليمان</a:t>
            </a:r>
          </a:p>
        </p:txBody>
      </p:sp>
    </p:spTree>
    <p:extLst>
      <p:ext uri="{BB962C8B-B14F-4D97-AF65-F5344CB8AC3E}">
        <p14:creationId xmlns:p14="http://schemas.microsoft.com/office/powerpoint/2010/main" val="254668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349147"/>
            <a:ext cx="4572001" cy="123316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rgbClr val="0070C0"/>
                </a:solidFill>
              </a:rPr>
              <a:t>تحتوي طاقة الرابط للمدار في نموذج بور لذرة الهيدروجين ى اشارة السالبة لأنها طاقة</a:t>
            </a:r>
          </a:p>
        </p:txBody>
      </p:sp>
      <p:sp>
        <p:nvSpPr>
          <p:cNvPr id="21" name="صحيح"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09115" y="3953949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ربط</a:t>
            </a:r>
          </a:p>
        </p:txBody>
      </p:sp>
      <p:sp>
        <p:nvSpPr>
          <p:cNvPr id="22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52370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ممتصة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8333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اشعاعيه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18" name="Arrow: Pentagon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2C2A28-C4AE-4E8B-B71A-6092DF3C19C4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9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71186" y="1744543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تنشيطيه</a:t>
            </a:r>
          </a:p>
        </p:txBody>
      </p:sp>
    </p:spTree>
    <p:extLst>
      <p:ext uri="{BB962C8B-B14F-4D97-AF65-F5344CB8AC3E}">
        <p14:creationId xmlns:p14="http://schemas.microsoft.com/office/powerpoint/2010/main" val="1985728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اخضر 5">
            <a:extLst>
              <a:ext uri="{FF2B5EF4-FFF2-40B4-BE49-F238E27FC236}">
                <a16:creationId xmlns:a16="http://schemas.microsoft.com/office/drawing/2014/main" id="{506D1AC1-EFB0-4760-A144-B73502E680F9}"/>
              </a:ext>
            </a:extLst>
          </p:cNvPr>
          <p:cNvSpPr/>
          <p:nvPr/>
        </p:nvSpPr>
        <p:spPr>
          <a:xfrm>
            <a:off x="883895" y="260906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326287"/>
            <a:ext cx="4572001" cy="9239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rgbClr val="0070C0"/>
                </a:solidFill>
              </a:rPr>
              <a:t>طاقة الذرة عندما يكون الالكترون بعيدًا جدًا عن الذرة وليست له طاقة حركة...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409668"/>
            <a:ext cx="4025085" cy="734897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 err="1"/>
              <a:t>الطاقه</a:t>
            </a:r>
            <a:r>
              <a:rPr lang="ar-SA" sz="2400" dirty="0"/>
              <a:t> </a:t>
            </a:r>
            <a:r>
              <a:rPr lang="ar-SA" sz="2400" dirty="0" err="1"/>
              <a:t>المستقره</a:t>
            </a:r>
            <a:endParaRPr lang="ar-SA" sz="2400" dirty="0"/>
          </a:p>
        </p:txBody>
      </p:sp>
      <p:sp>
        <p:nvSpPr>
          <p:cNvPr id="22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326298"/>
            <a:ext cx="4025085" cy="644366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 err="1"/>
              <a:t>الطاقه</a:t>
            </a:r>
            <a:r>
              <a:rPr lang="ar-SA" sz="2400" dirty="0"/>
              <a:t> </a:t>
            </a:r>
            <a:r>
              <a:rPr lang="ar-SA" sz="2400" dirty="0" err="1"/>
              <a:t>المثاره</a:t>
            </a:r>
            <a:endParaRPr lang="ar-SA" sz="2400" dirty="0"/>
          </a:p>
        </p:txBody>
      </p:sp>
      <p:sp>
        <p:nvSpPr>
          <p:cNvPr id="24" name="صحيح"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166893"/>
            <a:ext cx="4025085" cy="743984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الطاقة </a:t>
            </a:r>
            <a:r>
              <a:rPr lang="ar-SA" sz="2800" dirty="0" err="1"/>
              <a:t>الصفريه</a:t>
            </a:r>
            <a:endParaRPr lang="ar-SA" sz="2800" dirty="0"/>
          </a:p>
        </p:txBody>
      </p:sp>
      <p:sp>
        <p:nvSpPr>
          <p:cNvPr id="19" name="Arrow: Pentagon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7E6D6BD-D124-4C84-965E-F4A5641BF75F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20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08670" y="4002317"/>
            <a:ext cx="4025085" cy="644366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 err="1"/>
              <a:t>الطاقه</a:t>
            </a:r>
            <a:r>
              <a:rPr lang="ar-SA" sz="2400" dirty="0"/>
              <a:t> </a:t>
            </a:r>
            <a:r>
              <a:rPr lang="ar-SA" sz="2400" dirty="0" err="1"/>
              <a:t>الكامنه</a:t>
            </a:r>
            <a:r>
              <a:rPr lang="ar-SA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1043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اخضر 5">
            <a:extLst>
              <a:ext uri="{FF2B5EF4-FFF2-40B4-BE49-F238E27FC236}">
                <a16:creationId xmlns:a16="http://schemas.microsoft.com/office/drawing/2014/main" id="{506D1AC1-EFB0-4760-A144-B73502E680F9}"/>
              </a:ext>
            </a:extLst>
          </p:cNvPr>
          <p:cNvSpPr/>
          <p:nvPr/>
        </p:nvSpPr>
        <p:spPr>
          <a:xfrm>
            <a:off x="883895" y="260906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9" name="اخضر 6">
            <a:extLst>
              <a:ext uri="{FF2B5EF4-FFF2-40B4-BE49-F238E27FC236}">
                <a16:creationId xmlns:a16="http://schemas.microsoft.com/office/drawing/2014/main" id="{C3944472-94A0-4EC0-9455-02F40795357E}"/>
              </a:ext>
            </a:extLst>
          </p:cNvPr>
          <p:cNvSpPr/>
          <p:nvPr/>
        </p:nvSpPr>
        <p:spPr>
          <a:xfrm>
            <a:off x="870834" y="2113567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405878"/>
            <a:ext cx="4572001" cy="105829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>
                <a:solidFill>
                  <a:srgbClr val="0070C0"/>
                </a:solidFill>
              </a:rPr>
              <a:t>الطاقة المنبعثة عند انتقال الكترون ذرة الهيدروجين من مستوى طاقته    </a:t>
            </a:r>
            <a:r>
              <a:rPr lang="en-US" sz="2400" dirty="0">
                <a:solidFill>
                  <a:srgbClr val="0070C0"/>
                </a:solidFill>
              </a:rPr>
              <a:t>-3.4ev </a:t>
            </a:r>
            <a:r>
              <a:rPr lang="ar-SA" sz="2400" dirty="0">
                <a:solidFill>
                  <a:srgbClr val="0070C0"/>
                </a:solidFill>
              </a:rPr>
              <a:t>الى مستوى طاقته </a:t>
            </a:r>
            <a:r>
              <a:rPr lang="en-US" sz="2400" dirty="0">
                <a:solidFill>
                  <a:srgbClr val="0070C0"/>
                </a:solidFill>
              </a:rPr>
              <a:t>-1.51ev</a:t>
            </a:r>
            <a:r>
              <a:rPr lang="ar-SA" sz="2400" dirty="0">
                <a:solidFill>
                  <a:srgbClr val="0070C0"/>
                </a:solidFill>
              </a:rPr>
              <a:t>..</a:t>
            </a:r>
            <a:r>
              <a:rPr lang="ar-SA" sz="2400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4.91ev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2" name="صحيح"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3116984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1.89ev</a:t>
            </a:r>
            <a:endParaRPr lang="ar-AE" sz="2800" dirty="0">
              <a:solidFill>
                <a:schemeClr val="bg1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236956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-1.89ev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0" name="Arrow: Pentagon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307D605-EF30-4DCC-83A5-3C6896301BD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23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55041" y="3792987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4.91ev</a:t>
            </a:r>
          </a:p>
        </p:txBody>
      </p:sp>
      <p:sp>
        <p:nvSpPr>
          <p:cNvPr id="25" name="مستطيل مستدير الزوايا 24"/>
          <p:cNvSpPr/>
          <p:nvPr/>
        </p:nvSpPr>
        <p:spPr>
          <a:xfrm>
            <a:off x="0" y="248194"/>
            <a:ext cx="1998617" cy="470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800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543038"/>
            <a:ext cx="4572001" cy="8482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indent="0" algn="ctr" rtl="1">
              <a:buNone/>
            </a:pPr>
            <a:r>
              <a:rPr lang="ar-SA" sz="2400" dirty="0">
                <a:solidFill>
                  <a:srgbClr val="0070C0"/>
                </a:solidFill>
              </a:rPr>
              <a:t>تمثيل ثلاثي الابعاد لتوضيح المنطقة ذات الاحتمالية العالية لوجود الالكترون فيها</a:t>
            </a:r>
            <a:r>
              <a:rPr lang="ar-SA" sz="2800" dirty="0">
                <a:solidFill>
                  <a:srgbClr val="0070C0"/>
                </a:solidFill>
              </a:rPr>
              <a:t>..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71186" y="4051066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النواه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2" name="صحيح"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45468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err="1"/>
              <a:t>السحابه</a:t>
            </a:r>
            <a:r>
              <a:rPr lang="ar-SA" sz="2800" dirty="0"/>
              <a:t> </a:t>
            </a:r>
            <a:r>
              <a:rPr lang="ar-SA" sz="2800" dirty="0" err="1"/>
              <a:t>الالكترونيه</a:t>
            </a:r>
            <a:endParaRPr lang="ar-SA" sz="2800" dirty="0"/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7735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المستوى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3" name="Arrow: Pentagon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0BDF59D-443A-4881-860F-B2CC1B83C3C1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5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71186" y="171449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التدفق الالكتروني</a:t>
            </a:r>
            <a:endParaRPr lang="ar-SA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79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122201" y="400984"/>
            <a:ext cx="4958666" cy="78068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rgbClr val="0070C0"/>
                </a:solidFill>
              </a:rPr>
              <a:t>دراسة خصائص المادة باستخدام خصائصها الموجية..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1" name="صحيح"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8991" y="226971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ميكانيكا الكم</a:t>
            </a:r>
            <a:endParaRPr lang="ar-SA" sz="2800" dirty="0">
              <a:solidFill>
                <a:schemeClr val="tx1"/>
              </a:solidFill>
            </a:endParaRPr>
          </a:p>
        </p:txBody>
      </p:sp>
      <p:sp>
        <p:nvSpPr>
          <p:cNvPr id="22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71185" y="3017723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algn="ctr" rtl="1"/>
            <a:r>
              <a:rPr lang="ar-SA" sz="2800" dirty="0"/>
              <a:t>النموذج الموجي</a:t>
            </a: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8991" y="374249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النموذج الجسيمي</a:t>
            </a:r>
            <a:endParaRPr lang="ar-SA" sz="2800" dirty="0">
              <a:solidFill>
                <a:schemeClr val="tx1"/>
              </a:solidFill>
            </a:endParaRPr>
          </a:p>
        </p:txBody>
      </p:sp>
      <p:sp>
        <p:nvSpPr>
          <p:cNvPr id="16" name="Arrow: Pentagon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6B914E-F7F7-4948-928A-DEC3902E2C8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7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71186" y="1537474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algn="ctr" rtl="1"/>
            <a:r>
              <a:rPr lang="ar-SA" sz="2800" dirty="0"/>
              <a:t>ميكانيكا الذرة</a:t>
            </a:r>
          </a:p>
        </p:txBody>
      </p:sp>
    </p:spTree>
    <p:extLst>
      <p:ext uri="{BB962C8B-B14F-4D97-AF65-F5344CB8AC3E}">
        <p14:creationId xmlns:p14="http://schemas.microsoft.com/office/powerpoint/2010/main" val="125186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543039"/>
            <a:ext cx="4572001" cy="63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indent="0" algn="r" rtl="1">
              <a:buNone/>
            </a:pPr>
            <a:r>
              <a:rPr lang="ar-SA" sz="2800" dirty="0">
                <a:solidFill>
                  <a:srgbClr val="0070C0"/>
                </a:solidFill>
              </a:rPr>
              <a:t>من هو مكتشف النواه.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بور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2" name="صحيح"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45468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رذرفورد</a:t>
            </a: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7735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atin typeface="Dubai Medium" panose="020B0603030403030204" pitchFamily="34" charset="-78"/>
                <a:cs typeface="Dubai Medium" panose="020B0603030403030204" pitchFamily="34" charset="-78"/>
              </a:rPr>
              <a:t>تومسون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3" name="Arrow: Pentagon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0BDF59D-443A-4881-860F-B2CC1B83C3C1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5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17378" y="4011026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رونتجن</a:t>
            </a:r>
            <a:endParaRPr lang="ar-SA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58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543038"/>
            <a:ext cx="4572001" cy="7754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2800" dirty="0">
                <a:solidFill>
                  <a:srgbClr val="0070C0"/>
                </a:solidFill>
              </a:rPr>
              <a:t>تضخيم الضوء بواسطة الانبعاث المحرض للإشعاع..</a:t>
            </a:r>
            <a:endParaRPr lang="ar-SA" sz="2800" kern="0" dirty="0">
              <a:solidFill>
                <a:srgbClr val="0070C0"/>
              </a:solidFill>
              <a:latin typeface="Arial"/>
              <a:cs typeface="Arial" panose="020B0604020202020204" pitchFamily="34" charset="0"/>
              <a:sym typeface="Comfortaa"/>
            </a:endParaRP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28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الاشعة </a:t>
            </a:r>
            <a:r>
              <a:rPr lang="ar-SA" sz="2800" kern="0" dirty="0" err="1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السينيه</a:t>
            </a:r>
            <a:endParaRPr lang="ar-SA" sz="2800" kern="0" dirty="0">
              <a:solidFill>
                <a:srgbClr val="000000"/>
              </a:solidFill>
              <a:latin typeface="Arial"/>
              <a:cs typeface="Arial" panose="020B0604020202020204" pitchFamily="34" charset="0"/>
              <a:sym typeface="Comfortaa"/>
            </a:endParaRPr>
          </a:p>
        </p:txBody>
      </p:sp>
      <p:sp>
        <p:nvSpPr>
          <p:cNvPr id="22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454681"/>
            <a:ext cx="4025086" cy="539804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تحليل الضوء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صحيح"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7735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algn="ctr" rtl="1"/>
            <a:r>
              <a:rPr lang="ar-SA" sz="2800" dirty="0">
                <a:solidFill>
                  <a:schemeClr val="tx1"/>
                </a:solidFill>
              </a:rPr>
              <a:t>الليزر</a:t>
            </a:r>
            <a:endParaRPr lang="ar-SA" sz="2800" dirty="0">
              <a:solidFill>
                <a:schemeClr val="bg1"/>
              </a:solidFill>
            </a:endParaRPr>
          </a:p>
        </p:txBody>
      </p:sp>
      <p:sp>
        <p:nvSpPr>
          <p:cNvPr id="17" name="Arrow: Pentagon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4525C1-54AE-4529-BC60-5338BF4553E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8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04315" y="4115529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تجميع الضوء</a:t>
            </a:r>
          </a:p>
        </p:txBody>
      </p:sp>
    </p:spTree>
    <p:extLst>
      <p:ext uri="{BB962C8B-B14F-4D97-AF65-F5344CB8AC3E}">
        <p14:creationId xmlns:p14="http://schemas.microsoft.com/office/powerpoint/2010/main" val="709111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349147"/>
            <a:ext cx="4572001" cy="9239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rgbClr val="0070C0"/>
                </a:solidFill>
              </a:rPr>
              <a:t>يتولد الليزر عندما تكون الفوتونات منبعثة..</a:t>
            </a:r>
          </a:p>
        </p:txBody>
      </p:sp>
      <p:sp>
        <p:nvSpPr>
          <p:cNvPr id="21" name="صحيح"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متفقة في الطور والتردد</a:t>
            </a:r>
            <a:endParaRPr lang="ar-SA" sz="2800" dirty="0">
              <a:solidFill>
                <a:schemeClr val="tx1"/>
              </a:solidFill>
            </a:endParaRPr>
          </a:p>
        </p:txBody>
      </p:sp>
      <p:sp>
        <p:nvSpPr>
          <p:cNvPr id="22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45468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مختلفة في الطول والتردد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121173"/>
            <a:ext cx="4025085" cy="792646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متفقة في الطور ومختلفة في التردد</a:t>
            </a:r>
          </a:p>
        </p:txBody>
      </p:sp>
      <p:sp>
        <p:nvSpPr>
          <p:cNvPr id="18" name="Arrow: Pentagon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2C2A28-C4AE-4E8B-B71A-6092DF3C19C4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9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69481" y="4054569"/>
            <a:ext cx="4025085" cy="814611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مختلفة في الطور ومتفقة في التردد</a:t>
            </a:r>
          </a:p>
        </p:txBody>
      </p:sp>
    </p:spTree>
    <p:extLst>
      <p:ext uri="{BB962C8B-B14F-4D97-AF65-F5344CB8AC3E}">
        <p14:creationId xmlns:p14="http://schemas.microsoft.com/office/powerpoint/2010/main" val="74294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اخضر 5">
            <a:extLst>
              <a:ext uri="{FF2B5EF4-FFF2-40B4-BE49-F238E27FC236}">
                <a16:creationId xmlns:a16="http://schemas.microsoft.com/office/drawing/2014/main" id="{506D1AC1-EFB0-4760-A144-B73502E680F9}"/>
              </a:ext>
            </a:extLst>
          </p:cNvPr>
          <p:cNvSpPr/>
          <p:nvPr/>
        </p:nvSpPr>
        <p:spPr>
          <a:xfrm>
            <a:off x="883895" y="260906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326286"/>
            <a:ext cx="4572001" cy="113419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indent="0" algn="ctr" rtl="1">
              <a:buNone/>
            </a:pPr>
            <a:r>
              <a:rPr lang="ar-SA" sz="2800" dirty="0">
                <a:solidFill>
                  <a:srgbClr val="0070C0"/>
                </a:solidFill>
              </a:rPr>
              <a:t>في مدارات بور: قيم الزخم الزاوي المسموح بها </a:t>
            </a:r>
            <a:r>
              <a:rPr lang="ar-SA" sz="2800" dirty="0" err="1">
                <a:solidFill>
                  <a:srgbClr val="0070C0"/>
                </a:solidFill>
              </a:rPr>
              <a:t>للالكترون</a:t>
            </a:r>
            <a:r>
              <a:rPr lang="ar-SA" sz="2800" dirty="0">
                <a:solidFill>
                  <a:srgbClr val="0070C0"/>
                </a:solidFill>
              </a:rPr>
              <a:t> مضاعفات صحيحة لمقدار..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خطأ 1">
                <a:hlinkClick r:id="" action="ppaction://noaction">
                  <a:snd r:embed="rId5" name="Fail sound effect (No copyright) - Download link in description (Royalty free).wav"/>
                </a:hlinkClick>
                <a:extLst>
                  <a:ext uri="{FF2B5EF4-FFF2-40B4-BE49-F238E27FC236}">
                    <a16:creationId xmlns:a16="http://schemas.microsoft.com/office/drawing/2014/main" id="{30DAD499-3963-4875-AA74-2181428793D4}"/>
                  </a:ext>
                </a:extLst>
              </p:cNvPr>
              <p:cNvSpPr/>
              <p:nvPr/>
            </p:nvSpPr>
            <p:spPr>
              <a:xfrm>
                <a:off x="6582544" y="3878782"/>
                <a:ext cx="4025085" cy="680004"/>
              </a:xfrm>
              <a:prstGeom prst="rect">
                <a:avLst/>
              </a:prstGeom>
              <a:solidFill>
                <a:srgbClr val="FF66CC">
                  <a:alpha val="7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21" name="خطأ 1">
                <a:hlinkClick r:id="" action="ppaction://noaction">
                  <a:snd r:embed="rId6" name="Fail sound effect (No copyright) - Download link in description (Royalty free).wav"/>
                </a:hlinkClick>
                <a:extLst>
                  <a:ext uri="{FF2B5EF4-FFF2-40B4-BE49-F238E27FC236}">
                    <a16:creationId xmlns="" xmlns:a16="http://schemas.microsoft.com/office/drawing/2014/main" id="{30DAD499-3963-4875-AA74-2181428793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2544" y="3878782"/>
                <a:ext cx="4025085" cy="680004"/>
              </a:xfrm>
              <a:prstGeom prst="rect">
                <a:avLst/>
              </a:prstGeom>
              <a:blipFill rotWithShape="0">
                <a:blip r:embed="rId7"/>
                <a:stretch>
                  <a:fillRect b="-8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خطأ 2">
                <a:hlinkClick r:id="" action="ppaction://noaction">
                  <a:snd r:embed="rId5" name="Fail sound effect (No copyright) - Download link in description (Royalty free).wav"/>
                </a:hlinkClick>
                <a:extLst>
                  <a:ext uri="{FF2B5EF4-FFF2-40B4-BE49-F238E27FC236}">
                    <a16:creationId xmlns:a16="http://schemas.microsoft.com/office/drawing/2014/main" id="{02793746-535C-4692-8400-81D8D345E46D}"/>
                  </a:ext>
                </a:extLst>
              </p:cNvPr>
              <p:cNvSpPr/>
              <p:nvPr/>
            </p:nvSpPr>
            <p:spPr>
              <a:xfrm>
                <a:off x="6582544" y="2280427"/>
                <a:ext cx="4025085" cy="737108"/>
              </a:xfrm>
              <a:prstGeom prst="rect">
                <a:avLst/>
              </a:prstGeom>
              <a:solidFill>
                <a:srgbClr val="FF66CC">
                  <a:alpha val="7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22" name="خطأ 2">
                <a:hlinkClick r:id="" action="ppaction://noaction">
                  <a:snd r:embed="rId6" name="Fail sound effect (No copyright) - Download link in description (Royalty free).wav"/>
                </a:hlinkClick>
                <a:extLst>
                  <a:ext uri="{FF2B5EF4-FFF2-40B4-BE49-F238E27FC236}">
                    <a16:creationId xmlns="" xmlns:a16="http://schemas.microsoft.com/office/drawing/2014/main" id="{02793746-535C-4692-8400-81D8D345E4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2544" y="2280427"/>
                <a:ext cx="4025085" cy="73710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صحيح">
                <a:extLst>
                  <a:ext uri="{FF2B5EF4-FFF2-40B4-BE49-F238E27FC236}">
                    <a16:creationId xmlns:a16="http://schemas.microsoft.com/office/drawing/2014/main" id="{BB29A3EC-705E-4234-B4C0-0FF15A0992B5}"/>
                  </a:ext>
                </a:extLst>
              </p:cNvPr>
              <p:cNvSpPr/>
              <p:nvPr/>
            </p:nvSpPr>
            <p:spPr>
              <a:xfrm>
                <a:off x="6571185" y="1586474"/>
                <a:ext cx="4025085" cy="642857"/>
              </a:xfrm>
              <a:prstGeom prst="rect">
                <a:avLst/>
              </a:prstGeom>
              <a:solidFill>
                <a:srgbClr val="FF66CC">
                  <a:alpha val="7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24" name="صحيح">
                <a:extLst>
                  <a:ext uri="{FF2B5EF4-FFF2-40B4-BE49-F238E27FC236}">
                    <a16:creationId xmlns="" xmlns:a16="http://schemas.microsoft.com/office/drawing/2014/main" id="{BB29A3EC-705E-4234-B4C0-0FF15A0992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1185" y="1586474"/>
                <a:ext cx="4025085" cy="642857"/>
              </a:xfrm>
              <a:prstGeom prst="rect">
                <a:avLst/>
              </a:prstGeom>
              <a:blipFill rotWithShape="0">
                <a:blip r:embed="rId9"/>
                <a:stretch>
                  <a:fillRect b="-377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Arrow: Pentagon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7E6D6BD-D124-4C84-965E-F4A5641BF75F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خطأ 2">
                <a:hlinkClick r:id="" action="ppaction://noaction">
                  <a:snd r:embed="rId5" name="Fail sound effect (No copyright) - Download link in description (Royalty free).wav"/>
                </a:hlinkClick>
                <a:extLst>
                  <a:ext uri="{FF2B5EF4-FFF2-40B4-BE49-F238E27FC236}">
                    <a16:creationId xmlns:a16="http://schemas.microsoft.com/office/drawing/2014/main" id="{BB29A3EC-705E-4234-B4C0-0FF15A0992B5}"/>
                  </a:ext>
                </a:extLst>
              </p:cNvPr>
              <p:cNvSpPr/>
              <p:nvPr/>
            </p:nvSpPr>
            <p:spPr>
              <a:xfrm>
                <a:off x="6582544" y="3126440"/>
                <a:ext cx="4025085" cy="683762"/>
              </a:xfrm>
              <a:prstGeom prst="rect">
                <a:avLst/>
              </a:prstGeom>
              <a:solidFill>
                <a:srgbClr val="FF66CC">
                  <a:alpha val="7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SA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ar-SA" sz="2400" dirty="0"/>
              </a:p>
            </p:txBody>
          </p:sp>
        </mc:Choice>
        <mc:Fallback xmlns="">
          <p:sp>
            <p:nvSpPr>
              <p:cNvPr id="20" name="خطأ 2">
                <a:hlinkClick r:id="" action="ppaction://noaction">
                  <a:snd r:embed="rId6" name="Fail sound effect (No copyright) - Download link in description (Royalty free).wav"/>
                </a:hlinkClick>
                <a:extLst>
                  <a:ext uri="{FF2B5EF4-FFF2-40B4-BE49-F238E27FC236}">
                    <a16:creationId xmlns="" xmlns:a16="http://schemas.microsoft.com/office/drawing/2014/main" id="{BB29A3EC-705E-4234-B4C0-0FF15A0992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2544" y="3126440"/>
                <a:ext cx="4025085" cy="683762"/>
              </a:xfrm>
              <a:prstGeom prst="rect">
                <a:avLst/>
              </a:prstGeom>
              <a:blipFill rotWithShape="0">
                <a:blip r:embed="rId10"/>
                <a:stretch>
                  <a:fillRect b="-89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408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اخضر 5">
            <a:extLst>
              <a:ext uri="{FF2B5EF4-FFF2-40B4-BE49-F238E27FC236}">
                <a16:creationId xmlns:a16="http://schemas.microsoft.com/office/drawing/2014/main" id="{506D1AC1-EFB0-4760-A144-B73502E680F9}"/>
              </a:ext>
            </a:extLst>
          </p:cNvPr>
          <p:cNvSpPr/>
          <p:nvPr/>
        </p:nvSpPr>
        <p:spPr>
          <a:xfrm>
            <a:off x="883895" y="260906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9" name="اخضر 6">
            <a:extLst>
              <a:ext uri="{FF2B5EF4-FFF2-40B4-BE49-F238E27FC236}">
                <a16:creationId xmlns:a16="http://schemas.microsoft.com/office/drawing/2014/main" id="{C3944472-94A0-4EC0-9455-02F40795357E}"/>
              </a:ext>
            </a:extLst>
          </p:cNvPr>
          <p:cNvSpPr/>
          <p:nvPr/>
        </p:nvSpPr>
        <p:spPr>
          <a:xfrm>
            <a:off x="870834" y="2113567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320040"/>
            <a:ext cx="4572001" cy="118166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indent="0" algn="ctr" rtl="1">
              <a:buNone/>
            </a:pPr>
            <a:r>
              <a:rPr lang="ar-SA" sz="2400" dirty="0">
                <a:solidFill>
                  <a:srgbClr val="0070C0"/>
                </a:solidFill>
              </a:rPr>
              <a:t>تنبأ بأن المسافة الأكثر احتمالية بين الالكترون ونواة ذرة </a:t>
            </a:r>
            <a:r>
              <a:rPr lang="ar-SA" sz="2400" dirty="0" err="1">
                <a:solidFill>
                  <a:srgbClr val="0070C0"/>
                </a:solidFill>
              </a:rPr>
              <a:t>الهيروجين</a:t>
            </a:r>
            <a:r>
              <a:rPr lang="ar-SA" sz="2400" dirty="0">
                <a:solidFill>
                  <a:srgbClr val="0070C0"/>
                </a:solidFill>
              </a:rPr>
              <a:t> هي نصف القطر نفسه الذي توقعه نموذج بور..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indent="0" algn="ctr" rtl="1">
              <a:buNone/>
            </a:pPr>
            <a:r>
              <a:rPr lang="ar-SA" sz="2800" dirty="0">
                <a:solidFill>
                  <a:schemeClr val="tx1"/>
                </a:solidFill>
              </a:rPr>
              <a:t>دي برولي</a:t>
            </a:r>
          </a:p>
        </p:txBody>
      </p:sp>
      <p:sp>
        <p:nvSpPr>
          <p:cNvPr id="22" name="صحيح"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45468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indent="0" algn="ctr" rtl="1">
              <a:buNone/>
            </a:pPr>
            <a:r>
              <a:rPr lang="ar-SA" sz="2800" dirty="0">
                <a:solidFill>
                  <a:schemeClr val="tx1"/>
                </a:solidFill>
              </a:rPr>
              <a:t>شرود نجر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8333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ماكسويل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0" name="Arrow: Pentagon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307D605-EF30-4DCC-83A5-3C6896301BD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23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55041" y="3993696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err="1">
                <a:solidFill>
                  <a:schemeClr val="tx1"/>
                </a:solidFill>
              </a:rPr>
              <a:t>هيزنبرج</a:t>
            </a:r>
            <a:endParaRPr lang="ar-SA" sz="2800" dirty="0"/>
          </a:p>
        </p:txBody>
      </p:sp>
      <p:sp>
        <p:nvSpPr>
          <p:cNvPr id="25" name="مستطيل مستدير الزوايا 24"/>
          <p:cNvSpPr/>
          <p:nvPr/>
        </p:nvSpPr>
        <p:spPr>
          <a:xfrm>
            <a:off x="0" y="248194"/>
            <a:ext cx="1998617" cy="470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112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048000" y="1905506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2438338" hangingPunct="0"/>
            <a:r>
              <a:rPr lang="ar-SA" sz="9600" b="1" dirty="0">
                <a:solidFill>
                  <a:srgbClr val="5E5E5E"/>
                </a:solidFill>
                <a:sym typeface="Helvetica Neue"/>
              </a:rPr>
              <a:t>شكرا لكم</a:t>
            </a:r>
          </a:p>
          <a:p>
            <a:pPr algn="ctr" defTabSz="2438338" hangingPunct="0"/>
            <a:r>
              <a:rPr lang="ar-SA" sz="8000" b="1" dirty="0">
                <a:solidFill>
                  <a:srgbClr val="5E5E5E"/>
                </a:solidFill>
                <a:sym typeface="Helvetica Neue"/>
              </a:rPr>
              <a:t>جمعته فايزة الدهاس</a:t>
            </a:r>
            <a:r>
              <a:rPr lang="ar-SA" sz="800" dirty="0">
                <a:solidFill>
                  <a:srgbClr val="5E5E5E"/>
                </a:solidFill>
                <a:sym typeface="Helvetica Neue"/>
              </a:rPr>
              <a:t> </a:t>
            </a:r>
          </a:p>
        </p:txBody>
      </p:sp>
      <p:sp>
        <p:nvSpPr>
          <p:cNvPr id="5" name="مربع نص 4"/>
          <p:cNvSpPr txBox="1"/>
          <p:nvPr/>
        </p:nvSpPr>
        <p:spPr>
          <a:xfrm>
            <a:off x="10800522" y="0"/>
            <a:ext cx="1391478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600" dirty="0"/>
              <a:t>تصميم زياد محمد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122201" y="400984"/>
            <a:ext cx="4958666" cy="78068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dirty="0">
                <a:solidFill>
                  <a:srgbClr val="0070C0"/>
                </a:solidFill>
              </a:rPr>
              <a:t>2- ما دلالة ارتداد عدد قليل من جسيمات اشعة الفا عكس مساراها عندما سلط رذرفورد الاشعة في اتجاه صحفيه رقيقة من الذهب.. </a:t>
            </a:r>
          </a:p>
          <a:p>
            <a:pPr algn="ctr"/>
            <a:endParaRPr lang="ar-AE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1" name="صحيح"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وجود كتلة كثيفة في مركز الذرة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2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45468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الذرة تحمل شحن موجبة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87046" y="4198261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وجود الكترونات سالبة </a:t>
            </a:r>
            <a:r>
              <a:rPr lang="ar-SA" sz="2800" dirty="0" err="1">
                <a:solidFill>
                  <a:schemeClr val="tx1"/>
                </a:solidFill>
              </a:rPr>
              <a:t>الشحنه</a:t>
            </a:r>
            <a:endParaRPr lang="ar-SA" sz="2800" dirty="0">
              <a:solidFill>
                <a:schemeClr val="tx1"/>
              </a:solidFill>
            </a:endParaRPr>
          </a:p>
        </p:txBody>
      </p:sp>
      <p:sp>
        <p:nvSpPr>
          <p:cNvPr id="16" name="Arrow: Pentagon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6B914E-F7F7-4948-928A-DEC3902E2C8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7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734944" y="3410135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معظم حجم الذرة فراغ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6122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543039"/>
            <a:ext cx="4572001" cy="63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2800" kern="0" dirty="0">
                <a:solidFill>
                  <a:srgbClr val="0070C0"/>
                </a:solidFill>
                <a:latin typeface="Arial"/>
                <a:cs typeface="Arial" panose="020B0604020202020204" pitchFamily="34" charset="0"/>
                <a:sym typeface="Comfortaa"/>
              </a:rPr>
              <a:t>اي التالي لا يعد من خصائص الذرة..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28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الذرة متعادلة كهربائيا</a:t>
            </a:r>
          </a:p>
        </p:txBody>
      </p:sp>
      <p:sp>
        <p:nvSpPr>
          <p:cNvPr id="22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309090" y="2454681"/>
            <a:ext cx="4298540" cy="461244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العناصر المتخلفة تتكون من ذرات مختلفة</a:t>
            </a:r>
            <a:endParaRPr lang="ar-AE" sz="24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صحيح"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7735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لا يوجد فراغ داخل الذرة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17" name="Arrow: Pentagon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74525C1-54AE-4529-BC60-5338BF4553E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8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04315" y="4115529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kern="0" dirty="0">
                <a:solidFill>
                  <a:srgbClr val="000000"/>
                </a:solidFill>
                <a:latin typeface="Arial"/>
                <a:cs typeface="Arial" panose="020B0604020202020204" pitchFamily="34" charset="0"/>
                <a:sym typeface="Comfortaa"/>
              </a:rPr>
              <a:t>كتلة الذرة مركزة في النواة </a:t>
            </a:r>
          </a:p>
        </p:txBody>
      </p:sp>
    </p:spTree>
    <p:extLst>
      <p:ext uri="{BB962C8B-B14F-4D97-AF65-F5344CB8AC3E}">
        <p14:creationId xmlns:p14="http://schemas.microsoft.com/office/powerpoint/2010/main" val="208590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349147"/>
            <a:ext cx="4572001" cy="9239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rgbClr val="0070C0"/>
                </a:solidFill>
              </a:rPr>
              <a:t>اذا وضع غاز النيون في أنبوب فإن طيف الانبعاث الذري يشع عندما يزيد..</a:t>
            </a:r>
          </a:p>
        </p:txBody>
      </p:sp>
      <p:sp>
        <p:nvSpPr>
          <p:cNvPr id="21" name="صحيح"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فرق الجهد</a:t>
            </a:r>
          </a:p>
        </p:txBody>
      </p:sp>
      <p:sp>
        <p:nvSpPr>
          <p:cNvPr id="22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45468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ضغط الغاز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8333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حجم الانبوب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18" name="Arrow: Pentagon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F2C2A28-C4AE-4E8B-B71A-6092DF3C19C4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9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69481" y="4054569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كمية الغاز</a:t>
            </a:r>
          </a:p>
        </p:txBody>
      </p:sp>
    </p:spTree>
    <p:extLst>
      <p:ext uri="{BB962C8B-B14F-4D97-AF65-F5344CB8AC3E}">
        <p14:creationId xmlns:p14="http://schemas.microsoft.com/office/powerpoint/2010/main" val="189911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اخضر 5">
            <a:extLst>
              <a:ext uri="{FF2B5EF4-FFF2-40B4-BE49-F238E27FC236}">
                <a16:creationId xmlns:a16="http://schemas.microsoft.com/office/drawing/2014/main" id="{506D1AC1-EFB0-4760-A144-B73502E680F9}"/>
              </a:ext>
            </a:extLst>
          </p:cNvPr>
          <p:cNvSpPr/>
          <p:nvPr/>
        </p:nvSpPr>
        <p:spPr>
          <a:xfrm>
            <a:off x="883895" y="260906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543039"/>
            <a:ext cx="4572001" cy="63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rgbClr val="0070C0"/>
                </a:solidFill>
              </a:rPr>
              <a:t>أي العبارات التالية صحيحة..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409668"/>
            <a:ext cx="4025085" cy="734897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/>
              <a:t>الغازات الباردة تبعث الاطوال الموجية نفسها التي تبعثا عندما تثار</a:t>
            </a:r>
          </a:p>
        </p:txBody>
      </p:sp>
      <p:sp>
        <p:nvSpPr>
          <p:cNvPr id="22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326298"/>
            <a:ext cx="4025085" cy="644366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/>
              <a:t>الغازات الباردة تؤين الاطوال الموجية عندما تثار</a:t>
            </a:r>
          </a:p>
        </p:txBody>
      </p:sp>
      <p:sp>
        <p:nvSpPr>
          <p:cNvPr id="24" name="صحيح"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166893"/>
            <a:ext cx="4025085" cy="743984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/>
              <a:t>الغازات الباردة تمتص الاطوال الموجية التي تبعثها عندما تثار</a:t>
            </a:r>
          </a:p>
        </p:txBody>
      </p:sp>
      <p:sp>
        <p:nvSpPr>
          <p:cNvPr id="19" name="Arrow: Pentagon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7E6D6BD-D124-4C84-965E-F4A5641BF75F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20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08670" y="4002317"/>
            <a:ext cx="4025085" cy="644366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/>
              <a:t>الغازات الباردة تثير الاطوال الموجية التي تثيرها عندما تثار </a:t>
            </a:r>
          </a:p>
        </p:txBody>
      </p:sp>
    </p:spTree>
    <p:extLst>
      <p:ext uri="{BB962C8B-B14F-4D97-AF65-F5344CB8AC3E}">
        <p14:creationId xmlns:p14="http://schemas.microsoft.com/office/powerpoint/2010/main" val="1340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5" name="اخضر 2">
            <a:extLst>
              <a:ext uri="{FF2B5EF4-FFF2-40B4-BE49-F238E27FC236}">
                <a16:creationId xmlns:a16="http://schemas.microsoft.com/office/drawing/2014/main" id="{89E9722F-AF9A-41EE-B19D-30AFCFA98225}"/>
              </a:ext>
            </a:extLst>
          </p:cNvPr>
          <p:cNvSpPr/>
          <p:nvPr/>
        </p:nvSpPr>
        <p:spPr>
          <a:xfrm>
            <a:off x="888639" y="410158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6" name="اخضر 3">
            <a:extLst>
              <a:ext uri="{FF2B5EF4-FFF2-40B4-BE49-F238E27FC236}">
                <a16:creationId xmlns:a16="http://schemas.microsoft.com/office/drawing/2014/main" id="{2601BA91-4F38-4CDF-B4DC-D49B58A228BC}"/>
              </a:ext>
            </a:extLst>
          </p:cNvPr>
          <p:cNvSpPr/>
          <p:nvPr/>
        </p:nvSpPr>
        <p:spPr>
          <a:xfrm>
            <a:off x="888639" y="359377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7" name="اخضر 4">
            <a:extLst>
              <a:ext uri="{FF2B5EF4-FFF2-40B4-BE49-F238E27FC236}">
                <a16:creationId xmlns:a16="http://schemas.microsoft.com/office/drawing/2014/main" id="{86DDC500-8C66-4846-99C8-9A308BB2D698}"/>
              </a:ext>
            </a:extLst>
          </p:cNvPr>
          <p:cNvSpPr/>
          <p:nvPr/>
        </p:nvSpPr>
        <p:spPr>
          <a:xfrm>
            <a:off x="888639" y="3099035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اخضر 5">
            <a:extLst>
              <a:ext uri="{FF2B5EF4-FFF2-40B4-BE49-F238E27FC236}">
                <a16:creationId xmlns:a16="http://schemas.microsoft.com/office/drawing/2014/main" id="{506D1AC1-EFB0-4760-A144-B73502E680F9}"/>
              </a:ext>
            </a:extLst>
          </p:cNvPr>
          <p:cNvSpPr/>
          <p:nvPr/>
        </p:nvSpPr>
        <p:spPr>
          <a:xfrm>
            <a:off x="883895" y="2609069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9" name="اخضر 6">
            <a:extLst>
              <a:ext uri="{FF2B5EF4-FFF2-40B4-BE49-F238E27FC236}">
                <a16:creationId xmlns:a16="http://schemas.microsoft.com/office/drawing/2014/main" id="{C3944472-94A0-4EC0-9455-02F40795357E}"/>
              </a:ext>
            </a:extLst>
          </p:cNvPr>
          <p:cNvSpPr/>
          <p:nvPr/>
        </p:nvSpPr>
        <p:spPr>
          <a:xfrm>
            <a:off x="870834" y="2113567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543039"/>
            <a:ext cx="4572001" cy="638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400" dirty="0">
                <a:solidFill>
                  <a:srgbClr val="0070C0"/>
                </a:solidFill>
              </a:rPr>
              <a:t>الأداة المتوفرة الوحيدة حاليا لدراسة مكونات النجوم على مدى الفضاء الفسيح هي</a:t>
            </a:r>
            <a:r>
              <a:rPr lang="ar-SA" sz="2400" dirty="0">
                <a:solidFill>
                  <a:srgbClr val="00B050"/>
                </a:solidFill>
              </a:rPr>
              <a:t>..</a:t>
            </a: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المركبات الفضائية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2" name="صحيح"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45468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kern="0" dirty="0">
                <a:solidFill>
                  <a:schemeClr val="bg1"/>
                </a:solidFill>
                <a:latin typeface="Comfortaa"/>
                <a:cs typeface="Arial" panose="020B0604020202020204" pitchFamily="34" charset="0"/>
                <a:sym typeface="Comfortaa"/>
              </a:rPr>
              <a:t>التحليل الطيفي</a:t>
            </a:r>
            <a:endParaRPr lang="ar-AE" sz="2800" dirty="0">
              <a:solidFill>
                <a:schemeClr val="bg1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8333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قذائف البروتونات</a:t>
            </a:r>
            <a:endParaRPr lang="ar-AE" sz="2800" dirty="0"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0" name="Arrow: Pentagon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307D605-EF30-4DCC-83A5-3C6896301BD0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23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56419" y="4172135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/>
              <a:t>التلسكوبات العملاقة</a:t>
            </a:r>
          </a:p>
        </p:txBody>
      </p:sp>
      <p:sp>
        <p:nvSpPr>
          <p:cNvPr id="25" name="مستطيل مستدير الزوايا 24"/>
          <p:cNvSpPr/>
          <p:nvPr/>
        </p:nvSpPr>
        <p:spPr>
          <a:xfrm>
            <a:off x="0" y="248194"/>
            <a:ext cx="1998617" cy="470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650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B903B0F2-5E04-48E7-8A79-1D1434EE9126}"/>
              </a:ext>
            </a:extLst>
          </p:cNvPr>
          <p:cNvSpPr/>
          <p:nvPr/>
        </p:nvSpPr>
        <p:spPr>
          <a:xfrm>
            <a:off x="6086591" y="257707"/>
            <a:ext cx="4994276" cy="4024011"/>
          </a:xfrm>
          <a:prstGeom prst="rect">
            <a:avLst/>
          </a:prstGeom>
          <a:solidFill>
            <a:srgbClr val="00B0F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grpSp>
        <p:nvGrpSpPr>
          <p:cNvPr id="10" name="الهاتف">
            <a:extLst>
              <a:ext uri="{FF2B5EF4-FFF2-40B4-BE49-F238E27FC236}">
                <a16:creationId xmlns:a16="http://schemas.microsoft.com/office/drawing/2014/main" id="{6D984B85-585B-46D7-8734-53439C38DD2F}"/>
              </a:ext>
            </a:extLst>
          </p:cNvPr>
          <p:cNvGrpSpPr/>
          <p:nvPr/>
        </p:nvGrpSpPr>
        <p:grpSpPr>
          <a:xfrm>
            <a:off x="380469" y="862353"/>
            <a:ext cx="2600688" cy="5307936"/>
            <a:chOff x="2888479" y="721088"/>
            <a:chExt cx="2600688" cy="530793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2694C81-1CB6-42B3-BE9F-D7B73689F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565079" cy="5307936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646F0F6-1C73-472A-B50B-E48771ED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8479" y="721088"/>
              <a:ext cx="2600688" cy="5201376"/>
            </a:xfrm>
            <a:prstGeom prst="rect">
              <a:avLst/>
            </a:prstGeom>
          </p:spPr>
        </p:pic>
      </p:grpSp>
      <p:sp>
        <p:nvSpPr>
          <p:cNvPr id="2" name="بطارية">
            <a:extLst>
              <a:ext uri="{FF2B5EF4-FFF2-40B4-BE49-F238E27FC236}">
                <a16:creationId xmlns:a16="http://schemas.microsoft.com/office/drawing/2014/main" id="{8366FCAE-1449-41F0-9B77-3F9C61140F4D}"/>
              </a:ext>
            </a:extLst>
          </p:cNvPr>
          <p:cNvSpPr/>
          <p:nvPr/>
        </p:nvSpPr>
        <p:spPr>
          <a:xfrm>
            <a:off x="781597" y="1953627"/>
            <a:ext cx="1763487" cy="3258307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21FAB4E-178E-4B2F-B699-F2FF86497BE7}"/>
              </a:ext>
            </a:extLst>
          </p:cNvPr>
          <p:cNvSpPr/>
          <p:nvPr/>
        </p:nvSpPr>
        <p:spPr>
          <a:xfrm>
            <a:off x="1402783" y="1663412"/>
            <a:ext cx="485503" cy="290211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1" name="اخضر 1">
            <a:extLst>
              <a:ext uri="{FF2B5EF4-FFF2-40B4-BE49-F238E27FC236}">
                <a16:creationId xmlns:a16="http://schemas.microsoft.com/office/drawing/2014/main" id="{BBCFD5AC-4FFF-4D79-B027-C25799D8BA32}"/>
              </a:ext>
            </a:extLst>
          </p:cNvPr>
          <p:cNvSpPr/>
          <p:nvPr/>
        </p:nvSpPr>
        <p:spPr>
          <a:xfrm>
            <a:off x="883895" y="4595606"/>
            <a:ext cx="1578428" cy="457200"/>
          </a:xfrm>
          <a:prstGeom prst="round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 dirty="0"/>
          </a:p>
        </p:txBody>
      </p:sp>
      <p:sp>
        <p:nvSpPr>
          <p:cNvPr id="12" name="السؤال">
            <a:extLst>
              <a:ext uri="{FF2B5EF4-FFF2-40B4-BE49-F238E27FC236}">
                <a16:creationId xmlns:a16="http://schemas.microsoft.com/office/drawing/2014/main" id="{109EF1FC-DC19-434D-B37D-5434E11BD20C}"/>
              </a:ext>
            </a:extLst>
          </p:cNvPr>
          <p:cNvSpPr/>
          <p:nvPr/>
        </p:nvSpPr>
        <p:spPr>
          <a:xfrm>
            <a:off x="6309089" y="543038"/>
            <a:ext cx="4572001" cy="84823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8750" lvl="0" algn="ctr" rtl="1"/>
            <a:r>
              <a:rPr lang="ar-SA" sz="2800" kern="0" dirty="0">
                <a:solidFill>
                  <a:srgbClr val="0070C0"/>
                </a:solidFill>
                <a:latin typeface="Arial"/>
                <a:cs typeface="Arial" panose="020B0604020202020204" pitchFamily="34" charset="0"/>
                <a:sym typeface="Comfortaa"/>
              </a:rPr>
              <a:t>الجهاز </a:t>
            </a:r>
            <a:r>
              <a:rPr lang="ar-SA" sz="2800" kern="0" dirty="0" err="1">
                <a:solidFill>
                  <a:srgbClr val="0070C0"/>
                </a:solidFill>
                <a:latin typeface="Arial"/>
                <a:cs typeface="Arial" panose="020B0604020202020204" pitchFamily="34" charset="0"/>
                <a:sym typeface="Comfortaa"/>
              </a:rPr>
              <a:t>المستدخم</a:t>
            </a:r>
            <a:r>
              <a:rPr lang="ar-SA" sz="2800" kern="0" dirty="0">
                <a:solidFill>
                  <a:srgbClr val="0070C0"/>
                </a:solidFill>
                <a:latin typeface="Arial"/>
                <a:cs typeface="Arial" panose="020B0604020202020204" pitchFamily="34" charset="0"/>
                <a:sym typeface="Comfortaa"/>
              </a:rPr>
              <a:t> </a:t>
            </a:r>
            <a:r>
              <a:rPr lang="ar-SA" sz="2800" kern="0" dirty="0" err="1">
                <a:solidFill>
                  <a:srgbClr val="0070C0"/>
                </a:solidFill>
                <a:latin typeface="Arial"/>
                <a:cs typeface="Arial" panose="020B0604020202020204" pitchFamily="34" charset="0"/>
                <a:sym typeface="Comfortaa"/>
              </a:rPr>
              <a:t>لدراسه</a:t>
            </a:r>
            <a:r>
              <a:rPr lang="ar-SA" sz="2800" kern="0" dirty="0">
                <a:solidFill>
                  <a:srgbClr val="0070C0"/>
                </a:solidFill>
                <a:latin typeface="Arial"/>
                <a:cs typeface="Arial" panose="020B0604020202020204" pitchFamily="34" charset="0"/>
                <a:sym typeface="Comfortaa"/>
              </a:rPr>
              <a:t> الاطياف </a:t>
            </a:r>
            <a:r>
              <a:rPr lang="ar-SA" sz="2800" kern="0" dirty="0" err="1">
                <a:solidFill>
                  <a:srgbClr val="0070C0"/>
                </a:solidFill>
                <a:latin typeface="Arial"/>
                <a:cs typeface="Arial" panose="020B0604020202020204" pitchFamily="34" charset="0"/>
                <a:sym typeface="Comfortaa"/>
              </a:rPr>
              <a:t>الذريه</a:t>
            </a:r>
            <a:endParaRPr lang="ar-SA" sz="2800" dirty="0">
              <a:solidFill>
                <a:srgbClr val="0070C0"/>
              </a:solidFill>
            </a:endParaRPr>
          </a:p>
        </p:txBody>
      </p:sp>
      <p:sp>
        <p:nvSpPr>
          <p:cNvPr id="21" name="خطأ 1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30DAD499-3963-4875-AA74-2181428793D4}"/>
              </a:ext>
            </a:extLst>
          </p:cNvPr>
          <p:cNvSpPr/>
          <p:nvPr/>
        </p:nvSpPr>
        <p:spPr>
          <a:xfrm>
            <a:off x="6582544" y="1628582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kern="0" dirty="0">
                <a:solidFill>
                  <a:schemeClr val="bg1"/>
                </a:solidFill>
                <a:latin typeface="Arial"/>
                <a:cs typeface="Arial" panose="020B0604020202020204" pitchFamily="34" charset="0"/>
                <a:sym typeface="Comfortaa"/>
              </a:rPr>
              <a:t>مطياف الكتلة </a:t>
            </a:r>
            <a:endParaRPr lang="ar-AE" sz="2800" dirty="0">
              <a:solidFill>
                <a:schemeClr val="bg1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22" name="صحيح">
            <a:extLst>
              <a:ext uri="{FF2B5EF4-FFF2-40B4-BE49-F238E27FC236}">
                <a16:creationId xmlns:a16="http://schemas.microsoft.com/office/drawing/2014/main" id="{02793746-535C-4692-8400-81D8D345E46D}"/>
              </a:ext>
            </a:extLst>
          </p:cNvPr>
          <p:cNvSpPr/>
          <p:nvPr/>
        </p:nvSpPr>
        <p:spPr>
          <a:xfrm>
            <a:off x="6582544" y="2454680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kern="0" dirty="0">
                <a:solidFill>
                  <a:schemeClr val="bg1"/>
                </a:solidFill>
                <a:latin typeface="Arial"/>
                <a:cs typeface="Arial" panose="020B0604020202020204" pitchFamily="34" charset="0"/>
                <a:sym typeface="Comfortaa"/>
              </a:rPr>
              <a:t>المطياف</a:t>
            </a:r>
            <a:endParaRPr lang="ar-SA" sz="2800" dirty="0">
              <a:solidFill>
                <a:schemeClr val="bg1"/>
              </a:solidFill>
            </a:endParaRPr>
          </a:p>
        </p:txBody>
      </p:sp>
      <p:sp>
        <p:nvSpPr>
          <p:cNvPr id="24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582544" y="3257735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kern="0" dirty="0">
                <a:solidFill>
                  <a:schemeClr val="bg1"/>
                </a:solidFill>
                <a:latin typeface="Arial"/>
                <a:cs typeface="Arial" panose="020B0604020202020204" pitchFamily="34" charset="0"/>
                <a:sym typeface="Comfortaa"/>
              </a:rPr>
              <a:t>الراديو متر</a:t>
            </a:r>
            <a:endParaRPr lang="ar-AE" sz="2800" dirty="0">
              <a:solidFill>
                <a:schemeClr val="bg1"/>
              </a:solidFill>
              <a:latin typeface="Dubai Medium" panose="020B0603030403030204" pitchFamily="34" charset="-78"/>
              <a:cs typeface="Dubai Medium" panose="020B0603030403030204" pitchFamily="34" charset="-78"/>
            </a:endParaRPr>
          </a:p>
        </p:txBody>
      </p:sp>
      <p:sp>
        <p:nvSpPr>
          <p:cNvPr id="3" name="Arrow: Pentagon 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0BDF59D-443A-4881-860F-B2CC1B83C3C1}"/>
              </a:ext>
            </a:extLst>
          </p:cNvPr>
          <p:cNvSpPr/>
          <p:nvPr/>
        </p:nvSpPr>
        <p:spPr>
          <a:xfrm>
            <a:off x="9124359" y="5957738"/>
            <a:ext cx="1652500" cy="714446"/>
          </a:xfrm>
          <a:prstGeom prst="homePlate">
            <a:avLst/>
          </a:prstGeom>
          <a:solidFill>
            <a:srgbClr val="D081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3200" dirty="0">
                <a:latin typeface="Dubai Medium" panose="020B0603030403030204" pitchFamily="34" charset="-78"/>
                <a:cs typeface="Dubai Medium" panose="020B0603030403030204" pitchFamily="34" charset="-78"/>
              </a:rPr>
              <a:t>التالي</a:t>
            </a:r>
          </a:p>
        </p:txBody>
      </p:sp>
      <p:sp>
        <p:nvSpPr>
          <p:cNvPr id="15" name="خطأ 2">
            <a:hlinkClick r:id="" action="ppaction://noaction">
              <a:snd r:embed="rId5" name="Fail sound effect (No copyright) - Download link in description (Royalty free).wav"/>
            </a:hlinkClick>
            <a:extLst>
              <a:ext uri="{FF2B5EF4-FFF2-40B4-BE49-F238E27FC236}">
                <a16:creationId xmlns:a16="http://schemas.microsoft.com/office/drawing/2014/main" id="{BB29A3EC-705E-4234-B4C0-0FF15A0992B5}"/>
              </a:ext>
            </a:extLst>
          </p:cNvPr>
          <p:cNvSpPr/>
          <p:nvPr/>
        </p:nvSpPr>
        <p:spPr>
          <a:xfrm>
            <a:off x="6617378" y="4011026"/>
            <a:ext cx="4025085" cy="515983"/>
          </a:xfrm>
          <a:prstGeom prst="rect">
            <a:avLst/>
          </a:prstGeom>
          <a:solidFill>
            <a:srgbClr val="FF66CC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ar-SA" sz="2800" kern="0" dirty="0">
                <a:solidFill>
                  <a:schemeClr val="bg1"/>
                </a:solidFill>
                <a:latin typeface="Arial"/>
                <a:cs typeface="Arial" panose="020B0604020202020204" pitchFamily="34" charset="0"/>
                <a:sym typeface="Comfortaa"/>
              </a:rPr>
              <a:t>عداد </a:t>
            </a:r>
            <a:r>
              <a:rPr lang="ar-SA" sz="2800" kern="0" dirty="0" err="1">
                <a:solidFill>
                  <a:schemeClr val="bg1"/>
                </a:solidFill>
                <a:latin typeface="Arial"/>
                <a:cs typeface="Arial" panose="020B0604020202020204" pitchFamily="34" charset="0"/>
                <a:sym typeface="Comfortaa"/>
              </a:rPr>
              <a:t>جايجر</a:t>
            </a:r>
            <a:endParaRPr lang="ar-SA" sz="2800" kern="0" dirty="0">
              <a:solidFill>
                <a:schemeClr val="bg1"/>
              </a:solidFill>
              <a:latin typeface="Arial"/>
              <a:cs typeface="Arial" panose="020B0604020202020204" pitchFamily="34" charset="0"/>
              <a:sym typeface="Comfortaa"/>
            </a:endParaRPr>
          </a:p>
        </p:txBody>
      </p:sp>
    </p:spTree>
    <p:extLst>
      <p:ext uri="{BB962C8B-B14F-4D97-AF65-F5344CB8AC3E}">
        <p14:creationId xmlns:p14="http://schemas.microsoft.com/office/powerpoint/2010/main" val="2447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ight Answer - SOUND EFFECT - Quiz Correct Answer SOUNDS Richtig Korrekt Right Correct SFX (1)_Trim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</TotalTime>
  <Words>700</Words>
  <Application>Microsoft Office PowerPoint</Application>
  <PresentationFormat>شاشة عريضة</PresentationFormat>
  <Paragraphs>195</Paragraphs>
  <Slides>34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34</vt:i4>
      </vt:variant>
    </vt:vector>
  </HeadingPairs>
  <TitlesOfParts>
    <vt:vector size="40" baseType="lpstr">
      <vt:lpstr>Arial</vt:lpstr>
      <vt:lpstr>Calibri</vt:lpstr>
      <vt:lpstr>Cambria Math</vt:lpstr>
      <vt:lpstr>Comfortaa</vt:lpstr>
      <vt:lpstr>Dubai Medium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فائزه الدهاس</cp:lastModifiedBy>
  <cp:revision>22</cp:revision>
  <dcterms:created xsi:type="dcterms:W3CDTF">2021-01-04T17:45:43Z</dcterms:created>
  <dcterms:modified xsi:type="dcterms:W3CDTF">2022-05-28T17:07:40Z</dcterms:modified>
</cp:coreProperties>
</file>