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735" r:id="rId1"/>
  </p:sldMasterIdLst>
  <p:notesMasterIdLst>
    <p:notesMasterId r:id="rId26"/>
  </p:notesMasterIdLst>
  <p:handoutMasterIdLst>
    <p:handoutMasterId r:id="rId27"/>
  </p:handoutMasterIdLst>
  <p:sldIdLst>
    <p:sldId id="311" r:id="rId2"/>
    <p:sldId id="312" r:id="rId3"/>
    <p:sldId id="313" r:id="rId4"/>
    <p:sldId id="314" r:id="rId5"/>
    <p:sldId id="315" r:id="rId6"/>
    <p:sldId id="281" r:id="rId7"/>
    <p:sldId id="284" r:id="rId8"/>
    <p:sldId id="286" r:id="rId9"/>
    <p:sldId id="287" r:id="rId10"/>
    <p:sldId id="288" r:id="rId11"/>
    <p:sldId id="289" r:id="rId12"/>
    <p:sldId id="290" r:id="rId13"/>
    <p:sldId id="291" r:id="rId14"/>
    <p:sldId id="308" r:id="rId15"/>
    <p:sldId id="309" r:id="rId16"/>
    <p:sldId id="292" r:id="rId17"/>
    <p:sldId id="293" r:id="rId18"/>
    <p:sldId id="294" r:id="rId19"/>
    <p:sldId id="295" r:id="rId20"/>
    <p:sldId id="296" r:id="rId21"/>
    <p:sldId id="297" r:id="rId22"/>
    <p:sldId id="300" r:id="rId23"/>
    <p:sldId id="310" r:id="rId24"/>
    <p:sldId id="306" r:id="rId2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B1B"/>
    <a:srgbClr val="FF75BA"/>
    <a:srgbClr val="CCFF99"/>
    <a:srgbClr val="500280"/>
    <a:srgbClr val="FFFF00"/>
    <a:srgbClr val="FBE2C1"/>
    <a:srgbClr val="FFEDC9"/>
    <a:srgbClr val="49372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1" autoAdjust="0"/>
    <p:restoredTop sz="94719" autoAdjust="0"/>
  </p:normalViewPr>
  <p:slideViewPr>
    <p:cSldViewPr>
      <p:cViewPr varScale="1">
        <p:scale>
          <a:sx n="62" d="100"/>
          <a:sy n="62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r>
              <a:rPr lang="ar-SA"/>
              <a:t>هايدى محمد عبد المنعم حسين</a:t>
            </a: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FD3747F-32EB-46DC-931B-1034F30DDD0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r>
              <a:rPr lang="ar-SA"/>
              <a:t>هايدى محمد عبد المنعم حسين</a:t>
            </a:r>
            <a:endParaRPr lang="en-US"/>
          </a:p>
        </p:txBody>
      </p:sp>
      <p:sp>
        <p:nvSpPr>
          <p:cNvPr id="1269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E390737-B2A9-460D-808C-700EB6C25F8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شكل بيضاوي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FA2203-1E27-47E8-AD95-90CD878730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F63CA-0170-4232-8811-EC95658F273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FCB82-FCAA-4FB5-A713-947A6C640F2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F1CB9-629E-4310-A28E-F1933DD1E0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عنوان ونص فوق 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E8BEC-FF9E-449F-95E9-EDEF56A35F6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/>
          </a:bodyPr>
          <a:lstStyle/>
          <a:p>
            <a:pPr lvl="0"/>
            <a:endParaRPr lang="ar-SA" noProof="0" smtClean="0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21E52-52A2-4F8B-86E7-462CC669D0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D563-0432-4AAC-B41F-E644756AE3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مستطيل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شكل بيضاوي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شكل بيضاوي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D055BF-095B-4D0C-8DA5-1045F3D255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81A5C-2CF2-4E52-A1D1-13108F76336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8B9ECC-7CAD-4066-9986-2DECCCD6FA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7B8A5-36C6-46BB-98B0-4102DF89543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مستطيل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FB261C-1DD0-450F-883D-5C3EC6108B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17AB62-F920-4986-9E80-F438318155C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algn="l" rtl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Font typeface="Wingdings 2"/>
              <a:buNone/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مخطط انسيابي: معالجة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مخطط انسيابي: معالجة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A697EF-1D20-41C7-8DF8-6349176160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مستطيل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33" name="عنصر نائب للنص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655EDCDE-7DE7-493B-9144-B46B235025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9" r:id="rId2"/>
    <p:sldLayoutId id="2147483788" r:id="rId3"/>
    <p:sldLayoutId id="2147483780" r:id="rId4"/>
    <p:sldLayoutId id="2147483789" r:id="rId5"/>
    <p:sldLayoutId id="2147483781" r:id="rId6"/>
    <p:sldLayoutId id="2147483790" r:id="rId7"/>
    <p:sldLayoutId id="2147483791" r:id="rId8"/>
    <p:sldLayoutId id="2147483792" r:id="rId9"/>
    <p:sldLayoutId id="2147483782" r:id="rId10"/>
    <p:sldLayoutId id="2147483783" r:id="rId11"/>
    <p:sldLayoutId id="2147483784" r:id="rId12"/>
    <p:sldLayoutId id="2147483785" r:id="rId13"/>
    <p:sldLayoutId id="2147483786" r:id="rId14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Majalla UI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5pPr>
      <a:lvl6pPr marL="4572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6pPr>
      <a:lvl7pPr marL="9144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7pPr>
      <a:lvl8pPr marL="13716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8pPr>
      <a:lvl9pPr marL="18288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Majalla UI"/>
          <a:cs typeface="Majalla UI"/>
        </a:defRPr>
      </a:lvl9pPr>
      <a:extLst/>
    </p:titleStyle>
    <p:bodyStyle>
      <a:lvl1pPr marL="365125" indent="-282575" algn="r" rtl="1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36538" algn="r" rtl="1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885825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096963" indent="-173038" algn="r" rtl="1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296988" indent="-182563" algn="r" rtl="1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عنصر نائب للمحتوى 2"/>
          <p:cNvSpPr>
            <a:spLocks noGrp="1"/>
          </p:cNvSpPr>
          <p:nvPr>
            <p:ph idx="1"/>
          </p:nvPr>
        </p:nvSpPr>
        <p:spPr>
          <a:xfrm>
            <a:off x="1435100" y="304800"/>
            <a:ext cx="7499350" cy="5943600"/>
          </a:xfrm>
        </p:spPr>
        <p:txBody>
          <a:bodyPr/>
          <a:lstStyle/>
          <a:p>
            <a:pPr eaLnBrk="1" hangingPunct="1"/>
            <a:r>
              <a:rPr lang="ar-SA" b="1" dirty="0" smtClean="0"/>
              <a:t>مقاييس </a:t>
            </a:r>
            <a:r>
              <a:rPr lang="ar-SA" b="1" dirty="0" err="1" smtClean="0"/>
              <a:t>ال</a:t>
            </a:r>
            <a:r>
              <a:rPr lang="ar-EG" b="1" dirty="0" smtClean="0"/>
              <a:t>تشتت </a:t>
            </a:r>
            <a:r>
              <a:rPr lang="en-US" dirty="0" smtClean="0">
                <a:cs typeface="Majalla UI"/>
              </a:rPr>
              <a:t>Dispersion Measurements </a:t>
            </a:r>
            <a:r>
              <a:rPr lang="en-US" b="1" dirty="0" smtClean="0">
                <a:cs typeface="Majalla UI"/>
              </a:rPr>
              <a:t> </a:t>
            </a:r>
            <a:r>
              <a:rPr lang="ar-SA" b="1" dirty="0" smtClean="0"/>
              <a:t>	</a:t>
            </a:r>
            <a:endParaRPr lang="en-US" dirty="0" smtClean="0">
              <a:cs typeface="Majalla UI"/>
            </a:endParaRPr>
          </a:p>
          <a:p>
            <a:pPr eaLnBrk="1" hangingPunct="1"/>
            <a:r>
              <a:rPr lang="ar-EG" b="1" dirty="0" smtClean="0"/>
              <a:t>	من هذه المقاييس: المدى، والانحراف الربيعي، والانحراف المتوسط، والتباين، والانحراف المعياري .</a:t>
            </a:r>
            <a:endParaRPr lang="en-US" dirty="0" smtClean="0">
              <a:cs typeface="Majalla UI"/>
            </a:endParaRPr>
          </a:p>
          <a:p>
            <a:pPr eaLnBrk="1" hangingPunct="1"/>
            <a:r>
              <a:rPr lang="ar-EG" b="1" dirty="0" smtClean="0"/>
              <a:t>المدى </a:t>
            </a:r>
            <a:r>
              <a:rPr lang="en-US" dirty="0" smtClean="0">
                <a:cs typeface="Majalla UI"/>
              </a:rPr>
              <a:t>Rang</a:t>
            </a:r>
          </a:p>
          <a:p>
            <a:pPr eaLnBrk="1" hangingPunct="1"/>
            <a:r>
              <a:rPr lang="ar-SA" b="1" dirty="0" smtClean="0"/>
              <a:t>	</a:t>
            </a:r>
            <a:r>
              <a:rPr lang="ar-EG" b="1" dirty="0" smtClean="0"/>
              <a:t>هو أبسط مقاييس التشتت ، ويحسب المدى في حالة البيانات غير المبوبة بتطبيق المعادلة التالية . </a:t>
            </a:r>
            <a:endParaRPr lang="en-US" dirty="0" smtClean="0">
              <a:cs typeface="Majalla UI"/>
            </a:endParaRPr>
          </a:p>
          <a:p>
            <a:pPr eaLnBrk="1" hangingPunct="1">
              <a:buFont typeface="Wingdings 2" pitchFamily="18" charset="2"/>
              <a:buNone/>
            </a:pPr>
            <a:endParaRPr lang="ar-SA" b="1" dirty="0" smtClean="0"/>
          </a:p>
          <a:p>
            <a:pPr eaLnBrk="1" hangingPunct="1">
              <a:buFont typeface="Wingdings 2" pitchFamily="18" charset="2"/>
              <a:buNone/>
            </a:pPr>
            <a:endParaRPr lang="ar-SA" b="1" dirty="0" smtClean="0"/>
          </a:p>
          <a:p>
            <a:pPr eaLnBrk="1" hangingPunct="1"/>
            <a:r>
              <a:rPr lang="ar-EG" b="1" dirty="0" smtClean="0"/>
              <a:t> </a:t>
            </a:r>
            <a:endParaRPr lang="en-US" dirty="0" smtClean="0">
              <a:cs typeface="Majalla UI"/>
            </a:endParaRPr>
          </a:p>
          <a:p>
            <a:pPr eaLnBrk="1" hangingPunct="1"/>
            <a:endParaRPr lang="ar-SA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36F16D-4DEC-4CEC-90E2-87AE17AB6F6C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8196" name="صورة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657600"/>
            <a:ext cx="58769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مثال 1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17411" name="Rectangle 3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2171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ar-SA" b="1" smtClean="0"/>
              <a:t>اعطى مدرس تلاميذه امتحانا فى  اللغة العربية فاذا كان عدد التلاميذ 50 نجد ان الدرجات على النحو التالى :</a:t>
            </a:r>
            <a:endParaRPr lang="en-US" b="1" smtClean="0">
              <a:cs typeface="Majalla UI"/>
            </a:endParaRPr>
          </a:p>
        </p:txBody>
      </p:sp>
      <p:graphicFrame>
        <p:nvGraphicFramePr>
          <p:cNvPr id="70829" name="Group 173"/>
          <p:cNvGraphicFramePr>
            <a:graphicFrameLocks noGrp="1"/>
          </p:cNvGraphicFramePr>
          <p:nvPr>
            <p:ph sz="half" idx="2"/>
          </p:nvPr>
        </p:nvGraphicFramePr>
        <p:xfrm>
          <a:off x="914400" y="3276600"/>
          <a:ext cx="7391400" cy="1447800"/>
        </p:xfrm>
        <a:graphic>
          <a:graphicData uri="http://schemas.openxmlformats.org/drawingml/2006/table">
            <a:tbl>
              <a:tblPr rtl="1"/>
              <a:tblGrid>
                <a:gridCol w="1905000"/>
                <a:gridCol w="609600"/>
                <a:gridCol w="609600"/>
                <a:gridCol w="685800"/>
                <a:gridCol w="685800"/>
                <a:gridCol w="609600"/>
                <a:gridCol w="685800"/>
                <a:gridCol w="16002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الدرجة (س)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التكرار (ك) 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0EE76-03D5-4219-9809-9867C91A0F5C}" type="slidenum">
              <a:rPr lang="ar-SA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الاجابة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62600" y="1524000"/>
            <a:ext cx="3352800" cy="44958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مجـ   س × ك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مربع كل درجة ( س</a:t>
            </a:r>
            <a:r>
              <a:rPr lang="ar-SA" b="1" baseline="30000" smtClean="0"/>
              <a:t>2</a:t>
            </a:r>
            <a:r>
              <a:rPr lang="ar-SA" b="1" smtClean="0"/>
              <a:t> )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مجـ  ك × س</a:t>
            </a:r>
            <a:r>
              <a:rPr lang="ar-SA" b="1" baseline="30000" smtClean="0"/>
              <a:t>2</a:t>
            </a:r>
            <a:r>
              <a:rPr lang="ar-SA" sz="2800" b="1" baseline="30000" smtClean="0"/>
              <a:t> </a:t>
            </a:r>
          </a:p>
          <a:p>
            <a:pPr marL="533400" indent="-533400" eaLnBrk="1" hangingPunct="1"/>
            <a:endParaRPr lang="en-US" sz="2800" smtClean="0">
              <a:cs typeface="Majalla UI"/>
            </a:endParaRPr>
          </a:p>
        </p:txBody>
      </p:sp>
      <p:graphicFrame>
        <p:nvGraphicFramePr>
          <p:cNvPr id="76889" name="Group 89"/>
          <p:cNvGraphicFramePr>
            <a:graphicFrameLocks noGrp="1"/>
          </p:cNvGraphicFramePr>
          <p:nvPr>
            <p:ph sz="half" idx="2"/>
          </p:nvPr>
        </p:nvGraphicFramePr>
        <p:xfrm>
          <a:off x="76200" y="1295400"/>
          <a:ext cx="5410200" cy="4831080"/>
        </p:xfrm>
        <a:graphic>
          <a:graphicData uri="http://schemas.openxmlformats.org/drawingml/2006/table">
            <a:tbl>
              <a:tblPr rtl="1"/>
              <a:tblGrid>
                <a:gridCol w="1219200"/>
                <a:gridCol w="1066800"/>
                <a:gridCol w="1143000"/>
                <a:gridCol w="685800"/>
                <a:gridCol w="12954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الدرجة (س)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التكرار (ك)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س × ك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ك × 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82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621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637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486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325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2205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131E7-8C37-4C74-A058-1A8291DED06F}" type="slidenum">
              <a:rPr lang="ar-SA"/>
              <a:pPr>
                <a:defRPr/>
              </a:pPr>
              <a:t>11</a:t>
            </a:fld>
            <a:endParaRPr lang="en-US"/>
          </a:p>
        </p:txBody>
      </p:sp>
      <p:sp>
        <p:nvSpPr>
          <p:cNvPr id="76890" name="Oval 90"/>
          <p:cNvSpPr>
            <a:spLocks noChangeArrowheads="1"/>
          </p:cNvSpPr>
          <p:nvPr/>
        </p:nvSpPr>
        <p:spPr bwMode="auto">
          <a:xfrm>
            <a:off x="2133600" y="5410200"/>
            <a:ext cx="914400" cy="5334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6891" name="Oval 91"/>
          <p:cNvSpPr>
            <a:spLocks noChangeArrowheads="1"/>
          </p:cNvSpPr>
          <p:nvPr/>
        </p:nvSpPr>
        <p:spPr bwMode="auto">
          <a:xfrm>
            <a:off x="228600" y="5334000"/>
            <a:ext cx="1066800" cy="6858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6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6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6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90" grpId="0" animBg="1"/>
      <p:bldP spid="768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F610F-97FD-4FFD-8356-299C69A29285}" type="slidenum">
              <a:rPr lang="ar-SA"/>
              <a:pPr>
                <a:defRPr/>
              </a:pPr>
              <a:t>12</a:t>
            </a:fld>
            <a:endParaRPr lang="en-US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2057400" y="1143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>
            <a:off x="5486400" y="11430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 flipV="1">
            <a:off x="5715000" y="1600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5791200" y="1600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4038600" y="11430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2133600" y="11430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4343400" y="1752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 flipH="1">
            <a:off x="2438400" y="1752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3733800" y="14478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3200400" y="11430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1143000" y="12954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6096000" y="12954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>
            <a:off x="2057400" y="2667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>
            <a:off x="5486400" y="26670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66" name="Line 18"/>
          <p:cNvSpPr>
            <a:spLocks noChangeShapeType="1"/>
          </p:cNvSpPr>
          <p:nvPr/>
        </p:nvSpPr>
        <p:spPr bwMode="auto">
          <a:xfrm flipV="1">
            <a:off x="5715000" y="3124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67" name="Line 19"/>
          <p:cNvSpPr>
            <a:spLocks noChangeShapeType="1"/>
          </p:cNvSpPr>
          <p:nvPr/>
        </p:nvSpPr>
        <p:spPr bwMode="auto">
          <a:xfrm>
            <a:off x="5791200" y="3124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4038600" y="26670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2205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2133600" y="26670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325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 flipH="1">
            <a:off x="4343400" y="3276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 flipH="1">
            <a:off x="2438400" y="3276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3733800" y="29718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3200400" y="26670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74" name="Text Box 26"/>
          <p:cNvSpPr txBox="1">
            <a:spLocks noChangeArrowheads="1"/>
          </p:cNvSpPr>
          <p:nvPr/>
        </p:nvSpPr>
        <p:spPr bwMode="auto">
          <a:xfrm>
            <a:off x="1143000" y="28194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75" name="Text Box 27"/>
          <p:cNvSpPr txBox="1">
            <a:spLocks noChangeArrowheads="1"/>
          </p:cNvSpPr>
          <p:nvPr/>
        </p:nvSpPr>
        <p:spPr bwMode="auto">
          <a:xfrm>
            <a:off x="6096000" y="28194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76" name="Line 28"/>
          <p:cNvSpPr>
            <a:spLocks noChangeShapeType="1"/>
          </p:cNvSpPr>
          <p:nvPr/>
        </p:nvSpPr>
        <p:spPr bwMode="auto">
          <a:xfrm>
            <a:off x="2286000" y="41148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77" name="Line 29"/>
          <p:cNvSpPr>
            <a:spLocks noChangeShapeType="1"/>
          </p:cNvSpPr>
          <p:nvPr/>
        </p:nvSpPr>
        <p:spPr bwMode="auto">
          <a:xfrm>
            <a:off x="5486400" y="41148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78" name="Line 30"/>
          <p:cNvSpPr>
            <a:spLocks noChangeShapeType="1"/>
          </p:cNvSpPr>
          <p:nvPr/>
        </p:nvSpPr>
        <p:spPr bwMode="auto">
          <a:xfrm flipV="1">
            <a:off x="5715000" y="4572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79" name="Line 31"/>
          <p:cNvSpPr>
            <a:spLocks noChangeShapeType="1"/>
          </p:cNvSpPr>
          <p:nvPr/>
        </p:nvSpPr>
        <p:spPr bwMode="auto">
          <a:xfrm>
            <a:off x="5791200" y="45720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884" name="Text Box 36"/>
          <p:cNvSpPr txBox="1">
            <a:spLocks noChangeArrowheads="1"/>
          </p:cNvSpPr>
          <p:nvPr/>
        </p:nvSpPr>
        <p:spPr bwMode="auto">
          <a:xfrm>
            <a:off x="3733800" y="44196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87" name="Text Box 39"/>
          <p:cNvSpPr txBox="1">
            <a:spLocks noChangeArrowheads="1"/>
          </p:cNvSpPr>
          <p:nvPr/>
        </p:nvSpPr>
        <p:spPr bwMode="auto">
          <a:xfrm>
            <a:off x="6096000" y="42672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888" name="Text Box 40"/>
          <p:cNvSpPr txBox="1">
            <a:spLocks noChangeArrowheads="1"/>
          </p:cNvSpPr>
          <p:nvPr/>
        </p:nvSpPr>
        <p:spPr bwMode="auto">
          <a:xfrm>
            <a:off x="4191000" y="4419600"/>
            <a:ext cx="1143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44.1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901" name="Text Box 53"/>
          <p:cNvSpPr txBox="1">
            <a:spLocks noChangeArrowheads="1"/>
          </p:cNvSpPr>
          <p:nvPr/>
        </p:nvSpPr>
        <p:spPr bwMode="auto">
          <a:xfrm>
            <a:off x="2133600" y="4419600"/>
            <a:ext cx="1447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42.25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902" name="Line 54"/>
          <p:cNvSpPr>
            <a:spLocks noChangeShapeType="1"/>
          </p:cNvSpPr>
          <p:nvPr/>
        </p:nvSpPr>
        <p:spPr bwMode="auto">
          <a:xfrm>
            <a:off x="4191000" y="5562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903" name="Line 55"/>
          <p:cNvSpPr>
            <a:spLocks noChangeShapeType="1"/>
          </p:cNvSpPr>
          <p:nvPr/>
        </p:nvSpPr>
        <p:spPr bwMode="auto">
          <a:xfrm>
            <a:off x="5334000" y="55626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904" name="Line 56"/>
          <p:cNvSpPr>
            <a:spLocks noChangeShapeType="1"/>
          </p:cNvSpPr>
          <p:nvPr/>
        </p:nvSpPr>
        <p:spPr bwMode="auto">
          <a:xfrm flipV="1">
            <a:off x="5486400" y="5715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905" name="Line 57"/>
          <p:cNvSpPr>
            <a:spLocks noChangeShapeType="1"/>
          </p:cNvSpPr>
          <p:nvPr/>
        </p:nvSpPr>
        <p:spPr bwMode="auto">
          <a:xfrm>
            <a:off x="5562600" y="57150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78907" name="Text Box 59"/>
          <p:cNvSpPr txBox="1">
            <a:spLocks noChangeArrowheads="1"/>
          </p:cNvSpPr>
          <p:nvPr/>
        </p:nvSpPr>
        <p:spPr bwMode="auto">
          <a:xfrm>
            <a:off x="5943600" y="5715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910" name="Text Box 62"/>
          <p:cNvSpPr txBox="1">
            <a:spLocks noChangeArrowheads="1"/>
          </p:cNvSpPr>
          <p:nvPr/>
        </p:nvSpPr>
        <p:spPr bwMode="auto">
          <a:xfrm>
            <a:off x="4038600" y="5638800"/>
            <a:ext cx="1143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1.85 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911" name="Text Box 63"/>
          <p:cNvSpPr txBox="1">
            <a:spLocks noChangeArrowheads="1"/>
          </p:cNvSpPr>
          <p:nvPr/>
        </p:nvSpPr>
        <p:spPr bwMode="auto">
          <a:xfrm>
            <a:off x="2362200" y="5638800"/>
            <a:ext cx="1600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= </a:t>
            </a:r>
            <a:r>
              <a:rPr lang="ar-SA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1.4</a:t>
            </a:r>
            <a:endParaRPr lang="en-US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8912" name="Text Box 64"/>
          <p:cNvSpPr txBox="1">
            <a:spLocks noChangeArrowheads="1"/>
          </p:cNvSpPr>
          <p:nvPr/>
        </p:nvSpPr>
        <p:spPr bwMode="auto">
          <a:xfrm>
            <a:off x="4114800" y="457200"/>
            <a:ext cx="4419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4 .</a:t>
            </a: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تطبيق القانون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8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8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8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8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8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7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8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78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78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7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8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8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7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8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5" dur="1000"/>
                                        <p:tgtEl>
                                          <p:spTgt spid="7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8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78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7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78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78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7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78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78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0" dur="1000"/>
                                        <p:tgtEl>
                                          <p:spTgt spid="7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7" dur="1000"/>
                                        <p:tgtEl>
                                          <p:spTgt spid="7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/>
      <p:bldP spid="78857" grpId="0"/>
      <p:bldP spid="78860" grpId="0"/>
      <p:bldP spid="78861" grpId="0"/>
      <p:bldP spid="78862" grpId="0"/>
      <p:bldP spid="78863" grpId="0"/>
      <p:bldP spid="78868" grpId="0"/>
      <p:bldP spid="78869" grpId="0"/>
      <p:bldP spid="78872" grpId="0"/>
      <p:bldP spid="78873" grpId="0"/>
      <p:bldP spid="78874" grpId="0"/>
      <p:bldP spid="78875" grpId="0"/>
      <p:bldP spid="78884" grpId="0"/>
      <p:bldP spid="78887" grpId="0"/>
      <p:bldP spid="78888" grpId="0"/>
      <p:bldP spid="78901" grpId="0"/>
      <p:bldP spid="78907" grpId="0"/>
      <p:bldP spid="78910" grpId="0"/>
      <p:bldP spid="789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مثال 2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graphicFrame>
        <p:nvGraphicFramePr>
          <p:cNvPr id="79916" name="Group 44"/>
          <p:cNvGraphicFramePr>
            <a:graphicFrameLocks noGrp="1"/>
          </p:cNvGraphicFramePr>
          <p:nvPr>
            <p:ph type="tbl" idx="1"/>
          </p:nvPr>
        </p:nvGraphicFramePr>
        <p:xfrm>
          <a:off x="533400" y="2743200"/>
          <a:ext cx="8229600" cy="1781175"/>
        </p:xfrm>
        <a:graphic>
          <a:graphicData uri="http://schemas.openxmlformats.org/drawingml/2006/table">
            <a:tbl>
              <a:tblPr rtl="1"/>
              <a:tblGrid>
                <a:gridCol w="2362200"/>
                <a:gridCol w="685800"/>
                <a:gridCol w="685800"/>
                <a:gridCol w="762000"/>
                <a:gridCol w="685800"/>
                <a:gridCol w="685800"/>
                <a:gridCol w="762000"/>
                <a:gridCol w="16002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الدرجات (س)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23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24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عدد الطلاب (ك) 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956024-E6D2-4700-8CDD-8770A3101B00}" type="slidenum">
              <a:rPr lang="ar-SA"/>
              <a:pPr>
                <a:defRPr/>
              </a:pPr>
              <a:t>13</a:t>
            </a:fld>
            <a:endParaRPr lang="en-US"/>
          </a:p>
        </p:txBody>
      </p: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228600" y="1524000"/>
            <a:ext cx="85344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فيما يلى درجات خمسة وعشرون طالب فى احد المواد الدراسية 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الاجابة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562600" y="1524000"/>
            <a:ext cx="3352800" cy="44958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مجـ   ك × س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مربع كل درجة ( س</a:t>
            </a:r>
            <a:r>
              <a:rPr lang="ar-SA" b="1" baseline="30000" smtClean="0"/>
              <a:t>2</a:t>
            </a:r>
            <a:r>
              <a:rPr lang="ar-SA" b="1" smtClean="0"/>
              <a:t> )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مجـ  ك × س</a:t>
            </a:r>
            <a:r>
              <a:rPr lang="ar-SA" b="1" baseline="30000" smtClean="0"/>
              <a:t>2</a:t>
            </a:r>
            <a:r>
              <a:rPr lang="ar-SA" sz="2800" b="1" baseline="30000" smtClean="0"/>
              <a:t> </a:t>
            </a:r>
          </a:p>
          <a:p>
            <a:pPr marL="533400" indent="-533400" eaLnBrk="1" hangingPunct="1"/>
            <a:endParaRPr lang="en-US" sz="2800" smtClean="0">
              <a:cs typeface="Majalla UI"/>
            </a:endParaRPr>
          </a:p>
        </p:txBody>
      </p:sp>
      <p:graphicFrame>
        <p:nvGraphicFramePr>
          <p:cNvPr id="108575" name="Group 31"/>
          <p:cNvGraphicFramePr>
            <a:graphicFrameLocks noGrp="1"/>
          </p:cNvGraphicFramePr>
          <p:nvPr>
            <p:ph sz="half" idx="2"/>
          </p:nvPr>
        </p:nvGraphicFramePr>
        <p:xfrm>
          <a:off x="76200" y="1295400"/>
          <a:ext cx="5943600" cy="4831080"/>
        </p:xfrm>
        <a:graphic>
          <a:graphicData uri="http://schemas.openxmlformats.org/drawingml/2006/table">
            <a:tbl>
              <a:tblPr rtl="1"/>
              <a:tblGrid>
                <a:gridCol w="1338262"/>
                <a:gridCol w="1173163"/>
                <a:gridCol w="1255712"/>
                <a:gridCol w="908050"/>
                <a:gridCol w="1268413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الدرجة (س)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التكرار (ك)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ك × س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ك × 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82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441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484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529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576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625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1200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3087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2904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2645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1152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1250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552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12238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E898C7-D305-40A3-BD3B-CF3A2D4D7D83}" type="slidenum">
              <a:rPr lang="ar-SA"/>
              <a:pPr>
                <a:defRPr/>
              </a:pPr>
              <a:t>14</a:t>
            </a:fld>
            <a:endParaRPr lang="en-US"/>
          </a:p>
        </p:txBody>
      </p:sp>
      <p:sp>
        <p:nvSpPr>
          <p:cNvPr id="108577" name="Oval 33"/>
          <p:cNvSpPr>
            <a:spLocks noChangeArrowheads="1"/>
          </p:cNvSpPr>
          <p:nvPr/>
        </p:nvSpPr>
        <p:spPr bwMode="auto">
          <a:xfrm>
            <a:off x="2438400" y="5410200"/>
            <a:ext cx="990600" cy="5334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8578" name="Oval 34"/>
          <p:cNvSpPr>
            <a:spLocks noChangeArrowheads="1"/>
          </p:cNvSpPr>
          <p:nvPr/>
        </p:nvSpPr>
        <p:spPr bwMode="auto">
          <a:xfrm>
            <a:off x="152400" y="5334000"/>
            <a:ext cx="1219200" cy="7620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8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7" grpId="0" animBg="1"/>
      <p:bldP spid="10857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D4D71-A174-4149-87DD-1F3336AB673F}" type="slidenum">
              <a:rPr lang="ar-SA"/>
              <a:pPr>
                <a:defRPr/>
              </a:pPr>
              <a:t>15</a:t>
            </a:fld>
            <a:endParaRPr lang="en-US"/>
          </a:p>
        </p:txBody>
      </p:sp>
      <p:sp>
        <p:nvSpPr>
          <p:cNvPr id="109570" name="Line 2"/>
          <p:cNvSpPr>
            <a:spLocks noChangeShapeType="1"/>
          </p:cNvSpPr>
          <p:nvPr/>
        </p:nvSpPr>
        <p:spPr bwMode="auto">
          <a:xfrm>
            <a:off x="2819400" y="838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1" name="Line 3"/>
          <p:cNvSpPr>
            <a:spLocks noChangeShapeType="1"/>
          </p:cNvSpPr>
          <p:nvPr/>
        </p:nvSpPr>
        <p:spPr bwMode="auto">
          <a:xfrm>
            <a:off x="6248400" y="838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2" name="Line 4"/>
          <p:cNvSpPr>
            <a:spLocks noChangeShapeType="1"/>
          </p:cNvSpPr>
          <p:nvPr/>
        </p:nvSpPr>
        <p:spPr bwMode="auto">
          <a:xfrm flipV="1">
            <a:off x="6477000" y="1295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3" name="Line 5"/>
          <p:cNvSpPr>
            <a:spLocks noChangeShapeType="1"/>
          </p:cNvSpPr>
          <p:nvPr/>
        </p:nvSpPr>
        <p:spPr bwMode="auto">
          <a:xfrm>
            <a:off x="6553200" y="1295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4800600" y="8382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2895600" y="8382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76" name="Line 8"/>
          <p:cNvSpPr>
            <a:spLocks noChangeShapeType="1"/>
          </p:cNvSpPr>
          <p:nvPr/>
        </p:nvSpPr>
        <p:spPr bwMode="auto">
          <a:xfrm flipH="1">
            <a:off x="5105400" y="1447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 flipH="1">
            <a:off x="3200400" y="1447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78" name="Text Box 10"/>
          <p:cNvSpPr txBox="1">
            <a:spLocks noChangeArrowheads="1"/>
          </p:cNvSpPr>
          <p:nvPr/>
        </p:nvSpPr>
        <p:spPr bwMode="auto">
          <a:xfrm>
            <a:off x="4495800" y="1143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79" name="Text Box 11"/>
          <p:cNvSpPr txBox="1">
            <a:spLocks noChangeArrowheads="1"/>
          </p:cNvSpPr>
          <p:nvPr/>
        </p:nvSpPr>
        <p:spPr bwMode="auto">
          <a:xfrm>
            <a:off x="3962400" y="838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2133600" y="838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81" name="Text Box 13"/>
          <p:cNvSpPr txBox="1">
            <a:spLocks noChangeArrowheads="1"/>
          </p:cNvSpPr>
          <p:nvPr/>
        </p:nvSpPr>
        <p:spPr bwMode="auto">
          <a:xfrm>
            <a:off x="6858000" y="990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82" name="Line 14"/>
          <p:cNvSpPr>
            <a:spLocks noChangeShapeType="1"/>
          </p:cNvSpPr>
          <p:nvPr/>
        </p:nvSpPr>
        <p:spPr bwMode="auto">
          <a:xfrm>
            <a:off x="2819400" y="2362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6248400" y="2362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 flipV="1">
            <a:off x="6477000" y="2819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>
            <a:off x="6553200" y="2819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86" name="Text Box 18"/>
          <p:cNvSpPr txBox="1">
            <a:spLocks noChangeArrowheads="1"/>
          </p:cNvSpPr>
          <p:nvPr/>
        </p:nvSpPr>
        <p:spPr bwMode="auto">
          <a:xfrm>
            <a:off x="4800600" y="23622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12238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25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2895600" y="23622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552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25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88" name="Line 20"/>
          <p:cNvSpPr>
            <a:spLocks noChangeShapeType="1"/>
          </p:cNvSpPr>
          <p:nvPr/>
        </p:nvSpPr>
        <p:spPr bwMode="auto">
          <a:xfrm flipH="1">
            <a:off x="5105400" y="2971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89" name="Line 21"/>
          <p:cNvSpPr>
            <a:spLocks noChangeShapeType="1"/>
          </p:cNvSpPr>
          <p:nvPr/>
        </p:nvSpPr>
        <p:spPr bwMode="auto">
          <a:xfrm flipH="1">
            <a:off x="3200400" y="2971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4495800" y="2667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3962400" y="2362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2133600" y="2362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6858000" y="2514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94" name="Line 26"/>
          <p:cNvSpPr>
            <a:spLocks noChangeShapeType="1"/>
          </p:cNvSpPr>
          <p:nvPr/>
        </p:nvSpPr>
        <p:spPr bwMode="auto">
          <a:xfrm>
            <a:off x="3048000" y="3810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95" name="Line 27"/>
          <p:cNvSpPr>
            <a:spLocks noChangeShapeType="1"/>
          </p:cNvSpPr>
          <p:nvPr/>
        </p:nvSpPr>
        <p:spPr bwMode="auto">
          <a:xfrm>
            <a:off x="6248400" y="38100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96" name="Line 28"/>
          <p:cNvSpPr>
            <a:spLocks noChangeShapeType="1"/>
          </p:cNvSpPr>
          <p:nvPr/>
        </p:nvSpPr>
        <p:spPr bwMode="auto">
          <a:xfrm flipV="1">
            <a:off x="6477000" y="4267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97" name="Line 29"/>
          <p:cNvSpPr>
            <a:spLocks noChangeShapeType="1"/>
          </p:cNvSpPr>
          <p:nvPr/>
        </p:nvSpPr>
        <p:spPr bwMode="auto">
          <a:xfrm>
            <a:off x="6553200" y="4267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598" name="Text Box 30"/>
          <p:cNvSpPr txBox="1">
            <a:spLocks noChangeArrowheads="1"/>
          </p:cNvSpPr>
          <p:nvPr/>
        </p:nvSpPr>
        <p:spPr bwMode="auto">
          <a:xfrm>
            <a:off x="4495800" y="41148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599" name="Text Box 31"/>
          <p:cNvSpPr txBox="1">
            <a:spLocks noChangeArrowheads="1"/>
          </p:cNvSpPr>
          <p:nvPr/>
        </p:nvSpPr>
        <p:spPr bwMode="auto">
          <a:xfrm>
            <a:off x="6858000" y="39624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600" name="Text Box 32"/>
          <p:cNvSpPr txBox="1">
            <a:spLocks noChangeArrowheads="1"/>
          </p:cNvSpPr>
          <p:nvPr/>
        </p:nvSpPr>
        <p:spPr bwMode="auto">
          <a:xfrm>
            <a:off x="4648200" y="4038600"/>
            <a:ext cx="1600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489.52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601" name="Text Box 33"/>
          <p:cNvSpPr txBox="1">
            <a:spLocks noChangeArrowheads="1"/>
          </p:cNvSpPr>
          <p:nvPr/>
        </p:nvSpPr>
        <p:spPr bwMode="auto">
          <a:xfrm>
            <a:off x="2895600" y="4114800"/>
            <a:ext cx="1447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487.52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602" name="Line 34"/>
          <p:cNvSpPr>
            <a:spLocks noChangeShapeType="1"/>
          </p:cNvSpPr>
          <p:nvPr/>
        </p:nvSpPr>
        <p:spPr bwMode="auto">
          <a:xfrm>
            <a:off x="4953000" y="5257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603" name="Line 35"/>
          <p:cNvSpPr>
            <a:spLocks noChangeShapeType="1"/>
          </p:cNvSpPr>
          <p:nvPr/>
        </p:nvSpPr>
        <p:spPr bwMode="auto">
          <a:xfrm>
            <a:off x="6096000" y="52578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604" name="Line 36"/>
          <p:cNvSpPr>
            <a:spLocks noChangeShapeType="1"/>
          </p:cNvSpPr>
          <p:nvPr/>
        </p:nvSpPr>
        <p:spPr bwMode="auto">
          <a:xfrm flipV="1">
            <a:off x="6248400" y="5410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605" name="Line 37"/>
          <p:cNvSpPr>
            <a:spLocks noChangeShapeType="1"/>
          </p:cNvSpPr>
          <p:nvPr/>
        </p:nvSpPr>
        <p:spPr bwMode="auto">
          <a:xfrm>
            <a:off x="6324600" y="5410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109606" name="Text Box 38"/>
          <p:cNvSpPr txBox="1">
            <a:spLocks noChangeArrowheads="1"/>
          </p:cNvSpPr>
          <p:nvPr/>
        </p:nvSpPr>
        <p:spPr bwMode="auto">
          <a:xfrm>
            <a:off x="6705600" y="54102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607" name="Text Box 39"/>
          <p:cNvSpPr txBox="1">
            <a:spLocks noChangeArrowheads="1"/>
          </p:cNvSpPr>
          <p:nvPr/>
        </p:nvSpPr>
        <p:spPr bwMode="auto">
          <a:xfrm>
            <a:off x="4800600" y="5334000"/>
            <a:ext cx="1143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 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9608" name="Text Box 40"/>
          <p:cNvSpPr txBox="1">
            <a:spLocks noChangeArrowheads="1"/>
          </p:cNvSpPr>
          <p:nvPr/>
        </p:nvSpPr>
        <p:spPr bwMode="auto">
          <a:xfrm>
            <a:off x="3124200" y="5334000"/>
            <a:ext cx="1600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=  </a:t>
            </a:r>
            <a:r>
              <a:rPr lang="ar-SA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1.4</a:t>
            </a:r>
            <a:endParaRPr lang="en-US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0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09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0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0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0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0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09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0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10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10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10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10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10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10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9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9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0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109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109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9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9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10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6" grpId="0"/>
      <p:bldP spid="109587" grpId="0"/>
      <p:bldP spid="109590" grpId="0"/>
      <p:bldP spid="109591" grpId="0"/>
      <p:bldP spid="109592" grpId="0"/>
      <p:bldP spid="109593" grpId="0"/>
      <p:bldP spid="109598" grpId="0"/>
      <p:bldP spid="109599" grpId="0"/>
      <p:bldP spid="109600" grpId="0"/>
      <p:bldP spid="109601" grpId="0"/>
      <p:bldP spid="109606" grpId="0"/>
      <p:bldP spid="109607" grpId="0"/>
      <p:bldP spid="1096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rgbClr val="FFEDC9"/>
                </a:solidFill>
                <a:ea typeface="+mj-ea"/>
              </a:rPr>
              <a:t>ثالثا : حساب الإنحراف المعيارى من فئات الدرجات :</a:t>
            </a:r>
            <a:endParaRPr lang="en-US" sz="3600" b="1" smtClean="0">
              <a:solidFill>
                <a:srgbClr val="FFEDC9"/>
              </a:solidFill>
              <a:ea typeface="+mj-ea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8991600" cy="4648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نحسب مراكز الفئات  </a:t>
            </a:r>
            <a:r>
              <a:rPr lang="ar-SA" b="1" smtClean="0">
                <a:solidFill>
                  <a:schemeClr val="folHlink"/>
                </a:solidFill>
              </a:rPr>
              <a:t>( س 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2400" b="1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حاصل ضرب مراكز الفئات فى التكرار المقابل  لها </a:t>
            </a:r>
            <a:r>
              <a:rPr lang="ar-SA" b="1" smtClean="0">
                <a:solidFill>
                  <a:schemeClr val="folHlink"/>
                </a:solidFill>
              </a:rPr>
              <a:t>( س × ك 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2400" b="1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مجموع حاصل ضرب مراكز الفئات فى التكرار المقابل لها </a:t>
            </a:r>
            <a:r>
              <a:rPr lang="ar-SA" b="1" smtClean="0">
                <a:solidFill>
                  <a:schemeClr val="folHlink"/>
                </a:solidFill>
              </a:rPr>
              <a:t>( مجـ  س</a:t>
            </a:r>
            <a:r>
              <a:rPr lang="ar-SA" b="1" baseline="30000" smtClean="0">
                <a:solidFill>
                  <a:schemeClr val="folHlink"/>
                </a:solidFill>
              </a:rPr>
              <a:t>2</a:t>
            </a:r>
            <a:r>
              <a:rPr lang="ar-SA" b="1" smtClean="0">
                <a:solidFill>
                  <a:schemeClr val="folHlink"/>
                </a:solidFill>
              </a:rPr>
              <a:t> × ك  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2000" b="1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تطبيق القانون </a:t>
            </a:r>
            <a:endParaRPr lang="en-US" b="1" smtClean="0">
              <a:cs typeface="Majalla UI"/>
            </a:endParaRPr>
          </a:p>
        </p:txBody>
      </p:sp>
      <p:sp>
        <p:nvSpPr>
          <p:cNvPr id="1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212CD-2519-49DE-B823-D930DA34DC59}" type="slidenum">
              <a:rPr lang="ar-SA"/>
              <a:pPr>
                <a:defRPr/>
              </a:pPr>
              <a:t>16</a:t>
            </a:fld>
            <a:endParaRPr lang="en-US"/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1524000" y="5181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4953000" y="5181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 flipV="1">
            <a:off x="5181600" y="5638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3" name="Line 7"/>
          <p:cNvSpPr>
            <a:spLocks noChangeShapeType="1"/>
          </p:cNvSpPr>
          <p:nvPr/>
        </p:nvSpPr>
        <p:spPr bwMode="auto">
          <a:xfrm>
            <a:off x="5257800" y="56388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3505200" y="51816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1600200" y="51816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 flipH="1">
            <a:off x="3810000" y="5791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 flipH="1">
            <a:off x="1905000" y="5791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3200400" y="54864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2667000" y="51816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838200" y="51816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5562600" y="5334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4" grpId="0"/>
      <p:bldP spid="80905" grpId="0"/>
      <p:bldP spid="80908" grpId="0"/>
      <p:bldP spid="80909" grpId="0"/>
      <p:bldP spid="80910" grpId="0"/>
      <p:bldP spid="809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مثال 1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graphicFrame>
        <p:nvGraphicFramePr>
          <p:cNvPr id="82020" name="Group 100"/>
          <p:cNvGraphicFramePr>
            <a:graphicFrameLocks noGrp="1"/>
          </p:cNvGraphicFramePr>
          <p:nvPr>
            <p:ph type="tbl" idx="1"/>
          </p:nvPr>
        </p:nvGraphicFramePr>
        <p:xfrm>
          <a:off x="381000" y="2590800"/>
          <a:ext cx="8305800" cy="1981200"/>
        </p:xfrm>
        <a:graphic>
          <a:graphicData uri="http://schemas.openxmlformats.org/drawingml/2006/table">
            <a:tbl>
              <a:tblPr rtl="1"/>
              <a:tblGrid>
                <a:gridCol w="1905000"/>
                <a:gridCol w="762000"/>
                <a:gridCol w="762000"/>
                <a:gridCol w="762000"/>
                <a:gridCol w="762000"/>
                <a:gridCol w="762000"/>
                <a:gridCol w="1295400"/>
                <a:gridCol w="12954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فئات الدرجات ( ف)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40-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60-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70-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80-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90-100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عدد الطلاب (ك)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DADE5-366B-4B63-9B7A-6AB2373A3905}" type="slidenum">
              <a:rPr lang="ar-SA"/>
              <a:pPr>
                <a:defRPr/>
              </a:pPr>
              <a:t>17</a:t>
            </a:fld>
            <a:endParaRPr lang="en-US"/>
          </a:p>
        </p:txBody>
      </p:sp>
      <p:sp>
        <p:nvSpPr>
          <p:cNvPr id="82022" name="Text Box 102"/>
          <p:cNvSpPr txBox="1">
            <a:spLocks noChangeArrowheads="1"/>
          </p:cNvSpPr>
          <p:nvPr/>
        </p:nvSpPr>
        <p:spPr bwMode="auto">
          <a:xfrm>
            <a:off x="1143000" y="1524000"/>
            <a:ext cx="7315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اوجد الإنحراف المعيارى من فئات الدرجات الآتية :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04800"/>
            <a:ext cx="8305800" cy="22860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مراكز الفئات س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sz="800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 س × ك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ar-SA" sz="800" b="1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ar-SA" b="1" smtClean="0"/>
              <a:t>س</a:t>
            </a:r>
            <a:r>
              <a:rPr lang="ar-SA" b="1" baseline="30000" smtClean="0"/>
              <a:t>2</a:t>
            </a:r>
            <a:r>
              <a:rPr lang="ar-SA" b="1" smtClean="0"/>
              <a:t> × ك</a:t>
            </a:r>
            <a:endParaRPr lang="en-US" b="1" smtClean="0">
              <a:cs typeface="Majalla UI"/>
            </a:endParaRPr>
          </a:p>
        </p:txBody>
      </p:sp>
      <p:graphicFrame>
        <p:nvGraphicFramePr>
          <p:cNvPr id="83045" name="Group 101"/>
          <p:cNvGraphicFramePr>
            <a:graphicFrameLocks noGrp="1"/>
          </p:cNvGraphicFramePr>
          <p:nvPr>
            <p:ph sz="half" idx="2"/>
          </p:nvPr>
        </p:nvGraphicFramePr>
        <p:xfrm>
          <a:off x="685800" y="2492375"/>
          <a:ext cx="7696200" cy="4218559"/>
        </p:xfrm>
        <a:graphic>
          <a:graphicData uri="http://schemas.openxmlformats.org/drawingml/2006/table">
            <a:tbl>
              <a:tblPr rtl="1"/>
              <a:tblGrid>
                <a:gridCol w="1752600"/>
                <a:gridCol w="1600200"/>
                <a:gridCol w="1752600"/>
                <a:gridCol w="1143000"/>
                <a:gridCol w="14478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فئات </a:t>
                      </a:r>
                      <a:r>
                        <a:rPr kumimoji="0" lang="ar-SA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الدرجات </a:t>
                      </a:r>
                      <a:r>
                        <a:rPr kumimoji="0" 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(ف</a:t>
                      </a:r>
                      <a:r>
                        <a:rPr kumimoji="0" lang="ar-SA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عدد الطلاب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(ك)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مراكز الفئات (س)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س× ك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× ك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40-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60-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70-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80-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90-100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1950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1190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855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20250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45375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126750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123750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101150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81225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6920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498500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75DDE-C84C-478E-A2B1-188077DAF428}" type="slidenum">
              <a:rPr lang="ar-SA"/>
              <a:pPr>
                <a:defRPr/>
              </a:pPr>
              <a:t>18</a:t>
            </a:fld>
            <a:endParaRPr lang="en-US"/>
          </a:p>
        </p:txBody>
      </p:sp>
      <p:sp>
        <p:nvSpPr>
          <p:cNvPr id="83047" name="Oval 103"/>
          <p:cNvSpPr>
            <a:spLocks noChangeArrowheads="1"/>
          </p:cNvSpPr>
          <p:nvPr/>
        </p:nvSpPr>
        <p:spPr bwMode="auto">
          <a:xfrm>
            <a:off x="3276600" y="2438400"/>
            <a:ext cx="1752600" cy="10668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048" name="Oval 104"/>
          <p:cNvSpPr>
            <a:spLocks noChangeArrowheads="1"/>
          </p:cNvSpPr>
          <p:nvPr/>
        </p:nvSpPr>
        <p:spPr bwMode="auto">
          <a:xfrm>
            <a:off x="2209800" y="6172200"/>
            <a:ext cx="1066800" cy="5334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049" name="Oval 105"/>
          <p:cNvSpPr>
            <a:spLocks noChangeArrowheads="1"/>
          </p:cNvSpPr>
          <p:nvPr/>
        </p:nvSpPr>
        <p:spPr bwMode="auto">
          <a:xfrm>
            <a:off x="685800" y="6172200"/>
            <a:ext cx="1447800" cy="5334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3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3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3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3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3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7" grpId="0" animBg="1"/>
      <p:bldP spid="83048" grpId="0" animBg="1"/>
      <p:bldP spid="830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ar-SA" b="1" smtClean="0">
                <a:solidFill>
                  <a:schemeClr val="hlink"/>
                </a:solidFill>
              </a:rPr>
              <a:t>4 .</a:t>
            </a:r>
            <a:r>
              <a:rPr lang="ar-SA" b="1" smtClean="0"/>
              <a:t> تطبيق القانون</a:t>
            </a:r>
          </a:p>
          <a:p>
            <a:pPr eaLnBrk="1" hangingPunct="1"/>
            <a:endParaRPr lang="ar-SA" b="1" smtClean="0"/>
          </a:p>
          <a:p>
            <a:pPr eaLnBrk="1" hangingPunct="1"/>
            <a:endParaRPr lang="ar-SA" b="1" smtClean="0"/>
          </a:p>
          <a:p>
            <a:pPr eaLnBrk="1" hangingPunct="1"/>
            <a:endParaRPr lang="ar-SA" b="1" smtClean="0"/>
          </a:p>
          <a:p>
            <a:pPr eaLnBrk="1" hangingPunct="1"/>
            <a:endParaRPr lang="ar-SA" b="1" smtClean="0"/>
          </a:p>
          <a:p>
            <a:pPr eaLnBrk="1" hangingPunct="1"/>
            <a:endParaRPr lang="ar-SA" b="1" smtClean="0"/>
          </a:p>
          <a:p>
            <a:pPr eaLnBrk="1" hangingPunct="1">
              <a:buFont typeface="Wingdings" pitchFamily="2" charset="2"/>
              <a:buNone/>
            </a:pPr>
            <a:r>
              <a:rPr lang="ar-SA" b="1" smtClean="0"/>
              <a:t> </a:t>
            </a:r>
            <a:endParaRPr lang="en-US" b="1" smtClean="0">
              <a:cs typeface="Majalla UI"/>
            </a:endParaRPr>
          </a:p>
        </p:txBody>
      </p:sp>
      <p:sp>
        <p:nvSpPr>
          <p:cNvPr id="3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61E54-47CF-4762-86A5-688A2CFC0616}" type="slidenum">
              <a:rPr lang="ar-SA"/>
              <a:pPr>
                <a:defRPr/>
              </a:pPr>
              <a:t>19</a:t>
            </a:fld>
            <a:endParaRPr lang="en-US"/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2590800" y="1371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73" name="Line 5"/>
          <p:cNvSpPr>
            <a:spLocks noChangeShapeType="1"/>
          </p:cNvSpPr>
          <p:nvPr/>
        </p:nvSpPr>
        <p:spPr bwMode="auto">
          <a:xfrm>
            <a:off x="6019800" y="1371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74" name="Line 6"/>
          <p:cNvSpPr>
            <a:spLocks noChangeShapeType="1"/>
          </p:cNvSpPr>
          <p:nvPr/>
        </p:nvSpPr>
        <p:spPr bwMode="auto">
          <a:xfrm flipV="1">
            <a:off x="6248400" y="1828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75" name="Line 7"/>
          <p:cNvSpPr>
            <a:spLocks noChangeShapeType="1"/>
          </p:cNvSpPr>
          <p:nvPr/>
        </p:nvSpPr>
        <p:spPr bwMode="auto">
          <a:xfrm>
            <a:off x="6324600" y="18288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4572000" y="13716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2667000" y="13716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 flipH="1">
            <a:off x="4876800" y="1981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79" name="Line 11"/>
          <p:cNvSpPr>
            <a:spLocks noChangeShapeType="1"/>
          </p:cNvSpPr>
          <p:nvPr/>
        </p:nvSpPr>
        <p:spPr bwMode="auto">
          <a:xfrm flipH="1">
            <a:off x="2971800" y="1981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4267200" y="16764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3733800" y="13716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1905000" y="13716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6629400" y="1524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84" name="Line 16"/>
          <p:cNvSpPr>
            <a:spLocks noChangeShapeType="1"/>
          </p:cNvSpPr>
          <p:nvPr/>
        </p:nvSpPr>
        <p:spPr bwMode="auto">
          <a:xfrm>
            <a:off x="2590800" y="2743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85" name="Line 17"/>
          <p:cNvSpPr>
            <a:spLocks noChangeShapeType="1"/>
          </p:cNvSpPr>
          <p:nvPr/>
        </p:nvSpPr>
        <p:spPr bwMode="auto">
          <a:xfrm>
            <a:off x="6019800" y="2743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 flipV="1">
            <a:off x="6248400" y="3200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6324600" y="3200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4572000" y="28194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498500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89" name="Text Box 21"/>
          <p:cNvSpPr txBox="1">
            <a:spLocks noChangeArrowheads="1"/>
          </p:cNvSpPr>
          <p:nvPr/>
        </p:nvSpPr>
        <p:spPr bwMode="auto">
          <a:xfrm>
            <a:off x="2667000" y="27432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6920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 flipH="1">
            <a:off x="4876800" y="3352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 flipH="1">
            <a:off x="2971800" y="3352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92" name="Text Box 24"/>
          <p:cNvSpPr txBox="1">
            <a:spLocks noChangeArrowheads="1"/>
          </p:cNvSpPr>
          <p:nvPr/>
        </p:nvSpPr>
        <p:spPr bwMode="auto">
          <a:xfrm>
            <a:off x="4267200" y="3048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3733800" y="2743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94" name="Text Box 26"/>
          <p:cNvSpPr txBox="1">
            <a:spLocks noChangeArrowheads="1"/>
          </p:cNvSpPr>
          <p:nvPr/>
        </p:nvSpPr>
        <p:spPr bwMode="auto">
          <a:xfrm>
            <a:off x="1905000" y="2743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95" name="Text Box 27"/>
          <p:cNvSpPr txBox="1">
            <a:spLocks noChangeArrowheads="1"/>
          </p:cNvSpPr>
          <p:nvPr/>
        </p:nvSpPr>
        <p:spPr bwMode="auto">
          <a:xfrm>
            <a:off x="6629400" y="2895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>
            <a:off x="2667000" y="4038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97" name="Line 29"/>
          <p:cNvSpPr>
            <a:spLocks noChangeShapeType="1"/>
          </p:cNvSpPr>
          <p:nvPr/>
        </p:nvSpPr>
        <p:spPr bwMode="auto">
          <a:xfrm>
            <a:off x="6096000" y="4038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V="1">
            <a:off x="6324600" y="4495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3999" name="Line 31"/>
          <p:cNvSpPr>
            <a:spLocks noChangeShapeType="1"/>
          </p:cNvSpPr>
          <p:nvPr/>
        </p:nvSpPr>
        <p:spPr bwMode="auto">
          <a:xfrm>
            <a:off x="6400800" y="44958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4572000" y="4343400"/>
            <a:ext cx="152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4985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4001" name="Text Box 33"/>
          <p:cNvSpPr txBox="1">
            <a:spLocks noChangeArrowheads="1"/>
          </p:cNvSpPr>
          <p:nvPr/>
        </p:nvSpPr>
        <p:spPr bwMode="auto">
          <a:xfrm>
            <a:off x="2362200" y="4343400"/>
            <a:ext cx="1981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4788.64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4004" name="Text Box 36"/>
          <p:cNvSpPr txBox="1">
            <a:spLocks noChangeArrowheads="1"/>
          </p:cNvSpPr>
          <p:nvPr/>
        </p:nvSpPr>
        <p:spPr bwMode="auto">
          <a:xfrm>
            <a:off x="4267200" y="43434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4007" name="Text Box 39"/>
          <p:cNvSpPr txBox="1">
            <a:spLocks noChangeArrowheads="1"/>
          </p:cNvSpPr>
          <p:nvPr/>
        </p:nvSpPr>
        <p:spPr bwMode="auto">
          <a:xfrm>
            <a:off x="6705600" y="4191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84008" name="Text Box 40"/>
          <p:cNvSpPr txBox="1">
            <a:spLocks noChangeArrowheads="1"/>
          </p:cNvSpPr>
          <p:nvPr/>
        </p:nvSpPr>
        <p:spPr bwMode="auto">
          <a:xfrm>
            <a:off x="2362200" y="5334000"/>
            <a:ext cx="51054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               </a:t>
            </a:r>
            <a:r>
              <a:rPr lang="ar-SA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ar-SA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14.01</a:t>
            </a: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      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3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3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3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83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8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3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3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3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83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3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3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83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4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84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84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84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4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84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84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6" grpId="0"/>
      <p:bldP spid="83977" grpId="0"/>
      <p:bldP spid="83980" grpId="0"/>
      <p:bldP spid="83981" grpId="0"/>
      <p:bldP spid="83982" grpId="0"/>
      <p:bldP spid="83983" grpId="0"/>
      <p:bldP spid="83988" grpId="0"/>
      <p:bldP spid="83989" grpId="0"/>
      <p:bldP spid="83992" grpId="0"/>
      <p:bldP spid="83993" grpId="0"/>
      <p:bldP spid="83994" grpId="0"/>
      <p:bldP spid="83995" grpId="0"/>
      <p:bldP spid="84000" grpId="0"/>
      <p:bldP spid="84001" grpId="0"/>
      <p:bldP spid="84004" grpId="0"/>
      <p:bldP spid="84007" grpId="0"/>
      <p:bldP spid="840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عنصر نائب للمحتوى 2"/>
          <p:cNvSpPr>
            <a:spLocks noGrp="1"/>
          </p:cNvSpPr>
          <p:nvPr>
            <p:ph idx="1"/>
          </p:nvPr>
        </p:nvSpPr>
        <p:spPr>
          <a:xfrm>
            <a:off x="1435100" y="685800"/>
            <a:ext cx="7499350" cy="5562600"/>
          </a:xfrm>
        </p:spPr>
        <p:txBody>
          <a:bodyPr/>
          <a:lstStyle/>
          <a:p>
            <a:pPr eaLnBrk="1" hangingPunct="1"/>
            <a:r>
              <a:rPr lang="ar-EG" b="1" smtClean="0"/>
              <a:t>وأما المدى في حالة البيانات المبوبة له أكثر من صيغة، ومنها المعادلة التالية:</a:t>
            </a:r>
            <a:endParaRPr lang="ar-SA" b="1" smtClean="0"/>
          </a:p>
          <a:p>
            <a:pPr eaLnBrk="1" hangingPunct="1"/>
            <a:endParaRPr lang="en-US" smtClean="0">
              <a:cs typeface="Majalla UI"/>
            </a:endParaRPr>
          </a:p>
          <a:p>
            <a:pPr eaLnBrk="1" hangingPunct="1"/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26FC5-7C7E-494D-ACDD-C0EBF7500A1D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9220" name="صورة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86000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مثال 2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8610600" cy="1524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ar-SA" b="1" smtClean="0"/>
              <a:t>اعطى اختبار فى العلوم لمجموعة من التلاميذ عددهم 100 فوجد ان درجاتهم تتوزع كالآتى :</a:t>
            </a:r>
          </a:p>
          <a:p>
            <a:pPr eaLnBrk="1" hangingPunct="1"/>
            <a:endParaRPr lang="en-US" sz="2800" smtClean="0">
              <a:cs typeface="Majalla UI"/>
            </a:endParaRPr>
          </a:p>
        </p:txBody>
      </p:sp>
      <p:graphicFrame>
        <p:nvGraphicFramePr>
          <p:cNvPr id="85151" name="Group 159"/>
          <p:cNvGraphicFramePr>
            <a:graphicFrameLocks noGrp="1"/>
          </p:cNvGraphicFramePr>
          <p:nvPr>
            <p:ph sz="half" idx="2"/>
          </p:nvPr>
        </p:nvGraphicFramePr>
        <p:xfrm>
          <a:off x="0" y="2895600"/>
          <a:ext cx="9144000" cy="1889760"/>
        </p:xfrm>
        <a:graphic>
          <a:graphicData uri="http://schemas.openxmlformats.org/drawingml/2006/table">
            <a:tbl>
              <a:tblPr rtl="1"/>
              <a:tblGrid>
                <a:gridCol w="1260475"/>
                <a:gridCol w="552450"/>
                <a:gridCol w="552450"/>
                <a:gridCol w="787400"/>
                <a:gridCol w="788987"/>
                <a:gridCol w="787400"/>
                <a:gridCol w="788988"/>
                <a:gridCol w="787400"/>
                <a:gridCol w="788987"/>
                <a:gridCol w="788988"/>
                <a:gridCol w="1260475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فئات الدرجات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5-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29-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33-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37-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عدد الطلاب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BE2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86566-2E55-4FD2-AF5D-4B7214529DBC}" type="slidenum">
              <a:rPr lang="ar-SA"/>
              <a:pPr>
                <a:defRPr/>
              </a:pPr>
              <a:t>20</a:t>
            </a:fld>
            <a:endParaRPr lang="en-US"/>
          </a:p>
        </p:txBody>
      </p:sp>
      <p:sp>
        <p:nvSpPr>
          <p:cNvPr id="85108" name="Text Box 116"/>
          <p:cNvSpPr txBox="1">
            <a:spLocks noChangeArrowheads="1"/>
          </p:cNvSpPr>
          <p:nvPr/>
        </p:nvSpPr>
        <p:spPr bwMode="auto">
          <a:xfrm>
            <a:off x="762000" y="5181600"/>
            <a:ext cx="7315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المطلوب حساب الانحراف المعيارى لدرجات الاختبار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200" b="1" smtClean="0">
                <a:solidFill>
                  <a:schemeClr val="hlink"/>
                </a:solidFill>
                <a:ea typeface="+mj-ea"/>
              </a:rPr>
              <a:t>الاجابة :</a:t>
            </a:r>
            <a:endParaRPr lang="en-US" sz="3200" b="1" smtClean="0">
              <a:solidFill>
                <a:schemeClr val="hlink"/>
              </a:solidFill>
              <a:ea typeface="+mj-ea"/>
            </a:endParaRPr>
          </a:p>
        </p:txBody>
      </p:sp>
      <p:graphicFrame>
        <p:nvGraphicFramePr>
          <p:cNvPr id="89133" name="Group 45"/>
          <p:cNvGraphicFramePr>
            <a:graphicFrameLocks noGrp="1"/>
          </p:cNvGraphicFramePr>
          <p:nvPr>
            <p:ph type="tbl" idx="1"/>
          </p:nvPr>
        </p:nvGraphicFramePr>
        <p:xfrm>
          <a:off x="381000" y="914400"/>
          <a:ext cx="8229600" cy="5738559"/>
        </p:xfrm>
        <a:graphic>
          <a:graphicData uri="http://schemas.openxmlformats.org/drawingml/2006/table">
            <a:tbl>
              <a:tblPr rtl="1"/>
              <a:tblGrid>
                <a:gridCol w="1874837"/>
                <a:gridCol w="1709738"/>
                <a:gridCol w="1749425"/>
                <a:gridCol w="1347787"/>
                <a:gridCol w="1547813"/>
              </a:tblGrid>
              <a:tr h="10604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فئات الدرجات (ف)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عدد الطلاب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(ك)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مراكز الفئات (س)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ك × س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ك × 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57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13-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29-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33-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37-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228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391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675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651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195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363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1125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4332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8993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18225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20181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12250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7605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6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المجموع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100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2612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73172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05781-652E-48D9-AFD4-C8F13E72E2E3}" type="slidenum">
              <a:rPr lang="ar-SA"/>
              <a:pPr>
                <a:defRPr/>
              </a:pPr>
              <a:t>21</a:t>
            </a:fld>
            <a:endParaRPr lang="en-US"/>
          </a:p>
        </p:txBody>
      </p:sp>
      <p:sp>
        <p:nvSpPr>
          <p:cNvPr id="89134" name="Oval 46"/>
          <p:cNvSpPr>
            <a:spLocks noChangeArrowheads="1"/>
          </p:cNvSpPr>
          <p:nvPr/>
        </p:nvSpPr>
        <p:spPr bwMode="auto">
          <a:xfrm>
            <a:off x="1981200" y="5943600"/>
            <a:ext cx="1295400" cy="6096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89135" name="Oval 47"/>
          <p:cNvSpPr>
            <a:spLocks noChangeArrowheads="1"/>
          </p:cNvSpPr>
          <p:nvPr/>
        </p:nvSpPr>
        <p:spPr bwMode="auto">
          <a:xfrm>
            <a:off x="381000" y="5943600"/>
            <a:ext cx="1524000" cy="609600"/>
          </a:xfrm>
          <a:prstGeom prst="ellipse">
            <a:avLst/>
          </a:prstGeom>
          <a:noFill/>
          <a:ln w="38100" algn="ctr">
            <a:solidFill>
              <a:srgbClr val="FF75B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9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9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9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34" grpId="0" animBg="1"/>
      <p:bldP spid="891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pPr eaLnBrk="1" hangingPunct="1"/>
            <a:r>
              <a:rPr lang="ar-SA" b="1" smtClean="0"/>
              <a:t>تطبيق القانون</a:t>
            </a:r>
            <a:endParaRPr lang="en-US" b="1" smtClean="0">
              <a:cs typeface="Majalla UI"/>
            </a:endParaRPr>
          </a:p>
        </p:txBody>
      </p:sp>
      <p:sp>
        <p:nvSpPr>
          <p:cNvPr id="42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9DCD10-C8AF-4371-B8F3-3AF837E777D4}" type="slidenum">
              <a:rPr lang="ar-SA"/>
              <a:pPr>
                <a:defRPr/>
              </a:pPr>
              <a:t>22</a:t>
            </a:fld>
            <a:endParaRPr lang="en-US"/>
          </a:p>
        </p:txBody>
      </p:sp>
      <p:sp>
        <p:nvSpPr>
          <p:cNvPr id="93187" name="Line 3"/>
          <p:cNvSpPr>
            <a:spLocks noChangeShapeType="1"/>
          </p:cNvSpPr>
          <p:nvPr/>
        </p:nvSpPr>
        <p:spPr bwMode="auto">
          <a:xfrm>
            <a:off x="2590800" y="1371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6019800" y="1371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 flipV="1">
            <a:off x="6248400" y="1828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>
            <a:off x="6324600" y="18288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572000" y="13716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2667000" y="13716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 flipH="1">
            <a:off x="4876800" y="1981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H="1">
            <a:off x="2971800" y="1981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4267200" y="16764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3733800" y="13716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1905000" y="13716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6629400" y="1524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9" name="Line 15"/>
          <p:cNvSpPr>
            <a:spLocks noChangeShapeType="1"/>
          </p:cNvSpPr>
          <p:nvPr/>
        </p:nvSpPr>
        <p:spPr bwMode="auto">
          <a:xfrm>
            <a:off x="2590800" y="2743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0" name="Line 16"/>
          <p:cNvSpPr>
            <a:spLocks noChangeShapeType="1"/>
          </p:cNvSpPr>
          <p:nvPr/>
        </p:nvSpPr>
        <p:spPr bwMode="auto">
          <a:xfrm>
            <a:off x="6019800" y="2743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1" name="Line 17"/>
          <p:cNvSpPr>
            <a:spLocks noChangeShapeType="1"/>
          </p:cNvSpPr>
          <p:nvPr/>
        </p:nvSpPr>
        <p:spPr bwMode="auto">
          <a:xfrm flipV="1">
            <a:off x="6248400" y="3200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>
            <a:off x="6324600" y="3200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4572000" y="28194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73172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2667000" y="27432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2612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 flipH="1">
            <a:off x="4876800" y="3352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 flipH="1">
            <a:off x="2971800" y="3352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4267200" y="3048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3733800" y="2743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1905000" y="2743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6629400" y="2895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1" name="Line 27"/>
          <p:cNvSpPr>
            <a:spLocks noChangeShapeType="1"/>
          </p:cNvSpPr>
          <p:nvPr/>
        </p:nvSpPr>
        <p:spPr bwMode="auto">
          <a:xfrm>
            <a:off x="2667000" y="40386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12" name="Line 28"/>
          <p:cNvSpPr>
            <a:spLocks noChangeShapeType="1"/>
          </p:cNvSpPr>
          <p:nvPr/>
        </p:nvSpPr>
        <p:spPr bwMode="auto">
          <a:xfrm>
            <a:off x="6096000" y="4038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13" name="Line 29"/>
          <p:cNvSpPr>
            <a:spLocks noChangeShapeType="1"/>
          </p:cNvSpPr>
          <p:nvPr/>
        </p:nvSpPr>
        <p:spPr bwMode="auto">
          <a:xfrm flipV="1">
            <a:off x="6324600" y="4495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14" name="Line 30"/>
          <p:cNvSpPr>
            <a:spLocks noChangeShapeType="1"/>
          </p:cNvSpPr>
          <p:nvPr/>
        </p:nvSpPr>
        <p:spPr bwMode="auto">
          <a:xfrm>
            <a:off x="6400800" y="44958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15" name="Text Box 31"/>
          <p:cNvSpPr txBox="1">
            <a:spLocks noChangeArrowheads="1"/>
          </p:cNvSpPr>
          <p:nvPr/>
        </p:nvSpPr>
        <p:spPr bwMode="auto">
          <a:xfrm>
            <a:off x="4572000" y="4343400"/>
            <a:ext cx="152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731.72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6" name="Text Box 32"/>
          <p:cNvSpPr txBox="1">
            <a:spLocks noChangeArrowheads="1"/>
          </p:cNvSpPr>
          <p:nvPr/>
        </p:nvSpPr>
        <p:spPr bwMode="auto">
          <a:xfrm>
            <a:off x="2362200" y="4343400"/>
            <a:ext cx="1981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682.2544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7" name="Text Box 33"/>
          <p:cNvSpPr txBox="1">
            <a:spLocks noChangeArrowheads="1"/>
          </p:cNvSpPr>
          <p:nvPr/>
        </p:nvSpPr>
        <p:spPr bwMode="auto">
          <a:xfrm>
            <a:off x="4267200" y="43434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8" name="Text Box 34"/>
          <p:cNvSpPr txBox="1">
            <a:spLocks noChangeArrowheads="1"/>
          </p:cNvSpPr>
          <p:nvPr/>
        </p:nvSpPr>
        <p:spPr bwMode="auto">
          <a:xfrm>
            <a:off x="6705600" y="41910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19" name="Text Box 35"/>
          <p:cNvSpPr txBox="1">
            <a:spLocks noChangeArrowheads="1"/>
          </p:cNvSpPr>
          <p:nvPr/>
        </p:nvSpPr>
        <p:spPr bwMode="auto">
          <a:xfrm>
            <a:off x="1066800" y="5410200"/>
            <a:ext cx="6400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       49.4656    =  </a:t>
            </a:r>
            <a:r>
              <a:rPr lang="ar-SA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ar-SA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7.03</a:t>
            </a: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      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220" name="Line 36"/>
          <p:cNvSpPr>
            <a:spLocks noChangeShapeType="1"/>
          </p:cNvSpPr>
          <p:nvPr/>
        </p:nvSpPr>
        <p:spPr bwMode="auto">
          <a:xfrm>
            <a:off x="4495800" y="5334000"/>
            <a:ext cx="16764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21" name="Line 37"/>
          <p:cNvSpPr>
            <a:spLocks noChangeShapeType="1"/>
          </p:cNvSpPr>
          <p:nvPr/>
        </p:nvSpPr>
        <p:spPr bwMode="auto">
          <a:xfrm>
            <a:off x="6172200" y="5334000"/>
            <a:ext cx="152400" cy="5334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22" name="Line 38"/>
          <p:cNvSpPr>
            <a:spLocks noChangeShapeType="1"/>
          </p:cNvSpPr>
          <p:nvPr/>
        </p:nvSpPr>
        <p:spPr bwMode="auto">
          <a:xfrm flipV="1">
            <a:off x="6324600" y="5562600"/>
            <a:ext cx="76200" cy="3048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93223" name="Line 39"/>
          <p:cNvSpPr>
            <a:spLocks noChangeShapeType="1"/>
          </p:cNvSpPr>
          <p:nvPr/>
        </p:nvSpPr>
        <p:spPr bwMode="auto">
          <a:xfrm>
            <a:off x="6400800" y="5562600"/>
            <a:ext cx="762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3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93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9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3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9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3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93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93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3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93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3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3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9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3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3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3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3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93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93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5" dur="10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93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93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3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3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5" dur="10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9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  <p:bldP spid="93192" grpId="0"/>
      <p:bldP spid="93195" grpId="0"/>
      <p:bldP spid="93196" grpId="0"/>
      <p:bldP spid="93197" grpId="0"/>
      <p:bldP spid="93198" grpId="0"/>
      <p:bldP spid="93203" grpId="0"/>
      <p:bldP spid="93204" grpId="0"/>
      <p:bldP spid="93207" grpId="0"/>
      <p:bldP spid="93208" grpId="0"/>
      <p:bldP spid="93209" grpId="0"/>
      <p:bldP spid="93210" grpId="0"/>
      <p:bldP spid="93215" grpId="0"/>
      <p:bldP spid="93216" grpId="0"/>
      <p:bldP spid="93217" grpId="0"/>
      <p:bldP spid="93218" grpId="0"/>
      <p:bldP spid="932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EG" b="1" dirty="0" smtClean="0"/>
              <a:t>مزايا وعيوب الانحراف المعياري</a:t>
            </a:r>
            <a:endParaRPr lang="en-US" sz="2000" smtClean="0">
              <a:cs typeface="Majalla UI"/>
            </a:endParaRPr>
          </a:p>
          <a:p>
            <a:pPr eaLnBrk="1" hangingPunct="1">
              <a:buFont typeface="Wingdings 2" pitchFamily="18" charset="2"/>
              <a:buNone/>
            </a:pPr>
            <a:endParaRPr lang="ar-SA" b="1" smtClean="0"/>
          </a:p>
          <a:p>
            <a:pPr eaLnBrk="1" hangingPunct="1">
              <a:buFont typeface="Wingdings 2" pitchFamily="18" charset="2"/>
              <a:buNone/>
            </a:pPr>
            <a:r>
              <a:rPr lang="ar-EG" b="1" dirty="0" smtClean="0"/>
              <a:t>من مزايا الانحراف المعياري </a:t>
            </a:r>
            <a:endParaRPr lang="en-US" sz="2800" dirty="0" smtClean="0">
              <a:cs typeface="Majalla UI"/>
            </a:endParaRPr>
          </a:p>
          <a:p>
            <a:pPr eaLnBrk="1" hangingPunct="1"/>
            <a:r>
              <a:rPr lang="ar-EG" b="1" dirty="0" smtClean="0"/>
              <a:t>1-أنه أكثر مقاييس التشتت </a:t>
            </a:r>
            <a:r>
              <a:rPr lang="ar-SA" b="1" dirty="0" smtClean="0"/>
              <a:t>إ</a:t>
            </a:r>
            <a:r>
              <a:rPr lang="ar-EG" b="1" dirty="0" err="1" smtClean="0"/>
              <a:t>ستخداما</a:t>
            </a:r>
            <a:r>
              <a:rPr lang="ar-EG" b="1" dirty="0" smtClean="0"/>
              <a:t> .</a:t>
            </a:r>
            <a:endParaRPr lang="en-US" sz="2800" dirty="0" smtClean="0">
              <a:cs typeface="Majalla UI"/>
            </a:endParaRPr>
          </a:p>
          <a:p>
            <a:pPr lvl="1" eaLnBrk="1" hangingPunct="1"/>
            <a:r>
              <a:rPr lang="ar-EG" b="1" dirty="0" smtClean="0"/>
              <a:t>يسهل التعامل معه رياضيا .</a:t>
            </a:r>
            <a:endParaRPr lang="en-US" sz="2400" dirty="0" smtClean="0">
              <a:cs typeface="Majalla UI"/>
            </a:endParaRPr>
          </a:p>
          <a:p>
            <a:pPr lvl="1" eaLnBrk="1" hangingPunct="1"/>
            <a:r>
              <a:rPr lang="ar-EG" b="1" dirty="0" smtClean="0"/>
              <a:t>يأخذ كل القيم في </a:t>
            </a:r>
            <a:r>
              <a:rPr lang="ar-EG" b="1" dirty="0" err="1" smtClean="0"/>
              <a:t>ال</a:t>
            </a:r>
            <a:r>
              <a:rPr lang="ar-SA" b="1" dirty="0" smtClean="0"/>
              <a:t>إ</a:t>
            </a:r>
            <a:r>
              <a:rPr lang="ar-EG" b="1" dirty="0" err="1" smtClean="0"/>
              <a:t>عتبار</a:t>
            </a:r>
            <a:r>
              <a:rPr lang="ar-EG" b="1" dirty="0" smtClean="0"/>
              <a:t> .</a:t>
            </a:r>
            <a:endParaRPr lang="en-US" sz="2400" dirty="0" smtClean="0">
              <a:cs typeface="Majalla UI"/>
            </a:endParaRPr>
          </a:p>
          <a:p>
            <a:pPr eaLnBrk="1" hangingPunct="1"/>
            <a:r>
              <a:rPr lang="ar-EG" b="1" dirty="0" smtClean="0"/>
              <a:t>ومن عيوبه ، أنه يتأثر بالقيم الشاذة .</a:t>
            </a:r>
            <a:endParaRPr lang="en-US" sz="2800" dirty="0" smtClean="0">
              <a:cs typeface="Majalla UI"/>
            </a:endParaRPr>
          </a:p>
          <a:p>
            <a:pPr eaLnBrk="1" hangingPunct="1"/>
            <a:r>
              <a:rPr lang="ar-EG" b="1" dirty="0" smtClean="0"/>
              <a:t> </a:t>
            </a:r>
            <a:endParaRPr lang="en-US" sz="2800" dirty="0" smtClean="0">
              <a:cs typeface="Majalla UI"/>
            </a:endParaRPr>
          </a:p>
          <a:p>
            <a:pPr eaLnBrk="1" hangingPunct="1"/>
            <a:endParaRPr lang="ar-SA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1449B-322A-4BAB-8C7C-B2A958234798}" type="slidenum">
              <a:rPr lang="ar-SA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hlink"/>
                </a:solidFill>
                <a:ea typeface="+mj-ea"/>
              </a:rPr>
              <a:t>تمارين : الواجب </a:t>
            </a:r>
            <a:endParaRPr lang="en-US" b="1" dirty="0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4495800"/>
          </a:xfrm>
        </p:spPr>
        <p:txBody>
          <a:bodyPr/>
          <a:lstStyle/>
          <a:p>
            <a:pPr marL="609600" indent="-609600" eaLnBrk="1" hangingPunct="1"/>
            <a:r>
              <a:rPr lang="ar-SA" b="1" smtClean="0"/>
              <a:t>احسب الانحراف المتوسط والانحراف المعيارى لكل من الدرجات الاتية :</a:t>
            </a:r>
          </a:p>
          <a:p>
            <a:pPr marL="609600" indent="-609600" eaLnBrk="1" hangingPunct="1"/>
            <a:endParaRPr lang="ar-SA" b="1" smtClean="0"/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ar-SA" b="1" smtClean="0">
                <a:solidFill>
                  <a:schemeClr val="folHlink"/>
                </a:solidFill>
              </a:rPr>
              <a:t>91 ، 97 ، 96 ، 95 ، 99 ، 100</a:t>
            </a:r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endParaRPr lang="ar-SA" b="1" smtClean="0">
              <a:solidFill>
                <a:schemeClr val="folHlink"/>
              </a:solidFill>
            </a:endParaRPr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ar-SA" b="1" smtClean="0">
                <a:solidFill>
                  <a:schemeClr val="folHlink"/>
                </a:solidFill>
              </a:rPr>
              <a:t>80 ، 85 ، 98 ، 101 ، 102 ، 103</a:t>
            </a:r>
            <a:endParaRPr lang="en-US" b="1" smtClean="0">
              <a:solidFill>
                <a:schemeClr val="folHlink"/>
              </a:solidFill>
              <a:cs typeface="Majalla UI"/>
            </a:endParaRPr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535C2-E10F-47C0-BB5A-29056CEF22C2}" type="slidenum">
              <a:rPr lang="ar-SA"/>
              <a:pPr>
                <a:defRPr/>
              </a:pPr>
              <a:t>24</a:t>
            </a:fld>
            <a:endParaRPr lang="en-US"/>
          </a:p>
        </p:txBody>
      </p:sp>
      <p:sp>
        <p:nvSpPr>
          <p:cNvPr id="10445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6400800"/>
            <a:ext cx="381000" cy="4572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609600" indent="-609600" algn="ctr">
              <a:buFont typeface="Wingdings" pitchFamily="2" charset="2"/>
              <a:buNone/>
              <a:defRPr/>
            </a:pPr>
            <a:r>
              <a:rPr lang="ar-SA" b="1">
                <a:solidFill>
                  <a:srgbClr val="5002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</a:t>
            </a:r>
            <a:endParaRPr lang="en-US" b="1">
              <a:solidFill>
                <a:srgbClr val="50028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04458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3400" y="6400800"/>
            <a:ext cx="381000" cy="4572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609600" indent="-609600" algn="ctr">
              <a:buFont typeface="Wingdings" pitchFamily="2" charset="2"/>
              <a:buNone/>
              <a:defRPr/>
            </a:pPr>
            <a:r>
              <a:rPr lang="ar-SA" b="1">
                <a:solidFill>
                  <a:srgbClr val="5002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b="1">
              <a:solidFill>
                <a:srgbClr val="50028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صر نائب للمحتوى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 eaLnBrk="1" hangingPunct="1"/>
            <a:r>
              <a:rPr lang="ar-EG" sz="2800" b="1" smtClean="0"/>
              <a:t>مثــال</a:t>
            </a:r>
            <a:endParaRPr lang="en-US" sz="2800" smtClean="0">
              <a:cs typeface="Majalla UI"/>
            </a:endParaRPr>
          </a:p>
          <a:p>
            <a:pPr eaLnBrk="1" hangingPunct="1"/>
            <a:r>
              <a:rPr lang="ar-EG" sz="2800" b="1" smtClean="0"/>
              <a:t>	تم زراعة </a:t>
            </a:r>
            <a:r>
              <a:rPr lang="en-US" sz="2800" smtClean="0">
                <a:cs typeface="Majalla UI"/>
              </a:rPr>
              <a:t>9 </a:t>
            </a:r>
            <a:r>
              <a:rPr lang="ar-EG" sz="2800" b="1" smtClean="0"/>
              <a:t> وحدات تجريبية بمحصول القمح ، وتم تسميدها بنوع معين من الأسمدة الفسفورية  ، وفيما يلي بيانات كمية الإنتاج من القمح بالطن/ هكتار </a:t>
            </a:r>
            <a:endParaRPr lang="en-US" sz="2800" smtClean="0">
              <a:cs typeface="Majalla UI"/>
            </a:endParaRPr>
          </a:p>
          <a:p>
            <a:pPr eaLnBrk="1" hangingPunct="1"/>
            <a:r>
              <a:rPr lang="en-US" sz="2800" smtClean="0">
                <a:cs typeface="Majalla UI"/>
              </a:rPr>
              <a:t>5.03, 4.63, 5.08, 5.18, 5.29, 5.18, 5.4, 6.21, 4.8</a:t>
            </a:r>
          </a:p>
          <a:p>
            <a:pPr eaLnBrk="1" hangingPunct="1"/>
            <a:r>
              <a:rPr lang="ar-EG" sz="2800" b="1" smtClean="0"/>
              <a:t>والمطلوب حساب المدى .</a:t>
            </a:r>
            <a:endParaRPr lang="en-US" sz="2800" smtClean="0">
              <a:cs typeface="Majalla UI"/>
            </a:endParaRPr>
          </a:p>
          <a:p>
            <a:pPr eaLnBrk="1" hangingPunct="1"/>
            <a:r>
              <a:rPr lang="ar-EG" sz="2800" b="1" smtClean="0"/>
              <a:t>الحـل	المدى = أكبر قراءة – أقل قراءة </a:t>
            </a:r>
            <a:endParaRPr lang="en-US" sz="2800" smtClean="0">
              <a:cs typeface="Majalla UI"/>
            </a:endParaRPr>
          </a:p>
          <a:p>
            <a:pPr eaLnBrk="1" hangingPunct="1"/>
            <a:r>
              <a:rPr lang="ar-EG" sz="2800" b="1" smtClean="0"/>
              <a:t>		أكبر قراءة = </a:t>
            </a:r>
            <a:r>
              <a:rPr lang="en-US" sz="2800" smtClean="0">
                <a:cs typeface="Majalla UI"/>
              </a:rPr>
              <a:t> 6.21 </a:t>
            </a:r>
            <a:r>
              <a:rPr lang="ar-EG" sz="2800" b="1" smtClean="0"/>
              <a:t>   أقل قراءة = </a:t>
            </a:r>
            <a:r>
              <a:rPr lang="en-US" sz="2800" smtClean="0">
                <a:cs typeface="Majalla UI"/>
              </a:rPr>
              <a:t>4.63</a:t>
            </a:r>
            <a:r>
              <a:rPr lang="en-US" sz="2800" b="1" smtClean="0">
                <a:cs typeface="Majalla UI"/>
              </a:rPr>
              <a:t> </a:t>
            </a:r>
            <a:endParaRPr lang="en-US" sz="2800" smtClean="0">
              <a:cs typeface="Majalla UI"/>
            </a:endParaRPr>
          </a:p>
          <a:p>
            <a:pPr eaLnBrk="1" hangingPunct="1"/>
            <a:r>
              <a:rPr lang="ar-EG" sz="2800" b="1" smtClean="0"/>
              <a:t>إذا المدى هو :   </a:t>
            </a:r>
            <a:r>
              <a:rPr lang="en-US" sz="2800" smtClean="0">
                <a:cs typeface="Majalla UI"/>
              </a:rPr>
              <a:t>Rang=Max-Min=6.21-4.63 =1.58 </a:t>
            </a:r>
          </a:p>
          <a:p>
            <a:pPr eaLnBrk="1" hangingPunct="1"/>
            <a:r>
              <a:rPr lang="ar-EG" sz="2800" b="1" smtClean="0"/>
              <a:t>المدى يساوي </a:t>
            </a:r>
            <a:r>
              <a:rPr lang="en-US" sz="2800" smtClean="0">
                <a:cs typeface="Majalla UI"/>
              </a:rPr>
              <a:t>1.58</a:t>
            </a:r>
            <a:r>
              <a:rPr lang="ar-EG" sz="2800" b="1" smtClean="0"/>
              <a:t> طن / هكتار.</a:t>
            </a:r>
            <a:endParaRPr lang="en-US" sz="2800" smtClean="0">
              <a:cs typeface="Majalla UI"/>
            </a:endParaRPr>
          </a:p>
          <a:p>
            <a:pPr eaLnBrk="1" hangingPunct="1"/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7CB75-E46D-43EF-9CB7-B9B267A547CD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عنصر نائب للمحتوى 2"/>
          <p:cNvSpPr>
            <a:spLocks noGrp="1"/>
          </p:cNvSpPr>
          <p:nvPr>
            <p:ph idx="1"/>
          </p:nvPr>
        </p:nvSpPr>
        <p:spPr>
          <a:xfrm>
            <a:off x="1435100" y="381000"/>
            <a:ext cx="7499350" cy="5867400"/>
          </a:xfrm>
        </p:spPr>
        <p:txBody>
          <a:bodyPr/>
          <a:lstStyle/>
          <a:p>
            <a:pPr eaLnBrk="1" hangingPunct="1"/>
            <a:r>
              <a:rPr lang="ar-EG" sz="2400" b="1" smtClean="0"/>
              <a:t>مثـال </a:t>
            </a:r>
            <a:endParaRPr lang="en-US" sz="2400" smtClean="0">
              <a:cs typeface="Majalla UI"/>
            </a:endParaRPr>
          </a:p>
          <a:p>
            <a:pPr eaLnBrk="1" hangingPunct="1"/>
            <a:r>
              <a:rPr lang="ar-EG" sz="2400" b="1" smtClean="0"/>
              <a:t>	الجدول التكراري التالي يبين توزيع </a:t>
            </a:r>
            <a:r>
              <a:rPr lang="en-US" sz="2400" smtClean="0">
                <a:cs typeface="Majalla UI"/>
              </a:rPr>
              <a:t>60</a:t>
            </a:r>
            <a:r>
              <a:rPr lang="ar-EG" sz="2400" b="1" smtClean="0"/>
              <a:t> مزرعة حسب المساحة المنزرعة بالذرة بالألف دونم .</a:t>
            </a:r>
            <a:endParaRPr lang="en-US" sz="2400" smtClean="0">
              <a:cs typeface="Majalla UI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EG" sz="2400" b="1" smtClean="0"/>
              <a:t> </a:t>
            </a:r>
            <a:r>
              <a:rPr lang="ar-SA" sz="2400" b="1" smtClean="0"/>
              <a:t>ال</a:t>
            </a:r>
            <a:r>
              <a:rPr lang="ar-EG" sz="2400" b="1" smtClean="0"/>
              <a:t>مطلوب حساب المدى للمساحة المنزرعة بالذرة .</a:t>
            </a:r>
            <a:endParaRPr lang="en-US" sz="2400" smtClean="0">
              <a:cs typeface="Majalla UI"/>
            </a:endParaRPr>
          </a:p>
          <a:p>
            <a:pPr eaLnBrk="1" hangingPunct="1"/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F8ECB-08D5-4EF2-AA1B-4C173045AAAA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1447802" y="2667000"/>
          <a:ext cx="6857998" cy="2971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79714"/>
                <a:gridCol w="979714"/>
                <a:gridCol w="979714"/>
                <a:gridCol w="979714"/>
                <a:gridCol w="979714"/>
                <a:gridCol w="979714"/>
                <a:gridCol w="979714"/>
              </a:tblGrid>
              <a:tr h="145696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 dirty="0">
                          <a:latin typeface="Calibri"/>
                          <a:ea typeface="Calibri"/>
                          <a:cs typeface="Traditional Arabic"/>
                        </a:rPr>
                        <a:t>40-45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35-40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 dirty="0">
                          <a:latin typeface="Calibri"/>
                          <a:ea typeface="Calibri"/>
                          <a:cs typeface="Traditional Arabic"/>
                        </a:rPr>
                        <a:t>30-35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25-30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20-25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15-20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1400" b="1" spc="40" dirty="0">
                          <a:latin typeface="Calibri"/>
                          <a:ea typeface="Calibri"/>
                          <a:cs typeface="Traditional Arabic"/>
                        </a:rPr>
                        <a:t>المساحة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5148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3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12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18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15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>
                          <a:latin typeface="Calibri"/>
                          <a:ea typeface="Calibri"/>
                          <a:cs typeface="Traditional Arabic"/>
                        </a:rPr>
                        <a:t>9</a:t>
                      </a:r>
                      <a:endParaRPr lang="en-US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spc="40" dirty="0">
                          <a:latin typeface="Calibri"/>
                          <a:ea typeface="Calibri"/>
                          <a:cs typeface="Traditional Arabic"/>
                        </a:rPr>
                        <a:t>3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EG" sz="1400" b="1" spc="40" dirty="0">
                          <a:latin typeface="Calibri"/>
                          <a:ea typeface="Calibri"/>
                          <a:cs typeface="Traditional Arabic"/>
                        </a:rPr>
                        <a:t>عدد المزارع</a:t>
                      </a:r>
                      <a:endParaRPr lang="en-US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EG" b="1" smtClean="0"/>
              <a:t>الحـل</a:t>
            </a:r>
            <a:endParaRPr lang="en-US" smtClean="0">
              <a:cs typeface="Majalla UI"/>
            </a:endParaRPr>
          </a:p>
          <a:p>
            <a:pPr eaLnBrk="1" hangingPunct="1"/>
            <a:r>
              <a:rPr lang="ar-EG" b="1" smtClean="0"/>
              <a:t>المدى = مركز الفئة الأخيرة – مركز الفئة الأولى </a:t>
            </a:r>
            <a:endParaRPr lang="en-US" smtClean="0">
              <a:cs typeface="Majalla UI"/>
            </a:endParaRPr>
          </a:p>
          <a:p>
            <a:pPr eaLnBrk="1" hangingPunct="1"/>
            <a:r>
              <a:rPr lang="ar-EG" b="1" smtClean="0"/>
              <a:t>مركز الفئة الأخيرة:  </a:t>
            </a:r>
            <a:r>
              <a:rPr lang="en-US" smtClean="0">
                <a:cs typeface="Majalla UI"/>
              </a:rPr>
              <a:t>(40+45)/2=85/2=42.5</a:t>
            </a:r>
            <a:r>
              <a:rPr lang="en-US" b="1" smtClean="0">
                <a:cs typeface="Majalla UI"/>
              </a:rPr>
              <a:t> </a:t>
            </a:r>
            <a:r>
              <a:rPr lang="ar-EG" b="1" smtClean="0"/>
              <a:t>  مركز الفئة الأولى:  </a:t>
            </a:r>
            <a:r>
              <a:rPr lang="en-US" smtClean="0">
                <a:cs typeface="Majalla UI"/>
              </a:rPr>
              <a:t>(15+20)/2=35/2=17.5</a:t>
            </a:r>
            <a:r>
              <a:rPr lang="en-US" b="1" smtClean="0">
                <a:cs typeface="Majalla UI"/>
              </a:rPr>
              <a:t> </a:t>
            </a:r>
            <a:endParaRPr lang="en-US" smtClean="0">
              <a:cs typeface="Majalla UI"/>
            </a:endParaRPr>
          </a:p>
          <a:p>
            <a:pPr eaLnBrk="1" hangingPunct="1"/>
            <a:r>
              <a:rPr lang="ar-EG" b="1" smtClean="0"/>
              <a:t>	إذا               </a:t>
            </a:r>
            <a:r>
              <a:rPr lang="ar-SA" b="1" smtClean="0"/>
              <a:t>42.5- 17.5 = 25</a:t>
            </a:r>
            <a:r>
              <a:rPr lang="ar-EG" b="1" smtClean="0"/>
              <a:t>       </a:t>
            </a:r>
            <a:endParaRPr lang="en-US" smtClean="0">
              <a:cs typeface="Majalla UI"/>
            </a:endParaRPr>
          </a:p>
          <a:p>
            <a:pPr eaLnBrk="1" hangingPunct="1"/>
            <a:r>
              <a:rPr lang="ar-EG" b="1" smtClean="0"/>
              <a:t>أي أن المدى قيمته تساوي  </a:t>
            </a:r>
            <a:r>
              <a:rPr lang="en-US" smtClean="0">
                <a:cs typeface="Majalla UI"/>
              </a:rPr>
              <a:t>25</a:t>
            </a:r>
            <a:r>
              <a:rPr lang="ar-EG" b="1" smtClean="0"/>
              <a:t> دونم </a:t>
            </a:r>
            <a:endParaRPr lang="en-US" smtClean="0">
              <a:cs typeface="Majalla UI"/>
            </a:endParaRPr>
          </a:p>
          <a:p>
            <a:pPr eaLnBrk="1" hangingPunct="1"/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7B411F-3D44-440E-A969-00DC167F86DB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b="1" smtClean="0">
                <a:solidFill>
                  <a:schemeClr val="tx2">
                    <a:satMod val="130000"/>
                  </a:schemeClr>
                </a:solidFill>
                <a:ea typeface="+mj-ea"/>
              </a:rPr>
              <a:t>ثانيا - الإنحراف المعيارى :</a:t>
            </a:r>
            <a:endParaRPr lang="en-US" b="1" smtClean="0">
              <a:solidFill>
                <a:schemeClr val="tx2">
                  <a:satMod val="130000"/>
                </a:schemeClr>
              </a:solidFill>
              <a:ea typeface="+mj-ea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438400"/>
            <a:ext cx="8686800" cy="3810000"/>
          </a:xfrm>
        </p:spPr>
        <p:txBody>
          <a:bodyPr/>
          <a:lstStyle/>
          <a:p>
            <a:pPr eaLnBrk="1" hangingPunct="1"/>
            <a:r>
              <a:rPr lang="ar-SA" b="1" smtClean="0"/>
              <a:t>ويعني مدى تقارب أو تباعد الدرجات عن المتوسط الحسابي و هو ادق مقاييس التشتت واكثرها استعمالا ويتميز عن الانحراف المتوسط انه لا يهمل الاشارات السالبة .</a:t>
            </a:r>
          </a:p>
          <a:p>
            <a:pPr eaLnBrk="1" hangingPunct="1">
              <a:buFont typeface="Wingdings" pitchFamily="2" charset="2"/>
              <a:buNone/>
            </a:pPr>
            <a:endParaRPr lang="ar-SA" sz="2000" b="1" smtClean="0"/>
          </a:p>
          <a:p>
            <a:pPr eaLnBrk="1" hangingPunct="1"/>
            <a:r>
              <a:rPr lang="ar-SA" b="1" smtClean="0"/>
              <a:t>وهو الجذر التربيعى الموجب لمتوسط مربعات انحرافات القيم عن متوسطها و يرمز له بالرمز ( ع) .</a:t>
            </a:r>
            <a:endParaRPr lang="en-US" b="1" smtClean="0">
              <a:cs typeface="Majalla UI"/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165E8-8AD8-4377-8515-6F905B3F8F9D}" type="slidenum">
              <a:rPr lang="ar-SA"/>
              <a:pPr>
                <a:defRPr/>
              </a:pPr>
              <a:t>6</a:t>
            </a:fld>
            <a:endParaRPr lang="en-US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ar-SA" sz="440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Standard Deviation</a:t>
            </a:r>
            <a:endParaRPr lang="en-US" sz="440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chemeClr val="hlink"/>
                </a:solidFill>
                <a:ea typeface="+mj-ea"/>
              </a:rPr>
              <a:t>مثال 2 :</a:t>
            </a:r>
            <a:endParaRPr lang="en-US" sz="3600" b="1" smtClean="0">
              <a:solidFill>
                <a:schemeClr val="hlink"/>
              </a:solidFill>
              <a:ea typeface="+mj-ea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2296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ar-SA" b="1" smtClean="0">
                <a:solidFill>
                  <a:schemeClr val="folHlink"/>
                </a:solidFill>
              </a:rPr>
              <a:t>فصل يتكون من 10 تلاميذ اعطوا اختبارا فى الجبر وحصلوا على الدرجات الآتية :</a:t>
            </a:r>
          </a:p>
          <a:p>
            <a:pPr eaLnBrk="1" hangingPunct="1">
              <a:buFont typeface="Wingdings" pitchFamily="2" charset="2"/>
              <a:buNone/>
            </a:pPr>
            <a:endParaRPr lang="ar-SA" sz="1400" b="1" smtClean="0">
              <a:solidFill>
                <a:schemeClr val="folHlink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ar-SA" b="1" smtClean="0">
                <a:solidFill>
                  <a:schemeClr val="folHlink"/>
                </a:solidFill>
              </a:rPr>
              <a:t>4 ، 3 ، 6 ، 5 ، 8 ، 2 ، 7 ، 5 ، 5 ، 5</a:t>
            </a:r>
          </a:p>
          <a:p>
            <a:pPr algn="ctr" eaLnBrk="1" hangingPunct="1">
              <a:buFont typeface="Wingdings" pitchFamily="2" charset="2"/>
              <a:buNone/>
            </a:pPr>
            <a:endParaRPr lang="ar-SA" sz="1200" b="1" smtClean="0">
              <a:solidFill>
                <a:schemeClr val="folHlink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ar-SA" b="1" smtClean="0">
                <a:solidFill>
                  <a:schemeClr val="folHlink"/>
                </a:solidFill>
              </a:rPr>
              <a:t>المطلوب حساب الانحراف المعيارى  </a:t>
            </a:r>
            <a:endParaRPr lang="en-US" b="1" smtClean="0">
              <a:solidFill>
                <a:schemeClr val="folHlink"/>
              </a:solidFill>
              <a:cs typeface="Majalla UI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C0445-F29F-4D68-97D2-41FDD27445AA}" type="slidenum">
              <a:rPr lang="ar-SA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FFFF00"/>
                </a:solidFill>
                <a:ea typeface="+mj-ea"/>
              </a:rPr>
              <a:t>الحل</a:t>
            </a:r>
            <a:endParaRPr lang="en-US" sz="3600" b="1" dirty="0" smtClean="0">
              <a:solidFill>
                <a:srgbClr val="FFFF00"/>
              </a:solidFill>
              <a:ea typeface="+mj-ea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ar-SA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>
              <a:cs typeface="Majalla UI"/>
            </a:endParaRPr>
          </a:p>
        </p:txBody>
      </p:sp>
      <p:graphicFrame>
        <p:nvGraphicFramePr>
          <p:cNvPr id="68718" name="Group 110"/>
          <p:cNvGraphicFramePr>
            <a:graphicFrameLocks noGrp="1"/>
          </p:cNvGraphicFramePr>
          <p:nvPr>
            <p:ph sz="half" idx="2"/>
          </p:nvPr>
        </p:nvGraphicFramePr>
        <p:xfrm>
          <a:off x="457200" y="457200"/>
          <a:ext cx="2286000" cy="6017070"/>
        </p:xfrm>
        <a:graphic>
          <a:graphicData uri="http://schemas.openxmlformats.org/drawingml/2006/table">
            <a:tbl>
              <a:tblPr rtl="1"/>
              <a:tblGrid>
                <a:gridCol w="1219200"/>
                <a:gridCol w="10668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الدرجة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(س)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EDC9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ar-SA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(س</a:t>
                      </a:r>
                      <a:r>
                        <a:rPr kumimoji="0" lang="ar-SA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)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7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DC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36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49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278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75279D-19CD-4D9E-8FA2-EE2E8C667302}" type="slidenum">
              <a:rPr lang="ar-SA"/>
              <a:pPr>
                <a:defRPr/>
              </a:pPr>
              <a:t>8</a:t>
            </a:fld>
            <a:endParaRPr lang="en-US"/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>
            <a:off x="3733800" y="1600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7162800" y="1600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V="1">
            <a:off x="7391400" y="2057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7467600" y="2057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5791200" y="1600200"/>
            <a:ext cx="12192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س</a:t>
            </a:r>
            <a:r>
              <a:rPr lang="ar-SA" sz="2800" b="1" baseline="3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ن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45" name="Text Box 37"/>
          <p:cNvSpPr txBox="1">
            <a:spLocks noChangeArrowheads="1"/>
          </p:cNvSpPr>
          <p:nvPr/>
        </p:nvSpPr>
        <p:spPr bwMode="auto">
          <a:xfrm>
            <a:off x="4114800" y="1600200"/>
            <a:ext cx="12192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س</a:t>
            </a:r>
            <a:endParaRPr lang="ar-SA" sz="2800" b="1" baseline="300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ن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46" name="Line 38"/>
          <p:cNvSpPr>
            <a:spLocks noChangeShapeType="1"/>
          </p:cNvSpPr>
          <p:nvPr/>
        </p:nvSpPr>
        <p:spPr bwMode="auto">
          <a:xfrm flipH="1">
            <a:off x="6019800" y="2209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47" name="Line 39"/>
          <p:cNvSpPr>
            <a:spLocks noChangeShapeType="1"/>
          </p:cNvSpPr>
          <p:nvPr/>
        </p:nvSpPr>
        <p:spPr bwMode="auto">
          <a:xfrm flipH="1">
            <a:off x="4267200" y="2209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48" name="Text Box 40"/>
          <p:cNvSpPr txBox="1">
            <a:spLocks noChangeArrowheads="1"/>
          </p:cNvSpPr>
          <p:nvPr/>
        </p:nvSpPr>
        <p:spPr bwMode="auto">
          <a:xfrm>
            <a:off x="5334000" y="1905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49" name="Text Box 41"/>
          <p:cNvSpPr txBox="1">
            <a:spLocks noChangeArrowheads="1"/>
          </p:cNvSpPr>
          <p:nvPr/>
        </p:nvSpPr>
        <p:spPr bwMode="auto">
          <a:xfrm>
            <a:off x="4876800" y="1600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50" name="Text Box 42"/>
          <p:cNvSpPr txBox="1">
            <a:spLocks noChangeArrowheads="1"/>
          </p:cNvSpPr>
          <p:nvPr/>
        </p:nvSpPr>
        <p:spPr bwMode="auto">
          <a:xfrm>
            <a:off x="3352800" y="1600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52" name="Text Box 44"/>
          <p:cNvSpPr txBox="1">
            <a:spLocks noChangeArrowheads="1"/>
          </p:cNvSpPr>
          <p:nvPr/>
        </p:nvSpPr>
        <p:spPr bwMode="auto">
          <a:xfrm>
            <a:off x="7772400" y="1752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54" name="Line 46"/>
          <p:cNvSpPr>
            <a:spLocks noChangeShapeType="1"/>
          </p:cNvSpPr>
          <p:nvPr/>
        </p:nvSpPr>
        <p:spPr bwMode="auto">
          <a:xfrm>
            <a:off x="3810000" y="3200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55" name="Line 47"/>
          <p:cNvSpPr>
            <a:spLocks noChangeShapeType="1"/>
          </p:cNvSpPr>
          <p:nvPr/>
        </p:nvSpPr>
        <p:spPr bwMode="auto">
          <a:xfrm>
            <a:off x="7239000" y="32004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56" name="Line 48"/>
          <p:cNvSpPr>
            <a:spLocks noChangeShapeType="1"/>
          </p:cNvSpPr>
          <p:nvPr/>
        </p:nvSpPr>
        <p:spPr bwMode="auto">
          <a:xfrm flipV="1">
            <a:off x="7467600" y="36576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57" name="Line 49"/>
          <p:cNvSpPr>
            <a:spLocks noChangeShapeType="1"/>
          </p:cNvSpPr>
          <p:nvPr/>
        </p:nvSpPr>
        <p:spPr bwMode="auto">
          <a:xfrm>
            <a:off x="7543800" y="36576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58" name="Text Box 50"/>
          <p:cNvSpPr txBox="1">
            <a:spLocks noChangeArrowheads="1"/>
          </p:cNvSpPr>
          <p:nvPr/>
        </p:nvSpPr>
        <p:spPr bwMode="auto">
          <a:xfrm>
            <a:off x="5867400" y="3200400"/>
            <a:ext cx="12192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278</a:t>
            </a:r>
            <a:endParaRPr lang="ar-SA" sz="2800" b="1" baseline="300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59" name="Text Box 51"/>
          <p:cNvSpPr txBox="1">
            <a:spLocks noChangeArrowheads="1"/>
          </p:cNvSpPr>
          <p:nvPr/>
        </p:nvSpPr>
        <p:spPr bwMode="auto">
          <a:xfrm>
            <a:off x="4191000" y="3200400"/>
            <a:ext cx="12192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50</a:t>
            </a:r>
            <a:endParaRPr lang="ar-SA" sz="2800" b="1" baseline="300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60" name="Line 52"/>
          <p:cNvSpPr>
            <a:spLocks noChangeShapeType="1"/>
          </p:cNvSpPr>
          <p:nvPr/>
        </p:nvSpPr>
        <p:spPr bwMode="auto">
          <a:xfrm flipH="1">
            <a:off x="6096000" y="3810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61" name="Line 53"/>
          <p:cNvSpPr>
            <a:spLocks noChangeShapeType="1"/>
          </p:cNvSpPr>
          <p:nvPr/>
        </p:nvSpPr>
        <p:spPr bwMode="auto">
          <a:xfrm flipH="1">
            <a:off x="4343400" y="38100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62" name="Text Box 54"/>
          <p:cNvSpPr txBox="1">
            <a:spLocks noChangeArrowheads="1"/>
          </p:cNvSpPr>
          <p:nvPr/>
        </p:nvSpPr>
        <p:spPr bwMode="auto">
          <a:xfrm>
            <a:off x="5410200" y="35052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63" name="Text Box 55"/>
          <p:cNvSpPr txBox="1">
            <a:spLocks noChangeArrowheads="1"/>
          </p:cNvSpPr>
          <p:nvPr/>
        </p:nvSpPr>
        <p:spPr bwMode="auto">
          <a:xfrm>
            <a:off x="4953000" y="32004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64" name="Text Box 56"/>
          <p:cNvSpPr txBox="1">
            <a:spLocks noChangeArrowheads="1"/>
          </p:cNvSpPr>
          <p:nvPr/>
        </p:nvSpPr>
        <p:spPr bwMode="auto">
          <a:xfrm>
            <a:off x="7848600" y="33528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65" name="Text Box 57"/>
          <p:cNvSpPr txBox="1">
            <a:spLocks noChangeArrowheads="1"/>
          </p:cNvSpPr>
          <p:nvPr/>
        </p:nvSpPr>
        <p:spPr bwMode="auto">
          <a:xfrm>
            <a:off x="3429000" y="32766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66" name="Line 58"/>
          <p:cNvSpPr>
            <a:spLocks noChangeShapeType="1"/>
          </p:cNvSpPr>
          <p:nvPr/>
        </p:nvSpPr>
        <p:spPr bwMode="auto">
          <a:xfrm>
            <a:off x="4876800" y="4572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67" name="Line 59"/>
          <p:cNvSpPr>
            <a:spLocks noChangeShapeType="1"/>
          </p:cNvSpPr>
          <p:nvPr/>
        </p:nvSpPr>
        <p:spPr bwMode="auto">
          <a:xfrm>
            <a:off x="7162800" y="45720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68" name="Line 60"/>
          <p:cNvSpPr>
            <a:spLocks noChangeShapeType="1"/>
          </p:cNvSpPr>
          <p:nvPr/>
        </p:nvSpPr>
        <p:spPr bwMode="auto">
          <a:xfrm flipV="1">
            <a:off x="7391400" y="5029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69" name="Line 61"/>
          <p:cNvSpPr>
            <a:spLocks noChangeShapeType="1"/>
          </p:cNvSpPr>
          <p:nvPr/>
        </p:nvSpPr>
        <p:spPr bwMode="auto">
          <a:xfrm>
            <a:off x="7467600" y="5029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8676" name="Text Box 68"/>
          <p:cNvSpPr txBox="1">
            <a:spLocks noChangeArrowheads="1"/>
          </p:cNvSpPr>
          <p:nvPr/>
        </p:nvSpPr>
        <p:spPr bwMode="auto">
          <a:xfrm>
            <a:off x="7772400" y="47244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78" name="Text Box 70"/>
          <p:cNvSpPr txBox="1">
            <a:spLocks noChangeArrowheads="1"/>
          </p:cNvSpPr>
          <p:nvPr/>
        </p:nvSpPr>
        <p:spPr bwMode="auto">
          <a:xfrm>
            <a:off x="3962400" y="4724400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27.8  - 25 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90" name="Text Box 82"/>
          <p:cNvSpPr txBox="1">
            <a:spLocks noChangeArrowheads="1"/>
          </p:cNvSpPr>
          <p:nvPr/>
        </p:nvSpPr>
        <p:spPr bwMode="auto">
          <a:xfrm>
            <a:off x="6477000" y="58674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695" name="Text Box 87"/>
          <p:cNvSpPr txBox="1">
            <a:spLocks noChangeArrowheads="1"/>
          </p:cNvSpPr>
          <p:nvPr/>
        </p:nvSpPr>
        <p:spPr bwMode="auto">
          <a:xfrm>
            <a:off x="4191000" y="5791200"/>
            <a:ext cx="2209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1.7</a:t>
            </a:r>
            <a:endParaRPr lang="en-US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8707" name="AutoShape 9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400800"/>
            <a:ext cx="685800" cy="4572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50000">
                <a:srgbClr val="FBE2C1"/>
              </a:gs>
              <a:gs pos="100000">
                <a:schemeClr val="accent1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609600" indent="-609600" algn="ctr">
              <a:buFont typeface="Wingdings" pitchFamily="2" charset="2"/>
              <a:buNone/>
              <a:defRPr/>
            </a:pPr>
            <a:r>
              <a:rPr lang="ar-SA" sz="2000" b="1">
                <a:solidFill>
                  <a:srgbClr val="5002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تمرين</a:t>
            </a:r>
            <a:endParaRPr lang="en-US" sz="2000" b="1">
              <a:solidFill>
                <a:srgbClr val="50028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8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8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68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6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6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6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6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6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8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8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6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8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8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8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6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6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6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8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8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6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8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8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8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8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0" dur="1000"/>
                                        <p:tgtEl>
                                          <p:spTgt spid="6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8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8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6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8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8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0" dur="1000"/>
                                        <p:tgtEl>
                                          <p:spTgt spid="6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8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8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6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6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1000"/>
                                        <p:tgtEl>
                                          <p:spTgt spid="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2" dur="1000"/>
                                        <p:tgtEl>
                                          <p:spTgt spid="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6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4" grpId="0"/>
      <p:bldP spid="68645" grpId="0"/>
      <p:bldP spid="68648" grpId="0"/>
      <p:bldP spid="68649" grpId="0"/>
      <p:bldP spid="68650" grpId="0"/>
      <p:bldP spid="68652" grpId="0"/>
      <p:bldP spid="68658" grpId="0"/>
      <p:bldP spid="68659" grpId="0"/>
      <p:bldP spid="68662" grpId="0"/>
      <p:bldP spid="68663" grpId="0"/>
      <p:bldP spid="68664" grpId="0"/>
      <p:bldP spid="68665" grpId="0"/>
      <p:bldP spid="68676" grpId="0"/>
      <p:bldP spid="68678" grpId="0"/>
      <p:bldP spid="68690" grpId="0"/>
      <p:bldP spid="686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smtClean="0">
                <a:solidFill>
                  <a:srgbClr val="FFEDC9"/>
                </a:solidFill>
                <a:ea typeface="+mj-ea"/>
              </a:rPr>
              <a:t>ثانيا : حساب الإنحراف المعيارى من تكرار الدرجات :</a:t>
            </a:r>
            <a:r>
              <a:rPr lang="ar-SA" sz="3600" smtClean="0">
                <a:solidFill>
                  <a:srgbClr val="FFEDC9"/>
                </a:solidFill>
                <a:ea typeface="+mj-ea"/>
              </a:rPr>
              <a:t> </a:t>
            </a:r>
            <a:endParaRPr lang="en-US" sz="3600" smtClean="0">
              <a:solidFill>
                <a:srgbClr val="FFEDC9"/>
              </a:solidFill>
              <a:ea typeface="+mj-ea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82000" cy="4800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مجموع حاصل ضرب التكرار فى الدرجة المقابلة له </a:t>
            </a:r>
            <a:r>
              <a:rPr lang="ar-SA" b="1" smtClean="0">
                <a:solidFill>
                  <a:schemeClr val="folHlink"/>
                </a:solidFill>
              </a:rPr>
              <a:t>( مجـ  ك × س 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1800" b="1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مربع كل درجة </a:t>
            </a:r>
            <a:r>
              <a:rPr lang="ar-SA" b="1" smtClean="0">
                <a:solidFill>
                  <a:schemeClr val="folHlink"/>
                </a:solidFill>
              </a:rPr>
              <a:t>( س</a:t>
            </a:r>
            <a:r>
              <a:rPr lang="ar-SA" b="1" baseline="30000" smtClean="0">
                <a:solidFill>
                  <a:schemeClr val="folHlink"/>
                </a:solidFill>
              </a:rPr>
              <a:t>2</a:t>
            </a:r>
            <a:r>
              <a:rPr lang="ar-SA" b="1" smtClean="0">
                <a:solidFill>
                  <a:schemeClr val="folHlink"/>
                </a:solidFill>
              </a:rPr>
              <a:t> )</a:t>
            </a:r>
            <a:r>
              <a:rPr lang="ar-SA" b="1" smtClean="0"/>
              <a:t>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1800" b="1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حساب مجموع حاصل ضرب التكرار فى مربع الدرجة المقابلة  </a:t>
            </a:r>
            <a:r>
              <a:rPr lang="ar-SA" b="1" smtClean="0">
                <a:solidFill>
                  <a:schemeClr val="folHlink"/>
                </a:solidFill>
              </a:rPr>
              <a:t>( مجـ  ك × س</a:t>
            </a:r>
            <a:r>
              <a:rPr lang="ar-SA" b="1" baseline="30000" smtClean="0">
                <a:solidFill>
                  <a:schemeClr val="folHlink"/>
                </a:solidFill>
              </a:rPr>
              <a:t>2</a:t>
            </a:r>
            <a:r>
              <a:rPr lang="ar-SA" b="1" smtClean="0">
                <a:solidFill>
                  <a:schemeClr val="folHlink"/>
                </a:solidFill>
              </a:rPr>
              <a:t> 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ar-SA" sz="1800" b="1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ar-SA" b="1" smtClean="0"/>
              <a:t>تطبيق القانون </a:t>
            </a:r>
            <a:endParaRPr lang="en-US" b="1" smtClean="0">
              <a:cs typeface="Majalla UI"/>
            </a:endParaRPr>
          </a:p>
        </p:txBody>
      </p:sp>
      <p:sp>
        <p:nvSpPr>
          <p:cNvPr id="1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94D43-D633-4B4E-9DB6-1B4008391810}" type="slidenum">
              <a:rPr lang="ar-SA"/>
              <a:pPr>
                <a:defRPr/>
              </a:pPr>
              <a:t>9</a:t>
            </a:fld>
            <a:endParaRPr lang="en-US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1371600" y="50292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38" name="Line 6"/>
          <p:cNvSpPr>
            <a:spLocks noChangeShapeType="1"/>
          </p:cNvSpPr>
          <p:nvPr/>
        </p:nvSpPr>
        <p:spPr bwMode="auto">
          <a:xfrm>
            <a:off x="4800600" y="50292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39" name="Line 7"/>
          <p:cNvSpPr>
            <a:spLocks noChangeShapeType="1"/>
          </p:cNvSpPr>
          <p:nvPr/>
        </p:nvSpPr>
        <p:spPr bwMode="auto">
          <a:xfrm flipV="1">
            <a:off x="5029200" y="54864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5105400" y="5486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3352800" y="5029200"/>
            <a:ext cx="15240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r>
              <a:rPr lang="ar-SA" sz="2800" b="1" baseline="3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447800" y="5029200"/>
            <a:ext cx="13716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 س</a:t>
            </a:r>
            <a:endParaRPr lang="ar-SA" sz="2800" b="1" baseline="3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609600" indent="-609600"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مجـ ك</a:t>
            </a:r>
            <a:endParaRPr 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 flipH="1">
            <a:off x="3657600" y="5638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 flipH="1">
            <a:off x="1752600" y="5638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>
              <a:cs typeface="Arial" charset="0"/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3048000" y="53340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-</a:t>
            </a:r>
            <a:endParaRPr lang="en-US" b="1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2514600" y="5029200"/>
            <a:ext cx="609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endParaRPr lang="en-US" sz="5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685800" y="5029200"/>
            <a:ext cx="9906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sz="5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)</a:t>
            </a:r>
            <a:r>
              <a:rPr lang="ar-SA" sz="2800" b="1" baseline="1000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</a:t>
            </a:r>
            <a:endParaRPr lang="en-US" sz="2800" b="1" baseline="1000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410200" y="5181600"/>
            <a:ext cx="762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ar-SA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ع =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" grpId="0"/>
      <p:bldP spid="69642" grpId="0"/>
      <p:bldP spid="69645" grpId="0"/>
      <p:bldP spid="69646" grpId="0"/>
      <p:bldP spid="69647" grpId="0"/>
      <p:bldP spid="696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2582</TotalTime>
  <Words>1025</Words>
  <Application>Microsoft Office PowerPoint</Application>
  <PresentationFormat>عرض على الشاشة (3:4)‏</PresentationFormat>
  <Paragraphs>536</Paragraphs>
  <Slides>24</Slides>
  <Notes>0</Notes>
  <HiddenSlides>1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انقلاب</vt:lpstr>
      <vt:lpstr>الشريحة 1</vt:lpstr>
      <vt:lpstr>الشريحة 2</vt:lpstr>
      <vt:lpstr>الشريحة 3</vt:lpstr>
      <vt:lpstr>الشريحة 4</vt:lpstr>
      <vt:lpstr>الشريحة 5</vt:lpstr>
      <vt:lpstr>ثانيا - الإنحراف المعيارى :</vt:lpstr>
      <vt:lpstr>مثال 2 :</vt:lpstr>
      <vt:lpstr>الحل</vt:lpstr>
      <vt:lpstr>ثانيا : حساب الإنحراف المعيارى من تكرار الدرجات : </vt:lpstr>
      <vt:lpstr>مثال 1 :</vt:lpstr>
      <vt:lpstr>الاجابة :</vt:lpstr>
      <vt:lpstr>الشريحة 12</vt:lpstr>
      <vt:lpstr>مثال 2 :</vt:lpstr>
      <vt:lpstr>الاجابة :</vt:lpstr>
      <vt:lpstr>الشريحة 15</vt:lpstr>
      <vt:lpstr>ثالثا : حساب الإنحراف المعيارى من فئات الدرجات :</vt:lpstr>
      <vt:lpstr>مثال 1 :</vt:lpstr>
      <vt:lpstr>الشريحة 18</vt:lpstr>
      <vt:lpstr>الشريحة 19</vt:lpstr>
      <vt:lpstr>مثال 2 :</vt:lpstr>
      <vt:lpstr>الاجابة :</vt:lpstr>
      <vt:lpstr>الشريحة 22</vt:lpstr>
      <vt:lpstr>الشريحة 23</vt:lpstr>
      <vt:lpstr>تمارين : الواجب </vt:lpstr>
    </vt:vector>
  </TitlesOfParts>
  <Company>Wesmosis@Yahoo.Dk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WW</dc:creator>
  <cp:lastModifiedBy>SONY</cp:lastModifiedBy>
  <cp:revision>276</cp:revision>
  <dcterms:created xsi:type="dcterms:W3CDTF">2009-03-29T01:22:06Z</dcterms:created>
  <dcterms:modified xsi:type="dcterms:W3CDTF">2018-02-22T16:47:57Z</dcterms:modified>
</cp:coreProperties>
</file>