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35" r:id="rId2"/>
    <p:sldId id="336" r:id="rId3"/>
    <p:sldId id="319" r:id="rId4"/>
    <p:sldId id="321" r:id="rId5"/>
    <p:sldId id="322" r:id="rId6"/>
    <p:sldId id="333" r:id="rId7"/>
    <p:sldId id="334" r:id="rId8"/>
    <p:sldId id="32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8E4"/>
    <a:srgbClr val="E1F4FF"/>
    <a:srgbClr val="FFFFD1"/>
    <a:srgbClr val="F7EEE5"/>
    <a:srgbClr val="FAE7D6"/>
    <a:srgbClr val="BCEEBC"/>
    <a:srgbClr val="FFCCCC"/>
    <a:srgbClr val="FDB5F3"/>
    <a:srgbClr val="9FE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>
      <p:cViewPr>
        <p:scale>
          <a:sx n="64" d="100"/>
          <a:sy n="64" d="100"/>
        </p:scale>
        <p:origin x="9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4980" y="4221088"/>
            <a:ext cx="358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BH" sz="2400" b="1" dirty="0"/>
              <a:t>التربية الإسلامية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الحلقة الأولى/ الصف </a:t>
            </a:r>
            <a:r>
              <a:rPr lang="ar-BH" sz="2400" b="1" dirty="0" smtClean="0"/>
              <a:t>الأول</a:t>
            </a:r>
            <a:endParaRPr lang="ar-BH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045340" y="2564904"/>
            <a:ext cx="518443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8800" b="1" dirty="0" smtClean="0">
                <a:solidFill>
                  <a:srgbClr val="C00000"/>
                </a:solidFill>
              </a:rPr>
              <a:t>برُّ الوالِدَيْن</a:t>
            </a:r>
            <a:endParaRPr lang="ar-BH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483768" y="664088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584" y="2852936"/>
            <a:ext cx="7164796" cy="1728192"/>
            <a:chOff x="827584" y="2852936"/>
            <a:chExt cx="7164796" cy="1728192"/>
          </a:xfrm>
        </p:grpSpPr>
        <p:sp>
          <p:nvSpPr>
            <p:cNvPr id="3" name="Frame 2"/>
            <p:cNvSpPr/>
            <p:nvPr/>
          </p:nvSpPr>
          <p:spPr>
            <a:xfrm>
              <a:off x="827584" y="2852936"/>
              <a:ext cx="7164796" cy="1728192"/>
            </a:xfrm>
            <a:prstGeom prst="frame">
              <a:avLst>
                <a:gd name="adj1" fmla="val 17940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9201" y="3140967"/>
              <a:ext cx="6309574" cy="103150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ar-SA" sz="3600" b="1" dirty="0"/>
                <a:t>بعض مظاهر برِّ الوالدين في </a:t>
              </a:r>
              <a:r>
                <a:rPr lang="ar-SA" sz="3600" b="1" dirty="0" smtClean="0"/>
                <a:t>الإسلام.</a:t>
              </a:r>
              <a:endParaRPr lang="ar-SA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82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69" y="149720"/>
            <a:ext cx="2970036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sz="4000" dirty="0"/>
              <a:t>برُّ الوالِدَيْن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14245" y="1738222"/>
            <a:ext cx="3466770" cy="1161633"/>
          </a:xfrm>
          <a:prstGeom prst="leftRightArrow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BH" dirty="0" smtClean="0"/>
              <a:t>  </a:t>
            </a:r>
            <a:r>
              <a:rPr lang="ar-SA" dirty="0" smtClean="0"/>
              <a:t>أحترمُ أَبِي</a:t>
            </a:r>
            <a:r>
              <a:rPr lang="ar-BH" dirty="0" smtClean="0"/>
              <a:t> </a:t>
            </a:r>
            <a:r>
              <a:rPr lang="ar-SA" dirty="0" smtClean="0"/>
              <a:t>وأُمِّي</a:t>
            </a:r>
            <a:r>
              <a:rPr lang="ar-BH" dirty="0" smtClean="0"/>
              <a:t>         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7" t="31088" r="53849" b="44484"/>
          <a:stretch/>
        </p:blipFill>
        <p:spPr bwMode="auto">
          <a:xfrm>
            <a:off x="289613" y="845629"/>
            <a:ext cx="2359255" cy="258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6" t="31193" r="37334" b="44379"/>
          <a:stretch/>
        </p:blipFill>
        <p:spPr bwMode="auto">
          <a:xfrm>
            <a:off x="6308306" y="764704"/>
            <a:ext cx="2368150" cy="262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3302" y="320434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endParaRPr lang="en-US" sz="3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4" t="21723" r="36561" b="52074"/>
          <a:stretch/>
        </p:blipFill>
        <p:spPr bwMode="auto">
          <a:xfrm>
            <a:off x="6308306" y="3544637"/>
            <a:ext cx="244015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21530" r="53826" b="51654"/>
          <a:stretch/>
        </p:blipFill>
        <p:spPr bwMode="auto">
          <a:xfrm>
            <a:off x="289613" y="3682022"/>
            <a:ext cx="2359255" cy="2627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8868" y="4311296"/>
            <a:ext cx="3574146" cy="1161633"/>
          </a:xfrm>
          <a:prstGeom prst="leftRightArrow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ar-SA" dirty="0"/>
              <a:t>أُساعِدُ أَبِي </a:t>
            </a:r>
            <a:r>
              <a:rPr lang="ar-SA" dirty="0" smtClean="0"/>
              <a:t>وأُمِّي</a:t>
            </a:r>
            <a:r>
              <a:rPr lang="ar-B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5322" y="5398149"/>
            <a:ext cx="5544616" cy="584775"/>
          </a:xfrm>
          <a:prstGeom prst="rect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ar-SA" dirty="0"/>
              <a:t>أُدْخِلُ السرورَ على قلب أبي وأُمِّي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9" t="46014" r="39320" b="27595"/>
          <a:stretch/>
        </p:blipFill>
        <p:spPr bwMode="auto">
          <a:xfrm>
            <a:off x="1203243" y="1294222"/>
            <a:ext cx="6521634" cy="382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2612" y="193945"/>
            <a:ext cx="2970036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sz="4000" dirty="0"/>
              <a:t>برُّ الوالِدَيْن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953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31250" r="22591" b="39890"/>
          <a:stretch/>
        </p:blipFill>
        <p:spPr bwMode="auto">
          <a:xfrm>
            <a:off x="683568" y="260648"/>
            <a:ext cx="82809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63051" r="23004" b="13483"/>
          <a:stretch/>
        </p:blipFill>
        <p:spPr bwMode="auto">
          <a:xfrm>
            <a:off x="683568" y="2996952"/>
            <a:ext cx="8172908" cy="258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576" y="1249514"/>
            <a:ext cx="6840760" cy="1310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Rectangle 8"/>
          <p:cNvSpPr/>
          <p:nvPr/>
        </p:nvSpPr>
        <p:spPr>
          <a:xfrm>
            <a:off x="755576" y="4259140"/>
            <a:ext cx="6768752" cy="11860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TextBox 9"/>
          <p:cNvSpPr txBox="1"/>
          <p:nvPr/>
        </p:nvSpPr>
        <p:spPr>
          <a:xfrm>
            <a:off x="3114132" y="115677"/>
            <a:ext cx="2970036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SA" sz="4000" dirty="0"/>
              <a:t>برُّ الوالِدَيْن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2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963" y="419470"/>
            <a:ext cx="8064896" cy="1077218"/>
          </a:xfrm>
          <a:prstGeom prst="rect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ar-BH" dirty="0"/>
              <a:t>نشاط 1: أضع علامة (</a:t>
            </a:r>
            <a:r>
              <a:rPr lang="ar-BH" dirty="0">
                <a:sym typeface="Wingdings" panose="05000000000000000000" pitchFamily="2" charset="2"/>
              </a:rPr>
              <a:t>) أمام ال</a:t>
            </a:r>
            <a:r>
              <a:rPr lang="ar-SA" dirty="0">
                <a:sym typeface="Wingdings" panose="05000000000000000000" pitchFamily="2" charset="2"/>
              </a:rPr>
              <a:t>سُّلوك </a:t>
            </a:r>
            <a:r>
              <a:rPr lang="ar-BH" dirty="0">
                <a:sym typeface="Wingdings" panose="05000000000000000000" pitchFamily="2" charset="2"/>
              </a:rPr>
              <a:t>الصحيح</a:t>
            </a:r>
            <a:r>
              <a:rPr lang="ar-SA" dirty="0">
                <a:sym typeface="Wingdings" panose="05000000000000000000" pitchFamily="2" charset="2"/>
              </a:rPr>
              <a:t>، و علامة </a:t>
            </a:r>
            <a:r>
              <a:rPr lang="ar-BH" dirty="0"/>
              <a:t>(</a:t>
            </a:r>
            <a:r>
              <a:rPr lang="ar-BH" dirty="0">
                <a:sym typeface="Wingdings" panose="05000000000000000000" pitchFamily="2" charset="2"/>
              </a:rPr>
              <a:t>) أمام </a:t>
            </a:r>
            <a:r>
              <a:rPr lang="ar-SA" dirty="0">
                <a:sym typeface="Wingdings" panose="05000000000000000000" pitchFamily="2" charset="2"/>
              </a:rPr>
              <a:t>السُّلوك </a:t>
            </a:r>
            <a:r>
              <a:rPr lang="ar-BH" dirty="0">
                <a:sym typeface="Wingdings" panose="05000000000000000000" pitchFamily="2" charset="2"/>
              </a:rPr>
              <a:t>غير الصحيح</a:t>
            </a:r>
            <a:r>
              <a:rPr lang="ar-SA" dirty="0">
                <a:sym typeface="Wingdings" panose="05000000000000000000" pitchFamily="2" charset="2"/>
              </a:rPr>
              <a:t> </a:t>
            </a:r>
            <a:r>
              <a:rPr lang="ar-BH" dirty="0">
                <a:sym typeface="Wingdings" panose="05000000000000000000" pitchFamily="2" charset="2"/>
              </a:rPr>
              <a:t>فيما يأتي: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110101" y="1757698"/>
            <a:ext cx="720080" cy="648073"/>
          </a:xfrm>
          <a:prstGeom prst="rect">
            <a:avLst/>
          </a:prstGeom>
          <a:solidFill>
            <a:srgbClr val="E4F8E4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88053" y="2790869"/>
            <a:ext cx="720080" cy="648073"/>
          </a:xfrm>
          <a:prstGeom prst="rect">
            <a:avLst/>
          </a:prstGeom>
          <a:solidFill>
            <a:srgbClr val="E4F8E4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08033" y="164225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8053" y="3802194"/>
            <a:ext cx="720080" cy="648073"/>
          </a:xfrm>
          <a:prstGeom prst="rect">
            <a:avLst/>
          </a:prstGeom>
          <a:solidFill>
            <a:srgbClr val="E4F8E4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3540" y="177281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أساعدُ أُمِّي في أعمال المنزل</a:t>
            </a:r>
            <a:r>
              <a:rPr lang="ar-BH" sz="4000" b="1" dirty="0" smtClean="0"/>
              <a:t>.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1332" y="272111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أُحضرُ كأسَ ماءٍ لأمي إذا طلبت مني ذلك</a:t>
            </a:r>
            <a:r>
              <a:rPr lang="ar-BH" sz="4000" b="1" dirty="0" smtClean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3772288"/>
            <a:ext cx="723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أرفعُ صوتي في أثناء الحديث مع والِدَيّ</a:t>
            </a:r>
            <a:r>
              <a:rPr lang="ar-BH" sz="4000" b="1" dirty="0" smtClean="0"/>
              <a:t>.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37691" y="265122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134" y="364704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88053" y="4818028"/>
            <a:ext cx="720080" cy="648073"/>
          </a:xfrm>
          <a:prstGeom prst="rect">
            <a:avLst/>
          </a:prstGeom>
          <a:solidFill>
            <a:srgbClr val="E4F8E4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08520" y="4802431"/>
            <a:ext cx="824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أقولُ (أُفّ) عندما يطلبُ منِّي أبي مذاكرة دروسي.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64134" y="462760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7" grpId="0"/>
      <p:bldP spid="19" grpId="0"/>
      <p:bldP spid="20" grpId="0"/>
      <p:bldP spid="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052736"/>
            <a:ext cx="8303534" cy="584775"/>
          </a:xfrm>
          <a:prstGeom prst="rect">
            <a:avLst/>
          </a:prstGeom>
          <a:solidFill>
            <a:srgbClr val="E1F4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BH" dirty="0"/>
              <a:t> </a:t>
            </a:r>
            <a:r>
              <a:rPr lang="ar-SA" dirty="0"/>
              <a:t>أُوضِّحُ كَيْفَ أكونُ بارًّا بوالدَيَّ في كلِّ موقف مما يأتي: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01813" y="2135439"/>
            <a:ext cx="8208912" cy="1840066"/>
            <a:chOff x="701813" y="2135439"/>
            <a:chExt cx="8208912" cy="1840066"/>
          </a:xfrm>
        </p:grpSpPr>
        <p:sp>
          <p:nvSpPr>
            <p:cNvPr id="4" name="TextBox 3"/>
            <p:cNvSpPr txBox="1"/>
            <p:nvPr/>
          </p:nvSpPr>
          <p:spPr>
            <a:xfrm>
              <a:off x="782410" y="2135439"/>
              <a:ext cx="8128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3200" b="1" dirty="0" smtClean="0">
                  <a:solidFill>
                    <a:srgbClr val="C00000"/>
                  </a:solidFill>
                </a:rPr>
                <a:t>أ- طلبتْ إليَّ أُمِّي أن أرتِّبَ غرفتي</a:t>
              </a:r>
              <a:r>
                <a:rPr lang="ar-SA" sz="3200" b="1" dirty="0">
                  <a:solidFill>
                    <a:srgbClr val="C00000"/>
                  </a:solidFill>
                </a:rPr>
                <a:t>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813" y="2959842"/>
              <a:ext cx="8208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dirty="0" smtClean="0"/>
                <a:t>-------------------------------------------------------------</a:t>
              </a:r>
            </a:p>
            <a:p>
              <a:endParaRPr lang="ar-BH" sz="2000" dirty="0"/>
            </a:p>
            <a:p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6593" y="4095636"/>
            <a:ext cx="8303535" cy="1752963"/>
            <a:chOff x="526593" y="4095636"/>
            <a:chExt cx="8303535" cy="1752963"/>
          </a:xfrm>
        </p:grpSpPr>
        <p:sp>
          <p:nvSpPr>
            <p:cNvPr id="6" name="TextBox 5"/>
            <p:cNvSpPr txBox="1"/>
            <p:nvPr/>
          </p:nvSpPr>
          <p:spPr>
            <a:xfrm>
              <a:off x="701813" y="4095636"/>
              <a:ext cx="8128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 smtClean="0">
                  <a:solidFill>
                    <a:srgbClr val="C00000"/>
                  </a:solidFill>
                </a:rPr>
                <a:t>ب- طلبَ إليَّ أبي أن أنجز واجباتي.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6593" y="4832936"/>
              <a:ext cx="83035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dirty="0" smtClean="0"/>
                <a:t>---------------------------------------------------------</a:t>
              </a:r>
            </a:p>
            <a:p>
              <a:endParaRPr lang="ar-BH" sz="2000" dirty="0"/>
            </a:p>
            <a:p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53831" y="2881199"/>
            <a:ext cx="5205903" cy="523220"/>
          </a:xfrm>
          <a:prstGeom prst="rect">
            <a:avLst/>
          </a:prstGeom>
          <a:solidFill>
            <a:srgbClr val="E4F8E4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استمعُ إلى كلامِ أُمي وأقومُ بترتيب غرفتي.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5464" y="4774616"/>
            <a:ext cx="5574270" cy="523220"/>
          </a:xfrm>
          <a:prstGeom prst="rect">
            <a:avLst/>
          </a:prstGeom>
          <a:solidFill>
            <a:srgbClr val="E4F8E4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استمعُ إلى كلامِ أَبي وأقومُ بإِنجاز واجباتي.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8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72214" y="620688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3205</TotalTime>
  <Words>177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Arabic Typesetting</vt:lpstr>
      <vt:lpstr>Arial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Fadheela Abas Abas</cp:lastModifiedBy>
  <cp:revision>519</cp:revision>
  <dcterms:created xsi:type="dcterms:W3CDTF">2012-06-23T13:34:36Z</dcterms:created>
  <dcterms:modified xsi:type="dcterms:W3CDTF">2020-03-23T10:36:35Z</dcterms:modified>
</cp:coreProperties>
</file>