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7" r:id="rId1"/>
  </p:sldMasterIdLst>
  <p:notesMasterIdLst>
    <p:notesMasterId r:id="rId10"/>
  </p:notesMasterIdLst>
  <p:handoutMasterIdLst>
    <p:handoutMasterId r:id="rId11"/>
  </p:handoutMasterIdLst>
  <p:sldIdLst>
    <p:sldId id="335" r:id="rId2"/>
    <p:sldId id="336" r:id="rId3"/>
    <p:sldId id="319" r:id="rId4"/>
    <p:sldId id="321" r:id="rId5"/>
    <p:sldId id="322" r:id="rId6"/>
    <p:sldId id="333" r:id="rId7"/>
    <p:sldId id="334" r:id="rId8"/>
    <p:sldId id="328" r:id="rId9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F8E4"/>
    <a:srgbClr val="E1F4FF"/>
    <a:srgbClr val="FFFFD1"/>
    <a:srgbClr val="F7EEE5"/>
    <a:srgbClr val="FAE7D6"/>
    <a:srgbClr val="BCEEBC"/>
    <a:srgbClr val="FFCCCC"/>
    <a:srgbClr val="FDB5F3"/>
    <a:srgbClr val="9FE6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>
      <p:cViewPr>
        <p:scale>
          <a:sx n="64" d="100"/>
          <a:sy n="64" d="100"/>
        </p:scale>
        <p:origin x="906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E1036AF-71C2-44C2-9EF6-6CB4A45FB8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18F3574-E815-41EB-BEC0-87B81D36E1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137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F3574-E815-41EB-BEC0-87B81D36E10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1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98A559-8E82-445F-8EB9-DBAF670F1A9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2615-D402-4384-8AD6-466DA0997A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6C5FF-84ED-441D-A8B9-EA06757884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0C1A4-A7CC-4AB6-92BF-991F7C417B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A1695-41E7-43C2-ABE8-16E3F4F9B8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FE49B-83AD-4052-84E7-4A0339DBE7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FAA0-0363-4C5F-857A-4B0F43816E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86C9C-5098-48FF-8C29-D0D52D5D0F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CCFA-A5A7-478F-8823-5CBE8F5C08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Content="1" isInverted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63E5-38C0-45C0-974E-E9202C5969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6589-7352-4C34-B4D0-8C943DF603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C48D540-5E43-44EB-A90F-D783B8EBDC6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mc:AlternateContent xmlns:mc="http://schemas.openxmlformats.org/markup-compatibility/2006">
    <mc:Choice xmlns:p14="http://schemas.microsoft.com/office/powerpoint/2010/main" Requires="p14">
      <p:transition spd="slow" p14:dur="1600">
        <p14:prism dir="r"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542285" y="227038"/>
            <a:ext cx="7992888" cy="118221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44980" y="4221088"/>
            <a:ext cx="35874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1"/>
            <a:r>
              <a:rPr lang="ar-BH" sz="2400" b="1" dirty="0"/>
              <a:t>التربية الإسلامية</a:t>
            </a:r>
            <a:r>
              <a:rPr lang="ar-SA" sz="2400" b="1" dirty="0"/>
              <a:t/>
            </a:r>
            <a:br>
              <a:rPr lang="ar-SA" sz="2400" b="1" dirty="0"/>
            </a:br>
            <a:r>
              <a:rPr lang="ar-SA" sz="2400" b="1" dirty="0"/>
              <a:t>الحلقة الأولى/ الصف </a:t>
            </a:r>
            <a:r>
              <a:rPr lang="ar-BH" sz="2400" b="1" dirty="0" smtClean="0"/>
              <a:t>الأول</a:t>
            </a:r>
            <a:endParaRPr lang="ar-BH" sz="2400" b="1" dirty="0"/>
          </a:p>
        </p:txBody>
      </p:sp>
      <p:sp>
        <p:nvSpPr>
          <p:cNvPr id="5" name="Rectangle 4"/>
          <p:cNvSpPr/>
          <p:nvPr/>
        </p:nvSpPr>
        <p:spPr>
          <a:xfrm>
            <a:off x="2045340" y="2564904"/>
            <a:ext cx="5184433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ar-SA" sz="8800" b="1" dirty="0" smtClean="0">
                <a:solidFill>
                  <a:srgbClr val="C00000"/>
                </a:solidFill>
              </a:rPr>
              <a:t>برُّ الوالِدَيْن</a:t>
            </a:r>
            <a:endParaRPr lang="ar-BH" sz="8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660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r="13122" b="11357"/>
          <a:stretch/>
        </p:blipFill>
        <p:spPr>
          <a:xfrm>
            <a:off x="7524328" y="374961"/>
            <a:ext cx="1296144" cy="1124052"/>
          </a:xfrm>
          <a:prstGeom prst="rect">
            <a:avLst/>
          </a:prstGeom>
        </p:spPr>
      </p:pic>
      <p:sp>
        <p:nvSpPr>
          <p:cNvPr id="10" name="Down Arrow Callout 9"/>
          <p:cNvSpPr/>
          <p:nvPr/>
        </p:nvSpPr>
        <p:spPr>
          <a:xfrm>
            <a:off x="2483768" y="664088"/>
            <a:ext cx="3960440" cy="1414463"/>
          </a:xfrm>
          <a:prstGeom prst="downArrowCallout">
            <a:avLst/>
          </a:prstGeom>
          <a:solidFill>
            <a:srgbClr val="B9ED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SA" sz="54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</a:t>
            </a:r>
            <a:r>
              <a:rPr lang="ar-BH" sz="54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تعلم </a:t>
            </a:r>
            <a:r>
              <a:rPr lang="ar-BH" sz="54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اليوم </a:t>
            </a:r>
            <a:endParaRPr lang="en-US" sz="54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827584" y="2852936"/>
            <a:ext cx="7164796" cy="1728192"/>
            <a:chOff x="827584" y="2852936"/>
            <a:chExt cx="7164796" cy="1728192"/>
          </a:xfrm>
        </p:grpSpPr>
        <p:sp>
          <p:nvSpPr>
            <p:cNvPr id="3" name="Frame 2"/>
            <p:cNvSpPr/>
            <p:nvPr/>
          </p:nvSpPr>
          <p:spPr>
            <a:xfrm>
              <a:off x="827584" y="2852936"/>
              <a:ext cx="7164796" cy="1728192"/>
            </a:xfrm>
            <a:prstGeom prst="frame">
              <a:avLst>
                <a:gd name="adj1" fmla="val 17940"/>
              </a:avLst>
            </a:prstGeom>
            <a:solidFill>
              <a:srgbClr val="C00000"/>
            </a:solidFill>
            <a:ln w="76200"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square">
              <a:spAutoFit/>
              <a:sp3d extrusionH="57150">
                <a:bevelT w="38100" h="38100"/>
              </a:sp3d>
            </a:bodyPr>
            <a:lstStyle/>
            <a:p>
              <a:pPr algn="just" rtl="1">
                <a:lnSpc>
                  <a:spcPct val="200000"/>
                </a:lnSpc>
              </a:pPr>
              <a:endParaRPr lang="ar-BH" sz="800" b="1" dirty="0" smtClean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309201" y="3140967"/>
              <a:ext cx="6309574" cy="103150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rtl="1">
                <a:lnSpc>
                  <a:spcPct val="200000"/>
                </a:lnSpc>
              </a:pPr>
              <a:r>
                <a:rPr lang="ar-SA" sz="3600" b="1" dirty="0"/>
                <a:t>بعض مظاهر برِّ الوالدين في </a:t>
              </a:r>
              <a:r>
                <a:rPr lang="ar-SA" sz="3600" b="1" dirty="0" smtClean="0"/>
                <a:t>الإسلام.</a:t>
              </a:r>
              <a:endParaRPr lang="ar-SA" sz="3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798286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93569" y="149720"/>
            <a:ext cx="2970036" cy="707886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rtl="1"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ar-SA" sz="4000" dirty="0"/>
              <a:t>برُّ الوالِدَيْن</a:t>
            </a:r>
            <a:endParaRPr lang="en-US" sz="4000" dirty="0"/>
          </a:p>
        </p:txBody>
      </p:sp>
      <p:grpSp>
        <p:nvGrpSpPr>
          <p:cNvPr id="4" name="Group 3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5" name="Straight Connector 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714245" y="1738222"/>
            <a:ext cx="3466770" cy="1161633"/>
          </a:xfrm>
          <a:prstGeom prst="leftRightArrow">
            <a:avLst/>
          </a:prstGeom>
          <a:solidFill>
            <a:srgbClr val="E1F4FF"/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pPr algn="r" rtl="1"/>
            <a:r>
              <a:rPr lang="ar-BH" dirty="0" smtClean="0"/>
              <a:t>  </a:t>
            </a:r>
            <a:r>
              <a:rPr lang="ar-SA" dirty="0" smtClean="0"/>
              <a:t>أحترمُ أَبِي</a:t>
            </a:r>
            <a:r>
              <a:rPr lang="ar-BH" dirty="0" smtClean="0"/>
              <a:t> </a:t>
            </a:r>
            <a:r>
              <a:rPr lang="ar-SA" dirty="0" smtClean="0"/>
              <a:t>وأُمِّي</a:t>
            </a:r>
            <a:r>
              <a:rPr lang="ar-BH" dirty="0" smtClean="0"/>
              <a:t>          </a:t>
            </a:r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07" t="31088" r="53849" b="44484"/>
          <a:stretch/>
        </p:blipFill>
        <p:spPr bwMode="auto">
          <a:xfrm>
            <a:off x="289613" y="845629"/>
            <a:ext cx="2359255" cy="25833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56" t="31193" r="37334" b="44379"/>
          <a:stretch/>
        </p:blipFill>
        <p:spPr bwMode="auto">
          <a:xfrm>
            <a:off x="6308306" y="764704"/>
            <a:ext cx="2368150" cy="26229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4173302" y="320434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1"/>
            <a:endParaRPr lang="en-US" sz="3200" b="1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44" t="21723" r="36561" b="52074"/>
          <a:stretch/>
        </p:blipFill>
        <p:spPr bwMode="auto">
          <a:xfrm>
            <a:off x="6308306" y="3544637"/>
            <a:ext cx="2440158" cy="2664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7" t="21530" r="53826" b="51654"/>
          <a:stretch/>
        </p:blipFill>
        <p:spPr bwMode="auto">
          <a:xfrm>
            <a:off x="289613" y="3682022"/>
            <a:ext cx="2359255" cy="26272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648868" y="4311296"/>
            <a:ext cx="3574146" cy="1161633"/>
          </a:xfrm>
          <a:prstGeom prst="leftRightArrow">
            <a:avLst/>
          </a:prstGeom>
          <a:solidFill>
            <a:srgbClr val="E1F4FF"/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defRPr sz="32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pPr algn="ctr"/>
            <a:r>
              <a:rPr lang="ar-SA" dirty="0"/>
              <a:t>أُساعِدُ أَبِي </a:t>
            </a:r>
            <a:r>
              <a:rPr lang="ar-SA" dirty="0" smtClean="0"/>
              <a:t>وأُمِّي</a:t>
            </a:r>
            <a:r>
              <a:rPr lang="ar-BH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669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5" name="Straight Connector 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675322" y="5398149"/>
            <a:ext cx="5544616" cy="584775"/>
          </a:xfrm>
          <a:prstGeom prst="rect">
            <a:avLst/>
          </a:prstGeom>
          <a:solidFill>
            <a:srgbClr val="E1F4FF"/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defRPr sz="32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pPr algn="ctr"/>
            <a:r>
              <a:rPr lang="ar-SA" dirty="0"/>
              <a:t>أُدْخِلُ السرورَ على قلب أبي وأُمِّي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79" t="46014" r="39320" b="27595"/>
          <a:stretch/>
        </p:blipFill>
        <p:spPr bwMode="auto">
          <a:xfrm>
            <a:off x="1203243" y="1294222"/>
            <a:ext cx="6521634" cy="3826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962612" y="193945"/>
            <a:ext cx="2970036" cy="707886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rtl="1"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ar-SA" sz="4000" dirty="0"/>
              <a:t>برُّ الوالِدَيْن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129537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5" name="Straight Connector 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47" t="31250" r="22591" b="39890"/>
          <a:stretch/>
        </p:blipFill>
        <p:spPr bwMode="auto">
          <a:xfrm>
            <a:off x="683568" y="260648"/>
            <a:ext cx="8280920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51" t="63051" r="23004" b="13483"/>
          <a:stretch/>
        </p:blipFill>
        <p:spPr bwMode="auto">
          <a:xfrm>
            <a:off x="683568" y="2996952"/>
            <a:ext cx="8172908" cy="2586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755576" y="1249514"/>
            <a:ext cx="6840760" cy="131092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9" name="Rectangle 8"/>
          <p:cNvSpPr/>
          <p:nvPr/>
        </p:nvSpPr>
        <p:spPr>
          <a:xfrm>
            <a:off x="755576" y="4259140"/>
            <a:ext cx="6768752" cy="118608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0" name="TextBox 9"/>
          <p:cNvSpPr txBox="1"/>
          <p:nvPr/>
        </p:nvSpPr>
        <p:spPr>
          <a:xfrm>
            <a:off x="3114132" y="115677"/>
            <a:ext cx="2970036" cy="707886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rtl="1"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ar-SA" sz="4000" dirty="0"/>
              <a:t>برُّ الوالِدَيْن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960285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6963" y="419470"/>
            <a:ext cx="8064896" cy="1077218"/>
          </a:xfrm>
          <a:prstGeom prst="rect">
            <a:avLst/>
          </a:prstGeom>
          <a:solidFill>
            <a:srgbClr val="E1F4FF"/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defRPr sz="32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>
              <a:defRPr>
                <a:solidFill>
                  <a:schemeClr val="tx1"/>
                </a:solidFill>
                <a:latin typeface="Arial" charset="0"/>
              </a:defRPr>
            </a:lvl6pPr>
            <a:lvl7pPr>
              <a:defRPr>
                <a:solidFill>
                  <a:schemeClr val="tx1"/>
                </a:solidFill>
                <a:latin typeface="Arial" charset="0"/>
              </a:defRPr>
            </a:lvl7pPr>
            <a:lvl8pPr>
              <a:defRPr>
                <a:solidFill>
                  <a:schemeClr val="tx1"/>
                </a:solidFill>
                <a:latin typeface="Arial" charset="0"/>
              </a:defRPr>
            </a:lvl8pPr>
            <a:lvl9pPr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ar-BH" dirty="0"/>
              <a:t>نشاط 1: أضع علامة (</a:t>
            </a:r>
            <a:r>
              <a:rPr lang="ar-BH" dirty="0">
                <a:sym typeface="Wingdings" panose="05000000000000000000" pitchFamily="2" charset="2"/>
              </a:rPr>
              <a:t>) أمام ال</a:t>
            </a:r>
            <a:r>
              <a:rPr lang="ar-SA" dirty="0">
                <a:sym typeface="Wingdings" panose="05000000000000000000" pitchFamily="2" charset="2"/>
              </a:rPr>
              <a:t>سُّلوك </a:t>
            </a:r>
            <a:r>
              <a:rPr lang="ar-BH" dirty="0">
                <a:sym typeface="Wingdings" panose="05000000000000000000" pitchFamily="2" charset="2"/>
              </a:rPr>
              <a:t>الصحيح</a:t>
            </a:r>
            <a:r>
              <a:rPr lang="ar-SA" dirty="0">
                <a:sym typeface="Wingdings" panose="05000000000000000000" pitchFamily="2" charset="2"/>
              </a:rPr>
              <a:t>، و علامة </a:t>
            </a:r>
            <a:r>
              <a:rPr lang="ar-BH" dirty="0"/>
              <a:t>(</a:t>
            </a:r>
            <a:r>
              <a:rPr lang="ar-BH" dirty="0">
                <a:sym typeface="Wingdings" panose="05000000000000000000" pitchFamily="2" charset="2"/>
              </a:rPr>
              <a:t>) أمام </a:t>
            </a:r>
            <a:r>
              <a:rPr lang="ar-SA" dirty="0">
                <a:sym typeface="Wingdings" panose="05000000000000000000" pitchFamily="2" charset="2"/>
              </a:rPr>
              <a:t>السُّلوك </a:t>
            </a:r>
            <a:r>
              <a:rPr lang="ar-BH" dirty="0">
                <a:sym typeface="Wingdings" panose="05000000000000000000" pitchFamily="2" charset="2"/>
              </a:rPr>
              <a:t>غير الصحيح</a:t>
            </a:r>
            <a:r>
              <a:rPr lang="ar-SA" dirty="0">
                <a:sym typeface="Wingdings" panose="05000000000000000000" pitchFamily="2" charset="2"/>
              </a:rPr>
              <a:t> </a:t>
            </a:r>
            <a:r>
              <a:rPr lang="ar-BH" dirty="0">
                <a:sym typeface="Wingdings" panose="05000000000000000000" pitchFamily="2" charset="2"/>
              </a:rPr>
              <a:t>فيما يأتي: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8110101" y="1757698"/>
            <a:ext cx="720080" cy="648073"/>
          </a:xfrm>
          <a:prstGeom prst="rect">
            <a:avLst/>
          </a:prstGeom>
          <a:solidFill>
            <a:srgbClr val="E4F8E4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088053" y="2790869"/>
            <a:ext cx="720080" cy="648073"/>
          </a:xfrm>
          <a:prstGeom prst="rect">
            <a:avLst/>
          </a:prstGeom>
          <a:solidFill>
            <a:srgbClr val="E4F8E4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25" name="Straight Connector 2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7908033" y="1642255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002060"/>
                </a:solidFill>
                <a:sym typeface="Wingdings" panose="05000000000000000000" pitchFamily="2" charset="2"/>
              </a:rPr>
              <a:t></a:t>
            </a:r>
            <a:endParaRPr lang="en-US" sz="6000" b="1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088053" y="3802194"/>
            <a:ext cx="720080" cy="648073"/>
          </a:xfrm>
          <a:prstGeom prst="rect">
            <a:avLst/>
          </a:prstGeom>
          <a:solidFill>
            <a:srgbClr val="E4F8E4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593540" y="1772816"/>
            <a:ext cx="5616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000" b="1" dirty="0" smtClean="0"/>
              <a:t>أساعدُ أُمِّي في أعمال المنزل</a:t>
            </a:r>
            <a:r>
              <a:rPr lang="ar-BH" sz="4000" b="1" dirty="0" smtClean="0"/>
              <a:t>.</a:t>
            </a:r>
            <a:endParaRPr lang="en-US" sz="4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721332" y="2721114"/>
            <a:ext cx="7488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000" b="1" dirty="0" smtClean="0"/>
              <a:t>أُحضرُ كأسَ ماءٍ لأمي إذا طلبت مني ذلك</a:t>
            </a:r>
            <a:r>
              <a:rPr lang="ar-BH" sz="4000" b="1" dirty="0" smtClean="0"/>
              <a:t>.</a:t>
            </a:r>
            <a:endParaRPr lang="en-US" sz="4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971600" y="3772288"/>
            <a:ext cx="72385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000" b="1" dirty="0" smtClean="0"/>
              <a:t>أرفعُ صوتي في أثناء الحديث مع والِدَيّ</a:t>
            </a:r>
            <a:r>
              <a:rPr lang="ar-BH" sz="4000" b="1" dirty="0" smtClean="0"/>
              <a:t>.</a:t>
            </a:r>
            <a:endParaRPr lang="en-US" sz="4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7837691" y="2651220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sym typeface="Wingdings" panose="05000000000000000000" pitchFamily="2" charset="2"/>
              </a:rPr>
              <a:t></a:t>
            </a:r>
            <a:endParaRPr lang="en-US" sz="6000" b="1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864134" y="3647046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002060"/>
                </a:solidFill>
                <a:sym typeface="Wingdings" panose="05000000000000000000" pitchFamily="2" charset="2"/>
              </a:rPr>
              <a:t></a:t>
            </a:r>
            <a:endParaRPr lang="en-US" sz="6000" b="1" dirty="0">
              <a:solidFill>
                <a:srgbClr val="00206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088053" y="4818028"/>
            <a:ext cx="720080" cy="648073"/>
          </a:xfrm>
          <a:prstGeom prst="rect">
            <a:avLst/>
          </a:prstGeom>
          <a:solidFill>
            <a:srgbClr val="E4F8E4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-108520" y="4802431"/>
            <a:ext cx="82449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000" b="1" dirty="0" smtClean="0"/>
              <a:t>أقولُ (أُفّ) عندما يطلبُ منِّي أبي مذاكرة دروسي.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7864134" y="4627605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002060"/>
                </a:solidFill>
                <a:sym typeface="Wingdings" panose="05000000000000000000" pitchFamily="2" charset="2"/>
              </a:rPr>
              <a:t></a:t>
            </a:r>
            <a:endParaRPr lang="en-US" sz="6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386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5" grpId="0"/>
      <p:bldP spid="17" grpId="0"/>
      <p:bldP spid="19" grpId="0"/>
      <p:bldP spid="20" grpId="0"/>
      <p:bldP spid="3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3" y="1052736"/>
            <a:ext cx="8303534" cy="584775"/>
          </a:xfrm>
          <a:prstGeom prst="rect">
            <a:avLst/>
          </a:prstGeom>
          <a:solidFill>
            <a:srgbClr val="E1F4FF"/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defRPr sz="32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ar-BH" dirty="0"/>
              <a:t> </a:t>
            </a:r>
            <a:r>
              <a:rPr lang="ar-SA" dirty="0"/>
              <a:t>أُوضِّحُ كَيْفَ أكونُ بارًّا بوالدَيَّ في كلِّ موقف مما يأتي: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701813" y="2135439"/>
            <a:ext cx="8208912" cy="1840066"/>
            <a:chOff x="701813" y="2135439"/>
            <a:chExt cx="8208912" cy="1840066"/>
          </a:xfrm>
        </p:grpSpPr>
        <p:sp>
          <p:nvSpPr>
            <p:cNvPr id="4" name="TextBox 3"/>
            <p:cNvSpPr txBox="1"/>
            <p:nvPr/>
          </p:nvSpPr>
          <p:spPr>
            <a:xfrm>
              <a:off x="782410" y="2135439"/>
              <a:ext cx="81283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ar-SA" sz="3200" b="1" dirty="0" smtClean="0">
                  <a:solidFill>
                    <a:srgbClr val="C00000"/>
                  </a:solidFill>
                </a:rPr>
                <a:t>أ- طلبتْ إليَّ أُمِّي أن أرتِّبَ غرفتي</a:t>
              </a:r>
              <a:r>
                <a:rPr lang="ar-SA" sz="3200" b="1" dirty="0">
                  <a:solidFill>
                    <a:srgbClr val="C00000"/>
                  </a:solidFill>
                </a:rPr>
                <a:t>.</a:t>
              </a:r>
              <a:endParaRPr lang="en-US" sz="3200" b="1" dirty="0">
                <a:solidFill>
                  <a:srgbClr val="C00000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01813" y="2959842"/>
              <a:ext cx="820891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ar-BH" sz="2000" dirty="0" smtClean="0"/>
                <a:t>-------------------------------------------------------------</a:t>
              </a:r>
            </a:p>
            <a:p>
              <a:endParaRPr lang="ar-BH" sz="2000" dirty="0"/>
            </a:p>
            <a:p>
              <a:endParaRPr lang="en-US" sz="20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26593" y="4095636"/>
            <a:ext cx="8303535" cy="1752963"/>
            <a:chOff x="526593" y="4095636"/>
            <a:chExt cx="8303535" cy="1752963"/>
          </a:xfrm>
        </p:grpSpPr>
        <p:sp>
          <p:nvSpPr>
            <p:cNvPr id="6" name="TextBox 5"/>
            <p:cNvSpPr txBox="1"/>
            <p:nvPr/>
          </p:nvSpPr>
          <p:spPr>
            <a:xfrm>
              <a:off x="701813" y="4095636"/>
              <a:ext cx="81283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800" b="1" dirty="0" smtClean="0">
                  <a:solidFill>
                    <a:srgbClr val="C00000"/>
                  </a:solidFill>
                </a:rPr>
                <a:t>ب- طلبَ إليَّ أبي أن أنجز واجباتي.</a:t>
              </a:r>
              <a:endParaRPr lang="en-US" sz="2800" b="1" dirty="0">
                <a:solidFill>
                  <a:srgbClr val="C00000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26593" y="4832936"/>
              <a:ext cx="83035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BH" sz="2000" dirty="0" smtClean="0"/>
                <a:t>---------------------------------------------------------</a:t>
              </a:r>
            </a:p>
            <a:p>
              <a:endParaRPr lang="ar-BH" sz="2000" dirty="0"/>
            </a:p>
            <a:p>
              <a:endParaRPr lang="en-US" sz="2000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9" name="Straight Connector 8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3653831" y="2881199"/>
            <a:ext cx="5205903" cy="523220"/>
          </a:xfrm>
          <a:prstGeom prst="rect">
            <a:avLst/>
          </a:prstGeom>
          <a:solidFill>
            <a:srgbClr val="E4F8E4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r"/>
            <a:r>
              <a:rPr lang="ar-SA" sz="2800" b="1" dirty="0" smtClean="0">
                <a:solidFill>
                  <a:srgbClr val="002060"/>
                </a:solidFill>
              </a:rPr>
              <a:t>استمعُ إلى كلامِ أُمي وأقومُ بترتيب غرفتي.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85464" y="4774616"/>
            <a:ext cx="5574270" cy="523220"/>
          </a:xfrm>
          <a:prstGeom prst="rect">
            <a:avLst/>
          </a:prstGeom>
          <a:solidFill>
            <a:srgbClr val="E4F8E4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ar-SA" sz="2800" b="1" dirty="0" smtClean="0">
                <a:solidFill>
                  <a:srgbClr val="002060"/>
                </a:solidFill>
              </a:rPr>
              <a:t>استمعُ إلى كلامِ أَبي وأقومُ بإِنجاز واجباتي.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882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 bwMode="auto">
          <a:xfrm>
            <a:off x="272214" y="620688"/>
            <a:ext cx="8784976" cy="5112568"/>
          </a:xfrm>
          <a:prstGeom prst="cloudCallout">
            <a:avLst>
              <a:gd name="adj1" fmla="val -47243"/>
              <a:gd name="adj2" fmla="val 53958"/>
            </a:avLst>
          </a:prstGeom>
          <a:solidFill>
            <a:srgbClr val="E1F4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35696" y="2060848"/>
            <a:ext cx="56166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90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تمنياتنا للجميع بالنجاح والتوفيق</a:t>
            </a:r>
            <a:endParaRPr lang="en-US" sz="9000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5" name="Straight Connector 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2904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3205</TotalTime>
  <Words>177</Words>
  <Application>Microsoft Office PowerPoint</Application>
  <PresentationFormat>On-screen Show (4:3)</PresentationFormat>
  <Paragraphs>34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Arabic Typesetting</vt:lpstr>
      <vt:lpstr>Arial</vt:lpstr>
      <vt:lpstr>Century Gothic</vt:lpstr>
      <vt:lpstr>Courier New</vt:lpstr>
      <vt:lpstr>Palatino Linotype</vt:lpstr>
      <vt:lpstr>Times New Roman</vt:lpstr>
      <vt:lpstr>Wingdings</vt:lpstr>
      <vt:lpstr>Executive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Mostafa</dc:creator>
  <cp:lastModifiedBy>Fadheela Abas Abas</cp:lastModifiedBy>
  <cp:revision>519</cp:revision>
  <dcterms:created xsi:type="dcterms:W3CDTF">2012-06-23T13:34:36Z</dcterms:created>
  <dcterms:modified xsi:type="dcterms:W3CDTF">2020-03-23T10:36:35Z</dcterms:modified>
</cp:coreProperties>
</file>