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7556500" cy="10693400"/>
  <p:notesSz cx="6858000" cy="9144000"/>
  <p:embeddedFontLst>
    <p:embeddedFont>
      <p:font typeface="Arimo Bold" charset="1" panose="020B0704020202020204"/>
      <p:regular r:id="rId41"/>
    </p:embeddedFont>
    <p:embeddedFont>
      <p:font typeface="Arimo" charset="1" panose="020B0604020202020204"/>
      <p:regular r:id="rId42"/>
    </p:embeddedFont>
    <p:embeddedFont>
      <p:font typeface="IBM Plex Sans" charset="1" panose="020B0503050203000203"/>
      <p:regular r:id="rId43"/>
    </p:embeddedFont>
    <p:embeddedFont>
      <p:font typeface="Open Sans Bold" charset="1" panose="020B080603050402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8269" t="-23529" r="-108266" b="-28366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875400" y="952440"/>
            <a:ext cx="3627398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40"/>
              </a:lnSpc>
            </a:pPr>
            <a:r>
              <a:rPr lang="ar-EG" b="true" sz="16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مدرسة الأمير سعود الفيصل الثانوية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217" y="10283120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80030" y="10283120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37652" y="3246006"/>
            <a:ext cx="1684695" cy="793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099"/>
              </a:lnSpc>
            </a:pPr>
            <a:r>
              <a:rPr lang="ar-EG" b="true" sz="5100" spc="27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ﺧﻄﺔ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65389" y="4020122"/>
            <a:ext cx="4294965" cy="793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099"/>
              </a:lnSpc>
            </a:pPr>
            <a:r>
              <a:rPr lang="ar-EG" b="true" sz="51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 اﻟﻄﻼﺑﻲ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46945" y="5868724"/>
            <a:ext cx="4066111" cy="68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600"/>
              </a:lnSpc>
            </a:pPr>
            <a:r>
              <a:rPr lang="ar-EG" b="true" sz="33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العام</a:t>
            </a:r>
            <a:r>
              <a:rPr lang="ar-EG" b="true" sz="33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اﻟﺪراﺳﻲ </a:t>
            </a:r>
            <a:r>
              <a:rPr lang="en-US" b="true" sz="33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33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08213" y="6603406"/>
            <a:ext cx="4252141" cy="68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ar-EG" b="true" sz="33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الفصل</a:t>
            </a:r>
            <a:r>
              <a:rPr lang="ar-EG" b="true" sz="33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اﻟﺪراﺳﻲ اﻷول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811330" y="2014563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4079" y="3036737"/>
            <a:ext cx="7360110" cy="5791558"/>
          </a:xfrm>
          <a:custGeom>
            <a:avLst/>
            <a:gdLst/>
            <a:ahLst/>
            <a:cxnLst/>
            <a:rect r="r" b="b" t="t" l="l"/>
            <a:pathLst>
              <a:path h="5791558" w="7360110">
                <a:moveTo>
                  <a:pt x="0" y="0"/>
                </a:moveTo>
                <a:lnTo>
                  <a:pt x="7360110" y="0"/>
                </a:lnTo>
                <a:lnTo>
                  <a:pt x="7360110" y="5791559"/>
                </a:lnTo>
                <a:lnTo>
                  <a:pt x="0" y="57915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4" t="0" r="-1514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93975" y="2002288"/>
            <a:ext cx="5193116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59"/>
              </a:lnSpc>
            </a:pPr>
            <a:r>
              <a:rPr lang="ar-EG" b="true" sz="3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ﺧﻄﺔ اﳌﺪرﺳﺔ اﻟﻔﺼﻠﯿﺔ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3818" y="5312302"/>
            <a:ext cx="21384" cy="491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"/>
              </a:lnSpc>
            </a:pPr>
            <a:r>
              <a:rPr lang="en-US" sz="482">
                <a:solidFill>
                  <a:srgbClr val="D95943"/>
                </a:solidFill>
                <a:latin typeface="Arimo"/>
                <a:ea typeface="Arimo"/>
                <a:cs typeface="Arimo"/>
                <a:sym typeface="Arimo"/>
              </a:rPr>
              <a:t>*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0385" y="5349269"/>
            <a:ext cx="287179" cy="154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96544" y="5368319"/>
            <a:ext cx="287179" cy="13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55750" y="3808343"/>
            <a:ext cx="243154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34176" y="5349269"/>
            <a:ext cx="287179" cy="154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96288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224157" y="3808343"/>
            <a:ext cx="243154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202573" y="5368319"/>
            <a:ext cx="287179" cy="13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10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192563" y="3808343"/>
            <a:ext cx="243154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533092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03074" y="3808343"/>
            <a:ext cx="243154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298321" y="5368319"/>
            <a:ext cx="252841" cy="135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الألأسبوع </a:t>
            </a: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114032" y="5589422"/>
            <a:ext cx="144523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التاريخ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87972" y="3760718"/>
            <a:ext cx="197682" cy="283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71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الألأسابيع التاريخ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087972" y="5400380"/>
            <a:ext cx="197682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الألأسابيع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075075" y="4393692"/>
            <a:ext cx="224018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الفعاليات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075075" y="5944562"/>
            <a:ext cx="224018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الفعاليات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151437" y="4779855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93553" y="4779855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082333" y="5012398"/>
            <a:ext cx="223952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الألأنشطة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088314" y="5178923"/>
            <a:ext cx="196996" cy="11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96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الطلالابية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151437" y="6241599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7093553" y="6241599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082333" y="6444577"/>
            <a:ext cx="223952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الألأنشطة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088314" y="6611102"/>
            <a:ext cx="196996" cy="11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96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الطلالابية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74328" y="4077510"/>
            <a:ext cx="24394" cy="29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6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797045" y="5021275"/>
            <a:ext cx="24394" cy="17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"/>
              </a:lnSpc>
            </a:pPr>
            <a:r>
              <a:rPr lang="en-US" sz="482" spc="-2">
                <a:solidFill>
                  <a:srgbClr val="00857B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</a:t>
            </a:r>
            <a:r>
              <a:rPr lang="en-US" sz="482" spc="-2">
                <a:solidFill>
                  <a:srgbClr val="D95943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797045" y="6493535"/>
            <a:ext cx="24394" cy="25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"/>
              </a:lnSpc>
            </a:pPr>
            <a:r>
              <a:rPr lang="en-US" sz="482" spc="-2">
                <a:solidFill>
                  <a:srgbClr val="4C8EC2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</a:t>
            </a:r>
            <a:r>
              <a:rPr lang="en-US" sz="482" spc="-2">
                <a:solidFill>
                  <a:srgbClr val="D95943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774672" y="4134660"/>
            <a:ext cx="24394" cy="392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 •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733858" y="4134660"/>
            <a:ext cx="24394" cy="31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733858" y="5785161"/>
            <a:ext cx="24394" cy="170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711476" y="4134660"/>
            <a:ext cx="24394" cy="239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954879" y="6493535"/>
            <a:ext cx="24394" cy="254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"/>
              </a:lnSpc>
            </a:pPr>
            <a:r>
              <a:rPr lang="en-US" sz="482" spc="-2">
                <a:solidFill>
                  <a:srgbClr val="4C8EC2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</a:t>
            </a:r>
            <a:r>
              <a:rPr lang="en-US" sz="482" spc="-2">
                <a:solidFill>
                  <a:srgbClr val="D95943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954879" y="4134660"/>
            <a:ext cx="24394" cy="31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954879" y="5785161"/>
            <a:ext cx="24394" cy="423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 • •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780030" y="10283120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206200"/>
            <a:ext cx="6988235" cy="3429762"/>
          </a:xfrm>
          <a:custGeom>
            <a:avLst/>
            <a:gdLst/>
            <a:ahLst/>
            <a:cxnLst/>
            <a:rect r="r" b="b" t="t" l="l"/>
            <a:pathLst>
              <a:path h="3429762" w="6988235">
                <a:moveTo>
                  <a:pt x="0" y="0"/>
                </a:moveTo>
                <a:lnTo>
                  <a:pt x="6988235" y="0"/>
                </a:lnTo>
                <a:lnTo>
                  <a:pt x="6988235" y="3429762"/>
                </a:lnTo>
                <a:lnTo>
                  <a:pt x="0" y="3429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79827" y="2180414"/>
            <a:ext cx="251249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قبل عودة الطلاب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107132" y="2795187"/>
            <a:ext cx="548964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053409" y="2795187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46577" y="2812345"/>
            <a:ext cx="1443923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59458" y="3453949"/>
            <a:ext cx="1470565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17996" y="4473891"/>
            <a:ext cx="213497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إﻋﺪاد وﺗﺠﻬﯿﺰ ﺧﻄﺔ اﻟﻨﺸﺎط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32290" y="5134545"/>
            <a:ext cx="2220678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60"/>
              </a:lnSpc>
            </a:pPr>
            <a:r>
              <a:rPr lang="ar-EG" b="true" sz="12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اﻹﺟﺘﻤﺎع ﺑﺄﻋﻀﺎء اﻟﻨﺸﺎط </a:t>
            </a:r>
          </a:p>
          <a:p>
            <a:pPr algn="ctr" rtl="true">
              <a:lnSpc>
                <a:spcPts val="1560"/>
              </a:lnSpc>
            </a:pPr>
            <a:r>
              <a:rPr lang="ar-EG" b="true" sz="12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+ ﺗﻮزﯾﻊ اﳌﻬﺎم والتكليفات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80062" y="2180414"/>
            <a:ext cx="1023938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81690" y="2733993"/>
            <a:ext cx="347930" cy="275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ar-EG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>
              <a:lnSpc>
                <a:spcPts val="3500"/>
              </a:lnSpc>
            </a:pPr>
          </a:p>
          <a:p>
            <a:pPr algn="ctr">
              <a:lnSpc>
                <a:spcPts val="1597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  <a:p>
            <a:pPr algn="ctr">
              <a:lnSpc>
                <a:spcPts val="1597"/>
              </a:lnSpc>
            </a:pPr>
          </a:p>
          <a:p>
            <a:pPr algn="ctr">
              <a:lnSpc>
                <a:spcPts val="3500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  <a:p>
            <a:pPr algn="ctr">
              <a:lnSpc>
                <a:spcPts val="1699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  <a:p>
            <a:pPr algn="ctr">
              <a:lnSpc>
                <a:spcPts val="1699"/>
              </a:lnSpc>
            </a:pPr>
          </a:p>
          <a:p>
            <a:pPr algn="ctr">
              <a:lnSpc>
                <a:spcPts val="1699"/>
              </a:lnSpc>
            </a:pPr>
          </a:p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51950" y="2795187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549020" y="3696017"/>
            <a:ext cx="1171013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ﺑﻨﺎء وﺗﻨﻔﯿﺬ خطط النشاط الطلابي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266684" y="4154148"/>
            <a:ext cx="2220678" cy="2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97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اعداد جدول الإذاعة 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4608763" y="5940762"/>
            <a:ext cx="2649468" cy="1050698"/>
            <a:chOff x="0" y="0"/>
            <a:chExt cx="3532624" cy="1400931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90265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78029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1085623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112250" y="649666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3296179" y="3421996"/>
            <a:ext cx="213497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استقبال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783652" y="4011273"/>
            <a:ext cx="1470565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761725" y="4508918"/>
            <a:ext cx="1470565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61725" y="5087022"/>
            <a:ext cx="1470565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206200"/>
            <a:ext cx="6988235" cy="3429762"/>
          </a:xfrm>
          <a:custGeom>
            <a:avLst/>
            <a:gdLst/>
            <a:ahLst/>
            <a:cxnLst/>
            <a:rect r="r" b="b" t="t" l="l"/>
            <a:pathLst>
              <a:path h="3429762" w="6988235">
                <a:moveTo>
                  <a:pt x="0" y="0"/>
                </a:moveTo>
                <a:lnTo>
                  <a:pt x="6988235" y="0"/>
                </a:lnTo>
                <a:lnTo>
                  <a:pt x="6988235" y="3429762"/>
                </a:lnTo>
                <a:lnTo>
                  <a:pt x="0" y="34297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40089" y="2180414"/>
            <a:ext cx="67167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٨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08822" y="2180414"/>
            <a:ext cx="51145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27640" y="1729035"/>
            <a:ext cx="192053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67185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11232" y="2167185"/>
            <a:ext cx="608447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88735" y="2167185"/>
            <a:ext cx="7414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-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107132" y="2795187"/>
            <a:ext cx="548964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053409" y="2795187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6577" y="2812345"/>
            <a:ext cx="1443923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83701" y="3246939"/>
            <a:ext cx="2177825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أﻧﺸﻄﺔ اﻟﺘﻬﯿﺌﺔ واﻹﺳﺘﻌﺪاد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352390" y="3764896"/>
            <a:ext cx="2134972" cy="2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97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ﻟﺒﺪاﯾﺔ اﻟﻌﺎم اﻟﺪراﺳﻲ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790500" y="3954469"/>
            <a:ext cx="140848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اﻷول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90128" y="4371146"/>
            <a:ext cx="1990706" cy="6957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1"/>
              </a:lnSpc>
            </a:pPr>
            <a:r>
              <a:rPr lang="ar-EG" b="true" sz="14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اللقاء الأول مع أولياء الأمور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844207" y="2166414"/>
            <a:ext cx="1023938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اﻷول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81690" y="2733993"/>
            <a:ext cx="347930" cy="2750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ar-EG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>
              <a:lnSpc>
                <a:spcPts val="3500"/>
              </a:lnSpc>
            </a:pPr>
          </a:p>
          <a:p>
            <a:pPr algn="ctr">
              <a:lnSpc>
                <a:spcPts val="1597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  <a:p>
            <a:pPr algn="ctr">
              <a:lnSpc>
                <a:spcPts val="1597"/>
              </a:lnSpc>
            </a:pPr>
          </a:p>
          <a:p>
            <a:pPr algn="ctr">
              <a:lnSpc>
                <a:spcPts val="3500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  <a:p>
            <a:pPr algn="ctr">
              <a:lnSpc>
                <a:spcPts val="1699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  <a:p>
            <a:pPr algn="ctr">
              <a:lnSpc>
                <a:spcPts val="1699"/>
              </a:lnSpc>
            </a:pPr>
          </a:p>
          <a:p>
            <a:pPr algn="ctr">
              <a:lnSpc>
                <a:spcPts val="1699"/>
              </a:lnSpc>
            </a:pPr>
          </a:p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851950" y="2795187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461525" y="3221193"/>
            <a:ext cx="1320165" cy="2219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16"/>
              </a:lnSpc>
            </a:pPr>
            <a:r>
              <a:rPr lang="ar-EG" b="true" sz="21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ﺑﺮﻧﺎﻣﺞ </a:t>
            </a:r>
          </a:p>
          <a:p>
            <a:pPr algn="ctr" rtl="true">
              <a:lnSpc>
                <a:spcPts val="4716"/>
              </a:lnSpc>
            </a:pPr>
            <a:r>
              <a:rPr lang="ar-EG" b="true" sz="21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اﻟﺘﻬﯿﺌﺔ </a:t>
            </a:r>
          </a:p>
          <a:p>
            <a:pPr algn="ctr" rtl="true">
              <a:lnSpc>
                <a:spcPts val="2510"/>
              </a:lnSpc>
            </a:pPr>
            <a:r>
              <a:rPr lang="ar-EG" b="true" sz="21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ﻟﻠﻌﻮدة</a:t>
            </a:r>
          </a:p>
          <a:p>
            <a:pPr algn="ctr" rtl="true">
              <a:lnSpc>
                <a:spcPts val="2510"/>
              </a:lnSpc>
            </a:pPr>
            <a:r>
              <a:rPr lang="ar-EG" b="true" sz="21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  <a:p>
            <a:pPr algn="ctr" rtl="true">
              <a:lnSpc>
                <a:spcPts val="2510"/>
              </a:lnSpc>
            </a:pPr>
            <a:r>
              <a:rPr lang="ar-EG" b="true" sz="21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ﻟﻠﺪراﺳﺔ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773736" y="4473891"/>
            <a:ext cx="140848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اﻷول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379681" y="6007437"/>
            <a:ext cx="6718297" cy="2394014"/>
          </a:xfrm>
          <a:custGeom>
            <a:avLst/>
            <a:gdLst/>
            <a:ahLst/>
            <a:cxnLst/>
            <a:rect r="r" b="b" t="t" l="l"/>
            <a:pathLst>
              <a:path h="2394014" w="6718297">
                <a:moveTo>
                  <a:pt x="0" y="0"/>
                </a:moveTo>
                <a:lnTo>
                  <a:pt x="6718297" y="0"/>
                </a:lnTo>
                <a:lnTo>
                  <a:pt x="6718297" y="2394013"/>
                </a:lnTo>
                <a:lnTo>
                  <a:pt x="0" y="2394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043878" y="6485296"/>
            <a:ext cx="421834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ﺗﺎرﯾﺨﻪ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110897" y="5970813"/>
            <a:ext cx="3320986" cy="39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اﻟﺒﺮاﻣﺞ اﳌﺴﺘﺠﺪة ﻣﻦ ( اﻟﻮزارة - إدارة اﻟﻨﺸﺎط )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553983" y="6370996"/>
            <a:ext cx="548964" cy="39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273479" y="6370996"/>
            <a:ext cx="1266044" cy="375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اﳌﻌﻠﻢ المسؤول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196836" y="6485296"/>
            <a:ext cx="555127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266684" y="5231217"/>
            <a:ext cx="2220678" cy="2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97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حصر رغبات الطلاب للأندية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790500" y="5057397"/>
            <a:ext cx="140848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اﻷول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4385481" y="8563375"/>
            <a:ext cx="2649468" cy="1050698"/>
            <a:chOff x="0" y="0"/>
            <a:chExt cx="3532624" cy="1400931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90265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78029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1085623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112250" y="649666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3283701" y="4137336"/>
            <a:ext cx="2220678" cy="22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97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مجلس الحوار الطلابي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759458" y="3423855"/>
            <a:ext cx="1470565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٨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5912" y="1363904"/>
            <a:ext cx="6988235" cy="4455271"/>
          </a:xfrm>
          <a:custGeom>
            <a:avLst/>
            <a:gdLst/>
            <a:ahLst/>
            <a:cxnLst/>
            <a:rect r="r" b="b" t="t" l="l"/>
            <a:pathLst>
              <a:path h="4455271" w="6988235">
                <a:moveTo>
                  <a:pt x="0" y="0"/>
                </a:moveTo>
                <a:lnTo>
                  <a:pt x="6988235" y="0"/>
                </a:lnTo>
                <a:lnTo>
                  <a:pt x="6988235" y="4455271"/>
                </a:lnTo>
                <a:lnTo>
                  <a:pt x="0" y="44552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10985" y="2083699"/>
            <a:ext cx="104511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81464" y="2083699"/>
            <a:ext cx="46842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11333" y="1645549"/>
            <a:ext cx="192053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95971" y="2083699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93265" y="2083699"/>
            <a:ext cx="84141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١٩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25705" y="2083699"/>
            <a:ext cx="6283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53731" y="2083699"/>
            <a:ext cx="28399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20769" y="2711691"/>
            <a:ext cx="112169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البرنامج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53409" y="2711691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6566" y="2711691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379681" y="6209700"/>
            <a:ext cx="6718297" cy="2394014"/>
            <a:chOff x="0" y="0"/>
            <a:chExt cx="8957729" cy="319201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308288" y="5143"/>
              <a:ext cx="4427982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5100523" y="567825"/>
              <a:ext cx="869036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809440" y="2082917"/>
            <a:ext cx="1094842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اﻟﺜﺎﻧﻲ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890871" y="2711691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851950" y="2711691"/>
            <a:ext cx="555127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935229" y="3566674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901120" y="409664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6957265" y="534188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498880" y="3656451"/>
            <a:ext cx="1261268" cy="23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858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المواطنة والحياة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168413" y="3496548"/>
            <a:ext cx="233046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التطوع الطلابي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740779" y="3480165"/>
            <a:ext cx="150792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١٥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4381614" y="8765638"/>
            <a:ext cx="2649468" cy="1050698"/>
            <a:chOff x="0" y="0"/>
            <a:chExt cx="3532624" cy="1400931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90265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78029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1085623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112250" y="649666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3927" y="1363904"/>
            <a:ext cx="6988235" cy="4480674"/>
          </a:xfrm>
          <a:custGeom>
            <a:avLst/>
            <a:gdLst/>
            <a:ahLst/>
            <a:cxnLst/>
            <a:rect r="r" b="b" t="t" l="l"/>
            <a:pathLst>
              <a:path h="4480674" w="6988235">
                <a:moveTo>
                  <a:pt x="0" y="0"/>
                </a:moveTo>
                <a:lnTo>
                  <a:pt x="6988235" y="0"/>
                </a:lnTo>
                <a:lnTo>
                  <a:pt x="6988235" y="4480674"/>
                </a:lnTo>
                <a:lnTo>
                  <a:pt x="0" y="44806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07999" y="2083699"/>
            <a:ext cx="90376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01013" y="2083699"/>
            <a:ext cx="61760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06942" y="2078011"/>
            <a:ext cx="291987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90111" y="2083699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64588" y="2083699"/>
            <a:ext cx="57000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43040" y="2083699"/>
            <a:ext cx="55123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-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78480" y="2083699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18761" y="2747675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21434" y="2711691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4581" y="2711691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367783" y="3403902"/>
            <a:ext cx="1963693" cy="36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1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حدائق الفن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34231" y="3683413"/>
            <a:ext cx="1457068" cy="13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٢٢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187478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46364" y="34620"/>
              <a:ext cx="5091595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781018" y="2082917"/>
            <a:ext cx="108759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اﻟﺜﺎﻟﺚ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58886" y="2711691"/>
            <a:ext cx="13456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83986" y="2738151"/>
            <a:ext cx="1531287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1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881117" y="4201801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881117" y="4832920"/>
            <a:ext cx="114071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4456284" y="8743417"/>
            <a:ext cx="2649468" cy="1050698"/>
            <a:chOff x="0" y="0"/>
            <a:chExt cx="3532624" cy="1400931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90265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78029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1085623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1112250" y="649666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5327599" y="3374908"/>
            <a:ext cx="1531287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14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اﻟﺜﻘﺎﻓﺔ واﻟﻔﻨﻮن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53927" y="2318004"/>
            <a:ext cx="6988235" cy="3855339"/>
          </a:xfrm>
          <a:custGeom>
            <a:avLst/>
            <a:gdLst/>
            <a:ahLst/>
            <a:cxnLst/>
            <a:rect r="r" b="b" t="t" l="l"/>
            <a:pathLst>
              <a:path h="3855339" w="6988235">
                <a:moveTo>
                  <a:pt x="0" y="0"/>
                </a:moveTo>
                <a:lnTo>
                  <a:pt x="6988235" y="0"/>
                </a:lnTo>
                <a:lnTo>
                  <a:pt x="6988235" y="3855339"/>
                </a:lnTo>
                <a:lnTo>
                  <a:pt x="0" y="3855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54581" y="3475444"/>
            <a:ext cx="1163945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36849" y="2278990"/>
            <a:ext cx="1357303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٢٩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40529" y="2278990"/>
            <a:ext cx="879748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40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60700" y="2278990"/>
            <a:ext cx="307762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23336" y="2278990"/>
            <a:ext cx="684076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46219" y="2278990"/>
            <a:ext cx="662369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37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46334" y="2656170"/>
            <a:ext cx="6057666" cy="52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15"/>
              </a:lnSpc>
            </a:pPr>
            <a:r>
              <a:rPr lang="ar-EG" b="true" sz="18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إﺟﺎزة اﻟﯿﻮم اﻟﻮﻃﻨﻲ السعودي </a:t>
            </a:r>
            <a:r>
              <a:rPr lang="en-US" b="true" sz="18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٩٥</a:t>
            </a:r>
            <a:r>
              <a:rPr lang="ar-EG" b="true" sz="18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( ﯾﻮم الثلاثاء 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23876" y="3357470"/>
            <a:ext cx="548964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21434" y="3332569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51553" y="4226077"/>
            <a:ext cx="1588976" cy="13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99"/>
              </a:lnSpc>
            </a:pP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٢٩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01365" y="3961320"/>
            <a:ext cx="2096529" cy="511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1"/>
              </a:lnSpc>
            </a:pP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اﻹﺣﺘﻔﺎء ﺑﺎﻟﯿﻮم الوطني السعودي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٩٥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821073" y="3369263"/>
            <a:ext cx="102299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16019" y="6535293"/>
            <a:ext cx="6718297" cy="2394014"/>
            <a:chOff x="0" y="0"/>
            <a:chExt cx="8957729" cy="319201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308288" y="5143"/>
              <a:ext cx="4427982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5489862" y="2444471"/>
            <a:ext cx="1615249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الرابع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863397" y="3314217"/>
            <a:ext cx="20568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 rtl="true">
              <a:lnSpc>
                <a:spcPts val="3499"/>
              </a:lnSpc>
            </a:pPr>
            <a:r>
              <a:rPr lang="en-US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21627" y="467830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921627" y="5271095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921627" y="579814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586860" y="3921473"/>
            <a:ext cx="102299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59"/>
              </a:lnSpc>
            </a:pP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الأيام والمناسبات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2108587" y="9110281"/>
            <a:ext cx="4944170" cy="444387"/>
            <a:chOff x="0" y="0"/>
            <a:chExt cx="6592227" cy="592516"/>
          </a:xfrm>
        </p:grpSpPr>
        <p:sp>
          <p:nvSpPr>
            <p:cNvPr name="TextBox 45" id="45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8" id="48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50" id="50"/>
          <p:cNvSpPr txBox="true"/>
          <p:nvPr/>
        </p:nvSpPr>
        <p:spPr>
          <a:xfrm rot="0">
            <a:off x="5380834" y="4615752"/>
            <a:ext cx="1411285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60"/>
              </a:lnSpc>
            </a:pPr>
            <a:r>
              <a:rPr lang="ar-EG" b="true" sz="14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الثقافة والفنون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3284306" y="4538820"/>
            <a:ext cx="2096529" cy="43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716"/>
              </a:lnSpc>
            </a:pPr>
            <a:r>
              <a:rPr lang="ar-EG" b="true" sz="12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البرنامج الموسيقي</a:t>
            </a:r>
          </a:p>
          <a:p>
            <a:pPr algn="ctr">
              <a:lnSpc>
                <a:spcPts val="1716"/>
              </a:lnSpc>
            </a:pPr>
            <a:r>
              <a:rPr lang="en-US" b="true" sz="12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( </a:t>
            </a:r>
            <a:r>
              <a:rPr lang="ar-EG" b="true" sz="12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الأناشيد الوطنية</a:t>
            </a:r>
            <a:r>
              <a:rPr lang="en-US" b="true" sz="1200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 )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629280" y="4749576"/>
            <a:ext cx="1588976" cy="13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99"/>
              </a:lnSpc>
            </a:pPr>
            <a:r>
              <a:rPr lang="en-US" b="true" sz="1399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FF3131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2738" y="1363904"/>
            <a:ext cx="6988235" cy="5069348"/>
          </a:xfrm>
          <a:custGeom>
            <a:avLst/>
            <a:gdLst/>
            <a:ahLst/>
            <a:cxnLst/>
            <a:rect r="r" b="b" t="t" l="l"/>
            <a:pathLst>
              <a:path h="5069348" w="6988235">
                <a:moveTo>
                  <a:pt x="0" y="0"/>
                </a:moveTo>
                <a:lnTo>
                  <a:pt x="6988235" y="0"/>
                </a:lnTo>
                <a:lnTo>
                  <a:pt x="6988235" y="5069348"/>
                </a:lnTo>
                <a:lnTo>
                  <a:pt x="0" y="5069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81308" y="2088175"/>
            <a:ext cx="877938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57220" y="2088175"/>
            <a:ext cx="59266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13376" y="2088175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33849" y="2088175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54006" y="2088175"/>
            <a:ext cx="74737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١٠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5063" y="2088175"/>
            <a:ext cx="49582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12799" y="2088175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73596" y="2766635"/>
            <a:ext cx="64490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30235" y="2716178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63391" y="2716178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379681" y="6766627"/>
            <a:ext cx="6718297" cy="2394014"/>
            <a:chOff x="0" y="0"/>
            <a:chExt cx="8957729" cy="319201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2308288" y="5143"/>
              <a:ext cx="4427982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586189" y="2115861"/>
            <a:ext cx="151178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الخامس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889918" y="2766635"/>
            <a:ext cx="13456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065683" y="2717644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89918" y="4206278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877745" y="4898555"/>
            <a:ext cx="114071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891880" y="5730535"/>
            <a:ext cx="85239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5" id="35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2032486" y="9322565"/>
            <a:ext cx="4944170" cy="444387"/>
            <a:chOff x="0" y="0"/>
            <a:chExt cx="6592227" cy="592516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5468801" y="3460839"/>
            <a:ext cx="1254490" cy="300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495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النشاط الكشفي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254172" y="3470364"/>
            <a:ext cx="2142839" cy="321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40"/>
              </a:lnSpc>
            </a:pPr>
            <a:r>
              <a:rPr lang="ar-EG" b="true" sz="15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سواعد الكشفية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692038" y="3636988"/>
            <a:ext cx="1573806" cy="13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53927" y="2179206"/>
            <a:ext cx="6988235" cy="3721865"/>
          </a:xfrm>
          <a:custGeom>
            <a:avLst/>
            <a:gdLst/>
            <a:ahLst/>
            <a:cxnLst/>
            <a:rect r="r" b="b" t="t" l="l"/>
            <a:pathLst>
              <a:path h="3721865" w="6988235">
                <a:moveTo>
                  <a:pt x="0" y="0"/>
                </a:moveTo>
                <a:lnTo>
                  <a:pt x="6988235" y="0"/>
                </a:lnTo>
                <a:lnTo>
                  <a:pt x="6988235" y="3721865"/>
                </a:lnTo>
                <a:lnTo>
                  <a:pt x="0" y="37218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76635" y="2140191"/>
            <a:ext cx="1208903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37634" y="2140191"/>
            <a:ext cx="42632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10623" y="2140191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31097" y="2140191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07690" y="2140191"/>
            <a:ext cx="1123407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2981" y="2140191"/>
            <a:ext cx="58691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76261" y="2140191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31715" y="2796527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21434" y="2768194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54581" y="2768194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598357" y="2167877"/>
            <a:ext cx="145570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السادس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858886" y="2768194"/>
            <a:ext cx="134569" cy="83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6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>
              <a:lnSpc>
                <a:spcPts val="3486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037367" y="2796527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81117" y="425830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868935" y="4864856"/>
            <a:ext cx="114071" cy="759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2"/>
              </a:lnSpc>
            </a:pPr>
            <a:r>
              <a:rPr lang="en-US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  <a:p>
            <a:pPr algn="ctr">
              <a:lnSpc>
                <a:spcPts val="2001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٤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420852" y="6253496"/>
            <a:ext cx="6718297" cy="2394013"/>
          </a:xfrm>
          <a:custGeom>
            <a:avLst/>
            <a:gdLst/>
            <a:ahLst/>
            <a:cxnLst/>
            <a:rect r="r" b="b" t="t" l="l"/>
            <a:pathLst>
              <a:path h="2394013" w="6718297">
                <a:moveTo>
                  <a:pt x="0" y="0"/>
                </a:moveTo>
                <a:lnTo>
                  <a:pt x="6718296" y="0"/>
                </a:lnTo>
                <a:lnTo>
                  <a:pt x="6718296" y="2394013"/>
                </a:lnTo>
                <a:lnTo>
                  <a:pt x="0" y="2394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85049" y="6731356"/>
            <a:ext cx="421834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ﺗﺎرﯾﺨﻪ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152068" y="6216872"/>
            <a:ext cx="3320986" cy="39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اﻟﺒﺮاﻣﺞ اﳌﺴﺘﺠﺪة ﻣﻦ ( اﻟﻮزارة - إدارة اﻟﻨﺸﺎط )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369164" y="6617056"/>
            <a:ext cx="464820" cy="39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اﳌﺠﺎل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14650" y="6617056"/>
            <a:ext cx="1266044" cy="375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اﳌﻌﻠﻢ المسؤول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970764" y="6731356"/>
            <a:ext cx="555127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2109892" y="8809434"/>
            <a:ext cx="4944170" cy="444387"/>
            <a:chOff x="0" y="0"/>
            <a:chExt cx="6592227" cy="592516"/>
          </a:xfrm>
        </p:grpSpPr>
        <p:sp>
          <p:nvSpPr>
            <p:cNvPr name="TextBox 39" id="39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3" id="43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3177240" y="3298765"/>
            <a:ext cx="2275380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14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برنامج رواد فضاء المستقبل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96536" y="3308290"/>
            <a:ext cx="155006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١٣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500868" y="3308290"/>
            <a:ext cx="121065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العلوم والتقنية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53927" y="2318004"/>
            <a:ext cx="6988235" cy="3855339"/>
          </a:xfrm>
          <a:custGeom>
            <a:avLst/>
            <a:gdLst/>
            <a:ahLst/>
            <a:cxnLst/>
            <a:rect r="r" b="b" t="t" l="l"/>
            <a:pathLst>
              <a:path h="3855339" w="6988235">
                <a:moveTo>
                  <a:pt x="0" y="0"/>
                </a:moveTo>
                <a:lnTo>
                  <a:pt x="6988235" y="0"/>
                </a:lnTo>
                <a:lnTo>
                  <a:pt x="6988235" y="3855339"/>
                </a:lnTo>
                <a:lnTo>
                  <a:pt x="0" y="3855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6019" y="6535293"/>
            <a:ext cx="6718297" cy="2394014"/>
            <a:chOff x="0" y="0"/>
            <a:chExt cx="8957729" cy="319201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308288" y="5143"/>
              <a:ext cx="4427982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4581" y="3475444"/>
            <a:ext cx="1163945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36849" y="2278990"/>
            <a:ext cx="1357303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٢٠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40529" y="2278990"/>
            <a:ext cx="879748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40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60700" y="2278990"/>
            <a:ext cx="307762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23336" y="2278990"/>
            <a:ext cx="684076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6219" y="2278990"/>
            <a:ext cx="662369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7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40479" y="2656170"/>
            <a:ext cx="5669375" cy="52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15"/>
              </a:lnSpc>
            </a:pPr>
            <a:r>
              <a:rPr lang="ar-EG" b="true" sz="18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إﺟﺎزة اضافيه ( ﯾﻮم الأحد 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783914" y="3332569"/>
            <a:ext cx="548964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21434" y="3332569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795866" y="3346569"/>
            <a:ext cx="102299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489862" y="2444471"/>
            <a:ext cx="1615249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السابع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863397" y="3314217"/>
            <a:ext cx="20568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 rtl="true">
              <a:lnSpc>
                <a:spcPts val="3499"/>
              </a:lnSpc>
            </a:pPr>
            <a:r>
              <a:rPr lang="en-US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21627" y="467830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21627" y="5271095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21627" y="579814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2108587" y="9110281"/>
            <a:ext cx="4944170" cy="444387"/>
            <a:chOff x="0" y="0"/>
            <a:chExt cx="6592227" cy="592516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5409678" y="3926015"/>
            <a:ext cx="1297437" cy="319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87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العلوم والتقنية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205048" y="3932898"/>
            <a:ext cx="2204630" cy="319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87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برنامج تطبيقات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STEM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658574" y="3932898"/>
            <a:ext cx="1546475" cy="319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87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٢١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 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2977" y="1363904"/>
            <a:ext cx="6988235" cy="4732344"/>
          </a:xfrm>
          <a:custGeom>
            <a:avLst/>
            <a:gdLst/>
            <a:ahLst/>
            <a:cxnLst/>
            <a:rect r="r" b="b" t="t" l="l"/>
            <a:pathLst>
              <a:path h="4732344" w="6988235">
                <a:moveTo>
                  <a:pt x="0" y="0"/>
                </a:moveTo>
                <a:lnTo>
                  <a:pt x="6988235" y="0"/>
                </a:lnTo>
                <a:lnTo>
                  <a:pt x="6988235" y="4732344"/>
                </a:lnTo>
                <a:lnTo>
                  <a:pt x="0" y="47323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34954" y="2068668"/>
            <a:ext cx="87680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84290" y="2068668"/>
            <a:ext cx="56559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26911" y="206866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47384" y="206866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01423" y="2068668"/>
            <a:ext cx="82011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34687" y="2068668"/>
            <a:ext cx="7013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45184" y="206866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42097" y="2696661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40484" y="2696661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73631" y="2696661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799087" y="2067887"/>
            <a:ext cx="1089584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اﻟﺜﺎﻣﻦ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877936" y="2696661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80193" y="2682661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922303" y="3551644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00167" y="4453471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88185" y="4954410"/>
            <a:ext cx="114071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388896" y="6458198"/>
            <a:ext cx="6718297" cy="2394013"/>
          </a:xfrm>
          <a:custGeom>
            <a:avLst/>
            <a:gdLst/>
            <a:ahLst/>
            <a:cxnLst/>
            <a:rect r="r" b="b" t="t" l="l"/>
            <a:pathLst>
              <a:path h="2394013" w="6718297">
                <a:moveTo>
                  <a:pt x="0" y="0"/>
                </a:moveTo>
                <a:lnTo>
                  <a:pt x="6718297" y="0"/>
                </a:lnTo>
                <a:lnTo>
                  <a:pt x="6718297" y="2394013"/>
                </a:lnTo>
                <a:lnTo>
                  <a:pt x="0" y="2394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53094" y="6936057"/>
            <a:ext cx="421834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ﺗﺎرﯾﺨﻪ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120113" y="6421574"/>
            <a:ext cx="3320986" cy="39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اﻟﺒﺮاﻣﺞ اﳌﺴﺘﺠﺪة ﻣﻦ ( اﻟﻮزارة - إدارة اﻟﻨﺸﺎط )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337209" y="6821757"/>
            <a:ext cx="464820" cy="396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اﳌﺠﺎل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282695" y="6821757"/>
            <a:ext cx="1266044" cy="375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151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اﳌﻌﻠﻢ المسؤول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938809" y="6936057"/>
            <a:ext cx="555127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2097534" y="9042711"/>
            <a:ext cx="4944170" cy="444387"/>
            <a:chOff x="0" y="0"/>
            <a:chExt cx="6592227" cy="592516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3196681" y="3455546"/>
            <a:ext cx="2021967" cy="58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7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مهارات الرياضات الإلكترونية والترفيه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833710" y="3763204"/>
            <a:ext cx="1296210" cy="13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6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٢٧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5489334" y="3589595"/>
            <a:ext cx="1254490" cy="300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495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الرياضة والصحة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316290" y="1567691"/>
            <a:ext cx="2927471" cy="689581"/>
            <a:chOff x="0" y="0"/>
            <a:chExt cx="2927464" cy="68958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27477" cy="689483"/>
            </a:xfrm>
            <a:custGeom>
              <a:avLst/>
              <a:gdLst/>
              <a:ahLst/>
              <a:cxnLst/>
              <a:rect r="r" b="b" t="t" l="l"/>
              <a:pathLst>
                <a:path h="689483" w="2927477">
                  <a:moveTo>
                    <a:pt x="292608" y="127"/>
                  </a:moveTo>
                  <a:lnTo>
                    <a:pt x="2634869" y="127"/>
                  </a:lnTo>
                  <a:lnTo>
                    <a:pt x="2634869" y="7112"/>
                  </a:lnTo>
                  <a:lnTo>
                    <a:pt x="2634869" y="127"/>
                  </a:lnTo>
                  <a:cubicBezTo>
                    <a:pt x="2717927" y="127"/>
                    <a:pt x="2769997" y="0"/>
                    <a:pt x="2805049" y="14605"/>
                  </a:cubicBezTo>
                  <a:lnTo>
                    <a:pt x="2802382" y="21082"/>
                  </a:lnTo>
                  <a:lnTo>
                    <a:pt x="2804795" y="14478"/>
                  </a:lnTo>
                  <a:cubicBezTo>
                    <a:pt x="2855087" y="32766"/>
                    <a:pt x="2894584" y="72390"/>
                    <a:pt x="2912872" y="122555"/>
                  </a:cubicBezTo>
                  <a:lnTo>
                    <a:pt x="2906268" y="124968"/>
                  </a:lnTo>
                  <a:lnTo>
                    <a:pt x="2912745" y="122301"/>
                  </a:lnTo>
                  <a:cubicBezTo>
                    <a:pt x="2927477" y="157480"/>
                    <a:pt x="2927223" y="209550"/>
                    <a:pt x="2927223" y="292481"/>
                  </a:cubicBezTo>
                  <a:lnTo>
                    <a:pt x="2920238" y="292481"/>
                  </a:lnTo>
                  <a:lnTo>
                    <a:pt x="2927223" y="292481"/>
                  </a:lnTo>
                  <a:lnTo>
                    <a:pt x="2927223" y="396875"/>
                  </a:lnTo>
                  <a:lnTo>
                    <a:pt x="2920238" y="396875"/>
                  </a:lnTo>
                  <a:lnTo>
                    <a:pt x="2927223" y="396875"/>
                  </a:lnTo>
                  <a:cubicBezTo>
                    <a:pt x="2927223" y="479933"/>
                    <a:pt x="2927350" y="532003"/>
                    <a:pt x="2912745" y="567055"/>
                  </a:cubicBezTo>
                  <a:lnTo>
                    <a:pt x="2906268" y="564388"/>
                  </a:lnTo>
                  <a:lnTo>
                    <a:pt x="2912872" y="566801"/>
                  </a:lnTo>
                  <a:cubicBezTo>
                    <a:pt x="2894584" y="617093"/>
                    <a:pt x="2854960" y="656590"/>
                    <a:pt x="2804795" y="674878"/>
                  </a:cubicBezTo>
                  <a:lnTo>
                    <a:pt x="2802382" y="668274"/>
                  </a:lnTo>
                  <a:lnTo>
                    <a:pt x="2805049" y="674751"/>
                  </a:lnTo>
                  <a:cubicBezTo>
                    <a:pt x="2769870" y="689483"/>
                    <a:pt x="2717800" y="689229"/>
                    <a:pt x="2634869" y="689229"/>
                  </a:cubicBezTo>
                  <a:lnTo>
                    <a:pt x="292608" y="689229"/>
                  </a:lnTo>
                  <a:cubicBezTo>
                    <a:pt x="209550" y="689229"/>
                    <a:pt x="157480" y="689356"/>
                    <a:pt x="122428" y="674751"/>
                  </a:cubicBezTo>
                  <a:lnTo>
                    <a:pt x="125095" y="668274"/>
                  </a:lnTo>
                  <a:lnTo>
                    <a:pt x="122682" y="674878"/>
                  </a:lnTo>
                  <a:cubicBezTo>
                    <a:pt x="72390" y="656717"/>
                    <a:pt x="32893" y="617220"/>
                    <a:pt x="14605" y="566928"/>
                  </a:cubicBezTo>
                  <a:lnTo>
                    <a:pt x="21209" y="564515"/>
                  </a:lnTo>
                  <a:lnTo>
                    <a:pt x="14732" y="567182"/>
                  </a:lnTo>
                  <a:cubicBezTo>
                    <a:pt x="0" y="532130"/>
                    <a:pt x="127" y="480060"/>
                    <a:pt x="127" y="397002"/>
                  </a:cubicBezTo>
                  <a:lnTo>
                    <a:pt x="7112" y="397002"/>
                  </a:lnTo>
                  <a:lnTo>
                    <a:pt x="127" y="397002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96875"/>
                  </a:lnTo>
                  <a:cubicBezTo>
                    <a:pt x="14224" y="481457"/>
                    <a:pt x="14351" y="529844"/>
                    <a:pt x="27686" y="561721"/>
                  </a:cubicBezTo>
                  <a:lnTo>
                    <a:pt x="27686" y="561848"/>
                  </a:lnTo>
                  <a:lnTo>
                    <a:pt x="27686" y="561975"/>
                  </a:lnTo>
                  <a:cubicBezTo>
                    <a:pt x="44577" y="608330"/>
                    <a:pt x="81026" y="644906"/>
                    <a:pt x="127508" y="661797"/>
                  </a:cubicBezTo>
                  <a:lnTo>
                    <a:pt x="127635" y="661797"/>
                  </a:lnTo>
                  <a:lnTo>
                    <a:pt x="127762" y="661797"/>
                  </a:lnTo>
                  <a:cubicBezTo>
                    <a:pt x="159639" y="675132"/>
                    <a:pt x="208026" y="675259"/>
                    <a:pt x="292608" y="675259"/>
                  </a:cubicBezTo>
                  <a:lnTo>
                    <a:pt x="2634869" y="675259"/>
                  </a:lnTo>
                  <a:cubicBezTo>
                    <a:pt x="2719451" y="675259"/>
                    <a:pt x="2767838" y="675132"/>
                    <a:pt x="2799715" y="661797"/>
                  </a:cubicBezTo>
                  <a:lnTo>
                    <a:pt x="2799842" y="661797"/>
                  </a:lnTo>
                  <a:lnTo>
                    <a:pt x="2799969" y="661797"/>
                  </a:lnTo>
                  <a:cubicBezTo>
                    <a:pt x="2846324" y="644906"/>
                    <a:pt x="2882900" y="608457"/>
                    <a:pt x="2899791" y="561975"/>
                  </a:cubicBezTo>
                  <a:lnTo>
                    <a:pt x="2899791" y="561848"/>
                  </a:lnTo>
                  <a:lnTo>
                    <a:pt x="2899791" y="561721"/>
                  </a:lnTo>
                  <a:cubicBezTo>
                    <a:pt x="2913126" y="529844"/>
                    <a:pt x="2913253" y="481457"/>
                    <a:pt x="2913253" y="396875"/>
                  </a:cubicBezTo>
                  <a:lnTo>
                    <a:pt x="2913253" y="292608"/>
                  </a:lnTo>
                  <a:cubicBezTo>
                    <a:pt x="2913253" y="208026"/>
                    <a:pt x="2913126" y="159639"/>
                    <a:pt x="2899791" y="127762"/>
                  </a:cubicBezTo>
                  <a:lnTo>
                    <a:pt x="2899791" y="127635"/>
                  </a:lnTo>
                  <a:lnTo>
                    <a:pt x="2899791" y="127508"/>
                  </a:lnTo>
                  <a:cubicBezTo>
                    <a:pt x="2882900" y="81153"/>
                    <a:pt x="2846451" y="44577"/>
                    <a:pt x="2799969" y="27686"/>
                  </a:cubicBezTo>
                  <a:lnTo>
                    <a:pt x="2799842" y="27686"/>
                  </a:lnTo>
                  <a:lnTo>
                    <a:pt x="2799715" y="27686"/>
                  </a:lnTo>
                  <a:cubicBezTo>
                    <a:pt x="2767838" y="14351"/>
                    <a:pt x="2719451" y="14224"/>
                    <a:pt x="2634869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78955" y="8616496"/>
            <a:ext cx="7481045" cy="401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6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ﺳﺎﺋﻠﯿﻦ اﻟﻠﻪ ﻟﻠﺠﻤﯿﻊ اﻟﺘﻮﻓﯿﻖ واﻟﺴﺪاد ﳌﻮاﺻﻠﺔ ﻣﺴﯿﺮة اﻹﺑﺪاع ﻓﻲ اﳌﺠﺎﻻت اﻟﺘﺮﺑﻮﯾﺔ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8258" y="9059218"/>
            <a:ext cx="5578485" cy="401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86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واﻟﺘﻌﻠﯿﻤﯿﺔ ﻟﺘﺤﻘﯿﻖ اﻷهﺪاف اﳌﺮﺟﻮة وﻓﻖ ﺧﻄﺔ وزارة اﻟﺘﻌﻠﯿﻢ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73131" y="1461306"/>
            <a:ext cx="1825619" cy="61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9"/>
              </a:lnSpc>
            </a:pPr>
            <a:r>
              <a:rPr lang="ar-EG" b="true" sz="21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9305" y="2260663"/>
            <a:ext cx="7020573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ﺑﺴﻢ اﻟﻠﻪ واﻟﺼﻼة واﻟﺴﻼم ﻋﻠﯽ ﻧﺒﯿﻪ اﻟﺤﺒﯿﺐ اﳌﺼﻄﻔﯽ ﺧﯿﺮ ﺧﻠﻖ اﻟﻠﻪ وﺧﺎﺗﻢ أﻧﺒﯿﺎﺋﻪ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37068" y="2808160"/>
            <a:ext cx="3803523" cy="352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971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أﻣﺎ ﺑﻌﺪ : ﻗﺎل اﻟﻠﻪ ﺗﻌﺎﻟﯽ ﻓﻲ القرآن اﻟﮑﺮﯾﻢ :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4620" y="4057955"/>
            <a:ext cx="7394238" cy="697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ﺗﻤﺜﻞ اﻷﻧﺸﻄﺔ اﻟﻄﻼﺑﯿﺔ واﺣﺪة ﻣﻦ ﻓﺮص اﻟﻨﻤﻮ اﳌﺘﮑﺎﻣﻞ ﻟﺸﺨﺼﯿﺔ اﻟﻄﺎﻟﺐ اﻟﺘﻲ ﺗﺴﻬﻢ ﻓﻲ اﮐﺘﺸﺎف ﻗﺪراﺗﻪ وﺗﻨﻤﯿﺔ ﻣﻬﺎراﺗﻪ وﺗﻌﺰﯾﺰ اﻟﻘﯿﻢ ﻓﻲ ﺳﻠﻮﮐﯿﺎﺗﻪ وﺗﻌﻤﯿﻖ اﳌﻔﺎهﯿﻢ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5455" y="4769158"/>
            <a:ext cx="2978306" cy="34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اﳌﺠﺮدة ﻟﻠﻌﻠﻮم وﺗﻬﯿﺌﺘﻪ ﻟﻠﺤﯿﺎة.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85772" y="5124755"/>
            <a:ext cx="6872459" cy="140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وﺗﺮﮐﺰ ﺧﻄﺔ اﻟﻨﺸﺎط ﻟﻬﺬا اﻟﻌﺎم ﻋﻠﯽ ﺗﻤﮑﯿﻦ اﳌﺪرﺳﺔ ﻣﻦ ﺑﻨﺎء وﺗﺼﻤﯿﻢ ﺧﺒﺮات اﻟﻨﺸﺎط وﻓﻖ اﻣﮑﺎﻧﯿﺎت اﳌﺪرﺳﺔ وﻇﺮوﻓﻬﺎ وﺑﻤﺎ ﯾﺴﻬﻢ ﻓﻲ ﺗﻠﺒﯿﺔ اﺣﺘﯿﺎﺟﺎت الطلاب وإﺷﺒﺎع ﻣﯿﻮﻟﻬﻢ وتهيئتهم وﺗﻨﻤﯿﺔ ﻗﺪراﺗﻬﻢ ، وإﺗﺎﺣﺔ ﻓﺮص إﺿﺎﻓﯿﺔ ﻟﻠﺘﻌﻠﻢ ﺧﺎرج اﻟﺼﻒ اﻟﺪراﺳﻲ ،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05111" y="6489748"/>
            <a:ext cx="4304995" cy="34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وﺑﻤﺎ ﯾﺪﻋﻢ اﻟﺮﻓﺎﻩ وﯾﺤﺴﻦ ﺟﺎذﺑﯿﺔ اﳌﺪرﺳﺔ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91389" y="6787563"/>
            <a:ext cx="3920500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بإشراف اﻹدارة اﻟﻌﺎﻣﺔ ﻟﻠﻨﺸﺎط اﻟﻄﻼﺑﻲ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45389" y="7285403"/>
            <a:ext cx="6081101" cy="503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273"/>
              </a:lnSpc>
            </a:pPr>
            <a:r>
              <a:rPr lang="ar-EG" b="true" sz="2300">
                <a:solidFill>
                  <a:srgbClr val="003945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تقدم مدرسة الأمير سعود الفيصل الثانوية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81990" y="7740901"/>
            <a:ext cx="4913678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ﺧﻄﺔ اﻟﻨﺸﺎط اﻟﻄﻼﺑﻲ ﺧﻼل اﻟﻌﺎم اﻟﺪراﺳﻲ ﻟﻌﺎم </a:t>
            </a: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4522" y="3399460"/>
            <a:ext cx="6259478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b="true" sz="2199">
                <a:solidFill>
                  <a:srgbClr val="539F9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(وَقُلِ اعْمَلُوا فَسَيَرَى اللَّهُ عَمَلَكُمْ وَرَسُولُهُ وَالْمُؤْمِنُونَ 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62738" y="2273236"/>
            <a:ext cx="6988235" cy="4013959"/>
          </a:xfrm>
          <a:custGeom>
            <a:avLst/>
            <a:gdLst/>
            <a:ahLst/>
            <a:cxnLst/>
            <a:rect r="r" b="b" t="t" l="l"/>
            <a:pathLst>
              <a:path h="4013959" w="6988235">
                <a:moveTo>
                  <a:pt x="0" y="0"/>
                </a:moveTo>
                <a:lnTo>
                  <a:pt x="6988235" y="0"/>
                </a:lnTo>
                <a:lnTo>
                  <a:pt x="6988235" y="4013959"/>
                </a:lnTo>
                <a:lnTo>
                  <a:pt x="0" y="40139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65786" y="2234222"/>
            <a:ext cx="121975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50476" y="2234222"/>
            <a:ext cx="599408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10004" y="2234222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30478" y="2234222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34779" y="2234222"/>
            <a:ext cx="109569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٨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64767" y="2234222"/>
            <a:ext cx="55864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03912" y="2234222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07380" y="2902610"/>
            <a:ext cx="2031768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30235" y="2862224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63391" y="2862224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630095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644675" y="5143"/>
              <a:ext cx="575520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528892" y="2233451"/>
            <a:ext cx="161025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التاسع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67696" y="2862224"/>
            <a:ext cx="13456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632641" y="2880700"/>
            <a:ext cx="1384463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14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4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889918" y="4492028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877745" y="5279555"/>
            <a:ext cx="114071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898129" y="5874220"/>
            <a:ext cx="114071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477720" y="3455060"/>
            <a:ext cx="1268097" cy="2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338"/>
              </a:lnSpc>
            </a:pPr>
            <a:r>
              <a:rPr lang="ar-EG" b="true" sz="14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المواطنة والحياة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218593" y="3340760"/>
            <a:ext cx="2212558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500"/>
              </a:lnSpc>
            </a:pPr>
            <a:r>
              <a:rPr lang="ar-EG" b="true" sz="1400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قيمنا حياة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690868" y="3354984"/>
            <a:ext cx="148009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2127171" y="9203666"/>
            <a:ext cx="4944170" cy="444387"/>
            <a:chOff x="0" y="0"/>
            <a:chExt cx="6592227" cy="592516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١١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55032" y="2780890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614483" y="2152117"/>
            <a:ext cx="1492558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العاشر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993128" y="2766890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534001" y="3487283"/>
            <a:ext cx="119102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الرياضة والصحة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231752" y="3376476"/>
            <a:ext cx="230225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مهارات الرياضات الذهنية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812160" y="3382508"/>
            <a:ext cx="143667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١١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١٨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55032" y="2809234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431151" y="2166741"/>
            <a:ext cx="179493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الحادي عشر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735524" y="2809234"/>
            <a:ext cx="129470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5534001" y="3487283"/>
            <a:ext cx="119102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النشاط الكشفي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31752" y="3376476"/>
            <a:ext cx="230225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أغامر واكتشف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812160" y="3382508"/>
            <a:ext cx="143667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١٨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٢٩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939860" y="2808891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614483" y="2152117"/>
            <a:ext cx="1492558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الثاني عشر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107132" y="2808891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5488625" y="3483054"/>
            <a:ext cx="1193378" cy="509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15"/>
              </a:lnSpc>
            </a:pP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الأيام والمناسبات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11045" y="3546894"/>
            <a:ext cx="2277580" cy="33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702"/>
              </a:lnSpc>
            </a:pPr>
            <a:r>
              <a:rPr lang="ar-EG" b="true" sz="1400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اليوم العالمي للتسامح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33326" y="3486315"/>
            <a:ext cx="143389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٢٥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756000" y="2783338"/>
          <a:ext cx="6048000" cy="5118416"/>
        </p:xfrm>
        <a:graphic>
          <a:graphicData uri="http://schemas.openxmlformats.org/drawingml/2006/table">
            <a:tbl>
              <a:tblPr/>
              <a:tblGrid>
                <a:gridCol w="6048000"/>
              </a:tblGrid>
              <a:tr h="7149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true">
                      <a:gsLst>
                        <a:gs pos="0">
                          <a:srgbClr val="7B2D9F">
                            <a:alpha val="100000"/>
                          </a:srgbClr>
                        </a:gs>
                        <a:gs pos="100000">
                          <a:srgbClr val="FDD82E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</a:tr>
              <a:tr h="44034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true">
                      <a:gsLst>
                        <a:gs pos="0">
                          <a:srgbClr val="7B2D9F">
                            <a:alpha val="100000"/>
                          </a:srgbClr>
                        </a:gs>
                        <a:gs pos="100000">
                          <a:srgbClr val="FDD82E">
                            <a:alpha val="100000"/>
                          </a:srgbClr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5680" y="2888113"/>
            <a:ext cx="5771434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من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٣٠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  إلى 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٨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66207" y="4781485"/>
            <a:ext cx="4027587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8119"/>
              </a:lnSpc>
            </a:pPr>
            <a:r>
              <a:rPr lang="ar-EG" b="true" sz="5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إجازة الخريف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٩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10832" y="2780890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463292" y="2152117"/>
            <a:ext cx="179493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الثالث عشر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072272" y="2780890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5488625" y="3483054"/>
            <a:ext cx="1193378" cy="509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15"/>
              </a:lnSpc>
            </a:pP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الأيام والمناسبات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11045" y="3546894"/>
            <a:ext cx="2277580" cy="33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702"/>
              </a:lnSpc>
            </a:pPr>
            <a:r>
              <a:rPr lang="ar-EG" b="true" sz="1400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اليوم العالمي لذوي الإعاقة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733326" y="3486315"/>
            <a:ext cx="143389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١٢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53927" y="2318004"/>
            <a:ext cx="6988235" cy="3855339"/>
          </a:xfrm>
          <a:custGeom>
            <a:avLst/>
            <a:gdLst/>
            <a:ahLst/>
            <a:cxnLst/>
            <a:rect r="r" b="b" t="t" l="l"/>
            <a:pathLst>
              <a:path h="3855339" w="6988235">
                <a:moveTo>
                  <a:pt x="0" y="0"/>
                </a:moveTo>
                <a:lnTo>
                  <a:pt x="6988235" y="0"/>
                </a:lnTo>
                <a:lnTo>
                  <a:pt x="6988235" y="3855339"/>
                </a:lnTo>
                <a:lnTo>
                  <a:pt x="0" y="3855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6019" y="6535293"/>
            <a:ext cx="6718297" cy="2394014"/>
            <a:chOff x="0" y="0"/>
            <a:chExt cx="8957729" cy="319201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308288" y="5143"/>
              <a:ext cx="4427982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4581" y="3475444"/>
            <a:ext cx="1163945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36849" y="2278990"/>
            <a:ext cx="1357303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40529" y="2278990"/>
            <a:ext cx="879748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40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60700" y="2278990"/>
            <a:ext cx="307762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23336" y="2278990"/>
            <a:ext cx="684076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٢٠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6219" y="2278990"/>
            <a:ext cx="662369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7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40479" y="2656170"/>
            <a:ext cx="5669375" cy="52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15"/>
              </a:lnSpc>
            </a:pPr>
            <a:r>
              <a:rPr lang="ar-EG" b="true" sz="18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إﺟﺎزة اضافيه ( ﯾﻮم الخميس 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823876" y="3357470"/>
            <a:ext cx="548964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21434" y="3332569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827240" y="3369263"/>
            <a:ext cx="102299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489862" y="2444471"/>
            <a:ext cx="1615249" cy="259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الرابع عشر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863397" y="3314217"/>
            <a:ext cx="20568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 rtl="true">
              <a:lnSpc>
                <a:spcPts val="3499"/>
              </a:lnSpc>
            </a:pPr>
            <a:r>
              <a:rPr lang="en-US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21627" y="467830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21627" y="5271095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21627" y="579814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2108587" y="9110281"/>
            <a:ext cx="4944170" cy="444387"/>
            <a:chOff x="0" y="0"/>
            <a:chExt cx="6592227" cy="592516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5502845" y="3987254"/>
            <a:ext cx="119102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العلوم والتقنية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187613" y="3882479"/>
            <a:ext cx="230225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برنامج تحدي انترنت الأشياء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800598" y="3882479"/>
            <a:ext cx="143667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١٦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53927" y="2318004"/>
            <a:ext cx="6988235" cy="3855339"/>
          </a:xfrm>
          <a:custGeom>
            <a:avLst/>
            <a:gdLst/>
            <a:ahLst/>
            <a:cxnLst/>
            <a:rect r="r" b="b" t="t" l="l"/>
            <a:pathLst>
              <a:path h="3855339" w="6988235">
                <a:moveTo>
                  <a:pt x="0" y="0"/>
                </a:moveTo>
                <a:lnTo>
                  <a:pt x="6988235" y="0"/>
                </a:lnTo>
                <a:lnTo>
                  <a:pt x="6988235" y="3855339"/>
                </a:lnTo>
                <a:lnTo>
                  <a:pt x="0" y="38553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16019" y="6535293"/>
            <a:ext cx="6718297" cy="2394014"/>
            <a:chOff x="0" y="0"/>
            <a:chExt cx="8957729" cy="319201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308288" y="5143"/>
              <a:ext cx="4427982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54581" y="3475444"/>
            <a:ext cx="1163945" cy="28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95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436849" y="2278990"/>
            <a:ext cx="1357303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٢٣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40529" y="2278990"/>
            <a:ext cx="879748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340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860700" y="2278990"/>
            <a:ext cx="307762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923336" y="2278990"/>
            <a:ext cx="684076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6219" y="2278990"/>
            <a:ext cx="662369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7227" y="2278990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40479" y="2656170"/>
            <a:ext cx="5669375" cy="52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615"/>
              </a:lnSpc>
            </a:pPr>
            <a:r>
              <a:rPr lang="ar-EG" b="true" sz="18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إﺟﺎزة اضافيه ( ﯾﻮم الأحد )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810832" y="3357470"/>
            <a:ext cx="548964" cy="400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21434" y="3332569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00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838338" y="3369263"/>
            <a:ext cx="102299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52812" y="2444471"/>
            <a:ext cx="1889350" cy="243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819"/>
              </a:lnSpc>
            </a:pPr>
            <a:r>
              <a:rPr lang="ar-EG" b="true" sz="12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الخامس عشر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863397" y="3314217"/>
            <a:ext cx="205689" cy="83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  <a:p>
            <a:pPr algn="ctr" rtl="true">
              <a:lnSpc>
                <a:spcPts val="3499"/>
              </a:lnSpc>
            </a:pPr>
            <a:r>
              <a:rPr lang="en-US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 spc="57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21627" y="467830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21627" y="5271095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921627" y="5798144"/>
            <a:ext cx="89230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00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2108587" y="9110281"/>
            <a:ext cx="4944170" cy="444387"/>
            <a:chOff x="0" y="0"/>
            <a:chExt cx="6592227" cy="592516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7" id="47"/>
          <p:cNvSpPr txBox="true"/>
          <p:nvPr/>
        </p:nvSpPr>
        <p:spPr>
          <a:xfrm rot="0">
            <a:off x="5488625" y="3962210"/>
            <a:ext cx="1193378" cy="509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15"/>
              </a:lnSpc>
            </a:pP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الأيام والمناسبات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211045" y="4026049"/>
            <a:ext cx="2277580" cy="336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702"/>
              </a:lnSpc>
            </a:pPr>
            <a:r>
              <a:rPr lang="ar-EG" b="true" sz="1400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اليوم العالمي للغة العربية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733326" y="3965470"/>
            <a:ext cx="143389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٢٧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٦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/ </a:t>
            </a:r>
            <a:r>
              <a:rPr lang="en-US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004AAD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55032" y="2780890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463292" y="2182298"/>
            <a:ext cx="1794939" cy="375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249"/>
              </a:lnSpc>
            </a:pPr>
            <a:r>
              <a:rPr lang="ar-EG" b="true" sz="12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السادس عشر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105313" y="2780890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5534001" y="3487283"/>
            <a:ext cx="119102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الثقافة والفنون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31752" y="3376476"/>
            <a:ext cx="230225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حكايات مرئية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812160" y="3382508"/>
            <a:ext cx="143667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٨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55032" y="2780890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582375" y="2152117"/>
            <a:ext cx="1556773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السابع عشر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105313" y="2780890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5534001" y="3487283"/>
            <a:ext cx="119102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النشاط الكشفي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31752" y="3376476"/>
            <a:ext cx="230225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سفير البيئة والمجتمع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812160" y="3382508"/>
            <a:ext cx="143667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٨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72829" y="1427397"/>
            <a:ext cx="5673919" cy="657130"/>
            <a:chOff x="0" y="0"/>
            <a:chExt cx="5673916" cy="6571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674106" cy="657225"/>
            </a:xfrm>
            <a:custGeom>
              <a:avLst/>
              <a:gdLst/>
              <a:ahLst/>
              <a:cxnLst/>
              <a:rect r="r" b="b" t="t" l="l"/>
              <a:pathLst>
                <a:path h="657225" w="5674106">
                  <a:moveTo>
                    <a:pt x="297942" y="127"/>
                  </a:moveTo>
                  <a:lnTo>
                    <a:pt x="5376037" y="127"/>
                  </a:lnTo>
                  <a:cubicBezTo>
                    <a:pt x="5460619" y="127"/>
                    <a:pt x="5513578" y="0"/>
                    <a:pt x="5549392" y="14859"/>
                  </a:cubicBezTo>
                  <a:lnTo>
                    <a:pt x="5546725" y="21336"/>
                  </a:lnTo>
                  <a:lnTo>
                    <a:pt x="5549138" y="14732"/>
                  </a:lnTo>
                  <a:cubicBezTo>
                    <a:pt x="5600319" y="33401"/>
                    <a:pt x="5640578" y="73660"/>
                    <a:pt x="5659247" y="124841"/>
                  </a:cubicBezTo>
                  <a:lnTo>
                    <a:pt x="5652643" y="127254"/>
                  </a:lnTo>
                  <a:lnTo>
                    <a:pt x="5659120" y="124587"/>
                  </a:lnTo>
                  <a:cubicBezTo>
                    <a:pt x="5674106" y="160401"/>
                    <a:pt x="5673853" y="213360"/>
                    <a:pt x="5673853" y="297942"/>
                  </a:cubicBezTo>
                  <a:lnTo>
                    <a:pt x="5666868" y="297942"/>
                  </a:lnTo>
                  <a:lnTo>
                    <a:pt x="5673853" y="297942"/>
                  </a:lnTo>
                  <a:lnTo>
                    <a:pt x="5673853" y="359156"/>
                  </a:lnTo>
                  <a:lnTo>
                    <a:pt x="5666868" y="359156"/>
                  </a:lnTo>
                  <a:lnTo>
                    <a:pt x="5673853" y="359156"/>
                  </a:lnTo>
                  <a:cubicBezTo>
                    <a:pt x="5673853" y="443738"/>
                    <a:pt x="5673980" y="496697"/>
                    <a:pt x="5659120" y="532511"/>
                  </a:cubicBezTo>
                  <a:lnTo>
                    <a:pt x="5652643" y="529844"/>
                  </a:lnTo>
                  <a:lnTo>
                    <a:pt x="5659247" y="532257"/>
                  </a:lnTo>
                  <a:cubicBezTo>
                    <a:pt x="5640578" y="583438"/>
                    <a:pt x="5600319" y="623697"/>
                    <a:pt x="5549138" y="642366"/>
                  </a:cubicBezTo>
                  <a:lnTo>
                    <a:pt x="5546725" y="635762"/>
                  </a:lnTo>
                  <a:lnTo>
                    <a:pt x="5549392" y="642239"/>
                  </a:lnTo>
                  <a:cubicBezTo>
                    <a:pt x="5513578" y="657225"/>
                    <a:pt x="5460619" y="656971"/>
                    <a:pt x="5376037" y="656971"/>
                  </a:cubicBezTo>
                  <a:lnTo>
                    <a:pt x="297942" y="656971"/>
                  </a:lnTo>
                  <a:cubicBezTo>
                    <a:pt x="213360" y="656971"/>
                    <a:pt x="160401" y="657098"/>
                    <a:pt x="124587" y="642239"/>
                  </a:cubicBezTo>
                  <a:lnTo>
                    <a:pt x="127254" y="635762"/>
                  </a:lnTo>
                  <a:lnTo>
                    <a:pt x="124841" y="642366"/>
                  </a:lnTo>
                  <a:cubicBezTo>
                    <a:pt x="73660" y="623697"/>
                    <a:pt x="33401" y="583438"/>
                    <a:pt x="14732" y="532257"/>
                  </a:cubicBezTo>
                  <a:lnTo>
                    <a:pt x="21336" y="529844"/>
                  </a:lnTo>
                  <a:lnTo>
                    <a:pt x="14859" y="532511"/>
                  </a:lnTo>
                  <a:cubicBezTo>
                    <a:pt x="0" y="496824"/>
                    <a:pt x="127" y="443738"/>
                    <a:pt x="127" y="359156"/>
                  </a:cubicBezTo>
                  <a:lnTo>
                    <a:pt x="7112" y="359156"/>
                  </a:lnTo>
                  <a:lnTo>
                    <a:pt x="127" y="359156"/>
                  </a:lnTo>
                  <a:lnTo>
                    <a:pt x="127" y="297942"/>
                  </a:lnTo>
                  <a:lnTo>
                    <a:pt x="7112" y="297942"/>
                  </a:lnTo>
                  <a:lnTo>
                    <a:pt x="127" y="297942"/>
                  </a:lnTo>
                  <a:cubicBezTo>
                    <a:pt x="127" y="213360"/>
                    <a:pt x="0" y="160274"/>
                    <a:pt x="14986" y="124587"/>
                  </a:cubicBezTo>
                  <a:lnTo>
                    <a:pt x="21463" y="127254"/>
                  </a:lnTo>
                  <a:lnTo>
                    <a:pt x="14859" y="124841"/>
                  </a:lnTo>
                  <a:cubicBezTo>
                    <a:pt x="33401" y="73660"/>
                    <a:pt x="73660" y="33401"/>
                    <a:pt x="124841" y="14859"/>
                  </a:cubicBezTo>
                  <a:lnTo>
                    <a:pt x="127254" y="21463"/>
                  </a:lnTo>
                  <a:lnTo>
                    <a:pt x="124587" y="14986"/>
                  </a:lnTo>
                  <a:cubicBezTo>
                    <a:pt x="160274" y="0"/>
                    <a:pt x="213360" y="127"/>
                    <a:pt x="297942" y="127"/>
                  </a:cubicBezTo>
                  <a:lnTo>
                    <a:pt x="297942" y="7112"/>
                  </a:lnTo>
                  <a:lnTo>
                    <a:pt x="297942" y="127"/>
                  </a:lnTo>
                  <a:moveTo>
                    <a:pt x="297942" y="14097"/>
                  </a:moveTo>
                  <a:cubicBezTo>
                    <a:pt x="211836" y="14097"/>
                    <a:pt x="162433" y="14224"/>
                    <a:pt x="129921" y="27813"/>
                  </a:cubicBezTo>
                  <a:lnTo>
                    <a:pt x="129794" y="27813"/>
                  </a:lnTo>
                  <a:lnTo>
                    <a:pt x="129667" y="27813"/>
                  </a:lnTo>
                  <a:cubicBezTo>
                    <a:pt x="82423" y="45085"/>
                    <a:pt x="45085" y="82423"/>
                    <a:pt x="27940" y="129667"/>
                  </a:cubicBezTo>
                  <a:lnTo>
                    <a:pt x="27940" y="129794"/>
                  </a:lnTo>
                  <a:lnTo>
                    <a:pt x="27940" y="129921"/>
                  </a:lnTo>
                  <a:cubicBezTo>
                    <a:pt x="14351" y="162433"/>
                    <a:pt x="14224" y="211836"/>
                    <a:pt x="14224" y="297942"/>
                  </a:cubicBezTo>
                  <a:lnTo>
                    <a:pt x="14224" y="359156"/>
                  </a:lnTo>
                  <a:cubicBezTo>
                    <a:pt x="14224" y="445262"/>
                    <a:pt x="14351" y="494665"/>
                    <a:pt x="27940" y="527177"/>
                  </a:cubicBezTo>
                  <a:lnTo>
                    <a:pt x="27940" y="527304"/>
                  </a:lnTo>
                  <a:lnTo>
                    <a:pt x="27940" y="527431"/>
                  </a:lnTo>
                  <a:cubicBezTo>
                    <a:pt x="45085" y="574675"/>
                    <a:pt x="82423" y="611886"/>
                    <a:pt x="129667" y="629158"/>
                  </a:cubicBezTo>
                  <a:lnTo>
                    <a:pt x="129794" y="629158"/>
                  </a:lnTo>
                  <a:lnTo>
                    <a:pt x="129921" y="629158"/>
                  </a:lnTo>
                  <a:cubicBezTo>
                    <a:pt x="162433" y="642747"/>
                    <a:pt x="211836" y="642874"/>
                    <a:pt x="297942" y="642874"/>
                  </a:cubicBezTo>
                  <a:lnTo>
                    <a:pt x="5376037" y="642874"/>
                  </a:lnTo>
                  <a:cubicBezTo>
                    <a:pt x="5462143" y="642874"/>
                    <a:pt x="5511546" y="642747"/>
                    <a:pt x="5544058" y="629158"/>
                  </a:cubicBezTo>
                  <a:lnTo>
                    <a:pt x="5544185" y="629158"/>
                  </a:lnTo>
                  <a:lnTo>
                    <a:pt x="5544312" y="629158"/>
                  </a:lnTo>
                  <a:cubicBezTo>
                    <a:pt x="5591556" y="612013"/>
                    <a:pt x="5628767" y="574675"/>
                    <a:pt x="5646039" y="527431"/>
                  </a:cubicBezTo>
                  <a:lnTo>
                    <a:pt x="5646039" y="527304"/>
                  </a:lnTo>
                  <a:lnTo>
                    <a:pt x="5646039" y="527177"/>
                  </a:lnTo>
                  <a:cubicBezTo>
                    <a:pt x="5659629" y="494665"/>
                    <a:pt x="5659755" y="445262"/>
                    <a:pt x="5659755" y="359156"/>
                  </a:cubicBezTo>
                  <a:lnTo>
                    <a:pt x="5659755" y="297942"/>
                  </a:lnTo>
                  <a:cubicBezTo>
                    <a:pt x="5659755" y="211836"/>
                    <a:pt x="5659628" y="162433"/>
                    <a:pt x="5646039" y="129921"/>
                  </a:cubicBezTo>
                  <a:lnTo>
                    <a:pt x="5646039" y="129794"/>
                  </a:lnTo>
                  <a:lnTo>
                    <a:pt x="5646039" y="129667"/>
                  </a:lnTo>
                  <a:cubicBezTo>
                    <a:pt x="5628894" y="82423"/>
                    <a:pt x="5591556" y="45212"/>
                    <a:pt x="5544312" y="27940"/>
                  </a:cubicBezTo>
                  <a:lnTo>
                    <a:pt x="5544185" y="27940"/>
                  </a:lnTo>
                  <a:lnTo>
                    <a:pt x="5544058" y="27940"/>
                  </a:lnTo>
                  <a:cubicBezTo>
                    <a:pt x="5511546" y="14351"/>
                    <a:pt x="5462143" y="14224"/>
                    <a:pt x="5376037" y="14224"/>
                  </a:cubicBezTo>
                  <a:lnTo>
                    <a:pt x="297942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418528" y="6385808"/>
            <a:ext cx="6549619" cy="1843869"/>
          </a:xfrm>
          <a:custGeom>
            <a:avLst/>
            <a:gdLst/>
            <a:ahLst/>
            <a:cxnLst/>
            <a:rect r="r" b="b" t="t" l="l"/>
            <a:pathLst>
              <a:path h="1843869" w="6549619">
                <a:moveTo>
                  <a:pt x="0" y="0"/>
                </a:moveTo>
                <a:lnTo>
                  <a:pt x="6549619" y="0"/>
                </a:lnTo>
                <a:lnTo>
                  <a:pt x="6549619" y="1843868"/>
                </a:lnTo>
                <a:lnTo>
                  <a:pt x="0" y="18438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05216" y="2967542"/>
            <a:ext cx="6549619" cy="2449087"/>
          </a:xfrm>
          <a:custGeom>
            <a:avLst/>
            <a:gdLst/>
            <a:ahLst/>
            <a:cxnLst/>
            <a:rect r="r" b="b" t="t" l="l"/>
            <a:pathLst>
              <a:path h="2449087" w="6549619">
                <a:moveTo>
                  <a:pt x="0" y="0"/>
                </a:moveTo>
                <a:lnTo>
                  <a:pt x="6549618" y="0"/>
                </a:lnTo>
                <a:lnTo>
                  <a:pt x="6549618" y="2449087"/>
                </a:lnTo>
                <a:lnTo>
                  <a:pt x="0" y="24490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4787" y="1546441"/>
            <a:ext cx="534835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</a:pPr>
            <a:r>
              <a:rPr lang="ar-EG" b="true" sz="20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ﺑﯿﺎﻧﺎت اﳌﺪرﺳﺔ وﺑﯿﺎﻧﺎت راﺋﺪ اﻟﻨﺸﺎط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88666" y="4342724"/>
            <a:ext cx="956820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ﻋﺪد اﻟﻄﻼب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1211" y="4947942"/>
            <a:ext cx="1113825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ﻋﺪد اﻟﻤﻌﺎﻣﻞ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17508" y="6550552"/>
            <a:ext cx="740159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اﻟﻤﺆﻫﻞ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33187" y="7155771"/>
            <a:ext cx="1048960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اﻟﺘﺨﺼﺺ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103654" y="3132287"/>
            <a:ext cx="107914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اﻟﻤﺮﺣﻠﺔ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26399" y="3737505"/>
            <a:ext cx="1242026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ﻫﺎﺗﻒ اﻟﻤﺪرﺳﺔ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21320" y="7760989"/>
            <a:ext cx="1990439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ﺳﻨﻮات اﻟﺨﺒﺮة ﻓﻲ اﻟﻨﺸﺎط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47560" y="4947942"/>
            <a:ext cx="1201036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ﻋﺪد اﻷدوار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52103" y="4342724"/>
            <a:ext cx="1196492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ﻋﺪد اﻟﻤﻌﻠﻤﻴﻦ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22417" y="7155771"/>
            <a:ext cx="1345730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ﺗﺎرﻳﺦ اﻟﺘﺨﺮج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463590" y="6550552"/>
            <a:ext cx="1340410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اﺳﻢ راﺋﺪ اﻟﻨﺸﺎط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25741" y="7760989"/>
            <a:ext cx="1342406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ﺳﻨﻮات اﻟﺨﺪﻣﺔ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797982" y="3737505"/>
            <a:ext cx="1170165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ﻣﺪﻳﺮ اﻟﻤﺪرﺳﺔ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922645" y="4947942"/>
            <a:ext cx="1045502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ﻋﺪد اﻟﻔﺼﻮل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23302" y="4342724"/>
            <a:ext cx="1044845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ﻋﺪد اﻹدارﻳﻴﻦ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797553" y="3132287"/>
            <a:ext cx="117059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اﺳﻢ اﻟﻤﺪرﺳﺔ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244426" y="5809307"/>
            <a:ext cx="2368715" cy="4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359"/>
              </a:lnSpc>
            </a:pPr>
            <a:r>
              <a:rPr lang="ar-EG" b="true" sz="2400">
                <a:solidFill>
                  <a:srgbClr val="18666E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ﺑﯿﺎﻧﺎت راﺋﺪ اﻟﻨﺸﺎط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835566" y="2391042"/>
            <a:ext cx="1887760" cy="46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359"/>
              </a:lnSpc>
            </a:pPr>
            <a:r>
              <a:rPr lang="ar-EG" b="true" sz="2400">
                <a:solidFill>
                  <a:srgbClr val="18666E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ﺑﯿﺎﻧﺎت اﳌﺪرﺳﺔ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3780030" y="10283120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790781" y="6550552"/>
            <a:ext cx="2439696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باسم دخيل الله المسعودي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56751" y="6550552"/>
            <a:ext cx="103215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بكالوريوس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310588" y="7155771"/>
            <a:ext cx="2153002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١٤٢٥</a:t>
            </a: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25448" y="7155771"/>
            <a:ext cx="1311620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مسار فيزياء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751265" y="7760989"/>
            <a:ext cx="85584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٢٠</a:t>
            </a: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سنة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50201" y="7763466"/>
            <a:ext cx="1795285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سنوات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391183" y="3132287"/>
            <a:ext cx="2278507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الأمير سعود الفيصل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391183" y="3737505"/>
            <a:ext cx="2278507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سامي معتوق بحه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96170" y="3132287"/>
            <a:ext cx="133723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الثانوية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524572" y="4947942"/>
            <a:ext cx="743853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526868" y="4345200"/>
            <a:ext cx="743853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٥٠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773916" y="4906032"/>
            <a:ext cx="1023409" cy="310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en-US" b="true" sz="9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٢٣</a:t>
            </a:r>
            <a:r>
              <a:rPr lang="ar-EG" b="true" sz="9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فصل + </a:t>
            </a:r>
            <a:r>
              <a:rPr lang="en-US" b="true" sz="9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٣</a:t>
            </a:r>
            <a:r>
              <a:rPr lang="ar-EG" b="true" sz="9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فصول </a:t>
            </a:r>
          </a:p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تربية خاصة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794152" y="4340247"/>
            <a:ext cx="1023409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١٣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27018" y="4947942"/>
            <a:ext cx="58894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٥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27018" y="4340247"/>
            <a:ext cx="58894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٧٥٠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27018" y="3737505"/>
            <a:ext cx="133723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b="true" sz="1200">
                <a:solidFill>
                  <a:srgbClr val="00857A"/>
                </a:solidFill>
                <a:latin typeface="Arimo Bold"/>
                <a:ea typeface="Arimo Bold"/>
                <a:cs typeface="Arimo Bold"/>
                <a:sym typeface="Arimo Bold"/>
              </a:rPr>
              <a:t>012 575 1427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85912" y="2191912"/>
            <a:ext cx="6988235" cy="3696462"/>
          </a:xfrm>
          <a:custGeom>
            <a:avLst/>
            <a:gdLst/>
            <a:ahLst/>
            <a:cxnLst/>
            <a:rect r="r" b="b" t="t" l="l"/>
            <a:pathLst>
              <a:path h="3696462" w="6988235">
                <a:moveTo>
                  <a:pt x="0" y="0"/>
                </a:moveTo>
                <a:lnTo>
                  <a:pt x="6988235" y="0"/>
                </a:lnTo>
                <a:lnTo>
                  <a:pt x="6988235" y="3696462"/>
                </a:lnTo>
                <a:lnTo>
                  <a:pt x="0" y="3696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749483" y="2152898"/>
            <a:ext cx="762276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١٥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81182" y="2152898"/>
            <a:ext cx="82595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3981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874454" y="2152898"/>
            <a:ext cx="307762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إﻟﯽ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12160" y="2152898"/>
            <a:ext cx="967045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١٩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16018" y="2152898"/>
            <a:ext cx="617849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84767" y="2152898"/>
            <a:ext cx="192053" cy="4251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55032" y="2780890"/>
            <a:ext cx="548964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المجال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3409" y="2780890"/>
            <a:ext cx="882663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اﻟﺘﻨﻔﯿﺬ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6566" y="2780890"/>
            <a:ext cx="1163945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ﺗﺎرﯾﺦ رﻓﻊ اﻟﺘﻘﺮﯾﺮ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420852" y="6257663"/>
            <a:ext cx="6718297" cy="2394014"/>
            <a:chOff x="0" y="0"/>
            <a:chExt cx="8957729" cy="31920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957729" cy="3192018"/>
            </a:xfrm>
            <a:custGeom>
              <a:avLst/>
              <a:gdLst/>
              <a:ahLst/>
              <a:cxnLst/>
              <a:rect r="r" b="b" t="t" l="l"/>
              <a:pathLst>
                <a:path h="3192018" w="8957729">
                  <a:moveTo>
                    <a:pt x="0" y="0"/>
                  </a:moveTo>
                  <a:lnTo>
                    <a:pt x="8957729" y="0"/>
                  </a:lnTo>
                  <a:lnTo>
                    <a:pt x="8957729" y="3192018"/>
                  </a:lnTo>
                  <a:lnTo>
                    <a:pt x="0" y="3192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885596" y="653021"/>
              <a:ext cx="562445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ﺗﺎرﯾﺨﻪ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915046" y="5143"/>
              <a:ext cx="5214468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اﻟﺒﺮاﻣﺞ اﳌﺴﺘﺠﺪة ﻣﻦ ( اﻟﻮزارة - إدارة اﻟﻨﺸﺎط )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5264417" y="538721"/>
              <a:ext cx="619760" cy="4752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اﳌﺠﺎل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2525065" y="538721"/>
              <a:ext cx="1688059" cy="4461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3151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اﳌﻌﻠﻢ المسؤول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399884" y="653021"/>
              <a:ext cx="740169" cy="3609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rtl="true">
                <a:lnSpc>
                  <a:spcPts val="1959"/>
                </a:lnSpc>
              </a:pPr>
              <a:r>
                <a:rPr lang="ar-EG" b="true" sz="1399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اﻟﺒﺮﻧﺎﻣﺞ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5582375" y="2152117"/>
            <a:ext cx="1556773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اﻷﺳﺒﻮع الثامن عشر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890871" y="2780890"/>
            <a:ext cx="134569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105313" y="2780890"/>
            <a:ext cx="555127" cy="4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499"/>
              </a:lnSpc>
            </a:pPr>
            <a:r>
              <a:rPr lang="ar-EG" b="true" sz="13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اﻟﺒﺮﻧﺎﻣﺞ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935229" y="3635873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900920" y="4166225"/>
            <a:ext cx="114071" cy="127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</a:t>
            </a: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٣ 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935229" y="5411460"/>
            <a:ext cx="44072" cy="232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rtl="true">
              <a:lnSpc>
                <a:spcPts val="1797"/>
              </a:lnSpc>
            </a:pPr>
            <a:r>
              <a:rPr lang="en-US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٤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081270" y="8823127"/>
            <a:ext cx="4944170" cy="444387"/>
            <a:chOff x="0" y="0"/>
            <a:chExt cx="6592227" cy="59251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4010240" y="-95250"/>
              <a:ext cx="25819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E224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الأحمر البرامج الإلزامية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3887889" y="277208"/>
              <a:ext cx="2704337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الاسود البرامج المقترحة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266846"/>
              <a:ext cx="3532624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4AAD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الأزرق الأيام والمناسبات العالمية 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1160238" y="-95250"/>
              <a:ext cx="2372386" cy="3153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10"/>
                </a:lnSpc>
              </a:pPr>
              <a:r>
                <a:rPr lang="ar-EG" b="true" sz="1104">
                  <a:solidFill>
                    <a:srgbClr val="00857A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اللون الأخضر برامج الإدارة</a:t>
              </a:r>
            </a:p>
          </p:txBody>
        </p:sp>
      </p:grpSp>
      <p:sp>
        <p:nvSpPr>
          <p:cNvPr name="TextBox 45" id="4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5534001" y="3487283"/>
            <a:ext cx="1191025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74"/>
              </a:lnSpc>
            </a:pPr>
            <a:r>
              <a:rPr lang="ar-EG" b="true" sz="12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النشاط الكشفي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231752" y="3376476"/>
            <a:ext cx="2302250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أفقي الكشفي الواسع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812160" y="3382508"/>
            <a:ext cx="1436671" cy="39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499"/>
              </a:lnSpc>
            </a:pP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١٥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399">
                <a:solidFill>
                  <a:srgbClr val="E224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37199" y="1427397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714829" y="2288038"/>
          <a:ext cx="6048000" cy="6584557"/>
        </p:xfrm>
        <a:graphic>
          <a:graphicData uri="http://schemas.openxmlformats.org/drawingml/2006/table">
            <a:tbl>
              <a:tblPr/>
              <a:tblGrid>
                <a:gridCol w="6048000"/>
              </a:tblGrid>
              <a:tr h="71438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true">
                      <a:gsLst>
                        <a:gs pos="0">
                          <a:srgbClr val="A6A6A6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</a:tr>
              <a:tr h="43997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true">
                      <a:gsLst>
                        <a:gs pos="0">
                          <a:srgbClr val="A6A6A6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</a:tr>
              <a:tr h="147039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2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05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rotWithShape="true">
                      <a:gsLst>
                        <a:gs pos="0">
                          <a:srgbClr val="A6A6A6">
                            <a:alpha val="100000"/>
                          </a:srgbClr>
                        </a:gs>
                        <a:gs pos="100000">
                          <a:srgbClr val="FFFFFF">
                            <a:alpha val="100000"/>
                          </a:srgbClr>
                        </a:gs>
                      </a:gsLst>
                      <a:lin ang="0"/>
                    </a:gra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2518934" y="1546441"/>
            <a:ext cx="286190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اﻟﺨﻄﺔ اﻷﺳﺒﻮﻋﯿﺔ ﻟﻠﻨﺸﺎط اﻟﻄﻼﺑﻲ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4313" y="2370972"/>
            <a:ext cx="5771434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من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٢٠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  إلى 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٢٨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٧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/ </a:t>
            </a:r>
            <a:r>
              <a:rPr lang="en-US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2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4829" y="4349050"/>
            <a:ext cx="6048000" cy="189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699"/>
              </a:lnSpc>
            </a:pPr>
            <a:r>
              <a:rPr lang="ar-EG" b="true" sz="5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إجازة منتصف العام الدراسي </a:t>
            </a:r>
            <a:r>
              <a:rPr lang="en-US" b="true" sz="5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١٤٤٧</a:t>
            </a:r>
            <a:r>
              <a:rPr lang="ar-EG" b="true" sz="5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هـ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00028" y="7586769"/>
            <a:ext cx="4559945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480"/>
              </a:lnSpc>
            </a:pPr>
            <a:r>
              <a:rPr lang="ar-EG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يبدأ الفصل الدراسي الثاني</a:t>
            </a:r>
          </a:p>
          <a:p>
            <a:pPr algn="ctr" rtl="true">
              <a:lnSpc>
                <a:spcPts val="4480"/>
              </a:lnSpc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٢٩</a:t>
            </a:r>
            <a:r>
              <a:rPr lang="ar-EG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/ </a:t>
            </a: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٧</a:t>
            </a:r>
            <a:r>
              <a:rPr lang="ar-EG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/ </a:t>
            </a: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١٤٤٧</a:t>
            </a:r>
            <a:r>
              <a:rPr lang="ar-EG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هـ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827762" y="1498816"/>
            <a:ext cx="4065937" cy="652377"/>
            <a:chOff x="0" y="0"/>
            <a:chExt cx="4065943" cy="652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65905" cy="652272"/>
            </a:xfrm>
            <a:custGeom>
              <a:avLst/>
              <a:gdLst/>
              <a:ahLst/>
              <a:cxnLst/>
              <a:rect r="r" b="b" t="t" l="l"/>
              <a:pathLst>
                <a:path h="652272" w="4065905">
                  <a:moveTo>
                    <a:pt x="292608" y="127"/>
                  </a:moveTo>
                  <a:lnTo>
                    <a:pt x="3773297" y="127"/>
                  </a:lnTo>
                  <a:lnTo>
                    <a:pt x="3773297" y="7112"/>
                  </a:lnTo>
                  <a:lnTo>
                    <a:pt x="3773297" y="127"/>
                  </a:lnTo>
                  <a:cubicBezTo>
                    <a:pt x="3856355" y="127"/>
                    <a:pt x="3908425" y="0"/>
                    <a:pt x="3943477" y="14605"/>
                  </a:cubicBezTo>
                  <a:lnTo>
                    <a:pt x="3940810" y="21082"/>
                  </a:lnTo>
                  <a:lnTo>
                    <a:pt x="3943223" y="14478"/>
                  </a:lnTo>
                  <a:cubicBezTo>
                    <a:pt x="3993515" y="32766"/>
                    <a:pt x="4033012" y="72390"/>
                    <a:pt x="4051300" y="122555"/>
                  </a:cubicBezTo>
                  <a:lnTo>
                    <a:pt x="4044696" y="124968"/>
                  </a:lnTo>
                  <a:lnTo>
                    <a:pt x="4051173" y="122301"/>
                  </a:lnTo>
                  <a:cubicBezTo>
                    <a:pt x="4065905" y="157480"/>
                    <a:pt x="4065651" y="209550"/>
                    <a:pt x="4065651" y="292481"/>
                  </a:cubicBezTo>
                  <a:lnTo>
                    <a:pt x="4058667" y="292481"/>
                  </a:lnTo>
                  <a:lnTo>
                    <a:pt x="4065651" y="292481"/>
                  </a:lnTo>
                  <a:lnTo>
                    <a:pt x="4065651" y="359664"/>
                  </a:lnTo>
                  <a:lnTo>
                    <a:pt x="4058667" y="359664"/>
                  </a:lnTo>
                  <a:lnTo>
                    <a:pt x="4065651" y="359664"/>
                  </a:lnTo>
                  <a:cubicBezTo>
                    <a:pt x="4065651" y="442722"/>
                    <a:pt x="4065779" y="494792"/>
                    <a:pt x="4051173" y="529844"/>
                  </a:cubicBezTo>
                  <a:lnTo>
                    <a:pt x="4044696" y="527177"/>
                  </a:lnTo>
                  <a:lnTo>
                    <a:pt x="4051300" y="529590"/>
                  </a:lnTo>
                  <a:cubicBezTo>
                    <a:pt x="4033012" y="579882"/>
                    <a:pt x="3993388" y="619379"/>
                    <a:pt x="3943223" y="637667"/>
                  </a:cubicBezTo>
                  <a:lnTo>
                    <a:pt x="3940810" y="631063"/>
                  </a:lnTo>
                  <a:lnTo>
                    <a:pt x="3943477" y="637540"/>
                  </a:lnTo>
                  <a:cubicBezTo>
                    <a:pt x="3908298" y="652272"/>
                    <a:pt x="3856228" y="652018"/>
                    <a:pt x="3773297" y="652018"/>
                  </a:cubicBezTo>
                  <a:lnTo>
                    <a:pt x="292608" y="652018"/>
                  </a:lnTo>
                  <a:cubicBezTo>
                    <a:pt x="209550" y="652018"/>
                    <a:pt x="157480" y="652145"/>
                    <a:pt x="122428" y="637540"/>
                  </a:cubicBezTo>
                  <a:lnTo>
                    <a:pt x="125095" y="631063"/>
                  </a:lnTo>
                  <a:lnTo>
                    <a:pt x="122682" y="637667"/>
                  </a:lnTo>
                  <a:cubicBezTo>
                    <a:pt x="72390" y="619379"/>
                    <a:pt x="32893" y="579755"/>
                    <a:pt x="14605" y="529590"/>
                  </a:cubicBezTo>
                  <a:lnTo>
                    <a:pt x="21209" y="527177"/>
                  </a:lnTo>
                  <a:lnTo>
                    <a:pt x="14732" y="529844"/>
                  </a:lnTo>
                  <a:cubicBezTo>
                    <a:pt x="0" y="494919"/>
                    <a:pt x="127" y="442849"/>
                    <a:pt x="127" y="359791"/>
                  </a:cubicBezTo>
                  <a:lnTo>
                    <a:pt x="7112" y="359791"/>
                  </a:lnTo>
                  <a:lnTo>
                    <a:pt x="127" y="359791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59664"/>
                  </a:lnTo>
                  <a:cubicBezTo>
                    <a:pt x="14224" y="444246"/>
                    <a:pt x="14351" y="492633"/>
                    <a:pt x="27686" y="524510"/>
                  </a:cubicBezTo>
                  <a:lnTo>
                    <a:pt x="27686" y="524637"/>
                  </a:lnTo>
                  <a:lnTo>
                    <a:pt x="27686" y="524764"/>
                  </a:lnTo>
                  <a:cubicBezTo>
                    <a:pt x="44577" y="571119"/>
                    <a:pt x="81026" y="607695"/>
                    <a:pt x="127508" y="624586"/>
                  </a:cubicBezTo>
                  <a:lnTo>
                    <a:pt x="127635" y="624586"/>
                  </a:lnTo>
                  <a:lnTo>
                    <a:pt x="127762" y="624586"/>
                  </a:lnTo>
                  <a:cubicBezTo>
                    <a:pt x="159639" y="637921"/>
                    <a:pt x="208026" y="638048"/>
                    <a:pt x="292608" y="638048"/>
                  </a:cubicBezTo>
                  <a:lnTo>
                    <a:pt x="3773297" y="638048"/>
                  </a:lnTo>
                  <a:cubicBezTo>
                    <a:pt x="3857879" y="638048"/>
                    <a:pt x="3906266" y="637921"/>
                    <a:pt x="3938143" y="624586"/>
                  </a:cubicBezTo>
                  <a:lnTo>
                    <a:pt x="3938270" y="624586"/>
                  </a:lnTo>
                  <a:lnTo>
                    <a:pt x="3938397" y="624586"/>
                  </a:lnTo>
                  <a:cubicBezTo>
                    <a:pt x="3984752" y="607695"/>
                    <a:pt x="4021328" y="571246"/>
                    <a:pt x="4038219" y="524764"/>
                  </a:cubicBezTo>
                  <a:lnTo>
                    <a:pt x="4038219" y="524637"/>
                  </a:lnTo>
                  <a:lnTo>
                    <a:pt x="4038219" y="524510"/>
                  </a:lnTo>
                  <a:cubicBezTo>
                    <a:pt x="4051554" y="492633"/>
                    <a:pt x="4051681" y="444246"/>
                    <a:pt x="4051681" y="359664"/>
                  </a:cubicBezTo>
                  <a:lnTo>
                    <a:pt x="4051681" y="292608"/>
                  </a:lnTo>
                  <a:cubicBezTo>
                    <a:pt x="4051681" y="208026"/>
                    <a:pt x="4051554" y="159639"/>
                    <a:pt x="4038219" y="127762"/>
                  </a:cubicBezTo>
                  <a:lnTo>
                    <a:pt x="4038219" y="127635"/>
                  </a:lnTo>
                  <a:lnTo>
                    <a:pt x="4038219" y="127508"/>
                  </a:lnTo>
                  <a:cubicBezTo>
                    <a:pt x="4021328" y="81153"/>
                    <a:pt x="3984879" y="44577"/>
                    <a:pt x="3938397" y="27686"/>
                  </a:cubicBezTo>
                  <a:lnTo>
                    <a:pt x="3938270" y="27686"/>
                  </a:lnTo>
                  <a:lnTo>
                    <a:pt x="3938143" y="27686"/>
                  </a:lnTo>
                  <a:cubicBezTo>
                    <a:pt x="3906266" y="14351"/>
                    <a:pt x="3857879" y="14224"/>
                    <a:pt x="3773297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66624" y="2433933"/>
            <a:ext cx="7188203" cy="5780656"/>
          </a:xfrm>
          <a:custGeom>
            <a:avLst/>
            <a:gdLst/>
            <a:ahLst/>
            <a:cxnLst/>
            <a:rect r="r" b="b" t="t" l="l"/>
            <a:pathLst>
              <a:path h="5780656" w="7188203">
                <a:moveTo>
                  <a:pt x="0" y="0"/>
                </a:moveTo>
                <a:lnTo>
                  <a:pt x="7188203" y="0"/>
                </a:lnTo>
                <a:lnTo>
                  <a:pt x="7188203" y="5780656"/>
                </a:lnTo>
                <a:lnTo>
                  <a:pt x="0" y="57806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648017" y="1601981"/>
            <a:ext cx="2456888" cy="3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79"/>
              </a:lnSpc>
            </a:pPr>
            <a:r>
              <a:rPr lang="ar-EG" b="true" sz="21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أداة اﻟﺘﻘﻮﯾﻢ اﻟﺬاﺗﻲ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8793" y="2553538"/>
            <a:ext cx="641442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ﻣﺠﻤﻮع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0646" y="2731341"/>
            <a:ext cx="425244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اﻟﻨﻘﺎط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84819" y="2426541"/>
            <a:ext cx="1176176" cy="1007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ﯾﻠﺒﻲ ﺑﻌﺾ اﻟﺘﻮﻗﻌﺎت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ﺗﺘﻮاﻓﻖ أﻏﻠﺐ اﻷﻧﺸﻄﺔ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ﻣﻊ اﻷهﺪاف اﻷﺳﺎﺳﯿﺔ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5011" y="2426541"/>
            <a:ext cx="1106834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ﻻ ﯾﻠﺒﻲ اﻟﺘﻮﻗﻌﺎت </a:t>
            </a:r>
          </a:p>
          <a:p>
            <a:pPr algn="ctr" rtl="true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01163" y="3003337"/>
            <a:ext cx="1215504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ﺗﺘﻮاﻓﻖ أﻏﻠﺐ اﻷﻧﺸﻄﺔ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00461" y="3343056"/>
            <a:ext cx="1044359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ﻣﻊ اﻷهﺪاف اﻷﺳﺎﺳﯿﺔ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واﻻﺳﺘﺮاﺗﯿﺠﯿﺔ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16668" y="3358934"/>
            <a:ext cx="1314345" cy="1359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واﻻﺳﺘﺮاﺗﯿﺠﯿﺔ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ﻓﻲ ﺑﻌﺾ اﻷﺣﯿﺎن ﺗﮑﻮن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اﳌﻮارد ﻏﯿﺮ ﮐﺎﻓﯿﺔ أو ﯾﺘﻢ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ﺗﻮﻓﯿﺮهﺎ ﺑﺸﮑﻞ ﻏﯿﺮ ﻣﺘﺴﻖ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 ﯾﺘﻢ ﺗﻨﻔﯿﺬ ﺟﻤﯿﻊ اﻷﻧﺸﻄﺔ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ﻣﻮﻋﺪ ﻣﺤﺪد وﺑﻔﻌﺎﻟﯿﺔ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79113" y="3652618"/>
            <a:ext cx="1261290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ﻏﺎﻟﺒﺎ ﻣﺎ ﺗﮑﻮن اﳌﻮارد ﻏﯿﺮ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052" y="3992337"/>
            <a:ext cx="1188615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اﻟﮑﺎﻓﯿﺔ أو ﻏﯿﺮ ﻣﺘﻮﻓﺮة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4294" y="4301900"/>
            <a:ext cx="1271786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ﯾﺘﻢ ﺗﻨﻔﯿﺬ ﺟﻤﯿﻊ اﻷﻧﺸﻄﺔ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ﻣﻮﻋﺪ ﻣﺤﺪد وﺑﻔﻌﺎﻟﯿﺔ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ﻣﺘﺄﺧﺮة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77617" y="4657496"/>
            <a:ext cx="120278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ﻣﺘﻮﺳﻄﺔ 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ﯾﺸﺎرك ﻧﺼﻒ ﻃﻼب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34901" y="4951181"/>
            <a:ext cx="1146943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أﻗﻞ ﻣﻦ ﻧﺼﻒ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40404" y="5290909"/>
            <a:ext cx="1253281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اﳌﺪرﺳﺔ ﻓﻲ ﺟﻤﯿﻊ ﺑﺮاﻣﺞ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0646" y="5290909"/>
            <a:ext cx="1306972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ﻃﻼب اﳌﺪرﺳﺔ ﻓﻲ ﺟﻤﯿﻊ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ﺑﺮاﻣﺞ اﻟﻨﺸﺎط اﻹزاﻣﯿﺔ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299706" y="5306787"/>
            <a:ext cx="1161288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 اﻹزاﻣﯿﺔ 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ﯾﺸﺎرك اﻟﻄﻼب ﺑﺤﻤﺎس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01430" y="5600471"/>
            <a:ext cx="1215238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ﺑﺤﻤﺎس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246080" y="5940190"/>
            <a:ext cx="1234317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اﻷﻧﺸﻄﺔ وﻓﻖ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اﻻﺳﺘﻄﻼع ﺑﻨﺴﺒﺔ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7007" y="5940190"/>
            <a:ext cx="848277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اﻷﻧﺸﻄﺔ وﻓﻖ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035301" y="5956068"/>
            <a:ext cx="1146543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اﻻﺳﺘﻄﻼع ﺑﻨﺴﺒﺔ أﻗﻞ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55026" y="6295796"/>
            <a:ext cx="520895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% 50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289067" y="6295796"/>
            <a:ext cx="1171927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% 74 - 50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235517" y="6422812"/>
            <a:ext cx="125816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ﻓﻲ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أﻧﺸﻄﺔ ﺗﺘﻮاﻓﻖ ﻣﻊ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ﻣﯿﻮﻟﻬﻢ ورﻏﺒﺎﺗﻬﻢ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69931" y="6422812"/>
            <a:ext cx="1246737" cy="78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ﻓﻲ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أﻧﺸﻄﺔ ﺗﺘﻮاﻓﻖ ﻣﻊ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ﻣﯿﻮﻟﻬﻢ ورﻏﺒﺎﺗﻬﻢ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ﺑﺎﻟﻨﺴﺒﺔ أﻗﻞ ﻣﻦ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296782" y="7118137"/>
            <a:ext cx="1164212" cy="734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ﺑﺎﻟﻨﺴﺒﺔ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ﯾﺸﺎرك اﻟﻄﻼب ﻓﻲ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ﻣﺴﺎﺑﻘﺎت ﻣﺤﻠﯿﺔ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28595" y="7134015"/>
            <a:ext cx="1188072" cy="721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ﻻ ﯾﺸﺎرك اﻟﻄﻼب ﻓﻲ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ﻣﺴﺎﺑﻘﺎت ﻣﺤﻠﯿﺔ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666792" y="2426541"/>
            <a:ext cx="95039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ﯾﻠﺒﻲ اﻟﺘﻮﻗﻌﺎت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537509" y="3006242"/>
            <a:ext cx="1174394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ﺗﺘﻮاﻓﻖ أﻏﻠﺐ اﻷﻧﺸﻄﺔ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ﻣﻊ اﻷهﺪاف اﻷﺳﺎﺳﯿﺔ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واﻻﺳﺘﺮاﺗﯿﺠﯿﺔ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480397" y="3652618"/>
            <a:ext cx="1288617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ﻋﺎدة ﻣﺎ ﯾﺘﻢ ﺗﻮﻓﯿﺮ اﳌﻮارد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880228" y="4044401"/>
            <a:ext cx="489118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اﻟﮑﺎﻓﯿﺔ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531013" y="4378100"/>
            <a:ext cx="1187548" cy="521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ﯾﺘﻢ ﺗﻨﻔﯿﺬ ﺟﻤﯿﻊ اﻷﻧﺸﻄﺔ ﻓﻲ ﻣﻮﻋﺪ ﻣﺤﺪد وﺑﻔﻌﺎﻟﯿﺔ ﻋﺎﻟﯿﺔ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548996" y="4951181"/>
            <a:ext cx="1146162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أﻏﻠﺐ ﻃﻼب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540176" y="5290909"/>
            <a:ext cx="1196341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اﳌﺪرﺳﺔ ﻓﻲ ﺟﻤﯿﻊ ﺑﺮاﻣﺞ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 اﻹزاﻣﯿﺔ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510781" y="5600471"/>
            <a:ext cx="1225735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ﺑﺤﻤﺎس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534975" y="5940190"/>
            <a:ext cx="1201541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اﻷﻧﺸﻄﺔ وﻓﻖ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502543" y="5956068"/>
            <a:ext cx="1209360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اﻻﺳﺘﻄﻼع ﺑﻨﺴﺒﺔ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569237" y="6295796"/>
            <a:ext cx="1125922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% 89 - 75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497237" y="6422812"/>
            <a:ext cx="1221324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ﻓﻲ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أﻧﺸﻄﺔ ﺗﺘﻮاﻓﻖ ﻣﻊ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ﻣﯿﻮﻟﻬﻢ ورﻏﺒﺎﺗﻬﻢ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3493685" y="7118137"/>
            <a:ext cx="1218218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ﺑﺎﻟﻨﺴﺒﺔ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3536176" y="7134015"/>
            <a:ext cx="1201349" cy="899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ﯾﺤﻘﻖ اﻟﻄﻼب ﺟﻮاﺋﺰ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وﻣﺮاﮐﺰ ﻓﻲ ﻣﺴﺎﺑﻘﺎت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ﻣﺤﻠﯿﺔ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5009912" y="2426541"/>
            <a:ext cx="78126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ﯾﻔﻮق اﻟﺘﻮﻗﻌﺎت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4769015" y="2984706"/>
            <a:ext cx="1226145" cy="1088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ﺗﺘﻮاﻓﻖ ﺟﻤﯿﻊ اﻷﻧﺸﻄﺔ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ﺑﺸﮑﻞ ﮐﺎﻣﻞ ﻣﻊ اﻷهﺪاف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اﻷﺳﺎﺳﯿﺎت اﻹﺳﺘﺮاﺗﯿﺠﯿﺔ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 ﯾﺘﻢ ﺗﻮﻓﯿﺮ اﳌﻮارد </a:t>
            </a:r>
          </a:p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اﻟﮑﺎﻓﯿﺔ ﺑﺎﻹﺳﺘﻤﺮار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4718561" y="4301900"/>
            <a:ext cx="1327052" cy="1711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ﯾﺘﻢ ﺗﻨﻔﯿﺬ ﺟﻤﯿﻊ اﻷﻧﺸﻄﺔ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ﻣﻮﻋﺪ ﻣﺤﺪد وﺑﻔﻌﺎﻟﯿﺔ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ﻋﺎﻟﯿﺔ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ﺟﻤﯿﻊ ﻃﻼب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اﳌﺪرﺳﺔ ﻓﻲ ﺟﻤﯿﻊ ﺑﺮاﻣﺞ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اﻟﻨﺸﺎط اﻹزاﻣﯿﺔ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ﺑﺤﻤﺎس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اﻷﻧﺸﻄﺔ وﻓﻖ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770292" y="5956068"/>
            <a:ext cx="1223590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اﻻﺳﺘﻄﻼع ﺑﻨﺴﺒﺔ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5098552" y="6321828"/>
            <a:ext cx="567071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% 100 - 90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736516" y="6422812"/>
            <a:ext cx="1257366" cy="78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ﯾﺸﺎرك اﻟﻄﻼب ﻓﻲ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أﻧﺸﻄﺔ ﺗﺘﻮاﻓﻖ ﻣﻊ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ﻣﯿﻮﻟﻬﻢ ورﻏﺒﺎﺗﻬﻢ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ﺑﺎﻟﻨﺴﺒﺔ أﮐﺜﺮ ﻣﻦ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4766100" y="7134015"/>
            <a:ext cx="1256101" cy="899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ﯾﺤﻘﻖ اﻟﻄﻼب ﺟﻮاﺋﺰ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وﻣﺮاﮐﺰ ﻓﻲ ﻣﺴﺎﺑﻘﺎت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دوﻟﯿﺔ واﳌﺤﻠﯿﺔ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6021125" y="7578719"/>
            <a:ext cx="705506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اﻟﺘﻤﯿﺰ 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6051014" y="7770276"/>
            <a:ext cx="675617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واﻟﺮﯾﺎدة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091295" y="2661495"/>
            <a:ext cx="574710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اﳌﻌﺎﯾﯿﺮ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024115" y="5962421"/>
            <a:ext cx="729852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اﻻﻧﺪﻣﺎج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025354" y="6873659"/>
            <a:ext cx="728614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اﻟﺸﻤﻮﻟﯿﺔ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025449" y="5106762"/>
            <a:ext cx="728519" cy="383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ﻣﻌﺪﻻت اﳌﺸﺎرﮐﺔ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028144" y="4574953"/>
            <a:ext cx="725823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ﺗﻨﻔﯿﺬ اﻟﺒﺮاﻣﺞ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995159" y="3158909"/>
            <a:ext cx="758808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اﻟﺘﻮاﻓﻖ 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6027173" y="3350466"/>
            <a:ext cx="726795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اﻻﺳﺘﺮاﺗﯿﺠﻲ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022201" y="3741515"/>
            <a:ext cx="704430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ﺗﺨﺼﯿﺺ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021677" y="4075948"/>
            <a:ext cx="732290" cy="115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اﳌﻮارد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6844313" y="2661495"/>
            <a:ext cx="439207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اﻷﺑﻌﺎد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6727269" y="6348184"/>
            <a:ext cx="648254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ﻣﺸﺎرﮐﺎت 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6753301" y="6525987"/>
            <a:ext cx="622222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6726631" y="3816134"/>
            <a:ext cx="648892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اﻟﺘﺨﻄﯿﻂ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753967" y="3993937"/>
            <a:ext cx="621555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واﻟﻘﯿﺎدة</a:t>
            </a:r>
          </a:p>
        </p:txBody>
      </p:sp>
      <p:grpSp>
        <p:nvGrpSpPr>
          <p:cNvPr name="Group 74" id="74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6" id="76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77" id="77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827762" y="1498816"/>
            <a:ext cx="4065937" cy="652377"/>
            <a:chOff x="0" y="0"/>
            <a:chExt cx="4065943" cy="652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65905" cy="652272"/>
            </a:xfrm>
            <a:custGeom>
              <a:avLst/>
              <a:gdLst/>
              <a:ahLst/>
              <a:cxnLst/>
              <a:rect r="r" b="b" t="t" l="l"/>
              <a:pathLst>
                <a:path h="652272" w="4065905">
                  <a:moveTo>
                    <a:pt x="292608" y="127"/>
                  </a:moveTo>
                  <a:lnTo>
                    <a:pt x="3773297" y="127"/>
                  </a:lnTo>
                  <a:lnTo>
                    <a:pt x="3773297" y="7112"/>
                  </a:lnTo>
                  <a:lnTo>
                    <a:pt x="3773297" y="127"/>
                  </a:lnTo>
                  <a:cubicBezTo>
                    <a:pt x="3856355" y="127"/>
                    <a:pt x="3908425" y="0"/>
                    <a:pt x="3943477" y="14605"/>
                  </a:cubicBezTo>
                  <a:lnTo>
                    <a:pt x="3940810" y="21082"/>
                  </a:lnTo>
                  <a:lnTo>
                    <a:pt x="3943223" y="14478"/>
                  </a:lnTo>
                  <a:cubicBezTo>
                    <a:pt x="3993515" y="32766"/>
                    <a:pt x="4033012" y="72390"/>
                    <a:pt x="4051300" y="122555"/>
                  </a:cubicBezTo>
                  <a:lnTo>
                    <a:pt x="4044696" y="124968"/>
                  </a:lnTo>
                  <a:lnTo>
                    <a:pt x="4051173" y="122301"/>
                  </a:lnTo>
                  <a:cubicBezTo>
                    <a:pt x="4065905" y="157480"/>
                    <a:pt x="4065651" y="209550"/>
                    <a:pt x="4065651" y="292481"/>
                  </a:cubicBezTo>
                  <a:lnTo>
                    <a:pt x="4058667" y="292481"/>
                  </a:lnTo>
                  <a:lnTo>
                    <a:pt x="4065651" y="292481"/>
                  </a:lnTo>
                  <a:lnTo>
                    <a:pt x="4065651" y="359664"/>
                  </a:lnTo>
                  <a:lnTo>
                    <a:pt x="4058667" y="359664"/>
                  </a:lnTo>
                  <a:lnTo>
                    <a:pt x="4065651" y="359664"/>
                  </a:lnTo>
                  <a:cubicBezTo>
                    <a:pt x="4065651" y="442722"/>
                    <a:pt x="4065779" y="494792"/>
                    <a:pt x="4051173" y="529844"/>
                  </a:cubicBezTo>
                  <a:lnTo>
                    <a:pt x="4044696" y="527177"/>
                  </a:lnTo>
                  <a:lnTo>
                    <a:pt x="4051300" y="529590"/>
                  </a:lnTo>
                  <a:cubicBezTo>
                    <a:pt x="4033012" y="579882"/>
                    <a:pt x="3993388" y="619379"/>
                    <a:pt x="3943223" y="637667"/>
                  </a:cubicBezTo>
                  <a:lnTo>
                    <a:pt x="3940810" y="631063"/>
                  </a:lnTo>
                  <a:lnTo>
                    <a:pt x="3943477" y="637540"/>
                  </a:lnTo>
                  <a:cubicBezTo>
                    <a:pt x="3908298" y="652272"/>
                    <a:pt x="3856228" y="652018"/>
                    <a:pt x="3773297" y="652018"/>
                  </a:cubicBezTo>
                  <a:lnTo>
                    <a:pt x="292608" y="652018"/>
                  </a:lnTo>
                  <a:cubicBezTo>
                    <a:pt x="209550" y="652018"/>
                    <a:pt x="157480" y="652145"/>
                    <a:pt x="122428" y="637540"/>
                  </a:cubicBezTo>
                  <a:lnTo>
                    <a:pt x="125095" y="631063"/>
                  </a:lnTo>
                  <a:lnTo>
                    <a:pt x="122682" y="637667"/>
                  </a:lnTo>
                  <a:cubicBezTo>
                    <a:pt x="72390" y="619379"/>
                    <a:pt x="32893" y="579755"/>
                    <a:pt x="14605" y="529590"/>
                  </a:cubicBezTo>
                  <a:lnTo>
                    <a:pt x="21209" y="527177"/>
                  </a:lnTo>
                  <a:lnTo>
                    <a:pt x="14732" y="529844"/>
                  </a:lnTo>
                  <a:cubicBezTo>
                    <a:pt x="0" y="494919"/>
                    <a:pt x="127" y="442849"/>
                    <a:pt x="127" y="359791"/>
                  </a:cubicBezTo>
                  <a:lnTo>
                    <a:pt x="7112" y="359791"/>
                  </a:lnTo>
                  <a:lnTo>
                    <a:pt x="127" y="359791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59664"/>
                  </a:lnTo>
                  <a:cubicBezTo>
                    <a:pt x="14224" y="444246"/>
                    <a:pt x="14351" y="492633"/>
                    <a:pt x="27686" y="524510"/>
                  </a:cubicBezTo>
                  <a:lnTo>
                    <a:pt x="27686" y="524637"/>
                  </a:lnTo>
                  <a:lnTo>
                    <a:pt x="27686" y="524764"/>
                  </a:lnTo>
                  <a:cubicBezTo>
                    <a:pt x="44577" y="571119"/>
                    <a:pt x="81026" y="607695"/>
                    <a:pt x="127508" y="624586"/>
                  </a:cubicBezTo>
                  <a:lnTo>
                    <a:pt x="127635" y="624586"/>
                  </a:lnTo>
                  <a:lnTo>
                    <a:pt x="127762" y="624586"/>
                  </a:lnTo>
                  <a:cubicBezTo>
                    <a:pt x="159639" y="637921"/>
                    <a:pt x="208026" y="638048"/>
                    <a:pt x="292608" y="638048"/>
                  </a:cubicBezTo>
                  <a:lnTo>
                    <a:pt x="3773297" y="638048"/>
                  </a:lnTo>
                  <a:cubicBezTo>
                    <a:pt x="3857879" y="638048"/>
                    <a:pt x="3906266" y="637921"/>
                    <a:pt x="3938143" y="624586"/>
                  </a:cubicBezTo>
                  <a:lnTo>
                    <a:pt x="3938270" y="624586"/>
                  </a:lnTo>
                  <a:lnTo>
                    <a:pt x="3938397" y="624586"/>
                  </a:lnTo>
                  <a:cubicBezTo>
                    <a:pt x="3984752" y="607695"/>
                    <a:pt x="4021328" y="571246"/>
                    <a:pt x="4038219" y="524764"/>
                  </a:cubicBezTo>
                  <a:lnTo>
                    <a:pt x="4038219" y="524637"/>
                  </a:lnTo>
                  <a:lnTo>
                    <a:pt x="4038219" y="524510"/>
                  </a:lnTo>
                  <a:cubicBezTo>
                    <a:pt x="4051554" y="492633"/>
                    <a:pt x="4051681" y="444246"/>
                    <a:pt x="4051681" y="359664"/>
                  </a:cubicBezTo>
                  <a:lnTo>
                    <a:pt x="4051681" y="292608"/>
                  </a:lnTo>
                  <a:cubicBezTo>
                    <a:pt x="4051681" y="208026"/>
                    <a:pt x="4051554" y="159639"/>
                    <a:pt x="4038219" y="127762"/>
                  </a:cubicBezTo>
                  <a:lnTo>
                    <a:pt x="4038219" y="127635"/>
                  </a:lnTo>
                  <a:lnTo>
                    <a:pt x="4038219" y="127508"/>
                  </a:lnTo>
                  <a:cubicBezTo>
                    <a:pt x="4021328" y="81153"/>
                    <a:pt x="3984879" y="44577"/>
                    <a:pt x="3938397" y="27686"/>
                  </a:cubicBezTo>
                  <a:lnTo>
                    <a:pt x="3938270" y="27686"/>
                  </a:lnTo>
                  <a:lnTo>
                    <a:pt x="3938143" y="27686"/>
                  </a:lnTo>
                  <a:cubicBezTo>
                    <a:pt x="3906266" y="14351"/>
                    <a:pt x="3857879" y="14224"/>
                    <a:pt x="3773297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66624" y="2433933"/>
            <a:ext cx="7188203" cy="4767386"/>
          </a:xfrm>
          <a:custGeom>
            <a:avLst/>
            <a:gdLst/>
            <a:ahLst/>
            <a:cxnLst/>
            <a:rect r="r" b="b" t="t" l="l"/>
            <a:pathLst>
              <a:path h="4767386" w="7188203">
                <a:moveTo>
                  <a:pt x="0" y="0"/>
                </a:moveTo>
                <a:lnTo>
                  <a:pt x="7188203" y="0"/>
                </a:lnTo>
                <a:lnTo>
                  <a:pt x="7188203" y="4767386"/>
                </a:lnTo>
                <a:lnTo>
                  <a:pt x="0" y="47673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6786" y="1611506"/>
            <a:ext cx="1579350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أداة اﻟﺘﻘﻮﯾﻢ اﻟﺬاﺗﻲ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46633" y="2566245"/>
            <a:ext cx="605763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ﻣﺠﻤﻮع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4141" y="2744038"/>
            <a:ext cx="578254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اﻟﻨﻘﺎط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7482" y="2426541"/>
            <a:ext cx="1201892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ﻻ ﯾﻠﺒﻲ اﻟﺘﻮﻗﻌﺎت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6126" y="3006500"/>
            <a:ext cx="1244602" cy="43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ُ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ﯾﻈﻬﺮ أﻗﻞ ﻣﻦ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l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اﳌﺸﺎرﮐﯿﻦ ﺗﻄﻮرا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91934" y="3362106"/>
            <a:ext cx="1247297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اﳌﻬﺎرات وﯾﮑﻮن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اﻟﺘﺄﺛﯿﺮ ﺿﻠﯿﻼ</a:t>
            </a:r>
          </a:p>
          <a:p>
            <a:pPr algn="ctr" rtl="true">
              <a:lnSpc>
                <a:spcPts val="549"/>
              </a:lnSpc>
            </a:pP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ﺗﺴﻬﻢ اﻟﺒﺮاﻣﺞ ﺑﮑﻔﺎءة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4914" y="4032666"/>
            <a:ext cx="1205474" cy="2993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ﻣﺘﺪﻧﯿﺔ ﻓﻲ زﯾﺎدة ﺟﺎذﺑﯿﺔ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ﻟﻠﻤﺪرﺳﺔ وﻧﺸﺮ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اﻟﺴﻌﺎدة واﻹﯾﺠﺎﺑﯿﺔ</a:t>
            </a:r>
          </a:p>
          <a:p>
            <a:pPr algn="ctr" rtl="true">
              <a:lnSpc>
                <a:spcPts val="1584"/>
              </a:lnSpc>
            </a:pP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ﻏﺎﻟﺒﺎ ﻻ ﯾﺘﻢ ﺗﻘﺪﯾﻢ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أﻧﺸﻄﺔ ﺗﺘﻨﺎﺳﺐ ﻣﻊ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اﻟﻔﺌﺎت ﻣﺨﺘﻠﻔﺔ ﻣﻦ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( اﳌﻮهﻮﺑﯿﻦ -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ذوي اﻷﻋﺎﻗﺔ) 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ﯾﻌﺒﺮ اﻟﻄﻼب ﻋﻦ رﺿﺎ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ﻣﺘﺪﻧﻲ ﻋﻦ اﻷﻧﺸﻄﺔ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ﻟﻬﻢ  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ﯾﻌﺒﺮ أوﻟﯿﺎء اﻷﻣﻮر ﻋﻦ رﺿﺎ ﻣﺘﺪﻧﻲ ﻋﻦ اﻷﻧﺸﻄﺔ</a:t>
            </a:r>
          </a:p>
          <a:p>
            <a:pPr algn="ctr" rtl="true">
              <a:lnSpc>
                <a:spcPts val="1584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ﻷﺑﻨﺎﺋﻬﻢ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67473" y="2426541"/>
            <a:ext cx="1239433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ﯾﻠﺒﻲ ﺑﻌﺾ اﻟﺘﻮﻗﻌﺎت </a:t>
            </a:r>
          </a:p>
          <a:p>
            <a:pPr algn="ctr" rtl="true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93609" y="3006500"/>
            <a:ext cx="134773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ُ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ﯾﻈﻬﺮ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74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اﳌﺸﺎرﮐﯿﻦ ﺑﻌﺾ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اﻟﺘﻄﻮرا ﻓﻲ ﻣﻬﺎرات ﻻﮐﻨﻪ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39231" y="3701825"/>
            <a:ext cx="1267674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ﻣﺤﺪود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16836" y="3833365"/>
            <a:ext cx="1312742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ﺗﺴﻬﻢ اﻟﺒﺮاﻣﺞ ﺑﮑﻔﺎءة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20389" y="4167807"/>
            <a:ext cx="1280614" cy="1545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ﻣﺤﺪودة ﻓﻲ زﯾﺎدة ﺟﺎذﺑﯿﺔ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ﻟﻠﻤﺪرﺳﺔ وﻧﺸﺮ </a:t>
            </a:r>
          </a:p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اﻟﺴﻌﺎدة واﻹﯾﺠﺎﺑﯿﺔ</a:t>
            </a:r>
          </a:p>
          <a:p>
            <a:pPr algn="ctr" rtl="true">
              <a:lnSpc>
                <a:spcPts val="766"/>
              </a:lnSpc>
            </a:pP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ﺗﻘﺪﯾﻢ أﻧﺸﻄﺔ ﺗﺘﻨﺎﺳﺐ </a:t>
            </a:r>
          </a:p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ﻣﻊ اﻟﻔﺌﺎت اﳌﺨﺘﻠﻔﺔ ﻣﻦ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( اﳌﻮهﻮﺑﯿﻦ - </a:t>
            </a:r>
          </a:p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ذوي اﻹﻋﺎﻗﺔ ) ﺑﮑﻔﺎءة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ﻣﺘﺪﻧﯿﺔ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29438" y="5763006"/>
            <a:ext cx="1271565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ﯾﻌﺒﺮ اﻟﻄﻼب ﻋﻦ رﺿﺎ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69265" y="6102725"/>
            <a:ext cx="1220486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ﻣﺘﻮﺳﻂ ﻋﻦ اﻷﻧﺸﻄﺔ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ﻟﻬﻢ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06104" y="6408620"/>
            <a:ext cx="1322041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ﯾﻌﺒﺮ أوﻟﯿﺎء اﻷﻣﻮر ﻋﻦ رﺿﺎ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277448" y="6748339"/>
            <a:ext cx="1204119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ﻣﺘﻮﺳﻂ ﻋﻦ اﻷﻧﺸﻄﺔ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ﻷﺑﻨﺎﺋﻬﻢ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529577" y="3880990"/>
            <a:ext cx="1222661" cy="1964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737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ﺗﺴﻬﻢ اﻟﺒﺮاﻣﺞ ﺑﮑﻔﺎءة ﺟﯿﺪة ﻓﻲ زﯾﺎدة ﺟﺎذﺑﯿﺔ اﻟﻄﻼب ﻟﻠﻤﺪرﺳﺔ وﻧﺸﺮ اﻟﺴﻌﺎدة واﻹﯾﺠﺎﺑﯿﺔ</a:t>
            </a:r>
          </a:p>
          <a:p>
            <a:pPr algn="ctr" rtl="true">
              <a:lnSpc>
                <a:spcPts val="1737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ﺗﻘﺪﯾﻢ أﻧﺸﻄﺔ ﺗﺘﻨﺎﺳﺐ </a:t>
            </a:r>
          </a:p>
          <a:p>
            <a:pPr algn="ctr" rtl="true">
              <a:lnSpc>
                <a:spcPts val="1737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ﻣﻊ اﻟﻔﺌﺎت اﳌﺨﺘﻠﻔﺔ ﻣﻦ </a:t>
            </a:r>
          </a:p>
          <a:p>
            <a:pPr algn="ctr" rtl="true">
              <a:lnSpc>
                <a:spcPts val="1737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( اﳌﻮهﻮﺑﯿﻦ - </a:t>
            </a:r>
          </a:p>
          <a:p>
            <a:pPr algn="ctr" rtl="true">
              <a:lnSpc>
                <a:spcPts val="1737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ذوي اﻹﻋﺎﻗﺔ ) ﺑﮑﻔﺎءة </a:t>
            </a:r>
          </a:p>
          <a:p>
            <a:pPr algn="ctr" rtl="true">
              <a:lnSpc>
                <a:spcPts val="1737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ﺟﯿﺪة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485702" y="5763006"/>
            <a:ext cx="1273635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ﯾﻌﺒﺮ اﻟﻄﻼب ﻋﻦ رﺿﺎ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528146" y="6102725"/>
            <a:ext cx="1215533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ﻣﺮﺗﻔﻊ ﻋﻦ اﻷﻧﺸﻄﺔ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ﻟﻬﻢ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61642" y="6408620"/>
            <a:ext cx="1325566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ﯾﻌﺒﺮ أوﻟﯿﺎء اﻷﻣﻮر ﻋﻦ رﺿﺎ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29192" y="6748339"/>
            <a:ext cx="1213440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ﻣﺮﺗﻔﻊ ﻋﻦ اﻷﻧﺸﻄﺔ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ﻷﺑﻨﺎﺋﻬﻢ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541346" y="2426541"/>
            <a:ext cx="1201286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ﯾﻠﺒﻲ اﻟﺘﻮﻗﻌﺎت </a:t>
            </a:r>
          </a:p>
          <a:p>
            <a:pPr algn="ctr" rtl="true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89750" y="3006500"/>
            <a:ext cx="1269587" cy="43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ُ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ﯾﻈﻬﺮ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89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اﳌﺸﺎرﮐﯿﻦ ﺗﻄﻮرا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520548" y="3362106"/>
            <a:ext cx="1231691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ﻣﻠﺤﻮﻇﺎ ﻓﻲ ﻣﻬﺎرات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828908" y="2426541"/>
            <a:ext cx="1143267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ﯾﻔﻮق اﻟﺘﻮﻗﻌﺎت </a:t>
            </a:r>
          </a:p>
          <a:p>
            <a:pPr algn="ctr" rtl="true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475008" y="3006500"/>
            <a:ext cx="455409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ُﯾﻈﻬﺮ %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10035" y="3006500"/>
            <a:ext cx="195510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100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845063" y="3006500"/>
            <a:ext cx="474269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90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752239" y="3346228"/>
            <a:ext cx="1259211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اﳌﺸﺎرﮐﯿﻦ ﺗﻄﻮرا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787208" y="3362106"/>
            <a:ext cx="1184967" cy="43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ﻣﻠﺤﻮﻇﺎ ﻓﻲ ﻣﻬﺎرات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اﳌﺘﻌﻠﻘﺔ ﺑﺎﻷﻧﺸﻄﺔ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752239" y="3826297"/>
            <a:ext cx="1188640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ﺗﺴﻬﻢ اﻟﺒﺮاﻣﺞ ﺑﮑﻔﺎءة </a:t>
            </a:r>
          </a:p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ﻋﺎﻟﯿﺔ ﻓﻲ زﯾﺎدة ﺟﺎذﺑﯿﺔ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ﻟﻠﻤﺪرﺳﺔ وﻧﺸﺮ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742632" y="4554007"/>
            <a:ext cx="1287485" cy="115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اﻟﺴﻌﺎدة واﻹﯾﺠﺎﺑﯿﺔ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811998" y="4701778"/>
            <a:ext cx="1199451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ﺗﻘﺪﯾﻢ أﻧﺸﻄﺔ ﺗﺘﻨﺎﺳﺐ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791304" y="5036220"/>
            <a:ext cx="1180871" cy="1964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ﻣﻊ اﻟﻔﺌﺎت اﳌﺨﺘﻠﻔﺔ ﻣﻦ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اﻟﻄﻼب ( اﳌﻮهﻮﺑﯿﻦ - </a:t>
            </a:r>
          </a:p>
          <a:p>
            <a:pPr algn="ctr" rtl="true">
              <a:lnSpc>
                <a:spcPts val="766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ذوي اﻹﻋﺎﻗﺔ ) ﺑﮑﻔﺎءة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ﻋﺎﻟﯿﺔ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ﯾﻌﺒﺮ اﻟﻄﻼب ﻋﻦ رﺿﺎ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ﻣﺮﺗﻔﻊ ﺟﺪا ﻋﻦ اﻷﻧﺸﻄﺔ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ﻟﻬﻢ  ﯾﻌﺒﺮ أوﻟﯿﺎء اﻷﻣﻮر ﻋﻦ رﺿﺎ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ﻣﺮﺗﻔﻊ ﺟﺪا ﻋﻦ اﻷﻧﺸﻄﺔ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اﳌﻘﺪﻣﺔ ﻷﺑﻨﺎﺋﻬﻢ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103601" y="2674191"/>
            <a:ext cx="550097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اﳌﻌﺎﯾﯿﺮ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6025019" y="4090540"/>
            <a:ext cx="671495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اﻟﺴﻌﺎدة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042034" y="4282107"/>
            <a:ext cx="694776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واﻹﯾﺠﺎﺑﯿﺔ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011450" y="3250978"/>
            <a:ext cx="725361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ﺗﻄﻮﯾﺮ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082017" y="3442535"/>
            <a:ext cx="614497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اﳌﻬﺎرات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014498" y="6564192"/>
            <a:ext cx="722313" cy="383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رﺿﺎ أوﻟﯿﺎء اﻷﻣﻮر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013802" y="5060556"/>
            <a:ext cx="723008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دﻋﻢ اﻟﻔﺌﺎت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6039415" y="5252114"/>
            <a:ext cx="697395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اﳌﺨﺘﻠﻔﺔ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6016450" y="6036050"/>
            <a:ext cx="720360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رﺿﺎ اﻟﻄﻼب 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6845837" y="2674191"/>
            <a:ext cx="436159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اﻷﺑﻌﺎد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6865220" y="4216175"/>
            <a:ext cx="416776" cy="383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ﺟﻮدة اﻟﺒﺮاﻣﺞ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6839179" y="6258306"/>
            <a:ext cx="419052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رﺿﺎ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6736810" y="6436100"/>
            <a:ext cx="657136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اﳌﺴﺘﻔﯿﺪ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0" id="60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827762" y="1498816"/>
            <a:ext cx="4065937" cy="652377"/>
            <a:chOff x="0" y="0"/>
            <a:chExt cx="4065943" cy="652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65905" cy="652272"/>
            </a:xfrm>
            <a:custGeom>
              <a:avLst/>
              <a:gdLst/>
              <a:ahLst/>
              <a:cxnLst/>
              <a:rect r="r" b="b" t="t" l="l"/>
              <a:pathLst>
                <a:path h="652272" w="4065905">
                  <a:moveTo>
                    <a:pt x="292608" y="127"/>
                  </a:moveTo>
                  <a:lnTo>
                    <a:pt x="3773297" y="127"/>
                  </a:lnTo>
                  <a:lnTo>
                    <a:pt x="3773297" y="7112"/>
                  </a:lnTo>
                  <a:lnTo>
                    <a:pt x="3773297" y="127"/>
                  </a:lnTo>
                  <a:cubicBezTo>
                    <a:pt x="3856355" y="127"/>
                    <a:pt x="3908425" y="0"/>
                    <a:pt x="3943477" y="14605"/>
                  </a:cubicBezTo>
                  <a:lnTo>
                    <a:pt x="3940810" y="21082"/>
                  </a:lnTo>
                  <a:lnTo>
                    <a:pt x="3943223" y="14478"/>
                  </a:lnTo>
                  <a:cubicBezTo>
                    <a:pt x="3993515" y="32766"/>
                    <a:pt x="4033012" y="72390"/>
                    <a:pt x="4051300" y="122555"/>
                  </a:cubicBezTo>
                  <a:lnTo>
                    <a:pt x="4044696" y="124968"/>
                  </a:lnTo>
                  <a:lnTo>
                    <a:pt x="4051173" y="122301"/>
                  </a:lnTo>
                  <a:cubicBezTo>
                    <a:pt x="4065905" y="157480"/>
                    <a:pt x="4065651" y="209550"/>
                    <a:pt x="4065651" y="292481"/>
                  </a:cubicBezTo>
                  <a:lnTo>
                    <a:pt x="4058667" y="292481"/>
                  </a:lnTo>
                  <a:lnTo>
                    <a:pt x="4065651" y="292481"/>
                  </a:lnTo>
                  <a:lnTo>
                    <a:pt x="4065651" y="359664"/>
                  </a:lnTo>
                  <a:lnTo>
                    <a:pt x="4058667" y="359664"/>
                  </a:lnTo>
                  <a:lnTo>
                    <a:pt x="4065651" y="359664"/>
                  </a:lnTo>
                  <a:cubicBezTo>
                    <a:pt x="4065651" y="442722"/>
                    <a:pt x="4065779" y="494792"/>
                    <a:pt x="4051173" y="529844"/>
                  </a:cubicBezTo>
                  <a:lnTo>
                    <a:pt x="4044696" y="527177"/>
                  </a:lnTo>
                  <a:lnTo>
                    <a:pt x="4051300" y="529590"/>
                  </a:lnTo>
                  <a:cubicBezTo>
                    <a:pt x="4033012" y="579882"/>
                    <a:pt x="3993388" y="619379"/>
                    <a:pt x="3943223" y="637667"/>
                  </a:cubicBezTo>
                  <a:lnTo>
                    <a:pt x="3940810" y="631063"/>
                  </a:lnTo>
                  <a:lnTo>
                    <a:pt x="3943477" y="637540"/>
                  </a:lnTo>
                  <a:cubicBezTo>
                    <a:pt x="3908298" y="652272"/>
                    <a:pt x="3856228" y="652018"/>
                    <a:pt x="3773297" y="652018"/>
                  </a:cubicBezTo>
                  <a:lnTo>
                    <a:pt x="292608" y="652018"/>
                  </a:lnTo>
                  <a:cubicBezTo>
                    <a:pt x="209550" y="652018"/>
                    <a:pt x="157480" y="652145"/>
                    <a:pt x="122428" y="637540"/>
                  </a:cubicBezTo>
                  <a:lnTo>
                    <a:pt x="125095" y="631063"/>
                  </a:lnTo>
                  <a:lnTo>
                    <a:pt x="122682" y="637667"/>
                  </a:lnTo>
                  <a:cubicBezTo>
                    <a:pt x="72390" y="619379"/>
                    <a:pt x="32893" y="579755"/>
                    <a:pt x="14605" y="529590"/>
                  </a:cubicBezTo>
                  <a:lnTo>
                    <a:pt x="21209" y="527177"/>
                  </a:lnTo>
                  <a:lnTo>
                    <a:pt x="14732" y="529844"/>
                  </a:lnTo>
                  <a:cubicBezTo>
                    <a:pt x="0" y="494919"/>
                    <a:pt x="127" y="442849"/>
                    <a:pt x="127" y="359791"/>
                  </a:cubicBezTo>
                  <a:lnTo>
                    <a:pt x="7112" y="359791"/>
                  </a:lnTo>
                  <a:lnTo>
                    <a:pt x="127" y="359791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59664"/>
                  </a:lnTo>
                  <a:cubicBezTo>
                    <a:pt x="14224" y="444246"/>
                    <a:pt x="14351" y="492633"/>
                    <a:pt x="27686" y="524510"/>
                  </a:cubicBezTo>
                  <a:lnTo>
                    <a:pt x="27686" y="524637"/>
                  </a:lnTo>
                  <a:lnTo>
                    <a:pt x="27686" y="524764"/>
                  </a:lnTo>
                  <a:cubicBezTo>
                    <a:pt x="44577" y="571119"/>
                    <a:pt x="81026" y="607695"/>
                    <a:pt x="127508" y="624586"/>
                  </a:cubicBezTo>
                  <a:lnTo>
                    <a:pt x="127635" y="624586"/>
                  </a:lnTo>
                  <a:lnTo>
                    <a:pt x="127762" y="624586"/>
                  </a:lnTo>
                  <a:cubicBezTo>
                    <a:pt x="159639" y="637921"/>
                    <a:pt x="208026" y="638048"/>
                    <a:pt x="292608" y="638048"/>
                  </a:cubicBezTo>
                  <a:lnTo>
                    <a:pt x="3773297" y="638048"/>
                  </a:lnTo>
                  <a:cubicBezTo>
                    <a:pt x="3857879" y="638048"/>
                    <a:pt x="3906266" y="637921"/>
                    <a:pt x="3938143" y="624586"/>
                  </a:cubicBezTo>
                  <a:lnTo>
                    <a:pt x="3938270" y="624586"/>
                  </a:lnTo>
                  <a:lnTo>
                    <a:pt x="3938397" y="624586"/>
                  </a:lnTo>
                  <a:cubicBezTo>
                    <a:pt x="3984752" y="607695"/>
                    <a:pt x="4021328" y="571246"/>
                    <a:pt x="4038219" y="524764"/>
                  </a:cubicBezTo>
                  <a:lnTo>
                    <a:pt x="4038219" y="524637"/>
                  </a:lnTo>
                  <a:lnTo>
                    <a:pt x="4038219" y="524510"/>
                  </a:lnTo>
                  <a:cubicBezTo>
                    <a:pt x="4051554" y="492633"/>
                    <a:pt x="4051681" y="444246"/>
                    <a:pt x="4051681" y="359664"/>
                  </a:cubicBezTo>
                  <a:lnTo>
                    <a:pt x="4051681" y="292608"/>
                  </a:lnTo>
                  <a:cubicBezTo>
                    <a:pt x="4051681" y="208026"/>
                    <a:pt x="4051554" y="159639"/>
                    <a:pt x="4038219" y="127762"/>
                  </a:cubicBezTo>
                  <a:lnTo>
                    <a:pt x="4038219" y="127635"/>
                  </a:lnTo>
                  <a:lnTo>
                    <a:pt x="4038219" y="127508"/>
                  </a:lnTo>
                  <a:cubicBezTo>
                    <a:pt x="4021328" y="81153"/>
                    <a:pt x="3984879" y="44577"/>
                    <a:pt x="3938397" y="27686"/>
                  </a:cubicBezTo>
                  <a:lnTo>
                    <a:pt x="3938270" y="27686"/>
                  </a:lnTo>
                  <a:lnTo>
                    <a:pt x="3938143" y="27686"/>
                  </a:lnTo>
                  <a:cubicBezTo>
                    <a:pt x="3906266" y="14351"/>
                    <a:pt x="3857879" y="14224"/>
                    <a:pt x="3773297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66624" y="2433933"/>
            <a:ext cx="7188203" cy="4187285"/>
          </a:xfrm>
          <a:custGeom>
            <a:avLst/>
            <a:gdLst/>
            <a:ahLst/>
            <a:cxnLst/>
            <a:rect r="r" b="b" t="t" l="l"/>
            <a:pathLst>
              <a:path h="4187285" w="7188203">
                <a:moveTo>
                  <a:pt x="0" y="0"/>
                </a:moveTo>
                <a:lnTo>
                  <a:pt x="7188203" y="0"/>
                </a:lnTo>
                <a:lnTo>
                  <a:pt x="7188203" y="4187285"/>
                </a:lnTo>
                <a:lnTo>
                  <a:pt x="0" y="4187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086786" y="1611506"/>
            <a:ext cx="1579350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أداة اﻟﺘﻘﻮﯾﻢ اﻟﺬاﺗﻲ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4997" y="2566245"/>
            <a:ext cx="589036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ﻣﺠﻤﻮع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2505" y="2744038"/>
            <a:ext cx="561527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اﻟﻨﻘﺎط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0926" y="5904709"/>
            <a:ext cx="1197121" cy="34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اﻟﺘﻐﺬﯾﺔ اﻟﺮاﺟﻌﺔ أﻗﻞ ﻣﻦ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 أﺻﺤﺎب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83659" y="6260316"/>
            <a:ext cx="1065933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اﳌﺼﻠﺤﺔ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48807" y="2426541"/>
            <a:ext cx="1159240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ﻻ ﯾﻠﺒﻲ اﻟﺘﻮﻗﻌﺎت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08285" y="3016025"/>
            <a:ext cx="1403718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ﺗﻌﺘﻤﺪ اﳌﺪرﺳﺔ اﺷﺘﺮاﮐﺎت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74677" y="3346228"/>
            <a:ext cx="1092851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ﺗﻌﺎون ﻣﻊ إﺛﻨﯿﻦ ﻣﻦ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55662" y="3362106"/>
            <a:ext cx="130879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ﻣﻨﻈﻤﺎت ﻣﺠﺘﻤﻌﯿﺔ ﺗﺴﻬﻢ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اﻟﺮﻗﻲ ﺑﻤﺴﺘﻮى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اﻷﻧﺸﻄﺔ اﻟﻄﻼﺑﯿﺔ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6314" y="4057431"/>
            <a:ext cx="1101214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اﳌﺪرﺳﯿﺔ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55929" y="4183599"/>
            <a:ext cx="1308525" cy="78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ﯾﺴﺎهﻢ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وأﻗﻞ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أوﻟﯿﺎء اﻷﻣﻮر ﻓﻲ اﻷﻧﺸﻄﺔ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اﻟﻄﻼﺑﯿﺔ وﺗﻘﺪﯾﻢ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اﳌﻘﺘﺮﺣﺎت اﻟﺘﻲ ﺗﺮﺗﻘﻲ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8800" y="4904965"/>
            <a:ext cx="1144606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ﺑﻬﺎ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9027" y="5194525"/>
            <a:ext cx="1204379" cy="43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وﺗﺤﻠﯿﻞ ﺑﯿﺎﻧﺎت اقل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ﻣﻦ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 اﻷﻧﺸطة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240156" y="5904709"/>
            <a:ext cx="1252318" cy="34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اﻟﺘﻐﺬﯾﺔ اﻟﺮاﺟﻌﺔ 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 أﺻﺤﺎب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30567" y="6260316"/>
            <a:ext cx="1086717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اﳌﺼﻠﺤﺔ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312822" y="2426541"/>
            <a:ext cx="1148734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ﯾﻠﺒﻲ ﺑﻌﺾ اﻟﺘﻮﻗﻌﺎت </a:t>
            </a:r>
          </a:p>
          <a:p>
            <a:pPr algn="ctr" rtl="true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193406" y="3016025"/>
            <a:ext cx="134807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ﺗﻌﺘﻤﺪ اﳌﺪرﺳﺔ اﺷﺘﺮاﮐﺎت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312003" y="3346228"/>
            <a:ext cx="1132694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ﺗﻌﺎون ﻣﻊ ﺛﻼث ﻣﻦ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241213" y="3362106"/>
            <a:ext cx="1252290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ﻣﻨﻈﻤﺎت ﻣﺠﺘﻤﻌﯿﺔ ﺗﺴﻬﻢ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اﻟﺮﻗﻲ ﺑﻤﺴﺘﻮى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اﻷﻧﺸﻄﺔ اﻟﻄﻼﺑﯿﺔ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08300" y="4057431"/>
            <a:ext cx="931843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اﳌﺪرﺳﯿﺔ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235232" y="4183599"/>
            <a:ext cx="1264520" cy="78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ﯾﺴﺎهﻢ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9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%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أوﻟﯿﺎء اﻷﻣﻮر ﻓﻲ اﻷﻧﺸﻄﺔ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اﻟﻄﻼﺑﯿﺔ وﺗﻘﺪﯾﻢ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اﳌﻘﺘﺮﺣﺎت اﻟﺘﻲ ﺗﺮﺗﻘﻲ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25662" y="4894802"/>
            <a:ext cx="1091622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ﺑﻬﺎ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264454" y="5182905"/>
            <a:ext cx="1199826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وﺗﺤﻠﯿﻞ ﺑﯿﺎﻧﺎت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262607" y="5522624"/>
            <a:ext cx="1237145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% 74 - 50 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ﻣﻦ اﻷﻧﺸﻄﺔ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568675" y="5904709"/>
            <a:ext cx="1109662" cy="34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اﻟﺘﻐﺬﯾﺔ اﻟﺮاﺟﻌﺔ  %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89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75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من أﺻﺤﺎب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99455" y="6280433"/>
            <a:ext cx="1041644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اﳌﺼﻠﺤﺔ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565122" y="2426541"/>
            <a:ext cx="1153735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ﯾﻠﺒﻲ اﻟﺘﻮﻗﻌﺎت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464281" y="3016025"/>
            <a:ext cx="1320927" cy="236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ﺗﻌﺘﻤﺪ اﳌﺪرﺳﺔ اﺷﺘﺮاﮐﺎت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618357" y="3346228"/>
            <a:ext cx="1033691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ﺗﻌﺎون ﻣﻊ أرﺑﻊ ﻣﻦ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499485" y="3362106"/>
            <a:ext cx="125034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ﻣﻨﻈﻤﺎت ﻣﺠﺘﻤﻌﯿﺔ ﺗﺴﻬﻢ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ﻓﻲ اﻟﺮﻗﻲ ﺑﻤﺴﺘﻮى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اﻷﻧﺸﻄﺔ اﻟﻄﻼﺑﯿﺔ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3567998" y="4057431"/>
            <a:ext cx="1127046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اﳌﺪرﺳﯿﺔ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499752" y="4183599"/>
            <a:ext cx="1250080" cy="78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ﯾﺴﺎهﻢ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19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%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أوﻟﯿﺎء اﻷﻣﻮر ﻓﻲ اﻷﻧﺸﻄﺔ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اﻟﻄﻼﺑﯿﺔ وﺗﻘﺪﯾﻢ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اﳌﻘﺘﺮﺣﺎت اﻟﺘﻲ ﺗﺮﺗﻘﻲ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579209" y="4894802"/>
            <a:ext cx="1099128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ﺑﻬﺎ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3493503" y="5182905"/>
            <a:ext cx="1256328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وﺗﺤﻠﯿﻞ ﺑﯿﺎﻧﺎت 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541483" y="5522624"/>
            <a:ext cx="1193726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% 89 - 75 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ﻣﻦ اﻷﻧﺸﻄﺔ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827422" y="2426541"/>
            <a:ext cx="1146239" cy="546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ﯾﻔﻮق اﻟﺘﻮﻗﻌﺎت </a:t>
            </a:r>
          </a:p>
          <a:p>
            <a:pPr algn="ctr" rtl="true">
              <a:lnSpc>
                <a:spcPts val="2250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4678337" y="3006500"/>
            <a:ext cx="1407414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ﺗﻌﺘﻤﺪ اﳌﺪرﺳﺔ اﺷﺘﺮاﮐﺎت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772147" y="3346228"/>
            <a:ext cx="1239359" cy="80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ﺗﻌﺎون ﻣﻊ ﺧﻤﺲ أو أﮐﺜﺮ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ﻣﻦ ﻣﻨﻈﻤﺎت ﻣﺠﺘﻤﻌﯿﺔ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ﺗﺴﻬﻢ ﻓﻲ اﻟﺮﻗﻲ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ﺑﻤﺴﺘﻮى اﻷﻧﺸﻄﺔ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اﻟﻄﻼﺑﯿﺔ اﳌﺪرﺳﯿﺔ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735209" y="4183599"/>
            <a:ext cx="1293765" cy="78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ﯾﺴﺎهﻢ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20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% أو أﮐﺜﺮ ﻣﻦ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أوﻟﯿﺎء اﻷﻣﻮر ﻓﻲ اﻷﻧﺸﻄﺔ </a:t>
            </a:r>
          </a:p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اﻟﻄﻼﺑﯿﺔ وﺗﻘﺪﯾﻢ </a:t>
            </a:r>
          </a:p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اﳌﻘﺘﺮﺣﺎت اﻟﺘﻲ ﺗﺮﺗﻘﻲ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840786" y="4894802"/>
            <a:ext cx="1090574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ﺑﻬﺎ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784274" y="5182905"/>
            <a:ext cx="1189387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وﺗﺤﻠﯿﻞ ﺑﯿﺎﻧﺎت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617969" y="5451491"/>
            <a:ext cx="156696" cy="162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%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415991" y="5522624"/>
            <a:ext cx="195510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100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4890564" y="5522624"/>
            <a:ext cx="623183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90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 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4803581" y="5538502"/>
            <a:ext cx="1170080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اﻷﻧﺸﻄﺔ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4785208" y="5828509"/>
            <a:ext cx="1188453" cy="260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اﻟﺘﻐﺬﯾﺔ اﻟﺮاﺟﻌﺔ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5778494" y="6101563"/>
            <a:ext cx="156696" cy="162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%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5582984" y="6168238"/>
            <a:ext cx="195510" cy="9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"/>
              </a:lnSpc>
            </a:pP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100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4749832" y="6175219"/>
            <a:ext cx="868137" cy="273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549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- </a:t>
            </a:r>
            <a:r>
              <a:rPr lang="en-US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90</a:t>
            </a: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ﻣﻦ أﺻﺤﺎب </a:t>
            </a:r>
          </a:p>
          <a:p>
            <a:pPr algn="r" rtl="true">
              <a:lnSpc>
                <a:spcPts val="225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اﳌﺼﻠﺤﺔ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6085751" y="2674191"/>
            <a:ext cx="585797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اﳌﻌﺎﯾﯿﺮ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6028974" y="5984091"/>
            <a:ext cx="691321" cy="383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اﻟﺘﻐﺬﯾﺔ اﻟﺮاﺟﻌﺔ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6059131" y="3546253"/>
            <a:ext cx="661165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اﻟﺸﺮﮐﺎت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6032394" y="5455949"/>
            <a:ext cx="717181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ﺟﻤﻊ اﻟﺒﯿﺎﻧﺎت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6079226" y="4516974"/>
            <a:ext cx="592322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ﻣﺸﺎرﮐﺔ 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6061055" y="4708541"/>
            <a:ext cx="659241" cy="193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508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أوﻟﯿﺎء اﻷﻣﻮر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6797954" y="2674191"/>
            <a:ext cx="531924" cy="158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26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اﻷﺑﻌﺎد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6720295" y="5678205"/>
            <a:ext cx="661401" cy="349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اﻟﺮﺻﺪ واﻟﺘﻘﯿﯿﻢ 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6771484" y="3933606"/>
            <a:ext cx="558394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اﻟﺸﺮاﮐﺔ 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6749575" y="4111400"/>
            <a:ext cx="632121" cy="178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400"/>
              </a:lnSpc>
            </a:pPr>
            <a:r>
              <a:rPr lang="ar-EG" b="true" sz="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اﳌﺠﺘﻤﻌﯿﺔ</a:t>
            </a:r>
          </a:p>
        </p:txBody>
      </p:sp>
      <p:grpSp>
        <p:nvGrpSpPr>
          <p:cNvPr name="Group 70" id="70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2" id="72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73" id="73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827762" y="1498816"/>
            <a:ext cx="4065937" cy="652377"/>
            <a:chOff x="0" y="0"/>
            <a:chExt cx="4065943" cy="6523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65905" cy="652272"/>
            </a:xfrm>
            <a:custGeom>
              <a:avLst/>
              <a:gdLst/>
              <a:ahLst/>
              <a:cxnLst/>
              <a:rect r="r" b="b" t="t" l="l"/>
              <a:pathLst>
                <a:path h="652272" w="4065905">
                  <a:moveTo>
                    <a:pt x="292608" y="127"/>
                  </a:moveTo>
                  <a:lnTo>
                    <a:pt x="3773297" y="127"/>
                  </a:lnTo>
                  <a:lnTo>
                    <a:pt x="3773297" y="7112"/>
                  </a:lnTo>
                  <a:lnTo>
                    <a:pt x="3773297" y="127"/>
                  </a:lnTo>
                  <a:cubicBezTo>
                    <a:pt x="3856355" y="127"/>
                    <a:pt x="3908425" y="0"/>
                    <a:pt x="3943477" y="14605"/>
                  </a:cubicBezTo>
                  <a:lnTo>
                    <a:pt x="3940810" y="21082"/>
                  </a:lnTo>
                  <a:lnTo>
                    <a:pt x="3943223" y="14478"/>
                  </a:lnTo>
                  <a:cubicBezTo>
                    <a:pt x="3993515" y="32766"/>
                    <a:pt x="4033012" y="72390"/>
                    <a:pt x="4051300" y="122555"/>
                  </a:cubicBezTo>
                  <a:lnTo>
                    <a:pt x="4044696" y="124968"/>
                  </a:lnTo>
                  <a:lnTo>
                    <a:pt x="4051173" y="122301"/>
                  </a:lnTo>
                  <a:cubicBezTo>
                    <a:pt x="4065905" y="157480"/>
                    <a:pt x="4065651" y="209550"/>
                    <a:pt x="4065651" y="292481"/>
                  </a:cubicBezTo>
                  <a:lnTo>
                    <a:pt x="4058667" y="292481"/>
                  </a:lnTo>
                  <a:lnTo>
                    <a:pt x="4065651" y="292481"/>
                  </a:lnTo>
                  <a:lnTo>
                    <a:pt x="4065651" y="359664"/>
                  </a:lnTo>
                  <a:lnTo>
                    <a:pt x="4058667" y="359664"/>
                  </a:lnTo>
                  <a:lnTo>
                    <a:pt x="4065651" y="359664"/>
                  </a:lnTo>
                  <a:cubicBezTo>
                    <a:pt x="4065651" y="442722"/>
                    <a:pt x="4065779" y="494792"/>
                    <a:pt x="4051173" y="529844"/>
                  </a:cubicBezTo>
                  <a:lnTo>
                    <a:pt x="4044696" y="527177"/>
                  </a:lnTo>
                  <a:lnTo>
                    <a:pt x="4051300" y="529590"/>
                  </a:lnTo>
                  <a:cubicBezTo>
                    <a:pt x="4033012" y="579882"/>
                    <a:pt x="3993388" y="619379"/>
                    <a:pt x="3943223" y="637667"/>
                  </a:cubicBezTo>
                  <a:lnTo>
                    <a:pt x="3940810" y="631063"/>
                  </a:lnTo>
                  <a:lnTo>
                    <a:pt x="3943477" y="637540"/>
                  </a:lnTo>
                  <a:cubicBezTo>
                    <a:pt x="3908298" y="652272"/>
                    <a:pt x="3856228" y="652018"/>
                    <a:pt x="3773297" y="652018"/>
                  </a:cubicBezTo>
                  <a:lnTo>
                    <a:pt x="292608" y="652018"/>
                  </a:lnTo>
                  <a:cubicBezTo>
                    <a:pt x="209550" y="652018"/>
                    <a:pt x="157480" y="652145"/>
                    <a:pt x="122428" y="637540"/>
                  </a:cubicBezTo>
                  <a:lnTo>
                    <a:pt x="125095" y="631063"/>
                  </a:lnTo>
                  <a:lnTo>
                    <a:pt x="122682" y="637667"/>
                  </a:lnTo>
                  <a:cubicBezTo>
                    <a:pt x="72390" y="619379"/>
                    <a:pt x="32893" y="579755"/>
                    <a:pt x="14605" y="529590"/>
                  </a:cubicBezTo>
                  <a:lnTo>
                    <a:pt x="21209" y="527177"/>
                  </a:lnTo>
                  <a:lnTo>
                    <a:pt x="14732" y="529844"/>
                  </a:lnTo>
                  <a:cubicBezTo>
                    <a:pt x="0" y="494919"/>
                    <a:pt x="127" y="442849"/>
                    <a:pt x="127" y="359791"/>
                  </a:cubicBezTo>
                  <a:lnTo>
                    <a:pt x="7112" y="359791"/>
                  </a:lnTo>
                  <a:lnTo>
                    <a:pt x="127" y="359791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59664"/>
                  </a:lnTo>
                  <a:cubicBezTo>
                    <a:pt x="14224" y="444246"/>
                    <a:pt x="14351" y="492633"/>
                    <a:pt x="27686" y="524510"/>
                  </a:cubicBezTo>
                  <a:lnTo>
                    <a:pt x="27686" y="524637"/>
                  </a:lnTo>
                  <a:lnTo>
                    <a:pt x="27686" y="524764"/>
                  </a:lnTo>
                  <a:cubicBezTo>
                    <a:pt x="44577" y="571119"/>
                    <a:pt x="81026" y="607695"/>
                    <a:pt x="127508" y="624586"/>
                  </a:cubicBezTo>
                  <a:lnTo>
                    <a:pt x="127635" y="624586"/>
                  </a:lnTo>
                  <a:lnTo>
                    <a:pt x="127762" y="624586"/>
                  </a:lnTo>
                  <a:cubicBezTo>
                    <a:pt x="159639" y="637921"/>
                    <a:pt x="208026" y="638048"/>
                    <a:pt x="292608" y="638048"/>
                  </a:cubicBezTo>
                  <a:lnTo>
                    <a:pt x="3773297" y="638048"/>
                  </a:lnTo>
                  <a:cubicBezTo>
                    <a:pt x="3857879" y="638048"/>
                    <a:pt x="3906266" y="637921"/>
                    <a:pt x="3938143" y="624586"/>
                  </a:cubicBezTo>
                  <a:lnTo>
                    <a:pt x="3938270" y="624586"/>
                  </a:lnTo>
                  <a:lnTo>
                    <a:pt x="3938397" y="624586"/>
                  </a:lnTo>
                  <a:cubicBezTo>
                    <a:pt x="3984752" y="607695"/>
                    <a:pt x="4021328" y="571246"/>
                    <a:pt x="4038219" y="524764"/>
                  </a:cubicBezTo>
                  <a:lnTo>
                    <a:pt x="4038219" y="524637"/>
                  </a:lnTo>
                  <a:lnTo>
                    <a:pt x="4038219" y="524510"/>
                  </a:lnTo>
                  <a:cubicBezTo>
                    <a:pt x="4051554" y="492633"/>
                    <a:pt x="4051681" y="444246"/>
                    <a:pt x="4051681" y="359664"/>
                  </a:cubicBezTo>
                  <a:lnTo>
                    <a:pt x="4051681" y="292608"/>
                  </a:lnTo>
                  <a:cubicBezTo>
                    <a:pt x="4051681" y="208026"/>
                    <a:pt x="4051554" y="159639"/>
                    <a:pt x="4038219" y="127762"/>
                  </a:cubicBezTo>
                  <a:lnTo>
                    <a:pt x="4038219" y="127635"/>
                  </a:lnTo>
                  <a:lnTo>
                    <a:pt x="4038219" y="127508"/>
                  </a:lnTo>
                  <a:cubicBezTo>
                    <a:pt x="4021328" y="81153"/>
                    <a:pt x="3984879" y="44577"/>
                    <a:pt x="3938397" y="27686"/>
                  </a:cubicBezTo>
                  <a:lnTo>
                    <a:pt x="3938270" y="27686"/>
                  </a:lnTo>
                  <a:lnTo>
                    <a:pt x="3938143" y="27686"/>
                  </a:lnTo>
                  <a:cubicBezTo>
                    <a:pt x="3906266" y="14351"/>
                    <a:pt x="3857879" y="14224"/>
                    <a:pt x="3773297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0146" y="2694270"/>
            <a:ext cx="6698545" cy="569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ﺗﻢ ﺑﺤﻤﺪ اﻟﻠﻪ ﺗﺤﻘﯿﻖ أهدافنا وﺳﻮف ﺗﺘﻮاﺻﻞ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7797" y="3303870"/>
            <a:ext cx="3941893" cy="569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ﺟﻬﻮد اﻷﻧﺸﻄﺔ اﻟﻄﻼﺑﯿﺔ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5279" y="3913470"/>
            <a:ext cx="6703412" cy="1169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ﺧﻼل اﻟﺴﻨﻮات اﻟﺪراﺳﯿﺔ اﳌﻘﺒﻠﺔ ﺑﺈذن اﻟﻠﻪ ﻟﻨﻮاﺻﻞ اﻟﻨﺠﺎح وﻧﺤﻘﻖ ﺑﯿﺌﺔ دراﺳﯿﺔ ﻣﻨﺎﺳﺒﺔ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10636" y="5132670"/>
            <a:ext cx="4383062" cy="569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ﻟﻠﻄﻼب ﻣﻦ ﺧﻼل اﻷﻧﺸﻄﺔ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16460" y="5742270"/>
            <a:ext cx="6702231" cy="569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وﻧﺼﻌﺪ اﻟﯽ اﳌﺴﺘﻮى اﻟﺘﺤﺼﯿﻠﻲ وﻧﺤﻘﻖ ﻣﺎ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4060" y="6351870"/>
            <a:ext cx="6189940" cy="1169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ﯾﺼﺒﻮن إﻟﯿﻪ اﻟﻄﻼب ﻣﻦ ﻧﺠﺎح وﺗﻤﯿﺰ وإﺑﺪاع ﻓﻲ ﺟﻤﯿﻊ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27679" y="7571070"/>
            <a:ext cx="3303472" cy="569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799"/>
              </a:lnSpc>
            </a:pPr>
            <a:r>
              <a:rPr lang="ar-EG" b="true" sz="2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اﳌﺠﺎﻻت اﻟﺘﻌﻠﯿﻤﯿﺔ.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21493" y="1536279"/>
            <a:ext cx="1290266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60"/>
              </a:lnSpc>
            </a:pPr>
            <a:r>
              <a:rPr lang="ar-EG" b="true" sz="29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اﻟﺨﺎﺗﻤﺔ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995067" y="1591780"/>
            <a:ext cx="5569915" cy="660616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280" y="533019"/>
                  </a:cubicBezTo>
                  <a:lnTo>
                    <a:pt x="5542280" y="532892"/>
                  </a:lnTo>
                  <a:lnTo>
                    <a:pt x="5542280" y="532765"/>
                  </a:lnTo>
                  <a:cubicBezTo>
                    <a:pt x="5555615" y="500888"/>
                    <a:pt x="5555742" y="452501"/>
                    <a:pt x="5555742" y="367919"/>
                  </a:cubicBezTo>
                  <a:lnTo>
                    <a:pt x="5555742" y="292608"/>
                  </a:lnTo>
                  <a:cubicBezTo>
                    <a:pt x="5555742" y="208026"/>
                    <a:pt x="5555615" y="159639"/>
                    <a:pt x="5542280" y="127762"/>
                  </a:cubicBezTo>
                  <a:lnTo>
                    <a:pt x="5542280" y="127635"/>
                  </a:lnTo>
                  <a:lnTo>
                    <a:pt x="5542280" y="127508"/>
                  </a:lnTo>
                  <a:cubicBezTo>
                    <a:pt x="5525389" y="81153"/>
                    <a:pt x="5488940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234707" y="4053040"/>
            <a:ext cx="4801124" cy="685238"/>
            <a:chOff x="0" y="0"/>
            <a:chExt cx="4801121" cy="6852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234707" y="4780836"/>
            <a:ext cx="4801124" cy="685238"/>
            <a:chOff x="0" y="0"/>
            <a:chExt cx="4801121" cy="68524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234707" y="5508631"/>
            <a:ext cx="4801124" cy="685238"/>
            <a:chOff x="0" y="0"/>
            <a:chExt cx="4801121" cy="68524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234707" y="6236427"/>
            <a:ext cx="4801124" cy="685238"/>
            <a:chOff x="0" y="0"/>
            <a:chExt cx="4801121" cy="68524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234707" y="7000027"/>
            <a:ext cx="4801124" cy="685238"/>
            <a:chOff x="0" y="0"/>
            <a:chExt cx="4801121" cy="68524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234707" y="7727823"/>
            <a:ext cx="4801124" cy="685238"/>
            <a:chOff x="0" y="0"/>
            <a:chExt cx="4801121" cy="68524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1234707" y="8477707"/>
            <a:ext cx="4801124" cy="685238"/>
            <a:chOff x="0" y="0"/>
            <a:chExt cx="4801121" cy="6852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1249632" y="2561634"/>
            <a:ext cx="4801124" cy="685238"/>
            <a:chOff x="0" y="0"/>
            <a:chExt cx="4801121" cy="685241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1249632" y="3289430"/>
            <a:ext cx="4801124" cy="685238"/>
            <a:chOff x="0" y="0"/>
            <a:chExt cx="4801121" cy="685241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63500" y="317246"/>
              <a:ext cx="4216527" cy="50800"/>
            </a:xfrm>
            <a:custGeom>
              <a:avLst/>
              <a:gdLst/>
              <a:ahLst/>
              <a:cxnLst/>
              <a:rect r="r" b="b" t="t" l="l"/>
              <a:pathLst>
                <a:path h="50800" w="4216527">
                  <a:moveTo>
                    <a:pt x="0" y="0"/>
                  </a:moveTo>
                  <a:lnTo>
                    <a:pt x="4216527" y="0"/>
                  </a:lnTo>
                  <a:lnTo>
                    <a:pt x="4216527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32939A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4179443" y="63500"/>
              <a:ext cx="558292" cy="558292"/>
            </a:xfrm>
            <a:custGeom>
              <a:avLst/>
              <a:gdLst/>
              <a:ahLst/>
              <a:cxnLst/>
              <a:rect r="r" b="b" t="t" l="l"/>
              <a:pathLst>
                <a:path h="558292" w="558292">
                  <a:moveTo>
                    <a:pt x="0" y="279146"/>
                  </a:moveTo>
                  <a:lnTo>
                    <a:pt x="279146" y="558292"/>
                  </a:lnTo>
                  <a:lnTo>
                    <a:pt x="558292" y="279146"/>
                  </a:lnTo>
                  <a:lnTo>
                    <a:pt x="279019" y="0"/>
                  </a:lnTo>
                  <a:close/>
                </a:path>
              </a:pathLst>
            </a:custGeom>
            <a:solidFill>
              <a:srgbClr val="32939A"/>
            </a:solidFill>
          </p:spPr>
        </p:sp>
      </p:grpSp>
      <p:sp>
        <p:nvSpPr>
          <p:cNvPr name="TextBox 36" id="36"/>
          <p:cNvSpPr txBox="true"/>
          <p:nvPr/>
        </p:nvSpPr>
        <p:spPr>
          <a:xfrm rot="0">
            <a:off x="1446938" y="1510798"/>
            <a:ext cx="4744937" cy="521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50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اﳌﺮﺗﮑﺰات اﻟﺮﺋﯿﺴﺔ اﻟﺘﻲ ﺗﻘﻮم ﻋﻠﯿﻬﺎ ﺧﻄﺔ اﻟﻨﺸﺎط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27219" y="2311537"/>
            <a:ext cx="2184540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اﳌﺒﺎدئ اﻹﺳﻼﻣﯿﺔ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686806" y="2833373"/>
            <a:ext cx="44072" cy="15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١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99480" y="3035827"/>
            <a:ext cx="4084215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ﺳﯿﺎﺳﺔ اﻟﺘﻌﻠﯿﻢ ﻓﻲ اﳌﻤﻠﮑﺔ اﻟﻌﺮﺑﯿﺔ اﻟﺴﻌﻮدﯾﺔ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664670" y="3555216"/>
            <a:ext cx="89230" cy="15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٢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57611" y="3736715"/>
            <a:ext cx="4479960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اﻟﺘﻮﺟﯿﻬﺎت واﻟﻘﻮاﻋﺪ واﻟﺘﻌﻠﯿﻤﺎت ذات ﺻﻠﺔ ﺑﺎﻟﺘﻌﻠﯿﻢ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637571" y="4318826"/>
            <a:ext cx="114071" cy="15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٣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970980" y="4477969"/>
            <a:ext cx="3133925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اﻻﺳﺘﺮاﺗﯿﺠﯿﺔ اﻟﻮﻃﻨﯿﺔ ﻟﺘﻄﻮﯾﺮ اﻟﺘﻌﻠﯿﻢ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651706" y="5058527"/>
            <a:ext cx="85239" cy="15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٤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966179" y="5219214"/>
            <a:ext cx="3138726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ﺧﻄﻂ اﻟﺘﻨﻤﯿﺔ اﻟﻮﻃﻨﯿﺔ اﳌﺴﺘﺪاﻣﺔ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5638990" y="5774417"/>
            <a:ext cx="111176" cy="15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٥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44298" y="5956535"/>
            <a:ext cx="4393273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99"/>
              </a:lnSpc>
            </a:pPr>
            <a:r>
              <a:rPr lang="ar-EG" b="true" sz="15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ﺧﻄﻂ ( اﳌﺪرﺳﺔ / إدارة اﻟﺘﻌﻠﯿﻢ / اﻟﻮزارة 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649754" y="6502213"/>
            <a:ext cx="89230" cy="15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٦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640324" y="7237238"/>
            <a:ext cx="108452" cy="187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٧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5640324" y="7917409"/>
            <a:ext cx="108452" cy="234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1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٨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2083463" y="8193986"/>
            <a:ext cx="2904159" cy="45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400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ﺣﺎﺟﺎت اﻷﺳﺮ واﳌﺠﺘﻤﻊ اﳌﺤﻠﻲ 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645039" y="8591093"/>
            <a:ext cx="98841" cy="310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7"/>
              </a:lnSpc>
            </a:pPr>
            <a:r>
              <a:rPr lang="en-US" sz="1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٩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934065" y="3385852"/>
            <a:ext cx="78076" cy="400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b="true" sz="21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١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57" id="57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1157611" y="7485240"/>
            <a:ext cx="4393273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99"/>
              </a:lnSpc>
            </a:pPr>
            <a:r>
              <a:rPr lang="ar-EG" b="true" sz="15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ﺧﺼﺎﺋﺺ ﻧﻤﻮ اﳌﺘﻌﻠﻤﯿﻦ واﺣﺘﯿﺎﺟﺎﺗﻬﻢ وﻣﯿﻮﻟﻬﻢ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256481" y="6721640"/>
            <a:ext cx="4393273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999"/>
              </a:lnSpc>
            </a:pPr>
            <a:r>
              <a:rPr lang="ar-EG" b="true" sz="15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ﺧﺪﻣﺔ اﻟﻘﻀﺎﯾﺎ اﻟﺤﯿﻮﯾﺔ واﻷوﻟﻮﯾﺎت اﻟﻮﻃﻨﯿﺔ 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723654" y="1605115"/>
            <a:ext cx="4315720" cy="613105"/>
            <a:chOff x="0" y="0"/>
            <a:chExt cx="4315727" cy="6131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15714" cy="613029"/>
            </a:xfrm>
            <a:custGeom>
              <a:avLst/>
              <a:gdLst/>
              <a:ahLst/>
              <a:cxnLst/>
              <a:rect r="r" b="b" t="t" l="l"/>
              <a:pathLst>
                <a:path h="613029" w="4315714">
                  <a:moveTo>
                    <a:pt x="292608" y="127"/>
                  </a:moveTo>
                  <a:lnTo>
                    <a:pt x="4023106" y="127"/>
                  </a:lnTo>
                  <a:lnTo>
                    <a:pt x="4023106" y="7112"/>
                  </a:lnTo>
                  <a:lnTo>
                    <a:pt x="4023106" y="127"/>
                  </a:lnTo>
                  <a:cubicBezTo>
                    <a:pt x="4106164" y="127"/>
                    <a:pt x="4158234" y="0"/>
                    <a:pt x="4193286" y="14605"/>
                  </a:cubicBezTo>
                  <a:lnTo>
                    <a:pt x="4190619" y="21082"/>
                  </a:lnTo>
                  <a:lnTo>
                    <a:pt x="4193032" y="14478"/>
                  </a:lnTo>
                  <a:cubicBezTo>
                    <a:pt x="4243324" y="32766"/>
                    <a:pt x="4282821" y="72390"/>
                    <a:pt x="4301109" y="122555"/>
                  </a:cubicBezTo>
                  <a:lnTo>
                    <a:pt x="4294505" y="124968"/>
                  </a:lnTo>
                  <a:lnTo>
                    <a:pt x="4300982" y="122301"/>
                  </a:lnTo>
                  <a:cubicBezTo>
                    <a:pt x="4315714" y="157480"/>
                    <a:pt x="4315461" y="209550"/>
                    <a:pt x="4315461" y="292481"/>
                  </a:cubicBezTo>
                  <a:lnTo>
                    <a:pt x="4308476" y="292481"/>
                  </a:lnTo>
                  <a:lnTo>
                    <a:pt x="4315461" y="292481"/>
                  </a:lnTo>
                  <a:lnTo>
                    <a:pt x="4315461" y="320421"/>
                  </a:lnTo>
                  <a:lnTo>
                    <a:pt x="4308476" y="320421"/>
                  </a:lnTo>
                  <a:lnTo>
                    <a:pt x="4315461" y="320421"/>
                  </a:lnTo>
                  <a:cubicBezTo>
                    <a:pt x="4315461" y="403479"/>
                    <a:pt x="4315588" y="455549"/>
                    <a:pt x="4300982" y="490601"/>
                  </a:cubicBezTo>
                  <a:lnTo>
                    <a:pt x="4294505" y="487934"/>
                  </a:lnTo>
                  <a:lnTo>
                    <a:pt x="4301109" y="490347"/>
                  </a:lnTo>
                  <a:cubicBezTo>
                    <a:pt x="4282821" y="540639"/>
                    <a:pt x="4243197" y="580136"/>
                    <a:pt x="4193032" y="598424"/>
                  </a:cubicBezTo>
                  <a:lnTo>
                    <a:pt x="4190619" y="591820"/>
                  </a:lnTo>
                  <a:lnTo>
                    <a:pt x="4193286" y="598297"/>
                  </a:lnTo>
                  <a:cubicBezTo>
                    <a:pt x="4158107" y="613029"/>
                    <a:pt x="4106037" y="612775"/>
                    <a:pt x="4023106" y="612775"/>
                  </a:cubicBezTo>
                  <a:lnTo>
                    <a:pt x="292608" y="612775"/>
                  </a:lnTo>
                  <a:cubicBezTo>
                    <a:pt x="209550" y="612775"/>
                    <a:pt x="157480" y="612902"/>
                    <a:pt x="122428" y="598297"/>
                  </a:cubicBezTo>
                  <a:lnTo>
                    <a:pt x="125095" y="591820"/>
                  </a:lnTo>
                  <a:lnTo>
                    <a:pt x="122682" y="598424"/>
                  </a:lnTo>
                  <a:cubicBezTo>
                    <a:pt x="72390" y="580136"/>
                    <a:pt x="32893" y="540512"/>
                    <a:pt x="14605" y="490347"/>
                  </a:cubicBezTo>
                  <a:lnTo>
                    <a:pt x="21209" y="487934"/>
                  </a:lnTo>
                  <a:lnTo>
                    <a:pt x="14732" y="490601"/>
                  </a:lnTo>
                  <a:cubicBezTo>
                    <a:pt x="0" y="455549"/>
                    <a:pt x="127" y="403479"/>
                    <a:pt x="127" y="320548"/>
                  </a:cubicBezTo>
                  <a:lnTo>
                    <a:pt x="7112" y="320548"/>
                  </a:lnTo>
                  <a:lnTo>
                    <a:pt x="127" y="320548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20421"/>
                  </a:lnTo>
                  <a:cubicBezTo>
                    <a:pt x="14224" y="405003"/>
                    <a:pt x="14351" y="453390"/>
                    <a:pt x="27686" y="485267"/>
                  </a:cubicBezTo>
                  <a:lnTo>
                    <a:pt x="27686" y="485394"/>
                  </a:lnTo>
                  <a:lnTo>
                    <a:pt x="27686" y="485521"/>
                  </a:lnTo>
                  <a:cubicBezTo>
                    <a:pt x="44577" y="531876"/>
                    <a:pt x="81026" y="568452"/>
                    <a:pt x="127508" y="585343"/>
                  </a:cubicBezTo>
                  <a:lnTo>
                    <a:pt x="127635" y="585343"/>
                  </a:lnTo>
                  <a:lnTo>
                    <a:pt x="127762" y="585343"/>
                  </a:lnTo>
                  <a:cubicBezTo>
                    <a:pt x="159639" y="598678"/>
                    <a:pt x="208026" y="598805"/>
                    <a:pt x="292608" y="598805"/>
                  </a:cubicBezTo>
                  <a:lnTo>
                    <a:pt x="4023106" y="598805"/>
                  </a:lnTo>
                  <a:cubicBezTo>
                    <a:pt x="4107688" y="598805"/>
                    <a:pt x="4156075" y="598678"/>
                    <a:pt x="4187952" y="585343"/>
                  </a:cubicBezTo>
                  <a:lnTo>
                    <a:pt x="4188079" y="585343"/>
                  </a:lnTo>
                  <a:lnTo>
                    <a:pt x="4188206" y="585343"/>
                  </a:lnTo>
                  <a:cubicBezTo>
                    <a:pt x="4234561" y="568452"/>
                    <a:pt x="4271137" y="532003"/>
                    <a:pt x="4288028" y="485521"/>
                  </a:cubicBezTo>
                  <a:lnTo>
                    <a:pt x="4288028" y="485394"/>
                  </a:lnTo>
                  <a:lnTo>
                    <a:pt x="4288028" y="485267"/>
                  </a:lnTo>
                  <a:cubicBezTo>
                    <a:pt x="4301363" y="453390"/>
                    <a:pt x="4301490" y="405003"/>
                    <a:pt x="4301490" y="320421"/>
                  </a:cubicBezTo>
                  <a:lnTo>
                    <a:pt x="4301490" y="292481"/>
                  </a:lnTo>
                  <a:cubicBezTo>
                    <a:pt x="4301490" y="207899"/>
                    <a:pt x="4301363" y="159512"/>
                    <a:pt x="4288028" y="127635"/>
                  </a:cubicBezTo>
                  <a:lnTo>
                    <a:pt x="4288028" y="127508"/>
                  </a:lnTo>
                  <a:lnTo>
                    <a:pt x="4288028" y="127381"/>
                  </a:lnTo>
                  <a:cubicBezTo>
                    <a:pt x="4271137" y="81026"/>
                    <a:pt x="4234688" y="44450"/>
                    <a:pt x="4188206" y="27559"/>
                  </a:cubicBezTo>
                  <a:lnTo>
                    <a:pt x="4188079" y="27559"/>
                  </a:lnTo>
                  <a:lnTo>
                    <a:pt x="4187952" y="27559"/>
                  </a:lnTo>
                  <a:cubicBezTo>
                    <a:pt x="4156075" y="14224"/>
                    <a:pt x="4107688" y="14097"/>
                    <a:pt x="4023106" y="14097"/>
                  </a:cubicBezTo>
                  <a:lnTo>
                    <a:pt x="292608" y="1409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520084" y="2351246"/>
            <a:ext cx="6722859" cy="1530753"/>
            <a:chOff x="0" y="0"/>
            <a:chExt cx="6722859" cy="153074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0612" y="70612"/>
              <a:ext cx="6581649" cy="1389507"/>
            </a:xfrm>
            <a:custGeom>
              <a:avLst/>
              <a:gdLst/>
              <a:ahLst/>
              <a:cxnLst/>
              <a:rect r="r" b="b" t="t" l="l"/>
              <a:pathLst>
                <a:path h="1389507" w="6581649">
                  <a:moveTo>
                    <a:pt x="281305" y="0"/>
                  </a:moveTo>
                  <a:lnTo>
                    <a:pt x="6300343" y="0"/>
                  </a:lnTo>
                  <a:cubicBezTo>
                    <a:pt x="6382893" y="0"/>
                    <a:pt x="6432423" y="0"/>
                    <a:pt x="6465443" y="13843"/>
                  </a:cubicBezTo>
                  <a:cubicBezTo>
                    <a:pt x="6513068" y="31115"/>
                    <a:pt x="6550533" y="68707"/>
                    <a:pt x="6567805" y="116205"/>
                  </a:cubicBezTo>
                  <a:cubicBezTo>
                    <a:pt x="6581649" y="149225"/>
                    <a:pt x="6581649" y="198755"/>
                    <a:pt x="6581649" y="281305"/>
                  </a:cubicBezTo>
                  <a:lnTo>
                    <a:pt x="6581649" y="1108202"/>
                  </a:lnTo>
                  <a:cubicBezTo>
                    <a:pt x="6581649" y="1190752"/>
                    <a:pt x="6581649" y="1240282"/>
                    <a:pt x="6567805" y="1273302"/>
                  </a:cubicBezTo>
                  <a:cubicBezTo>
                    <a:pt x="6550533" y="1320927"/>
                    <a:pt x="6512941" y="1358392"/>
                    <a:pt x="6465443" y="1375664"/>
                  </a:cubicBezTo>
                  <a:cubicBezTo>
                    <a:pt x="6432424" y="1389507"/>
                    <a:pt x="6382893" y="1389507"/>
                    <a:pt x="6300343" y="1389507"/>
                  </a:cubicBezTo>
                  <a:lnTo>
                    <a:pt x="281305" y="1389507"/>
                  </a:lnTo>
                  <a:cubicBezTo>
                    <a:pt x="198755" y="1389507"/>
                    <a:pt x="149225" y="1389507"/>
                    <a:pt x="116205" y="1375664"/>
                  </a:cubicBezTo>
                  <a:cubicBezTo>
                    <a:pt x="68580" y="1358392"/>
                    <a:pt x="31115" y="1320800"/>
                    <a:pt x="13843" y="1273302"/>
                  </a:cubicBezTo>
                  <a:cubicBezTo>
                    <a:pt x="0" y="1240282"/>
                    <a:pt x="0" y="1190752"/>
                    <a:pt x="0" y="1108202"/>
                  </a:cubicBezTo>
                  <a:lnTo>
                    <a:pt x="0" y="281305"/>
                  </a:lnTo>
                  <a:cubicBezTo>
                    <a:pt x="0" y="198755"/>
                    <a:pt x="0" y="149225"/>
                    <a:pt x="13843" y="116205"/>
                  </a:cubicBezTo>
                  <a:cubicBezTo>
                    <a:pt x="31115" y="68580"/>
                    <a:pt x="68707" y="31115"/>
                    <a:pt x="116205" y="13843"/>
                  </a:cubicBezTo>
                  <a:cubicBezTo>
                    <a:pt x="149225" y="0"/>
                    <a:pt x="198755" y="0"/>
                    <a:pt x="281305" y="0"/>
                  </a:cubicBezTo>
                  <a:close/>
                </a:path>
              </a:pathLst>
            </a:custGeom>
            <a:solidFill>
              <a:srgbClr val="D2DCD7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3500" y="63500"/>
              <a:ext cx="6595872" cy="1403731"/>
            </a:xfrm>
            <a:custGeom>
              <a:avLst/>
              <a:gdLst/>
              <a:ahLst/>
              <a:cxnLst/>
              <a:rect r="r" b="b" t="t" l="l"/>
              <a:pathLst>
                <a:path h="1403731" w="6595872">
                  <a:moveTo>
                    <a:pt x="288417" y="127"/>
                  </a:moveTo>
                  <a:lnTo>
                    <a:pt x="6307455" y="127"/>
                  </a:lnTo>
                  <a:cubicBezTo>
                    <a:pt x="6389243" y="127"/>
                    <a:pt x="6440551" y="0"/>
                    <a:pt x="6475222" y="14478"/>
                  </a:cubicBezTo>
                  <a:lnTo>
                    <a:pt x="6472555" y="20955"/>
                  </a:lnTo>
                  <a:lnTo>
                    <a:pt x="6474968" y="14351"/>
                  </a:lnTo>
                  <a:cubicBezTo>
                    <a:pt x="6524498" y="32385"/>
                    <a:pt x="6563486" y="71374"/>
                    <a:pt x="6581521" y="120904"/>
                  </a:cubicBezTo>
                  <a:lnTo>
                    <a:pt x="6574917" y="123317"/>
                  </a:lnTo>
                  <a:lnTo>
                    <a:pt x="6581394" y="120650"/>
                  </a:lnTo>
                  <a:cubicBezTo>
                    <a:pt x="6595872" y="155321"/>
                    <a:pt x="6595745" y="206629"/>
                    <a:pt x="6595745" y="288417"/>
                  </a:cubicBezTo>
                  <a:lnTo>
                    <a:pt x="6588760" y="288417"/>
                  </a:lnTo>
                  <a:lnTo>
                    <a:pt x="6595745" y="288417"/>
                  </a:lnTo>
                  <a:lnTo>
                    <a:pt x="6595745" y="1115314"/>
                  </a:lnTo>
                  <a:lnTo>
                    <a:pt x="6588760" y="1115314"/>
                  </a:lnTo>
                  <a:lnTo>
                    <a:pt x="6595745" y="1115314"/>
                  </a:lnTo>
                  <a:cubicBezTo>
                    <a:pt x="6595745" y="1197102"/>
                    <a:pt x="6595872" y="1248410"/>
                    <a:pt x="6581394" y="1283081"/>
                  </a:cubicBezTo>
                  <a:lnTo>
                    <a:pt x="6574917" y="1280414"/>
                  </a:lnTo>
                  <a:lnTo>
                    <a:pt x="6581521" y="1282827"/>
                  </a:lnTo>
                  <a:cubicBezTo>
                    <a:pt x="6563487" y="1332357"/>
                    <a:pt x="6524498" y="1371346"/>
                    <a:pt x="6474968" y="1389380"/>
                  </a:cubicBezTo>
                  <a:lnTo>
                    <a:pt x="6472555" y="1382776"/>
                  </a:lnTo>
                  <a:lnTo>
                    <a:pt x="6475222" y="1389253"/>
                  </a:lnTo>
                  <a:cubicBezTo>
                    <a:pt x="6440551" y="1403731"/>
                    <a:pt x="6389243" y="1403604"/>
                    <a:pt x="6307455" y="1403604"/>
                  </a:cubicBezTo>
                  <a:lnTo>
                    <a:pt x="288417" y="1403604"/>
                  </a:lnTo>
                  <a:cubicBezTo>
                    <a:pt x="206629" y="1403604"/>
                    <a:pt x="155321" y="1403731"/>
                    <a:pt x="120650" y="1389253"/>
                  </a:cubicBezTo>
                  <a:lnTo>
                    <a:pt x="123317" y="1382776"/>
                  </a:lnTo>
                  <a:lnTo>
                    <a:pt x="120904" y="1389380"/>
                  </a:lnTo>
                  <a:cubicBezTo>
                    <a:pt x="71374" y="1371346"/>
                    <a:pt x="32385" y="1332357"/>
                    <a:pt x="14351" y="1282827"/>
                  </a:cubicBezTo>
                  <a:lnTo>
                    <a:pt x="20955" y="1280414"/>
                  </a:lnTo>
                  <a:lnTo>
                    <a:pt x="14478" y="1283081"/>
                  </a:lnTo>
                  <a:cubicBezTo>
                    <a:pt x="0" y="1248410"/>
                    <a:pt x="127" y="1197102"/>
                    <a:pt x="127" y="1115314"/>
                  </a:cubicBezTo>
                  <a:lnTo>
                    <a:pt x="7112" y="1115314"/>
                  </a:lnTo>
                  <a:lnTo>
                    <a:pt x="127" y="1115314"/>
                  </a:lnTo>
                  <a:lnTo>
                    <a:pt x="127" y="288417"/>
                  </a:lnTo>
                  <a:lnTo>
                    <a:pt x="7112" y="288417"/>
                  </a:lnTo>
                  <a:lnTo>
                    <a:pt x="127" y="288417"/>
                  </a:lnTo>
                  <a:cubicBezTo>
                    <a:pt x="127" y="206629"/>
                    <a:pt x="0" y="155321"/>
                    <a:pt x="14478" y="120650"/>
                  </a:cubicBezTo>
                  <a:lnTo>
                    <a:pt x="20955" y="123317"/>
                  </a:lnTo>
                  <a:lnTo>
                    <a:pt x="14351" y="120904"/>
                  </a:lnTo>
                  <a:cubicBezTo>
                    <a:pt x="32385" y="71374"/>
                    <a:pt x="71374" y="32385"/>
                    <a:pt x="120904" y="14351"/>
                  </a:cubicBezTo>
                  <a:lnTo>
                    <a:pt x="123317" y="20955"/>
                  </a:lnTo>
                  <a:lnTo>
                    <a:pt x="120650" y="14478"/>
                  </a:lnTo>
                  <a:cubicBezTo>
                    <a:pt x="155321" y="0"/>
                    <a:pt x="206629" y="127"/>
                    <a:pt x="288417" y="127"/>
                  </a:cubicBezTo>
                  <a:lnTo>
                    <a:pt x="288417" y="7112"/>
                  </a:lnTo>
                  <a:lnTo>
                    <a:pt x="288417" y="127"/>
                  </a:lnTo>
                  <a:moveTo>
                    <a:pt x="288417" y="14097"/>
                  </a:moveTo>
                  <a:cubicBezTo>
                    <a:pt x="205105" y="14097"/>
                    <a:pt x="157353" y="14224"/>
                    <a:pt x="125984" y="27305"/>
                  </a:cubicBezTo>
                  <a:lnTo>
                    <a:pt x="125857" y="27305"/>
                  </a:lnTo>
                  <a:lnTo>
                    <a:pt x="125730" y="27305"/>
                  </a:lnTo>
                  <a:cubicBezTo>
                    <a:pt x="80010" y="44069"/>
                    <a:pt x="44069" y="80010"/>
                    <a:pt x="27432" y="125730"/>
                  </a:cubicBezTo>
                  <a:lnTo>
                    <a:pt x="27432" y="125857"/>
                  </a:lnTo>
                  <a:lnTo>
                    <a:pt x="27432" y="125984"/>
                  </a:lnTo>
                  <a:cubicBezTo>
                    <a:pt x="14351" y="157353"/>
                    <a:pt x="14224" y="205105"/>
                    <a:pt x="14224" y="288417"/>
                  </a:cubicBezTo>
                  <a:lnTo>
                    <a:pt x="14224" y="1115314"/>
                  </a:lnTo>
                  <a:cubicBezTo>
                    <a:pt x="14224" y="1198626"/>
                    <a:pt x="14351" y="1246378"/>
                    <a:pt x="27432" y="1277747"/>
                  </a:cubicBezTo>
                  <a:lnTo>
                    <a:pt x="27432" y="1277874"/>
                  </a:lnTo>
                  <a:lnTo>
                    <a:pt x="27432" y="1278001"/>
                  </a:lnTo>
                  <a:cubicBezTo>
                    <a:pt x="44069" y="1323721"/>
                    <a:pt x="80010" y="1359662"/>
                    <a:pt x="125730" y="1376299"/>
                  </a:cubicBezTo>
                  <a:lnTo>
                    <a:pt x="125857" y="1376299"/>
                  </a:lnTo>
                  <a:lnTo>
                    <a:pt x="125984" y="1376299"/>
                  </a:lnTo>
                  <a:cubicBezTo>
                    <a:pt x="157353" y="1389380"/>
                    <a:pt x="205105" y="1389507"/>
                    <a:pt x="288417" y="1389507"/>
                  </a:cubicBezTo>
                  <a:lnTo>
                    <a:pt x="6307455" y="1389507"/>
                  </a:lnTo>
                  <a:cubicBezTo>
                    <a:pt x="6390767" y="1389507"/>
                    <a:pt x="6438519" y="1389380"/>
                    <a:pt x="6469888" y="1376299"/>
                  </a:cubicBezTo>
                  <a:lnTo>
                    <a:pt x="6470015" y="1376299"/>
                  </a:lnTo>
                  <a:lnTo>
                    <a:pt x="6470142" y="1376299"/>
                  </a:lnTo>
                  <a:cubicBezTo>
                    <a:pt x="6515862" y="1359662"/>
                    <a:pt x="6551803" y="1323721"/>
                    <a:pt x="6568440" y="1278001"/>
                  </a:cubicBezTo>
                  <a:lnTo>
                    <a:pt x="6568440" y="1277874"/>
                  </a:lnTo>
                  <a:lnTo>
                    <a:pt x="6568440" y="1277747"/>
                  </a:lnTo>
                  <a:cubicBezTo>
                    <a:pt x="6581522" y="1246378"/>
                    <a:pt x="6581648" y="1198626"/>
                    <a:pt x="6581648" y="1115314"/>
                  </a:cubicBezTo>
                  <a:lnTo>
                    <a:pt x="6581648" y="288417"/>
                  </a:lnTo>
                  <a:cubicBezTo>
                    <a:pt x="6581648" y="205105"/>
                    <a:pt x="6581521" y="157353"/>
                    <a:pt x="6568440" y="125984"/>
                  </a:cubicBezTo>
                  <a:lnTo>
                    <a:pt x="6568440" y="125857"/>
                  </a:lnTo>
                  <a:lnTo>
                    <a:pt x="6568440" y="125730"/>
                  </a:lnTo>
                  <a:cubicBezTo>
                    <a:pt x="6551803" y="80010"/>
                    <a:pt x="6515862" y="44069"/>
                    <a:pt x="6470142" y="27432"/>
                  </a:cubicBezTo>
                  <a:lnTo>
                    <a:pt x="6470015" y="27432"/>
                  </a:lnTo>
                  <a:lnTo>
                    <a:pt x="6469888" y="27432"/>
                  </a:lnTo>
                  <a:cubicBezTo>
                    <a:pt x="6438519" y="14351"/>
                    <a:pt x="6390767" y="14224"/>
                    <a:pt x="6307455" y="14224"/>
                  </a:cubicBezTo>
                  <a:lnTo>
                    <a:pt x="288417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42960" y="3934920"/>
            <a:ext cx="6551924" cy="5771607"/>
          </a:xfrm>
          <a:custGeom>
            <a:avLst/>
            <a:gdLst/>
            <a:ahLst/>
            <a:cxnLst/>
            <a:rect r="r" b="b" t="t" l="l"/>
            <a:pathLst>
              <a:path h="5771607" w="6551924">
                <a:moveTo>
                  <a:pt x="0" y="0"/>
                </a:moveTo>
                <a:lnTo>
                  <a:pt x="6551923" y="0"/>
                </a:lnTo>
                <a:lnTo>
                  <a:pt x="6551923" y="5771607"/>
                </a:lnTo>
                <a:lnTo>
                  <a:pt x="0" y="577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17880" y="1698755"/>
            <a:ext cx="2590181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اﻟﻬﺪف اﻟﻌﺎم ﻟﻸﻧﺸﻄﺔ اﻟﻄﻼﺑﯿﺔ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3654" y="4128370"/>
            <a:ext cx="4342790" cy="283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ﺑﺮاﻣﺞ اﻷﻧﺸﻄﺔ اﻟﻄﻼﺑﯿﺔ ﻟﻠﻌﺎم اﻟﺪراﺳﻲ </a:t>
            </a:r>
            <a:r>
              <a:rPr lang="en-US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١٤٤٧</a:t>
            </a: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هـ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77285" y="2437581"/>
            <a:ext cx="6491459" cy="317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658"/>
              </a:lnSpc>
            </a:pPr>
            <a:r>
              <a:rPr lang="ar-EG" b="true" sz="12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ﺑﻨﺎء ﺷﺨﺼﯿﺔ وﻗﺪرات اﻟﻄﻼب ﺑﻤﺎ ﯾﺴﮑﻦ ﻓﻲ ﺗﻌﺰﯾﺰ ﻗﯿﻤﻬﻢ اﺳﺘﮑﺸﺎف ﻣﯿﻮﻟﻬﻢ واهﺘﻤﺎﻣﺎﺗﻬﻢ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45280" y="2802897"/>
            <a:ext cx="6122394" cy="707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62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وﺗﻄﻮﯾﺮ ﻣﻬﺎرات ﺟﺪﯾﺪة وإﺑﺮاز إﺑﺪاﻋﺎﺗﻬﻢ واﺑﺘﮑﺎراﺗﻬﻢ ﻟﯿﮑﻮﻧﻮا ﻋﻠﯽ ﻣﺴﺘﻮى ﻋﺎٍل ﻣﻦ اﳌﻬﺎرة واﳌﺴﺆوﻟﯿﺔ ﻣﻌﺘﺰﯾﻦ ﺑﻘﯿﻤﻬﻢ اﻟﺴﻌﻮدﯾﺔ ﻣﻨﺎﻓﺴﯿﻦ ﻣﺤﻠﯿﴼ وﻋﺎﳌﯿﴼ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34059" y="6727422"/>
            <a:ext cx="3464690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أﻧﺸﻄﺔ ﻣﺘﻌﻠﻘﺔ ﺑﻤﺨﺘﻠﻒ اﻟﻔﻨﻮن اﳌﺴﺮﺣﯿﺔ واﻷداﺋﯿﺔ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9274" y="4992605"/>
            <a:ext cx="4005453" cy="500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أﻧﺸﻄﺔ ﺗﻌﺰز اﻻﻧﺘﻤﺎء اﻟﻮﻃﻨﻲ وﺗﻌﺰز اﻟﻘﯿﻢ واﻟﻬﻮﯾﺔ اﻟﻮﻃﻨﯿﺔ واﳌﻮاﻃﻦ اﻟﻌﺎﳌﯿﺔ اﻟﺘﻔﺎهﻢ اﻟﺜﻘﺎﻓﻲ ﻟﺪى ﻃﻠﺒﺔ اﻟﺘﻌﻠﯿﻢ اﻟﻌﺎم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04862" y="5682491"/>
            <a:ext cx="4300042" cy="354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00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أﻧﺸﻄﺔ ﺗﺴﺘﻬﺪف ﺗﺤﺴﯿﻦ ﻣﺨﺮﺟﺎت اﻟﺘﻌﻠﯿﻢ اﻷﺳﺎﺳﯿﺔ ﻣﻦ اﻟﻘﺮاءة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43112" y="6088885"/>
            <a:ext cx="4464949" cy="186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353"/>
              </a:lnSpc>
            </a:pPr>
            <a:r>
              <a:rPr lang="ar-EG" b="true" sz="11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اﻟﺤﺴﺎﺑﺎت واﳌﻬﺎرات اﻟﺮﻗﻤﯿﺔ ﻣﺘﻮﻓﺮ ﻟﻠﻄﻠﺒﺔ ﻓﺮﺻﺔ ﻟﺘﻌﻤﯿﻖ ﻣﻬﺎراﺗﻬﻢ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09995" y="8906070"/>
            <a:ext cx="4131183" cy="747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تفعيل</a:t>
            </a: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الأيام والمناسبات ضمن برامج النشاط الطلابي، وذلك وفقًا للتواريخ المحددة نظامًا، وبالتوافق مع عدد الحصص المخصصة لها في خطة النشاط الطلابي.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89292" y="7345261"/>
            <a:ext cx="4131183" cy="544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750"/>
              </a:lnSpc>
            </a:pPr>
            <a:r>
              <a:rPr lang="ar-EG" b="true" sz="11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أﻧﺸﻄﺔ ﺗﻌﺰز اﳌﻬﺎرات اﻟﺤﺮﮐﯿﺔ اﻷﺳﺎﺳﯿﺔ واﳌﻬﺎرات اﻟﺮﯾﺎﺿﯿﺔ واﻟﻠﯿﺎﻗﺔ</a:t>
            </a:r>
          </a:p>
          <a:p>
            <a:pPr algn="ctr" rtl="true">
              <a:lnSpc>
                <a:spcPts val="916"/>
              </a:lnSpc>
            </a:pPr>
            <a:r>
              <a:rPr lang="ar-EG" b="true" sz="11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اﻟﺒﺪﻧﯿﺔ واﻟﻌﺎدات اﻟﻐﺬاﺋﯿﺔ اﻟﺼﺤﯿﺤﺔ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25875" y="8172440"/>
            <a:ext cx="4258018" cy="636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 اﻷﻧﺸﻄﺔ ﺗﻨﻤﻲ اﳌﻬﺎرات اﻟﻘﯿﺎدﯾﺔ واﻟﺸﻌﻮر ﺑﺎﳌﺴﺆوﻟﯿﺔ اﻻﺟﺘﻤﺎﻋﯿﺔ </a:t>
            </a:r>
          </a:p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ﺗﺘﻀﻤﻦ أﻧﺸﻄﺔ ﺧﺪﻣﺔ اﳌﺠﺘﻤﻊ واﻷﻧﺸﻄﺔ اﻟﺘﻲ ﺗﻌﺰز اﻟﺘﻐﯿﺮ اﻻﺟﺘﻤﺎﻋﻲ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297314" y="5150691"/>
            <a:ext cx="1305135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المواطنة والحياة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265520" y="7566041"/>
            <a:ext cx="1336929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اﻟﺮﯾﺎﺿﺔ واﻟﺼﺤﺔ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467531" y="6726755"/>
            <a:ext cx="972798" cy="239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اﻟﺜﻘﺎﻓﺔ واﻟﻔﻨﻮن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245894" y="5901919"/>
            <a:ext cx="1376182" cy="252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العلوم والتقنية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245894" y="8345186"/>
            <a:ext cx="1376182" cy="252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000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النشاط الكشفي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279498" y="9085102"/>
            <a:ext cx="1353017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679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الأيام والمناسبات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57517" y="1502115"/>
            <a:ext cx="4562623" cy="541147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615475" y="2262337"/>
          <a:ext cx="6246708" cy="3766812"/>
        </p:xfrm>
        <a:graphic>
          <a:graphicData uri="http://schemas.openxmlformats.org/drawingml/2006/table">
            <a:tbl>
              <a:tblPr/>
              <a:tblGrid>
                <a:gridCol w="1460973"/>
                <a:gridCol w="3055541"/>
                <a:gridCol w="1389186"/>
                <a:gridCol w="341009"/>
              </a:tblGrid>
              <a:tr h="571654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التوقيع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المشرف على المجال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المجال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</a:tr>
              <a:tr h="544706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تركي أحمد السالمي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المواطنة والحياة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467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محمد عطيه القرشي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العلوم والتقنية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259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محمد حسن الجعيد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٣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259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محمد علي العمري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٤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259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سلطان محمد اللحياني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النشاط الكشفي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٥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2592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هاني سعد العفيفي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الأيام والمناسبات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٦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3596288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33092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14032" y="5589422"/>
            <a:ext cx="144523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التاريخ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87972" y="3760718"/>
            <a:ext cx="197682" cy="283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71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الألأسابيع التاريخ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87972" y="5400380"/>
            <a:ext cx="197682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الألأسابيع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75075" y="4393692"/>
            <a:ext cx="224018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الفعاليات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75075" y="5944562"/>
            <a:ext cx="224018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الفعاليات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51437" y="4779855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93553" y="4779855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82333" y="5012398"/>
            <a:ext cx="223952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الألأنشطة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88314" y="5178923"/>
            <a:ext cx="196996" cy="11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96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الطلالابية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51437" y="6241599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93553" y="6241599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82333" y="6444577"/>
            <a:ext cx="223952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الألأنشطة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88314" y="6611102"/>
            <a:ext cx="196996" cy="11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96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الطلالابية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74328" y="4077510"/>
            <a:ext cx="24394" cy="29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6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733858" y="4134660"/>
            <a:ext cx="24394" cy="31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711476" y="4134660"/>
            <a:ext cx="24394" cy="239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780030" y="10283120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627422" y="1575521"/>
            <a:ext cx="430521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940"/>
              </a:lnSpc>
            </a:pPr>
            <a:r>
              <a:rPr lang="ar-EG" b="true" sz="21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مشرفي مجالات النشاط الطلابي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90072" y="1396241"/>
            <a:ext cx="4979856" cy="590632"/>
            <a:chOff x="0" y="0"/>
            <a:chExt cx="5569915" cy="6606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graphicFrame>
        <p:nvGraphicFramePr>
          <p:cNvPr name="Table 12" id="12"/>
          <p:cNvGraphicFramePr>
            <a:graphicFrameLocks noGrp="true"/>
          </p:cNvGraphicFramePr>
          <p:nvPr/>
        </p:nvGraphicFramePr>
        <p:xfrm>
          <a:off x="198510" y="2073438"/>
          <a:ext cx="7163039" cy="7955322"/>
        </p:xfrm>
        <a:graphic>
          <a:graphicData uri="http://schemas.openxmlformats.org/drawingml/2006/table">
            <a:tbl>
              <a:tblPr/>
              <a:tblGrid>
                <a:gridCol w="1086626"/>
                <a:gridCol w="1257646"/>
                <a:gridCol w="1237247"/>
                <a:gridCol w="1192822"/>
                <a:gridCol w="1199170"/>
                <a:gridCol w="1189527"/>
              </a:tblGrid>
              <a:tr h="659157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الأيام والمناسبات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النشاط الكشفي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الرياضة والصحة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الثقافة والفنون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العلوم والتقنية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المواطنة والحياة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</a:tr>
              <a:tr h="855872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الوطني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أغامر واكتشف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الرياضات الجماعية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الفن السابع (سينما)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برنامج تطبيقات</a:t>
                      </a:r>
                      <a:endParaRPr lang="en-US" sz="1100"/>
                    </a:p>
                    <a:p>
                      <a:pPr algn="ctr" rtl="true">
                        <a:lnSpc>
                          <a:spcPts val="1399"/>
                        </a:lnSpc>
                      </a:pPr>
                      <a:r>
                        <a:rPr lang="en-US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STEM</a:t>
                      </a:r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التطوع الطلابي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659157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التأسيس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سفير البيئة والمجتمع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الرياضات الفردية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حدائق الفن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برنامج التصاميم العلمية التقنية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طموحة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659157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السعودية الخضراء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سواعد الكشفية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رياضات الدفاع عن النفس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الأزياء السعودية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برنامج رواد فضاء المستقبل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قيمنا حياة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104816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العلم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درب الإحسان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الرياضات الإلكترونية والترفيه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الثقافة الإعلامية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برنامج مدن المستقبل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8536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الصحة العالمي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واحة الإبداع الكشفي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الرياضات الذهنية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تصاميم تراثية معاصرة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برنامج الذكاء الاصطناعي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853663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العالمي للتعليم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مهرجان الأفلام الكشفية الصحية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مهارات الأولمبياد الرياضية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فنون المسرحية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برنامج تحدي إنترنت الأشياء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1048168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اللغة العربية العالمي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أفقي الكشفي الواسع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البرنامج الموسيقي (الأناشيد الوطنية )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659157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التسامح العالمي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حكايات مرئية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659157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r>
                        <a:rPr lang="ar-EG" b="true" sz="999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العالمي لذوي الإعاقة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39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</a:tbl>
          </a:graphicData>
        </a:graphic>
      </p:graphicFrame>
      <p:sp>
        <p:nvSpPr>
          <p:cNvPr name="TextBox 13" id="13"/>
          <p:cNvSpPr txBox="true"/>
          <p:nvPr/>
        </p:nvSpPr>
        <p:spPr>
          <a:xfrm rot="0">
            <a:off x="953872" y="1510332"/>
            <a:ext cx="5569915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مجالات وبرامج النشاط الطلابي للمرحلة الثانوية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96288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33092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93553" y="4779855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51437" y="6241599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93553" y="6241599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74328" y="4077510"/>
            <a:ext cx="24394" cy="29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6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733858" y="4134660"/>
            <a:ext cx="24394" cy="31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11476" y="4134660"/>
            <a:ext cx="24394" cy="239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31528" y="1592081"/>
            <a:ext cx="7014602" cy="831962"/>
            <a:chOff x="0" y="0"/>
            <a:chExt cx="5569915" cy="6606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69967" cy="660527"/>
            </a:xfrm>
            <a:custGeom>
              <a:avLst/>
              <a:gdLst/>
              <a:ahLst/>
              <a:cxnLst/>
              <a:rect r="r" b="b" t="t" l="l"/>
              <a:pathLst>
                <a:path h="660527" w="5569967">
                  <a:moveTo>
                    <a:pt x="292608" y="127"/>
                  </a:moveTo>
                  <a:lnTo>
                    <a:pt x="5277358" y="127"/>
                  </a:lnTo>
                  <a:cubicBezTo>
                    <a:pt x="5360416" y="127"/>
                    <a:pt x="5412486" y="0"/>
                    <a:pt x="5447538" y="14605"/>
                  </a:cubicBezTo>
                  <a:lnTo>
                    <a:pt x="5444871" y="21082"/>
                  </a:lnTo>
                  <a:lnTo>
                    <a:pt x="5447284" y="14478"/>
                  </a:lnTo>
                  <a:cubicBezTo>
                    <a:pt x="5497576" y="32766"/>
                    <a:pt x="5537073" y="72390"/>
                    <a:pt x="5555361" y="122555"/>
                  </a:cubicBezTo>
                  <a:lnTo>
                    <a:pt x="5548757" y="124968"/>
                  </a:lnTo>
                  <a:lnTo>
                    <a:pt x="5555235" y="122301"/>
                  </a:lnTo>
                  <a:cubicBezTo>
                    <a:pt x="5569967" y="157480"/>
                    <a:pt x="5569713" y="209550"/>
                    <a:pt x="5569713" y="292481"/>
                  </a:cubicBezTo>
                  <a:lnTo>
                    <a:pt x="5562728" y="292481"/>
                  </a:lnTo>
                  <a:lnTo>
                    <a:pt x="5569713" y="292481"/>
                  </a:lnTo>
                  <a:lnTo>
                    <a:pt x="5569713" y="367919"/>
                  </a:lnTo>
                  <a:lnTo>
                    <a:pt x="5562728" y="367919"/>
                  </a:lnTo>
                  <a:lnTo>
                    <a:pt x="5569713" y="367919"/>
                  </a:lnTo>
                  <a:cubicBezTo>
                    <a:pt x="5569713" y="450977"/>
                    <a:pt x="5569840" y="503047"/>
                    <a:pt x="5555235" y="538099"/>
                  </a:cubicBezTo>
                  <a:lnTo>
                    <a:pt x="5548757" y="535432"/>
                  </a:lnTo>
                  <a:lnTo>
                    <a:pt x="5555361" y="537845"/>
                  </a:lnTo>
                  <a:cubicBezTo>
                    <a:pt x="5537073" y="588137"/>
                    <a:pt x="5497449" y="627634"/>
                    <a:pt x="5447284" y="645922"/>
                  </a:cubicBezTo>
                  <a:lnTo>
                    <a:pt x="5444871" y="639318"/>
                  </a:lnTo>
                  <a:lnTo>
                    <a:pt x="5447538" y="645795"/>
                  </a:lnTo>
                  <a:cubicBezTo>
                    <a:pt x="5412359" y="660527"/>
                    <a:pt x="5360289" y="660273"/>
                    <a:pt x="5277358" y="660273"/>
                  </a:cubicBezTo>
                  <a:lnTo>
                    <a:pt x="292608" y="660273"/>
                  </a:lnTo>
                  <a:cubicBezTo>
                    <a:pt x="209550" y="660273"/>
                    <a:pt x="157480" y="660400"/>
                    <a:pt x="122428" y="645795"/>
                  </a:cubicBezTo>
                  <a:lnTo>
                    <a:pt x="125095" y="639318"/>
                  </a:lnTo>
                  <a:lnTo>
                    <a:pt x="122682" y="645922"/>
                  </a:lnTo>
                  <a:cubicBezTo>
                    <a:pt x="72390" y="627634"/>
                    <a:pt x="32893" y="588010"/>
                    <a:pt x="14605" y="537845"/>
                  </a:cubicBezTo>
                  <a:lnTo>
                    <a:pt x="21209" y="535432"/>
                  </a:lnTo>
                  <a:lnTo>
                    <a:pt x="14732" y="538099"/>
                  </a:lnTo>
                  <a:cubicBezTo>
                    <a:pt x="0" y="503174"/>
                    <a:pt x="127" y="450977"/>
                    <a:pt x="127" y="368046"/>
                  </a:cubicBezTo>
                  <a:lnTo>
                    <a:pt x="7112" y="368046"/>
                  </a:lnTo>
                  <a:lnTo>
                    <a:pt x="127" y="368046"/>
                  </a:lnTo>
                  <a:lnTo>
                    <a:pt x="127" y="292608"/>
                  </a:lnTo>
                  <a:lnTo>
                    <a:pt x="7112" y="292608"/>
                  </a:lnTo>
                  <a:lnTo>
                    <a:pt x="127" y="292608"/>
                  </a:lnTo>
                  <a:cubicBezTo>
                    <a:pt x="127" y="209550"/>
                    <a:pt x="0" y="157480"/>
                    <a:pt x="14732" y="122301"/>
                  </a:cubicBezTo>
                  <a:lnTo>
                    <a:pt x="21209" y="124968"/>
                  </a:lnTo>
                  <a:lnTo>
                    <a:pt x="14605" y="122555"/>
                  </a:lnTo>
                  <a:cubicBezTo>
                    <a:pt x="32893" y="72390"/>
                    <a:pt x="72390" y="32893"/>
                    <a:pt x="122682" y="14605"/>
                  </a:cubicBezTo>
                  <a:lnTo>
                    <a:pt x="125095" y="21209"/>
                  </a:lnTo>
                  <a:lnTo>
                    <a:pt x="122428" y="14732"/>
                  </a:lnTo>
                  <a:cubicBezTo>
                    <a:pt x="157480" y="0"/>
                    <a:pt x="209550" y="127"/>
                    <a:pt x="292608" y="127"/>
                  </a:cubicBezTo>
                  <a:lnTo>
                    <a:pt x="292608" y="7112"/>
                  </a:lnTo>
                  <a:lnTo>
                    <a:pt x="292608" y="127"/>
                  </a:lnTo>
                  <a:moveTo>
                    <a:pt x="292608" y="14097"/>
                  </a:moveTo>
                  <a:cubicBezTo>
                    <a:pt x="208026" y="14097"/>
                    <a:pt x="159639" y="14224"/>
                    <a:pt x="127762" y="27559"/>
                  </a:cubicBezTo>
                  <a:lnTo>
                    <a:pt x="127635" y="27559"/>
                  </a:lnTo>
                  <a:lnTo>
                    <a:pt x="127508" y="27559"/>
                  </a:lnTo>
                  <a:cubicBezTo>
                    <a:pt x="81153" y="44450"/>
                    <a:pt x="44577" y="80899"/>
                    <a:pt x="27686" y="127381"/>
                  </a:cubicBezTo>
                  <a:lnTo>
                    <a:pt x="27686" y="127508"/>
                  </a:lnTo>
                  <a:lnTo>
                    <a:pt x="27686" y="127635"/>
                  </a:lnTo>
                  <a:cubicBezTo>
                    <a:pt x="14351" y="159512"/>
                    <a:pt x="14224" y="207899"/>
                    <a:pt x="14224" y="292481"/>
                  </a:cubicBezTo>
                  <a:lnTo>
                    <a:pt x="14224" y="367919"/>
                  </a:lnTo>
                  <a:cubicBezTo>
                    <a:pt x="14224" y="452501"/>
                    <a:pt x="14351" y="500888"/>
                    <a:pt x="27686" y="532765"/>
                  </a:cubicBezTo>
                  <a:lnTo>
                    <a:pt x="27686" y="532892"/>
                  </a:lnTo>
                  <a:lnTo>
                    <a:pt x="27686" y="533019"/>
                  </a:lnTo>
                  <a:cubicBezTo>
                    <a:pt x="44577" y="579374"/>
                    <a:pt x="81026" y="615950"/>
                    <a:pt x="127508" y="632841"/>
                  </a:cubicBezTo>
                  <a:lnTo>
                    <a:pt x="127635" y="632841"/>
                  </a:lnTo>
                  <a:lnTo>
                    <a:pt x="127762" y="632841"/>
                  </a:lnTo>
                  <a:cubicBezTo>
                    <a:pt x="159639" y="646176"/>
                    <a:pt x="208026" y="646303"/>
                    <a:pt x="292608" y="646303"/>
                  </a:cubicBezTo>
                  <a:lnTo>
                    <a:pt x="5277358" y="646303"/>
                  </a:lnTo>
                  <a:cubicBezTo>
                    <a:pt x="5361940" y="646303"/>
                    <a:pt x="5410327" y="646176"/>
                    <a:pt x="5442204" y="632841"/>
                  </a:cubicBezTo>
                  <a:lnTo>
                    <a:pt x="5442331" y="632841"/>
                  </a:lnTo>
                  <a:lnTo>
                    <a:pt x="5442458" y="632841"/>
                  </a:lnTo>
                  <a:cubicBezTo>
                    <a:pt x="5488813" y="615950"/>
                    <a:pt x="5525389" y="579501"/>
                    <a:pt x="5542154" y="533019"/>
                  </a:cubicBezTo>
                  <a:lnTo>
                    <a:pt x="5542154" y="532892"/>
                  </a:lnTo>
                  <a:lnTo>
                    <a:pt x="5542154" y="532765"/>
                  </a:lnTo>
                  <a:cubicBezTo>
                    <a:pt x="5555488" y="500888"/>
                    <a:pt x="5555616" y="452501"/>
                    <a:pt x="5555616" y="367919"/>
                  </a:cubicBezTo>
                  <a:lnTo>
                    <a:pt x="5555616" y="292608"/>
                  </a:lnTo>
                  <a:cubicBezTo>
                    <a:pt x="5555616" y="208026"/>
                    <a:pt x="5555488" y="159639"/>
                    <a:pt x="5542154" y="127762"/>
                  </a:cubicBezTo>
                  <a:lnTo>
                    <a:pt x="5542154" y="127635"/>
                  </a:lnTo>
                  <a:lnTo>
                    <a:pt x="5542154" y="127508"/>
                  </a:lnTo>
                  <a:cubicBezTo>
                    <a:pt x="5525263" y="81153"/>
                    <a:pt x="5488813" y="44577"/>
                    <a:pt x="5442458" y="27686"/>
                  </a:cubicBezTo>
                  <a:lnTo>
                    <a:pt x="5442331" y="27686"/>
                  </a:lnTo>
                  <a:lnTo>
                    <a:pt x="5442204" y="27686"/>
                  </a:lnTo>
                  <a:cubicBezTo>
                    <a:pt x="5410327" y="14351"/>
                    <a:pt x="5361940" y="14224"/>
                    <a:pt x="5277358" y="14224"/>
                  </a:cubicBezTo>
                  <a:lnTo>
                    <a:pt x="292608" y="1422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graphicFrame>
        <p:nvGraphicFramePr>
          <p:cNvPr name="Table 13" id="13"/>
          <p:cNvGraphicFramePr>
            <a:graphicFrameLocks noGrp="true"/>
          </p:cNvGraphicFramePr>
          <p:nvPr/>
        </p:nvGraphicFramePr>
        <p:xfrm>
          <a:off x="663202" y="2745448"/>
          <a:ext cx="6151254" cy="5362575"/>
        </p:xfrm>
        <a:graphic>
          <a:graphicData uri="http://schemas.openxmlformats.org/drawingml/2006/table">
            <a:tbl>
              <a:tblPr/>
              <a:tblGrid>
                <a:gridCol w="665993"/>
                <a:gridCol w="1717588"/>
                <a:gridCol w="1843570"/>
                <a:gridCol w="1924102"/>
              </a:tblGrid>
              <a:tr h="577864"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التاريخ بالميلادي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التاريخ بالهجري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819"/>
                        </a:lnSpc>
                        <a:defRPr/>
                      </a:pPr>
                      <a:r>
                        <a:rPr lang="ar-EG" b="true" sz="1299">
                          <a:solidFill>
                            <a:srgbClr val="FFFFFF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المناسبة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57A"/>
                    </a:solidFill>
                  </a:tcPr>
                </a:tc>
              </a:tr>
              <a:tr h="531635">
                <a:tc rowSpan="4"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٢٣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٩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٤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الوطني السعودي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٩٥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١١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العالمي للتسامح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٣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١٢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١٢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العالمي لذوي الإعاقة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١٨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١٢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العالمي للغة العربية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rowSpan="5">
                  <a:txBody>
                    <a:bodyPr anchor="t" rtlCol="false"/>
                    <a:lstStyle/>
                    <a:p>
                      <a:pPr algn="ctr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٨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اليوم العالمي للتعليم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٢٢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٥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٩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التأسيس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١١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٣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٢٢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٩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العلم السعودي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٣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٨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١٠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السعودية الخضراء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  <a:tr h="531635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546"/>
                        </a:lnSpc>
                        <a:defRPr/>
                      </a:pP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٤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٢٠٢٦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م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١٩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١٠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/ </a:t>
                      </a:r>
                      <a:r>
                        <a:rPr lang="en-US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١٤٤٧</a:t>
                      </a: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 هـ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rtl="true">
                        <a:lnSpc>
                          <a:spcPts val="1546"/>
                        </a:lnSpc>
                        <a:defRPr/>
                      </a:pPr>
                      <a:r>
                        <a:rPr lang="ar-EG" b="true" sz="1104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  <a:rtl val="true"/>
                        </a:rPr>
                        <a:t>يوم الصحة العالمي</a:t>
                      </a:r>
                      <a:endParaRPr lang="en-US" sz="1100"/>
                    </a:p>
                  </a:txBody>
                  <a:tcPr marL="104775" marR="104775" marT="104775" marB="104775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DF"/>
                    </a:solidFill>
                  </a:tcPr>
                </a:tc>
              </a:tr>
            </a:tbl>
          </a:graphicData>
        </a:graphic>
      </p:graphicFrame>
      <p:sp>
        <p:nvSpPr>
          <p:cNvPr name="TextBox 14" id="14"/>
          <p:cNvSpPr txBox="true"/>
          <p:nvPr/>
        </p:nvSpPr>
        <p:spPr>
          <a:xfrm rot="0">
            <a:off x="3596288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33092" y="5527110"/>
            <a:ext cx="14764" cy="106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4"/>
              </a:lnSpc>
            </a:pPr>
            <a:r>
              <a:rPr lang="en-US" sz="482">
                <a:solidFill>
                  <a:srgbClr val="6D6D7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14032" y="5589422"/>
            <a:ext cx="144523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التاريخ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87972" y="3760718"/>
            <a:ext cx="197682" cy="283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1171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الألأسابيع التاريخ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87972" y="5400380"/>
            <a:ext cx="197682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الألأسابيع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75075" y="4393692"/>
            <a:ext cx="224018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الفعاليات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075075" y="5944562"/>
            <a:ext cx="224018" cy="87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67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الفعاليات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151437" y="4779855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93553" y="4779855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82333" y="5012398"/>
            <a:ext cx="223952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الألأنشطة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88314" y="5178923"/>
            <a:ext cx="196996" cy="11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96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الطلالابية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51437" y="6241599"/>
            <a:ext cx="1272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القيم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93553" y="6241599"/>
            <a:ext cx="14764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6"/>
              </a:lnSpc>
            </a:pPr>
            <a:r>
              <a:rPr lang="en-US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82333" y="6444577"/>
            <a:ext cx="223952" cy="144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1206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 الألأنشطة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88314" y="6611102"/>
            <a:ext cx="196996" cy="11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965"/>
              </a:lnSpc>
            </a:pPr>
            <a:r>
              <a:rPr lang="ar-EG" sz="48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الطلالابية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74328" y="4077510"/>
            <a:ext cx="24394" cy="296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06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733858" y="4134660"/>
            <a:ext cx="24394" cy="31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711476" y="4134660"/>
            <a:ext cx="24394" cy="239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03"/>
              </a:lnSpc>
            </a:pPr>
            <a:r>
              <a:rPr lang="en-US" sz="482" spc="-2">
                <a:solidFill>
                  <a:srgbClr val="6D6D71"/>
                </a:solidFill>
                <a:latin typeface="IBM Plex Sans"/>
                <a:ea typeface="IBM Plex Sans"/>
                <a:cs typeface="IBM Plex Sans"/>
                <a:sym typeface="IBM Plex Sans"/>
              </a:rPr>
              <a:t>• • •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780030" y="10283120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26222" y="1611564"/>
            <a:ext cx="6825215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940"/>
              </a:lnSpc>
            </a:pPr>
            <a:r>
              <a:rPr lang="ar-EG" b="true" sz="21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الأيام والمناسبات العالمية حسب دليل الخطط المدرسية لعام </a:t>
            </a:r>
            <a:r>
              <a:rPr lang="en-US" b="true" sz="21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١٤٤٧</a:t>
            </a:r>
            <a:r>
              <a:rPr lang="ar-EG" b="true" sz="21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 هـ - المرحلة الثانوية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  <p:sp>
        <p:nvSpPr>
          <p:cNvPr name="TextBox 36" id="36"/>
          <p:cNvSpPr txBox="true"/>
          <p:nvPr/>
        </p:nvSpPr>
        <p:spPr>
          <a:xfrm rot="-5400000">
            <a:off x="-42934" y="4244008"/>
            <a:ext cx="2067634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39"/>
              </a:lnSpc>
            </a:pPr>
            <a:r>
              <a:rPr lang="ar-EG" b="true" sz="1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الفصل الدراسي الأول</a:t>
            </a:r>
          </a:p>
        </p:txBody>
      </p:sp>
      <p:sp>
        <p:nvSpPr>
          <p:cNvPr name="TextBox 37" id="37"/>
          <p:cNvSpPr txBox="true"/>
          <p:nvPr/>
        </p:nvSpPr>
        <p:spPr>
          <a:xfrm rot="-5400000">
            <a:off x="-304666" y="6662432"/>
            <a:ext cx="2613786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239"/>
              </a:lnSpc>
            </a:pPr>
            <a:r>
              <a:rPr lang="ar-EG" b="true" sz="1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rtl val="true"/>
              </a:rPr>
              <a:t>الفصل الدراسي الثاني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59" cy="1428178"/>
          </a:xfrm>
          <a:custGeom>
            <a:avLst/>
            <a:gdLst/>
            <a:ahLst/>
            <a:cxnLst/>
            <a:rect r="r" b="b" t="t" l="l"/>
            <a:pathLst>
              <a:path h="1428178" w="7560059">
                <a:moveTo>
                  <a:pt x="0" y="0"/>
                </a:moveTo>
                <a:lnTo>
                  <a:pt x="7560059" y="0"/>
                </a:lnTo>
                <a:lnTo>
                  <a:pt x="7560059" y="1428178"/>
                </a:lnTo>
                <a:lnTo>
                  <a:pt x="0" y="1428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18614" y="288969"/>
            <a:ext cx="1751076" cy="510959"/>
            <a:chOff x="0" y="0"/>
            <a:chExt cx="1751076" cy="51095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51076" cy="510921"/>
            </a:xfrm>
            <a:custGeom>
              <a:avLst/>
              <a:gdLst/>
              <a:ahLst/>
              <a:cxnLst/>
              <a:rect r="r" b="b" t="t" l="l"/>
              <a:pathLst>
                <a:path h="510921" w="1751076">
                  <a:moveTo>
                    <a:pt x="0" y="510921"/>
                  </a:moveTo>
                  <a:lnTo>
                    <a:pt x="1751076" y="510921"/>
                  </a:lnTo>
                  <a:lnTo>
                    <a:pt x="17510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945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918614" y="143104"/>
            <a:ext cx="1186291" cy="656777"/>
          </a:xfrm>
          <a:custGeom>
            <a:avLst/>
            <a:gdLst/>
            <a:ahLst/>
            <a:cxnLst/>
            <a:rect r="r" b="b" t="t" l="l"/>
            <a:pathLst>
              <a:path h="656777" w="1186291">
                <a:moveTo>
                  <a:pt x="0" y="0"/>
                </a:moveTo>
                <a:lnTo>
                  <a:pt x="1186291" y="0"/>
                </a:lnTo>
                <a:lnTo>
                  <a:pt x="1186291" y="656777"/>
                </a:lnTo>
                <a:lnTo>
                  <a:pt x="0" y="65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8269" t="-23529" r="-108266" b="-2836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9827609"/>
            <a:ext cx="7329878" cy="864394"/>
          </a:xfrm>
          <a:custGeom>
            <a:avLst/>
            <a:gdLst/>
            <a:ahLst/>
            <a:cxnLst/>
            <a:rect r="r" b="b" t="t" l="l"/>
            <a:pathLst>
              <a:path h="864394" w="7329878">
                <a:moveTo>
                  <a:pt x="0" y="0"/>
                </a:moveTo>
                <a:lnTo>
                  <a:pt x="7329878" y="0"/>
                </a:lnTo>
                <a:lnTo>
                  <a:pt x="7329878" y="864394"/>
                </a:lnTo>
                <a:lnTo>
                  <a:pt x="0" y="864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12605" y="1513818"/>
            <a:ext cx="4734849" cy="744141"/>
            <a:chOff x="0" y="0"/>
            <a:chExt cx="4734852" cy="74414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734942" cy="744220"/>
            </a:xfrm>
            <a:custGeom>
              <a:avLst/>
              <a:gdLst/>
              <a:ahLst/>
              <a:cxnLst/>
              <a:rect r="r" b="b" t="t" l="l"/>
              <a:pathLst>
                <a:path h="744220" w="4734942">
                  <a:moveTo>
                    <a:pt x="326009" y="127"/>
                  </a:moveTo>
                  <a:lnTo>
                    <a:pt x="4408932" y="127"/>
                  </a:lnTo>
                  <a:cubicBezTo>
                    <a:pt x="4501769" y="127"/>
                    <a:pt x="4559681" y="0"/>
                    <a:pt x="4598797" y="16256"/>
                  </a:cubicBezTo>
                  <a:lnTo>
                    <a:pt x="4596130" y="22733"/>
                  </a:lnTo>
                  <a:lnTo>
                    <a:pt x="4598543" y="16129"/>
                  </a:lnTo>
                  <a:cubicBezTo>
                    <a:pt x="4654423" y="36449"/>
                    <a:pt x="4698492" y="80518"/>
                    <a:pt x="4718812" y="136398"/>
                  </a:cubicBezTo>
                  <a:lnTo>
                    <a:pt x="4712208" y="138811"/>
                  </a:lnTo>
                  <a:lnTo>
                    <a:pt x="4718686" y="136144"/>
                  </a:lnTo>
                  <a:cubicBezTo>
                    <a:pt x="4734942" y="175260"/>
                    <a:pt x="4734814" y="233172"/>
                    <a:pt x="4734814" y="326009"/>
                  </a:cubicBezTo>
                  <a:lnTo>
                    <a:pt x="4727830" y="326009"/>
                  </a:lnTo>
                  <a:lnTo>
                    <a:pt x="4734814" y="326009"/>
                  </a:lnTo>
                  <a:lnTo>
                    <a:pt x="4734814" y="418211"/>
                  </a:lnTo>
                  <a:lnTo>
                    <a:pt x="4727830" y="418211"/>
                  </a:lnTo>
                  <a:lnTo>
                    <a:pt x="4734814" y="418211"/>
                  </a:lnTo>
                  <a:cubicBezTo>
                    <a:pt x="4734814" y="511048"/>
                    <a:pt x="4734942" y="568960"/>
                    <a:pt x="4718686" y="608076"/>
                  </a:cubicBezTo>
                  <a:lnTo>
                    <a:pt x="4712208" y="605409"/>
                  </a:lnTo>
                  <a:lnTo>
                    <a:pt x="4718812" y="607822"/>
                  </a:lnTo>
                  <a:cubicBezTo>
                    <a:pt x="4698492" y="663702"/>
                    <a:pt x="4654423" y="707771"/>
                    <a:pt x="4598543" y="728091"/>
                  </a:cubicBezTo>
                  <a:lnTo>
                    <a:pt x="4596130" y="721487"/>
                  </a:lnTo>
                  <a:lnTo>
                    <a:pt x="4598797" y="727964"/>
                  </a:lnTo>
                  <a:cubicBezTo>
                    <a:pt x="4559681" y="744220"/>
                    <a:pt x="4501769" y="744093"/>
                    <a:pt x="4408932" y="744093"/>
                  </a:cubicBezTo>
                  <a:lnTo>
                    <a:pt x="326009" y="744093"/>
                  </a:lnTo>
                  <a:cubicBezTo>
                    <a:pt x="233172" y="744093"/>
                    <a:pt x="175260" y="744220"/>
                    <a:pt x="136144" y="727964"/>
                  </a:cubicBezTo>
                  <a:lnTo>
                    <a:pt x="138811" y="721487"/>
                  </a:lnTo>
                  <a:lnTo>
                    <a:pt x="136398" y="728091"/>
                  </a:lnTo>
                  <a:cubicBezTo>
                    <a:pt x="80518" y="707771"/>
                    <a:pt x="36449" y="663702"/>
                    <a:pt x="16129" y="607822"/>
                  </a:cubicBezTo>
                  <a:lnTo>
                    <a:pt x="22733" y="605409"/>
                  </a:lnTo>
                  <a:lnTo>
                    <a:pt x="16256" y="608076"/>
                  </a:lnTo>
                  <a:cubicBezTo>
                    <a:pt x="0" y="568960"/>
                    <a:pt x="127" y="510921"/>
                    <a:pt x="127" y="418211"/>
                  </a:cubicBezTo>
                  <a:lnTo>
                    <a:pt x="7112" y="418211"/>
                  </a:lnTo>
                  <a:lnTo>
                    <a:pt x="127" y="418211"/>
                  </a:lnTo>
                  <a:lnTo>
                    <a:pt x="127" y="326009"/>
                  </a:lnTo>
                  <a:lnTo>
                    <a:pt x="7112" y="326009"/>
                  </a:lnTo>
                  <a:lnTo>
                    <a:pt x="127" y="326009"/>
                  </a:lnTo>
                  <a:cubicBezTo>
                    <a:pt x="127" y="233172"/>
                    <a:pt x="0" y="175260"/>
                    <a:pt x="16256" y="136144"/>
                  </a:cubicBezTo>
                  <a:lnTo>
                    <a:pt x="22733" y="138811"/>
                  </a:lnTo>
                  <a:lnTo>
                    <a:pt x="16129" y="136398"/>
                  </a:lnTo>
                  <a:cubicBezTo>
                    <a:pt x="36449" y="80518"/>
                    <a:pt x="80518" y="36449"/>
                    <a:pt x="136398" y="16129"/>
                  </a:cubicBezTo>
                  <a:lnTo>
                    <a:pt x="138811" y="22733"/>
                  </a:lnTo>
                  <a:lnTo>
                    <a:pt x="136144" y="16256"/>
                  </a:lnTo>
                  <a:cubicBezTo>
                    <a:pt x="175260" y="0"/>
                    <a:pt x="233172" y="127"/>
                    <a:pt x="326009" y="127"/>
                  </a:cubicBezTo>
                  <a:lnTo>
                    <a:pt x="326009" y="7112"/>
                  </a:lnTo>
                  <a:lnTo>
                    <a:pt x="326009" y="127"/>
                  </a:lnTo>
                  <a:moveTo>
                    <a:pt x="326009" y="14097"/>
                  </a:moveTo>
                  <a:cubicBezTo>
                    <a:pt x="231648" y="14097"/>
                    <a:pt x="177419" y="14224"/>
                    <a:pt x="141605" y="29210"/>
                  </a:cubicBezTo>
                  <a:lnTo>
                    <a:pt x="141478" y="29210"/>
                  </a:lnTo>
                  <a:lnTo>
                    <a:pt x="141351" y="29210"/>
                  </a:lnTo>
                  <a:cubicBezTo>
                    <a:pt x="89281" y="48260"/>
                    <a:pt x="48260" y="89281"/>
                    <a:pt x="29337" y="141224"/>
                  </a:cubicBezTo>
                  <a:lnTo>
                    <a:pt x="29337" y="141351"/>
                  </a:lnTo>
                  <a:lnTo>
                    <a:pt x="29337" y="141478"/>
                  </a:lnTo>
                  <a:cubicBezTo>
                    <a:pt x="14351" y="177292"/>
                    <a:pt x="14224" y="231648"/>
                    <a:pt x="14224" y="325882"/>
                  </a:cubicBezTo>
                  <a:lnTo>
                    <a:pt x="14224" y="418084"/>
                  </a:lnTo>
                  <a:cubicBezTo>
                    <a:pt x="14224" y="512445"/>
                    <a:pt x="14351" y="566674"/>
                    <a:pt x="29337" y="602488"/>
                  </a:cubicBezTo>
                  <a:lnTo>
                    <a:pt x="29337" y="602615"/>
                  </a:lnTo>
                  <a:lnTo>
                    <a:pt x="29337" y="602742"/>
                  </a:lnTo>
                  <a:cubicBezTo>
                    <a:pt x="48260" y="654812"/>
                    <a:pt x="89281" y="695706"/>
                    <a:pt x="141224" y="714629"/>
                  </a:cubicBezTo>
                  <a:lnTo>
                    <a:pt x="141351" y="714629"/>
                  </a:lnTo>
                  <a:lnTo>
                    <a:pt x="141478" y="714629"/>
                  </a:lnTo>
                  <a:cubicBezTo>
                    <a:pt x="177292" y="729615"/>
                    <a:pt x="231648" y="729742"/>
                    <a:pt x="325882" y="729742"/>
                  </a:cubicBezTo>
                  <a:lnTo>
                    <a:pt x="4408932" y="729742"/>
                  </a:lnTo>
                  <a:cubicBezTo>
                    <a:pt x="4503293" y="729742"/>
                    <a:pt x="4557522" y="729615"/>
                    <a:pt x="4593336" y="714629"/>
                  </a:cubicBezTo>
                  <a:lnTo>
                    <a:pt x="4593463" y="714629"/>
                  </a:lnTo>
                  <a:lnTo>
                    <a:pt x="4593590" y="714629"/>
                  </a:lnTo>
                  <a:cubicBezTo>
                    <a:pt x="4645660" y="695706"/>
                    <a:pt x="4686554" y="654685"/>
                    <a:pt x="4705477" y="602742"/>
                  </a:cubicBezTo>
                  <a:lnTo>
                    <a:pt x="4705477" y="602615"/>
                  </a:lnTo>
                  <a:lnTo>
                    <a:pt x="4705477" y="602488"/>
                  </a:lnTo>
                  <a:cubicBezTo>
                    <a:pt x="4720463" y="566674"/>
                    <a:pt x="4720590" y="512318"/>
                    <a:pt x="4720590" y="418084"/>
                  </a:cubicBezTo>
                  <a:lnTo>
                    <a:pt x="4720590" y="326009"/>
                  </a:lnTo>
                  <a:cubicBezTo>
                    <a:pt x="4720590" y="231648"/>
                    <a:pt x="4720463" y="177419"/>
                    <a:pt x="4705477" y="141605"/>
                  </a:cubicBezTo>
                  <a:lnTo>
                    <a:pt x="4705477" y="141478"/>
                  </a:lnTo>
                  <a:lnTo>
                    <a:pt x="4705477" y="141351"/>
                  </a:lnTo>
                  <a:cubicBezTo>
                    <a:pt x="4686554" y="89281"/>
                    <a:pt x="4645533" y="48387"/>
                    <a:pt x="4593590" y="29464"/>
                  </a:cubicBezTo>
                  <a:lnTo>
                    <a:pt x="4593463" y="29464"/>
                  </a:lnTo>
                  <a:lnTo>
                    <a:pt x="4593336" y="29464"/>
                  </a:lnTo>
                  <a:cubicBezTo>
                    <a:pt x="4557522" y="14478"/>
                    <a:pt x="4503166" y="14351"/>
                    <a:pt x="4408932" y="14351"/>
                  </a:cubicBezTo>
                  <a:lnTo>
                    <a:pt x="326009" y="1435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6818595" y="8410251"/>
            <a:ext cx="253184" cy="253184"/>
            <a:chOff x="0" y="0"/>
            <a:chExt cx="253174" cy="25318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99187" y="134874"/>
              <a:ext cx="54864" cy="54864"/>
            </a:xfrm>
            <a:custGeom>
              <a:avLst/>
              <a:gdLst/>
              <a:ahLst/>
              <a:cxnLst/>
              <a:rect r="r" b="b" t="t" l="l"/>
              <a:pathLst>
                <a:path h="54864" w="54864">
                  <a:moveTo>
                    <a:pt x="54737" y="27432"/>
                  </a:moveTo>
                  <a:lnTo>
                    <a:pt x="27432" y="54864"/>
                  </a:lnTo>
                  <a:lnTo>
                    <a:pt x="0" y="27432"/>
                  </a:lnTo>
                  <a:lnTo>
                    <a:pt x="27432" y="0"/>
                  </a:lnTo>
                  <a:lnTo>
                    <a:pt x="54864" y="2743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34874" y="99187"/>
              <a:ext cx="54864" cy="54864"/>
            </a:xfrm>
            <a:custGeom>
              <a:avLst/>
              <a:gdLst/>
              <a:ahLst/>
              <a:cxnLst/>
              <a:rect r="r" b="b" t="t" l="l"/>
              <a:pathLst>
                <a:path h="54864" w="54864">
                  <a:moveTo>
                    <a:pt x="54864" y="27432"/>
                  </a:moveTo>
                  <a:lnTo>
                    <a:pt x="27432" y="54864"/>
                  </a:lnTo>
                  <a:lnTo>
                    <a:pt x="0" y="27432"/>
                  </a:lnTo>
                  <a:lnTo>
                    <a:pt x="27432" y="0"/>
                  </a:lnTo>
                  <a:lnTo>
                    <a:pt x="54864" y="2743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99187"/>
              <a:ext cx="54737" cy="54737"/>
            </a:xfrm>
            <a:custGeom>
              <a:avLst/>
              <a:gdLst/>
              <a:ahLst/>
              <a:cxnLst/>
              <a:rect r="r" b="b" t="t" l="l"/>
              <a:pathLst>
                <a:path h="54737" w="54737">
                  <a:moveTo>
                    <a:pt x="54737" y="27432"/>
                  </a:moveTo>
                  <a:lnTo>
                    <a:pt x="27432" y="54737"/>
                  </a:lnTo>
                  <a:lnTo>
                    <a:pt x="0" y="27432"/>
                  </a:lnTo>
                  <a:lnTo>
                    <a:pt x="27432" y="0"/>
                  </a:lnTo>
                  <a:lnTo>
                    <a:pt x="54737" y="2743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99187" y="63500"/>
              <a:ext cx="54864" cy="54737"/>
            </a:xfrm>
            <a:custGeom>
              <a:avLst/>
              <a:gdLst/>
              <a:ahLst/>
              <a:cxnLst/>
              <a:rect r="r" b="b" t="t" l="l"/>
              <a:pathLst>
                <a:path h="54737" w="54864">
                  <a:moveTo>
                    <a:pt x="54737" y="27432"/>
                  </a:moveTo>
                  <a:lnTo>
                    <a:pt x="27432" y="54737"/>
                  </a:lnTo>
                  <a:lnTo>
                    <a:pt x="0" y="27432"/>
                  </a:lnTo>
                  <a:lnTo>
                    <a:pt x="27432" y="0"/>
                  </a:lnTo>
                  <a:lnTo>
                    <a:pt x="54864" y="2743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305191" y="2462841"/>
            <a:ext cx="6834407" cy="5005321"/>
          </a:xfrm>
          <a:custGeom>
            <a:avLst/>
            <a:gdLst/>
            <a:ahLst/>
            <a:cxnLst/>
            <a:rect r="r" b="b" t="t" l="l"/>
            <a:pathLst>
              <a:path h="5005321" w="6834407">
                <a:moveTo>
                  <a:pt x="0" y="0"/>
                </a:moveTo>
                <a:lnTo>
                  <a:pt x="6834406" y="0"/>
                </a:lnTo>
                <a:lnTo>
                  <a:pt x="6834406" y="5005321"/>
                </a:lnTo>
                <a:lnTo>
                  <a:pt x="0" y="50053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082147" y="159353"/>
            <a:ext cx="1038130" cy="57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اﻹدارة اﻟﻌﺎﻣـــﺔـ ﻟﻠﺘﻌﻠﻴـﻢ ﺑﻤﻨﻄﻘﺔ ﻣﻜﺔ اﻟﻤﻜﺮﻣـــﺔـ </a:t>
            </a:r>
            <a:r>
              <a:rPr lang="ar-EG" sz="900">
                <a:solidFill>
                  <a:srgbClr val="17A3A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ﻣﻜﺘﺐ اﻟﺘﻌﻠﻴﻢ اﻟﻤﻌﺎﺑﺪة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8506" y="2507691"/>
            <a:ext cx="7127777" cy="357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091"/>
              </a:lnSpc>
            </a:pPr>
            <a:r>
              <a:rPr lang="ar-EG" b="true" sz="12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ﺗﻨﻔﺬ اﳌﺪرﺳﺔ هﺬﻩ اﻷﻧﺸﻄﺔ ﻃﻮال اﻟﻔﺼﻞ اﻟﺪراﺳﻲ اﻷول ﺑﻤﺎ ﯾﺴﻬﻢ ﻓﻲ ﺟﺎذﺑﯿﺔ اﳌﺪرﺳﺔ ﻟﻠﻄﻠﺒﺔ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775971" y="2856128"/>
            <a:ext cx="134569" cy="4418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329"/>
              </a:lnSpc>
            </a:pPr>
            <a:r>
              <a:rPr lang="ar-EG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rtl val="true"/>
              </a:rPr>
              <a:t>م</a:t>
            </a:r>
          </a:p>
          <a:p>
            <a:pPr algn="ctr">
              <a:lnSpc>
                <a:spcPts val="2994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١</a:t>
            </a:r>
          </a:p>
          <a:p>
            <a:pPr algn="ctr">
              <a:lnSpc>
                <a:spcPts val="3306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٢</a:t>
            </a:r>
          </a:p>
          <a:p>
            <a:pPr algn="ctr">
              <a:lnSpc>
                <a:spcPts val="2994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٣</a:t>
            </a:r>
          </a:p>
          <a:p>
            <a:pPr algn="ctr">
              <a:lnSpc>
                <a:spcPts val="3306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٤</a:t>
            </a:r>
          </a:p>
          <a:p>
            <a:pPr algn="ctr">
              <a:lnSpc>
                <a:spcPts val="2994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٥</a:t>
            </a:r>
          </a:p>
          <a:p>
            <a:pPr algn="ctr">
              <a:lnSpc>
                <a:spcPts val="3306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٦</a:t>
            </a:r>
          </a:p>
          <a:p>
            <a:pPr algn="ctr">
              <a:lnSpc>
                <a:spcPts val="2994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٧</a:t>
            </a:r>
          </a:p>
          <a:p>
            <a:pPr algn="ctr">
              <a:lnSpc>
                <a:spcPts val="3306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٨</a:t>
            </a:r>
          </a:p>
          <a:p>
            <a:pPr algn="ctr">
              <a:lnSpc>
                <a:spcPts val="2994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٩</a:t>
            </a:r>
          </a:p>
          <a:p>
            <a:pPr algn="ctr">
              <a:lnSpc>
                <a:spcPts val="3306"/>
              </a:lnSpc>
            </a:pPr>
            <a:r>
              <a:rPr lang="en-US" sz="13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١٠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14260" y="2856128"/>
            <a:ext cx="2847554" cy="3554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32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اﻟﻔﻌﺎﻟﯿﺎت - اﻷﻧﺸﻄﺔ</a:t>
            </a:r>
          </a:p>
          <a:p>
            <a:pPr algn="ctr" rtl="true">
              <a:lnSpc>
                <a:spcPts val="2994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ﺳﻼﻣﺘﻨﺎ ( اﻟﺴﻼﻣﺔ اﳌﺮورﯾﺔ )</a:t>
            </a:r>
          </a:p>
          <a:p>
            <a:pPr algn="ctr" rtl="true">
              <a:lnSpc>
                <a:spcPts val="3306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اﳌﻬﺎرات اﻟﺤﯿﺎﺗﯿﺔ ( ﻣﻬﺎراﺗﻲ )</a:t>
            </a:r>
          </a:p>
          <a:p>
            <a:pPr algn="ctr" rtl="true">
              <a:lnSpc>
                <a:spcPts val="2994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اﮐﺘﺸﻒ ﻣﺴﺎرك</a:t>
            </a:r>
          </a:p>
          <a:p>
            <a:pPr algn="ctr" rtl="true">
              <a:lnSpc>
                <a:spcPts val="3306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ﺟﺰل اﻟﺘﺤﺎﯾﺎ</a:t>
            </a:r>
          </a:p>
          <a:p>
            <a:pPr algn="ctr" rtl="true">
              <a:lnSpc>
                <a:spcPts val="2994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اﻷوﳌﺒﯿﺎد اﻟﻮﻃﻨﻲ ﻟﻠﺮﯾﺎﺿﯿﺎت واﻟﻌﻠﻮم</a:t>
            </a:r>
          </a:p>
          <a:p>
            <a:pPr algn="ctr" rtl="true">
              <a:lnSpc>
                <a:spcPts val="3306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ﻣﺴﺎﺑﻘﺔ اﻟﻘﺮآن اﻟﮑﺮﯾﻢ</a:t>
            </a:r>
          </a:p>
          <a:p>
            <a:pPr algn="ctr" rtl="true">
              <a:lnSpc>
                <a:spcPts val="2994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ﺟﺎﺋﺰة اﻷﻣﯿﺮة ﺻﯿﺘﻪ ﺑﻨﺖ ﻋﺒﺪاﻟﻌﺰﯾﺰ</a:t>
            </a:r>
          </a:p>
          <a:p>
            <a:pPr algn="ctr" rtl="true">
              <a:lnSpc>
                <a:spcPts val="3306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ﺟﻠﻮب اﻟﺒﯿﺌﻲ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05806" y="2856128"/>
            <a:ext cx="1291000" cy="39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32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اﻟﺘﺎرﯾﺦ اﻟﻬﺠﺮي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42341" y="2856128"/>
            <a:ext cx="1453914" cy="390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3329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اﻟﺘﺎرﯾﺦ اﳌﯿﻼدي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473026" y="6497222"/>
            <a:ext cx="1544693" cy="347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994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اﳌﻬﺎرات اﻟﺜﻘﺎﻓﯿﺔ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428125" y="6859295"/>
            <a:ext cx="1589594" cy="39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306"/>
              </a:lnSpc>
            </a:pPr>
            <a:r>
              <a:rPr lang="ar-EG" b="true" sz="13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ﺗﺤﺪي اﻟﻘﺮاءة اﻟﻌﺮﺑﻲ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67890" y="1670961"/>
            <a:ext cx="3289278" cy="3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2240"/>
              </a:lnSpc>
            </a:pPr>
            <a:r>
              <a:rPr lang="ar-EG" b="true" sz="16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ﺑﺮاﻣﺞ واﻷﻧﺸﻄﺔ اﻟﻄﻼﺑﯿﺔ - إدارة اﻟﺘﻌﻠﯿﻢ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6281" y="8353711"/>
            <a:ext cx="5552294" cy="500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000"/>
              </a:lnSpc>
            </a:pPr>
            <a:r>
              <a:rPr lang="ar-EG" b="true" sz="12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اﻟﻔﻌﺎﻟﯿﺎت واﻷﻧﺸﻄﺔ اﻟﺘﻲ ﻻ ﯾﻮﺟﺪ ﻟﻬﺎ ﺗﺎرﯾﺦ إﻣﺎ ﯾﺘﻢ ﺗﺤﺪﯾﺪهﺎ ﻻﺣﻘﴼ ﻋﻠﯽ ﺣﺴﺐ اﻹدارة أو ﺗﻘﻮم اﳌﺪرﺳﺔ ﺑﺘﻨﻔﯿﺬهﺎ ﻓﻲ اﻟﻮﻗﺖ اﳌﻨﺎﺳﺐ ﺧﻼل اﻟﻔﺼﻞ اﻟﺪراﺳﻲ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-19645" y="10260768"/>
            <a:ext cx="3713426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ﻣﺪﯾﺮ اﳌﺪرﺳﺔ :سامي معتوق بحه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604071" y="10260768"/>
            <a:ext cx="365416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520"/>
              </a:lnSpc>
            </a:pPr>
            <a:r>
              <a:rPr lang="ar-EG" b="true" sz="180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راﺋﺪ اﻟﻨﺸﺎط :باسم المسعودي 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-41200" y="-31937"/>
            <a:ext cx="7560059" cy="1428178"/>
            <a:chOff x="0" y="0"/>
            <a:chExt cx="10080079" cy="19042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0080079" cy="1904238"/>
            </a:xfrm>
            <a:custGeom>
              <a:avLst/>
              <a:gdLst/>
              <a:ahLst/>
              <a:cxnLst/>
              <a:rect r="r" b="b" t="t" l="l"/>
              <a:pathLst>
                <a:path h="1904238" w="10080079">
                  <a:moveTo>
                    <a:pt x="0" y="0"/>
                  </a:moveTo>
                  <a:lnTo>
                    <a:pt x="10080079" y="0"/>
                  </a:lnTo>
                  <a:lnTo>
                    <a:pt x="10080079" y="1904238"/>
                  </a:lnTo>
                  <a:lnTo>
                    <a:pt x="0" y="1904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2500534" y="1285795"/>
              <a:ext cx="4836530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rtl="true">
                <a:lnSpc>
                  <a:spcPts val="2240"/>
                </a:lnSpc>
              </a:pPr>
              <a:r>
                <a:rPr lang="ar-EG" b="true" sz="1600">
                  <a:solidFill>
                    <a:srgbClr val="FFFFFF"/>
                  </a:solidFill>
                  <a:latin typeface="Arimo Bold"/>
                  <a:ea typeface="Arimo Bold"/>
                  <a:cs typeface="Arimo Bold"/>
                  <a:sym typeface="Arimo Bold"/>
                  <a:rtl val="true"/>
                </a:rPr>
                <a:t>مدرسة الأمير سعود الفيصل الثانوية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2787416" y="224609"/>
            <a:ext cx="1420249" cy="57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1500"/>
              </a:lnSpc>
            </a:pPr>
            <a:r>
              <a:rPr lang="ar-EG" b="true" sz="90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  <a:rtl val="true"/>
              </a:rPr>
              <a:t>اﻹدارة اﻟﻌﺎﻣـــﺔ ﻟﻠﺘﻌﻠﻴـﻢ ﺑﻤﻨﻄﻘﺔ ﻣﻜﺔ المكرمة</a:t>
            </a:r>
          </a:p>
          <a:p>
            <a:pPr algn="r" rtl="true">
              <a:lnSpc>
                <a:spcPts val="15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DAGvJI-lmz0</dc:identifier>
  <dcterms:modified xsi:type="dcterms:W3CDTF">2011-08-01T06:04:30Z</dcterms:modified>
  <cp:revision>1</cp:revision>
  <dc:title>خطة النشاط الطلابي الأسبوعية الفصل الأول ١٤٤٧ هـ  ⁩</dc:title>
</cp:coreProperties>
</file>