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7"/>
  </p:notesMasterIdLst>
  <p:sldIdLst>
    <p:sldId id="257" r:id="rId5"/>
    <p:sldId id="258" r:id="rId6"/>
    <p:sldId id="259" r:id="rId7"/>
    <p:sldId id="260" r:id="rId8"/>
    <p:sldId id="261" r:id="rId9"/>
    <p:sldId id="264" r:id="rId10"/>
    <p:sldId id="266" r:id="rId11"/>
    <p:sldId id="270" r:id="rId12"/>
    <p:sldId id="271" r:id="rId13"/>
    <p:sldId id="272" r:id="rId14"/>
    <p:sldId id="273" r:id="rId15"/>
    <p:sldId id="274" r:id="rId16"/>
    <p:sldId id="277" r:id="rId17"/>
    <p:sldId id="269" r:id="rId18"/>
    <p:sldId id="262" r:id="rId19"/>
    <p:sldId id="263" r:id="rId20"/>
    <p:sldId id="267" r:id="rId21"/>
    <p:sldId id="268" r:id="rId22"/>
    <p:sldId id="275" r:id="rId23"/>
    <p:sldId id="276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56" autoAdjust="0"/>
    <p:restoredTop sz="94660"/>
  </p:normalViewPr>
  <p:slideViewPr>
    <p:cSldViewPr snapToGrid="0">
      <p:cViewPr varScale="1">
        <p:scale>
          <a:sx n="75" d="100"/>
          <a:sy n="75" d="100"/>
        </p:scale>
        <p:origin x="3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BFD3-E7CE-45D0-835A-F424985BE4FE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D0A41-750F-4A5D-9EA3-F3D8E18BF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1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ar-BH" smtClean="0">
                <a:solidFill>
                  <a:prstClr val="black"/>
                </a:solidFill>
              </a:rPr>
              <a:pPr/>
              <a:t>1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99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70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24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82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89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5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10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36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76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92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81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52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5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9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2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43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91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92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4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34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09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98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76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27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5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87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66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73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82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6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8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93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6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2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19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8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08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38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77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35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369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616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148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3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332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65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286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384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300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1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6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6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7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1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7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0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1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1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3.png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slide" Target="slide1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slide" Target="slide16.xml"/><Relationship Id="rId5" Type="http://schemas.openxmlformats.org/officeDocument/2006/relationships/slide" Target="slide8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730062" y="226298"/>
            <a:ext cx="7162800" cy="1182210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1409700" y="2895600"/>
            <a:ext cx="922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66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لَنْ تَأْخُذَ صِيامي</a:t>
            </a:r>
            <a:endParaRPr lang="en-US" sz="66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871507" y="1424944"/>
            <a:ext cx="16669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</a:rPr>
              <a:t>الصّفحة </a:t>
            </a:r>
            <a:r>
              <a:rPr lang="ar-BH" sz="2800" b="1" dirty="0" smtClean="0">
                <a:solidFill>
                  <a:srgbClr val="FF0000"/>
                </a:solidFill>
              </a:rPr>
              <a:t>31</a:t>
            </a:r>
            <a:endParaRPr lang="ar-BH" sz="2800" b="1" dirty="0">
              <a:solidFill>
                <a:srgbClr val="FF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204151" y="1445470"/>
            <a:ext cx="15502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</a:rPr>
              <a:t>الدَّرْسُ </a:t>
            </a:r>
            <a:r>
              <a:rPr lang="ar-BH" sz="2800" b="1" dirty="0" smtClean="0">
                <a:solidFill>
                  <a:srgbClr val="FF0000"/>
                </a:solidFill>
              </a:rPr>
              <a:t>26</a:t>
            </a:r>
            <a:endParaRPr lang="ar-BH" sz="2800" b="1" dirty="0">
              <a:solidFill>
                <a:srgbClr val="FF0000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2961564" y="2073808"/>
            <a:ext cx="593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 smtClean="0"/>
              <a:t>الْحَلْقَة الْأَولَى، اللُّغَة الْعَرَبِيَّة، الصّفّ الثّالِث الإِبتدائيّ</a:t>
            </a:r>
            <a:endParaRPr lang="en-US" sz="2800" dirty="0"/>
          </a:p>
        </p:txBody>
      </p:sp>
      <p:pic>
        <p:nvPicPr>
          <p:cNvPr id="3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00334" y="60311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8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71437" y="4827651"/>
            <a:ext cx="8625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 smtClean="0"/>
              <a:t>أَتعَلَّمُ</a:t>
            </a:r>
          </a:p>
          <a:p>
            <a:pPr algn="r"/>
            <a:r>
              <a:rPr lang="ar-BH" sz="2800" b="1" dirty="0" smtClean="0">
                <a:solidFill>
                  <a:srgbClr val="00B0F0"/>
                </a:solidFill>
              </a:rPr>
              <a:t>ثُمَّ</a:t>
            </a:r>
            <a:r>
              <a:rPr lang="ar-BH" sz="2800" dirty="0" smtClean="0"/>
              <a:t>: تُفيدُ التَّرْتيبَ في أَداءِ عَمَلَيْنِ مُخْتَلِفَيْنِ مَعَ وُجودِ تَباعُدٍ زَمَنِيٍّ بَيْنَهُما.</a:t>
            </a:r>
          </a:p>
        </p:txBody>
      </p:sp>
      <p:sp>
        <p:nvSpPr>
          <p:cNvPr id="6" name="سهم إلى اليمين 5"/>
          <p:cNvSpPr/>
          <p:nvPr/>
        </p:nvSpPr>
        <p:spPr>
          <a:xfrm>
            <a:off x="2429302" y="3282813"/>
            <a:ext cx="6057047" cy="1544838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شكل بيضاوي 6"/>
          <p:cNvSpPr/>
          <p:nvPr/>
        </p:nvSpPr>
        <p:spPr>
          <a:xfrm>
            <a:off x="8718648" y="3669022"/>
            <a:ext cx="1078173" cy="77241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dirty="0" smtClean="0"/>
              <a:t>مِثَالٌ</a:t>
            </a:r>
            <a:endParaRPr lang="en-US" sz="28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281875" y="3877065"/>
            <a:ext cx="56962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dirty="0" smtClean="0"/>
              <a:t>أَقْرأُ الدَّرْسَ بِتَرْكِيزٍ </a:t>
            </a:r>
            <a:r>
              <a:rPr lang="ar-BH" sz="2400" dirty="0" smtClean="0">
                <a:solidFill>
                  <a:srgbClr val="FF0000"/>
                </a:solidFill>
              </a:rPr>
              <a:t>ثُمَّ</a:t>
            </a:r>
            <a:r>
              <a:rPr lang="ar-BH" sz="2400" dirty="0" smtClean="0"/>
              <a:t> أُشَارِكُ بِإِجَابَتِي.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5334995" y="2054657"/>
            <a:ext cx="655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 smtClean="0">
                <a:solidFill>
                  <a:srgbClr val="00B0F0"/>
                </a:solidFill>
              </a:rPr>
              <a:t>ثُمَّ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133" y="1379455"/>
            <a:ext cx="3081591" cy="1661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77" y="1379455"/>
            <a:ext cx="2498013" cy="1708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Straight Connector 14"/>
          <p:cNvCxnSpPr/>
          <p:nvPr/>
        </p:nvCxnSpPr>
        <p:spPr>
          <a:xfrm flipH="1">
            <a:off x="4353636" y="4307381"/>
            <a:ext cx="130890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"/>
          <p:cNvSpPr txBox="1"/>
          <p:nvPr/>
        </p:nvSpPr>
        <p:spPr>
          <a:xfrm>
            <a:off x="2000677" y="507148"/>
            <a:ext cx="7637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</a:rPr>
              <a:t>هَيَّا </a:t>
            </a:r>
            <a:r>
              <a:rPr lang="ar-BH" sz="4000" b="1" dirty="0" smtClean="0">
                <a:solidFill>
                  <a:srgbClr val="FF0000"/>
                </a:solidFill>
              </a:rPr>
              <a:t>نَتَعَلَّمْ حُرُوفَ الْعَطْفِ وماذا تُفيدُ كُلٌ مِنْها؟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" name="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73039" y="61130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9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364776" y="4906169"/>
            <a:ext cx="8748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 smtClean="0"/>
              <a:t>أَتعَلَّمُ</a:t>
            </a:r>
          </a:p>
          <a:p>
            <a:pPr algn="r"/>
            <a:r>
              <a:rPr lang="ar-BH" sz="2800" b="1" dirty="0" smtClean="0">
                <a:solidFill>
                  <a:srgbClr val="00B0F0"/>
                </a:solidFill>
              </a:rPr>
              <a:t>فَ</a:t>
            </a:r>
            <a:r>
              <a:rPr lang="ar-BH" sz="2800" dirty="0" smtClean="0"/>
              <a:t>: تُفيدُ التَّرْتيبَ في أَداءِ عَمَلَيْنِ مُخْتَلِفَيْنِ، مِنْ دونِ وُجودِ تَباعُدٍ زَمَنِيٍّ بَيْنَهُما.</a:t>
            </a:r>
          </a:p>
        </p:txBody>
      </p:sp>
      <p:sp>
        <p:nvSpPr>
          <p:cNvPr id="6" name="سهم إلى اليمين 5"/>
          <p:cNvSpPr/>
          <p:nvPr/>
        </p:nvSpPr>
        <p:spPr>
          <a:xfrm>
            <a:off x="2354808" y="3162553"/>
            <a:ext cx="6057047" cy="1544838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شكل بيضاوي 6"/>
          <p:cNvSpPr/>
          <p:nvPr/>
        </p:nvSpPr>
        <p:spPr>
          <a:xfrm>
            <a:off x="8645004" y="3548762"/>
            <a:ext cx="1078173" cy="77241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dirty="0" smtClean="0"/>
              <a:t>مِثَالٌ</a:t>
            </a:r>
            <a:endParaRPr lang="en-US" sz="28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354808" y="3711306"/>
            <a:ext cx="56962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dirty="0" smtClean="0"/>
              <a:t>مَسْكّتُ كِتَابًا عَنْ الْوَطَنِ، </a:t>
            </a:r>
            <a:r>
              <a:rPr lang="ar-BH" sz="2400" dirty="0" smtClean="0">
                <a:solidFill>
                  <a:srgbClr val="FF0000"/>
                </a:solidFill>
              </a:rPr>
              <a:t>فَ</a:t>
            </a:r>
            <a:r>
              <a:rPr lang="ar-BH" sz="2400" dirty="0" smtClean="0"/>
              <a:t>بَدَأَتُ</a:t>
            </a:r>
            <a:r>
              <a:rPr lang="ar-BH" sz="2400" dirty="0" smtClean="0">
                <a:solidFill>
                  <a:srgbClr val="FF0000"/>
                </a:solidFill>
              </a:rPr>
              <a:t> </a:t>
            </a:r>
            <a:r>
              <a:rPr lang="ar-BH" sz="2400" dirty="0" smtClean="0"/>
              <a:t>بِمُشَاهَدَةِ صَفَحَاتِهِ.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5334995" y="1794565"/>
            <a:ext cx="655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 smtClean="0">
                <a:solidFill>
                  <a:srgbClr val="00B0F0"/>
                </a:solidFill>
              </a:rPr>
              <a:t>فَ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78" y="1275199"/>
            <a:ext cx="2105025" cy="161925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75" y="1403386"/>
            <a:ext cx="2809875" cy="141922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4681182" y="4189863"/>
            <a:ext cx="161043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ربع نص 1"/>
          <p:cNvSpPr txBox="1"/>
          <p:nvPr/>
        </p:nvSpPr>
        <p:spPr>
          <a:xfrm>
            <a:off x="2000677" y="507148"/>
            <a:ext cx="7637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</a:rPr>
              <a:t>هَيَّا </a:t>
            </a:r>
            <a:r>
              <a:rPr lang="ar-BH" sz="4000" b="1" dirty="0" smtClean="0">
                <a:solidFill>
                  <a:srgbClr val="FF0000"/>
                </a:solidFill>
              </a:rPr>
              <a:t>نَتَعَلَّمْ حُرُوفَ الْعَطْفِ وماذا تُفيدُ كُلٌ مِنْها؟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" name="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13982" y="60857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3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473960" y="620727"/>
            <a:ext cx="82159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4000" b="1" dirty="0" smtClean="0">
                <a:solidFill>
                  <a:srgbClr val="FF0000"/>
                </a:solidFill>
              </a:rPr>
              <a:t>أَخْتَارُ حَرْفَ الْعَطْفِ الْمُنَاسبِ فِي الْجُمَلِ التَّالِيَةِ: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0136549" y="620727"/>
            <a:ext cx="1643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/>
              <a:t>تَمْرِين رَقَمَ </a:t>
            </a:r>
            <a:r>
              <a:rPr lang="ar-BH" sz="2800" dirty="0" smtClean="0">
                <a:solidFill>
                  <a:srgbClr val="00B0F0"/>
                </a:solidFill>
              </a:rPr>
              <a:t>3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7055893" y="1588469"/>
            <a:ext cx="436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 smtClean="0">
                <a:solidFill>
                  <a:srgbClr val="00B0F0"/>
                </a:solidFill>
              </a:rPr>
              <a:t>وَ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5919717" y="1619924"/>
            <a:ext cx="58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 smtClean="0">
                <a:solidFill>
                  <a:srgbClr val="00B0F0"/>
                </a:solidFill>
              </a:rPr>
              <a:t>أَوْ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851780" y="1619924"/>
            <a:ext cx="518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 smtClean="0">
                <a:solidFill>
                  <a:srgbClr val="00B0F0"/>
                </a:solidFill>
              </a:rPr>
              <a:t>ثُمَّ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3737782" y="1619924"/>
            <a:ext cx="559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 smtClean="0">
                <a:solidFill>
                  <a:srgbClr val="00B0F0"/>
                </a:solidFill>
              </a:rPr>
              <a:t>فَ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6213144" y="2815865"/>
            <a:ext cx="5854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 smtClean="0"/>
              <a:t>1- أَحمدُ ...... صَدِيقِه خَالِد يَجْتَهِدَان فِي دِرَاسَتهُم.</a:t>
            </a:r>
            <a:endParaRPr lang="en-US" sz="2800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4297340" y="3523751"/>
            <a:ext cx="764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dirty="0" smtClean="0"/>
              <a:t>2- احْتَار مَاجِدُ للذَهابِ إلى مَجْلِسُ الْعَائِلَةِ..... مَجْلِسُ الْأَصْدِقَاء.</a:t>
            </a:r>
            <a:endParaRPr lang="en-US" sz="280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6086901" y="4231637"/>
            <a:ext cx="5854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dirty="0" smtClean="0"/>
              <a:t>3- تَنَاولتُ فُطُورِي .....شَبٍعْتُ.</a:t>
            </a:r>
            <a:endParaRPr lang="en-US" sz="2800" dirty="0"/>
          </a:p>
        </p:txBody>
      </p:sp>
      <p:sp>
        <p:nvSpPr>
          <p:cNvPr id="21" name="مربع نص 20"/>
          <p:cNvSpPr txBox="1"/>
          <p:nvPr/>
        </p:nvSpPr>
        <p:spPr>
          <a:xfrm rot="10800000" flipV="1">
            <a:off x="7130468" y="4939523"/>
            <a:ext cx="4811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dirty="0" smtClean="0"/>
              <a:t>4- </a:t>
            </a:r>
            <a:r>
              <a:rPr lang="ar-BH" sz="2800" dirty="0"/>
              <a:t>آ</a:t>
            </a:r>
            <a:r>
              <a:rPr lang="ar-BH" sz="2800" dirty="0" smtClean="0"/>
              <a:t>كُلُ الطّعَامَ ..... أُنْظِفُ الصُّحونِ.</a:t>
            </a:r>
            <a:endParaRPr lang="en-US" sz="2800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873456" y="2815865"/>
            <a:ext cx="210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/>
              <a:t>(َ</a:t>
            </a:r>
            <a:r>
              <a:rPr lang="ar-BH" sz="2800" dirty="0">
                <a:hlinkClick r:id="rId5" action="ppaction://hlinksldjump"/>
              </a:rPr>
              <a:t>و</a:t>
            </a:r>
            <a:r>
              <a:rPr lang="ar-BH" sz="2800" dirty="0"/>
              <a:t>، </a:t>
            </a:r>
            <a:r>
              <a:rPr lang="ar-BH" sz="2800" dirty="0" smtClean="0">
                <a:hlinkClick r:id="rId6" action="ppaction://hlinksldjump"/>
              </a:rPr>
              <a:t>أَوْ</a:t>
            </a:r>
            <a:r>
              <a:rPr lang="ar-BH" sz="2800" dirty="0" smtClean="0"/>
              <a:t>، </a:t>
            </a:r>
            <a:r>
              <a:rPr lang="ar-BH" sz="2800" dirty="0" smtClean="0">
                <a:hlinkClick r:id="rId6" action="ppaction://hlinksldjump"/>
              </a:rPr>
              <a:t>ثُمّ</a:t>
            </a:r>
            <a:r>
              <a:rPr lang="ar-BH" sz="2800" dirty="0" smtClean="0"/>
              <a:t>َ، </a:t>
            </a:r>
            <a:r>
              <a:rPr lang="ar-BH" sz="2800" dirty="0" smtClean="0">
                <a:hlinkClick r:id="rId6" action="ppaction://hlinksldjump"/>
              </a:rPr>
              <a:t>فَ</a:t>
            </a:r>
            <a:r>
              <a:rPr lang="ar-BH" sz="2800" dirty="0" smtClean="0"/>
              <a:t>)</a:t>
            </a:r>
            <a:endParaRPr lang="en-US" sz="2800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955342" y="3547272"/>
            <a:ext cx="210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 smtClean="0"/>
              <a:t>(</a:t>
            </a:r>
            <a:r>
              <a:rPr lang="ar-BH" sz="2800" dirty="0" smtClean="0">
                <a:hlinkClick r:id="rId6" action="ppaction://hlinksldjump"/>
              </a:rPr>
              <a:t>فَ</a:t>
            </a:r>
            <a:r>
              <a:rPr lang="ar-BH" sz="2800" dirty="0" smtClean="0"/>
              <a:t>، </a:t>
            </a:r>
            <a:r>
              <a:rPr lang="ar-BH" sz="2800" dirty="0" smtClean="0">
                <a:hlinkClick r:id="rId6" action="ppaction://hlinksldjump"/>
              </a:rPr>
              <a:t>وَ</a:t>
            </a:r>
            <a:r>
              <a:rPr lang="ar-BH" sz="2800" dirty="0" smtClean="0"/>
              <a:t>، </a:t>
            </a:r>
            <a:r>
              <a:rPr lang="ar-BH" sz="2800" dirty="0" smtClean="0">
                <a:hlinkClick r:id="rId5" action="ppaction://hlinksldjump"/>
              </a:rPr>
              <a:t>أَوْ</a:t>
            </a:r>
            <a:r>
              <a:rPr lang="ar-BH" sz="2800" dirty="0" smtClean="0"/>
              <a:t>، </a:t>
            </a:r>
            <a:r>
              <a:rPr lang="ar-BH" sz="2800" dirty="0" smtClean="0">
                <a:hlinkClick r:id="rId6" action="ppaction://hlinksldjump"/>
              </a:rPr>
              <a:t>ثُمَّ</a:t>
            </a:r>
            <a:r>
              <a:rPr lang="ar-BH" sz="2800" dirty="0" smtClean="0"/>
              <a:t>)</a:t>
            </a:r>
            <a:endParaRPr lang="en-US" sz="2800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955342" y="4310047"/>
            <a:ext cx="210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 smtClean="0"/>
              <a:t>(</a:t>
            </a:r>
            <a:r>
              <a:rPr lang="ar-BH" sz="2800" dirty="0" smtClean="0">
                <a:hlinkClick r:id="rId5" action="ppaction://hlinksldjump"/>
              </a:rPr>
              <a:t>فَـ</a:t>
            </a:r>
            <a:r>
              <a:rPr lang="ar-BH" sz="2800" dirty="0" smtClean="0"/>
              <a:t> ، </a:t>
            </a:r>
            <a:r>
              <a:rPr lang="ar-BH" sz="2800" dirty="0" smtClean="0">
                <a:hlinkClick r:id="rId6" action="ppaction://hlinksldjump"/>
              </a:rPr>
              <a:t>أَوْ</a:t>
            </a:r>
            <a:r>
              <a:rPr lang="ar-BH" sz="2800" dirty="0" smtClean="0"/>
              <a:t>، </a:t>
            </a:r>
            <a:r>
              <a:rPr lang="ar-BH" sz="2800" dirty="0" smtClean="0">
                <a:hlinkClick r:id="rId6" action="ppaction://hlinksldjump"/>
              </a:rPr>
              <a:t>ثُمَّ</a:t>
            </a:r>
            <a:r>
              <a:rPr lang="ar-BH" sz="2800" dirty="0" smtClean="0"/>
              <a:t>، </a:t>
            </a:r>
            <a:r>
              <a:rPr lang="ar-BH" sz="2800" dirty="0" smtClean="0">
                <a:hlinkClick r:id="rId6" action="ppaction://hlinksldjump"/>
              </a:rPr>
              <a:t>وَ</a:t>
            </a:r>
            <a:r>
              <a:rPr lang="ar-BH" sz="2800" dirty="0" smtClean="0"/>
              <a:t>)</a:t>
            </a:r>
            <a:endParaRPr lang="en-US" sz="2800" dirty="0"/>
          </a:p>
        </p:txBody>
      </p:sp>
      <p:sp>
        <p:nvSpPr>
          <p:cNvPr id="25" name="مربع نص 24"/>
          <p:cNvSpPr txBox="1"/>
          <p:nvPr/>
        </p:nvSpPr>
        <p:spPr>
          <a:xfrm>
            <a:off x="873456" y="5080398"/>
            <a:ext cx="2101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 smtClean="0"/>
              <a:t>(</a:t>
            </a:r>
            <a:r>
              <a:rPr lang="ar-BH" sz="2800" dirty="0" smtClean="0">
                <a:hlinkClick r:id="rId6" action="ppaction://hlinksldjump"/>
              </a:rPr>
              <a:t>وَ</a:t>
            </a:r>
            <a:r>
              <a:rPr lang="ar-BH" sz="2800" dirty="0" smtClean="0"/>
              <a:t>، </a:t>
            </a:r>
            <a:r>
              <a:rPr lang="ar-BH" sz="2800" dirty="0" smtClean="0">
                <a:hlinkClick r:id="rId5" action="ppaction://hlinksldjump"/>
              </a:rPr>
              <a:t>ثُمَّ</a:t>
            </a:r>
            <a:r>
              <a:rPr lang="ar-BH" sz="2800" dirty="0" smtClean="0"/>
              <a:t>، </a:t>
            </a:r>
            <a:r>
              <a:rPr lang="ar-BH" sz="2800" dirty="0" smtClean="0">
                <a:hlinkClick r:id="rId6" action="ppaction://hlinksldjump"/>
              </a:rPr>
              <a:t>أَوْ</a:t>
            </a:r>
            <a:r>
              <a:rPr lang="ar-BH" sz="2800" dirty="0" smtClean="0"/>
              <a:t>، </a:t>
            </a:r>
            <a:r>
              <a:rPr lang="ar-BH" sz="2800" dirty="0" smtClean="0">
                <a:hlinkClick r:id="rId6" action="ppaction://hlinksldjump"/>
              </a:rPr>
              <a:t>فَ</a:t>
            </a:r>
            <a:r>
              <a:rPr lang="ar-BH" sz="2800" dirty="0" smtClean="0"/>
              <a:t>)</a:t>
            </a:r>
            <a:endParaRPr lang="en-US" sz="2800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10235823" y="2754310"/>
            <a:ext cx="436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 smtClean="0">
                <a:solidFill>
                  <a:srgbClr val="FF0000"/>
                </a:solidFill>
              </a:rPr>
              <a:t>وَ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6837041" y="3462196"/>
            <a:ext cx="586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 smtClean="0">
                <a:solidFill>
                  <a:srgbClr val="FF0000"/>
                </a:solidFill>
              </a:rPr>
              <a:t>أَوْ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9717208" y="4859518"/>
            <a:ext cx="518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 smtClean="0">
                <a:solidFill>
                  <a:srgbClr val="FF0000"/>
                </a:solidFill>
              </a:rPr>
              <a:t>ثُمَّ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9085755" y="4231294"/>
            <a:ext cx="559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 smtClean="0">
                <a:solidFill>
                  <a:srgbClr val="FF0000"/>
                </a:solidFill>
              </a:rPr>
              <a:t>فَـ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45742" y="60132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83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1251857" y="813635"/>
            <a:ext cx="9144000" cy="127497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أُحَ</a:t>
            </a:r>
            <a:r>
              <a:rPr lang="ar-BH" b="1" dirty="0" smtClean="0">
                <a:solidFill>
                  <a:srgbClr val="FF0000"/>
                </a:solidFill>
              </a:rPr>
              <a:t>دِدُ</a:t>
            </a:r>
            <a:r>
              <a:rPr lang="ar-BH" b="1" dirty="0">
                <a:solidFill>
                  <a:srgbClr val="FF0000"/>
                </a:solidFill>
              </a:rPr>
              <a:t> </a:t>
            </a:r>
            <a:r>
              <a:rPr lang="ar-BH" b="1" dirty="0" smtClean="0">
                <a:solidFill>
                  <a:srgbClr val="FF0000"/>
                </a:solidFill>
              </a:rPr>
              <a:t>الْكَلِمَة</a:t>
            </a:r>
            <a:r>
              <a:rPr lang="ar-SA" b="1" dirty="0">
                <a:solidFill>
                  <a:srgbClr val="FF0000"/>
                </a:solidFill>
              </a:rPr>
              <a:t>َ</a:t>
            </a:r>
            <a:r>
              <a:rPr lang="ar-SA" b="1" dirty="0" smtClean="0">
                <a:solidFill>
                  <a:srgbClr val="FF0000"/>
                </a:solidFill>
              </a:rPr>
              <a:t> الَّتي أَسْمَعُها فِي كُلِّ مُسْتَطيلٍ: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0395857" y="1069264"/>
            <a:ext cx="1643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/>
              <a:t>تَمْرِين رَقَمَ </a:t>
            </a:r>
            <a:r>
              <a:rPr lang="ar-BH" sz="2800" dirty="0" smtClean="0">
                <a:solidFill>
                  <a:srgbClr val="00B0F0"/>
                </a:solidFill>
              </a:rPr>
              <a:t>4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821168" y="4489616"/>
            <a:ext cx="2491525" cy="13645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hlinkClick r:id="rId5" action="ppaction://hlinksldjump"/>
              </a:rPr>
              <a:t>س</a:t>
            </a:r>
            <a:r>
              <a:rPr lang="ar-BH" sz="4000" dirty="0" smtClean="0">
                <a:hlinkClick r:id="rId5" action="ppaction://hlinksldjump"/>
              </a:rPr>
              <a:t>َ</a:t>
            </a:r>
            <a:r>
              <a:rPr lang="ar-SA" sz="4000" dirty="0" smtClean="0">
                <a:hlinkClick r:id="rId5" action="ppaction://hlinksldjump"/>
              </a:rPr>
              <a:t>ه</a:t>
            </a:r>
            <a:r>
              <a:rPr lang="ar-BH" sz="4000" dirty="0">
                <a:hlinkClick r:id="rId5" action="ppaction://hlinksldjump"/>
              </a:rPr>
              <a:t>َ</a:t>
            </a:r>
            <a:r>
              <a:rPr lang="ar-SA" sz="4000" dirty="0" smtClean="0">
                <a:hlinkClick r:id="rId5" action="ppaction://hlinksldjump"/>
              </a:rPr>
              <a:t>ر</a:t>
            </a:r>
            <a:r>
              <a:rPr lang="ar-BH" sz="4000" dirty="0" smtClean="0"/>
              <a:t>َ-</a:t>
            </a:r>
            <a:r>
              <a:rPr lang="ar-SA" sz="4000" dirty="0" smtClean="0"/>
              <a:t> </a:t>
            </a:r>
            <a:r>
              <a:rPr lang="ar-SA" sz="4000" dirty="0" smtClean="0">
                <a:hlinkClick r:id="rId6" action="ppaction://hlinksldjump"/>
              </a:rPr>
              <a:t>ص</a:t>
            </a:r>
            <a:r>
              <a:rPr lang="ar-BH" sz="4000" dirty="0" smtClean="0">
                <a:hlinkClick r:id="rId6" action="ppaction://hlinksldjump"/>
              </a:rPr>
              <a:t>َ</a:t>
            </a:r>
            <a:r>
              <a:rPr lang="ar-SA" sz="4000" dirty="0" smtClean="0">
                <a:hlinkClick r:id="rId6" action="ppaction://hlinksldjump"/>
              </a:rPr>
              <a:t>ه</a:t>
            </a:r>
            <a:r>
              <a:rPr lang="ar-BH" sz="4000" dirty="0" smtClean="0">
                <a:hlinkClick r:id="rId6" action="ppaction://hlinksldjump"/>
              </a:rPr>
              <a:t>َ</a:t>
            </a:r>
            <a:r>
              <a:rPr lang="ar-SA" sz="4000" dirty="0" smtClean="0">
                <a:hlinkClick r:id="rId6" action="ppaction://hlinksldjump"/>
              </a:rPr>
              <a:t>ر</a:t>
            </a:r>
            <a:r>
              <a:rPr lang="ar-BH" sz="4000" dirty="0" smtClean="0"/>
              <a:t>َ</a:t>
            </a:r>
            <a:endParaRPr lang="en-US" sz="4000" dirty="0"/>
          </a:p>
        </p:txBody>
      </p:sp>
      <p:sp>
        <p:nvSpPr>
          <p:cNvPr id="19" name="مستطيل 18"/>
          <p:cNvSpPr/>
          <p:nvPr/>
        </p:nvSpPr>
        <p:spPr>
          <a:xfrm>
            <a:off x="1821168" y="2579427"/>
            <a:ext cx="2491525" cy="1392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dirty="0" smtClean="0">
                <a:solidFill>
                  <a:schemeClr val="tx1"/>
                </a:solidFill>
                <a:hlinkClick r:id="rId6" action="ppaction://hlinksldjump"/>
              </a:rPr>
              <a:t>سُوَر</a:t>
            </a:r>
            <a:r>
              <a:rPr lang="ar-BH" sz="4000" dirty="0" smtClean="0">
                <a:solidFill>
                  <a:schemeClr val="tx1"/>
                </a:solidFill>
              </a:rPr>
              <a:t>ٌ- </a:t>
            </a:r>
            <a:r>
              <a:rPr lang="ar-BH" sz="4000" dirty="0" smtClean="0">
                <a:solidFill>
                  <a:schemeClr val="tx1"/>
                </a:solidFill>
                <a:hlinkClick r:id="rId5" action="ppaction://hlinksldjump"/>
              </a:rPr>
              <a:t>صُوَرٌ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7196109" y="4257358"/>
            <a:ext cx="2491525" cy="15967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hlinkClick r:id="rId5" action="ppaction://hlinksldjump"/>
              </a:rPr>
              <a:t>ن</a:t>
            </a:r>
            <a:r>
              <a:rPr lang="ar-BH" sz="4000" dirty="0" smtClean="0">
                <a:hlinkClick r:id="rId5" action="ppaction://hlinksldjump"/>
              </a:rPr>
              <a:t>َ</a:t>
            </a:r>
            <a:r>
              <a:rPr lang="ar-SA" sz="4000" dirty="0" smtClean="0">
                <a:hlinkClick r:id="rId5" action="ppaction://hlinksldjump"/>
              </a:rPr>
              <a:t>س</a:t>
            </a:r>
            <a:r>
              <a:rPr lang="ar-BH" sz="4000" dirty="0" smtClean="0">
                <a:hlinkClick r:id="rId5" action="ppaction://hlinksldjump"/>
              </a:rPr>
              <a:t>ْ</a:t>
            </a:r>
            <a:r>
              <a:rPr lang="ar-SA" sz="4000" dirty="0" smtClean="0">
                <a:hlinkClick r:id="rId5" action="ppaction://hlinksldjump"/>
              </a:rPr>
              <a:t>ر</a:t>
            </a:r>
            <a:r>
              <a:rPr lang="ar-BH" sz="4000" dirty="0" smtClean="0">
                <a:hlinkClick r:id="rId5" action="ppaction://hlinksldjump"/>
              </a:rPr>
              <a:t>ٌ</a:t>
            </a:r>
            <a:r>
              <a:rPr lang="ar-SA" sz="4000" dirty="0" smtClean="0">
                <a:hlinkClick r:id="rId5" action="ppaction://hlinksldjump"/>
              </a:rPr>
              <a:t> </a:t>
            </a:r>
            <a:r>
              <a:rPr lang="ar-SA" sz="4000" dirty="0" smtClean="0"/>
              <a:t>- </a:t>
            </a:r>
            <a:r>
              <a:rPr lang="ar-SA" sz="4000" dirty="0" smtClean="0">
                <a:hlinkClick r:id="rId6" action="ppaction://hlinksldjump"/>
              </a:rPr>
              <a:t>ن</a:t>
            </a:r>
            <a:r>
              <a:rPr lang="ar-BH" sz="4000" dirty="0" smtClean="0">
                <a:hlinkClick r:id="rId6" action="ppaction://hlinksldjump"/>
              </a:rPr>
              <a:t>َ</a:t>
            </a:r>
            <a:r>
              <a:rPr lang="ar-SA" sz="4000" dirty="0" smtClean="0">
                <a:hlinkClick r:id="rId6" action="ppaction://hlinksldjump"/>
              </a:rPr>
              <a:t>ص</a:t>
            </a:r>
            <a:r>
              <a:rPr lang="ar-BH" sz="4000" dirty="0" smtClean="0">
                <a:hlinkClick r:id="rId6" action="ppaction://hlinksldjump"/>
              </a:rPr>
              <a:t>ْ</a:t>
            </a:r>
            <a:r>
              <a:rPr lang="ar-SA" sz="4000" dirty="0" smtClean="0">
                <a:hlinkClick r:id="rId6" action="ppaction://hlinksldjump"/>
              </a:rPr>
              <a:t>ر</a:t>
            </a:r>
            <a:r>
              <a:rPr lang="ar-BH" sz="4000" dirty="0" smtClean="0"/>
              <a:t>ٌ</a:t>
            </a:r>
            <a:endParaRPr lang="en-US" sz="4000" dirty="0"/>
          </a:p>
        </p:txBody>
      </p:sp>
      <p:sp>
        <p:nvSpPr>
          <p:cNvPr id="30" name="مستطيل 29"/>
          <p:cNvSpPr/>
          <p:nvPr/>
        </p:nvSpPr>
        <p:spPr>
          <a:xfrm>
            <a:off x="7196110" y="2484019"/>
            <a:ext cx="2491525" cy="1460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dirty="0" smtClean="0">
                <a:hlinkClick r:id="rId6" action="ppaction://hlinksldjump"/>
              </a:rPr>
              <a:t>تَوَسَّلَ</a:t>
            </a:r>
            <a:r>
              <a:rPr lang="ar-BH" sz="4000" dirty="0" smtClean="0"/>
              <a:t>- </a:t>
            </a:r>
            <a:r>
              <a:rPr lang="ar-BH" sz="4000" dirty="0" smtClean="0">
                <a:hlinkClick r:id="rId5" action="ppaction://hlinksldjump"/>
              </a:rPr>
              <a:t>تَوَصَّلَ</a:t>
            </a:r>
            <a:endParaRPr lang="en-US" sz="4000" dirty="0"/>
          </a:p>
        </p:txBody>
      </p:sp>
      <p:sp>
        <p:nvSpPr>
          <p:cNvPr id="8" name="شكل بيضاوي 7"/>
          <p:cNvSpPr/>
          <p:nvPr/>
        </p:nvSpPr>
        <p:spPr>
          <a:xfrm>
            <a:off x="8751572" y="4738377"/>
            <a:ext cx="749510" cy="634747"/>
          </a:xfrm>
          <a:prstGeom prst="ellipse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شكل بيضاوي 31"/>
          <p:cNvSpPr/>
          <p:nvPr/>
        </p:nvSpPr>
        <p:spPr>
          <a:xfrm>
            <a:off x="2065406" y="2971737"/>
            <a:ext cx="1001524" cy="634747"/>
          </a:xfrm>
          <a:prstGeom prst="ellipse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شكل بيضاوي 32"/>
          <p:cNvSpPr/>
          <p:nvPr/>
        </p:nvSpPr>
        <p:spPr>
          <a:xfrm>
            <a:off x="3281503" y="4854506"/>
            <a:ext cx="824459" cy="634747"/>
          </a:xfrm>
          <a:prstGeom prst="ellipse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شكل بيضاوي 33"/>
          <p:cNvSpPr/>
          <p:nvPr/>
        </p:nvSpPr>
        <p:spPr>
          <a:xfrm>
            <a:off x="7196109" y="2855608"/>
            <a:ext cx="1258343" cy="634747"/>
          </a:xfrm>
          <a:prstGeom prst="ellipse">
            <a:avLst/>
          </a:prstGeom>
          <a:solidFill>
            <a:schemeClr val="bg1">
              <a:alpha val="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45743" y="6085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1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9" grpId="0" animBg="1"/>
      <p:bldP spid="29" grpId="0" animBg="1"/>
      <p:bldP spid="30" grpId="0" animBg="1"/>
      <p:bldP spid="8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1303361" y="1514902"/>
            <a:ext cx="8973403" cy="1892300"/>
          </a:xfrm>
        </p:spPr>
        <p:txBody>
          <a:bodyPr>
            <a:noAutofit/>
          </a:bodyPr>
          <a:lstStyle/>
          <a:p>
            <a:r>
              <a:rPr lang="ar-SA" sz="9600" dirty="0" smtClean="0">
                <a:solidFill>
                  <a:srgbClr val="00B0F0"/>
                </a:solidFill>
              </a:rPr>
              <a:t>وَف</a:t>
            </a:r>
            <a:r>
              <a:rPr lang="ar-BH" sz="9600" dirty="0" smtClean="0">
                <a:solidFill>
                  <a:srgbClr val="00B0F0"/>
                </a:solidFill>
              </a:rPr>
              <a:t>َّ</a:t>
            </a:r>
            <a:r>
              <a:rPr lang="ar-SA" sz="9600" dirty="0" smtClean="0">
                <a:solidFill>
                  <a:srgbClr val="00B0F0"/>
                </a:solidFill>
              </a:rPr>
              <a:t>قَكَ الله</a:t>
            </a:r>
            <a:endParaRPr lang="en-US" sz="9600" dirty="0">
              <a:solidFill>
                <a:srgbClr val="00B0F0"/>
              </a:solidFill>
            </a:endParaRPr>
          </a:p>
        </p:txBody>
      </p:sp>
      <p:pic>
        <p:nvPicPr>
          <p:cNvPr id="2" name="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13982" y="6161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3238500" y="1095423"/>
            <a:ext cx="6045200" cy="2371677"/>
          </a:xfrm>
        </p:spPr>
        <p:txBody>
          <a:bodyPr>
            <a:noAutofit/>
          </a:bodyPr>
          <a:lstStyle/>
          <a:p>
            <a:r>
              <a:rPr lang="ar-BH" sz="9600" dirty="0" smtClean="0">
                <a:solidFill>
                  <a:srgbClr val="00B0F0"/>
                </a:solidFill>
              </a:rPr>
              <a:t>أَحْسَنْت</a:t>
            </a:r>
            <a:r>
              <a:rPr lang="ar-SA" sz="9600" dirty="0" smtClean="0">
                <a:solidFill>
                  <a:srgbClr val="00B0F0"/>
                </a:solidFill>
              </a:rPr>
              <a:t>َ</a:t>
            </a:r>
            <a:endParaRPr lang="en-US" sz="9600" dirty="0">
              <a:solidFill>
                <a:srgbClr val="00B0F0"/>
              </a:solidFill>
            </a:endParaRPr>
          </a:p>
        </p:txBody>
      </p:sp>
      <p:sp>
        <p:nvSpPr>
          <p:cNvPr id="10" name="مستطيل مستدير الزوايا 9">
            <a:hlinkClick r:id="rId4" action="ppaction://hlinksldjump"/>
          </p:cNvPr>
          <p:cNvSpPr/>
          <p:nvPr/>
        </p:nvSpPr>
        <p:spPr>
          <a:xfrm>
            <a:off x="4277815" y="4740702"/>
            <a:ext cx="3966570" cy="11520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prstClr val="black"/>
                </a:solidFill>
              </a:rPr>
              <a:t>تَمْرِين رَقَمَ 1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2" name="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00334" y="60994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4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1303361" y="1514902"/>
            <a:ext cx="8973403" cy="1892300"/>
          </a:xfrm>
        </p:spPr>
        <p:txBody>
          <a:bodyPr>
            <a:noAutofit/>
          </a:bodyPr>
          <a:lstStyle/>
          <a:p>
            <a:r>
              <a:rPr lang="ar-BH" sz="9600" dirty="0" smtClean="0">
                <a:solidFill>
                  <a:srgbClr val="00B0F0"/>
                </a:solidFill>
              </a:rPr>
              <a:t>حَاوِلْ مَرًّة أُخْرَى</a:t>
            </a:r>
            <a:endParaRPr lang="en-US" sz="9600" dirty="0">
              <a:solidFill>
                <a:srgbClr val="00B0F0"/>
              </a:solidFill>
            </a:endParaRPr>
          </a:p>
        </p:txBody>
      </p:sp>
      <p:sp>
        <p:nvSpPr>
          <p:cNvPr id="10" name="مستطيل مستدير الزوايا 9">
            <a:hlinkClick r:id="rId4" action="ppaction://hlinksldjump"/>
          </p:cNvPr>
          <p:cNvSpPr/>
          <p:nvPr/>
        </p:nvSpPr>
        <p:spPr>
          <a:xfrm>
            <a:off x="3898900" y="4956793"/>
            <a:ext cx="4207870" cy="11393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تَمْرِين رَقَمَ 1</a:t>
            </a:r>
            <a:endParaRPr lang="en-US" sz="4000" dirty="0"/>
          </a:p>
        </p:txBody>
      </p:sp>
      <p:pic>
        <p:nvPicPr>
          <p:cNvPr id="2" name="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95869" y="60961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3238500" y="1095423"/>
            <a:ext cx="6045200" cy="2371677"/>
          </a:xfrm>
        </p:spPr>
        <p:txBody>
          <a:bodyPr>
            <a:noAutofit/>
          </a:bodyPr>
          <a:lstStyle/>
          <a:p>
            <a:r>
              <a:rPr lang="ar-BH" sz="9600" dirty="0" smtClean="0">
                <a:solidFill>
                  <a:srgbClr val="00B0F0"/>
                </a:solidFill>
              </a:rPr>
              <a:t>أَحْسَنْت</a:t>
            </a:r>
            <a:r>
              <a:rPr lang="ar-SA" sz="9600" dirty="0" smtClean="0">
                <a:solidFill>
                  <a:srgbClr val="00B0F0"/>
                </a:solidFill>
              </a:rPr>
              <a:t>َ</a:t>
            </a:r>
            <a:endParaRPr lang="en-US" sz="9600" dirty="0">
              <a:solidFill>
                <a:srgbClr val="00B0F0"/>
              </a:solidFill>
            </a:endParaRPr>
          </a:p>
        </p:txBody>
      </p:sp>
      <p:sp>
        <p:nvSpPr>
          <p:cNvPr id="10" name="مستطيل مستدير الزوايا 9">
            <a:hlinkClick r:id="rId4" action="ppaction://hlinksldjump"/>
          </p:cNvPr>
          <p:cNvSpPr/>
          <p:nvPr/>
        </p:nvSpPr>
        <p:spPr>
          <a:xfrm>
            <a:off x="4277815" y="4740702"/>
            <a:ext cx="3966570" cy="11520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تَمْرِين رَقَمَ 2</a:t>
            </a:r>
            <a:endParaRPr lang="en-US" sz="4000" dirty="0"/>
          </a:p>
        </p:txBody>
      </p:sp>
      <p:pic>
        <p:nvPicPr>
          <p:cNvPr id="2" name="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86686" y="6085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1303361" y="1514902"/>
            <a:ext cx="8973403" cy="1892300"/>
          </a:xfrm>
        </p:spPr>
        <p:txBody>
          <a:bodyPr>
            <a:noAutofit/>
          </a:bodyPr>
          <a:lstStyle/>
          <a:p>
            <a:r>
              <a:rPr lang="ar-BH" sz="9600" dirty="0">
                <a:solidFill>
                  <a:srgbClr val="00B0F0"/>
                </a:solidFill>
              </a:rPr>
              <a:t>حَاوِلْ مَرًّة أُخْرَى</a:t>
            </a:r>
            <a:endParaRPr lang="en-US" sz="9600" dirty="0">
              <a:solidFill>
                <a:srgbClr val="00B0F0"/>
              </a:solidFill>
            </a:endParaRPr>
          </a:p>
        </p:txBody>
      </p:sp>
      <p:sp>
        <p:nvSpPr>
          <p:cNvPr id="10" name="مستطيل مستدير الزوايا 9">
            <a:hlinkClick r:id="rId4" action="ppaction://hlinksldjump"/>
          </p:cNvPr>
          <p:cNvSpPr/>
          <p:nvPr/>
        </p:nvSpPr>
        <p:spPr>
          <a:xfrm>
            <a:off x="3898900" y="4956793"/>
            <a:ext cx="4207870" cy="11393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تَمْرِين رَقَمَ 2</a:t>
            </a:r>
            <a:endParaRPr lang="en-US" sz="4000" dirty="0"/>
          </a:p>
        </p:txBody>
      </p:sp>
      <p:pic>
        <p:nvPicPr>
          <p:cNvPr id="2" name="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86687" y="60961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3238500" y="1095423"/>
            <a:ext cx="6045200" cy="2371677"/>
          </a:xfrm>
        </p:spPr>
        <p:txBody>
          <a:bodyPr>
            <a:noAutofit/>
          </a:bodyPr>
          <a:lstStyle/>
          <a:p>
            <a:r>
              <a:rPr lang="ar-BH" sz="9600" dirty="0" smtClean="0">
                <a:solidFill>
                  <a:srgbClr val="00B0F0"/>
                </a:solidFill>
              </a:rPr>
              <a:t>أَحْسَنْت</a:t>
            </a:r>
            <a:r>
              <a:rPr lang="ar-SA" sz="9600" dirty="0" smtClean="0">
                <a:solidFill>
                  <a:srgbClr val="00B0F0"/>
                </a:solidFill>
              </a:rPr>
              <a:t>َ</a:t>
            </a:r>
            <a:endParaRPr lang="en-US" sz="9600" dirty="0">
              <a:solidFill>
                <a:srgbClr val="00B0F0"/>
              </a:solidFill>
            </a:endParaRPr>
          </a:p>
        </p:txBody>
      </p:sp>
      <p:sp>
        <p:nvSpPr>
          <p:cNvPr id="10" name="مستطيل مستدير الزوايا 9">
            <a:hlinkClick r:id="rId4" action="ppaction://hlinksldjump"/>
          </p:cNvPr>
          <p:cNvSpPr/>
          <p:nvPr/>
        </p:nvSpPr>
        <p:spPr>
          <a:xfrm>
            <a:off x="4277815" y="4740702"/>
            <a:ext cx="3966570" cy="11520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تَمْرِين رَقَمَ </a:t>
            </a:r>
            <a:r>
              <a:rPr lang="ar-BH" sz="4000" dirty="0" smtClean="0"/>
              <a:t>3</a:t>
            </a:r>
            <a:endParaRPr lang="en-US" sz="4000" dirty="0"/>
          </a:p>
        </p:txBody>
      </p:sp>
      <p:pic>
        <p:nvPicPr>
          <p:cNvPr id="2" name="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86686" y="60584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5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048267" y="197647"/>
            <a:ext cx="399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</a:rPr>
              <a:t>هَيَّا </a:t>
            </a:r>
            <a:r>
              <a:rPr lang="ar-BH" sz="4000" b="1" dirty="0" smtClean="0">
                <a:solidFill>
                  <a:srgbClr val="FF0000"/>
                </a:solidFill>
              </a:rPr>
              <a:t>نَقرَأُ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86853" y="1014716"/>
            <a:ext cx="11177517" cy="5199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2800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ar-BH" sz="3100" dirty="0" smtClean="0">
                <a:latin typeface="Calibri" panose="020F0502020204030204" pitchFamily="34" charset="0"/>
                <a:ea typeface="Calibri" panose="020F0502020204030204" pitchFamily="34" charset="0"/>
              </a:rPr>
              <a:t>- قالَ </a:t>
            </a:r>
            <a:r>
              <a:rPr lang="ar-BH" sz="3100" dirty="0">
                <a:latin typeface="Calibri" panose="020F0502020204030204" pitchFamily="34" charset="0"/>
                <a:ea typeface="Calibri" panose="020F0502020204030204" pitchFamily="34" charset="0"/>
              </a:rPr>
              <a:t>لي مَحْمودٌ وَنَحْنُ في </a:t>
            </a:r>
            <a:r>
              <a:rPr lang="ar-BH" sz="3100" dirty="0" smtClean="0">
                <a:latin typeface="Calibri" panose="020F0502020204030204" pitchFamily="34" charset="0"/>
                <a:ea typeface="Calibri" panose="020F0502020204030204" pitchFamily="34" charset="0"/>
              </a:rPr>
              <a:t>فِناءِ </a:t>
            </a:r>
            <a:r>
              <a:rPr lang="ar-BH" sz="3100" dirty="0">
                <a:latin typeface="Calibri" panose="020F0502020204030204" pitchFamily="34" charset="0"/>
                <a:ea typeface="Calibri" panose="020F0502020204030204" pitchFamily="34" charset="0"/>
              </a:rPr>
              <a:t>الْمَدْرَسَةِ: إِذا كُنْتَ صائِمًا يا يوسُفُ، أَرِني لِسانَكَ</a:t>
            </a:r>
            <a:r>
              <a:rPr lang="ar-BH" sz="3100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1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BH" sz="3100" dirty="0">
                <a:latin typeface="Calibri" panose="020F0502020204030204" pitchFamily="34" charset="0"/>
                <a:ea typeface="Calibri" panose="020F0502020204030204" pitchFamily="34" charset="0"/>
              </a:rPr>
              <a:t>لَمْ أُخْرِجْ لِساني وَقُلْتُ: لا لَنْ أُرِيَكَ لِساني حَتَّى لا تَأْخُذَ صِيامي</a:t>
            </a:r>
            <a:r>
              <a:rPr lang="ar-BH" sz="3100" dirty="0" smtClean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31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100" dirty="0" smtClean="0">
                <a:latin typeface="Calibri" panose="020F0502020204030204" pitchFamily="34" charset="0"/>
                <a:ea typeface="Calibri" panose="020F0502020204030204" pitchFamily="34" charset="0"/>
              </a:rPr>
              <a:t>2- ضَحِكَ </a:t>
            </a:r>
            <a:r>
              <a:rPr lang="ar-BH" sz="3100" dirty="0">
                <a:latin typeface="Calibri" panose="020F0502020204030204" pitchFamily="34" charset="0"/>
                <a:ea typeface="Calibri" panose="020F0502020204030204" pitchFamily="34" charset="0"/>
              </a:rPr>
              <a:t>عَلِيٌّ كَثيرًا وَقالَ: هذا كَلامٌ غَيْرُ صَحيحٍ، فَقَدْ سَمِعْتُ مِنْ أَبي أَنْ لا أَحَدَ يَسْتَطيعُ أَنْ يأْخُذَ صِيامَ غَيْرِه. وَهَا هُوَ ذا لِساني. فَصاحَ الطُّلّابُ بِصَوْتٍ مُرْتَفِعٍ، وَكُلٌّ مِنْهُم يَقولُ: </a:t>
            </a:r>
            <a:endParaRPr lang="ar-BH" sz="31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100" dirty="0" smtClean="0">
                <a:latin typeface="Calibri" panose="020F0502020204030204" pitchFamily="34" charset="0"/>
                <a:ea typeface="Calibri" panose="020F0502020204030204" pitchFamily="34" charset="0"/>
              </a:rPr>
              <a:t>أَخَذْتُ </a:t>
            </a:r>
            <a:r>
              <a:rPr lang="ar-BH" sz="3100" dirty="0">
                <a:latin typeface="Calibri" panose="020F0502020204030204" pitchFamily="34" charset="0"/>
                <a:ea typeface="Calibri" panose="020F0502020204030204" pitchFamily="34" charset="0"/>
              </a:rPr>
              <a:t>صِيامَكَ يا </a:t>
            </a:r>
            <a:r>
              <a:rPr lang="ar-BH" sz="3100" dirty="0" smtClean="0">
                <a:latin typeface="Calibri" panose="020F0502020204030204" pitchFamily="34" charset="0"/>
                <a:ea typeface="Calibri" panose="020F0502020204030204" pitchFamily="34" charset="0"/>
              </a:rPr>
              <a:t>عَلِيّ</a:t>
            </a:r>
            <a:r>
              <a:rPr lang="ar-SA" sz="3100" dirty="0" smtClean="0">
                <a:latin typeface="Calibri" panose="020F0502020204030204" pitchFamily="34" charset="0"/>
                <a:ea typeface="Calibri" panose="020F0502020204030204" pitchFamily="34" charset="0"/>
              </a:rPr>
              <a:t>ٌ</a:t>
            </a:r>
            <a:r>
              <a:rPr lang="ar-BH" sz="3100" dirty="0" smtClean="0">
                <a:latin typeface="Calibri" panose="020F0502020204030204" pitchFamily="34" charset="0"/>
                <a:ea typeface="Calibri" panose="020F0502020204030204" pitchFamily="34" charset="0"/>
              </a:rPr>
              <a:t>، </a:t>
            </a:r>
            <a:r>
              <a:rPr lang="ar-BH" sz="3100" dirty="0">
                <a:latin typeface="Calibri" panose="020F0502020204030204" pitchFamily="34" charset="0"/>
                <a:ea typeface="Calibri" panose="020F0502020204030204" pitchFamily="34" charset="0"/>
              </a:rPr>
              <a:t>أَخذْتُ صِيامَكَ</a:t>
            </a:r>
            <a:r>
              <a:rPr lang="ar-BH" sz="3100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31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BH" sz="3100" dirty="0" smtClean="0">
                <a:latin typeface="Calibri" panose="020F0502020204030204" pitchFamily="34" charset="0"/>
                <a:ea typeface="Calibri" panose="020F0502020204030204" pitchFamily="34" charset="0"/>
              </a:rPr>
              <a:t>3- لَمْ </a:t>
            </a:r>
            <a:r>
              <a:rPr lang="ar-BH" sz="3100" dirty="0">
                <a:latin typeface="Calibri" panose="020F0502020204030204" pitchFamily="34" charset="0"/>
                <a:ea typeface="Calibri" panose="020F0502020204030204" pitchFamily="34" charset="0"/>
              </a:rPr>
              <a:t>يَتَأَثَّرْ عَلِيٌّ بِكَلامِهِمْ وَقالَ: وَلَكِنِّي صائِمٌ، وَسَأَصومُ رَمَضانَ كُلَّهُ إِنْ شاءَ اللهُ؛ لِأَنِّي كَبُرْتُ، وَأَنا أَتَسَحَّرُ مَعَ أَفْرادِ أُسْرَتي، ثُمَّ أُصَلّي الْفَجْرَ في الْجامِعِ مَعَ والِدِي، فَمَنْ مِنْكُم يَفْعَلُ مِثْلي</a:t>
            </a:r>
            <a:r>
              <a:rPr lang="ar-BH" sz="3100" dirty="0" smtClean="0">
                <a:latin typeface="Calibri" panose="020F0502020204030204" pitchFamily="34" charset="0"/>
                <a:ea typeface="Calibri" panose="020F0502020204030204" pitchFamily="34" charset="0"/>
              </a:rPr>
              <a:t>؟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endParaRPr lang="en-US" sz="3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82221" y="60584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2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1303361" y="1514902"/>
            <a:ext cx="8973403" cy="1892300"/>
          </a:xfrm>
        </p:spPr>
        <p:txBody>
          <a:bodyPr>
            <a:noAutofit/>
          </a:bodyPr>
          <a:lstStyle/>
          <a:p>
            <a:r>
              <a:rPr lang="ar-BH" sz="9600" dirty="0">
                <a:solidFill>
                  <a:srgbClr val="00B0F0"/>
                </a:solidFill>
              </a:rPr>
              <a:t>حَاوِلْ مَرًّة أُخْرَى</a:t>
            </a:r>
            <a:endParaRPr lang="en-US" sz="9600" dirty="0">
              <a:solidFill>
                <a:srgbClr val="00B0F0"/>
              </a:solidFill>
            </a:endParaRPr>
          </a:p>
        </p:txBody>
      </p:sp>
      <p:sp>
        <p:nvSpPr>
          <p:cNvPr id="10" name="مستطيل مستدير الزوايا 9">
            <a:hlinkClick r:id="rId4" action="ppaction://hlinksldjump"/>
          </p:cNvPr>
          <p:cNvSpPr/>
          <p:nvPr/>
        </p:nvSpPr>
        <p:spPr>
          <a:xfrm>
            <a:off x="3898900" y="4956793"/>
            <a:ext cx="4207870" cy="11393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تَمْرِين رَقَمَ </a:t>
            </a:r>
            <a:r>
              <a:rPr lang="ar-BH" sz="4000" dirty="0" smtClean="0"/>
              <a:t>3</a:t>
            </a:r>
            <a:endParaRPr lang="en-US" sz="4000" dirty="0"/>
          </a:p>
        </p:txBody>
      </p:sp>
      <p:pic>
        <p:nvPicPr>
          <p:cNvPr id="2" name="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13982" y="60641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0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3238500" y="1095423"/>
            <a:ext cx="6045200" cy="2371677"/>
          </a:xfrm>
        </p:spPr>
        <p:txBody>
          <a:bodyPr>
            <a:noAutofit/>
          </a:bodyPr>
          <a:lstStyle/>
          <a:p>
            <a:r>
              <a:rPr lang="ar-BH" sz="9600" dirty="0" smtClean="0">
                <a:solidFill>
                  <a:srgbClr val="00B0F0"/>
                </a:solidFill>
              </a:rPr>
              <a:t>أَحْسَنْت</a:t>
            </a:r>
            <a:r>
              <a:rPr lang="ar-SA" sz="9600" dirty="0" smtClean="0">
                <a:solidFill>
                  <a:srgbClr val="00B0F0"/>
                </a:solidFill>
              </a:rPr>
              <a:t>َ</a:t>
            </a:r>
            <a:endParaRPr lang="en-US" sz="9600" dirty="0">
              <a:solidFill>
                <a:srgbClr val="00B0F0"/>
              </a:solidFill>
            </a:endParaRPr>
          </a:p>
        </p:txBody>
      </p:sp>
      <p:sp>
        <p:nvSpPr>
          <p:cNvPr id="10" name="مستطيل مستدير الزوايا 9">
            <a:hlinkClick r:id="rId4" action="ppaction://hlinksldjump"/>
          </p:cNvPr>
          <p:cNvSpPr/>
          <p:nvPr/>
        </p:nvSpPr>
        <p:spPr>
          <a:xfrm>
            <a:off x="4277815" y="4740702"/>
            <a:ext cx="3966570" cy="11520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تَمْرِين رَقَمَ </a:t>
            </a:r>
            <a:r>
              <a:rPr lang="ar-BH" sz="4000" dirty="0" smtClean="0"/>
              <a:t>4</a:t>
            </a:r>
            <a:endParaRPr lang="en-US" sz="4000" dirty="0"/>
          </a:p>
        </p:txBody>
      </p:sp>
      <p:pic>
        <p:nvPicPr>
          <p:cNvPr id="2" name="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32095" y="60448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0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1303361" y="1514902"/>
            <a:ext cx="8973403" cy="1892300"/>
          </a:xfrm>
        </p:spPr>
        <p:txBody>
          <a:bodyPr>
            <a:noAutofit/>
          </a:bodyPr>
          <a:lstStyle/>
          <a:p>
            <a:r>
              <a:rPr lang="ar-BH" sz="9600" dirty="0">
                <a:solidFill>
                  <a:srgbClr val="00B0F0"/>
                </a:solidFill>
              </a:rPr>
              <a:t>حَاوِلْ مَرًّة أُخْرَى</a:t>
            </a:r>
            <a:endParaRPr lang="en-US" sz="9600" dirty="0">
              <a:solidFill>
                <a:srgbClr val="00B0F0"/>
              </a:solidFill>
            </a:endParaRPr>
          </a:p>
        </p:txBody>
      </p:sp>
      <p:sp>
        <p:nvSpPr>
          <p:cNvPr id="10" name="مستطيل مستدير الزوايا 9">
            <a:hlinkClick r:id="rId4" action="ppaction://hlinksldjump"/>
          </p:cNvPr>
          <p:cNvSpPr/>
          <p:nvPr/>
        </p:nvSpPr>
        <p:spPr>
          <a:xfrm>
            <a:off x="3898900" y="4956793"/>
            <a:ext cx="4207870" cy="11393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تَمْرِين رَقَمَ </a:t>
            </a:r>
            <a:r>
              <a:rPr lang="ar-BH" sz="4000" dirty="0" smtClean="0"/>
              <a:t>4</a:t>
            </a:r>
            <a:endParaRPr lang="en-US" sz="4000" dirty="0"/>
          </a:p>
        </p:txBody>
      </p:sp>
      <p:pic>
        <p:nvPicPr>
          <p:cNvPr id="2" name="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86686" y="6105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3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59559" y="1001066"/>
            <a:ext cx="11495964" cy="605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ar-BH" sz="3100" dirty="0">
                <a:latin typeface="Calibri" panose="020F0502020204030204" pitchFamily="34" charset="0"/>
                <a:ea typeface="Calibri" panose="020F0502020204030204" pitchFamily="34" charset="0"/>
              </a:rPr>
              <a:t>4-تَعالَتْ أَصْواتُ الْأَصْدِقاءِ...بَعْضُهُم يُؤَكِّدُ أَنَّهُ يُصَلِّي كُلَّ يَوْمٍ، وَبَعْضُهُم يَقولُ إِنَّهُ يَكْتَفي بِالصِّيامِ، وَلا </a:t>
            </a:r>
            <a:r>
              <a:rPr lang="ar-BH" sz="3100" dirty="0" smtClean="0">
                <a:latin typeface="Calibri" panose="020F0502020204030204" pitchFamily="34" charset="0"/>
                <a:ea typeface="Calibri" panose="020F0502020204030204" pitchFamily="34" charset="0"/>
              </a:rPr>
              <a:t>يُصَلِّي.</a:t>
            </a:r>
            <a:endParaRPr lang="ar-BH" sz="3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ar-BH" sz="3100" dirty="0" smtClean="0">
                <a:latin typeface="Calibri" panose="020F0502020204030204" pitchFamily="34" charset="0"/>
                <a:ea typeface="Calibri" panose="020F0502020204030204" pitchFamily="34" charset="0"/>
              </a:rPr>
              <a:t>ارْتَفَعَتِ </a:t>
            </a:r>
            <a:r>
              <a:rPr lang="ar-BH" sz="3100" dirty="0">
                <a:latin typeface="Calibri" panose="020F0502020204030204" pitchFamily="34" charset="0"/>
                <a:ea typeface="Calibri" panose="020F0502020204030204" pitchFamily="34" charset="0"/>
              </a:rPr>
              <a:t>الْأَصْواتُ أَكْثَرَ وَأَكْثَرَ...وَكُلُّ واحِدٍ مِنَ الْأَصْدِقاءِ يُصِرُّ عَلى رَأْيِهِ. سَمِعَتِ الْمُعَلِّمَةُ هَناءُ الصِّياحَ فَأَقْبَلَتْ مُسْرِعَةً نَحْوَنا، وَأَلْقَتْ إِلْينا التَّحِيَّةَ، ثُمَّ قاَلَتْ: لا أَعْتَقِدُ أَنَّكُمْ تَتَشاجَرونَ! فَما الْأَمْرُ</a:t>
            </a:r>
            <a:r>
              <a:rPr lang="ar-BH" sz="3100" dirty="0" smtClean="0">
                <a:latin typeface="Calibri" panose="020F0502020204030204" pitchFamily="34" charset="0"/>
                <a:ea typeface="Calibri" panose="020F0502020204030204" pitchFamily="34" charset="0"/>
              </a:rPr>
              <a:t>؟</a:t>
            </a:r>
            <a:endParaRPr lang="en-US" sz="31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ar-BH" sz="3100" dirty="0">
                <a:latin typeface="Calibri" panose="020F0502020204030204" pitchFamily="34" charset="0"/>
                <a:ea typeface="Calibri" panose="020F0502020204030204" pitchFamily="34" charset="0"/>
              </a:rPr>
              <a:t>5-تَقَدَّمَ عَلِيٌّ مِنْ الْمُعَلِّمَةِ بِأَدَبٍ وَأَخْبَرَها بمَا حَدَثَ، ضَحِكَتْ وَقالَتْ: إِنَّكَ عَلى حَقٍّ يا عَلِيٌّ، لا يَستَطيعُ أَحَدٌ أَنْ يَأْخُذَ صِيامَ غَيْرِهِ.</a:t>
            </a:r>
            <a:endParaRPr lang="en-US" sz="3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rtl="1">
              <a:lnSpc>
                <a:spcPct val="150000"/>
              </a:lnSpc>
              <a:spcAft>
                <a:spcPts val="800"/>
              </a:spcAft>
            </a:pP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UD-20200331-WA00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6400" y="6057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6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423081" y="1151192"/>
            <a:ext cx="11586949" cy="3772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ar-BH" sz="3100" dirty="0" smtClean="0">
                <a:latin typeface="Calibri" panose="020F0502020204030204" pitchFamily="34" charset="0"/>
                <a:ea typeface="Calibri" panose="020F0502020204030204" pitchFamily="34" charset="0"/>
              </a:rPr>
              <a:t>إِنَّ </a:t>
            </a:r>
            <a:r>
              <a:rPr lang="ar-BH" sz="3100" dirty="0">
                <a:latin typeface="Calibri" panose="020F0502020204030204" pitchFamily="34" charset="0"/>
                <a:ea typeface="Calibri" panose="020F0502020204030204" pitchFamily="34" charset="0"/>
              </a:rPr>
              <a:t>الصّيامَ واجِبٌ عَلى كُلِّ مُسْلِمٍ، ولَكِنَّكُم مازِلْتُمْ صِغارًا، </a:t>
            </a:r>
            <a:r>
              <a:rPr lang="ar-BH" sz="3100" dirty="0" smtClean="0">
                <a:latin typeface="Calibri" panose="020F0502020204030204" pitchFamily="34" charset="0"/>
                <a:ea typeface="Calibri" panose="020F0502020204030204" pitchFamily="34" charset="0"/>
              </a:rPr>
              <a:t>ويُمْكِنُكُمْ </a:t>
            </a:r>
            <a:r>
              <a:rPr lang="ar-BH" sz="3100" dirty="0">
                <a:latin typeface="Calibri" panose="020F0502020204030204" pitchFamily="34" charset="0"/>
                <a:ea typeface="Calibri" panose="020F0502020204030204" pitchFamily="34" charset="0"/>
              </a:rPr>
              <a:t>أَنْ تَصوموا إِنْ اسْتَطَعْتُم لِتَتَعَوَّدوا عَلى أَداءِ هَذِهِ الْفَريضَةِ، كَما يَجِبُ عَلَيْكُم جَميعًا أَنْ تُؤَدُّوا الصَّلاةَ؛ لِأَنَّها شُكْرٌ لِلَّهِ عَلى نِعَمِهِ، وأَنْتُمْ تُدْرِكونَ هَذا.</a:t>
            </a:r>
            <a:endParaRPr lang="en-US" sz="3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ar-BH" sz="3100" dirty="0">
                <a:latin typeface="Calibri" panose="020F0502020204030204" pitchFamily="34" charset="0"/>
                <a:ea typeface="Calibri" panose="020F0502020204030204" pitchFamily="34" charset="0"/>
              </a:rPr>
              <a:t>واصَلْنا حَديَثَنا حَتَّى رَنَّ الْجَرَسُ إِيذانًا بِدُخولِ الْفُصولِ، فَانْتَظَمْنا في صُفوفِنا بَعْدَ أَنِ اتَّفَقْنا عَلى أَدَاءِ الصَّلاةِ ابْتِداءً مِنَ الْيَوْمِ.  </a:t>
            </a:r>
            <a:endParaRPr lang="en-US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-20200406-WA00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3081" y="6134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9"/>
          <p:cNvSpPr txBox="1"/>
          <p:nvPr/>
        </p:nvSpPr>
        <p:spPr>
          <a:xfrm>
            <a:off x="0" y="2393028"/>
            <a:ext cx="12134735" cy="343456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>
                <a:solidFill>
                  <a:prstClr val="black"/>
                </a:solidFill>
                <a:ea typeface="Calibri" panose="020F0502020204030204" pitchFamily="34" charset="0"/>
              </a:rPr>
              <a:t>1- </a:t>
            </a:r>
            <a:r>
              <a:rPr lang="ar-BH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إِذا كُنْتَ صائِمًا يا يوسُفُ، أَرِني لِسانَكَ</a:t>
            </a:r>
            <a:r>
              <a:rPr lang="ar-BH" sz="3200" dirty="0" smtClean="0">
                <a:solidFill>
                  <a:prstClr val="black"/>
                </a:solidFill>
                <a:ea typeface="Calibri" panose="020F0502020204030204" pitchFamily="34" charset="0"/>
              </a:rPr>
              <a:t>. (        )</a:t>
            </a:r>
            <a:endParaRPr lang="ar-BH" sz="32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>
                <a:solidFill>
                  <a:prstClr val="black"/>
                </a:solidFill>
                <a:ea typeface="Calibri" panose="020F0502020204030204" pitchFamily="34" charset="0"/>
              </a:rPr>
              <a:t>2- </a:t>
            </a:r>
            <a:r>
              <a:rPr lang="ar-BH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وَلَكِنِّي صائِمٌ، وَسَأَصومُ رَمَضانَ كُلَّهُ إِنْ شاءَ اللهُ. </a:t>
            </a:r>
            <a:r>
              <a:rPr lang="ar-BH" sz="3200" dirty="0" smtClean="0">
                <a:solidFill>
                  <a:prstClr val="black"/>
                </a:solidFill>
                <a:ea typeface="Calibri" panose="020F0502020204030204" pitchFamily="34" charset="0"/>
              </a:rPr>
              <a:t>(       )  </a:t>
            </a:r>
            <a:endParaRPr lang="ar-BH" sz="32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200" dirty="0">
                <a:solidFill>
                  <a:prstClr val="black"/>
                </a:solidFill>
                <a:ea typeface="Calibri" panose="020F0502020204030204" pitchFamily="34" charset="0"/>
              </a:rPr>
              <a:t>3- </a:t>
            </a:r>
            <a:r>
              <a:rPr lang="ar-BH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إِنَّكَ عَلى حَقٍّ يا عَلِيٌّ، لا يَستَطيعُ أَحَدٌ أَنْ يَأْخُذَ صِيامَ غَيْرِهِ. (        )</a:t>
            </a:r>
            <a:endParaRPr lang="en-US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prstClr val="black"/>
                </a:solidFill>
                <a:ea typeface="Calibri" panose="020F0502020204030204" pitchFamily="34" charset="0"/>
              </a:rPr>
              <a:t>4</a:t>
            </a:r>
            <a:r>
              <a:rPr lang="ar-BH" sz="3600" dirty="0" smtClean="0">
                <a:solidFill>
                  <a:prstClr val="black"/>
                </a:solidFill>
                <a:ea typeface="Calibri" panose="020F0502020204030204" pitchFamily="34" charset="0"/>
              </a:rPr>
              <a:t>- لَنْ أُرِيَكَ لِساني؛ حَتَّى لا تَأْخُذَ صِيامي. (       )           </a:t>
            </a:r>
            <a:r>
              <a:rPr lang="ar-BH" sz="3600" dirty="0" smtClean="0">
                <a:solidFill>
                  <a:srgbClr val="FF0000"/>
                </a:solidFill>
                <a:ea typeface="Calibri" panose="020F0502020204030204" pitchFamily="34" charset="0"/>
              </a:rPr>
              <a:t>(                   </a:t>
            </a:r>
            <a:r>
              <a:rPr lang="ar-BH" sz="2800" dirty="0" smtClean="0">
                <a:solidFill>
                  <a:srgbClr val="FF0000"/>
                </a:solidFill>
                <a:ea typeface="Calibri" panose="020F0502020204030204" pitchFamily="34" charset="0"/>
              </a:rPr>
              <a:t>)</a:t>
            </a:r>
            <a:endParaRPr lang="ar-BH" sz="3600" dirty="0" smtClean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BH" sz="3600" dirty="0" smtClean="0">
                <a:solidFill>
                  <a:prstClr val="black"/>
                </a:solidFill>
                <a:ea typeface="Calibri" panose="020F0502020204030204" pitchFamily="34" charset="0"/>
              </a:rPr>
              <a:t>5- إِنَّ الصّيامَ واجِبٌ عَلى كُلِّ مُسْلِمٍ. (       )              </a:t>
            </a:r>
            <a:r>
              <a:rPr lang="ar-BH" sz="3600" dirty="0" smtClean="0">
                <a:solidFill>
                  <a:srgbClr val="FF0000"/>
                </a:solidFill>
                <a:ea typeface="Calibri" panose="020F0502020204030204" pitchFamily="34" charset="0"/>
              </a:rPr>
              <a:t>(                           )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BH" sz="3600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2800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endParaRPr lang="en-US" sz="28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32068" y="541939"/>
            <a:ext cx="994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</a:rPr>
              <a:t>أَضَعُ </a:t>
            </a:r>
            <a:r>
              <a:rPr lang="ar-BH" sz="4000" b="1" dirty="0" smtClean="0">
                <a:solidFill>
                  <a:srgbClr val="FF0000"/>
                </a:solidFill>
              </a:rPr>
              <a:t>فِي الْفَرَاغِ اسْمَ قَائِلِ الْعِبَارَة.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" name="مربع نص 1">
            <a:hlinkClick r:id="rId5" action="ppaction://hlinksldjump"/>
          </p:cNvPr>
          <p:cNvSpPr txBox="1"/>
          <p:nvPr/>
        </p:nvSpPr>
        <p:spPr>
          <a:xfrm>
            <a:off x="1073620" y="2385309"/>
            <a:ext cx="224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>
                <a:solidFill>
                  <a:srgbClr val="FF0000"/>
                </a:solidFill>
              </a:rPr>
              <a:t> </a:t>
            </a:r>
            <a:r>
              <a:rPr lang="ar-BH" sz="2800" dirty="0" smtClean="0">
                <a:solidFill>
                  <a:srgbClr val="FF0000"/>
                </a:solidFill>
              </a:rPr>
              <a:t>(</a:t>
            </a:r>
            <a:r>
              <a:rPr lang="ar-BH" sz="2800" dirty="0" smtClean="0">
                <a:hlinkClick r:id="rId6" action="ppaction://hlinksldjump"/>
              </a:rPr>
              <a:t>عَلِيٌّ</a:t>
            </a:r>
            <a:r>
              <a:rPr lang="ar-BH" sz="2800" dirty="0" smtClean="0"/>
              <a:t>، </a:t>
            </a:r>
            <a:r>
              <a:rPr lang="ar-BH" sz="2800" dirty="0" smtClean="0">
                <a:hlinkClick r:id="rId7" action="ppaction://hlinksldjump"/>
              </a:rPr>
              <a:t>مَحْمودٌ</a:t>
            </a:r>
            <a:r>
              <a:rPr lang="ar-BH" sz="2800" dirty="0" smtClean="0">
                <a:solidFill>
                  <a:srgbClr val="FF0000"/>
                </a:solidFill>
              </a:rPr>
              <a:t>)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8" name="مربع نص 7">
            <a:hlinkClick r:id="rId5" action="ppaction://hlinksldjump"/>
          </p:cNvPr>
          <p:cNvSpPr txBox="1"/>
          <p:nvPr/>
        </p:nvSpPr>
        <p:spPr>
          <a:xfrm>
            <a:off x="1073620" y="3000230"/>
            <a:ext cx="2049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b="1" dirty="0" smtClean="0">
                <a:solidFill>
                  <a:srgbClr val="FF0000"/>
                </a:solidFill>
              </a:rPr>
              <a:t>(</a:t>
            </a:r>
            <a:r>
              <a:rPr lang="ar-BH" sz="2800" dirty="0" smtClean="0">
                <a:solidFill>
                  <a:prstClr val="black"/>
                </a:solidFill>
                <a:hlinkClick r:id="rId7" action="ppaction://hlinksldjump"/>
              </a:rPr>
              <a:t>عَلِيٌّ</a:t>
            </a:r>
            <a:r>
              <a:rPr lang="ar-BH" sz="2800" dirty="0" smtClean="0"/>
              <a:t>، </a:t>
            </a:r>
            <a:r>
              <a:rPr lang="ar-BH" sz="2800" dirty="0" smtClean="0">
                <a:hlinkClick r:id="rId6" action="ppaction://hlinksldjump"/>
              </a:rPr>
              <a:t>يوسُفُ</a:t>
            </a:r>
            <a:r>
              <a:rPr lang="ar-BH" sz="2800" dirty="0" smtClean="0">
                <a:solidFill>
                  <a:srgbClr val="FF0000"/>
                </a:solidFill>
              </a:rPr>
              <a:t>)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-97624" y="3663224"/>
            <a:ext cx="322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>
                <a:solidFill>
                  <a:srgbClr val="FF0000"/>
                </a:solidFill>
              </a:rPr>
              <a:t> </a:t>
            </a:r>
            <a:r>
              <a:rPr lang="ar-BH" sz="2800" dirty="0" smtClean="0">
                <a:solidFill>
                  <a:srgbClr val="FF0000"/>
                </a:solidFill>
              </a:rPr>
              <a:t>(</a:t>
            </a:r>
            <a:r>
              <a:rPr lang="ar-BH" sz="2800" dirty="0" smtClean="0">
                <a:hlinkClick r:id="rId6" action="ppaction://hlinksldjump"/>
              </a:rPr>
              <a:t>يوسُفُ</a:t>
            </a:r>
            <a:r>
              <a:rPr lang="ar-BH" sz="2800" dirty="0" smtClean="0"/>
              <a:t>، </a:t>
            </a:r>
            <a:r>
              <a:rPr lang="ar-BH" sz="2800" dirty="0" smtClean="0">
                <a:hlinkClick r:id="rId7" action="ppaction://hlinksldjump"/>
              </a:rPr>
              <a:t>الْمُعَلِّمَةُ</a:t>
            </a:r>
            <a:r>
              <a:rPr lang="ar-BH" sz="2800" dirty="0" smtClean="0"/>
              <a:t>، </a:t>
            </a:r>
            <a:r>
              <a:rPr lang="ar-BH" sz="2800" dirty="0" smtClean="0">
                <a:hlinkClick r:id="rId6" action="ppaction://hlinksldjump"/>
              </a:rPr>
              <a:t>مَحْمودٌ</a:t>
            </a:r>
            <a:r>
              <a:rPr lang="ar-BH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0069374" y="680438"/>
            <a:ext cx="212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>
                <a:solidFill>
                  <a:prstClr val="black"/>
                </a:solidFill>
              </a:rPr>
              <a:t>تَمْرِين رَقَمَ </a:t>
            </a:r>
            <a:r>
              <a:rPr lang="ar-SA" sz="2800" dirty="0">
                <a:solidFill>
                  <a:srgbClr val="00B0F0"/>
                </a:solidFill>
              </a:rPr>
              <a:t>1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507809" y="2407934"/>
            <a:ext cx="92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 smtClean="0">
                <a:solidFill>
                  <a:srgbClr val="FF0000"/>
                </a:solidFill>
                <a:ea typeface="Calibri" panose="020F0502020204030204" pitchFamily="34" charset="0"/>
              </a:rPr>
              <a:t>مَحْمودٌ</a:t>
            </a:r>
            <a:endParaRPr lang="en-US" sz="28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4530661" y="3035579"/>
            <a:ext cx="873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 smtClean="0">
                <a:solidFill>
                  <a:srgbClr val="FF0000"/>
                </a:solidFill>
                <a:ea typeface="Calibri" panose="020F0502020204030204" pitchFamily="34" charset="0"/>
              </a:rPr>
              <a:t>عَلِيٌّ</a:t>
            </a:r>
            <a:endParaRPr lang="en-US" sz="28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016587" y="3678129"/>
            <a:ext cx="1099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الْمُعَلِّمَةُ</a:t>
            </a:r>
            <a:endParaRPr lang="en-US" sz="28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4918950" y="4315536"/>
            <a:ext cx="970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 smtClean="0">
                <a:solidFill>
                  <a:srgbClr val="FF0000"/>
                </a:solidFill>
              </a:rPr>
              <a:t>يوسُفٌ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773003" y="5093881"/>
            <a:ext cx="109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 smtClean="0">
                <a:solidFill>
                  <a:srgbClr val="FF0000"/>
                </a:solidFill>
              </a:rPr>
              <a:t>الْمُعَلِمَةُ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773556" y="4346262"/>
            <a:ext cx="2649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>
                <a:solidFill>
                  <a:prstClr val="black"/>
                </a:solidFill>
                <a:ea typeface="Calibri" panose="020F0502020204030204" pitchFamily="34" charset="0"/>
                <a:hlinkClick r:id="rId6" action="ppaction://hlinksldjump"/>
              </a:rPr>
              <a:t>مَحْمودٌ</a:t>
            </a:r>
            <a:r>
              <a:rPr lang="ar-BH" sz="2800" dirty="0">
                <a:solidFill>
                  <a:prstClr val="black"/>
                </a:solidFill>
                <a:ea typeface="Calibri" panose="020F0502020204030204" pitchFamily="34" charset="0"/>
              </a:rPr>
              <a:t>، </a:t>
            </a:r>
            <a:r>
              <a:rPr lang="ar-BH" sz="2800" dirty="0" smtClean="0">
                <a:solidFill>
                  <a:prstClr val="black"/>
                </a:solidFill>
                <a:ea typeface="Calibri" panose="020F0502020204030204" pitchFamily="34" charset="0"/>
                <a:hlinkClick r:id="rId6" action="ppaction://hlinksldjump"/>
              </a:rPr>
              <a:t>عَلِيٌّ</a:t>
            </a:r>
            <a:r>
              <a:rPr lang="ar-BH" sz="2800" dirty="0" smtClean="0">
                <a:solidFill>
                  <a:prstClr val="black"/>
                </a:solidFill>
                <a:ea typeface="Calibri" panose="020F0502020204030204" pitchFamily="34" charset="0"/>
              </a:rPr>
              <a:t>، </a:t>
            </a:r>
            <a:r>
              <a:rPr lang="ar-BH" sz="2800" dirty="0">
                <a:solidFill>
                  <a:prstClr val="black"/>
                </a:solidFill>
                <a:ea typeface="Calibri" panose="020F0502020204030204" pitchFamily="34" charset="0"/>
                <a:hlinkClick r:id="rId7" action="ppaction://hlinksldjump"/>
              </a:rPr>
              <a:t>يوسُفٌ</a:t>
            </a:r>
            <a:endParaRPr lang="en-US" sz="2800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227645" y="5050216"/>
            <a:ext cx="3757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 smtClean="0">
                <a:solidFill>
                  <a:prstClr val="black"/>
                </a:solidFill>
                <a:ea typeface="Calibri" panose="020F0502020204030204" pitchFamily="34" charset="0"/>
                <a:hlinkClick r:id="rId6" action="ppaction://hlinksldjump"/>
              </a:rPr>
              <a:t>عليّ</a:t>
            </a:r>
            <a:r>
              <a:rPr lang="ar-BH" sz="2800" dirty="0">
                <a:solidFill>
                  <a:prstClr val="black"/>
                </a:solidFill>
                <a:ea typeface="Calibri" panose="020F0502020204030204" pitchFamily="34" charset="0"/>
              </a:rPr>
              <a:t>، </a:t>
            </a:r>
            <a:r>
              <a:rPr lang="ar-BH" sz="2800" dirty="0">
                <a:solidFill>
                  <a:prstClr val="black"/>
                </a:solidFill>
                <a:ea typeface="Calibri" panose="020F0502020204030204" pitchFamily="34" charset="0"/>
                <a:hlinkClick r:id="rId6" action="ppaction://hlinksldjump"/>
              </a:rPr>
              <a:t>يوسُفٌ</a:t>
            </a:r>
            <a:r>
              <a:rPr lang="ar-BH" sz="2800" dirty="0">
                <a:solidFill>
                  <a:prstClr val="black"/>
                </a:solidFill>
                <a:ea typeface="Calibri" panose="020F0502020204030204" pitchFamily="34" charset="0"/>
              </a:rPr>
              <a:t>، </a:t>
            </a:r>
            <a:r>
              <a:rPr lang="ar-BH" sz="2800" dirty="0">
                <a:solidFill>
                  <a:prstClr val="black"/>
                </a:solidFill>
                <a:ea typeface="Calibri" panose="020F0502020204030204" pitchFamily="34" charset="0"/>
                <a:hlinkClick r:id="rId6" action="ppaction://hlinksldjump"/>
              </a:rPr>
              <a:t>مَحْمودٌ</a:t>
            </a:r>
            <a:r>
              <a:rPr lang="ar-BH" sz="2800" dirty="0">
                <a:solidFill>
                  <a:prstClr val="black"/>
                </a:solidFill>
                <a:ea typeface="Calibri" panose="020F0502020204030204" pitchFamily="34" charset="0"/>
              </a:rPr>
              <a:t>، </a:t>
            </a:r>
            <a:r>
              <a:rPr lang="ar-BH" sz="2800" dirty="0" smtClean="0">
                <a:solidFill>
                  <a:prstClr val="black"/>
                </a:solidFill>
                <a:ea typeface="Calibri" panose="020F0502020204030204" pitchFamily="34" charset="0"/>
                <a:hlinkClick r:id="rId7" action="ppaction://hlinksldjump"/>
              </a:rPr>
              <a:t>الْمُعَلِّمَةُ</a:t>
            </a:r>
            <a:r>
              <a:rPr lang="ar-BH" sz="2800" dirty="0">
                <a:solidFill>
                  <a:prstClr val="black"/>
                </a:solidFill>
                <a:ea typeface="Calibri" panose="020F0502020204030204" pitchFamily="34" charset="0"/>
              </a:rPr>
              <a:t>)</a:t>
            </a:r>
            <a:endParaRPr lang="en-US" sz="2800" dirty="0"/>
          </a:p>
        </p:txBody>
      </p:sp>
      <p:pic>
        <p:nvPicPr>
          <p:cNvPr id="10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68756" y="61175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7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  <p:bldP spid="2" grpId="0"/>
      <p:bldP spid="8" grpId="0"/>
      <p:bldP spid="3" grpId="0"/>
      <p:bldP spid="5" grpId="0"/>
      <p:bldP spid="6" grpId="0"/>
      <p:bldP spid="11" grpId="0"/>
      <p:bldP spid="12" grpId="0"/>
      <p:bldP spid="13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725839" y="402362"/>
            <a:ext cx="438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</a:rPr>
              <a:t>هَيَّا </a:t>
            </a:r>
            <a:r>
              <a:rPr lang="ar-BH" sz="4000" b="1" dirty="0" smtClean="0">
                <a:solidFill>
                  <a:srgbClr val="FF0000"/>
                </a:solidFill>
              </a:rPr>
              <a:t>نَتَعَلَّمْ قَامُوسَ الْكَلِمَاتِ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67964"/>
              </p:ext>
            </p:extLst>
          </p:nvPr>
        </p:nvGraphicFramePr>
        <p:xfrm>
          <a:off x="1726442" y="1351115"/>
          <a:ext cx="9039367" cy="4981445"/>
        </p:xfrm>
        <a:graphic>
          <a:graphicData uri="http://schemas.openxmlformats.org/drawingml/2006/table">
            <a:tbl>
              <a:tblPr firstRow="1" firstCol="1" bandRow="1"/>
              <a:tblGrid>
                <a:gridCol w="45271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21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96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ar-BH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مَعْنَاهَا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الْكَلِمَةُ </a:t>
                      </a: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6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ar-BH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ساحَةٌ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فِناءٌ</a:t>
                      </a: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6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ar-BH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يَثْبُتُ عَلى الشَّيْءِ</a:t>
                      </a:r>
                      <a:r>
                        <a:rPr lang="ar-BH" sz="3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وَيَلْزَمُهُ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يُصِرُّ</a:t>
                      </a: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6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ar-BH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تَخْتَلِفون</a:t>
                      </a:r>
                      <a:r>
                        <a:rPr lang="ar-BH" sz="3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، تَتَنازَعون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تَتَشاجَرونَ</a:t>
                      </a: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96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سَماحٌ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إِيذانٌ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70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1251857" y="813635"/>
            <a:ext cx="9144000" cy="127497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b="1" dirty="0" smtClean="0">
                <a:solidFill>
                  <a:srgbClr val="FF0000"/>
                </a:solidFill>
              </a:rPr>
              <a:t>اخْتَ</a:t>
            </a:r>
            <a:r>
              <a:rPr lang="ar-SA" b="1" dirty="0" smtClean="0">
                <a:solidFill>
                  <a:srgbClr val="FF0000"/>
                </a:solidFill>
              </a:rPr>
              <a:t>ارُ </a:t>
            </a:r>
            <a:r>
              <a:rPr lang="ar-BH" b="1" dirty="0" smtClean="0">
                <a:solidFill>
                  <a:srgbClr val="FF0000"/>
                </a:solidFill>
              </a:rPr>
              <a:t>الْكَلِمَة</a:t>
            </a:r>
            <a:r>
              <a:rPr lang="ar-BH" b="1" dirty="0">
                <a:solidFill>
                  <a:srgbClr val="FF0000"/>
                </a:solidFill>
              </a:rPr>
              <a:t>َ</a:t>
            </a:r>
            <a:r>
              <a:rPr lang="ar-SA" b="1" dirty="0" smtClean="0">
                <a:solidFill>
                  <a:srgbClr val="FF0000"/>
                </a:solidFill>
              </a:rPr>
              <a:t> </a:t>
            </a:r>
            <a:r>
              <a:rPr lang="ar-BH" b="1" dirty="0" smtClean="0">
                <a:solidFill>
                  <a:srgbClr val="FF0000"/>
                </a:solidFill>
              </a:rPr>
              <a:t>ال</a:t>
            </a:r>
            <a:r>
              <a:rPr lang="ar-SA" b="1" dirty="0" smtClean="0">
                <a:solidFill>
                  <a:srgbClr val="FF0000"/>
                </a:solidFill>
              </a:rPr>
              <a:t>م</a:t>
            </a:r>
            <a:r>
              <a:rPr lang="ar-BH" b="1" dirty="0" smtClean="0">
                <a:solidFill>
                  <a:srgbClr val="FF0000"/>
                </a:solidFill>
              </a:rPr>
              <a:t>ُ</a:t>
            </a:r>
            <a:r>
              <a:rPr lang="ar-SA" b="1" dirty="0" smtClean="0">
                <a:solidFill>
                  <a:srgbClr val="FF0000"/>
                </a:solidFill>
              </a:rPr>
              <a:t>ن</a:t>
            </a:r>
            <a:r>
              <a:rPr lang="ar-BH" b="1" dirty="0" smtClean="0">
                <a:solidFill>
                  <a:srgbClr val="FF0000"/>
                </a:solidFill>
              </a:rPr>
              <a:t>َ</a:t>
            </a:r>
            <a:r>
              <a:rPr lang="ar-SA" b="1" dirty="0" smtClean="0">
                <a:solidFill>
                  <a:srgbClr val="FF0000"/>
                </a:solidFill>
              </a:rPr>
              <a:t>اس</a:t>
            </a:r>
            <a:r>
              <a:rPr lang="ar-BH" b="1" dirty="0" smtClean="0">
                <a:solidFill>
                  <a:srgbClr val="FF0000"/>
                </a:solidFill>
              </a:rPr>
              <a:t>َ</a:t>
            </a:r>
            <a:r>
              <a:rPr lang="ar-SA" b="1" dirty="0" smtClean="0">
                <a:solidFill>
                  <a:srgbClr val="FF0000"/>
                </a:solidFill>
              </a:rPr>
              <a:t>ب</a:t>
            </a:r>
            <a:r>
              <a:rPr lang="ar-BH" b="1" dirty="0" smtClean="0">
                <a:solidFill>
                  <a:srgbClr val="FF0000"/>
                </a:solidFill>
              </a:rPr>
              <a:t>َ</a:t>
            </a:r>
            <a:r>
              <a:rPr lang="ar-SA" b="1" dirty="0" smtClean="0">
                <a:solidFill>
                  <a:srgbClr val="FF0000"/>
                </a:solidFill>
              </a:rPr>
              <a:t>ة</a:t>
            </a:r>
            <a:r>
              <a:rPr lang="ar-BH" b="1" dirty="0" smtClean="0">
                <a:solidFill>
                  <a:srgbClr val="FF0000"/>
                </a:solidFill>
              </a:rPr>
              <a:t>َ</a:t>
            </a:r>
            <a:r>
              <a:rPr lang="ar-SA" b="1" dirty="0" smtClean="0">
                <a:solidFill>
                  <a:srgbClr val="FF0000"/>
                </a:solidFill>
              </a:rPr>
              <a:t> ف</a:t>
            </a:r>
            <a:r>
              <a:rPr lang="ar-BH" b="1" dirty="0" smtClean="0">
                <a:solidFill>
                  <a:srgbClr val="FF0000"/>
                </a:solidFill>
              </a:rPr>
              <a:t>ِ</a:t>
            </a:r>
            <a:r>
              <a:rPr lang="ar-SA" b="1" dirty="0" smtClean="0">
                <a:solidFill>
                  <a:srgbClr val="FF0000"/>
                </a:solidFill>
              </a:rPr>
              <a:t>ي </a:t>
            </a:r>
            <a:r>
              <a:rPr lang="ar-BH" b="1" dirty="0" smtClean="0">
                <a:solidFill>
                  <a:srgbClr val="FF0000"/>
                </a:solidFill>
              </a:rPr>
              <a:t>الْجُمَلِ التَّالِيَةِ</a:t>
            </a:r>
            <a:r>
              <a:rPr lang="ar-SA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عنوان فرعي 2"/>
          <p:cNvSpPr txBox="1">
            <a:spLocks/>
          </p:cNvSpPr>
          <p:nvPr/>
        </p:nvSpPr>
        <p:spPr>
          <a:xfrm>
            <a:off x="1263246" y="3622970"/>
            <a:ext cx="9941565" cy="22204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BH" dirty="0" smtClean="0"/>
              <a:t>1- أَوْصَانَا النَّبِيِّ مُحَمَّد صَلَّى اللهُ عَليهِ وَسَلَّم بِأَنْ لا           فِيمَا بَيْنَنَا. </a:t>
            </a:r>
          </a:p>
          <a:p>
            <a:pPr marL="0" indent="0" algn="r" rtl="1">
              <a:buNone/>
            </a:pPr>
            <a:r>
              <a:rPr lang="ar-BH" dirty="0" smtClean="0"/>
              <a:t>2-         الْمَدْرَسَة جميلٌا. </a:t>
            </a:r>
            <a:endParaRPr lang="ar-SA" dirty="0" smtClean="0"/>
          </a:p>
          <a:p>
            <a:pPr marL="0" indent="0" algn="r" rtl="1">
              <a:buNone/>
            </a:pPr>
            <a:r>
              <a:rPr lang="ar-BH" dirty="0" smtClean="0"/>
              <a:t>3- رَنَّ جَرَسُ الْمَنْزِل         بِدُخُول الضُّيوف. </a:t>
            </a:r>
            <a:endParaRPr lang="ar-SA" dirty="0" smtClean="0"/>
          </a:p>
          <a:p>
            <a:pPr marL="0" indent="0" algn="r" rtl="1">
              <a:buNone/>
            </a:pPr>
            <a:r>
              <a:rPr lang="ar-BH" dirty="0" smtClean="0"/>
              <a:t>4-         الطَّالِب الْمُجْتَهِد عَلَى تَحْقِيقِ النَّجَاح.   </a:t>
            </a:r>
            <a:endParaRPr lang="ar-SA" dirty="0" smtClean="0"/>
          </a:p>
          <a:p>
            <a:pPr marL="457200" indent="-457200" rtl="1">
              <a:buFont typeface="+mj-lt"/>
              <a:buAutoNum type="arabicPeriod"/>
            </a:pPr>
            <a:endParaRPr lang="ar-SA" dirty="0"/>
          </a:p>
        </p:txBody>
      </p:sp>
      <p:sp>
        <p:nvSpPr>
          <p:cNvPr id="2" name="مربع نص 1"/>
          <p:cNvSpPr txBox="1"/>
          <p:nvPr/>
        </p:nvSpPr>
        <p:spPr>
          <a:xfrm>
            <a:off x="8257044" y="2381342"/>
            <a:ext cx="96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 smtClean="0"/>
              <a:t>فِناء</a:t>
            </a:r>
            <a:endParaRPr lang="en-US" sz="28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6415171" y="2399852"/>
            <a:ext cx="89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 smtClean="0"/>
              <a:t>يُصِرُّ</a:t>
            </a:r>
            <a:endParaRPr lang="en-US" sz="28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10395857" y="1069264"/>
            <a:ext cx="1643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/>
              <a:t>تَمْرِين رَقَمَ </a:t>
            </a:r>
            <a:r>
              <a:rPr lang="ar-SA" sz="2800" dirty="0" smtClean="0">
                <a:solidFill>
                  <a:srgbClr val="00B0F0"/>
                </a:solidFill>
              </a:rPr>
              <a:t>2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261294" y="2399852"/>
            <a:ext cx="1105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 smtClean="0"/>
              <a:t>نَتَشاجَر</a:t>
            </a:r>
            <a:endParaRPr lang="en-US" sz="2800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2891792" y="2399852"/>
            <a:ext cx="89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 smtClean="0"/>
              <a:t>إِيذانًا</a:t>
            </a:r>
            <a:endParaRPr lang="en-US" sz="2800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10022067" y="4065297"/>
            <a:ext cx="747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 smtClean="0">
                <a:solidFill>
                  <a:srgbClr val="FF0000"/>
                </a:solidFill>
              </a:rPr>
              <a:t>فِناء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9979042" y="5073060"/>
            <a:ext cx="89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 smtClean="0">
                <a:solidFill>
                  <a:srgbClr val="FF0000"/>
                </a:solidFill>
              </a:rPr>
              <a:t>يُصِرُّ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8045953" y="4633065"/>
            <a:ext cx="89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 smtClean="0">
                <a:solidFill>
                  <a:srgbClr val="FF0000"/>
                </a:solidFill>
              </a:rPr>
              <a:t>إِيذانًا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557702" y="3588332"/>
            <a:ext cx="1105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 smtClean="0">
                <a:solidFill>
                  <a:srgbClr val="FF0000"/>
                </a:solidFill>
              </a:rPr>
              <a:t>نَتَشاجَر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45743" y="60448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000677" y="507148"/>
            <a:ext cx="7637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</a:rPr>
              <a:t>هَيَّا </a:t>
            </a:r>
            <a:r>
              <a:rPr lang="ar-BH" sz="4000" b="1" dirty="0" smtClean="0">
                <a:solidFill>
                  <a:srgbClr val="FF0000"/>
                </a:solidFill>
              </a:rPr>
              <a:t>نَتَعَلَّمْ حُرُوفَ الْعَطْفِ وماذا تُفيدُ كُلٌ مِنْها؟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309921" y="4927784"/>
            <a:ext cx="3019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 smtClean="0"/>
              <a:t>أَتعَلَّمُ</a:t>
            </a:r>
          </a:p>
          <a:p>
            <a:pPr algn="r"/>
            <a:r>
              <a:rPr lang="ar-BH" sz="2800" b="1" dirty="0" smtClean="0">
                <a:solidFill>
                  <a:srgbClr val="00B0F0"/>
                </a:solidFill>
              </a:rPr>
              <a:t>وَ</a:t>
            </a:r>
            <a:r>
              <a:rPr lang="ar-BH" sz="2800" dirty="0" smtClean="0"/>
              <a:t>: تُفيدُ الْجَمْعَ بَيْنَ شَيْئَينِ.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374" y="1549027"/>
            <a:ext cx="3073518" cy="1412537"/>
          </a:xfrm>
          <a:prstGeom prst="rect">
            <a:avLst/>
          </a:prstGeom>
        </p:spPr>
      </p:pic>
      <p:sp>
        <p:nvSpPr>
          <p:cNvPr id="6" name="سهم إلى اليمين 5"/>
          <p:cNvSpPr/>
          <p:nvPr/>
        </p:nvSpPr>
        <p:spPr>
          <a:xfrm>
            <a:off x="3275464" y="2961564"/>
            <a:ext cx="5088055" cy="1544838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شكل بيضاوي 6"/>
          <p:cNvSpPr/>
          <p:nvPr/>
        </p:nvSpPr>
        <p:spPr>
          <a:xfrm>
            <a:off x="8464597" y="3347773"/>
            <a:ext cx="1078173" cy="77241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dirty="0" smtClean="0"/>
              <a:t>مِثَالٌ</a:t>
            </a:r>
            <a:endParaRPr lang="en-US" sz="28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376542" y="3575342"/>
            <a:ext cx="4640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dirty="0" smtClean="0"/>
              <a:t>نَذْهَبُ أَنَا </a:t>
            </a:r>
            <a:r>
              <a:rPr lang="ar-BH" sz="2400" dirty="0" smtClean="0">
                <a:solidFill>
                  <a:srgbClr val="FF0000"/>
                </a:solidFill>
              </a:rPr>
              <a:t>وَ</a:t>
            </a:r>
            <a:r>
              <a:rPr lang="ar-BH" sz="2400" dirty="0" smtClean="0"/>
              <a:t>أُمّي إِلَى السُّوقِ سَيْرًا عَلَى الأقْدَامِ.</a:t>
            </a:r>
            <a:endParaRPr lang="en-US" sz="2400" dirty="0" smtClean="0"/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264322" y="3985146"/>
            <a:ext cx="941696" cy="272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41278" y="6003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6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894372" y="4991365"/>
            <a:ext cx="3234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 smtClean="0"/>
              <a:t>أَتعَلَّمُ</a:t>
            </a:r>
          </a:p>
          <a:p>
            <a:pPr algn="r"/>
            <a:r>
              <a:rPr lang="ar-BH" sz="2800" b="1" dirty="0" smtClean="0">
                <a:solidFill>
                  <a:srgbClr val="00B0F0"/>
                </a:solidFill>
              </a:rPr>
              <a:t>أَوْ</a:t>
            </a:r>
            <a:r>
              <a:rPr lang="ar-BH" sz="2800" dirty="0" smtClean="0"/>
              <a:t>: تُفيدُ التَّخييرَ بَيْنَ شَيْئَيْنِ.</a:t>
            </a:r>
          </a:p>
        </p:txBody>
      </p:sp>
      <p:sp>
        <p:nvSpPr>
          <p:cNvPr id="6" name="سهم إلى اليمين 5"/>
          <p:cNvSpPr/>
          <p:nvPr/>
        </p:nvSpPr>
        <p:spPr>
          <a:xfrm>
            <a:off x="2579428" y="3473251"/>
            <a:ext cx="6057047" cy="1544838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شكل بيضاوي 6"/>
          <p:cNvSpPr/>
          <p:nvPr/>
        </p:nvSpPr>
        <p:spPr>
          <a:xfrm>
            <a:off x="8821003" y="3859460"/>
            <a:ext cx="1078173" cy="77241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dirty="0" smtClean="0"/>
              <a:t>مِثَالٌ</a:t>
            </a:r>
            <a:endParaRPr lang="en-US" sz="28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569116" y="4084384"/>
            <a:ext cx="56962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dirty="0" smtClean="0"/>
              <a:t>أَيُهُما أَفضلُ مُشَاهَدَةُ التَّلْفازِ </a:t>
            </a:r>
            <a:r>
              <a:rPr lang="ar-BH" sz="2400" smtClean="0">
                <a:solidFill>
                  <a:srgbClr val="FF0000"/>
                </a:solidFill>
              </a:rPr>
              <a:t>أَو</a:t>
            </a:r>
            <a:r>
              <a:rPr lang="ar-BH" sz="2400" smtClean="0"/>
              <a:t>ْ الْعَمَلُ </a:t>
            </a:r>
            <a:r>
              <a:rPr lang="ar-BH" sz="2400" dirty="0" smtClean="0"/>
              <a:t>عَلَى الحَاسُوبِ؟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06" y="1279026"/>
            <a:ext cx="2713493" cy="17831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مربع نص 9"/>
          <p:cNvSpPr txBox="1"/>
          <p:nvPr/>
        </p:nvSpPr>
        <p:spPr>
          <a:xfrm>
            <a:off x="5511632" y="2113669"/>
            <a:ext cx="655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dirty="0" smtClean="0">
                <a:solidFill>
                  <a:srgbClr val="00B0F0"/>
                </a:solidFill>
              </a:rPr>
              <a:t>أَوْ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353" y="1426901"/>
            <a:ext cx="2497398" cy="16353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4" name="Straight Connector 13"/>
          <p:cNvCxnSpPr/>
          <p:nvPr/>
        </p:nvCxnSpPr>
        <p:spPr>
          <a:xfrm flipH="1">
            <a:off x="4897482" y="4498363"/>
            <a:ext cx="941696" cy="272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ربع نص 1"/>
          <p:cNvSpPr txBox="1"/>
          <p:nvPr/>
        </p:nvSpPr>
        <p:spPr>
          <a:xfrm>
            <a:off x="2000677" y="507148"/>
            <a:ext cx="7637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</a:rPr>
              <a:t>هَيَّا </a:t>
            </a:r>
            <a:r>
              <a:rPr lang="ar-BH" sz="4000" b="1" dirty="0" smtClean="0">
                <a:solidFill>
                  <a:srgbClr val="FF0000"/>
                </a:solidFill>
              </a:rPr>
              <a:t>نَتَعَلَّمْ حُرُوفَ الْعَطْفِ وماذا تُفيدُ كُلٌ مِنْها؟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AUD-20200406-WA00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2900" y="6083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9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1_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2_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4.xml><?xml version="1.0" encoding="utf-8"?>
<a:theme xmlns:a="http://schemas.openxmlformats.org/drawingml/2006/main" name="3_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785</Words>
  <Application>Microsoft Office PowerPoint</Application>
  <PresentationFormat>ملء الشاشة</PresentationFormat>
  <Paragraphs>136</Paragraphs>
  <Slides>22</Slides>
  <Notes>13</Notes>
  <HiddenSlides>8</HiddenSlides>
  <MMClips>21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قالب الدروس</vt:lpstr>
      <vt:lpstr>1_قالب الدروس</vt:lpstr>
      <vt:lpstr>2_قالب الدروس</vt:lpstr>
      <vt:lpstr>3_قالب الدروس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وَفَّقَكَ الله</vt:lpstr>
      <vt:lpstr>أَحْسَنْتَ</vt:lpstr>
      <vt:lpstr>حَاوِلْ مَرًّة أُخْرَى</vt:lpstr>
      <vt:lpstr>أَحْسَنْتَ</vt:lpstr>
      <vt:lpstr>حَاوِلْ مَرًّة أُخْرَى</vt:lpstr>
      <vt:lpstr>أَحْسَنْتَ</vt:lpstr>
      <vt:lpstr>حَاوِلْ مَرًّة أُخْرَى</vt:lpstr>
      <vt:lpstr>أَحْسَنْتَ</vt:lpstr>
      <vt:lpstr>حَاوِلْ مَرًّة أُخْرَى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hamad 95</dc:creator>
  <cp:lastModifiedBy>hamad 95</cp:lastModifiedBy>
  <cp:revision>129</cp:revision>
  <dcterms:created xsi:type="dcterms:W3CDTF">2020-03-10T05:21:54Z</dcterms:created>
  <dcterms:modified xsi:type="dcterms:W3CDTF">2020-04-06T08:09:47Z</dcterms:modified>
</cp:coreProperties>
</file>