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4"/>
  </p:notesMasterIdLst>
  <p:sldIdLst>
    <p:sldId id="257" r:id="rId4"/>
    <p:sldId id="313" r:id="rId5"/>
    <p:sldId id="309" r:id="rId6"/>
    <p:sldId id="300" r:id="rId7"/>
    <p:sldId id="315" r:id="rId8"/>
    <p:sldId id="301" r:id="rId9"/>
    <p:sldId id="310" r:id="rId10"/>
    <p:sldId id="312" r:id="rId11"/>
    <p:sldId id="317" r:id="rId12"/>
    <p:sldId id="29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476" autoAdjust="0"/>
  </p:normalViewPr>
  <p:slideViewPr>
    <p:cSldViewPr snapToGrid="0">
      <p:cViewPr varScale="1">
        <p:scale>
          <a:sx n="68" d="100"/>
          <a:sy n="68" d="100"/>
        </p:scale>
        <p:origin x="9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515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07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2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4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66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66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66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290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73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82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6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8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93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16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2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86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0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38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6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1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audio" Target="../media/audio1.wav"/><Relationship Id="rId10" Type="http://schemas.openxmlformats.org/officeDocument/2006/relationships/audio" Target="../media/audio10.wav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Relationship Id="rId9" Type="http://schemas.openxmlformats.org/officeDocument/2006/relationships/audio" Target="../media/audio10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10.wav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microsoft.com/office/2007/relationships/hdphoto" Target="../media/hdphoto2.wdp"/><Relationship Id="rId12" Type="http://schemas.openxmlformats.org/officeDocument/2006/relationships/image" Target="../media/image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5" Type="http://schemas.openxmlformats.org/officeDocument/2006/relationships/audio" Target="../media/audio1.wav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6.xml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5" Type="http://schemas.openxmlformats.org/officeDocument/2006/relationships/audio" Target="../media/audio1.wav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7.xml"/><Relationship Id="rId9" Type="http://schemas.microsoft.com/office/2007/relationships/hdphoto" Target="../media/hdphoto3.wdp"/><Relationship Id="rId14" Type="http://schemas.openxmlformats.org/officeDocument/2006/relationships/audio" Target="../media/audio10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gif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2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Relationship Id="rId9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gif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2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Relationship Id="rId9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06754" y="66042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2606754" y="2914075"/>
            <a:ext cx="7677788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عُنْوانُ الدَّرْسِ:</a:t>
            </a:r>
          </a:p>
          <a:p>
            <a:pPr algn="ctr" rtl="1"/>
            <a:r>
              <a:rPr lang="ar-BH" sz="66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أُنْشودَةُ (حُروفُ العَرَب)</a:t>
            </a:r>
          </a:p>
          <a:p>
            <a:pPr algn="ctr" rtl="1"/>
            <a:r>
              <a:rPr lang="ar-BH" sz="28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كِتابِ وَطَني البَحْرَيْنِ لِلْمَرْحَلَةِ الاِبْتِدائِيَّةِ</a:t>
            </a:r>
          </a:p>
        </p:txBody>
      </p:sp>
      <p:sp>
        <p:nvSpPr>
          <p:cNvPr id="4" name="TextBox 10"/>
          <p:cNvSpPr txBox="1"/>
          <p:nvPr/>
        </p:nvSpPr>
        <p:spPr>
          <a:xfrm>
            <a:off x="1062576" y="1427733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>
                <a:solidFill>
                  <a:srgbClr val="FF0000"/>
                </a:solidFill>
              </a:rPr>
              <a:t>الصّفحة </a:t>
            </a:r>
            <a:r>
              <a:rPr lang="en-US" sz="2800" b="1" dirty="0">
                <a:solidFill>
                  <a:srgbClr val="FF0000"/>
                </a:solidFill>
              </a:rPr>
              <a:t>23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63960" y="1367224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>
                <a:solidFill>
                  <a:srgbClr val="FF0000"/>
                </a:solidFill>
              </a:rPr>
              <a:t>الدَّرْسُ </a:t>
            </a:r>
            <a:r>
              <a:rPr lang="en-US" sz="2800" b="1" dirty="0">
                <a:solidFill>
                  <a:srgbClr val="FF0000"/>
                </a:solidFill>
              </a:rPr>
              <a:t>5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384874" y="1399057"/>
            <a:ext cx="593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/>
              <a:t>الْحَلْقَة الْأَولَى، اللُّغَة الْعَرَبِيَّة، الصّفّ الثّالِث الإِبتدائيّ</a:t>
            </a:r>
            <a:endParaRPr lang="en-US" sz="2800" dirty="0"/>
          </a:p>
        </p:txBody>
      </p:sp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78554" y="54073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5" name="chimes.wav"/>
          </p:stSnd>
        </p:sndAc>
      </p:transition>
    </mc:Choice>
    <mc:Fallback xmlns="">
      <p:transition spd="slow">
        <p:dissolv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499B93-C5B2-4AE0-9CE3-266F3D7CEE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2407"/>
            <a:ext cx="5468832" cy="50664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126" y="157365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313216" y="763936"/>
            <a:ext cx="8435724" cy="33832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BH" sz="9600" b="1" dirty="0">
                <a:solidFill>
                  <a:schemeClr val="tx2"/>
                </a:solidFill>
              </a:rPr>
              <a:t>انْتَهى الدَّرْسُ</a:t>
            </a:r>
          </a:p>
          <a:p>
            <a:pPr marL="0" indent="0" algn="ctr">
              <a:buNone/>
            </a:pPr>
            <a:r>
              <a:rPr lang="ar-BH" sz="9600" b="1" dirty="0">
                <a:solidFill>
                  <a:schemeClr val="tx2"/>
                </a:solidFill>
              </a:rPr>
              <a:t>إلى اللِقاءِ</a:t>
            </a:r>
          </a:p>
        </p:txBody>
      </p:sp>
      <p:pic>
        <p:nvPicPr>
          <p:cNvPr id="6" name="انتهى الدرس إلى اللقاء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98388" y="5298246"/>
            <a:ext cx="609600" cy="48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97475"/>
      </p:ext>
    </p:extLst>
  </p:cSld>
  <p:clrMapOvr>
    <a:masterClrMapping/>
  </p:clrMapOvr>
  <p:transition spd="slow">
    <p:randomBar dir="vert"/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8492" y="1377006"/>
            <a:ext cx="4355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أَهْدافُ الدَّرْسِ: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7B39F4-5D22-4CF5-BA41-FF1B408ACE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85" b="93490" l="26364" r="92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31" b="-1362"/>
          <a:stretch/>
        </p:blipFill>
        <p:spPr>
          <a:xfrm flipH="1">
            <a:off x="538133" y="198928"/>
            <a:ext cx="3394769" cy="58577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2D5A-375F-483E-8ECB-04C1E55A668F}"/>
              </a:ext>
            </a:extLst>
          </p:cNvPr>
          <p:cNvSpPr txBox="1"/>
          <p:nvPr/>
        </p:nvSpPr>
        <p:spPr>
          <a:xfrm>
            <a:off x="2629237" y="2284132"/>
            <a:ext cx="81312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r" rtl="1"/>
            <a:r>
              <a:rPr lang="ar-BH" sz="3600" dirty="0"/>
              <a:t>1-  قِراءَةُ النَّصِّ قِراءَةً جَهْريَّةً واضِحَةً.</a:t>
            </a:r>
          </a:p>
          <a:p>
            <a:pPr marL="742950" indent="-742950" algn="r" rtl="1"/>
            <a:r>
              <a:rPr lang="ar-BH" sz="3600" dirty="0"/>
              <a:t>2- التَّعَرّفُ عَلى الكَلِمَةِ وَضِدِّها.</a:t>
            </a:r>
          </a:p>
          <a:p>
            <a:pPr marL="742950" indent="-742950" algn="r" rtl="1"/>
            <a:r>
              <a:rPr lang="ar-BH" sz="3600" dirty="0"/>
              <a:t>3- الإِجابَةُ عَنِ الأَسْئِلَةِ شَفَويًّا.</a:t>
            </a:r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86030" y="198928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655" y="108938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4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0190897" y="198928"/>
            <a:ext cx="2001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نَقرَأُ: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B238A2-9291-4D67-8F15-0F26B965C5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475017"/>
            <a:ext cx="2322406" cy="22422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6030" y="198928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0" t="25203" r="15163" b="39994"/>
          <a:stretch/>
        </p:blipFill>
        <p:spPr>
          <a:xfrm>
            <a:off x="1671485" y="568260"/>
            <a:ext cx="8802552" cy="5640111"/>
          </a:xfrm>
          <a:prstGeom prst="rect">
            <a:avLst/>
          </a:prstGeom>
        </p:spPr>
      </p:pic>
      <p:pic>
        <p:nvPicPr>
          <p:cNvPr id="5" name="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1603" y="36645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86030" y="198928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sp>
        <p:nvSpPr>
          <p:cNvPr id="17" name="مربع نص 1"/>
          <p:cNvSpPr txBox="1"/>
          <p:nvPr/>
        </p:nvSpPr>
        <p:spPr>
          <a:xfrm>
            <a:off x="6386945" y="719217"/>
            <a:ext cx="526729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</a:rPr>
              <a:t>أَخْتارُ عُنْوانًا مُناسِبًا لِلْأُنْشودَةِ: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57308" y="2923310"/>
            <a:ext cx="1856509" cy="707886"/>
          </a:xfrm>
          <a:prstGeom prst="rect">
            <a:avLst/>
          </a:prstGeom>
          <a:solidFill>
            <a:srgbClr val="00B05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/>
              <a:t>بِلادي</a:t>
            </a:r>
            <a:endParaRPr lang="en-US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083723" y="2923310"/>
            <a:ext cx="1856509" cy="707886"/>
          </a:xfrm>
          <a:prstGeom prst="rect">
            <a:avLst/>
          </a:prstGeom>
          <a:solidFill>
            <a:srgbClr val="00B05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/>
              <a:t>أَلْواني</a:t>
            </a:r>
            <a:endParaRPr lang="en-US" sz="4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714385" y="2923310"/>
            <a:ext cx="2218517" cy="707886"/>
          </a:xfrm>
          <a:prstGeom prst="rect">
            <a:avLst/>
          </a:prstGeom>
          <a:solidFill>
            <a:srgbClr val="00B05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/>
              <a:t>بلِادُ الْعَرَب</a:t>
            </a:r>
            <a:endParaRPr lang="en-US" sz="4000" b="1" dirty="0"/>
          </a:p>
        </p:txBody>
      </p:sp>
      <p:sp>
        <p:nvSpPr>
          <p:cNvPr id="5" name="Oval 4"/>
          <p:cNvSpPr/>
          <p:nvPr/>
        </p:nvSpPr>
        <p:spPr>
          <a:xfrm>
            <a:off x="7564582" y="2189018"/>
            <a:ext cx="3713018" cy="2286000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967134" y="2189018"/>
            <a:ext cx="3713018" cy="2286000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82145" y="40524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3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  <p:bldP spid="18" grpId="0" animBg="1"/>
      <p:bldP spid="19" grpId="0" animBg="1"/>
      <p:bldP spid="5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86030" y="198928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sp>
        <p:nvSpPr>
          <p:cNvPr id="10" name="مربع نص 1"/>
          <p:cNvSpPr txBox="1"/>
          <p:nvPr/>
        </p:nvSpPr>
        <p:spPr>
          <a:xfrm>
            <a:off x="3412136" y="719217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</a:rPr>
              <a:t>هـاتِ ضِدَّ كُلِّ لَفْظٍ ممَّا يَأْتي في جُمْلَةٍ مُفيدَةٍ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2" t="27475" r="7080" b="41414"/>
          <a:stretch/>
        </p:blipFill>
        <p:spPr>
          <a:xfrm>
            <a:off x="2109466" y="1704108"/>
            <a:ext cx="8492836" cy="44057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5173" y="2618507"/>
            <a:ext cx="5500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>
                <a:solidFill>
                  <a:srgbClr val="C00000"/>
                </a:solidFill>
              </a:rPr>
              <a:t>أَنْزَلَ عامِرٌ الحقيبةَ مِنْ عَلى الطّاوِلَةِ.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0735" y="3283540"/>
            <a:ext cx="3920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>
                <a:solidFill>
                  <a:srgbClr val="C00000"/>
                </a:solidFill>
              </a:rPr>
              <a:t>يَصْعُبُ عَليَّ الكَذِبُ.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2878" y="3976256"/>
            <a:ext cx="5500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>
                <a:solidFill>
                  <a:srgbClr val="C00000"/>
                </a:solidFill>
              </a:rPr>
              <a:t>مَنَعَ والِدي عَنّي المَصْروفَ.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5163" y="4668985"/>
            <a:ext cx="5500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>
                <a:solidFill>
                  <a:srgbClr val="C00000"/>
                </a:solidFill>
              </a:rPr>
              <a:t>أَضاعَ ماجِدٌ لُعْبَتَهُ.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16723" y="5347859"/>
            <a:ext cx="5500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>
                <a:solidFill>
                  <a:srgbClr val="C00000"/>
                </a:solidFill>
              </a:rPr>
              <a:t>خَسِرَ فَريقي المُباراةَ.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6030" y="55002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/>
      <p:bldP spid="13" grpId="0"/>
      <p:bldP spid="14" grpId="0"/>
      <p:bldP spid="15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5595" y="1768780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ما سَبَبُ حُبِّنا لِحُروفِنا العَرَبِيَّةِ؟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4617B0-442D-4313-B0E0-3BDB4FFBC13B}"/>
              </a:ext>
            </a:extLst>
          </p:cNvPr>
          <p:cNvSpPr txBox="1"/>
          <p:nvPr/>
        </p:nvSpPr>
        <p:spPr>
          <a:xfrm>
            <a:off x="1465595" y="3997015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لِماذا يَرْفَعُ الإنْسانُ العَلَمَ؟ وَلِماذا يَحْمِلُ القَلَمَ؟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F83158-0BC4-4DD5-9CC8-66E7EDC900F8}"/>
              </a:ext>
            </a:extLst>
          </p:cNvPr>
          <p:cNvSpPr txBox="1"/>
          <p:nvPr/>
        </p:nvSpPr>
        <p:spPr>
          <a:xfrm>
            <a:off x="704907" y="2439360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لِأَنَّها لُغَةُ القُرآنِ الكريمِ وَرَمْزُ هُوِيَتِنا العَرَبِيَةِ.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FDBA19-14EA-427B-877A-4825ECBDBD0A}"/>
              </a:ext>
            </a:extLst>
          </p:cNvPr>
          <p:cNvSpPr txBox="1"/>
          <p:nvPr/>
        </p:nvSpPr>
        <p:spPr>
          <a:xfrm>
            <a:off x="704907" y="4805834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يَرْفَعُ العَلَمَ افْتِخارًا بِوَطَنِهِ وَيَحْمِلُ القَلَمَ حُبًا في العِلْمِ وَالتَعَلُمِ.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B1FC2AE-8EC9-4E5F-ADCF-27E2AD005E2A}"/>
              </a:ext>
            </a:extLst>
          </p:cNvPr>
          <p:cNvGrpSpPr/>
          <p:nvPr/>
        </p:nvGrpSpPr>
        <p:grpSpPr>
          <a:xfrm>
            <a:off x="251267" y="3785769"/>
            <a:ext cx="1739222" cy="2745454"/>
            <a:chOff x="-77570" y="3883755"/>
            <a:chExt cx="1739222" cy="274545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251E3CE-1F20-4661-A90B-D1D8525A8E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18FB04F-3197-4DD3-8631-CF05C4B17F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7FC7A22-8952-4AFF-AF4E-DACC166BBA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sp>
        <p:nvSpPr>
          <p:cNvPr id="14" name="مربع نص 1"/>
          <p:cNvSpPr txBox="1"/>
          <p:nvPr/>
        </p:nvSpPr>
        <p:spPr>
          <a:xfrm>
            <a:off x="3412136" y="719217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الآتيةِ شَفَويًا،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6030" y="198928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pic>
        <p:nvPicPr>
          <p:cNvPr id="3" name="WhatsApp Audio 2020-09-21 at 9.38.45 A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7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5022" y="2343194"/>
            <a:ext cx="10475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- مِنْ حُروفِنا يَتَكَوَّنُ كَلامُنا العَجيبُ.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4617B0-442D-4313-B0E0-3BDB4FFBC13B}"/>
              </a:ext>
            </a:extLst>
          </p:cNvPr>
          <p:cNvSpPr txBox="1"/>
          <p:nvPr/>
        </p:nvSpPr>
        <p:spPr>
          <a:xfrm>
            <a:off x="1465595" y="4127641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-اللهُ أَعْطى العَرَبَ لُغَتَهمْ الجَميلَةَ. 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54AA69C-0A37-4B6B-9BD0-484A48CE1293}"/>
              </a:ext>
            </a:extLst>
          </p:cNvPr>
          <p:cNvGrpSpPr/>
          <p:nvPr/>
        </p:nvGrpSpPr>
        <p:grpSpPr>
          <a:xfrm>
            <a:off x="225411" y="3761942"/>
            <a:ext cx="1739222" cy="2745454"/>
            <a:chOff x="-77570" y="3883755"/>
            <a:chExt cx="1739222" cy="274545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614DFC3-C7EE-4E1B-8B96-36B09677B4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B81C8CE-CF04-4DF8-8A9A-73A881E4C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85BFCB8-5216-45E3-A473-23BBFE40DE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sp>
        <p:nvSpPr>
          <p:cNvPr id="14" name="مربع نص 1"/>
          <p:cNvSpPr txBox="1"/>
          <p:nvPr/>
        </p:nvSpPr>
        <p:spPr>
          <a:xfrm>
            <a:off x="3305298" y="862891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أُحَدِدُ مِنْ النَّصِ ما يَدُلُّ على المَعاني الآتِيَةِ: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6030" y="198928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0" t="42669" r="15246" b="52165"/>
          <a:stretch/>
        </p:blipFill>
        <p:spPr>
          <a:xfrm>
            <a:off x="3855984" y="4958393"/>
            <a:ext cx="7540048" cy="7897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0" t="25203" r="15163" b="69732"/>
          <a:stretch/>
        </p:blipFill>
        <p:spPr>
          <a:xfrm>
            <a:off x="3847176" y="3109915"/>
            <a:ext cx="7548856" cy="774318"/>
          </a:xfrm>
          <a:prstGeom prst="rect">
            <a:avLst/>
          </a:prstGeom>
        </p:spPr>
      </p:pic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444836" y="20567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3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E2D69C1-5543-410A-A855-D0E797C553B0}"/>
              </a:ext>
            </a:extLst>
          </p:cNvPr>
          <p:cNvSpPr txBox="1"/>
          <p:nvPr/>
        </p:nvSpPr>
        <p:spPr>
          <a:xfrm>
            <a:off x="1547879" y="1319588"/>
            <a:ext cx="10408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dirty="0">
                <a:solidFill>
                  <a:schemeClr val="accent2">
                    <a:lumMod val="75000"/>
                  </a:schemeClr>
                </a:solidFill>
              </a:rPr>
              <a:t>أَكْتُبُ فِقْرَةً لا تَزيدُ عِنْ ثَلاثَةِ أَسْطُرٍ تُعَبِرُ عَن حُبّي لِلُّغةِ العَرَبِيَةِ.</a:t>
            </a:r>
            <a:endParaRPr lang="ar-BH" sz="3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 rtl="1"/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A77DD6-06DB-4A8A-898D-670CCA602F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64" y="4150111"/>
            <a:ext cx="2465209" cy="2349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BA276F-6472-440F-A9F4-58BCCE9766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44" y="850003"/>
            <a:ext cx="1968353" cy="179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43126" y="157365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185697" y="2757055"/>
            <a:ext cx="75784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dirty="0"/>
              <a:t>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en-US" sz="2800" dirty="0"/>
          </a:p>
        </p:txBody>
      </p:sp>
      <p:pic>
        <p:nvPicPr>
          <p:cNvPr id="2" name="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72546" y="45096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4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E2D69C1-5543-410A-A855-D0E797C553B0}"/>
              </a:ext>
            </a:extLst>
          </p:cNvPr>
          <p:cNvSpPr txBox="1"/>
          <p:nvPr/>
        </p:nvSpPr>
        <p:spPr>
          <a:xfrm>
            <a:off x="1547879" y="1319588"/>
            <a:ext cx="10408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dirty="0">
                <a:solidFill>
                  <a:schemeClr val="accent2">
                    <a:lumMod val="75000"/>
                  </a:schemeClr>
                </a:solidFill>
              </a:rPr>
              <a:t>أَكْتُبُ فِقْرَةً لا تَزيدُ عِنْ ثَلاثَةِ أَسْطُرٍ تُعَبِرُ عَن حُبّي لِلُّغةِ العَرَبِيَةِ.</a:t>
            </a:r>
          </a:p>
          <a:p>
            <a:pPr algn="ctr" rtl="1"/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A77DD6-06DB-4A8A-898D-670CCA602F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64" y="4150111"/>
            <a:ext cx="2465209" cy="2349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BA276F-6472-440F-A9F4-58BCCE9766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44" y="850003"/>
            <a:ext cx="1968353" cy="179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185697" y="2757055"/>
            <a:ext cx="75784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/>
              <a:t>أَنا أَحُبُّ اللُّغَةَ العَرَبِيَّةَ، فَهِيَ لُغَةُ القُرْآنِ الكَرِيمِ، وَهِيَ الَّتي تُمَيزُ اِنْتِمائي لِوَطَني العَرَبِيِ الكَبِيرِ، هِيَ لُغَتي الَّتي أَتَعَلَمُها لِأُعَبِّرَ بِها عَنْ حُبِّي لِوالِدَيَّ وَبِلادي</a:t>
            </a:r>
            <a:r>
              <a:rPr lang="ar-BH" sz="2800" dirty="0"/>
              <a:t>.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43126" y="157365"/>
            <a:ext cx="364687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b="1" dirty="0"/>
              <a:t>اللُّغَة الْعَرَبِيَّة/الثّالِث الإِبتدائيّ/ حُروفُ العَرَب</a:t>
            </a:r>
            <a:endParaRPr lang="en-US" b="1" dirty="0"/>
          </a:p>
        </p:txBody>
      </p:sp>
      <p:pic>
        <p:nvPicPr>
          <p:cNvPr id="4" name="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61762" y="47151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0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2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2451</TotalTime>
  <Words>302</Words>
  <Application>Microsoft Office PowerPoint</Application>
  <PresentationFormat>Widescreen</PresentationFormat>
  <Paragraphs>53</Paragraphs>
  <Slides>10</Slides>
  <Notes>9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قالب الدروس</vt:lpstr>
      <vt:lpstr>1_قالب الدروس</vt:lpstr>
      <vt:lpstr>2_قالب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Dell</cp:lastModifiedBy>
  <cp:revision>310</cp:revision>
  <dcterms:created xsi:type="dcterms:W3CDTF">2020-03-10T05:21:54Z</dcterms:created>
  <dcterms:modified xsi:type="dcterms:W3CDTF">2020-09-23T19:44:47Z</dcterms:modified>
</cp:coreProperties>
</file>