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57" r:id="rId4"/>
    <p:sldId id="313" r:id="rId5"/>
    <p:sldId id="309" r:id="rId6"/>
    <p:sldId id="300" r:id="rId7"/>
    <p:sldId id="315" r:id="rId8"/>
    <p:sldId id="301" r:id="rId9"/>
    <p:sldId id="310" r:id="rId10"/>
    <p:sldId id="312" r:id="rId11"/>
    <p:sldId id="317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476" autoAdjust="0"/>
  </p:normalViewPr>
  <p:slideViewPr>
    <p:cSldViewPr snapToGrid="0">
      <p:cViewPr varScale="1">
        <p:scale>
          <a:sx n="68" d="100"/>
          <a:sy n="68" d="100"/>
        </p:scale>
        <p:origin x="9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BFD3-E7CE-45D0-835A-F424985BE4FE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0A41-750F-4A5D-9EA3-F3D8E18BF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9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1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0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6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6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6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9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9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4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9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9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4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3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9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7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8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6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7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82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8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93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6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2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19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8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08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38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6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6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1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7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10" Type="http://schemas.openxmlformats.org/officeDocument/2006/relationships/audio" Target="../media/audio10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gi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10.wav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10.wav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12" Type="http://schemas.openxmlformats.org/officeDocument/2006/relationships/image" Target="../media/image3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6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7.xml"/><Relationship Id="rId9" Type="http://schemas.microsoft.com/office/2007/relationships/hdphoto" Target="../media/hdphoto3.wdp"/><Relationship Id="rId1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gif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2.gi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Relationship Id="rId9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gif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12.gi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Relationship Id="rId9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606754" y="66042"/>
            <a:ext cx="7162800" cy="11822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2606754" y="2914075"/>
            <a:ext cx="76777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عُنْوانُ الدَّرْسِ:</a:t>
            </a:r>
          </a:p>
          <a:p>
            <a:pPr algn="ctr" rtl="1"/>
            <a:r>
              <a:rPr lang="ar-BH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أُنْشودَةُ (حُروفُ العَرَب)</a:t>
            </a:r>
          </a:p>
          <a:p>
            <a:pPr algn="ctr" rtl="1"/>
            <a:r>
              <a:rPr lang="ar-BH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مِنْ كِتابِ وَطَني البَحْرَيْنِ لِلْمَرْحَلَةِ الاِبْتِدائِيَّةِ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1062576" y="1427733"/>
            <a:ext cx="1666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solidFill>
                  <a:srgbClr val="FF0000"/>
                </a:solidFill>
              </a:rPr>
              <a:t>الصّفحة </a:t>
            </a:r>
            <a:r>
              <a:rPr lang="en-US" sz="2800" b="1" dirty="0">
                <a:solidFill>
                  <a:srgbClr val="FF0000"/>
                </a:solidFill>
              </a:rPr>
              <a:t>23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63960" y="1367224"/>
            <a:ext cx="15502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solidFill>
                  <a:srgbClr val="FF0000"/>
                </a:solidFill>
              </a:rPr>
              <a:t>الدَّرْسُ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384874" y="1399057"/>
            <a:ext cx="593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/>
              <a:t>الْحَلْقَة الْأَولَى، اللُّغَة الْعَرَبِيَّة، الصّفّ الثّالِث الإِبتدائيّ</a:t>
            </a:r>
            <a:endParaRPr lang="en-US" sz="2800" dirty="0"/>
          </a:p>
        </p:txBody>
      </p:sp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78554" y="5407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5" name="chimes.wav"/>
          </p:stSnd>
        </p:sndAc>
      </p:transition>
    </mc:Choice>
    <mc:Fallback xmlns="">
      <p:transition spd="slow">
        <p:dissolv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99B93-C5B2-4AE0-9CE3-266F3D7CE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407"/>
            <a:ext cx="5468832" cy="5066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126" y="157365"/>
            <a:ext cx="36468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b="1" dirty="0"/>
              <a:t>اللُّغَة الْعَرَبِيَّة/الثّالِث الإِبتدائيّ/ حُروفُ العَرَب</a:t>
            </a:r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13216" y="763936"/>
            <a:ext cx="8435724" cy="3383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BH" sz="9600" b="1" dirty="0">
                <a:solidFill>
                  <a:schemeClr val="tx2"/>
                </a:solidFill>
              </a:rPr>
              <a:t>انْتَهى الدَّرْسُ</a:t>
            </a:r>
          </a:p>
          <a:p>
            <a:pPr marL="0" indent="0" algn="ctr">
              <a:buNone/>
            </a:pPr>
            <a:r>
              <a:rPr lang="ar-BH" sz="9600" b="1" dirty="0">
                <a:solidFill>
                  <a:schemeClr val="tx2"/>
                </a:solidFill>
              </a:rPr>
              <a:t>إلى اللِقاءِ</a:t>
            </a:r>
          </a:p>
        </p:txBody>
      </p:sp>
      <p:pic>
        <p:nvPicPr>
          <p:cNvPr id="6" name="انتهى الدرس إلى اللقاء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98388" y="5298246"/>
            <a:ext cx="609600" cy="4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97475"/>
      </p:ext>
    </p:extLst>
  </p:cSld>
  <p:clrMapOvr>
    <a:masterClrMapping/>
  </p:clrMapOvr>
  <p:transition spd="slow">
    <p:randomBar dir="vert"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8492" y="1377006"/>
            <a:ext cx="435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أَهْدافُ الدَّرْسِ: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B39F4-5D22-4CF5-BA41-FF1B408AC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85" b="93490" l="26364" r="92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31" b="-1362"/>
          <a:stretch/>
        </p:blipFill>
        <p:spPr>
          <a:xfrm flipH="1">
            <a:off x="538133" y="198928"/>
            <a:ext cx="3394769" cy="5857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E2D5A-375F-483E-8ECB-04C1E55A668F}"/>
              </a:ext>
            </a:extLst>
          </p:cNvPr>
          <p:cNvSpPr txBox="1"/>
          <p:nvPr/>
        </p:nvSpPr>
        <p:spPr>
          <a:xfrm>
            <a:off x="2629237" y="2284132"/>
            <a:ext cx="8131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/>
            <a:r>
              <a:rPr lang="ar-BH" sz="3600" dirty="0"/>
              <a:t>1-  قِراءَةُ النَّصِّ قِراءَةً جَهْريَّةً واضِحَةً.</a:t>
            </a:r>
          </a:p>
          <a:p>
            <a:pPr marL="742950" indent="-742950" algn="r" rtl="1"/>
            <a:r>
              <a:rPr lang="ar-BH" sz="3600" dirty="0"/>
              <a:t>2- التَّعَرّفُ عَلى الكَلِمَةِ وَضِدِّها.</a:t>
            </a:r>
          </a:p>
          <a:p>
            <a:pPr marL="742950" indent="-742950" algn="r" rtl="1"/>
            <a:r>
              <a:rPr lang="ar-BH" sz="3600" dirty="0"/>
              <a:t>3- الإِجابَةُ عَنِ الأَسْئِلَةِ شَفَويًّا.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86030" y="198928"/>
            <a:ext cx="36468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b="1" dirty="0"/>
              <a:t>اللُّغَة الْعَرَبِيَّة/الثّالِث الإِبتدائيّ/ حُروفُ العَرَب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55" y="10893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190897" y="198928"/>
            <a:ext cx="200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نَقرَأُ: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238A2-9291-4D67-8F15-0F26B965C5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75017"/>
            <a:ext cx="2322406" cy="2242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030" y="198928"/>
            <a:ext cx="36468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b="1" dirty="0"/>
              <a:t>اللُّغَة الْعَرَبِيَّة/الثّالِث الإِبتدائيّ/ حُروفُ العَرَب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25203" r="15163" b="39994"/>
          <a:stretch/>
        </p:blipFill>
        <p:spPr>
          <a:xfrm>
            <a:off x="1671485" y="568260"/>
            <a:ext cx="8802552" cy="5640111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1603" y="3664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6030" y="198928"/>
            <a:ext cx="36468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b="1" dirty="0"/>
              <a:t>اللُّغَة الْعَرَبِيَّة/الثّالِث الإِبتدائيّ/ حُروفُ العَرَب</a:t>
            </a:r>
            <a:endParaRPr lang="en-US" b="1" dirty="0"/>
          </a:p>
        </p:txBody>
      </p:sp>
      <p:sp>
        <p:nvSpPr>
          <p:cNvPr id="17" name="مربع نص 1"/>
          <p:cNvSpPr txBox="1"/>
          <p:nvPr/>
        </p:nvSpPr>
        <p:spPr>
          <a:xfrm>
            <a:off x="6386945" y="719217"/>
            <a:ext cx="526729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</a:rPr>
              <a:t>أَخْتارُ عُنْوانًا مُناسِبًا لِلْأُنْشودَةِ: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7308" y="2923310"/>
            <a:ext cx="1856509" cy="707886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/>
              <a:t>بِلادي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83723" y="2923310"/>
            <a:ext cx="1856509" cy="707886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/>
              <a:t>أَلْواني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14385" y="2923310"/>
            <a:ext cx="2218517" cy="707886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/>
              <a:t>بلِادُ الْعَرَب</a:t>
            </a:r>
            <a:endParaRPr lang="en-US" sz="4000" b="1" dirty="0"/>
          </a:p>
        </p:txBody>
      </p:sp>
      <p:sp>
        <p:nvSpPr>
          <p:cNvPr id="5" name="Oval 4"/>
          <p:cNvSpPr/>
          <p:nvPr/>
        </p:nvSpPr>
        <p:spPr>
          <a:xfrm>
            <a:off x="7564582" y="2189018"/>
            <a:ext cx="3713018" cy="2286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67134" y="2189018"/>
            <a:ext cx="3713018" cy="2286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2145" y="4052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  <p:bldP spid="18" grpId="0" animBg="1"/>
      <p:bldP spid="19" grpId="0" animBg="1"/>
      <p:bldP spid="5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6030" y="198928"/>
            <a:ext cx="36468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b="1" dirty="0"/>
              <a:t>اللُّغَة الْعَرَبِيَّة/الثّالِث الإِبتدائيّ/ حُروفُ العَرَب</a:t>
            </a:r>
            <a:endParaRPr lang="en-US" b="1" dirty="0"/>
          </a:p>
        </p:txBody>
      </p:sp>
      <p:sp>
        <p:nvSpPr>
          <p:cNvPr id="10" name="مربع نص 1"/>
          <p:cNvSpPr txBox="1"/>
          <p:nvPr/>
        </p:nvSpPr>
        <p:spPr>
          <a:xfrm>
            <a:off x="3412136" y="719217"/>
            <a:ext cx="82421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</a:rPr>
              <a:t>هـاتِ ضِدَّ كُلِّ لَفْظٍ ممَّا يَأْتي في جُمْلَةٍ مُفيدَةٍ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t="27475" r="7080" b="41414"/>
          <a:stretch/>
        </p:blipFill>
        <p:spPr>
          <a:xfrm>
            <a:off x="2109466" y="1704108"/>
            <a:ext cx="8492836" cy="4405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5173" y="2618507"/>
            <a:ext cx="550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</a:rPr>
              <a:t>أَنْزَلَ عامِرٌ الحقيبةَ مِنْ عَلى الطّاوِلَةِ.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0735" y="3283540"/>
            <a:ext cx="392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</a:rPr>
              <a:t>يَصْعُبُ عَليَّ الكَذِبُ.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878" y="3976256"/>
            <a:ext cx="550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</a:rPr>
              <a:t>مَنَعَ والِدي عَنّي المَصْروفَ.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5163" y="4668985"/>
            <a:ext cx="550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</a:rPr>
              <a:t>أَضاعَ ماجِدٌ لُعْبَتَهُ.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6723" y="5347859"/>
            <a:ext cx="550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</a:rPr>
              <a:t>خَسِرَ فَريقي المُباراةَ.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" name="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6030" y="5500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  <p:bldP spid="13" grpId="0"/>
      <p:bldP spid="14" grpId="0"/>
      <p:bldP spid="1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5595" y="1768780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ما سَبَبُ حُبِّنا لِحُروفِنا العَرَبِيَّةِ؟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17B0-442D-4313-B0E0-3BDB4FFBC13B}"/>
              </a:ext>
            </a:extLst>
          </p:cNvPr>
          <p:cNvSpPr txBox="1"/>
          <p:nvPr/>
        </p:nvSpPr>
        <p:spPr>
          <a:xfrm>
            <a:off x="1465595" y="3997015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لِماذا يَرْفَعُ الإنْسانُ العَلَمَ؟ وَلِماذا يَحْمِلُ القَلَمَ؟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83158-0BC4-4DD5-9CC8-66E7EDC900F8}"/>
              </a:ext>
            </a:extLst>
          </p:cNvPr>
          <p:cNvSpPr txBox="1"/>
          <p:nvPr/>
        </p:nvSpPr>
        <p:spPr>
          <a:xfrm>
            <a:off x="704907" y="2439360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لِأَنَّها لُغَةُ القُرآنِ الكريمِ وَرَمْزُ هُوِيَتِنا العَرَبِيَةِ.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DBA19-14EA-427B-877A-4825ECBDBD0A}"/>
              </a:ext>
            </a:extLst>
          </p:cNvPr>
          <p:cNvSpPr txBox="1"/>
          <p:nvPr/>
        </p:nvSpPr>
        <p:spPr>
          <a:xfrm>
            <a:off x="704907" y="4805834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يَرْفَعُ العَلَمَ افْتِخارًا بِوَطَنِهِ وَيَحْمِلُ القَلَمَ حُبًا في العِلْمِ وَالتَعَلُمِ.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1FC2AE-8EC9-4E5F-ADCF-27E2AD005E2A}"/>
              </a:ext>
            </a:extLst>
          </p:cNvPr>
          <p:cNvGrpSpPr/>
          <p:nvPr/>
        </p:nvGrpSpPr>
        <p:grpSpPr>
          <a:xfrm>
            <a:off x="251267" y="3785769"/>
            <a:ext cx="1739222" cy="2745454"/>
            <a:chOff x="-77570" y="3883755"/>
            <a:chExt cx="1739222" cy="27454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51E3CE-1F20-4661-A90B-D1D8525A8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426" b="8463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82"/>
            <a:stretch/>
          </p:blipFill>
          <p:spPr>
            <a:xfrm>
              <a:off x="-77570" y="3883755"/>
              <a:ext cx="1248559" cy="11464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8FB04F-3197-4DD3-8631-CF05C4B17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643" b="41640" l="7848" r="355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7" t="8486" r="64407" b="60248"/>
            <a:stretch/>
          </p:blipFill>
          <p:spPr>
            <a:xfrm>
              <a:off x="216310" y="4848068"/>
              <a:ext cx="1445342" cy="161249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7FC7A22-8952-4AFF-AF4E-DACC166BBA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1591" b="38449" l="9037" r="16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7" t="8486" r="82087" b="60248"/>
            <a:stretch/>
          </p:blipFill>
          <p:spPr>
            <a:xfrm>
              <a:off x="216310" y="4861524"/>
              <a:ext cx="516330" cy="1767685"/>
            </a:xfrm>
            <a:prstGeom prst="rect">
              <a:avLst/>
            </a:prstGeom>
          </p:spPr>
        </p:pic>
      </p:grpSp>
      <p:sp>
        <p:nvSpPr>
          <p:cNvPr id="14" name="مربع نص 1"/>
          <p:cNvSpPr txBox="1"/>
          <p:nvPr/>
        </p:nvSpPr>
        <p:spPr>
          <a:xfrm>
            <a:off x="3412136" y="719217"/>
            <a:ext cx="82421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أُجيبُ عَنِ الأَسْئِلَةِ الآتيةِ شَفَويًا، ثُمَّ أَقْرَأُ الإجابَةَ: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030" y="198928"/>
            <a:ext cx="36468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b="1" dirty="0"/>
              <a:t>اللُّغَة الْعَرَبِيَّة/الثّالِث الإِبتدائيّ/ حُروفُ العَرَب</a:t>
            </a:r>
            <a:endParaRPr lang="en-US" b="1" dirty="0"/>
          </a:p>
        </p:txBody>
      </p:sp>
      <p:pic>
        <p:nvPicPr>
          <p:cNvPr id="3" name="WhatsApp Audio 2020-09-21 at 9.38.45 A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5022" y="2343194"/>
            <a:ext cx="1047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- مِنْ حُروفِنا يَتَكَوَّنُ كَلامُنا العَجيبُ.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617B0-442D-4313-B0E0-3BDB4FFBC13B}"/>
              </a:ext>
            </a:extLst>
          </p:cNvPr>
          <p:cNvSpPr txBox="1"/>
          <p:nvPr/>
        </p:nvSpPr>
        <p:spPr>
          <a:xfrm>
            <a:off x="1465595" y="4127641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-اللهُ أَعْطى العَرَبَ لُغَتَهمْ الجَميلَةَ.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4AA69C-0A37-4B6B-9BD0-484A48CE1293}"/>
              </a:ext>
            </a:extLst>
          </p:cNvPr>
          <p:cNvGrpSpPr/>
          <p:nvPr/>
        </p:nvGrpSpPr>
        <p:grpSpPr>
          <a:xfrm>
            <a:off x="225411" y="3761942"/>
            <a:ext cx="1739222" cy="2745454"/>
            <a:chOff x="-77570" y="3883755"/>
            <a:chExt cx="1739222" cy="27454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14DFC3-C7EE-4E1B-8B96-36B09677B4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426" b="8463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82"/>
            <a:stretch/>
          </p:blipFill>
          <p:spPr>
            <a:xfrm>
              <a:off x="-77570" y="3883755"/>
              <a:ext cx="1248559" cy="11464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81C8CE-CF04-4DF8-8A9A-73A881E4C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643" b="41640" l="7848" r="355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7" t="8486" r="64407" b="60248"/>
            <a:stretch/>
          </p:blipFill>
          <p:spPr>
            <a:xfrm>
              <a:off x="216310" y="4848068"/>
              <a:ext cx="1445342" cy="161249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5BFCB8-5216-45E3-A473-23BBFE40D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1591" b="38449" l="9037" r="16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7" t="8486" r="82087" b="60248"/>
            <a:stretch/>
          </p:blipFill>
          <p:spPr>
            <a:xfrm>
              <a:off x="216310" y="4861524"/>
              <a:ext cx="516330" cy="1767685"/>
            </a:xfrm>
            <a:prstGeom prst="rect">
              <a:avLst/>
            </a:prstGeom>
          </p:spPr>
        </p:pic>
      </p:grpSp>
      <p:sp>
        <p:nvSpPr>
          <p:cNvPr id="14" name="مربع نص 1"/>
          <p:cNvSpPr txBox="1"/>
          <p:nvPr/>
        </p:nvSpPr>
        <p:spPr>
          <a:xfrm>
            <a:off x="3305298" y="862891"/>
            <a:ext cx="82421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أُحَدِدُ مِنْ النَّصِ ما يَدُلُّ على المَعاني الآتِيَةِ: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030" y="198928"/>
            <a:ext cx="36468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b="1" dirty="0"/>
              <a:t>اللُّغَة الْعَرَبِيَّة/الثّالِث الإِبتدائيّ/ حُروفُ العَرَب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42669" r="15246" b="52165"/>
          <a:stretch/>
        </p:blipFill>
        <p:spPr>
          <a:xfrm>
            <a:off x="3855984" y="4958393"/>
            <a:ext cx="7540048" cy="789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25203" r="15163" b="69732"/>
          <a:stretch/>
        </p:blipFill>
        <p:spPr>
          <a:xfrm>
            <a:off x="3847176" y="3109915"/>
            <a:ext cx="7548856" cy="774318"/>
          </a:xfrm>
          <a:prstGeom prst="rect">
            <a:avLst/>
          </a:prstGeom>
        </p:spPr>
      </p:pic>
      <p:pic>
        <p:nvPicPr>
          <p:cNvPr id="2" name="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44836" y="2056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2D69C1-5543-410A-A855-D0E797C553B0}"/>
              </a:ext>
            </a:extLst>
          </p:cNvPr>
          <p:cNvSpPr txBox="1"/>
          <p:nvPr/>
        </p:nvSpPr>
        <p:spPr>
          <a:xfrm>
            <a:off x="1547879" y="1319588"/>
            <a:ext cx="1040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accent2">
                    <a:lumMod val="75000"/>
                  </a:schemeClr>
                </a:solidFill>
              </a:rPr>
              <a:t>أَكْتُبُ فِقْرَةً لا تَزيدُ عِنْ ثَلاثَةِ أَسْطُرٍ تُعَبِرُ عَن حُبّي لِلُّغةِ العَرَبِيَةِ.</a:t>
            </a:r>
            <a:endParaRPr lang="ar-BH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77DD6-06DB-4A8A-898D-670CCA602F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64" y="4150111"/>
            <a:ext cx="2465209" cy="234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BA276F-6472-440F-A9F4-58BCCE9766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4" y="850003"/>
            <a:ext cx="1968353" cy="179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3126" y="157365"/>
            <a:ext cx="36468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b="1" dirty="0"/>
              <a:t>اللُّغَة الْعَرَبِيَّة/الثّالِث الإِبتدائيّ/ حُروفُ العَرَب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85697" y="2757055"/>
            <a:ext cx="7578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dirty="0"/>
              <a:t>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800" dirty="0"/>
          </a:p>
        </p:txBody>
      </p:sp>
      <p:pic>
        <p:nvPicPr>
          <p:cNvPr id="2" name="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72546" y="4509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2D69C1-5543-410A-A855-D0E797C553B0}"/>
              </a:ext>
            </a:extLst>
          </p:cNvPr>
          <p:cNvSpPr txBox="1"/>
          <p:nvPr/>
        </p:nvSpPr>
        <p:spPr>
          <a:xfrm>
            <a:off x="1547879" y="1319588"/>
            <a:ext cx="1040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accent2">
                    <a:lumMod val="75000"/>
                  </a:schemeClr>
                </a:solidFill>
              </a:rPr>
              <a:t>أَكْتُبُ فِقْرَةً لا تَزيدُ عِنْ ثَلاثَةِ أَسْطُرٍ تُعَبِرُ عَن حُبّي لِلُّغةِ العَرَبِيَةِ.</a:t>
            </a:r>
          </a:p>
          <a:p>
            <a:pPr algn="ctr" rtl="1"/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77DD6-06DB-4A8A-898D-670CCA602F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64" y="4150111"/>
            <a:ext cx="2465209" cy="234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BA276F-6472-440F-A9F4-58BCCE9766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4" y="850003"/>
            <a:ext cx="1968353" cy="179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85697" y="2757055"/>
            <a:ext cx="7578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/>
              <a:t>أَنا أَحُبُّ اللُّغَةَ العَرَبِيَّةَ، فَهِيَ لُغَةُ القُرْآنِ الكَرِيمِ، وَهِيَ الَّتي تُمَيزُ اِنْتِمائي لِوَطَني العَرَبِيِ الكَبِيرِ، هِيَ لُغَتي الَّتي أَتَعَلَمُها لِأُعَبِّرَ بِها عَنْ حُبِّي لِوالِدَيَّ وَبِلادي</a:t>
            </a:r>
            <a:r>
              <a:rPr lang="ar-BH" sz="2800" dirty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3126" y="157365"/>
            <a:ext cx="36468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b="1" dirty="0"/>
              <a:t>اللُّغَة الْعَرَبِيَّة/الثّالِث الإِبتدائيّ/ حُروفُ العَرَب</a:t>
            </a:r>
            <a:endParaRPr lang="en-US" b="1" dirty="0"/>
          </a:p>
        </p:txBody>
      </p:sp>
      <p:pic>
        <p:nvPicPr>
          <p:cNvPr id="4" name="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61762" y="4715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2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302</Words>
  <Application>Microsoft Office PowerPoint</Application>
  <PresentationFormat>Widescreen</PresentationFormat>
  <Paragraphs>53</Paragraphs>
  <Slides>10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قالب الدروس</vt:lpstr>
      <vt:lpstr>1_قالب الدروس</vt:lpstr>
      <vt:lpstr>2_قالب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hamad 95</dc:creator>
  <cp:lastModifiedBy>Dell</cp:lastModifiedBy>
  <cp:revision>310</cp:revision>
  <dcterms:created xsi:type="dcterms:W3CDTF">2020-03-10T05:21:54Z</dcterms:created>
  <dcterms:modified xsi:type="dcterms:W3CDTF">2020-09-23T19:44:47Z</dcterms:modified>
</cp:coreProperties>
</file>