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73" r:id="rId5"/>
    <p:sldId id="271" r:id="rId6"/>
    <p:sldId id="272" r:id="rId7"/>
    <p:sldId id="27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26CE26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71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Relationship Id="rId9" Type="http://schemas.openxmlformats.org/officeDocument/2006/relationships/image" Target="../media/image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4.emf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slide" Target="slide5.xml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openxmlformats.org/officeDocument/2006/relationships/image" Target="../media/image7.pn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microsoft.com/office/2007/relationships/hdphoto" Target="../media/hdphoto3.wdp"/><Relationship Id="rId5" Type="http://schemas.microsoft.com/office/2007/relationships/media" Target="../media/media5.m4a"/><Relationship Id="rId15" Type="http://schemas.openxmlformats.org/officeDocument/2006/relationships/image" Target="../media/image6.png"/><Relationship Id="rId10" Type="http://schemas.openxmlformats.org/officeDocument/2006/relationships/image" Target="../media/image5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emf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9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2.xml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2" Type="http://schemas.openxmlformats.org/officeDocument/2006/relationships/audio" Target="../media/media9.m4a"/><Relationship Id="rId16" Type="http://schemas.openxmlformats.org/officeDocument/2006/relationships/image" Target="../media/image2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microsoft.com/office/2007/relationships/hdphoto" Target="../media/hdphoto3.wdp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ف الثالث.m4a">
            <a:hlinkClick r:id="" action="ppaction://media"/>
            <a:extLst>
              <a:ext uri="{FF2B5EF4-FFF2-40B4-BE49-F238E27FC236}">
                <a16:creationId xmlns:a16="http://schemas.microsoft.com/office/drawing/2014/main" id="{F95401B0-8F37-D841-8221-27FCA648C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8098" y="5066047"/>
            <a:ext cx="1044000" cy="1044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13063" y="1616681"/>
            <a:ext cx="12192000" cy="2739211"/>
            <a:chOff x="-8712" y="2243697"/>
            <a:chExt cx="12192000" cy="2739211"/>
          </a:xfrm>
        </p:grpSpPr>
        <p:grpSp>
          <p:nvGrpSpPr>
            <p:cNvPr id="6" name="Group 5"/>
            <p:cNvGrpSpPr/>
            <p:nvPr/>
          </p:nvGrpSpPr>
          <p:grpSpPr>
            <a:xfrm>
              <a:off x="-8712" y="2243697"/>
              <a:ext cx="12192000" cy="2739211"/>
              <a:chOff x="-8712" y="2309011"/>
              <a:chExt cx="12192000" cy="2739211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-8712" y="2309011"/>
                <a:ext cx="12192000" cy="2739211"/>
              </a:xfrm>
              <a:prstGeom prst="rect">
                <a:avLst/>
              </a:prstGeom>
              <a:solidFill>
                <a:srgbClr val="99CCFF"/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r" rtl="1"/>
                <a:r>
                  <a:rPr lang="ar-BH" sz="4000" b="1" dirty="0" smtClean="0"/>
                  <a:t>                 </a:t>
                </a:r>
                <a:r>
                  <a:rPr lang="en-US" sz="4000" b="1" dirty="0" smtClean="0"/>
                  <a:t> </a:t>
                </a:r>
                <a:r>
                  <a:rPr lang="ar-BH" sz="4000" b="1" dirty="0" smtClean="0"/>
                  <a:t>                                      </a:t>
                </a:r>
                <a:r>
                  <a:rPr lang="en-US" sz="4000" b="1" dirty="0" smtClean="0"/>
                  <a:t>         </a:t>
                </a:r>
                <a:r>
                  <a:rPr lang="ar-BH" sz="4000" b="1" dirty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التربية </a:t>
                </a:r>
                <a:r>
                  <a:rPr lang="ar-BH" sz="4000" b="1" dirty="0" smtClean="0">
                    <a:solidFill>
                      <a:srgbClr val="FF000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الرياضية</a:t>
                </a:r>
                <a:endParaRPr lang="en-US" sz="1200" b="1" dirty="0" smtClean="0"/>
              </a:p>
              <a:p>
                <a:pPr algn="r" rtl="1"/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</a:t>
                </a:r>
                <a:r>
                  <a:rPr lang="en-US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الصف</a:t>
                </a:r>
                <a:r>
                  <a:rPr lang="ar-SA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8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الثالث</a:t>
                </a:r>
              </a:p>
              <a:p>
                <a:pPr algn="r" rtl="1"/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الفصل </a:t>
                </a:r>
                <a:r>
                  <a:rPr lang="ar-BH" sz="4400" b="1" dirty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الأول/الوحدة </a:t>
                </a:r>
                <a:r>
                  <a:rPr lang="ar-BH" sz="4400" b="1" dirty="0" smtClean="0">
                    <a:solidFill>
                      <a:schemeClr val="tx1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الثانية</a:t>
                </a:r>
              </a:p>
              <a:p>
                <a:pPr algn="r" rtl="1"/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                                             </a:t>
                </a:r>
                <a:r>
                  <a:rPr lang="ar-BH" sz="4000" b="1" dirty="0" smtClean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       </a:t>
                </a:r>
                <a:r>
                  <a:rPr lang="ar-BH" sz="4000" b="1" dirty="0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ألعاب </a:t>
                </a:r>
                <a:r>
                  <a:rPr lang="ar-BH" sz="4000" b="1" dirty="0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صغيرة (التمرير</a:t>
                </a:r>
                <a:r>
                  <a:rPr lang="ar-BH" sz="4000" b="1" dirty="0" smtClean="0">
                    <a:solidFill>
                      <a:srgbClr val="002060"/>
                    </a:solidFill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)</a:t>
                </a:r>
                <a:endParaRPr lang="en-US" sz="4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120409" y="2439642"/>
                <a:ext cx="2557477" cy="249299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050505"/>
                </a:clrFrom>
                <a:clrTo>
                  <a:srgbClr val="050505">
                    <a:alpha val="0"/>
                  </a:srgbClr>
                </a:clrTo>
              </a:clrChange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106" y="2417072"/>
              <a:ext cx="1688277" cy="237186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62868" y="4266830"/>
              <a:ext cx="2278824" cy="45958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كرة </a:t>
              </a:r>
              <a:r>
                <a:rPr lang="ar-BH" sz="3200" b="1" dirty="0" smtClean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السلة</a:t>
              </a:r>
              <a:endParaRPr lang="en-US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1" name="1Recorded Sound">
            <a:hlinkClick r:id="" action="ppaction://media"/>
            <a:extLst>
              <a:ext uri="{FF2B5EF4-FFF2-40B4-BE49-F238E27FC236}">
                <a16:creationId xmlns:a16="http://schemas.microsoft.com/office/drawing/2014/main" id="{C1D52A62-7F14-42E2-8555-A38EDEAF3C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796" y="5066047"/>
            <a:ext cx="1044000" cy="10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5062" y="4495587"/>
            <a:ext cx="2749270" cy="2105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hlinkClick r:id="rId12" action="ppaction://hlinksldjump"/>
          </p:cNvPr>
          <p:cNvSpPr/>
          <p:nvPr/>
        </p:nvSpPr>
        <p:spPr>
          <a:xfrm>
            <a:off x="8120208" y="5185907"/>
            <a:ext cx="1505523" cy="752581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0519" y="3288624"/>
            <a:ext cx="3692504" cy="2828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الايقونات لمهارة واحدة.m4a">
            <a:hlinkClick r:id="" action="ppaction://media"/>
            <a:extLst>
              <a:ext uri="{FF2B5EF4-FFF2-40B4-BE49-F238E27FC236}">
                <a16:creationId xmlns:a16="http://schemas.microsoft.com/office/drawing/2014/main" id="{4D6E06CF-94A2-5E4E-A8AF-EBE7531AC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4000" y="5416488"/>
            <a:ext cx="1044000" cy="1044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8077199" y="3578633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49966" tIns="748913" rIns="649966" bIns="801035" numCol="1" spcCol="1270" anchor="ctr" anchorCtr="0">
            <a:noAutofit/>
          </a:bodyPr>
          <a:lstStyle/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4000" b="1" kern="1200" dirty="0">
              <a:solidFill>
                <a:schemeClr val="tx1"/>
              </a:solidFill>
              <a:effectLst/>
            </a:endParaRPr>
          </a:p>
          <a:p>
            <a:pPr lvl="0" algn="ctr" defTabSz="1778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 smtClean="0">
                <a:solidFill>
                  <a:schemeClr val="tx1"/>
                </a:solidFill>
                <a:effectLst/>
              </a:rPr>
              <a:t>التقييم الذاتي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241138" y="2765562"/>
            <a:ext cx="2371642" cy="2384755"/>
          </a:xfrm>
          <a:custGeom>
            <a:avLst/>
            <a:gdLst>
              <a:gd name="connsiteX0" fmla="*/ 1774574 w 2371642"/>
              <a:gd name="connsiteY0" fmla="*/ 602611 h 2384755"/>
              <a:gd name="connsiteX1" fmla="*/ 2124828 w 2371642"/>
              <a:gd name="connsiteY1" fmla="*/ 498349 h 2384755"/>
              <a:gd name="connsiteX2" fmla="*/ 2254070 w 2371642"/>
              <a:gd name="connsiteY2" fmla="*/ 723971 h 2384755"/>
              <a:gd name="connsiteX3" fmla="*/ 1986947 w 2371642"/>
              <a:gd name="connsiteY3" fmla="*/ 973358 h 2384755"/>
              <a:gd name="connsiteX4" fmla="*/ 1986947 w 2371642"/>
              <a:gd name="connsiteY4" fmla="*/ 1411397 h 2384755"/>
              <a:gd name="connsiteX5" fmla="*/ 2254070 w 2371642"/>
              <a:gd name="connsiteY5" fmla="*/ 1660784 h 2384755"/>
              <a:gd name="connsiteX6" fmla="*/ 2124828 w 2371642"/>
              <a:gd name="connsiteY6" fmla="*/ 1886406 h 2384755"/>
              <a:gd name="connsiteX7" fmla="*/ 1774574 w 2371642"/>
              <a:gd name="connsiteY7" fmla="*/ 1782144 h 2384755"/>
              <a:gd name="connsiteX8" fmla="*/ 1398194 w 2371642"/>
              <a:gd name="connsiteY8" fmla="*/ 2001163 h 2384755"/>
              <a:gd name="connsiteX9" fmla="*/ 1314570 w 2371642"/>
              <a:gd name="connsiteY9" fmla="*/ 2356909 h 2384755"/>
              <a:gd name="connsiteX10" fmla="*/ 1057072 w 2371642"/>
              <a:gd name="connsiteY10" fmla="*/ 2356909 h 2384755"/>
              <a:gd name="connsiteX11" fmla="*/ 973448 w 2371642"/>
              <a:gd name="connsiteY11" fmla="*/ 2001163 h 2384755"/>
              <a:gd name="connsiteX12" fmla="*/ 597068 w 2371642"/>
              <a:gd name="connsiteY12" fmla="*/ 1782144 h 2384755"/>
              <a:gd name="connsiteX13" fmla="*/ 246814 w 2371642"/>
              <a:gd name="connsiteY13" fmla="*/ 1886406 h 2384755"/>
              <a:gd name="connsiteX14" fmla="*/ 117572 w 2371642"/>
              <a:gd name="connsiteY14" fmla="*/ 1660784 h 2384755"/>
              <a:gd name="connsiteX15" fmla="*/ 384695 w 2371642"/>
              <a:gd name="connsiteY15" fmla="*/ 1411397 h 2384755"/>
              <a:gd name="connsiteX16" fmla="*/ 384695 w 2371642"/>
              <a:gd name="connsiteY16" fmla="*/ 973358 h 2384755"/>
              <a:gd name="connsiteX17" fmla="*/ 117572 w 2371642"/>
              <a:gd name="connsiteY17" fmla="*/ 723971 h 2384755"/>
              <a:gd name="connsiteX18" fmla="*/ 246814 w 2371642"/>
              <a:gd name="connsiteY18" fmla="*/ 498349 h 2384755"/>
              <a:gd name="connsiteX19" fmla="*/ 597068 w 2371642"/>
              <a:gd name="connsiteY19" fmla="*/ 602611 h 2384755"/>
              <a:gd name="connsiteX20" fmla="*/ 973448 w 2371642"/>
              <a:gd name="connsiteY20" fmla="*/ 383592 h 2384755"/>
              <a:gd name="connsiteX21" fmla="*/ 1057072 w 2371642"/>
              <a:gd name="connsiteY21" fmla="*/ 27846 h 2384755"/>
              <a:gd name="connsiteX22" fmla="*/ 1314570 w 2371642"/>
              <a:gd name="connsiteY22" fmla="*/ 27846 h 2384755"/>
              <a:gd name="connsiteX23" fmla="*/ 1398194 w 2371642"/>
              <a:gd name="connsiteY23" fmla="*/ 383592 h 2384755"/>
              <a:gd name="connsiteX24" fmla="*/ 1774574 w 2371642"/>
              <a:gd name="connsiteY24" fmla="*/ 602611 h 238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371642" h="2384755">
                <a:moveTo>
                  <a:pt x="1774574" y="602611"/>
                </a:moveTo>
                <a:lnTo>
                  <a:pt x="2124828" y="498349"/>
                </a:lnTo>
                <a:lnTo>
                  <a:pt x="2254070" y="723971"/>
                </a:lnTo>
                <a:lnTo>
                  <a:pt x="1986947" y="973358"/>
                </a:lnTo>
                <a:cubicBezTo>
                  <a:pt x="2025545" y="1116780"/>
                  <a:pt x="2025545" y="1267975"/>
                  <a:pt x="1986947" y="1411397"/>
                </a:cubicBezTo>
                <a:lnTo>
                  <a:pt x="2254070" y="1660784"/>
                </a:lnTo>
                <a:lnTo>
                  <a:pt x="2124828" y="1886406"/>
                </a:lnTo>
                <a:lnTo>
                  <a:pt x="1774574" y="1782144"/>
                </a:lnTo>
                <a:cubicBezTo>
                  <a:pt x="1670639" y="1887545"/>
                  <a:pt x="1540727" y="1963143"/>
                  <a:pt x="1398194" y="2001163"/>
                </a:cubicBezTo>
                <a:lnTo>
                  <a:pt x="1314570" y="2356909"/>
                </a:lnTo>
                <a:lnTo>
                  <a:pt x="1057072" y="2356909"/>
                </a:lnTo>
                <a:lnTo>
                  <a:pt x="973448" y="2001163"/>
                </a:lnTo>
                <a:cubicBezTo>
                  <a:pt x="830916" y="1963143"/>
                  <a:pt x="701003" y="1887545"/>
                  <a:pt x="597068" y="1782144"/>
                </a:cubicBezTo>
                <a:lnTo>
                  <a:pt x="246814" y="1886406"/>
                </a:lnTo>
                <a:lnTo>
                  <a:pt x="117572" y="1660784"/>
                </a:lnTo>
                <a:lnTo>
                  <a:pt x="384695" y="1411397"/>
                </a:lnTo>
                <a:cubicBezTo>
                  <a:pt x="346097" y="1267975"/>
                  <a:pt x="346097" y="1116780"/>
                  <a:pt x="384695" y="973358"/>
                </a:cubicBezTo>
                <a:lnTo>
                  <a:pt x="117572" y="723971"/>
                </a:lnTo>
                <a:lnTo>
                  <a:pt x="246814" y="498349"/>
                </a:lnTo>
                <a:lnTo>
                  <a:pt x="597068" y="602611"/>
                </a:lnTo>
                <a:cubicBezTo>
                  <a:pt x="701003" y="497210"/>
                  <a:pt x="830915" y="421612"/>
                  <a:pt x="973448" y="383592"/>
                </a:cubicBezTo>
                <a:lnTo>
                  <a:pt x="1057072" y="27846"/>
                </a:lnTo>
                <a:lnTo>
                  <a:pt x="1314570" y="27846"/>
                </a:lnTo>
                <a:lnTo>
                  <a:pt x="1398194" y="383592"/>
                </a:lnTo>
                <a:cubicBezTo>
                  <a:pt x="1540726" y="421612"/>
                  <a:pt x="1670639" y="497210"/>
                  <a:pt x="1774574" y="602611"/>
                </a:cubicBez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2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27548" tIns="633091" rIns="627548" bIns="633091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b="1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b="1" kern="1200" dirty="0">
                <a:solidFill>
                  <a:schemeClr val="tx1"/>
                </a:solidFill>
                <a:effectLst/>
              </a:rPr>
              <a:t>فيديو تعليمي</a:t>
            </a:r>
            <a:endParaRPr lang="en-US" sz="2400" b="1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293421" y="1006673"/>
            <a:ext cx="2833668" cy="2868080"/>
          </a:xfrm>
          <a:custGeom>
            <a:avLst/>
            <a:gdLst>
              <a:gd name="connsiteX0" fmla="*/ 1723509 w 2303396"/>
              <a:gd name="connsiteY0" fmla="*/ 590571 h 2352060"/>
              <a:gd name="connsiteX1" fmla="*/ 2064619 w 2303396"/>
              <a:gd name="connsiteY1" fmla="*/ 492504 h 2352060"/>
              <a:gd name="connsiteX2" fmla="*/ 2191468 w 2303396"/>
              <a:gd name="connsiteY2" fmla="*/ 718844 h 2352060"/>
              <a:gd name="connsiteX3" fmla="*/ 1929771 w 2303396"/>
              <a:gd name="connsiteY3" fmla="*/ 958610 h 2352060"/>
              <a:gd name="connsiteX4" fmla="*/ 1929771 w 2303396"/>
              <a:gd name="connsiteY4" fmla="*/ 1393449 h 2352060"/>
              <a:gd name="connsiteX5" fmla="*/ 2191468 w 2303396"/>
              <a:gd name="connsiteY5" fmla="*/ 1633216 h 2352060"/>
              <a:gd name="connsiteX6" fmla="*/ 2064619 w 2303396"/>
              <a:gd name="connsiteY6" fmla="*/ 1859556 h 2352060"/>
              <a:gd name="connsiteX7" fmla="*/ 1723509 w 2303396"/>
              <a:gd name="connsiteY7" fmla="*/ 1761489 h 2352060"/>
              <a:gd name="connsiteX8" fmla="*/ 1357960 w 2303396"/>
              <a:gd name="connsiteY8" fmla="*/ 1978909 h 2352060"/>
              <a:gd name="connsiteX9" fmla="*/ 1276742 w 2303396"/>
              <a:gd name="connsiteY9" fmla="*/ 2324418 h 2352060"/>
              <a:gd name="connsiteX10" fmla="*/ 1026654 w 2303396"/>
              <a:gd name="connsiteY10" fmla="*/ 2324418 h 2352060"/>
              <a:gd name="connsiteX11" fmla="*/ 945436 w 2303396"/>
              <a:gd name="connsiteY11" fmla="*/ 1978908 h 2352060"/>
              <a:gd name="connsiteX12" fmla="*/ 579887 w 2303396"/>
              <a:gd name="connsiteY12" fmla="*/ 1761488 h 2352060"/>
              <a:gd name="connsiteX13" fmla="*/ 238777 w 2303396"/>
              <a:gd name="connsiteY13" fmla="*/ 1859556 h 2352060"/>
              <a:gd name="connsiteX14" fmla="*/ 111928 w 2303396"/>
              <a:gd name="connsiteY14" fmla="*/ 1633216 h 2352060"/>
              <a:gd name="connsiteX15" fmla="*/ 373625 w 2303396"/>
              <a:gd name="connsiteY15" fmla="*/ 1393450 h 2352060"/>
              <a:gd name="connsiteX16" fmla="*/ 373625 w 2303396"/>
              <a:gd name="connsiteY16" fmla="*/ 958611 h 2352060"/>
              <a:gd name="connsiteX17" fmla="*/ 111928 w 2303396"/>
              <a:gd name="connsiteY17" fmla="*/ 718844 h 2352060"/>
              <a:gd name="connsiteX18" fmla="*/ 238777 w 2303396"/>
              <a:gd name="connsiteY18" fmla="*/ 492504 h 2352060"/>
              <a:gd name="connsiteX19" fmla="*/ 579887 w 2303396"/>
              <a:gd name="connsiteY19" fmla="*/ 590571 h 2352060"/>
              <a:gd name="connsiteX20" fmla="*/ 945436 w 2303396"/>
              <a:gd name="connsiteY20" fmla="*/ 373151 h 2352060"/>
              <a:gd name="connsiteX21" fmla="*/ 1026654 w 2303396"/>
              <a:gd name="connsiteY21" fmla="*/ 27642 h 2352060"/>
              <a:gd name="connsiteX22" fmla="*/ 1276742 w 2303396"/>
              <a:gd name="connsiteY22" fmla="*/ 27642 h 2352060"/>
              <a:gd name="connsiteX23" fmla="*/ 1357960 w 2303396"/>
              <a:gd name="connsiteY23" fmla="*/ 373152 h 2352060"/>
              <a:gd name="connsiteX24" fmla="*/ 1723509 w 2303396"/>
              <a:gd name="connsiteY24" fmla="*/ 590572 h 2352060"/>
              <a:gd name="connsiteX25" fmla="*/ 1723509 w 2303396"/>
              <a:gd name="connsiteY25" fmla="*/ 590571 h 2352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303396" h="2352060">
                <a:moveTo>
                  <a:pt x="1477494" y="590897"/>
                </a:moveTo>
                <a:lnTo>
                  <a:pt x="1724692" y="440813"/>
                </a:lnTo>
                <a:lnTo>
                  <a:pt x="1871908" y="593181"/>
                </a:lnTo>
                <a:lnTo>
                  <a:pt x="1716875" y="838655"/>
                </a:lnTo>
                <a:cubicBezTo>
                  <a:pt x="1776262" y="943478"/>
                  <a:pt x="1807839" y="1062371"/>
                  <a:pt x="1808359" y="1183108"/>
                </a:cubicBezTo>
                <a:lnTo>
                  <a:pt x="2064279" y="1317490"/>
                </a:lnTo>
                <a:lnTo>
                  <a:pt x="2012300" y="1523707"/>
                </a:lnTo>
                <a:lnTo>
                  <a:pt x="1723839" y="1518426"/>
                </a:lnTo>
                <a:cubicBezTo>
                  <a:pt x="1666594" y="1622735"/>
                  <a:pt x="1583314" y="1708961"/>
                  <a:pt x="1482563" y="1768241"/>
                </a:cubicBezTo>
                <a:lnTo>
                  <a:pt x="1491483" y="2059171"/>
                </a:lnTo>
                <a:lnTo>
                  <a:pt x="1295121" y="2112253"/>
                </a:lnTo>
                <a:lnTo>
                  <a:pt x="1158661" y="1855800"/>
                </a:lnTo>
                <a:cubicBezTo>
                  <a:pt x="1042029" y="1855285"/>
                  <a:pt x="927173" y="1822619"/>
                  <a:pt x="825901" y="1761162"/>
                </a:cubicBezTo>
                <a:lnTo>
                  <a:pt x="578704" y="1911247"/>
                </a:lnTo>
                <a:lnTo>
                  <a:pt x="431488" y="1758879"/>
                </a:lnTo>
                <a:lnTo>
                  <a:pt x="586521" y="1513405"/>
                </a:lnTo>
                <a:cubicBezTo>
                  <a:pt x="527134" y="1408582"/>
                  <a:pt x="495557" y="1289689"/>
                  <a:pt x="495037" y="1168952"/>
                </a:cubicBezTo>
                <a:lnTo>
                  <a:pt x="239117" y="1034570"/>
                </a:lnTo>
                <a:lnTo>
                  <a:pt x="291096" y="828353"/>
                </a:lnTo>
                <a:lnTo>
                  <a:pt x="579557" y="833634"/>
                </a:lnTo>
                <a:cubicBezTo>
                  <a:pt x="636802" y="729325"/>
                  <a:pt x="720082" y="643099"/>
                  <a:pt x="820833" y="583819"/>
                </a:cubicBezTo>
                <a:lnTo>
                  <a:pt x="811913" y="292889"/>
                </a:lnTo>
                <a:lnTo>
                  <a:pt x="1008275" y="239807"/>
                </a:lnTo>
                <a:lnTo>
                  <a:pt x="1144735" y="496260"/>
                </a:lnTo>
                <a:cubicBezTo>
                  <a:pt x="1261367" y="496775"/>
                  <a:pt x="1376223" y="529441"/>
                  <a:pt x="1477495" y="590898"/>
                </a:cubicBezTo>
                <a:lnTo>
                  <a:pt x="1477494" y="590897"/>
                </a:lnTo>
                <a:close/>
              </a:path>
            </a:pathLst>
          </a:cu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2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97932" tIns="807252" rIns="797932" bIns="807252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ar-BH" sz="2400" u="none" kern="1200" dirty="0">
              <a:solidFill>
                <a:schemeClr val="tx1"/>
              </a:solidFill>
              <a:effectLst/>
            </a:endParaRPr>
          </a:p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ar-BH" sz="2400" u="none" kern="1200" dirty="0">
                <a:solidFill>
                  <a:schemeClr val="tx1"/>
                </a:solidFill>
                <a:effectLst/>
              </a:rPr>
              <a:t>النقاط الفنية والتعليمية </a:t>
            </a:r>
            <a:endParaRPr lang="en-US" sz="2400" u="none" kern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Circular Arrow 10"/>
          <p:cNvSpPr/>
          <p:nvPr/>
        </p:nvSpPr>
        <p:spPr>
          <a:xfrm>
            <a:off x="7861672" y="3138531"/>
            <a:ext cx="3814741" cy="3814741"/>
          </a:xfrm>
          <a:prstGeom prst="circularArrow">
            <a:avLst>
              <a:gd name="adj1" fmla="val 4688"/>
              <a:gd name="adj2" fmla="val 299029"/>
              <a:gd name="adj3" fmla="val 2539295"/>
              <a:gd name="adj4" fmla="val 15812321"/>
              <a:gd name="adj5" fmla="val 5469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Shape 15"/>
          <p:cNvSpPr/>
          <p:nvPr/>
        </p:nvSpPr>
        <p:spPr>
          <a:xfrm>
            <a:off x="5959371" y="2389374"/>
            <a:ext cx="2771648" cy="2771648"/>
          </a:xfrm>
          <a:prstGeom prst="leftCircularArrow">
            <a:avLst>
              <a:gd name="adj1" fmla="val 6452"/>
              <a:gd name="adj2" fmla="val 429999"/>
              <a:gd name="adj3" fmla="val 10489124"/>
              <a:gd name="adj4" fmla="val 14837806"/>
              <a:gd name="adj5" fmla="val 7527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6"/>
              <a:satOff val="-23984"/>
              <a:lumOff val="883"/>
              <a:alphaOff val="0"/>
            </a:schemeClr>
          </a:fillRef>
          <a:effectRef idx="0">
            <a:schemeClr val="accent4">
              <a:hueOff val="5197846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Circular Arrow 16"/>
          <p:cNvSpPr/>
          <p:nvPr/>
        </p:nvSpPr>
        <p:spPr>
          <a:xfrm>
            <a:off x="7066000" y="908458"/>
            <a:ext cx="2988394" cy="2988394"/>
          </a:xfrm>
          <a:prstGeom prst="circularArrow">
            <a:avLst>
              <a:gd name="adj1" fmla="val 5984"/>
              <a:gd name="adj2" fmla="val 394124"/>
              <a:gd name="adj3" fmla="val 13313824"/>
              <a:gd name="adj4" fmla="val 10508221"/>
              <a:gd name="adj5" fmla="val 6981"/>
            </a:avLst>
          </a:prstGeo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-182000" contourW="19050" prstMaterial="metal">
            <a:bevelT w="88900" h="203200"/>
            <a:bevelB w="165100" h="2540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</p:sp>
      <p:pic>
        <p:nvPicPr>
          <p:cNvPr id="13" name="النقاط الفنية.m4a">
            <a:hlinkClick r:id="" action="ppaction://media"/>
            <a:extLst>
              <a:ext uri="{FF2B5EF4-FFF2-40B4-BE49-F238E27FC236}">
                <a16:creationId xmlns:a16="http://schemas.microsoft.com/office/drawing/2014/main" id="{8CACF596-6A15-2F4C-9871-60EDF96817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1682" y="1686559"/>
            <a:ext cx="665051" cy="665051"/>
          </a:xfrm>
          <a:prstGeom prst="rect">
            <a:avLst/>
          </a:prstGeom>
        </p:spPr>
      </p:pic>
      <p:pic>
        <p:nvPicPr>
          <p:cNvPr id="14" name="فيديو تعليمي.m4a">
            <a:hlinkClick r:id="" action="ppaction://media"/>
            <a:extLst>
              <a:ext uri="{FF2B5EF4-FFF2-40B4-BE49-F238E27FC236}">
                <a16:creationId xmlns:a16="http://schemas.microsoft.com/office/drawing/2014/main" id="{3C6A664B-C0FC-954A-B0E9-21997441DC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4755" y="3128051"/>
            <a:ext cx="803237" cy="812800"/>
          </a:xfrm>
          <a:prstGeom prst="rect">
            <a:avLst/>
          </a:prstGeom>
        </p:spPr>
      </p:pic>
      <p:pic>
        <p:nvPicPr>
          <p:cNvPr id="15" name="التقييم الذاتي.m4a">
            <a:hlinkClick r:id="" action="ppaction://media"/>
            <a:extLst>
              <a:ext uri="{FF2B5EF4-FFF2-40B4-BE49-F238E27FC236}">
                <a16:creationId xmlns:a16="http://schemas.microsoft.com/office/drawing/2014/main" id="{8C296BAF-3A45-874D-8CF4-BB5D6EF4027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8108" y="4114801"/>
            <a:ext cx="1102212" cy="88865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166" y="1453765"/>
            <a:ext cx="5344186" cy="1658983"/>
            <a:chOff x="351166" y="1584395"/>
            <a:chExt cx="5344186" cy="1658983"/>
          </a:xfrm>
        </p:grpSpPr>
        <p:sp>
          <p:nvSpPr>
            <p:cNvPr id="22" name="Flowchart: Alternate Process 21"/>
            <p:cNvSpPr/>
            <p:nvPr/>
          </p:nvSpPr>
          <p:spPr>
            <a:xfrm>
              <a:off x="363335" y="1584395"/>
              <a:ext cx="5332017" cy="1658983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US" sz="160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1166" y="1838649"/>
              <a:ext cx="527909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solidFill>
                    <a:srgbClr val="C0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هدف الدرس: </a:t>
              </a:r>
            </a:p>
            <a:p>
              <a:pPr algn="ctr" rtl="1"/>
              <a:r>
                <a:rPr lang="ar-BH" sz="2800" b="1" dirty="0"/>
                <a:t>يمارس ألعاب صغيرة تنمي مهارة </a:t>
              </a:r>
              <a:r>
                <a:rPr lang="ar-SA" sz="2800" b="1" dirty="0"/>
                <a:t>التمرير.</a:t>
              </a:r>
              <a:endParaRPr lang="en-US" sz="9600" b="1" dirty="0">
                <a:solidFill>
                  <a:srgbClr val="C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8969" y="140091"/>
            <a:ext cx="3875202" cy="1142727"/>
            <a:chOff x="-258338" y="209915"/>
            <a:chExt cx="3445083" cy="1020781"/>
          </a:xfrm>
        </p:grpSpPr>
        <p:sp>
          <p:nvSpPr>
            <p:cNvPr id="25" name="Flowchart: Alternate Process 24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26" name="Oval 25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3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8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7051" y="1256692"/>
            <a:ext cx="7432765" cy="5416868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cmpd="dbl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400" b="1" dirty="0">
                <a:solidFill>
                  <a:schemeClr val="tx1"/>
                </a:solidFill>
                <a:cs typeface="+mj-cs"/>
              </a:rPr>
              <a:t>النقاط الفنية والتعليمية 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  <a:cs typeface="+mj-cs"/>
              </a:rPr>
              <a:t>النقاط الفنية: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التمرير باليدين.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cs typeface="+mj-cs"/>
              </a:rPr>
              <a:t>استلام الكرة وتمريرها للزميل.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200" b="1" dirty="0">
                <a:solidFill>
                  <a:srgbClr val="FF0000"/>
                </a:solidFill>
              </a:rPr>
              <a:t>النقاط التعليمية :</a:t>
            </a:r>
            <a:endParaRPr lang="en-US" sz="2200" b="1" dirty="0">
              <a:solidFill>
                <a:srgbClr val="FF0000"/>
              </a:solidFill>
            </a:endParaRPr>
          </a:p>
          <a:p>
            <a:pPr algn="just" rtl="1"/>
            <a:r>
              <a:rPr lang="ar-BH" sz="2000" b="1" dirty="0">
                <a:solidFill>
                  <a:srgbClr val="002060"/>
                </a:solidFill>
                <a:cs typeface="+mj-cs"/>
              </a:rPr>
              <a:t>1- اللعبة (إصابة الدائرة ):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يقسم التلاميذ الى مجموعات.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تحاول كل مجموعة أن تمرر داخل دائرة أو طوق أو مربع أو مكان يحدده المعلم على الحائط أكبر عدد من المرات.</a:t>
            </a:r>
          </a:p>
          <a:p>
            <a:pPr algn="just" rtl="1"/>
            <a:r>
              <a:rPr lang="ar-BH" sz="2000" b="1" dirty="0">
                <a:solidFill>
                  <a:srgbClr val="002060"/>
                </a:solidFill>
                <a:cs typeface="+mj-cs"/>
              </a:rPr>
              <a:t>2- اللعبة (القطار):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b="1" dirty="0">
                <a:solidFill>
                  <a:schemeClr val="tx1"/>
                </a:solidFill>
                <a:cs typeface="+mj-cs"/>
              </a:rPr>
              <a:t> </a:t>
            </a:r>
            <a:r>
              <a:rPr lang="ar-BH" sz="2000" dirty="0">
                <a:solidFill>
                  <a:schemeClr val="tx1"/>
                </a:solidFill>
                <a:cs typeface="+mj-cs"/>
              </a:rPr>
              <a:t>يقسم المعلم التلاميذ الى مجموعات تقف في شكل قاطرة بحيث أول تلميذ يقف على خط بداية الملعب.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كل مجموعة معها كرة واحدة مع آخر تلميذ في القاطرة.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يمرر التلميذ الأخير للزميل الذي أمامه ويجري بسرعة ليقف في بداية القاطرة.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يقوم التلميذ الذي استلم الكرة بالتمرير للزميل الذي يليه وهكذا.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يستمر التمرير حتى تصل القاطرة لنهاية الملعب.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2000" dirty="0">
                <a:solidFill>
                  <a:schemeClr val="tx1"/>
                </a:solidFill>
                <a:cs typeface="+mj-cs"/>
              </a:rPr>
              <a:t>الفريق الفائز هو من يصل أولاً لنهاية الملعب.</a:t>
            </a:r>
            <a:endParaRPr lang="en-US" sz="2000" dirty="0">
              <a:solidFill>
                <a:schemeClr val="tx1"/>
              </a:solidFill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52" y="2270940"/>
            <a:ext cx="3317966" cy="2683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E10018-0E94-4055-B6C2-1BF15DBB0B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7607" y="5139216"/>
            <a:ext cx="1044000" cy="1044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127028"/>
            <a:ext cx="3875202" cy="1142727"/>
            <a:chOff x="-258338" y="209915"/>
            <a:chExt cx="3445083" cy="1020781"/>
          </a:xfrm>
        </p:grpSpPr>
        <p:sp>
          <p:nvSpPr>
            <p:cNvPr id="12" name="Flowchart: Alternate Process 11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3" name="Oval 12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74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44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ٔلعاب صغيرة التمرير.mp4" descr="ألعاب صغيرة التمرير.mp4">
            <a:hlinkClick r:id="" action="ppaction://media"/>
            <a:extLst>
              <a:ext uri="{FF2B5EF4-FFF2-40B4-BE49-F238E27FC236}">
                <a16:creationId xmlns:a16="http://schemas.microsoft.com/office/drawing/2014/main" id="{39868DA5-A185-7249-BD93-B37253FFCF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290" y="1282818"/>
            <a:ext cx="11378045" cy="536014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35095" y="113965"/>
            <a:ext cx="3875202" cy="1074755"/>
            <a:chOff x="-258338" y="209915"/>
            <a:chExt cx="3445083" cy="1020781"/>
          </a:xfrm>
        </p:grpSpPr>
        <p:sp>
          <p:nvSpPr>
            <p:cNvPr id="11" name="Flowchart: Alternate Process 10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2" name="Oval 11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78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6278" y="181628"/>
            <a:ext cx="11265722" cy="14234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 rtl="1"/>
            <a:r>
              <a:rPr lang="ar-BH" sz="4000" b="1" dirty="0">
                <a:ln w="0"/>
              </a:rPr>
              <a:t>التقييم </a:t>
            </a:r>
            <a:r>
              <a:rPr lang="ar-BH" sz="4000" b="1" dirty="0" smtClean="0">
                <a:ln w="0"/>
              </a:rPr>
              <a:t>الذاتي</a:t>
            </a:r>
          </a:p>
          <a:p>
            <a:pPr algn="ctr" rtl="1"/>
            <a:endParaRPr lang="en-US" sz="1050" b="1" dirty="0">
              <a:ln w="0"/>
            </a:endParaRPr>
          </a:p>
          <a:p>
            <a:pPr marL="685800" indent="-685800" algn="ctr" rtl="1">
              <a:buFont typeface="Wingdings" panose="05000000000000000000" pitchFamily="2" charset="2"/>
              <a:buChar char="q"/>
            </a:pPr>
            <a:r>
              <a:rPr lang="ar-BH" sz="3600" b="1" dirty="0">
                <a:ln w="0"/>
                <a:solidFill>
                  <a:srgbClr val="FF0000"/>
                </a:solidFill>
                <a:cs typeface="+mj-cs"/>
              </a:rPr>
              <a:t>أختر الاجابة الصحيحة فيما يلي: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878896" y="1697003"/>
            <a:ext cx="7628273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24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1- اسم الأداة المستخدمة ........</a:t>
            </a:r>
          </a:p>
          <a:p>
            <a:pPr algn="just" rtl="1"/>
            <a:r>
              <a:rPr lang="ar-BH" sz="24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أ. كرة اليد.                                      ب. كرة السلة</a:t>
            </a:r>
            <a:r>
              <a:rPr lang="ar-BH" sz="2400" b="1" dirty="0" smtClean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.</a:t>
            </a:r>
          </a:p>
          <a:p>
            <a:pPr algn="just" rtl="1"/>
            <a:endParaRPr lang="ar-BH" sz="1400" b="1" dirty="0">
              <a:latin typeface="Times New Roman" panose="02020603050405020304" pitchFamily="18" charset="0"/>
              <a:cs typeface="+mj-cs"/>
              <a:sym typeface="Wingdings 2" panose="05020102010507070707" pitchFamily="18" charset="2"/>
            </a:endParaRPr>
          </a:p>
          <a:p>
            <a:pPr algn="just" rtl="1"/>
            <a:r>
              <a:rPr lang="ar-BH" sz="2400" b="1" dirty="0">
                <a:latin typeface="Times New Roman" panose="02020603050405020304" pitchFamily="18" charset="0"/>
                <a:cs typeface="+mj-cs"/>
                <a:sym typeface="Wingdings 2" panose="05020102010507070707" pitchFamily="18" charset="2"/>
              </a:rPr>
              <a:t>2- لعبة كرة السلة من الألعاب ........</a:t>
            </a:r>
            <a:endParaRPr lang="ar-BH" sz="2400" b="1" dirty="0">
              <a:cs typeface="+mj-cs"/>
            </a:endParaRPr>
          </a:p>
          <a:p>
            <a:pPr algn="just" rtl="1"/>
            <a:r>
              <a:rPr lang="ar-BH" sz="2400" b="1" dirty="0">
                <a:cs typeface="+mj-cs"/>
              </a:rPr>
              <a:t>أ. الفردية.                                       ب. الجماعية</a:t>
            </a:r>
            <a:r>
              <a:rPr lang="ar-BH" sz="2400" b="1" dirty="0" smtClean="0">
                <a:cs typeface="+mj-cs"/>
              </a:rPr>
              <a:t>.</a:t>
            </a:r>
          </a:p>
          <a:p>
            <a:pPr algn="just" rtl="1"/>
            <a:endParaRPr lang="ar-BH" sz="1200" b="1" dirty="0">
              <a:cs typeface="+mj-cs"/>
            </a:endParaRPr>
          </a:p>
          <a:p>
            <a:pPr algn="just" rtl="1"/>
            <a:r>
              <a:rPr lang="ar-BH" sz="2400" b="1" dirty="0">
                <a:cs typeface="+mj-cs"/>
              </a:rPr>
              <a:t>3- شكل كرة السلة ........</a:t>
            </a:r>
          </a:p>
          <a:p>
            <a:pPr algn="just" rtl="1"/>
            <a:r>
              <a:rPr lang="ar-BH" sz="2400" b="1" dirty="0">
                <a:cs typeface="+mj-cs"/>
              </a:rPr>
              <a:t> أ. كروية الشكل.                               ب. مربعة الشكل</a:t>
            </a:r>
            <a:r>
              <a:rPr lang="ar-BH" sz="2400" b="1" dirty="0" smtClean="0">
                <a:cs typeface="+mj-cs"/>
              </a:rPr>
              <a:t>.</a:t>
            </a:r>
          </a:p>
          <a:p>
            <a:pPr algn="just" rtl="1"/>
            <a:endParaRPr lang="ar-BH" sz="1200" b="1" dirty="0">
              <a:cs typeface="+mj-cs"/>
            </a:endParaRPr>
          </a:p>
          <a:p>
            <a:pPr algn="just" rtl="1"/>
            <a:r>
              <a:rPr lang="ar-BH" sz="2400" b="1" dirty="0">
                <a:cs typeface="+mj-cs"/>
              </a:rPr>
              <a:t>4- عدد اللاعبين الاساسين في فريق كرة السلة .......</a:t>
            </a:r>
          </a:p>
          <a:p>
            <a:pPr algn="just" rtl="1"/>
            <a:r>
              <a:rPr lang="ar-BH" sz="2400" b="1" dirty="0">
                <a:cs typeface="+mj-cs"/>
              </a:rPr>
              <a:t>أ. خمسة لاعبين.                                ب. ستة لاعبين</a:t>
            </a:r>
            <a:r>
              <a:rPr lang="ar-BH" sz="2400" b="1" dirty="0" smtClean="0">
                <a:cs typeface="+mj-cs"/>
              </a:rPr>
              <a:t>.</a:t>
            </a:r>
          </a:p>
          <a:p>
            <a:pPr algn="just" rtl="1"/>
            <a:endParaRPr lang="ar-BH" sz="1200" b="1" dirty="0">
              <a:cs typeface="+mj-cs"/>
            </a:endParaRPr>
          </a:p>
          <a:p>
            <a:pPr algn="just" rtl="1"/>
            <a:r>
              <a:rPr lang="ar-BH" sz="2400" b="1" dirty="0">
                <a:cs typeface="+mj-cs"/>
              </a:rPr>
              <a:t>5- من النقاط الفنية للتمرير يكون .........</a:t>
            </a:r>
          </a:p>
          <a:p>
            <a:pPr algn="just" rtl="1"/>
            <a:r>
              <a:rPr lang="ar-BH" sz="2400" b="1" dirty="0">
                <a:cs typeface="+mj-cs"/>
              </a:rPr>
              <a:t>أ. بيد واحدة.                                    ب. بيدين.</a:t>
            </a:r>
            <a:endParaRPr lang="en-US" sz="2400" b="1" dirty="0">
              <a:cs typeface="+mj-cs"/>
            </a:endParaRPr>
          </a:p>
        </p:txBody>
      </p:sp>
      <p:pic>
        <p:nvPicPr>
          <p:cNvPr id="3" name="1Recorded Sound">
            <a:hlinkClick r:id="" action="ppaction://media"/>
            <a:extLst>
              <a:ext uri="{FF2B5EF4-FFF2-40B4-BE49-F238E27FC236}">
                <a16:creationId xmlns:a16="http://schemas.microsoft.com/office/drawing/2014/main" id="{A0BA6369-B22E-409A-866C-F5116A53A0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9537" y="2026516"/>
            <a:ext cx="396000" cy="396000"/>
          </a:xfrm>
          <a:prstGeom prst="rect">
            <a:avLst/>
          </a:prstGeom>
        </p:spPr>
      </p:pic>
      <p:pic>
        <p:nvPicPr>
          <p:cNvPr id="11" name="2Recorded Sound">
            <a:hlinkClick r:id="" action="ppaction://media"/>
            <a:extLst>
              <a:ext uri="{FF2B5EF4-FFF2-40B4-BE49-F238E27FC236}">
                <a16:creationId xmlns:a16="http://schemas.microsoft.com/office/drawing/2014/main" id="{43068FF2-45D3-411F-86D3-3ACC9234E0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9079" y="2839514"/>
            <a:ext cx="396000" cy="396000"/>
          </a:xfrm>
          <a:prstGeom prst="rect">
            <a:avLst/>
          </a:prstGeom>
        </p:spPr>
      </p:pic>
      <p:pic>
        <p:nvPicPr>
          <p:cNvPr id="12" name="3Recorded Sound">
            <a:hlinkClick r:id="" action="ppaction://media"/>
            <a:extLst>
              <a:ext uri="{FF2B5EF4-FFF2-40B4-BE49-F238E27FC236}">
                <a16:creationId xmlns:a16="http://schemas.microsoft.com/office/drawing/2014/main" id="{25E9DD58-9323-47E0-BB74-E20F3F4FEE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9537" y="3688202"/>
            <a:ext cx="396000" cy="396000"/>
          </a:xfrm>
          <a:prstGeom prst="rect">
            <a:avLst/>
          </a:prstGeom>
        </p:spPr>
      </p:pic>
      <p:pic>
        <p:nvPicPr>
          <p:cNvPr id="13" name="4Recorded Sound">
            <a:hlinkClick r:id="" action="ppaction://media"/>
            <a:extLst>
              <a:ext uri="{FF2B5EF4-FFF2-40B4-BE49-F238E27FC236}">
                <a16:creationId xmlns:a16="http://schemas.microsoft.com/office/drawing/2014/main" id="{793DDC72-19A1-4F7D-91CE-3099AE127E5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9537" y="4536890"/>
            <a:ext cx="396000" cy="396000"/>
          </a:xfrm>
          <a:prstGeom prst="rect">
            <a:avLst/>
          </a:prstGeom>
        </p:spPr>
      </p:pic>
      <p:pic>
        <p:nvPicPr>
          <p:cNvPr id="14" name="5Recorded Sound">
            <a:hlinkClick r:id="" action="ppaction://media"/>
            <a:extLst>
              <a:ext uri="{FF2B5EF4-FFF2-40B4-BE49-F238E27FC236}">
                <a16:creationId xmlns:a16="http://schemas.microsoft.com/office/drawing/2014/main" id="{AF299361-6618-4CB9-B5D4-63F4DC59024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9537" y="5414686"/>
            <a:ext cx="396000" cy="396000"/>
          </a:xfrm>
          <a:prstGeom prst="rect">
            <a:avLst/>
          </a:prstGeom>
        </p:spPr>
      </p:pic>
      <p:pic>
        <p:nvPicPr>
          <p:cNvPr id="17" name="اختر الاجابة.m4a">
            <a:hlinkClick r:id="" action="ppaction://media"/>
            <a:extLst>
              <a:ext uri="{FF2B5EF4-FFF2-40B4-BE49-F238E27FC236}">
                <a16:creationId xmlns:a16="http://schemas.microsoft.com/office/drawing/2014/main" id="{3D2D6525-A915-9746-A37E-6C2F786C94A6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5166" y="5288686"/>
            <a:ext cx="1044000" cy="1044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2843" y="127028"/>
            <a:ext cx="3875202" cy="1142727"/>
            <a:chOff x="-258338" y="209915"/>
            <a:chExt cx="3445083" cy="1020781"/>
          </a:xfrm>
        </p:grpSpPr>
        <p:sp>
          <p:nvSpPr>
            <p:cNvPr id="16" name="Flowchart: Alternate Process 15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8" name="Oval 17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252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0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7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22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2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5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3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517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30583" y="1252012"/>
            <a:ext cx="1289563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marL="2057400" lvl="3" indent="-685800" algn="ctr" rtl="1">
              <a:buFont typeface="Wingdings" panose="05000000000000000000" pitchFamily="2" charset="2"/>
              <a:buChar char="q"/>
            </a:pPr>
            <a:r>
              <a:rPr lang="ar-BH" sz="3600" b="1" dirty="0" smtClean="0">
                <a:ln w="0"/>
                <a:solidFill>
                  <a:srgbClr val="FF0000"/>
                </a:solidFill>
                <a:cs typeface="+mj-cs"/>
              </a:rPr>
              <a:t>أختر </a:t>
            </a:r>
            <a:r>
              <a:rPr lang="ar-BH" sz="3600" b="1" dirty="0">
                <a:ln w="0"/>
                <a:solidFill>
                  <a:srgbClr val="FF0000"/>
                </a:solidFill>
                <a:cs typeface="+mj-cs"/>
              </a:rPr>
              <a:t>الإجابة الصحيحة فيما يلي: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576654" y="1887970"/>
            <a:ext cx="9114508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ar-BH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1- اسم الأداة المستخدمة ........</a:t>
            </a:r>
          </a:p>
          <a:p>
            <a:pPr algn="just" rtl="1"/>
            <a:r>
              <a:rPr lang="ar-BH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أ. كرة اليد.                                      </a:t>
            </a:r>
            <a:r>
              <a:rPr lang="ar-BH" sz="2400" b="1" u="sng" dirty="0">
                <a:solidFill>
                  <a:srgbClr val="00206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ب. كرة السلة</a:t>
            </a:r>
            <a:r>
              <a:rPr lang="ar-BH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sym typeface="Wingdings 2" panose="05020102010507070707" pitchFamily="18" charset="2"/>
              </a:rPr>
              <a:t>.</a:t>
            </a:r>
          </a:p>
          <a:p>
            <a:pPr algn="just" rtl="1"/>
            <a:endParaRPr lang="ar-BH" sz="1100" b="1" u="sng" dirty="0">
              <a:latin typeface="Times New Roman" panose="02020603050405020304" pitchFamily="18" charset="0"/>
              <a:sym typeface="Wingdings 2" panose="05020102010507070707" pitchFamily="18" charset="2"/>
            </a:endParaRPr>
          </a:p>
          <a:p>
            <a:pPr algn="just" rtl="1"/>
            <a:r>
              <a:rPr lang="ar-BH" sz="2400" b="1" dirty="0">
                <a:latin typeface="Times New Roman" panose="02020603050405020304" pitchFamily="18" charset="0"/>
                <a:sym typeface="Wingdings 2" panose="05020102010507070707" pitchFamily="18" charset="2"/>
              </a:rPr>
              <a:t>2- لعبة كرة السلة من الألعاب ........</a:t>
            </a:r>
            <a:endParaRPr lang="ar-BH" sz="2400" b="1" dirty="0"/>
          </a:p>
          <a:p>
            <a:pPr algn="just" rtl="1"/>
            <a:r>
              <a:rPr lang="ar-BH" sz="2400" b="1" dirty="0"/>
              <a:t>أ. الفردية.                                       </a:t>
            </a:r>
            <a:r>
              <a:rPr lang="ar-BH" sz="2400" b="1" u="sng" dirty="0">
                <a:solidFill>
                  <a:srgbClr val="002060"/>
                </a:solidFill>
              </a:rPr>
              <a:t>ب. الجماعية</a:t>
            </a:r>
            <a:r>
              <a:rPr lang="ar-BH" sz="2400" b="1" u="sng" dirty="0" smtClean="0">
                <a:solidFill>
                  <a:srgbClr val="002060"/>
                </a:solidFill>
              </a:rPr>
              <a:t>.</a:t>
            </a:r>
          </a:p>
          <a:p>
            <a:pPr algn="just" rtl="1"/>
            <a:endParaRPr lang="ar-BH" sz="1200" b="1" u="sng" dirty="0"/>
          </a:p>
          <a:p>
            <a:pPr algn="just" rtl="1"/>
            <a:r>
              <a:rPr lang="ar-BH" sz="2400" b="1" dirty="0"/>
              <a:t>3- شكل كرة السلة ........</a:t>
            </a:r>
          </a:p>
          <a:p>
            <a:pPr algn="just" rtl="1"/>
            <a:r>
              <a:rPr lang="ar-BH" sz="2400" b="1" u="sng" dirty="0">
                <a:solidFill>
                  <a:srgbClr val="002060"/>
                </a:solidFill>
              </a:rPr>
              <a:t> أ. كروية الشكل.</a:t>
            </a:r>
            <a:r>
              <a:rPr lang="ar-BH" sz="2400" b="1" dirty="0">
                <a:solidFill>
                  <a:srgbClr val="002060"/>
                </a:solidFill>
              </a:rPr>
              <a:t>                               </a:t>
            </a:r>
            <a:r>
              <a:rPr lang="ar-BH" sz="2400" b="1" dirty="0"/>
              <a:t>ب. مربعة الشكل</a:t>
            </a:r>
            <a:r>
              <a:rPr lang="ar-BH" sz="2400" b="1" dirty="0" smtClean="0"/>
              <a:t>.</a:t>
            </a:r>
          </a:p>
          <a:p>
            <a:pPr algn="just" rtl="1"/>
            <a:endParaRPr lang="ar-BH" sz="1200" b="1" dirty="0"/>
          </a:p>
          <a:p>
            <a:pPr algn="just" rtl="1"/>
            <a:r>
              <a:rPr lang="ar-BH" sz="2400" b="1" dirty="0"/>
              <a:t>4- عدد اللاعبين الاساسين في فريق كرة السلة .......</a:t>
            </a:r>
          </a:p>
          <a:p>
            <a:pPr algn="just" rtl="1"/>
            <a:r>
              <a:rPr lang="ar-BH" sz="2400" b="1" dirty="0">
                <a:solidFill>
                  <a:srgbClr val="002060"/>
                </a:solidFill>
              </a:rPr>
              <a:t>أ. </a:t>
            </a:r>
            <a:r>
              <a:rPr lang="ar-BH" sz="2400" b="1" u="sng" dirty="0">
                <a:solidFill>
                  <a:srgbClr val="002060"/>
                </a:solidFill>
              </a:rPr>
              <a:t>خمسة لاعبين</a:t>
            </a:r>
            <a:r>
              <a:rPr lang="ar-BH" sz="2400" b="1" dirty="0">
                <a:solidFill>
                  <a:srgbClr val="002060"/>
                </a:solidFill>
              </a:rPr>
              <a:t>.                                </a:t>
            </a:r>
            <a:r>
              <a:rPr lang="ar-BH" sz="2400" b="1" dirty="0"/>
              <a:t>ب. ستة لاعبين</a:t>
            </a:r>
            <a:r>
              <a:rPr lang="ar-BH" sz="2400" b="1" dirty="0" smtClean="0"/>
              <a:t>.</a:t>
            </a:r>
          </a:p>
          <a:p>
            <a:pPr algn="just" rtl="1"/>
            <a:endParaRPr lang="ar-BH" sz="1200" b="1" dirty="0"/>
          </a:p>
          <a:p>
            <a:pPr algn="just" rtl="1"/>
            <a:r>
              <a:rPr lang="ar-BH" sz="2400" b="1" dirty="0"/>
              <a:t>5- من النقاط الفنية للتمرير يكون .........</a:t>
            </a:r>
          </a:p>
          <a:p>
            <a:pPr algn="just" rtl="1"/>
            <a:r>
              <a:rPr lang="ar-BH" sz="2400" b="1" dirty="0"/>
              <a:t>أ. بيد واحدة.                                    </a:t>
            </a:r>
            <a:r>
              <a:rPr lang="ar-BH" sz="2400" b="1" u="sng" dirty="0">
                <a:solidFill>
                  <a:srgbClr val="002060"/>
                </a:solidFill>
              </a:rPr>
              <a:t>ب. بيدين.</a:t>
            </a:r>
            <a:endParaRPr lang="en-US" sz="2400" b="1" u="sng" dirty="0">
              <a:solidFill>
                <a:srgbClr val="002060"/>
              </a:solidFill>
            </a:endParaRPr>
          </a:p>
          <a:p>
            <a:pPr algn="just" rtl="1"/>
            <a:endParaRPr lang="en-US" sz="2400" b="1" dirty="0"/>
          </a:p>
          <a:p>
            <a:pPr algn="just" rtl="1"/>
            <a:endParaRPr lang="en-US" sz="2400" b="1" dirty="0"/>
          </a:p>
        </p:txBody>
      </p:sp>
      <p:pic>
        <p:nvPicPr>
          <p:cNvPr id="3" name="الاجابة الصحيحة.m4a">
            <a:hlinkClick r:id="" action="ppaction://media"/>
            <a:extLst>
              <a:ext uri="{FF2B5EF4-FFF2-40B4-BE49-F238E27FC236}">
                <a16:creationId xmlns:a16="http://schemas.microsoft.com/office/drawing/2014/main" id="{D726AAC2-3724-6140-9E6E-60FD84753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50" y="5430009"/>
            <a:ext cx="1044000" cy="1044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08201" y="138939"/>
            <a:ext cx="3875202" cy="1142727"/>
            <a:chOff x="-258338" y="209915"/>
            <a:chExt cx="3445083" cy="1020781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4" name="Oval 13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537700" y="235258"/>
            <a:ext cx="651199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bliqueBottomLeft"/>
              <a:lightRig rig="threePt" dir="t"/>
            </a:scene3d>
          </a:bodyPr>
          <a:lstStyle/>
          <a:p>
            <a:pPr algn="ctr"/>
            <a:r>
              <a:rPr lang="ar-BH" sz="4800" b="1" dirty="0">
                <a:ln w="0"/>
              </a:rPr>
              <a:t>الاجابة </a:t>
            </a:r>
            <a:endParaRPr lang="en-US" sz="4800" b="1" cap="none" spc="0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3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39201D4-BB3D-8443-9796-4766BFD10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CF3"/>
              </a:clrFrom>
              <a:clrTo>
                <a:srgbClr val="FFFC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840" y="1694323"/>
            <a:ext cx="5518661" cy="3268692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19156" y="1405827"/>
            <a:ext cx="10483652" cy="3235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بارك الله فيك 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يا بطل</a:t>
            </a:r>
          </a:p>
          <a:p>
            <a:pPr marL="0" indent="0" algn="ctr" rtl="1">
              <a:buFont typeface="Arial" panose="020B0604020202020204" pitchFamily="34" charset="0"/>
              <a:buNone/>
            </a:pPr>
            <a:r>
              <a:rPr lang="ar-BH" sz="4800" b="1" dirty="0"/>
              <a:t>لقد أنهيت الدرس بنجاح</a:t>
            </a:r>
            <a:endParaRPr lang="en-US" sz="4800" b="1" dirty="0"/>
          </a:p>
        </p:txBody>
      </p:sp>
      <p:pic>
        <p:nvPicPr>
          <p:cNvPr id="2" name="النهاية.m4a">
            <a:hlinkClick r:id="" action="ppaction://media"/>
            <a:extLst>
              <a:ext uri="{FF2B5EF4-FFF2-40B4-BE49-F238E27FC236}">
                <a16:creationId xmlns:a16="http://schemas.microsoft.com/office/drawing/2014/main" id="{9C2ADDC3-913A-2247-ADBB-D7A895B0B0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2874" y="5323918"/>
            <a:ext cx="1044000" cy="1044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8201" y="138939"/>
            <a:ext cx="3875202" cy="1142727"/>
            <a:chOff x="-258338" y="209915"/>
            <a:chExt cx="3445083" cy="1020781"/>
          </a:xfrm>
        </p:grpSpPr>
        <p:sp>
          <p:nvSpPr>
            <p:cNvPr id="14" name="Flowchart: Alternate Process 13"/>
            <p:cNvSpPr/>
            <p:nvPr/>
          </p:nvSpPr>
          <p:spPr>
            <a:xfrm>
              <a:off x="-60963" y="215033"/>
              <a:ext cx="2692458" cy="952069"/>
            </a:xfrm>
            <a:prstGeom prst="flowChartAlternateProcess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00" b="1"/>
            </a:p>
          </p:txBody>
        </p:sp>
        <p:sp>
          <p:nvSpPr>
            <p:cNvPr id="15" name="Oval 14"/>
            <p:cNvSpPr/>
            <p:nvPr/>
          </p:nvSpPr>
          <p:spPr>
            <a:xfrm>
              <a:off x="2321273" y="209915"/>
              <a:ext cx="865472" cy="914400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000" b="1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</a:t>
              </a:r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لدرس</a:t>
              </a:r>
              <a:endPara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2000" b="1" dirty="0" smtClean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4</a:t>
              </a:r>
              <a:endParaRPr lang="en-US" sz="2000" b="1" dirty="0">
                <a:solidFill>
                  <a:schemeClr val="tx1"/>
                </a:solidFill>
                <a:cs typeface="+mj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-258338" y="215033"/>
              <a:ext cx="304885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الصف</a:t>
              </a:r>
              <a:r>
                <a:rPr lang="ar-SA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الثالث</a:t>
              </a:r>
              <a:endParaRPr lang="en-US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الفصل الأول/الوحدة </a:t>
              </a:r>
              <a:r>
                <a:rPr lang="ar-BH" sz="2000" b="1" dirty="0" smtClean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الثانية</a:t>
              </a:r>
              <a:endPara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 rtl="1"/>
              <a:r>
                <a:rPr lang="ar-BH" sz="20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التمرير</a:t>
              </a:r>
              <a:endParaRPr lang="en-US" sz="2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174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Sakkal Majalla"/>
        <a:ea typeface=""/>
        <a:cs typeface="Sakkal Majalla"/>
      </a:majorFont>
      <a:minorFont>
        <a:latin typeface="Sakkal Majalla"/>
        <a:ea typeface=""/>
        <a:cs typeface="Sakkal Majall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2420</TotalTime>
  <Words>396</Words>
  <Application>Microsoft Office PowerPoint</Application>
  <PresentationFormat>Widescreen</PresentationFormat>
  <Paragraphs>94</Paragraphs>
  <Slides>7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Sakkal Majalla</vt:lpstr>
      <vt:lpstr>Times New Roman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om3isa alamer</cp:lastModifiedBy>
  <cp:revision>192</cp:revision>
  <dcterms:created xsi:type="dcterms:W3CDTF">2020-03-04T10:47:58Z</dcterms:created>
  <dcterms:modified xsi:type="dcterms:W3CDTF">2020-08-13T06:32:49Z</dcterms:modified>
</cp:coreProperties>
</file>