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77" r:id="rId5"/>
    <p:sldId id="260" r:id="rId6"/>
    <p:sldId id="278" r:id="rId7"/>
    <p:sldId id="279" r:id="rId8"/>
    <p:sldId id="280" r:id="rId9"/>
    <p:sldId id="288" r:id="rId10"/>
    <p:sldId id="281" r:id="rId11"/>
    <p:sldId id="283" r:id="rId12"/>
    <p:sldId id="284" r:id="rId13"/>
    <p:sldId id="285" r:id="rId14"/>
    <p:sldId id="286" r:id="rId15"/>
    <p:sldId id="287" r:id="rId16"/>
    <p:sldId id="292" r:id="rId17"/>
    <p:sldId id="291" r:id="rId18"/>
    <p:sldId id="274" r:id="rId19"/>
    <p:sldId id="289" r:id="rId20"/>
    <p:sldId id="290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ar-SA" sz="6000" b="1" dirty="0" smtClean="0"/>
              <a:t>المعمل الخامس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496944" cy="2400672"/>
          </a:xfrm>
        </p:spPr>
        <p:txBody>
          <a:bodyPr>
            <a:noAutofit/>
          </a:bodyPr>
          <a:lstStyle/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الأنسجة النباتية</a:t>
            </a:r>
          </a:p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(الجزء الأول</a:t>
            </a:r>
            <a:r>
              <a:rPr lang="ar-SA" sz="8800" b="1" dirty="0" err="1" smtClean="0">
                <a:solidFill>
                  <a:schemeClr val="tx1"/>
                </a:solidFill>
                <a:cs typeface="+mj-cs"/>
              </a:rPr>
              <a:t>)</a:t>
            </a:r>
            <a:endParaRPr lang="en-US" sz="8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332656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/>
            <a:r>
              <a:rPr lang="ar-SA" sz="6000" b="1" u="sng" dirty="0" smtClean="0">
                <a:latin typeface="Times New Roman" pitchFamily="18" charset="0"/>
                <a:cs typeface="Times New Roman" pitchFamily="18" charset="0"/>
              </a:rPr>
              <a:t>تذكر</a:t>
            </a:r>
          </a:p>
        </p:txBody>
      </p:sp>
      <p:pic>
        <p:nvPicPr>
          <p:cNvPr id="6" name="Picture 2" descr="E:\Wael Documents\AA محاضرات\الأحياء العامة\صور\الانسجة النباتية\الانشائ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782780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880320"/>
          </a:xfrm>
        </p:spPr>
        <p:txBody>
          <a:bodyPr>
            <a:normAutofit fontScale="92500" lnSpcReduction="20000"/>
          </a:bodyPr>
          <a:lstStyle/>
          <a:p>
            <a:pPr marL="463550" lvl="0" indent="-463550" algn="ctr">
              <a:buFont typeface="+mj-lt"/>
              <a:buAutoNum type="arabicPeriod" startAt="2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</a:t>
            </a:r>
            <a:r>
              <a:rPr lang="ar-SA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239713"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تتميز بالخصائص العامة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التاليه: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968375" indent="-338138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الخلايا أكبر حجماً وأقل في كمية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السيتوبلازم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من </a:t>
            </a:r>
            <a:r>
              <a:rPr lang="ar-SA" smtClean="0">
                <a:latin typeface="Times New Roman" pitchFamily="18" charset="0"/>
                <a:cs typeface="Times New Roman" pitchFamily="18" charset="0"/>
              </a:rPr>
              <a:t>خلايا الأنسجة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الإنشائية.</a:t>
            </a:r>
          </a:p>
          <a:p>
            <a:pPr marL="1150938" indent="-52070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الخلايا بها فجوات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عصارية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كبيرة.</a:t>
            </a:r>
          </a:p>
          <a:p>
            <a:pPr marL="1150938" indent="-52070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توجد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فراغات 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(مسافات بينية) بين الخلايا.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:\Wael Documents\AA محاضرات\الأحياء العامة\صور\الانسجة النباتية\المستديم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14" y="2996952"/>
            <a:ext cx="8790674" cy="37282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880320"/>
          </a:xfrm>
        </p:spPr>
        <p:txBody>
          <a:bodyPr>
            <a:normAutofit fontScale="77500" lnSpcReduction="20000"/>
          </a:bodyPr>
          <a:lstStyle/>
          <a:p>
            <a:pPr marL="463550" lvl="0" indent="-463550" algn="ctr">
              <a:buFont typeface="+mj-lt"/>
              <a:buAutoNum type="arabicPeriod" startAt="2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</a:t>
            </a:r>
          </a:p>
          <a:p>
            <a:pPr marL="341313" lvl="0" indent="-341313" algn="ctr">
              <a:buAutoNum type="arabic1Minus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 الأصلية</a:t>
            </a:r>
            <a:r>
              <a:rPr lang="ar-SA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 algn="just">
              <a:buFont typeface="+mj-lt"/>
              <a:buAutoNum type="arabicParenR"/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النسيج 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البارنشيمي:</a:t>
            </a:r>
            <a:endParaRPr lang="ar-SA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04863" indent="-285750"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يتكون من خلايا حية ذات جدران رقيقة.</a:t>
            </a:r>
          </a:p>
          <a:p>
            <a:pPr marL="804863" indent="-285750"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الخلايا بها فجوات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عصارية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كبيرة.</a:t>
            </a:r>
          </a:p>
          <a:p>
            <a:pPr marL="804863" indent="-285750" algn="just"/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له أنواع عديدة تختلف تبعاً لوظيفتها ولكن وظيفته الأساسية هي انتاج وتخزين الغذاء.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9951"/>
          <a:stretch>
            <a:fillRect/>
          </a:stretch>
        </p:blipFill>
        <p:spPr bwMode="auto">
          <a:xfrm>
            <a:off x="2339752" y="2852935"/>
            <a:ext cx="4321215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Wael Documents\AA محاضرات\الأحياء العامة\صور\الانسجة النباتية\20171015_182139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26204" y="188640"/>
            <a:ext cx="8954504" cy="65169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2952328"/>
          </a:xfrm>
        </p:spPr>
        <p:txBody>
          <a:bodyPr>
            <a:normAutofit fontScale="62500" lnSpcReduction="20000"/>
          </a:bodyPr>
          <a:lstStyle/>
          <a:p>
            <a:pPr marL="463550" lvl="0" indent="-463550" algn="ctr">
              <a:buFont typeface="+mj-lt"/>
              <a:buAutoNum type="arabicPeriod" startAt="2"/>
            </a:pPr>
            <a:r>
              <a:rPr lang="ar-SA" sz="51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</a:t>
            </a:r>
          </a:p>
          <a:p>
            <a:pPr marL="341313" lvl="0" indent="-341313" algn="ctr">
              <a:buAutoNum type="arabic1Minus"/>
            </a:pPr>
            <a:r>
              <a:rPr lang="ar-SA" sz="51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 الأصلية</a:t>
            </a:r>
            <a:r>
              <a:rPr lang="ar-SA" sz="5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 algn="just">
              <a:buFont typeface="+mj-lt"/>
              <a:buAutoNum type="arabicParenR" startAt="2"/>
            </a:pPr>
            <a:r>
              <a:rPr lang="ar-SA" sz="4500" b="1" u="sng" dirty="0" smtClean="0">
                <a:latin typeface="Times New Roman" pitchFamily="18" charset="0"/>
                <a:cs typeface="Times New Roman" pitchFamily="18" charset="0"/>
              </a:rPr>
              <a:t>النسيج </a:t>
            </a:r>
            <a:r>
              <a:rPr lang="ar-SA" sz="4500" b="1" u="sng" dirty="0" err="1" smtClean="0">
                <a:latin typeface="Times New Roman" pitchFamily="18" charset="0"/>
                <a:cs typeface="Times New Roman" pitchFamily="18" charset="0"/>
              </a:rPr>
              <a:t>الكولنشيمي:</a:t>
            </a:r>
            <a:endParaRPr lang="ar-SA" sz="4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04863" indent="-285750" algn="just"/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يتكون من خلايا حية مستطيلة ذات جدران </a:t>
            </a:r>
            <a:r>
              <a:rPr lang="ar-SA" sz="3800" dirty="0" err="1" smtClean="0">
                <a:latin typeface="Times New Roman" pitchFamily="18" charset="0"/>
                <a:cs typeface="Times New Roman" pitchFamily="18" charset="0"/>
              </a:rPr>
              <a:t>سليولوزية</a:t>
            </a:r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 غليظة.</a:t>
            </a:r>
          </a:p>
          <a:p>
            <a:pPr marL="804863" indent="-285750" algn="just"/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الخلايا يوجد في وسطها فجوات </a:t>
            </a:r>
            <a:r>
              <a:rPr lang="ar-SA" sz="3800" dirty="0" err="1" smtClean="0">
                <a:latin typeface="Times New Roman" pitchFamily="18" charset="0"/>
                <a:cs typeface="Times New Roman" pitchFamily="18" charset="0"/>
              </a:rPr>
              <a:t>عصارية</a:t>
            </a:r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 كبيرة.</a:t>
            </a:r>
          </a:p>
          <a:p>
            <a:pPr marL="804863" indent="-285750" algn="just"/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وظيفته الأساسية هي التدعيم أثناء نمو النبات.</a:t>
            </a:r>
          </a:p>
          <a:p>
            <a:pPr marL="804863" indent="-285750" algn="just"/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تختلف أنواعه </a:t>
            </a:r>
            <a:r>
              <a:rPr lang="ar-SA" sz="3800" dirty="0" err="1" smtClean="0">
                <a:latin typeface="Times New Roman" pitchFamily="18" charset="0"/>
                <a:cs typeface="Times New Roman" pitchFamily="18" charset="0"/>
              </a:rPr>
              <a:t>بإختلاف</a:t>
            </a:r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 شكل تغلظ جدران الخلايا.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E:\Wael Documents\AA محاضرات\الأحياء العامة\صور\الانسجة النباتية\20171015_181652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l="4938" t="3747" r="3704" b="4457"/>
          <a:stretch>
            <a:fillRect/>
          </a:stretch>
        </p:blipFill>
        <p:spPr bwMode="auto">
          <a:xfrm>
            <a:off x="35496" y="2998898"/>
            <a:ext cx="5760640" cy="381447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28184" y="4005064"/>
            <a:ext cx="2448272" cy="129614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أنواع</a:t>
            </a:r>
            <a:r>
              <a:rPr kumimoji="0" lang="ar-SA" sz="3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النسيج </a:t>
            </a:r>
            <a:r>
              <a:rPr kumimoji="0" lang="ar-SA" sz="3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الكولنشيمي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3240360"/>
          </a:xfrm>
        </p:spPr>
        <p:txBody>
          <a:bodyPr>
            <a:normAutofit fontScale="77500" lnSpcReduction="20000"/>
          </a:bodyPr>
          <a:lstStyle/>
          <a:p>
            <a:pPr marL="463550" lvl="0" indent="-463550" algn="ctr">
              <a:buFont typeface="+mj-lt"/>
              <a:buAutoNum type="arabicPeriod" startAt="2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</a:t>
            </a:r>
          </a:p>
          <a:p>
            <a:pPr marL="341313" lvl="0" indent="-341313" algn="ctr">
              <a:buAutoNum type="arabic1Minus"/>
            </a:pPr>
            <a:r>
              <a:rPr lang="ar-SA" sz="3900" b="1" u="sng" dirty="0" smtClean="0">
                <a:latin typeface="Times New Roman" pitchFamily="18" charset="0"/>
                <a:cs typeface="Times New Roman" pitchFamily="18" charset="0"/>
              </a:rPr>
              <a:t>الأنسجة المستديمة الأصلية</a:t>
            </a:r>
            <a:r>
              <a:rPr lang="ar-SA" sz="3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95288" indent="-395288" algn="just">
              <a:buFont typeface="+mj-lt"/>
              <a:buAutoNum type="arabicParenR" startAt="3"/>
            </a:pPr>
            <a:r>
              <a:rPr lang="ar-SA" b="1" u="sng" dirty="0" smtClean="0">
                <a:latin typeface="Times New Roman" pitchFamily="18" charset="0"/>
                <a:cs typeface="Times New Roman" pitchFamily="18" charset="0"/>
              </a:rPr>
              <a:t>النسيج </a:t>
            </a:r>
            <a:r>
              <a:rPr lang="ar-SA" b="1" u="sng" dirty="0" err="1" smtClean="0">
                <a:latin typeface="Times New Roman" pitchFamily="18" charset="0"/>
                <a:cs typeface="Times New Roman" pitchFamily="18" charset="0"/>
              </a:rPr>
              <a:t>الاسكلرنشيمي:</a:t>
            </a:r>
            <a:endParaRPr lang="ar-SA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04863" indent="-285750" algn="just"/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يتكون من خلايا ميتة ذات جدران </a:t>
            </a:r>
            <a:r>
              <a:rPr lang="ar-SA" sz="3100" dirty="0" err="1" smtClean="0">
                <a:latin typeface="Times New Roman" pitchFamily="18" charset="0"/>
                <a:cs typeface="Times New Roman" pitchFamily="18" charset="0"/>
              </a:rPr>
              <a:t>ملجننه</a:t>
            </a:r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 (مغطاة </a:t>
            </a:r>
            <a:r>
              <a:rPr lang="ar-SA" sz="3100" dirty="0" err="1" smtClean="0">
                <a:latin typeface="Times New Roman" pitchFamily="18" charset="0"/>
                <a:cs typeface="Times New Roman" pitchFamily="18" charset="0"/>
              </a:rPr>
              <a:t>باللجنين</a:t>
            </a:r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) غليظة.</a:t>
            </a:r>
          </a:p>
          <a:p>
            <a:pPr marL="804863" indent="-285750" algn="just"/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تغلظ الجدران يرجع لوجود مادة اللجنين بالإضافة إلى الجدار </a:t>
            </a:r>
            <a:r>
              <a:rPr lang="ar-SA" sz="3100" dirty="0" err="1" smtClean="0">
                <a:latin typeface="Times New Roman" pitchFamily="18" charset="0"/>
                <a:cs typeface="Times New Roman" pitchFamily="18" charset="0"/>
              </a:rPr>
              <a:t>السليولوزي</a:t>
            </a:r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 العادي.</a:t>
            </a:r>
          </a:p>
          <a:p>
            <a:pPr marL="804863" indent="-285750" algn="just"/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عندما تنضج الخلايا فإنها لا يوجد بها </a:t>
            </a:r>
            <a:r>
              <a:rPr lang="ar-SA" sz="3100" dirty="0" err="1" smtClean="0">
                <a:latin typeface="Times New Roman" pitchFamily="18" charset="0"/>
                <a:cs typeface="Times New Roman" pitchFamily="18" charset="0"/>
              </a:rPr>
              <a:t>السيتوبلازم</a:t>
            </a:r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100" dirty="0" err="1" smtClean="0">
                <a:latin typeface="Times New Roman" pitchFamily="18" charset="0"/>
                <a:cs typeface="Times New Roman" pitchFamily="18" charset="0"/>
              </a:rPr>
              <a:t>والنواه</a:t>
            </a:r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 لذا فهي خلايا ميتة.</a:t>
            </a:r>
          </a:p>
          <a:p>
            <a:pPr marL="804863" indent="-285750" algn="just"/>
            <a:r>
              <a:rPr lang="ar-SA" sz="3100" dirty="0" smtClean="0">
                <a:latin typeface="Times New Roman" pitchFamily="18" charset="0"/>
                <a:cs typeface="Times New Roman" pitchFamily="18" charset="0"/>
              </a:rPr>
              <a:t>وظيفته الأساسية هي التدعيم بعد نضج النبات.</a:t>
            </a:r>
          </a:p>
        </p:txBody>
      </p:sp>
      <p:pic>
        <p:nvPicPr>
          <p:cNvPr id="8194" name="Picture 2" descr="E:\Wael Documents\AA محاضرات\الأحياء العامة\صور\الانسجة النباتية\2017101 (2)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6823" y="2996952"/>
            <a:ext cx="6829433" cy="3787502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76256" y="3140968"/>
            <a:ext cx="2195736" cy="33843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1">
            <a:normAutofit fontScale="62500" lnSpcReduction="20000"/>
          </a:bodyPr>
          <a:lstStyle/>
          <a:p>
            <a:pPr marR="0" lvl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أنواع</a:t>
            </a:r>
            <a:r>
              <a:rPr kumimoji="0" lang="ar-SA" sz="4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النسيج </a:t>
            </a:r>
            <a:r>
              <a:rPr kumimoji="0" lang="ar-SA" sz="45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الاسكلرنشيمي:</a:t>
            </a:r>
            <a:endParaRPr kumimoji="0" lang="ar-SA" sz="45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R="0" lvl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800" b="1" baseline="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ar-SA" sz="3800" b="1" baseline="0" dirty="0" err="1" smtClean="0">
                <a:latin typeface="Times New Roman" pitchFamily="18" charset="0"/>
                <a:cs typeface="Times New Roman" pitchFamily="18" charset="0"/>
              </a:rPr>
              <a:t>الاسكلريدات</a:t>
            </a:r>
            <a:r>
              <a:rPr lang="ar-SA" sz="3800" b="1" baseline="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ar-SA" sz="3800" baseline="0" dirty="0" smtClean="0">
                <a:latin typeface="Times New Roman" pitchFamily="18" charset="0"/>
                <a:cs typeface="Times New Roman" pitchFamily="18" charset="0"/>
              </a:rPr>
              <a:t>ومنها الخلايا </a:t>
            </a:r>
            <a:r>
              <a:rPr lang="ar-SA" sz="3800" baseline="0" dirty="0" err="1" smtClean="0">
                <a:latin typeface="Times New Roman" pitchFamily="18" charset="0"/>
                <a:cs typeface="Times New Roman" pitchFamily="18" charset="0"/>
              </a:rPr>
              <a:t>الحجرية </a:t>
            </a:r>
            <a:r>
              <a:rPr lang="ar-SA" sz="3800" baseline="0" dirty="0" smtClean="0">
                <a:latin typeface="Times New Roman" pitchFamily="18" charset="0"/>
                <a:cs typeface="Times New Roman" pitchFamily="18" charset="0"/>
              </a:rPr>
              <a:t>(خلايا قصيرة وسميكة</a:t>
            </a:r>
            <a:r>
              <a:rPr lang="ar-SA" sz="3800" baseline="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ar-SA" sz="38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800" b="1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ar-SA" sz="3800" b="1" dirty="0" err="1" smtClean="0">
                <a:latin typeface="Times New Roman" pitchFamily="18" charset="0"/>
                <a:cs typeface="Times New Roman" pitchFamily="18" charset="0"/>
              </a:rPr>
              <a:t>الألياف: </a:t>
            </a:r>
            <a:r>
              <a:rPr lang="ar-SA" sz="3800" dirty="0" smtClean="0">
                <a:latin typeface="Times New Roman" pitchFamily="18" charset="0"/>
                <a:cs typeface="Times New Roman" pitchFamily="18" charset="0"/>
              </a:rPr>
              <a:t>(خلايا رفيعة ومدببة عند أطرافها</a:t>
            </a:r>
            <a:r>
              <a:rPr lang="ar-SA" sz="38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ar-SA" sz="38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 smtClean="0"/>
              <a:t>ملخص لأنواع الأنسجة المستديمة الأصلية</a:t>
            </a:r>
            <a:endParaRPr lang="en-US" b="1" u="sng" dirty="0"/>
          </a:p>
        </p:txBody>
      </p:sp>
      <p:pic>
        <p:nvPicPr>
          <p:cNvPr id="1026" name="Picture 2" descr="E:\Wael Documents\AA محاضرات\الأحياء العامة\صور\الانسجة النباتية\20171015_21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t="10283" r="26343"/>
          <a:stretch>
            <a:fillRect/>
          </a:stretch>
        </p:blipFill>
        <p:spPr bwMode="auto">
          <a:xfrm>
            <a:off x="217393" y="1658243"/>
            <a:ext cx="8675087" cy="4363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332656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/>
            <a:r>
              <a:rPr lang="ar-SA" sz="6000" b="1" u="sng" dirty="0" smtClean="0">
                <a:latin typeface="Times New Roman" pitchFamily="18" charset="0"/>
                <a:cs typeface="Times New Roman" pitchFamily="18" charset="0"/>
              </a:rPr>
              <a:t>تذكر</a:t>
            </a:r>
          </a:p>
        </p:txBody>
      </p:sp>
      <p:pic>
        <p:nvPicPr>
          <p:cNvPr id="4" name="Picture 3" descr="E:\Wael Documents\AA محاضرات\الأحياء العامة\صور\الانسجة النباتية\تقسيم الأنسجة النباتية.JPG"/>
          <p:cNvPicPr>
            <a:picLocks noChangeAspect="1" noChangeArrowheads="1"/>
          </p:cNvPicPr>
          <p:nvPr/>
        </p:nvPicPr>
        <p:blipFill>
          <a:blip r:embed="rId2" cstate="print"/>
          <a:srcRect l="2867" b="6061"/>
          <a:stretch>
            <a:fillRect/>
          </a:stretch>
        </p:blipFill>
        <p:spPr bwMode="auto">
          <a:xfrm>
            <a:off x="179512" y="1556792"/>
            <a:ext cx="8712968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أكمل الجدول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556792"/>
          <a:ext cx="8496945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الكامبيوم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الفلليني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الكامبيوم</a:t>
                      </a:r>
                      <a:r>
                        <a:rPr lang="ar-SA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الحزمي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نوع النسيج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المنشأ </a:t>
                      </a:r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(مشتق</a:t>
                      </a:r>
                      <a:r>
                        <a:rPr lang="ar-SA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ar-SA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من ........</a:t>
                      </a:r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الوظيفة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76064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 startAt="2"/>
            </a:pPr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أكمل الجدول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1556792"/>
          <a:ext cx="8496944" cy="416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232248"/>
                <a:gridCol w="2016224"/>
              </a:tblGrid>
              <a:tr h="63007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النسيج </a:t>
                      </a:r>
                      <a:r>
                        <a:rPr kumimoji="0" lang="ar-SA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الاسكلرنشيمي</a:t>
                      </a:r>
                      <a:endParaRPr lang="en-US" sz="22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النسيج </a:t>
                      </a:r>
                      <a:r>
                        <a:rPr kumimoji="0" lang="ar-SA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الكولنشيمي</a:t>
                      </a:r>
                      <a:endParaRPr lang="en-US" sz="22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النسيج </a:t>
                      </a:r>
                      <a:r>
                        <a:rPr kumimoji="0" lang="ar-SA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البارنشيمي</a:t>
                      </a:r>
                      <a:endParaRPr lang="en-US" sz="22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نوع</a:t>
                      </a:r>
                      <a:r>
                        <a:rPr lang="ar-SA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النسيج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شكل جدران الخلايا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خلايا حية</a:t>
                      </a:r>
                      <a:r>
                        <a:rPr lang="ar-SA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أو </a:t>
                      </a:r>
                      <a:r>
                        <a:rPr lang="ar-SA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ميته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الوظيفة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.............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أذكر نوعين فقط من أنواعها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Wael Documents\AA محاضرات\الأحياء العامة\صور\الانسجة النباتية\تقسيم الأنسجة النباتية.JPG"/>
          <p:cNvPicPr>
            <a:picLocks noChangeAspect="1" noChangeArrowheads="1"/>
          </p:cNvPicPr>
          <p:nvPr/>
        </p:nvPicPr>
        <p:blipFill>
          <a:blip r:embed="rId2" cstate="print"/>
          <a:srcRect l="3975" r="-570"/>
          <a:stretch>
            <a:fillRect/>
          </a:stretch>
        </p:blipFill>
        <p:spPr bwMode="auto">
          <a:xfrm>
            <a:off x="107504" y="476672"/>
            <a:ext cx="8928992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الجزء العملي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244827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ar-SA" sz="4000" b="1" dirty="0" smtClean="0">
                <a:latin typeface="Times New Roman" pitchFamily="18" charset="0"/>
                <a:cs typeface="Times New Roman" pitchFamily="18" charset="0"/>
              </a:rPr>
              <a:t>افحص العينات المعروضة أمامك وقم بعمل رسم مبسط لها يوضح طبقات الأنسجة التي تعرفت عليها وقم بكتابة البيانات على الرسم.</a:t>
            </a:r>
          </a:p>
          <a:p>
            <a:pPr marL="514350" indent="-514350" algn="just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880320"/>
          </a:xfrm>
        </p:spPr>
        <p:txBody>
          <a:bodyPr>
            <a:normAutofit fontScale="85000" lnSpcReduction="10000"/>
          </a:bodyPr>
          <a:lstStyle/>
          <a:p>
            <a:pPr marL="514350" lvl="0" indent="-514350" algn="ctr">
              <a:buFont typeface="+mj-lt"/>
              <a:buAutoNum type="arabicPeriod"/>
            </a:pPr>
            <a:r>
              <a:rPr lang="ar-SA" sz="4200" b="1" u="sng" dirty="0" smtClean="0">
                <a:latin typeface="Times New Roman" pitchFamily="18" charset="0"/>
                <a:cs typeface="Times New Roman" pitchFamily="18" charset="0"/>
              </a:rPr>
              <a:t>الأنسجة </a:t>
            </a:r>
            <a:r>
              <a:rPr lang="ar-SA" sz="4200" b="1" u="sng" dirty="0" err="1" smtClean="0">
                <a:latin typeface="Times New Roman" pitchFamily="18" charset="0"/>
                <a:cs typeface="Times New Roman" pitchFamily="18" charset="0"/>
              </a:rPr>
              <a:t>الإنشائية </a:t>
            </a:r>
            <a:r>
              <a:rPr lang="ar-SA" sz="42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ar-SA" sz="4200" b="1" u="sng" dirty="0" err="1" smtClean="0">
                <a:latin typeface="Times New Roman" pitchFamily="18" charset="0"/>
                <a:cs typeface="Times New Roman" pitchFamily="18" charset="0"/>
              </a:rPr>
              <a:t>المرستيمية)</a:t>
            </a:r>
            <a:r>
              <a:rPr lang="ar-SA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65138" indent="-239713" algn="just"/>
            <a:r>
              <a:rPr lang="ar-SA" b="1" dirty="0" smtClean="0">
                <a:latin typeface="Times New Roman" pitchFamily="18" charset="0"/>
                <a:cs typeface="Times New Roman" pitchFamily="18" charset="0"/>
              </a:rPr>
              <a:t>تتميز بالخصائص العامة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التاليه:</a:t>
            </a:r>
            <a:endParaRPr lang="ar-SA" b="1" dirty="0" smtClean="0">
              <a:latin typeface="Times New Roman" pitchFamily="18" charset="0"/>
              <a:cs typeface="Times New Roman" pitchFamily="18" charset="0"/>
            </a:endParaRPr>
          </a:p>
          <a:p>
            <a:pPr marL="1150938" indent="-52070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لها القدرة على الانقسام وإنتاج خلايا جديدة.</a:t>
            </a:r>
          </a:p>
          <a:p>
            <a:pPr marL="1150938" indent="-52070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الخلايا مكعبة وممتلئة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بالسيتوبلازم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وذات جدران رقيقة.</a:t>
            </a:r>
          </a:p>
          <a:p>
            <a:pPr marL="1150938" indent="-52070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تخلو الخلايا من الفجوات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العصارية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ولا توجد فراغات بين الخلايا.</a:t>
            </a:r>
          </a:p>
          <a:p>
            <a:pPr marL="1150938" indent="-520700" algn="just">
              <a:buNone/>
            </a:pP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ar-SA" dirty="0" err="1" smtClean="0">
                <a:latin typeface="Times New Roman" pitchFamily="18" charset="0"/>
                <a:cs typeface="Times New Roman" pitchFamily="18" charset="0"/>
              </a:rPr>
              <a:t>الأنوية</a:t>
            </a:r>
            <a:r>
              <a:rPr lang="ar-SA" dirty="0" smtClean="0">
                <a:latin typeface="Times New Roman" pitchFamily="18" charset="0"/>
                <a:cs typeface="Times New Roman" pitchFamily="18" charset="0"/>
              </a:rPr>
              <a:t> كبيرة نسبياً.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Wael Documents\AA محاضرات\الأحياء العامة\صور\الانسجة النباتية\الانشائي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125" y="3166624"/>
            <a:ext cx="7143080" cy="3502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784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282575" algn="ctr">
              <a:buAutoNum type="arabic1Minus"/>
            </a:pPr>
            <a:r>
              <a:rPr lang="ar-SA" sz="3200" b="1" u="sng" dirty="0" smtClean="0">
                <a:latin typeface="Times New Roman" pitchFamily="18" charset="0"/>
                <a:cs typeface="Times New Roman" pitchFamily="18" charset="0"/>
              </a:rPr>
              <a:t>الأنسجة الإنشائية الابتدائية</a:t>
            </a:r>
          </a:p>
          <a:p>
            <a:pPr marL="393700" indent="-282575" algn="just">
              <a:buFont typeface="Arial" pitchFamily="34" charset="0"/>
              <a:buChar char="•"/>
            </a:pP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توجد في الأجنة النباتية وفي القمم النامية للجذر والساق.</a:t>
            </a:r>
          </a:p>
          <a:p>
            <a:pPr marL="393700" indent="-282575" algn="just">
              <a:buFont typeface="Arial" pitchFamily="34" charset="0"/>
              <a:buChar char="•"/>
            </a:pP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تكون في حالة انقسام لإنتاج خلايا جديدة واستطالة الجذر والساق.</a:t>
            </a:r>
          </a:p>
          <a:p>
            <a:pPr marL="393700" indent="-282575" algn="just">
              <a:buFont typeface="Arial" pitchFamily="34" charset="0"/>
              <a:buChar char="•"/>
            </a:pP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في الجذور توجد في المنطقة </a:t>
            </a:r>
            <a:r>
              <a:rPr lang="ar-SA" sz="2600" dirty="0" err="1" smtClean="0">
                <a:latin typeface="Times New Roman" pitchFamily="18" charset="0"/>
                <a:cs typeface="Times New Roman" pitchFamily="18" charset="0"/>
              </a:rPr>
              <a:t>المرستيمية</a:t>
            </a: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 والتي تلي منطقة </a:t>
            </a:r>
            <a:r>
              <a:rPr lang="ar-SA" sz="2600" dirty="0" err="1" smtClean="0">
                <a:latin typeface="Times New Roman" pitchFamily="18" charset="0"/>
                <a:cs typeface="Times New Roman" pitchFamily="18" charset="0"/>
              </a:rPr>
              <a:t>القلنسوة </a:t>
            </a: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(قبعة الجذر</a:t>
            </a:r>
            <a:r>
              <a:rPr lang="ar-SA" sz="26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ar-SA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 descr="E:\Wael Documents\AA محاضرات\الأحياء العامة\صور\الانسجة النباتية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097360"/>
            <a:ext cx="853757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958"/>
          </a:xfrm>
        </p:spPr>
        <p:txBody>
          <a:bodyPr>
            <a:normAutofit/>
          </a:bodyPr>
          <a:lstStyle/>
          <a:p>
            <a:pPr marL="346075" lvl="0" indent="-282575">
              <a:spcBef>
                <a:spcPts val="0"/>
              </a:spcBef>
            </a:pPr>
            <a:r>
              <a:rPr lang="ar-SA" sz="3200" b="1" u="sng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أ- الأنسجة الإنشائية الابتدائية</a:t>
            </a:r>
            <a:endParaRPr lang="en-US" u="sng" dirty="0"/>
          </a:p>
        </p:txBody>
      </p:sp>
      <p:pic>
        <p:nvPicPr>
          <p:cNvPr id="18434" name="Picture 2" descr="E:\Wael Documents\AA محاضرات\الأحياء العامة\صور\الانسجة النباتية\20171015_180647.jpg"/>
          <p:cNvPicPr>
            <a:picLocks noChangeAspect="1" noChangeArrowheads="1"/>
          </p:cNvPicPr>
          <p:nvPr/>
        </p:nvPicPr>
        <p:blipFill>
          <a:blip r:embed="rId2" cstate="print">
            <a:lum bright="20000" contrast="10000"/>
          </a:blip>
          <a:srcRect r="840"/>
          <a:stretch>
            <a:fillRect/>
          </a:stretch>
        </p:blipFill>
        <p:spPr bwMode="auto">
          <a:xfrm>
            <a:off x="323528" y="852488"/>
            <a:ext cx="8496944" cy="5798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60648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>
              <a:buFont typeface="Wingdings" pitchFamily="2" charset="2"/>
              <a:buAutoNum type="arabic1Minus" startAt="2"/>
            </a:pPr>
            <a:r>
              <a:rPr lang="ar-SA" sz="3200" b="1" u="sng" dirty="0" smtClean="0">
                <a:latin typeface="Times New Roman" pitchFamily="18" charset="0"/>
                <a:cs typeface="Times New Roman" pitchFamily="18" charset="0"/>
              </a:rPr>
              <a:t>الأنسجة الإنشائية الثانوية</a:t>
            </a:r>
          </a:p>
          <a:p>
            <a:pPr marL="393700" indent="-2825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وظيفتها الانقسام لزيادة سُمك النبات.</a:t>
            </a:r>
          </a:p>
          <a:p>
            <a:pPr marL="393700" indent="-2825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تنقسم إلى نوعين حسب المنشأ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وهما:</a:t>
            </a:r>
            <a:endParaRPr lang="ar-S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850900" indent="-392113" algn="just">
              <a:buFont typeface="+mj-lt"/>
              <a:buAutoNum type="arabicParenR"/>
            </a:pP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الكامبيوم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الحزمي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(الوعائي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50938" indent="-2825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مشتق من نسيج إنشائي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ابتدائي.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50938" indent="-2825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يوجد داخل الحزم الوعائية.</a:t>
            </a:r>
          </a:p>
          <a:p>
            <a:pPr marL="1150938" indent="-282575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يتكون من طبقة رقيقة من الخلايا تفصل بين الخشب واللحاء وتقوم بالانقسام لإنتاج الخشب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واللحاء 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(ينتج الخشب واللحاء الأَوَلي في النباتات حديثة النمو أو الخشب واللحاء الثانوي في النباتات المسنة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73137" indent="-514350" algn="just">
              <a:buFont typeface="+mj-lt"/>
              <a:buAutoNum type="arabicParenR" startAt="2"/>
            </a:pP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الكامبيوم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الفليني: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98563" indent="-347663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مشتق من نسيج مستديم.</a:t>
            </a:r>
          </a:p>
          <a:p>
            <a:pPr marL="1198563" indent="-347663" algn="just">
              <a:buFont typeface="Arial" pitchFamily="34" charset="0"/>
              <a:buChar char="•"/>
            </a:pP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ينتج عنه نسيج الفلين.</a:t>
            </a:r>
          </a:p>
          <a:p>
            <a:pPr marL="393700" indent="-2825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93700" indent="-282575" algn="just"/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وكلا النوعين لهما نفس الصفات العامة للأنسجة الإنشائية ويختلفان فقط من حيث </a:t>
            </a:r>
            <a:r>
              <a:rPr lang="ar-SA" sz="2800" dirty="0" err="1" smtClean="0">
                <a:latin typeface="Times New Roman" pitchFamily="18" charset="0"/>
                <a:cs typeface="Times New Roman" pitchFamily="18" charset="0"/>
              </a:rPr>
              <a:t>المنشأ.</a:t>
            </a:r>
            <a:r>
              <a:rPr lang="ar-SA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152" y="260648"/>
            <a:ext cx="30243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>
              <a:buFont typeface="Wingdings" pitchFamily="2" charset="2"/>
              <a:buAutoNum type="arabic1Minus" startAt="2"/>
            </a:pPr>
            <a:r>
              <a:rPr lang="ar-SA" sz="3200" b="1" u="sng" dirty="0" smtClean="0">
                <a:latin typeface="Times New Roman" pitchFamily="18" charset="0"/>
                <a:cs typeface="Times New Roman" pitchFamily="18" charset="0"/>
              </a:rPr>
              <a:t>الأنسجة الإنشائية الثانوية</a:t>
            </a:r>
          </a:p>
          <a:p>
            <a:pPr marL="577850" indent="-514350" algn="ctr"/>
            <a:endParaRPr lang="ar-SA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50900" indent="-392113" algn="just">
              <a:buFont typeface="+mj-lt"/>
              <a:buAutoNum type="arabicParenR"/>
            </a:pP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الكامبيوم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الحزمي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(الوعائي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9" name="Picture 5" descr="E:\Wael Documents\AA محاضرات\الأحياء العامة\صور\الانسجة النباتية\20171015_180740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72008" y="44624"/>
            <a:ext cx="5508104" cy="20000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/>
          <a:srcRect l="2791" t="2932" b="18925"/>
          <a:stretch>
            <a:fillRect/>
          </a:stretch>
        </p:blipFill>
        <p:spPr bwMode="auto">
          <a:xfrm>
            <a:off x="5652120" y="3861048"/>
            <a:ext cx="338328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 l="2743" r="4597" b="11620"/>
          <a:stretch>
            <a:fillRect/>
          </a:stretch>
        </p:blipFill>
        <p:spPr bwMode="auto">
          <a:xfrm>
            <a:off x="35496" y="2060848"/>
            <a:ext cx="55778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152" y="260649"/>
            <a:ext cx="30243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>
              <a:buFont typeface="Wingdings" pitchFamily="2" charset="2"/>
              <a:buAutoNum type="arabic1Minus" startAt="2"/>
            </a:pPr>
            <a:r>
              <a:rPr lang="ar-SA" sz="3200" b="1" u="sng" dirty="0" smtClean="0">
                <a:latin typeface="Times New Roman" pitchFamily="18" charset="0"/>
                <a:cs typeface="Times New Roman" pitchFamily="18" charset="0"/>
              </a:rPr>
              <a:t>الأنسجة الإنشائية الثانوية</a:t>
            </a:r>
          </a:p>
          <a:p>
            <a:pPr marL="577850" indent="-514350" algn="ctr"/>
            <a:endParaRPr lang="ar-SA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850900" indent="-392113" algn="just">
              <a:buFont typeface="+mj-lt"/>
              <a:buAutoNum type="arabicParenR"/>
            </a:pP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الكامبيوم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الحزمي 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(الوعائي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6869" name="Picture 5" descr="E:\Wael Documents\AA محاضرات\الأحياء العامة\صور\الانسجة النباتية\20171015_180740.jpg"/>
          <p:cNvPicPr>
            <a:picLocks noChangeAspect="1" noChangeArrowheads="1"/>
          </p:cNvPicPr>
          <p:nvPr/>
        </p:nvPicPr>
        <p:blipFill>
          <a:blip r:embed="rId2" cstate="print">
            <a:lum bright="30000" contrast="40000"/>
          </a:blip>
          <a:srcRect/>
          <a:stretch>
            <a:fillRect/>
          </a:stretch>
        </p:blipFill>
        <p:spPr bwMode="auto">
          <a:xfrm>
            <a:off x="72008" y="44624"/>
            <a:ext cx="5508104" cy="20000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E:\Wael Documents\AA محاضرات\الأحياء العامة\صور\الانسجة النباتية\20171015_180806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5496" y="2060848"/>
            <a:ext cx="6336704" cy="47251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260648"/>
            <a:ext cx="79928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14350" algn="ctr">
              <a:buFont typeface="Wingdings" pitchFamily="2" charset="2"/>
              <a:buAutoNum type="arabic1Minus" startAt="2"/>
            </a:pPr>
            <a:r>
              <a:rPr lang="ar-SA" sz="3200" b="1" u="sng" dirty="0" smtClean="0">
                <a:latin typeface="Times New Roman" pitchFamily="18" charset="0"/>
                <a:cs typeface="Times New Roman" pitchFamily="18" charset="0"/>
              </a:rPr>
              <a:t>الأنسجة الإنشائية الثانوية</a:t>
            </a:r>
          </a:p>
          <a:p>
            <a:pPr marL="577850" indent="-514350" algn="ctr"/>
            <a:endParaRPr lang="ar-SA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73137" indent="-514350" algn="just">
              <a:buFont typeface="+mj-lt"/>
              <a:buAutoNum type="arabicParenR" startAt="2"/>
            </a:pP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الكامبيوم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 err="1" smtClean="0">
                <a:latin typeface="Times New Roman" pitchFamily="18" charset="0"/>
                <a:cs typeface="Times New Roman" pitchFamily="18" charset="0"/>
              </a:rPr>
              <a:t>الفليني:</a:t>
            </a:r>
            <a:r>
              <a:rPr lang="ar-S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7" name="Picture 3" descr="E:\Wael Documents\AA محاضرات\الأحياء العامة\صور\الانسجة النباتية\20171015_181749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1520" y="1916832"/>
            <a:ext cx="8681486" cy="3474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503</Words>
  <Application>Microsoft Office PowerPoint</Application>
  <PresentationFormat>عرض على الشاشة (3:4)‏</PresentationFormat>
  <Paragraphs>107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المعمل الخامس</vt:lpstr>
      <vt:lpstr>عرض تقديمي في PowerPoint</vt:lpstr>
      <vt:lpstr>عرض تقديمي في PowerPoint</vt:lpstr>
      <vt:lpstr>عرض تقديمي في PowerPoint</vt:lpstr>
      <vt:lpstr>أ- الأنسجة الإنشائية الابتدائية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ملخص لأنواع الأنسجة المستديمة الأصلية</vt:lpstr>
      <vt:lpstr>عرض تقديمي في PowerPoint</vt:lpstr>
      <vt:lpstr>الجزء العملي</vt:lpstr>
      <vt:lpstr>الجزء العملي</vt:lpstr>
      <vt:lpstr>الجزء العملي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الأول</dc:title>
  <dc:creator>Dr Wael Omar</dc:creator>
  <cp:lastModifiedBy>SONY</cp:lastModifiedBy>
  <cp:revision>221</cp:revision>
  <dcterms:created xsi:type="dcterms:W3CDTF">2017-09-24T20:35:31Z</dcterms:created>
  <dcterms:modified xsi:type="dcterms:W3CDTF">2020-09-01T21:24:12Z</dcterms:modified>
</cp:coreProperties>
</file>