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6" r:id="rId2"/>
    <p:sldId id="305" r:id="rId3"/>
    <p:sldId id="307" r:id="rId4"/>
    <p:sldId id="303" r:id="rId5"/>
    <p:sldId id="308" r:id="rId6"/>
    <p:sldId id="309" r:id="rId7"/>
    <p:sldId id="310" r:id="rId8"/>
    <p:sldId id="311" r:id="rId9"/>
    <p:sldId id="312" r:id="rId10"/>
    <p:sldId id="313" r:id="rId11"/>
    <p:sldId id="314" r:id="rId12"/>
    <p:sldId id="315" r:id="rId13"/>
    <p:sldId id="316" r:id="rId14"/>
    <p:sldId id="317" r:id="rId15"/>
    <p:sldId id="318" r:id="rId16"/>
    <p:sldId id="304" r:id="rId17"/>
    <p:sldId id="319" r:id="rId18"/>
    <p:sldId id="320" r:id="rId19"/>
    <p:sldId id="321" r:id="rId20"/>
    <p:sldId id="322" r:id="rId21"/>
    <p:sldId id="323" r:id="rId22"/>
    <p:sldId id="325" r:id="rId23"/>
    <p:sldId id="332" r:id="rId24"/>
    <p:sldId id="324" r:id="rId25"/>
    <p:sldId id="326" r:id="rId26"/>
    <p:sldId id="327" r:id="rId27"/>
    <p:sldId id="328" r:id="rId28"/>
    <p:sldId id="329" r:id="rId29"/>
    <p:sldId id="330" r:id="rId30"/>
    <p:sldId id="3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BFF"/>
    <a:srgbClr val="003366"/>
    <a:srgbClr val="385D8A"/>
    <a:srgbClr val="3A7DCE"/>
    <a:srgbClr val="8EB4E2"/>
    <a:srgbClr val="C7C7C7"/>
    <a:srgbClr val="2C69B2"/>
    <a:srgbClr val="6297D8"/>
    <a:srgbClr val="5991D5"/>
    <a:srgbClr val="6FA0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6448" autoAdjust="0"/>
  </p:normalViewPr>
  <p:slideViewPr>
    <p:cSldViewPr>
      <p:cViewPr>
        <p:scale>
          <a:sx n="70" d="100"/>
          <a:sy n="70" d="100"/>
        </p:scale>
        <p:origin x="-16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أدوار العاملين في المدرسة لتحقيق التعلم النشط</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استدامة التعلم النشط</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35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مؤشرات تقويم المدرسة النشطة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35</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50 دقيقة</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ADCF17D7-6E86-4153-B2D7-B4DEB3F9EC16}" type="presOf" srcId="{E8757397-18F1-44C2-BAA2-91EC79D38F71}" destId="{7B68DFCD-50E0-4980-8DFC-1C21D90A2DA6}" srcOrd="1" destOrd="0" presId="urn:microsoft.com/office/officeart/2005/8/layout/process4"/>
    <dgm:cxn modelId="{29896994-1BA9-4D8E-95C9-5E46D859CF8E}" type="presOf" srcId="{8ED0B1E8-7E0C-457C-99DE-EB9EA44AEA3B}" destId="{046F0FEF-4612-40FA-94AE-21CAE5C3E153}" srcOrd="1"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42DF3B8C-AF26-46D5-B087-1AA6FF271BB8}" type="presOf" srcId="{42352651-53C6-444C-8E32-04709F224FD3}" destId="{4336F5EB-02D6-4794-B533-46CE1F9174A2}" srcOrd="0" destOrd="0" presId="urn:microsoft.com/office/officeart/2005/8/layout/process4"/>
    <dgm:cxn modelId="{09F1A14E-1A9B-4EEE-8BAD-FB6A89EC9157}" type="presOf" srcId="{EFD335A2-2520-455D-A06D-CB4E4CE9454F}" destId="{B6BC196E-167B-4E34-A2D6-917AD3DE5966}" srcOrd="0" destOrd="0" presId="urn:microsoft.com/office/officeart/2005/8/layout/process4"/>
    <dgm:cxn modelId="{68D78FE8-DE45-4963-8731-D9DC39F889D4}" type="presOf" srcId="{F6A01FB6-EDBF-4C51-8BF2-813757A4D001}" destId="{14C7CC75-6EFB-4A0F-AD2D-9AAAEA14A61F}" srcOrd="0" destOrd="0" presId="urn:microsoft.com/office/officeart/2005/8/layout/process4"/>
    <dgm:cxn modelId="{ABA35BCF-8134-4471-AD11-90856A972B31}" type="presOf" srcId="{0BF647F9-CA2E-45A7-B6A3-5A3D246DA343}" destId="{AEC99FB8-3148-4A26-AA70-D0CC09AD6D3B}" srcOrd="0" destOrd="0" presId="urn:microsoft.com/office/officeart/2005/8/layout/process4"/>
    <dgm:cxn modelId="{44AAE53F-5639-4429-96B9-6E6B7AE06DD9}" type="presOf" srcId="{56B4353D-5251-4B76-8378-95336788021C}" destId="{10DF3027-513B-400F-8BB8-2CD6BC0CD482}" srcOrd="0" destOrd="0" presId="urn:microsoft.com/office/officeart/2005/8/layout/process4"/>
    <dgm:cxn modelId="{EDD5EE68-CAAC-43AF-9AD9-933FA2844418}" type="presOf" srcId="{138C0D11-767F-4B3B-8970-E9FBDD338892}" destId="{D09FD1EC-F3D0-426D-ADE7-06B039B8F145}" srcOrd="0" destOrd="0" presId="urn:microsoft.com/office/officeart/2005/8/layout/process4"/>
    <dgm:cxn modelId="{E4F6426A-D711-474E-8E8A-2A7591AD120D}" type="presOf" srcId="{8ED0B1E8-7E0C-457C-99DE-EB9EA44AEA3B}" destId="{F20CBA3C-2F02-4858-90BE-1EF43BC9B51C}" srcOrd="0" destOrd="0" presId="urn:microsoft.com/office/officeart/2005/8/layout/process4"/>
    <dgm:cxn modelId="{75ACF027-D50C-4CE3-BDEF-C4BACF5301CF}" type="presOf" srcId="{138C0D11-767F-4B3B-8970-E9FBDD338892}" destId="{6E293E43-F71D-4BC5-9BF4-922A91B1997C}" srcOrd="1" destOrd="0" presId="urn:microsoft.com/office/officeart/2005/8/layout/process4"/>
    <dgm:cxn modelId="{4C4E359D-7513-4203-B8B9-BF74B4A105CC}" type="presOf" srcId="{16E1ABAD-4B53-4F20-B815-9D8F34DDC659}" destId="{6D228FB7-44AF-45CE-8F7C-FF5888DAC300}" srcOrd="0"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FCCA915F-5463-45C9-81CE-DC42DE226662}" srcId="{8ED0B1E8-7E0C-457C-99DE-EB9EA44AEA3B}" destId="{2FF05C10-EA41-440D-A62E-530CCFD99E1E}" srcOrd="0" destOrd="0" parTransId="{EC1EFC19-02D0-48E0-B605-27938B77B3E8}" sibTransId="{8B8BFB9C-9FEC-44E4-AA77-24874740117A}"/>
    <dgm:cxn modelId="{1D40262E-04F2-4729-9793-73D06C5908B2}" type="presOf" srcId="{E8757397-18F1-44C2-BAA2-91EC79D38F71}" destId="{9DE3352E-0314-44B4-89D5-F745FDD2A2D6}" srcOrd="0" destOrd="0" presId="urn:microsoft.com/office/officeart/2005/8/layout/process4"/>
    <dgm:cxn modelId="{87932FFC-25E0-45D3-BE37-AC7B9E450EB5}" srcId="{E8757397-18F1-44C2-BAA2-91EC79D38F71}" destId="{42352651-53C6-444C-8E32-04709F224FD3}" srcOrd="1" destOrd="0" parTransId="{BEEDFF0F-C9E2-4726-8959-E5D2340DAE3F}" sibTransId="{E1BEA2C5-7865-4AB9-8FE0-640D1685577E}"/>
    <dgm:cxn modelId="{13DAC1E7-2D31-4B44-B326-949992B3F308}" type="presOf" srcId="{2FF05C10-EA41-440D-A62E-530CCFD99E1E}" destId="{3242105F-0F63-4E90-AB3A-3EB6D1CC02F8}" srcOrd="0" destOrd="0" presId="urn:microsoft.com/office/officeart/2005/8/layout/process4"/>
    <dgm:cxn modelId="{22D4FC01-E515-426C-8CC6-A8A2FFD51D0C}" srcId="{8ED0B1E8-7E0C-457C-99DE-EB9EA44AEA3B}" destId="{EFD335A2-2520-455D-A06D-CB4E4CE9454F}" srcOrd="1" destOrd="0" parTransId="{83F2D730-FBC1-481B-BF7F-45E86E1DB286}" sibTransId="{9F7924FE-7E8F-4F30-A925-9B033CF5E0F4}"/>
    <dgm:cxn modelId="{88798226-7383-4FC7-A148-70ED2BD3288C}" srcId="{138C0D11-767F-4B3B-8970-E9FBDD338892}" destId="{0BF647F9-CA2E-45A7-B6A3-5A3D246DA343}" srcOrd="1" destOrd="0" parTransId="{680CB990-272A-4A00-9767-7CEF0BFF09B1}" sibTransId="{A113C4AD-5B27-4830-83AF-8EE589232B43}"/>
    <dgm:cxn modelId="{46B6617A-C8FD-499F-89BF-13EA23DE14F8}" srcId="{F6A01FB6-EDBF-4C51-8BF2-813757A4D001}" destId="{138C0D11-767F-4B3B-8970-E9FBDD338892}" srcOrd="2" destOrd="0" parTransId="{8966BD5E-A739-462F-B624-1F81E78DA0B0}" sibTransId="{2518D000-2789-4A83-A8BD-67642CE2F475}"/>
    <dgm:cxn modelId="{A6D3BCEA-7FBD-4F0D-8526-9D01FEDC9065}" srcId="{F6A01FB6-EDBF-4C51-8BF2-813757A4D001}" destId="{8ED0B1E8-7E0C-457C-99DE-EB9EA44AEA3B}" srcOrd="0" destOrd="0" parTransId="{8AFB2435-02A9-4127-8A8A-BEC45B9CCA8A}" sibTransId="{B3D9272C-7B77-49E2-97EF-C93688A41BA1}"/>
    <dgm:cxn modelId="{EAE2A33C-0574-4485-ABB7-811BA80C4875}" type="presParOf" srcId="{14C7CC75-6EFB-4A0F-AD2D-9AAAEA14A61F}" destId="{EA4EEC6A-115C-4E0D-AECE-78E6AE29D2E7}" srcOrd="0" destOrd="0" presId="urn:microsoft.com/office/officeart/2005/8/layout/process4"/>
    <dgm:cxn modelId="{FD6269A5-EF73-420E-AE23-15CB64733318}" type="presParOf" srcId="{EA4EEC6A-115C-4E0D-AECE-78E6AE29D2E7}" destId="{D09FD1EC-F3D0-426D-ADE7-06B039B8F145}" srcOrd="0" destOrd="0" presId="urn:microsoft.com/office/officeart/2005/8/layout/process4"/>
    <dgm:cxn modelId="{B3F690FA-A7DD-456D-9495-ABB916967E01}" type="presParOf" srcId="{EA4EEC6A-115C-4E0D-AECE-78E6AE29D2E7}" destId="{6E293E43-F71D-4BC5-9BF4-922A91B1997C}" srcOrd="1" destOrd="0" presId="urn:microsoft.com/office/officeart/2005/8/layout/process4"/>
    <dgm:cxn modelId="{920734BC-B0B3-40AC-9600-CCDC5F04CBEA}" type="presParOf" srcId="{EA4EEC6A-115C-4E0D-AECE-78E6AE29D2E7}" destId="{BAB4ED00-071E-401A-ACFB-340574F929F1}" srcOrd="2" destOrd="0" presId="urn:microsoft.com/office/officeart/2005/8/layout/process4"/>
    <dgm:cxn modelId="{0AD4AFAF-06B1-4B23-AA83-44F610941E9B}" type="presParOf" srcId="{BAB4ED00-071E-401A-ACFB-340574F929F1}" destId="{6D228FB7-44AF-45CE-8F7C-FF5888DAC300}" srcOrd="0" destOrd="0" presId="urn:microsoft.com/office/officeart/2005/8/layout/process4"/>
    <dgm:cxn modelId="{6E19855C-9879-4E04-B84E-4010CE2F0D3E}" type="presParOf" srcId="{BAB4ED00-071E-401A-ACFB-340574F929F1}" destId="{AEC99FB8-3148-4A26-AA70-D0CC09AD6D3B}" srcOrd="1" destOrd="0" presId="urn:microsoft.com/office/officeart/2005/8/layout/process4"/>
    <dgm:cxn modelId="{54B3B3CD-6A3E-48B3-9577-14FD54F52723}" type="presParOf" srcId="{14C7CC75-6EFB-4A0F-AD2D-9AAAEA14A61F}" destId="{E5927C2B-F074-46FD-8B57-B1B1C687A768}" srcOrd="1" destOrd="0" presId="urn:microsoft.com/office/officeart/2005/8/layout/process4"/>
    <dgm:cxn modelId="{492C8DFE-86E7-49D0-8FB6-5BDB9226D893}" type="presParOf" srcId="{14C7CC75-6EFB-4A0F-AD2D-9AAAEA14A61F}" destId="{C199B8EE-E357-4022-8E43-874EDB943612}" srcOrd="2" destOrd="0" presId="urn:microsoft.com/office/officeart/2005/8/layout/process4"/>
    <dgm:cxn modelId="{759B6DC4-626B-4352-9822-B126B6B16A9F}" type="presParOf" srcId="{C199B8EE-E357-4022-8E43-874EDB943612}" destId="{9DE3352E-0314-44B4-89D5-F745FDD2A2D6}" srcOrd="0" destOrd="0" presId="urn:microsoft.com/office/officeart/2005/8/layout/process4"/>
    <dgm:cxn modelId="{C1E4CB0F-60FD-471E-9450-FFA964AF3853}" type="presParOf" srcId="{C199B8EE-E357-4022-8E43-874EDB943612}" destId="{7B68DFCD-50E0-4980-8DFC-1C21D90A2DA6}" srcOrd="1" destOrd="0" presId="urn:microsoft.com/office/officeart/2005/8/layout/process4"/>
    <dgm:cxn modelId="{5833861C-8FDC-4CAC-B97F-EE09F18DE9C7}" type="presParOf" srcId="{C199B8EE-E357-4022-8E43-874EDB943612}" destId="{467540CC-3CCF-46C4-BB70-EB995ADA3028}" srcOrd="2" destOrd="0" presId="urn:microsoft.com/office/officeart/2005/8/layout/process4"/>
    <dgm:cxn modelId="{5171632B-B764-4B60-A256-9193B360F52E}" type="presParOf" srcId="{467540CC-3CCF-46C4-BB70-EB995ADA3028}" destId="{10DF3027-513B-400F-8BB8-2CD6BC0CD482}" srcOrd="0" destOrd="0" presId="urn:microsoft.com/office/officeart/2005/8/layout/process4"/>
    <dgm:cxn modelId="{2D5092B3-A7B3-4969-8F68-201032EDED24}" type="presParOf" srcId="{467540CC-3CCF-46C4-BB70-EB995ADA3028}" destId="{4336F5EB-02D6-4794-B533-46CE1F9174A2}" srcOrd="1" destOrd="0" presId="urn:microsoft.com/office/officeart/2005/8/layout/process4"/>
    <dgm:cxn modelId="{9E603BD2-87C3-4C49-B7CA-533DF2CDFF5A}" type="presParOf" srcId="{14C7CC75-6EFB-4A0F-AD2D-9AAAEA14A61F}" destId="{7BCB7513-B8A9-42A7-83D0-486FCCA32521}" srcOrd="3" destOrd="0" presId="urn:microsoft.com/office/officeart/2005/8/layout/process4"/>
    <dgm:cxn modelId="{FE450DA6-78CB-4863-868D-3E1FD9CA17FE}" type="presParOf" srcId="{14C7CC75-6EFB-4A0F-AD2D-9AAAEA14A61F}" destId="{EB13B6F7-CAC1-420C-80C4-E3DCF25C9C5C}" srcOrd="4" destOrd="0" presId="urn:microsoft.com/office/officeart/2005/8/layout/process4"/>
    <dgm:cxn modelId="{C8EA5F32-9BEE-4198-BAFD-FA652BF4D135}" type="presParOf" srcId="{EB13B6F7-CAC1-420C-80C4-E3DCF25C9C5C}" destId="{F20CBA3C-2F02-4858-90BE-1EF43BC9B51C}" srcOrd="0" destOrd="0" presId="urn:microsoft.com/office/officeart/2005/8/layout/process4"/>
    <dgm:cxn modelId="{D6B65A89-F3B2-4273-BC0B-3DE2B077510D}" type="presParOf" srcId="{EB13B6F7-CAC1-420C-80C4-E3DCF25C9C5C}" destId="{046F0FEF-4612-40FA-94AE-21CAE5C3E153}" srcOrd="1" destOrd="0" presId="urn:microsoft.com/office/officeart/2005/8/layout/process4"/>
    <dgm:cxn modelId="{042E8B30-FCF9-4DC6-A975-63ECA2187A26}" type="presParOf" srcId="{EB13B6F7-CAC1-420C-80C4-E3DCF25C9C5C}" destId="{31D6CCB3-16A8-4C92-A89F-28C6CBAF61FF}" srcOrd="2" destOrd="0" presId="urn:microsoft.com/office/officeart/2005/8/layout/process4"/>
    <dgm:cxn modelId="{B5A51A2D-D2B4-4FCD-AF3A-19FD578DCAA8}" type="presParOf" srcId="{31D6CCB3-16A8-4C92-A89F-28C6CBAF61FF}" destId="{3242105F-0F63-4E90-AB3A-3EB6D1CC02F8}" srcOrd="0" destOrd="0" presId="urn:microsoft.com/office/officeart/2005/8/layout/process4"/>
    <dgm:cxn modelId="{12E35ED5-EE0D-4C28-AF25-168AFDA8EAD8}"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B9BE0-9EDA-4FC9-BF80-70C6315B6D6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CF83468-F8F2-4686-82DC-D130A978684D}">
      <dgm:prSet phldrT="[Text]" custT="1"/>
      <dgm:spPr>
        <a:solidFill>
          <a:schemeClr val="bg1">
            <a:lumMod val="65000"/>
          </a:schemeClr>
        </a:solidFill>
      </dgm:spPr>
      <dgm:t>
        <a:bodyPr/>
        <a:lstStyle/>
        <a:p>
          <a:pPr rtl="1"/>
          <a:endParaRPr lang="en-US" sz="2000" dirty="0">
            <a:cs typeface="AL-Mohanad Bold" pitchFamily="2" charset="-78"/>
          </a:endParaRPr>
        </a:p>
      </dgm:t>
    </dgm:pt>
    <dgm:pt modelId="{0546FF40-5874-46B4-95BD-7051E5F36179}" type="parTrans" cxnId="{B61D672D-8B21-42D2-A849-9B7734E00484}">
      <dgm:prSet/>
      <dgm:spPr/>
      <dgm:t>
        <a:bodyPr/>
        <a:lstStyle/>
        <a:p>
          <a:endParaRPr lang="en-US"/>
        </a:p>
      </dgm:t>
    </dgm:pt>
    <dgm:pt modelId="{99FA68D3-1B3E-4E61-9DB4-4CC9F091C190}" type="sibTrans" cxnId="{B61D672D-8B21-42D2-A849-9B7734E00484}">
      <dgm:prSet/>
      <dgm:spPr>
        <a:solidFill>
          <a:schemeClr val="bg1">
            <a:lumMod val="65000"/>
          </a:schemeClr>
        </a:solidFill>
      </dgm:spPr>
      <dgm:t>
        <a:bodyPr/>
        <a:lstStyle/>
        <a:p>
          <a:endParaRPr lang="ru-RU" dirty="0" smtClean="0"/>
        </a:p>
        <a:p>
          <a:endParaRPr lang="ru-RU" dirty="0" smtClean="0"/>
        </a:p>
        <a:p>
          <a:endParaRPr lang="en-US" dirty="0"/>
        </a:p>
      </dgm:t>
    </dgm:pt>
    <dgm:pt modelId="{58BF6672-9A9E-46D2-9768-955B725BBB7A}">
      <dgm:prSet phldrT="[Text]"/>
      <dgm:spPr>
        <a:solidFill>
          <a:schemeClr val="accent1"/>
        </a:solidFill>
      </dgm:spPr>
      <dgm:t>
        <a:bodyPr/>
        <a:lstStyle/>
        <a:p>
          <a:endParaRPr lang="en-US" dirty="0"/>
        </a:p>
      </dgm:t>
    </dgm:pt>
    <dgm:pt modelId="{CA423C16-F677-4225-B0AD-2690CEFD0232}" type="parTrans" cxnId="{63399097-0241-43AE-A8C3-15D5CB627498}">
      <dgm:prSet/>
      <dgm:spPr/>
      <dgm:t>
        <a:bodyPr/>
        <a:lstStyle/>
        <a:p>
          <a:endParaRPr lang="en-US"/>
        </a:p>
      </dgm:t>
    </dgm:pt>
    <dgm:pt modelId="{19CBDB1D-09C7-412A-8112-6AF68F7EE9EE}" type="sibTrans" cxnId="{63399097-0241-43AE-A8C3-15D5CB627498}">
      <dgm:prSet/>
      <dgm:spPr>
        <a:solidFill>
          <a:schemeClr val="accent1"/>
        </a:solidFill>
      </dgm:spPr>
      <dgm:t>
        <a:bodyPr/>
        <a:lstStyle/>
        <a:p>
          <a:endParaRPr lang="en-US" dirty="0"/>
        </a:p>
      </dgm:t>
    </dgm:pt>
    <dgm:pt modelId="{3D8CA776-7B2D-4F1B-9D6E-ECD2665A78FC}">
      <dgm:prSet phldrT="[Text]"/>
      <dgm:spPr>
        <a:solidFill>
          <a:schemeClr val="tx2"/>
        </a:solidFill>
      </dgm:spPr>
      <dgm:t>
        <a:bodyPr/>
        <a:lstStyle/>
        <a:p>
          <a:endParaRPr lang="en-US" dirty="0"/>
        </a:p>
      </dgm:t>
    </dgm:pt>
    <dgm:pt modelId="{B15E32D4-6F15-4A2C-BA64-DFDF61F0CAFD}" type="parTrans" cxnId="{0D7DB38C-EC48-481B-945B-D197F171A413}">
      <dgm:prSet/>
      <dgm:spPr/>
      <dgm:t>
        <a:bodyPr/>
        <a:lstStyle/>
        <a:p>
          <a:endParaRPr lang="en-US"/>
        </a:p>
      </dgm:t>
    </dgm:pt>
    <dgm:pt modelId="{41D8D7DE-6DCB-4346-B91D-96BB17E2FA4E}" type="sibTrans" cxnId="{0D7DB38C-EC48-481B-945B-D197F171A413}">
      <dgm:prSet/>
      <dgm:spPr>
        <a:solidFill>
          <a:schemeClr val="tx2"/>
        </a:solidFill>
      </dgm:spPr>
      <dgm:t>
        <a:bodyPr/>
        <a:lstStyle/>
        <a:p>
          <a:endParaRPr lang="ru-RU" dirty="0" smtClean="0"/>
        </a:p>
        <a:p>
          <a:endParaRPr lang="ru-RU" dirty="0" smtClean="0"/>
        </a:p>
        <a:p>
          <a:endParaRPr lang="en-US" dirty="0"/>
        </a:p>
      </dgm:t>
    </dgm:pt>
    <dgm:pt modelId="{FFA0F791-0C38-48D7-83D6-6429D3539C31}">
      <dgm:prSet/>
      <dgm:spPr/>
      <dgm:t>
        <a:bodyPr/>
        <a:lstStyle/>
        <a:p>
          <a:pPr rtl="1"/>
          <a:endParaRPr lang="ar-SA"/>
        </a:p>
      </dgm:t>
    </dgm:pt>
    <dgm:pt modelId="{A7B5652A-26A2-4CAD-950D-6992DE1415E9}" type="parTrans" cxnId="{B39C13C5-C0A9-4761-AFF0-362E8C0376C1}">
      <dgm:prSet/>
      <dgm:spPr/>
      <dgm:t>
        <a:bodyPr/>
        <a:lstStyle/>
        <a:p>
          <a:pPr rtl="1"/>
          <a:endParaRPr lang="ar-SA"/>
        </a:p>
      </dgm:t>
    </dgm:pt>
    <dgm:pt modelId="{092470CA-E202-4D5B-AB9B-BABE4F383863}" type="sibTrans" cxnId="{B39C13C5-C0A9-4761-AFF0-362E8C0376C1}">
      <dgm:prSet/>
      <dgm:spPr/>
      <dgm:t>
        <a:bodyPr/>
        <a:lstStyle/>
        <a:p>
          <a:pPr rtl="1"/>
          <a:endParaRPr lang="ar-SA"/>
        </a:p>
      </dgm:t>
    </dgm:pt>
    <dgm:pt modelId="{F2CBBAA6-7C9C-40B4-8202-00AF704281A8}" type="pres">
      <dgm:prSet presAssocID="{4A1B9BE0-9EDA-4FC9-BF80-70C6315B6D66}" presName="Name0" presStyleCnt="0">
        <dgm:presLayoutVars>
          <dgm:chMax/>
          <dgm:chPref/>
          <dgm:dir/>
          <dgm:animLvl val="lvl"/>
        </dgm:presLayoutVars>
      </dgm:prSet>
      <dgm:spPr/>
      <dgm:t>
        <a:bodyPr/>
        <a:lstStyle/>
        <a:p>
          <a:endParaRPr lang="en-US"/>
        </a:p>
      </dgm:t>
    </dgm:pt>
    <dgm:pt modelId="{82AC3C6A-4A69-4928-9B2C-3CEAA14EDB14}" type="pres">
      <dgm:prSet presAssocID="{ACF83468-F8F2-4686-82DC-D130A978684D}" presName="composite" presStyleCnt="0"/>
      <dgm:spPr/>
    </dgm:pt>
    <dgm:pt modelId="{06B7A09A-7B94-41C8-AFF6-512E14AC24DC}" type="pres">
      <dgm:prSet presAssocID="{ACF83468-F8F2-4686-82DC-D130A978684D}" presName="Parent1" presStyleLbl="node1" presStyleIdx="0" presStyleCnt="8">
        <dgm:presLayoutVars>
          <dgm:chMax val="1"/>
          <dgm:chPref val="1"/>
          <dgm:bulletEnabled val="1"/>
        </dgm:presLayoutVars>
      </dgm:prSet>
      <dgm:spPr/>
      <dgm:t>
        <a:bodyPr/>
        <a:lstStyle/>
        <a:p>
          <a:endParaRPr lang="en-US"/>
        </a:p>
      </dgm:t>
    </dgm:pt>
    <dgm:pt modelId="{781EECF8-4625-4660-8375-D671CCEBA4C0}" type="pres">
      <dgm:prSet presAssocID="{ACF83468-F8F2-4686-82DC-D130A978684D}" presName="Childtext1" presStyleLbl="revTx" presStyleIdx="0" presStyleCnt="4">
        <dgm:presLayoutVars>
          <dgm:chMax val="0"/>
          <dgm:chPref val="0"/>
          <dgm:bulletEnabled val="1"/>
        </dgm:presLayoutVars>
      </dgm:prSet>
      <dgm:spPr/>
      <dgm:t>
        <a:bodyPr/>
        <a:lstStyle/>
        <a:p>
          <a:endParaRPr lang="en-US"/>
        </a:p>
      </dgm:t>
    </dgm:pt>
    <dgm:pt modelId="{AB5D4E0E-A6B5-4A6C-B942-5A9B098CDDEB}" type="pres">
      <dgm:prSet presAssocID="{ACF83468-F8F2-4686-82DC-D130A978684D}" presName="BalanceSpacing" presStyleCnt="0"/>
      <dgm:spPr/>
    </dgm:pt>
    <dgm:pt modelId="{8055E9C4-A188-4E9E-9862-1BA85BC33BA4}" type="pres">
      <dgm:prSet presAssocID="{ACF83468-F8F2-4686-82DC-D130A978684D}" presName="BalanceSpacing1" presStyleCnt="0"/>
      <dgm:spPr/>
    </dgm:pt>
    <dgm:pt modelId="{FA01CB26-CFA1-4D5D-8B90-FFA9CFB9F412}" type="pres">
      <dgm:prSet presAssocID="{99FA68D3-1B3E-4E61-9DB4-4CC9F091C190}" presName="Accent1Text" presStyleLbl="node1" presStyleIdx="1" presStyleCnt="8"/>
      <dgm:spPr/>
      <dgm:t>
        <a:bodyPr/>
        <a:lstStyle/>
        <a:p>
          <a:endParaRPr lang="en-US"/>
        </a:p>
      </dgm:t>
    </dgm:pt>
    <dgm:pt modelId="{D07526D2-9FD6-4530-B7CD-7EDCF32C5BB4}" type="pres">
      <dgm:prSet presAssocID="{99FA68D3-1B3E-4E61-9DB4-4CC9F091C190}" presName="spaceBetweenRectangles" presStyleCnt="0"/>
      <dgm:spPr/>
    </dgm:pt>
    <dgm:pt modelId="{D0BCCBD0-257D-4189-88F6-C8DA708421A3}" type="pres">
      <dgm:prSet presAssocID="{FFA0F791-0C38-48D7-83D6-6429D3539C31}" presName="composite" presStyleCnt="0"/>
      <dgm:spPr/>
    </dgm:pt>
    <dgm:pt modelId="{BEA09E55-D61C-4B38-A2C4-BFF1D1FF1D7A}" type="pres">
      <dgm:prSet presAssocID="{FFA0F791-0C38-48D7-83D6-6429D3539C31}" presName="Parent1" presStyleLbl="node1" presStyleIdx="2" presStyleCnt="8">
        <dgm:presLayoutVars>
          <dgm:chMax val="1"/>
          <dgm:chPref val="1"/>
          <dgm:bulletEnabled val="1"/>
        </dgm:presLayoutVars>
      </dgm:prSet>
      <dgm:spPr/>
      <dgm:t>
        <a:bodyPr/>
        <a:lstStyle/>
        <a:p>
          <a:pPr rtl="1"/>
          <a:endParaRPr lang="ar-SA"/>
        </a:p>
      </dgm:t>
    </dgm:pt>
    <dgm:pt modelId="{94AE426D-5B59-4285-8662-608732AC2474}" type="pres">
      <dgm:prSet presAssocID="{FFA0F791-0C38-48D7-83D6-6429D3539C31}" presName="Childtext1" presStyleLbl="revTx" presStyleIdx="1" presStyleCnt="4">
        <dgm:presLayoutVars>
          <dgm:chMax val="0"/>
          <dgm:chPref val="0"/>
          <dgm:bulletEnabled val="1"/>
        </dgm:presLayoutVars>
      </dgm:prSet>
      <dgm:spPr/>
    </dgm:pt>
    <dgm:pt modelId="{A8B89629-31BB-4730-800A-00792EC16342}" type="pres">
      <dgm:prSet presAssocID="{FFA0F791-0C38-48D7-83D6-6429D3539C31}" presName="BalanceSpacing" presStyleCnt="0"/>
      <dgm:spPr/>
    </dgm:pt>
    <dgm:pt modelId="{F1CC0150-2233-4028-93FD-2BF4CE89B207}" type="pres">
      <dgm:prSet presAssocID="{FFA0F791-0C38-48D7-83D6-6429D3539C31}" presName="BalanceSpacing1" presStyleCnt="0"/>
      <dgm:spPr/>
    </dgm:pt>
    <dgm:pt modelId="{FE7E8AF6-FFF2-4078-A597-B6FE55F8A714}" type="pres">
      <dgm:prSet presAssocID="{092470CA-E202-4D5B-AB9B-BABE4F383863}" presName="Accent1Text" presStyleLbl="node1" presStyleIdx="3" presStyleCnt="8"/>
      <dgm:spPr/>
      <dgm:t>
        <a:bodyPr/>
        <a:lstStyle/>
        <a:p>
          <a:pPr rtl="1"/>
          <a:endParaRPr lang="ar-SA"/>
        </a:p>
      </dgm:t>
    </dgm:pt>
    <dgm:pt modelId="{EB8FFA60-D9CF-463A-B008-F5317FDE8FFE}" type="pres">
      <dgm:prSet presAssocID="{092470CA-E202-4D5B-AB9B-BABE4F383863}" presName="spaceBetweenRectangles" presStyleCnt="0"/>
      <dgm:spPr/>
    </dgm:pt>
    <dgm:pt modelId="{4E9DED12-0FDC-4F9F-A80A-F12B167BE460}" type="pres">
      <dgm:prSet presAssocID="{58BF6672-9A9E-46D2-9768-955B725BBB7A}" presName="composite" presStyleCnt="0"/>
      <dgm:spPr/>
    </dgm:pt>
    <dgm:pt modelId="{4A0B2900-4550-411D-9D02-A6368A10F68F}" type="pres">
      <dgm:prSet presAssocID="{58BF6672-9A9E-46D2-9768-955B725BBB7A}" presName="Parent1" presStyleLbl="node1" presStyleIdx="4" presStyleCnt="8">
        <dgm:presLayoutVars>
          <dgm:chMax val="1"/>
          <dgm:chPref val="1"/>
          <dgm:bulletEnabled val="1"/>
        </dgm:presLayoutVars>
      </dgm:prSet>
      <dgm:spPr/>
      <dgm:t>
        <a:bodyPr/>
        <a:lstStyle/>
        <a:p>
          <a:endParaRPr lang="en-US"/>
        </a:p>
      </dgm:t>
    </dgm:pt>
    <dgm:pt modelId="{738A2874-A098-41E4-A872-11BC77FD1640}" type="pres">
      <dgm:prSet presAssocID="{58BF6672-9A9E-46D2-9768-955B725BBB7A}" presName="Childtext1" presStyleLbl="revTx" presStyleIdx="2" presStyleCnt="4">
        <dgm:presLayoutVars>
          <dgm:chMax val="0"/>
          <dgm:chPref val="0"/>
          <dgm:bulletEnabled val="1"/>
        </dgm:presLayoutVars>
      </dgm:prSet>
      <dgm:spPr/>
      <dgm:t>
        <a:bodyPr/>
        <a:lstStyle/>
        <a:p>
          <a:endParaRPr lang="en-US"/>
        </a:p>
      </dgm:t>
    </dgm:pt>
    <dgm:pt modelId="{922EC2F4-F8A0-496C-8DB4-B24145203D40}" type="pres">
      <dgm:prSet presAssocID="{58BF6672-9A9E-46D2-9768-955B725BBB7A}" presName="BalanceSpacing" presStyleCnt="0"/>
      <dgm:spPr/>
    </dgm:pt>
    <dgm:pt modelId="{2F06960F-7449-4CAE-B3B2-A8B37D92E1E7}" type="pres">
      <dgm:prSet presAssocID="{58BF6672-9A9E-46D2-9768-955B725BBB7A}" presName="BalanceSpacing1" presStyleCnt="0"/>
      <dgm:spPr/>
    </dgm:pt>
    <dgm:pt modelId="{D18865B3-A46E-4B63-9052-DD99C3884C3C}" type="pres">
      <dgm:prSet presAssocID="{19CBDB1D-09C7-412A-8112-6AF68F7EE9EE}" presName="Accent1Text" presStyleLbl="node1" presStyleIdx="5" presStyleCnt="8"/>
      <dgm:spPr/>
      <dgm:t>
        <a:bodyPr/>
        <a:lstStyle/>
        <a:p>
          <a:endParaRPr lang="en-US"/>
        </a:p>
      </dgm:t>
    </dgm:pt>
    <dgm:pt modelId="{4E2A5CE7-60C2-4B21-8AFC-E68A9D2D18CC}" type="pres">
      <dgm:prSet presAssocID="{19CBDB1D-09C7-412A-8112-6AF68F7EE9EE}" presName="spaceBetweenRectangles" presStyleCnt="0"/>
      <dgm:spPr/>
    </dgm:pt>
    <dgm:pt modelId="{1877AFA2-41D3-483C-8706-C909859F6A60}" type="pres">
      <dgm:prSet presAssocID="{3D8CA776-7B2D-4F1B-9D6E-ECD2665A78FC}" presName="composite" presStyleCnt="0"/>
      <dgm:spPr/>
    </dgm:pt>
    <dgm:pt modelId="{E57422E9-3C67-427D-88FC-BEF55E49CD96}" type="pres">
      <dgm:prSet presAssocID="{3D8CA776-7B2D-4F1B-9D6E-ECD2665A78FC}" presName="Parent1" presStyleLbl="node1" presStyleIdx="6" presStyleCnt="8">
        <dgm:presLayoutVars>
          <dgm:chMax val="1"/>
          <dgm:chPref val="1"/>
          <dgm:bulletEnabled val="1"/>
        </dgm:presLayoutVars>
      </dgm:prSet>
      <dgm:spPr/>
      <dgm:t>
        <a:bodyPr/>
        <a:lstStyle/>
        <a:p>
          <a:endParaRPr lang="en-US"/>
        </a:p>
      </dgm:t>
    </dgm:pt>
    <dgm:pt modelId="{420D849D-586B-48A2-9C16-18075BA23D7A}" type="pres">
      <dgm:prSet presAssocID="{3D8CA776-7B2D-4F1B-9D6E-ECD2665A78FC}" presName="Childtext1" presStyleLbl="revTx" presStyleIdx="3" presStyleCnt="4">
        <dgm:presLayoutVars>
          <dgm:chMax val="0"/>
          <dgm:chPref val="0"/>
          <dgm:bulletEnabled val="1"/>
        </dgm:presLayoutVars>
      </dgm:prSet>
      <dgm:spPr/>
      <dgm:t>
        <a:bodyPr/>
        <a:lstStyle/>
        <a:p>
          <a:endParaRPr lang="en-US"/>
        </a:p>
      </dgm:t>
    </dgm:pt>
    <dgm:pt modelId="{FBE7B9C7-9FF8-4B56-BAE2-9899CB60D5B9}" type="pres">
      <dgm:prSet presAssocID="{3D8CA776-7B2D-4F1B-9D6E-ECD2665A78FC}" presName="BalanceSpacing" presStyleCnt="0"/>
      <dgm:spPr/>
    </dgm:pt>
    <dgm:pt modelId="{C3C91172-6F47-499A-A102-1FB50E24C337}" type="pres">
      <dgm:prSet presAssocID="{3D8CA776-7B2D-4F1B-9D6E-ECD2665A78FC}" presName="BalanceSpacing1" presStyleCnt="0"/>
      <dgm:spPr/>
    </dgm:pt>
    <dgm:pt modelId="{6237C8AF-6BAD-49B8-9ADC-022D4F70810A}" type="pres">
      <dgm:prSet presAssocID="{41D8D7DE-6DCB-4346-B91D-96BB17E2FA4E}" presName="Accent1Text" presStyleLbl="node1" presStyleIdx="7" presStyleCnt="8"/>
      <dgm:spPr/>
      <dgm:t>
        <a:bodyPr/>
        <a:lstStyle/>
        <a:p>
          <a:endParaRPr lang="en-US"/>
        </a:p>
      </dgm:t>
    </dgm:pt>
  </dgm:ptLst>
  <dgm:cxnLst>
    <dgm:cxn modelId="{0D7DB38C-EC48-481B-945B-D197F171A413}" srcId="{4A1B9BE0-9EDA-4FC9-BF80-70C6315B6D66}" destId="{3D8CA776-7B2D-4F1B-9D6E-ECD2665A78FC}" srcOrd="3" destOrd="0" parTransId="{B15E32D4-6F15-4A2C-BA64-DFDF61F0CAFD}" sibTransId="{41D8D7DE-6DCB-4346-B91D-96BB17E2FA4E}"/>
    <dgm:cxn modelId="{6E9BA292-E406-4AE3-ACD7-9944AD7D49C7}" type="presOf" srcId="{99FA68D3-1B3E-4E61-9DB4-4CC9F091C190}" destId="{FA01CB26-CFA1-4D5D-8B90-FFA9CFB9F412}" srcOrd="0" destOrd="0" presId="urn:microsoft.com/office/officeart/2008/layout/AlternatingHexagons"/>
    <dgm:cxn modelId="{87C5C618-4EF6-4173-9D1C-09C1AA777F55}" type="presOf" srcId="{ACF83468-F8F2-4686-82DC-D130A978684D}" destId="{06B7A09A-7B94-41C8-AFF6-512E14AC24DC}" srcOrd="0" destOrd="0" presId="urn:microsoft.com/office/officeart/2008/layout/AlternatingHexagons"/>
    <dgm:cxn modelId="{7140B735-2335-450D-8509-77BA8AA5A3CF}" type="presOf" srcId="{4A1B9BE0-9EDA-4FC9-BF80-70C6315B6D66}" destId="{F2CBBAA6-7C9C-40B4-8202-00AF704281A8}" srcOrd="0" destOrd="0" presId="urn:microsoft.com/office/officeart/2008/layout/AlternatingHexagons"/>
    <dgm:cxn modelId="{CE333DB9-659C-41E1-976D-3942DAC248AC}" type="presOf" srcId="{FFA0F791-0C38-48D7-83D6-6429D3539C31}" destId="{BEA09E55-D61C-4B38-A2C4-BFF1D1FF1D7A}" srcOrd="0" destOrd="0" presId="urn:microsoft.com/office/officeart/2008/layout/AlternatingHexagons"/>
    <dgm:cxn modelId="{EEC96FAC-4694-430B-89D1-169484278025}" type="presOf" srcId="{58BF6672-9A9E-46D2-9768-955B725BBB7A}" destId="{4A0B2900-4550-411D-9D02-A6368A10F68F}" srcOrd="0" destOrd="0" presId="urn:microsoft.com/office/officeart/2008/layout/AlternatingHexagons"/>
    <dgm:cxn modelId="{5B893B37-9EDF-47B4-88C5-29F2F2BD52DC}" type="presOf" srcId="{092470CA-E202-4D5B-AB9B-BABE4F383863}" destId="{FE7E8AF6-FFF2-4078-A597-B6FE55F8A714}" srcOrd="0" destOrd="0" presId="urn:microsoft.com/office/officeart/2008/layout/AlternatingHexagons"/>
    <dgm:cxn modelId="{63399097-0241-43AE-A8C3-15D5CB627498}" srcId="{4A1B9BE0-9EDA-4FC9-BF80-70C6315B6D66}" destId="{58BF6672-9A9E-46D2-9768-955B725BBB7A}" srcOrd="2" destOrd="0" parTransId="{CA423C16-F677-4225-B0AD-2690CEFD0232}" sibTransId="{19CBDB1D-09C7-412A-8112-6AF68F7EE9EE}"/>
    <dgm:cxn modelId="{292AA219-B473-474A-81B1-5D3962D58D10}" type="presOf" srcId="{19CBDB1D-09C7-412A-8112-6AF68F7EE9EE}" destId="{D18865B3-A46E-4B63-9052-DD99C3884C3C}" srcOrd="0" destOrd="0" presId="urn:microsoft.com/office/officeart/2008/layout/AlternatingHexagons"/>
    <dgm:cxn modelId="{EB760A43-18E7-438B-B100-7036A9AE1A82}" type="presOf" srcId="{41D8D7DE-6DCB-4346-B91D-96BB17E2FA4E}" destId="{6237C8AF-6BAD-49B8-9ADC-022D4F70810A}" srcOrd="0" destOrd="0" presId="urn:microsoft.com/office/officeart/2008/layout/AlternatingHexagons"/>
    <dgm:cxn modelId="{B39C13C5-C0A9-4761-AFF0-362E8C0376C1}" srcId="{4A1B9BE0-9EDA-4FC9-BF80-70C6315B6D66}" destId="{FFA0F791-0C38-48D7-83D6-6429D3539C31}" srcOrd="1" destOrd="0" parTransId="{A7B5652A-26A2-4CAD-950D-6992DE1415E9}" sibTransId="{092470CA-E202-4D5B-AB9B-BABE4F383863}"/>
    <dgm:cxn modelId="{E49D2F3D-E45F-4868-8E5F-31778D6EDE9A}" type="presOf" srcId="{3D8CA776-7B2D-4F1B-9D6E-ECD2665A78FC}" destId="{E57422E9-3C67-427D-88FC-BEF55E49CD96}" srcOrd="0" destOrd="0" presId="urn:microsoft.com/office/officeart/2008/layout/AlternatingHexagons"/>
    <dgm:cxn modelId="{B61D672D-8B21-42D2-A849-9B7734E00484}" srcId="{4A1B9BE0-9EDA-4FC9-BF80-70C6315B6D66}" destId="{ACF83468-F8F2-4686-82DC-D130A978684D}" srcOrd="0" destOrd="0" parTransId="{0546FF40-5874-46B4-95BD-7051E5F36179}" sibTransId="{99FA68D3-1B3E-4E61-9DB4-4CC9F091C190}"/>
    <dgm:cxn modelId="{36A62D5A-248B-4E3B-B932-764FC0CCE94D}" type="presParOf" srcId="{F2CBBAA6-7C9C-40B4-8202-00AF704281A8}" destId="{82AC3C6A-4A69-4928-9B2C-3CEAA14EDB14}" srcOrd="0" destOrd="0" presId="urn:microsoft.com/office/officeart/2008/layout/AlternatingHexagons"/>
    <dgm:cxn modelId="{78997C61-3CAF-4B9F-B989-D1D0F70F74E6}" type="presParOf" srcId="{82AC3C6A-4A69-4928-9B2C-3CEAA14EDB14}" destId="{06B7A09A-7B94-41C8-AFF6-512E14AC24DC}" srcOrd="0" destOrd="0" presId="urn:microsoft.com/office/officeart/2008/layout/AlternatingHexagons"/>
    <dgm:cxn modelId="{D7E8AFED-158E-434A-968B-E6F022DED3B2}" type="presParOf" srcId="{82AC3C6A-4A69-4928-9B2C-3CEAA14EDB14}" destId="{781EECF8-4625-4660-8375-D671CCEBA4C0}" srcOrd="1" destOrd="0" presId="urn:microsoft.com/office/officeart/2008/layout/AlternatingHexagons"/>
    <dgm:cxn modelId="{286B92D1-3861-4522-A213-2E93B35116F0}" type="presParOf" srcId="{82AC3C6A-4A69-4928-9B2C-3CEAA14EDB14}" destId="{AB5D4E0E-A6B5-4A6C-B942-5A9B098CDDEB}" srcOrd="2" destOrd="0" presId="urn:microsoft.com/office/officeart/2008/layout/AlternatingHexagons"/>
    <dgm:cxn modelId="{0EAD0733-CAC3-40C6-8A3A-4AC4DCAF6085}" type="presParOf" srcId="{82AC3C6A-4A69-4928-9B2C-3CEAA14EDB14}" destId="{8055E9C4-A188-4E9E-9862-1BA85BC33BA4}" srcOrd="3" destOrd="0" presId="urn:microsoft.com/office/officeart/2008/layout/AlternatingHexagons"/>
    <dgm:cxn modelId="{F9670246-186D-46B4-B450-15D29841D78D}" type="presParOf" srcId="{82AC3C6A-4A69-4928-9B2C-3CEAA14EDB14}" destId="{FA01CB26-CFA1-4D5D-8B90-FFA9CFB9F412}" srcOrd="4" destOrd="0" presId="urn:microsoft.com/office/officeart/2008/layout/AlternatingHexagons"/>
    <dgm:cxn modelId="{F76E761C-91E3-4333-B864-7E061375EC09}" type="presParOf" srcId="{F2CBBAA6-7C9C-40B4-8202-00AF704281A8}" destId="{D07526D2-9FD6-4530-B7CD-7EDCF32C5BB4}" srcOrd="1" destOrd="0" presId="urn:microsoft.com/office/officeart/2008/layout/AlternatingHexagons"/>
    <dgm:cxn modelId="{0BCE35F8-BABC-47F2-B3AB-280BA15E53D3}" type="presParOf" srcId="{F2CBBAA6-7C9C-40B4-8202-00AF704281A8}" destId="{D0BCCBD0-257D-4189-88F6-C8DA708421A3}" srcOrd="2" destOrd="0" presId="urn:microsoft.com/office/officeart/2008/layout/AlternatingHexagons"/>
    <dgm:cxn modelId="{EEBB75C8-F8C9-4E83-AC43-094F6B53FEA2}" type="presParOf" srcId="{D0BCCBD0-257D-4189-88F6-C8DA708421A3}" destId="{BEA09E55-D61C-4B38-A2C4-BFF1D1FF1D7A}" srcOrd="0" destOrd="0" presId="urn:microsoft.com/office/officeart/2008/layout/AlternatingHexagons"/>
    <dgm:cxn modelId="{9F4F8271-AB0D-47B2-85FC-1523413F07F0}" type="presParOf" srcId="{D0BCCBD0-257D-4189-88F6-C8DA708421A3}" destId="{94AE426D-5B59-4285-8662-608732AC2474}" srcOrd="1" destOrd="0" presId="urn:microsoft.com/office/officeart/2008/layout/AlternatingHexagons"/>
    <dgm:cxn modelId="{960473D0-BACB-4815-A805-BB95BEE2897F}" type="presParOf" srcId="{D0BCCBD0-257D-4189-88F6-C8DA708421A3}" destId="{A8B89629-31BB-4730-800A-00792EC16342}" srcOrd="2" destOrd="0" presId="urn:microsoft.com/office/officeart/2008/layout/AlternatingHexagons"/>
    <dgm:cxn modelId="{772AA0BF-076D-4E16-BC0A-1393679FA370}" type="presParOf" srcId="{D0BCCBD0-257D-4189-88F6-C8DA708421A3}" destId="{F1CC0150-2233-4028-93FD-2BF4CE89B207}" srcOrd="3" destOrd="0" presId="urn:microsoft.com/office/officeart/2008/layout/AlternatingHexagons"/>
    <dgm:cxn modelId="{838CCCDE-D3AD-46F0-93F1-8A9A65DAB618}" type="presParOf" srcId="{D0BCCBD0-257D-4189-88F6-C8DA708421A3}" destId="{FE7E8AF6-FFF2-4078-A597-B6FE55F8A714}" srcOrd="4" destOrd="0" presId="urn:microsoft.com/office/officeart/2008/layout/AlternatingHexagons"/>
    <dgm:cxn modelId="{F370AD7B-76CC-494A-B7C6-100E607F732E}" type="presParOf" srcId="{F2CBBAA6-7C9C-40B4-8202-00AF704281A8}" destId="{EB8FFA60-D9CF-463A-B008-F5317FDE8FFE}" srcOrd="3" destOrd="0" presId="urn:microsoft.com/office/officeart/2008/layout/AlternatingHexagons"/>
    <dgm:cxn modelId="{123E57AE-9638-4DBE-A800-E2A04EA7C632}" type="presParOf" srcId="{F2CBBAA6-7C9C-40B4-8202-00AF704281A8}" destId="{4E9DED12-0FDC-4F9F-A80A-F12B167BE460}" srcOrd="4" destOrd="0" presId="urn:microsoft.com/office/officeart/2008/layout/AlternatingHexagons"/>
    <dgm:cxn modelId="{70EEF171-FA1E-44C8-A2A1-3B628A89508E}" type="presParOf" srcId="{4E9DED12-0FDC-4F9F-A80A-F12B167BE460}" destId="{4A0B2900-4550-411D-9D02-A6368A10F68F}" srcOrd="0" destOrd="0" presId="urn:microsoft.com/office/officeart/2008/layout/AlternatingHexagons"/>
    <dgm:cxn modelId="{89743253-4DB2-4029-803B-FE804C888D20}" type="presParOf" srcId="{4E9DED12-0FDC-4F9F-A80A-F12B167BE460}" destId="{738A2874-A098-41E4-A872-11BC77FD1640}" srcOrd="1" destOrd="0" presId="urn:microsoft.com/office/officeart/2008/layout/AlternatingHexagons"/>
    <dgm:cxn modelId="{AA55EF9D-429A-42D9-9D1C-3B281BB2AF5C}" type="presParOf" srcId="{4E9DED12-0FDC-4F9F-A80A-F12B167BE460}" destId="{922EC2F4-F8A0-496C-8DB4-B24145203D40}" srcOrd="2" destOrd="0" presId="urn:microsoft.com/office/officeart/2008/layout/AlternatingHexagons"/>
    <dgm:cxn modelId="{220DC28A-64FF-4F2C-8E77-16305F054992}" type="presParOf" srcId="{4E9DED12-0FDC-4F9F-A80A-F12B167BE460}" destId="{2F06960F-7449-4CAE-B3B2-A8B37D92E1E7}" srcOrd="3" destOrd="0" presId="urn:microsoft.com/office/officeart/2008/layout/AlternatingHexagons"/>
    <dgm:cxn modelId="{B7CEAEC5-422F-4168-8E85-ABE8A8F44A64}" type="presParOf" srcId="{4E9DED12-0FDC-4F9F-A80A-F12B167BE460}" destId="{D18865B3-A46E-4B63-9052-DD99C3884C3C}" srcOrd="4" destOrd="0" presId="urn:microsoft.com/office/officeart/2008/layout/AlternatingHexagons"/>
    <dgm:cxn modelId="{BD1B8E75-E60A-4521-8067-51E89B8EEBD7}" type="presParOf" srcId="{F2CBBAA6-7C9C-40B4-8202-00AF704281A8}" destId="{4E2A5CE7-60C2-4B21-8AFC-E68A9D2D18CC}" srcOrd="5" destOrd="0" presId="urn:microsoft.com/office/officeart/2008/layout/AlternatingHexagons"/>
    <dgm:cxn modelId="{E6AE2B9F-A8D2-4FEF-9340-F0EA3D96647D}" type="presParOf" srcId="{F2CBBAA6-7C9C-40B4-8202-00AF704281A8}" destId="{1877AFA2-41D3-483C-8706-C909859F6A60}" srcOrd="6" destOrd="0" presId="urn:microsoft.com/office/officeart/2008/layout/AlternatingHexagons"/>
    <dgm:cxn modelId="{F4BFE5EE-7C63-40E2-BA03-8AE487EE8583}" type="presParOf" srcId="{1877AFA2-41D3-483C-8706-C909859F6A60}" destId="{E57422E9-3C67-427D-88FC-BEF55E49CD96}" srcOrd="0" destOrd="0" presId="urn:microsoft.com/office/officeart/2008/layout/AlternatingHexagons"/>
    <dgm:cxn modelId="{68B98E8D-1EEC-4DDD-96FB-356CD6231BDA}" type="presParOf" srcId="{1877AFA2-41D3-483C-8706-C909859F6A60}" destId="{420D849D-586B-48A2-9C16-18075BA23D7A}" srcOrd="1" destOrd="0" presId="urn:microsoft.com/office/officeart/2008/layout/AlternatingHexagons"/>
    <dgm:cxn modelId="{B89E33F0-5DCA-4F08-A9AA-502B827BE9CC}" type="presParOf" srcId="{1877AFA2-41D3-483C-8706-C909859F6A60}" destId="{FBE7B9C7-9FF8-4B56-BAE2-9899CB60D5B9}" srcOrd="2" destOrd="0" presId="urn:microsoft.com/office/officeart/2008/layout/AlternatingHexagons"/>
    <dgm:cxn modelId="{0A92E912-B5B5-4A4F-B48E-742EF638E39A}" type="presParOf" srcId="{1877AFA2-41D3-483C-8706-C909859F6A60}" destId="{C3C91172-6F47-499A-A102-1FB50E24C337}" srcOrd="3" destOrd="0" presId="urn:microsoft.com/office/officeart/2008/layout/AlternatingHexagons"/>
    <dgm:cxn modelId="{9B9B567F-70D5-402B-8578-6006E6F84195}" type="presParOf" srcId="{1877AFA2-41D3-483C-8706-C909859F6A60}" destId="{6237C8AF-6BAD-49B8-9ADC-022D4F70810A}" srcOrd="4" destOrd="0" presId="urn:microsoft.com/office/officeart/2008/layout/AlternatingHexagons"/>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156D5-8DFC-4B45-90AB-E4825165A655}" type="doc">
      <dgm:prSet loTypeId="urn:microsoft.com/office/officeart/2005/8/layout/matrix2" loCatId="matrix" qsTypeId="urn:microsoft.com/office/officeart/2005/8/quickstyle/3d2" qsCatId="3D" csTypeId="urn:microsoft.com/office/officeart/2005/8/colors/colorful5" csCatId="colorful" phldr="1"/>
      <dgm:spPr/>
      <dgm:t>
        <a:bodyPr/>
        <a:lstStyle/>
        <a:p>
          <a:endParaRPr lang="en-US"/>
        </a:p>
      </dgm:t>
    </dgm:pt>
    <dgm:pt modelId="{764EC733-7A69-42D7-9A61-DFDCA767E3E7}">
      <dgm:prSet phldrT="[Text]" custT="1"/>
      <dgm:spPr/>
      <dgm:t>
        <a:bodyPr/>
        <a:lstStyle/>
        <a:p>
          <a:endParaRPr lang="en-US" sz="4800" dirty="0"/>
        </a:p>
      </dgm:t>
    </dgm:pt>
    <dgm:pt modelId="{44B4E5ED-62D5-49C0-AFC4-13749CD6DDB2}" type="parTrans" cxnId="{4EDFB58D-C8B2-40DB-A900-7BCB47F56612}">
      <dgm:prSet/>
      <dgm:spPr/>
      <dgm:t>
        <a:bodyPr/>
        <a:lstStyle/>
        <a:p>
          <a:endParaRPr lang="en-US"/>
        </a:p>
      </dgm:t>
    </dgm:pt>
    <dgm:pt modelId="{0EA7CCD8-13D7-497B-ADBF-0F00F7DB421F}" type="sibTrans" cxnId="{4EDFB58D-C8B2-40DB-A900-7BCB47F56612}">
      <dgm:prSet/>
      <dgm:spPr/>
      <dgm:t>
        <a:bodyPr/>
        <a:lstStyle/>
        <a:p>
          <a:endParaRPr lang="en-US"/>
        </a:p>
      </dgm:t>
    </dgm:pt>
    <dgm:pt modelId="{4856C2FB-4C26-492F-AD2E-5E8364656960}">
      <dgm:prSet phldrT="[Text]" custT="1"/>
      <dgm:spPr/>
      <dgm:t>
        <a:bodyPr/>
        <a:lstStyle/>
        <a:p>
          <a:endParaRPr lang="en-US" sz="2400" dirty="0">
            <a:cs typeface="AL-Mohanad Bold" pitchFamily="2" charset="-78"/>
          </a:endParaRPr>
        </a:p>
      </dgm:t>
    </dgm:pt>
    <dgm:pt modelId="{7383317F-1AA5-4347-B371-B57609EFC2AA}" type="parTrans" cxnId="{7A24CED8-5437-43F5-B4EE-9A3087E47702}">
      <dgm:prSet/>
      <dgm:spPr/>
      <dgm:t>
        <a:bodyPr/>
        <a:lstStyle/>
        <a:p>
          <a:endParaRPr lang="en-US"/>
        </a:p>
      </dgm:t>
    </dgm:pt>
    <dgm:pt modelId="{A471E4D4-FD4E-4422-9C9C-EBCB234BFF6B}" type="sibTrans" cxnId="{7A24CED8-5437-43F5-B4EE-9A3087E47702}">
      <dgm:prSet/>
      <dgm:spPr/>
      <dgm:t>
        <a:bodyPr/>
        <a:lstStyle/>
        <a:p>
          <a:endParaRPr lang="en-US"/>
        </a:p>
      </dgm:t>
    </dgm:pt>
    <dgm:pt modelId="{98CAE0DD-8DFE-443F-9DF9-A8F66F204A12}">
      <dgm:prSet phldrT="[Text]" custT="1"/>
      <dgm:spPr/>
      <dgm:t>
        <a:bodyPr/>
        <a:lstStyle/>
        <a:p>
          <a:endParaRPr lang="en-US" sz="4800" dirty="0"/>
        </a:p>
      </dgm:t>
    </dgm:pt>
    <dgm:pt modelId="{6C413609-F484-41DF-88C2-E0144C5C35AF}" type="parTrans" cxnId="{6621809C-CA5A-4F40-8727-563574692224}">
      <dgm:prSet/>
      <dgm:spPr/>
      <dgm:t>
        <a:bodyPr/>
        <a:lstStyle/>
        <a:p>
          <a:endParaRPr lang="en-US"/>
        </a:p>
      </dgm:t>
    </dgm:pt>
    <dgm:pt modelId="{5C4B2213-B4D7-43C5-94CD-5AFC3ACA28AC}" type="sibTrans" cxnId="{6621809C-CA5A-4F40-8727-563574692224}">
      <dgm:prSet/>
      <dgm:spPr/>
      <dgm:t>
        <a:bodyPr/>
        <a:lstStyle/>
        <a:p>
          <a:endParaRPr lang="en-US"/>
        </a:p>
      </dgm:t>
    </dgm:pt>
    <dgm:pt modelId="{D3F8A6D9-71E4-4605-B4EC-6E659601A9E3}">
      <dgm:prSet phldrT="[Text]" custT="1"/>
      <dgm:spPr/>
      <dgm:t>
        <a:bodyPr/>
        <a:lstStyle/>
        <a:p>
          <a:endParaRPr lang="en-US" sz="4800" dirty="0"/>
        </a:p>
      </dgm:t>
    </dgm:pt>
    <dgm:pt modelId="{1538BC26-FA34-443C-88F1-979836080C0D}" type="parTrans" cxnId="{20FDDF65-1457-44F5-BAF1-D7A7E3ED676C}">
      <dgm:prSet/>
      <dgm:spPr/>
      <dgm:t>
        <a:bodyPr/>
        <a:lstStyle/>
        <a:p>
          <a:endParaRPr lang="en-US"/>
        </a:p>
      </dgm:t>
    </dgm:pt>
    <dgm:pt modelId="{574AFAA3-A03F-4E7C-8077-96F841EF4A39}" type="sibTrans" cxnId="{20FDDF65-1457-44F5-BAF1-D7A7E3ED676C}">
      <dgm:prSet/>
      <dgm:spPr/>
      <dgm:t>
        <a:bodyPr/>
        <a:lstStyle/>
        <a:p>
          <a:endParaRPr lang="en-US"/>
        </a:p>
      </dgm:t>
    </dgm:pt>
    <dgm:pt modelId="{9C06A2DF-B139-4066-9792-F85B5B11E56E}" type="pres">
      <dgm:prSet presAssocID="{824156D5-8DFC-4B45-90AB-E4825165A655}" presName="matrix" presStyleCnt="0">
        <dgm:presLayoutVars>
          <dgm:chMax val="1"/>
          <dgm:dir/>
          <dgm:resizeHandles val="exact"/>
        </dgm:presLayoutVars>
      </dgm:prSet>
      <dgm:spPr/>
      <dgm:t>
        <a:bodyPr/>
        <a:lstStyle/>
        <a:p>
          <a:endParaRPr lang="en-US"/>
        </a:p>
      </dgm:t>
    </dgm:pt>
    <dgm:pt modelId="{10D38082-AF88-489F-A9A3-62E4194F483E}" type="pres">
      <dgm:prSet presAssocID="{824156D5-8DFC-4B45-90AB-E4825165A655}" presName="axisShape" presStyleLbl="bgShp" presStyleIdx="0" presStyleCnt="1"/>
      <dgm:spPr/>
      <dgm:t>
        <a:bodyPr/>
        <a:lstStyle/>
        <a:p>
          <a:endParaRPr lang="en-US"/>
        </a:p>
      </dgm:t>
    </dgm:pt>
    <dgm:pt modelId="{481C5D80-B18C-49D1-BA26-AE69409E04B7}" type="pres">
      <dgm:prSet presAssocID="{824156D5-8DFC-4B45-90AB-E4825165A655}" presName="rect1" presStyleLbl="node1" presStyleIdx="0" presStyleCnt="4">
        <dgm:presLayoutVars>
          <dgm:chMax val="0"/>
          <dgm:chPref val="0"/>
          <dgm:bulletEnabled val="1"/>
        </dgm:presLayoutVars>
      </dgm:prSet>
      <dgm:spPr/>
      <dgm:t>
        <a:bodyPr/>
        <a:lstStyle/>
        <a:p>
          <a:endParaRPr lang="en-US"/>
        </a:p>
      </dgm:t>
    </dgm:pt>
    <dgm:pt modelId="{B23401EC-6948-4BB9-8650-58B6D4DD7C76}" type="pres">
      <dgm:prSet presAssocID="{824156D5-8DFC-4B45-90AB-E4825165A655}" presName="rect2" presStyleLbl="node1" presStyleIdx="1" presStyleCnt="4">
        <dgm:presLayoutVars>
          <dgm:chMax val="0"/>
          <dgm:chPref val="0"/>
          <dgm:bulletEnabled val="1"/>
        </dgm:presLayoutVars>
      </dgm:prSet>
      <dgm:spPr/>
      <dgm:t>
        <a:bodyPr/>
        <a:lstStyle/>
        <a:p>
          <a:endParaRPr lang="en-US"/>
        </a:p>
      </dgm:t>
    </dgm:pt>
    <dgm:pt modelId="{82A8583C-9BFA-421B-B47F-D54BA23DFAE6}" type="pres">
      <dgm:prSet presAssocID="{824156D5-8DFC-4B45-90AB-E4825165A655}" presName="rect3" presStyleLbl="node1" presStyleIdx="2" presStyleCnt="4">
        <dgm:presLayoutVars>
          <dgm:chMax val="0"/>
          <dgm:chPref val="0"/>
          <dgm:bulletEnabled val="1"/>
        </dgm:presLayoutVars>
      </dgm:prSet>
      <dgm:spPr/>
      <dgm:t>
        <a:bodyPr/>
        <a:lstStyle/>
        <a:p>
          <a:endParaRPr lang="en-US"/>
        </a:p>
      </dgm:t>
    </dgm:pt>
    <dgm:pt modelId="{680F39AD-CB74-43BD-91FC-C3C1E3822A75}" type="pres">
      <dgm:prSet presAssocID="{824156D5-8DFC-4B45-90AB-E4825165A655}" presName="rect4" presStyleLbl="node1" presStyleIdx="3" presStyleCnt="4">
        <dgm:presLayoutVars>
          <dgm:chMax val="0"/>
          <dgm:chPref val="0"/>
          <dgm:bulletEnabled val="1"/>
        </dgm:presLayoutVars>
      </dgm:prSet>
      <dgm:spPr/>
      <dgm:t>
        <a:bodyPr/>
        <a:lstStyle/>
        <a:p>
          <a:endParaRPr lang="en-US"/>
        </a:p>
      </dgm:t>
    </dgm:pt>
  </dgm:ptLst>
  <dgm:cxnLst>
    <dgm:cxn modelId="{20FDDF65-1457-44F5-BAF1-D7A7E3ED676C}" srcId="{824156D5-8DFC-4B45-90AB-E4825165A655}" destId="{D3F8A6D9-71E4-4605-B4EC-6E659601A9E3}" srcOrd="3" destOrd="0" parTransId="{1538BC26-FA34-443C-88F1-979836080C0D}" sibTransId="{574AFAA3-A03F-4E7C-8077-96F841EF4A39}"/>
    <dgm:cxn modelId="{6621809C-CA5A-4F40-8727-563574692224}" srcId="{824156D5-8DFC-4B45-90AB-E4825165A655}" destId="{98CAE0DD-8DFE-443F-9DF9-A8F66F204A12}" srcOrd="2" destOrd="0" parTransId="{6C413609-F484-41DF-88C2-E0144C5C35AF}" sibTransId="{5C4B2213-B4D7-43C5-94CD-5AFC3ACA28AC}"/>
    <dgm:cxn modelId="{DB0AE4E1-04DD-4385-A97E-E717B88E17B9}" type="presOf" srcId="{764EC733-7A69-42D7-9A61-DFDCA767E3E7}" destId="{481C5D80-B18C-49D1-BA26-AE69409E04B7}" srcOrd="0" destOrd="0" presId="urn:microsoft.com/office/officeart/2005/8/layout/matrix2"/>
    <dgm:cxn modelId="{7A24CED8-5437-43F5-B4EE-9A3087E47702}" srcId="{824156D5-8DFC-4B45-90AB-E4825165A655}" destId="{4856C2FB-4C26-492F-AD2E-5E8364656960}" srcOrd="1" destOrd="0" parTransId="{7383317F-1AA5-4347-B371-B57609EFC2AA}" sibTransId="{A471E4D4-FD4E-4422-9C9C-EBCB234BFF6B}"/>
    <dgm:cxn modelId="{4EDFB58D-C8B2-40DB-A900-7BCB47F56612}" srcId="{824156D5-8DFC-4B45-90AB-E4825165A655}" destId="{764EC733-7A69-42D7-9A61-DFDCA767E3E7}" srcOrd="0" destOrd="0" parTransId="{44B4E5ED-62D5-49C0-AFC4-13749CD6DDB2}" sibTransId="{0EA7CCD8-13D7-497B-ADBF-0F00F7DB421F}"/>
    <dgm:cxn modelId="{824C9559-16C8-40D7-88E1-1DBE20A64EDA}" type="presOf" srcId="{D3F8A6D9-71E4-4605-B4EC-6E659601A9E3}" destId="{680F39AD-CB74-43BD-91FC-C3C1E3822A75}" srcOrd="0" destOrd="0" presId="urn:microsoft.com/office/officeart/2005/8/layout/matrix2"/>
    <dgm:cxn modelId="{3FA57D9E-E20C-4FCB-A524-3E106F992279}" type="presOf" srcId="{4856C2FB-4C26-492F-AD2E-5E8364656960}" destId="{B23401EC-6948-4BB9-8650-58B6D4DD7C76}" srcOrd="0" destOrd="0" presId="urn:microsoft.com/office/officeart/2005/8/layout/matrix2"/>
    <dgm:cxn modelId="{55F643E4-249B-43B0-A39F-D7C822FAE351}" type="presOf" srcId="{824156D5-8DFC-4B45-90AB-E4825165A655}" destId="{9C06A2DF-B139-4066-9792-F85B5B11E56E}" srcOrd="0" destOrd="0" presId="urn:microsoft.com/office/officeart/2005/8/layout/matrix2"/>
    <dgm:cxn modelId="{CCC9BB06-DC2B-41FC-9460-B04BFE60004A}" type="presOf" srcId="{98CAE0DD-8DFE-443F-9DF9-A8F66F204A12}" destId="{82A8583C-9BFA-421B-B47F-D54BA23DFAE6}" srcOrd="0" destOrd="0" presId="urn:microsoft.com/office/officeart/2005/8/layout/matrix2"/>
    <dgm:cxn modelId="{24A7D14D-5ED4-4783-A4D7-D648DB000AC6}" type="presParOf" srcId="{9C06A2DF-B139-4066-9792-F85B5B11E56E}" destId="{10D38082-AF88-489F-A9A3-62E4194F483E}" srcOrd="0" destOrd="0" presId="urn:microsoft.com/office/officeart/2005/8/layout/matrix2"/>
    <dgm:cxn modelId="{F475A561-9405-4952-A674-E267661561D9}" type="presParOf" srcId="{9C06A2DF-B139-4066-9792-F85B5B11E56E}" destId="{481C5D80-B18C-49D1-BA26-AE69409E04B7}" srcOrd="1" destOrd="0" presId="urn:microsoft.com/office/officeart/2005/8/layout/matrix2"/>
    <dgm:cxn modelId="{9711F87C-84FC-480C-BF2E-D8DF54AA7F65}" type="presParOf" srcId="{9C06A2DF-B139-4066-9792-F85B5B11E56E}" destId="{B23401EC-6948-4BB9-8650-58B6D4DD7C76}" srcOrd="2" destOrd="0" presId="urn:microsoft.com/office/officeart/2005/8/layout/matrix2"/>
    <dgm:cxn modelId="{91C0CF3E-67FF-4FF3-84D7-E5EA76C40A79}" type="presParOf" srcId="{9C06A2DF-B139-4066-9792-F85B5B11E56E}" destId="{82A8583C-9BFA-421B-B47F-D54BA23DFAE6}" srcOrd="3" destOrd="0" presId="urn:microsoft.com/office/officeart/2005/8/layout/matrix2"/>
    <dgm:cxn modelId="{0D807D23-C9F9-4C8D-A1FB-396FF6017204}" type="presParOf" srcId="{9C06A2DF-B139-4066-9792-F85B5B11E56E}" destId="{680F39AD-CB74-43BD-91FC-C3C1E3822A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4156D5-8DFC-4B45-90AB-E4825165A655}" type="doc">
      <dgm:prSet loTypeId="urn:microsoft.com/office/officeart/2005/8/layout/matrix2" loCatId="matrix" qsTypeId="urn:microsoft.com/office/officeart/2005/8/quickstyle/3d1" qsCatId="3D" csTypeId="urn:microsoft.com/office/officeart/2005/8/colors/colorful3" csCatId="colorful" phldr="1"/>
      <dgm:spPr/>
      <dgm:t>
        <a:bodyPr/>
        <a:lstStyle/>
        <a:p>
          <a:endParaRPr lang="en-US"/>
        </a:p>
      </dgm:t>
    </dgm:pt>
    <dgm:pt modelId="{764EC733-7A69-42D7-9A61-DFDCA767E3E7}">
      <dgm:prSet phldrT="[Text]" custT="1"/>
      <dgm:spPr/>
      <dgm:t>
        <a:bodyPr/>
        <a:lstStyle/>
        <a:p>
          <a:endParaRPr lang="en-US" sz="4800" dirty="0"/>
        </a:p>
      </dgm:t>
    </dgm:pt>
    <dgm:pt modelId="{44B4E5ED-62D5-49C0-AFC4-13749CD6DDB2}" type="parTrans" cxnId="{4EDFB58D-C8B2-40DB-A900-7BCB47F56612}">
      <dgm:prSet/>
      <dgm:spPr/>
      <dgm:t>
        <a:bodyPr/>
        <a:lstStyle/>
        <a:p>
          <a:endParaRPr lang="en-US"/>
        </a:p>
      </dgm:t>
    </dgm:pt>
    <dgm:pt modelId="{0EA7CCD8-13D7-497B-ADBF-0F00F7DB421F}" type="sibTrans" cxnId="{4EDFB58D-C8B2-40DB-A900-7BCB47F56612}">
      <dgm:prSet/>
      <dgm:spPr/>
      <dgm:t>
        <a:bodyPr/>
        <a:lstStyle/>
        <a:p>
          <a:endParaRPr lang="en-US"/>
        </a:p>
      </dgm:t>
    </dgm:pt>
    <dgm:pt modelId="{4856C2FB-4C26-492F-AD2E-5E8364656960}">
      <dgm:prSet phldrT="[Text]" custT="1"/>
      <dgm:spPr/>
      <dgm:t>
        <a:bodyPr/>
        <a:lstStyle/>
        <a:p>
          <a:endParaRPr lang="en-US" sz="2400" dirty="0">
            <a:cs typeface="AL-Mohanad Bold" pitchFamily="2" charset="-78"/>
          </a:endParaRPr>
        </a:p>
      </dgm:t>
    </dgm:pt>
    <dgm:pt modelId="{7383317F-1AA5-4347-B371-B57609EFC2AA}" type="parTrans" cxnId="{7A24CED8-5437-43F5-B4EE-9A3087E47702}">
      <dgm:prSet/>
      <dgm:spPr/>
      <dgm:t>
        <a:bodyPr/>
        <a:lstStyle/>
        <a:p>
          <a:endParaRPr lang="en-US"/>
        </a:p>
      </dgm:t>
    </dgm:pt>
    <dgm:pt modelId="{A471E4D4-FD4E-4422-9C9C-EBCB234BFF6B}" type="sibTrans" cxnId="{7A24CED8-5437-43F5-B4EE-9A3087E47702}">
      <dgm:prSet/>
      <dgm:spPr/>
      <dgm:t>
        <a:bodyPr/>
        <a:lstStyle/>
        <a:p>
          <a:endParaRPr lang="en-US"/>
        </a:p>
      </dgm:t>
    </dgm:pt>
    <dgm:pt modelId="{9C06A2DF-B139-4066-9792-F85B5B11E56E}" type="pres">
      <dgm:prSet presAssocID="{824156D5-8DFC-4B45-90AB-E4825165A655}" presName="matrix" presStyleCnt="0">
        <dgm:presLayoutVars>
          <dgm:chMax val="1"/>
          <dgm:dir/>
          <dgm:resizeHandles val="exact"/>
        </dgm:presLayoutVars>
      </dgm:prSet>
      <dgm:spPr/>
      <dgm:t>
        <a:bodyPr/>
        <a:lstStyle/>
        <a:p>
          <a:endParaRPr lang="en-US"/>
        </a:p>
      </dgm:t>
    </dgm:pt>
    <dgm:pt modelId="{10D38082-AF88-489F-A9A3-62E4194F483E}" type="pres">
      <dgm:prSet presAssocID="{824156D5-8DFC-4B45-90AB-E4825165A655}" presName="axisShape" presStyleLbl="bgShp" presStyleIdx="0" presStyleCnt="1"/>
      <dgm:spPr/>
      <dgm:t>
        <a:bodyPr/>
        <a:lstStyle/>
        <a:p>
          <a:endParaRPr lang="en-US"/>
        </a:p>
      </dgm:t>
    </dgm:pt>
    <dgm:pt modelId="{481C5D80-B18C-49D1-BA26-AE69409E04B7}" type="pres">
      <dgm:prSet presAssocID="{824156D5-8DFC-4B45-90AB-E4825165A655}" presName="rect1" presStyleLbl="node1" presStyleIdx="0" presStyleCnt="4">
        <dgm:presLayoutVars>
          <dgm:chMax val="0"/>
          <dgm:chPref val="0"/>
          <dgm:bulletEnabled val="1"/>
        </dgm:presLayoutVars>
      </dgm:prSet>
      <dgm:spPr/>
      <dgm:t>
        <a:bodyPr/>
        <a:lstStyle/>
        <a:p>
          <a:endParaRPr lang="en-US"/>
        </a:p>
      </dgm:t>
    </dgm:pt>
    <dgm:pt modelId="{B23401EC-6948-4BB9-8650-58B6D4DD7C76}" type="pres">
      <dgm:prSet presAssocID="{824156D5-8DFC-4B45-90AB-E4825165A655}" presName="rect2" presStyleLbl="node1" presStyleIdx="1" presStyleCnt="4">
        <dgm:presLayoutVars>
          <dgm:chMax val="0"/>
          <dgm:chPref val="0"/>
          <dgm:bulletEnabled val="1"/>
        </dgm:presLayoutVars>
      </dgm:prSet>
      <dgm:spPr/>
      <dgm:t>
        <a:bodyPr/>
        <a:lstStyle/>
        <a:p>
          <a:endParaRPr lang="en-US"/>
        </a:p>
      </dgm:t>
    </dgm:pt>
    <dgm:pt modelId="{82A8583C-9BFA-421B-B47F-D54BA23DFAE6}" type="pres">
      <dgm:prSet presAssocID="{824156D5-8DFC-4B45-90AB-E4825165A655}" presName="rect3" presStyleLbl="node1" presStyleIdx="2" presStyleCnt="4" custFlipVert="1" custScaleX="13644" custScaleY="12922" custLinFactNeighborX="13991" custLinFactNeighborY="-38907">
        <dgm:presLayoutVars>
          <dgm:chMax val="0"/>
          <dgm:chPref val="0"/>
          <dgm:bulletEnabled val="1"/>
        </dgm:presLayoutVars>
      </dgm:prSet>
      <dgm:spPr>
        <a:noFill/>
        <a:ln>
          <a:noFill/>
        </a:ln>
      </dgm:spPr>
      <dgm:t>
        <a:bodyPr/>
        <a:lstStyle/>
        <a:p>
          <a:endParaRPr lang="en-US"/>
        </a:p>
      </dgm:t>
    </dgm:pt>
    <dgm:pt modelId="{680F39AD-CB74-43BD-91FC-C3C1E3822A75}" type="pres">
      <dgm:prSet presAssocID="{824156D5-8DFC-4B45-90AB-E4825165A655}" presName="rect4" presStyleLbl="node1" presStyleIdx="3" presStyleCnt="4">
        <dgm:presLayoutVars>
          <dgm:chMax val="0"/>
          <dgm:chPref val="0"/>
          <dgm:bulletEnabled val="1"/>
        </dgm:presLayoutVars>
      </dgm:prSet>
      <dgm:spPr/>
      <dgm:t>
        <a:bodyPr/>
        <a:lstStyle/>
        <a:p>
          <a:endParaRPr lang="en-US"/>
        </a:p>
      </dgm:t>
    </dgm:pt>
  </dgm:ptLst>
  <dgm:cxnLst>
    <dgm:cxn modelId="{FCAC3D88-D08E-4B61-808E-AC6BC4191C19}" type="presOf" srcId="{4856C2FB-4C26-492F-AD2E-5E8364656960}" destId="{B23401EC-6948-4BB9-8650-58B6D4DD7C76}" srcOrd="0" destOrd="0" presId="urn:microsoft.com/office/officeart/2005/8/layout/matrix2"/>
    <dgm:cxn modelId="{7A24CED8-5437-43F5-B4EE-9A3087E47702}" srcId="{824156D5-8DFC-4B45-90AB-E4825165A655}" destId="{4856C2FB-4C26-492F-AD2E-5E8364656960}" srcOrd="1" destOrd="0" parTransId="{7383317F-1AA5-4347-B371-B57609EFC2AA}" sibTransId="{A471E4D4-FD4E-4422-9C9C-EBCB234BFF6B}"/>
    <dgm:cxn modelId="{4EDFB58D-C8B2-40DB-A900-7BCB47F56612}" srcId="{824156D5-8DFC-4B45-90AB-E4825165A655}" destId="{764EC733-7A69-42D7-9A61-DFDCA767E3E7}" srcOrd="0" destOrd="0" parTransId="{44B4E5ED-62D5-49C0-AFC4-13749CD6DDB2}" sibTransId="{0EA7CCD8-13D7-497B-ADBF-0F00F7DB421F}"/>
    <dgm:cxn modelId="{0BF02DB7-2076-4BE1-BE73-7F01FA07DD4C}" type="presOf" srcId="{824156D5-8DFC-4B45-90AB-E4825165A655}" destId="{9C06A2DF-B139-4066-9792-F85B5B11E56E}" srcOrd="0" destOrd="0" presId="urn:microsoft.com/office/officeart/2005/8/layout/matrix2"/>
    <dgm:cxn modelId="{3DF28759-BE32-4B62-AAB8-8699ED0A6442}" type="presOf" srcId="{764EC733-7A69-42D7-9A61-DFDCA767E3E7}" destId="{481C5D80-B18C-49D1-BA26-AE69409E04B7}" srcOrd="0" destOrd="0" presId="urn:microsoft.com/office/officeart/2005/8/layout/matrix2"/>
    <dgm:cxn modelId="{759CBE76-E08F-4BF8-96C0-0B779D61D278}" type="presParOf" srcId="{9C06A2DF-B139-4066-9792-F85B5B11E56E}" destId="{10D38082-AF88-489F-A9A3-62E4194F483E}" srcOrd="0" destOrd="0" presId="urn:microsoft.com/office/officeart/2005/8/layout/matrix2"/>
    <dgm:cxn modelId="{5588DA72-A9FF-4B2C-AE51-15C0ED4E992F}" type="presParOf" srcId="{9C06A2DF-B139-4066-9792-F85B5B11E56E}" destId="{481C5D80-B18C-49D1-BA26-AE69409E04B7}" srcOrd="1" destOrd="0" presId="urn:microsoft.com/office/officeart/2005/8/layout/matrix2"/>
    <dgm:cxn modelId="{4496A34B-BF7C-4D7A-BBED-E970D03F2213}" type="presParOf" srcId="{9C06A2DF-B139-4066-9792-F85B5B11E56E}" destId="{B23401EC-6948-4BB9-8650-58B6D4DD7C76}" srcOrd="2" destOrd="0" presId="urn:microsoft.com/office/officeart/2005/8/layout/matrix2"/>
    <dgm:cxn modelId="{9F8C711A-359E-4BC1-B018-FFC24FEBCAF0}" type="presParOf" srcId="{9C06A2DF-B139-4066-9792-F85B5B11E56E}" destId="{82A8583C-9BFA-421B-B47F-D54BA23DFAE6}" srcOrd="3" destOrd="0" presId="urn:microsoft.com/office/officeart/2005/8/layout/matrix2"/>
    <dgm:cxn modelId="{1BBFBF78-AA76-47BC-9BA4-A24617EE8C0A}" type="presParOf" srcId="{9C06A2DF-B139-4066-9792-F85B5B11E56E}" destId="{680F39AD-CB74-43BD-91FC-C3C1E3822A7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مؤشرات تقويم المدرسة النشطة</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استدامة التعلم النشط</a:t>
          </a:r>
          <a:endParaRPr lang="en-US" sz="3200" b="1" kern="1200" dirty="0">
            <a:effectLst/>
            <a:latin typeface="Bodoni MT Poster Compressed"/>
            <a:ea typeface="Times New Roman"/>
            <a:cs typeface="AL-Mohanad Bold" pitchFamily="2" charset="-78"/>
          </a:endParaRPr>
        </a:p>
      </dsp:txBody>
      <dsp:txXfrm>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35</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أدوار العاملين في المدرسة لتحقيق التعلم النشط</a:t>
          </a:r>
          <a:endParaRPr lang="en-US" sz="3200" b="1" kern="1200" dirty="0">
            <a:cs typeface="AL-Mohanad Bold" pitchFamily="2" charset="-78"/>
          </a:endParaRPr>
        </a:p>
      </dsp:txBody>
      <dsp:txXfrm>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50 دقيقة</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 xmlns:p14="http://schemas.microsoft.com/office/powerpoint/2010/main"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EB5B0-3740-4A0C-9FB1-2622B7608F97}" type="slidenum">
              <a:rPr lang="en-US" smtClean="0">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8200" y="-152401"/>
            <a:ext cx="7620000" cy="1524001"/>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مدخل للتعلم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الأول</a:t>
            </a:r>
            <a:endParaRPr lang="ar-SA" sz="5400" dirty="0">
              <a:cs typeface="PT Bold Heading" pitchFamily="2" charset="-78"/>
            </a:endParaRPr>
          </a:p>
        </p:txBody>
      </p:sp>
    </p:spTree>
    <p:extLst>
      <p:ext uri="{BB962C8B-B14F-4D97-AF65-F5344CB8AC3E}">
        <p14:creationId xmlns="" xmlns:p14="http://schemas.microsoft.com/office/powerpoint/2010/main" val="4509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278615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76823"/>
            <a:ext cx="2590800" cy="3033377"/>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8" name="مستطيل 27"/>
          <p:cNvSpPr/>
          <p:nvPr/>
        </p:nvSpPr>
        <p:spPr>
          <a:xfrm>
            <a:off x="6589464" y="2533471"/>
            <a:ext cx="2706936" cy="2677656"/>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رسم إجراءات واضحة ومحددة لتقويم الجهود والانجازات المتميزة التي يقوم بها العاملون مع الجهات الإشراقية وتقوم المدرسة بتشجيعهم على الاستمرار في تميزهم</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إيجاد اجراءات لتوثيق جميع أنشطة المعلمين ومؤهلاتهم والتحاقهم بالوظيفة وبرامجهم التدريبية ونموهم المهني</a:t>
            </a:r>
            <a:endParaRPr lang="ar-SA" sz="2400" b="1" dirty="0">
              <a:solidFill>
                <a:schemeClr val="bg1"/>
              </a:solidFill>
            </a:endParaRPr>
          </a:p>
        </p:txBody>
      </p:sp>
      <p:sp>
        <p:nvSpPr>
          <p:cNvPr id="30" name="مستطيل 29"/>
          <p:cNvSpPr/>
          <p:nvPr/>
        </p:nvSpPr>
        <p:spPr>
          <a:xfrm>
            <a:off x="152400" y="2392740"/>
            <a:ext cx="2477016" cy="2677656"/>
          </a:xfrm>
          <a:prstGeom prst="rect">
            <a:avLst/>
          </a:prstGeom>
        </p:spPr>
        <p:txBody>
          <a:bodyPr wrap="square">
            <a:spAutoFit/>
          </a:bodyPr>
          <a:lstStyle/>
          <a:p>
            <a:pPr algn="ctr"/>
            <a:r>
              <a:rPr lang="ar-SA" sz="2400" b="1" dirty="0" smtClean="0">
                <a:solidFill>
                  <a:schemeClr val="bg1"/>
                </a:solidFill>
                <a:latin typeface="Bodoni MT Poster Compressed"/>
                <a:cs typeface="AL-Mohanad"/>
              </a:rPr>
              <a:t>تبني استطلاعات دورية عن مدى رضا المعلمين وجميع العاملين وثقتهم في تحقيق أهداف النموذج وشعورهم بالمشاركة في التخطيط والتطوير</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 xmlns:p14="http://schemas.microsoft.com/office/powerpoint/2010/main" val="40701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101657" y="1066800"/>
            <a:ext cx="1899343" cy="224676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تفعيل استراتيجيات التعلم والتعليم التي تساعد  على تنمية مهارات الحوار والتواصل والمهارات الاجتماعية والعمل الجماعي لدى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211764"/>
            <a:ext cx="1700213" cy="2569934"/>
          </a:xfrm>
          <a:prstGeom prst="rect">
            <a:avLst/>
          </a:prstGeom>
        </p:spPr>
        <p:txBody>
          <a:bodyPr wrap="square">
            <a:spAutoFit/>
          </a:bodyPr>
          <a:lstStyle/>
          <a:p>
            <a:pPr lvl="0" algn="ctr" rtl="1">
              <a:lnSpc>
                <a:spcPct val="115000"/>
              </a:lnSpc>
              <a:spcAft>
                <a:spcPts val="1000"/>
              </a:spcAft>
            </a:pPr>
            <a:r>
              <a:rPr lang="ar-EG" sz="2000" b="1" dirty="0">
                <a:latin typeface="Bodoni MT Poster Compressed"/>
                <a:ea typeface="Calibri"/>
                <a:cs typeface="AL-Mohanad Bold" pitchFamily="2" charset="-78"/>
              </a:rPr>
              <a:t>الحرص على برامج التطوير المهني </a:t>
            </a:r>
            <a:r>
              <a:rPr lang="ar-EG" sz="2000" b="1" dirty="0" smtClean="0">
                <a:latin typeface="Bodoni MT Poster Compressed"/>
                <a:ea typeface="Calibri"/>
                <a:cs typeface="AL-Mohanad Bold" pitchFamily="2" charset="-78"/>
              </a:rPr>
              <a:t>ليحسن استراتيجيات </a:t>
            </a:r>
            <a:r>
              <a:rPr lang="ar-EG" sz="2000" b="1" dirty="0">
                <a:latin typeface="Bodoni MT Poster Compressed"/>
                <a:ea typeface="Calibri"/>
                <a:cs typeface="AL-Mohanad Bold" pitchFamily="2" charset="-78"/>
              </a:rPr>
              <a:t>التدريس حسب احتياجاته واحتياج الطلاب </a:t>
            </a:r>
            <a:r>
              <a:rPr lang="ar-EG" sz="2000" b="1" dirty="0" smtClean="0">
                <a:latin typeface="Bodoni MT Poster Compressed"/>
                <a:ea typeface="Calibri"/>
                <a:cs typeface="AL-Mohanad Bold" pitchFamily="2" charset="-78"/>
              </a:rPr>
              <a:t>بالمدرسة</a:t>
            </a:r>
            <a:endParaRPr lang="en-US" sz="2000" b="1" dirty="0">
              <a:ea typeface="Calibri"/>
              <a:cs typeface="AL-Mohanad Bold" pitchFamily="2" charset="-78"/>
            </a:endParaRPr>
          </a:p>
        </p:txBody>
      </p:sp>
      <p:sp>
        <p:nvSpPr>
          <p:cNvPr id="10" name="مستطيل 9"/>
          <p:cNvSpPr/>
          <p:nvPr/>
        </p:nvSpPr>
        <p:spPr>
          <a:xfrm>
            <a:off x="2796778" y="1802695"/>
            <a:ext cx="1600200" cy="1631216"/>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اتساق استراتيجيات التعلم والتعليم مع رسالة النموذج وأهدافه</a:t>
            </a:r>
            <a:endParaRPr lang="ar-SA" sz="2000" b="1" dirty="0">
              <a:latin typeface="Bodoni MT Poster Compressed"/>
              <a:ea typeface="Calibri"/>
              <a:cs typeface="AL-Mohanad Bold" pitchFamily="2" charset="-78"/>
            </a:endParaRPr>
          </a:p>
        </p:txBody>
      </p:sp>
      <p:sp>
        <p:nvSpPr>
          <p:cNvPr id="11" name="مستطيل 10"/>
          <p:cNvSpPr/>
          <p:nvPr/>
        </p:nvSpPr>
        <p:spPr>
          <a:xfrm>
            <a:off x="4480139" y="947678"/>
            <a:ext cx="1692061" cy="2862322"/>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تفعيل استراتيجيات التعلم والتعليم التي تساعد على انهماك الطلاب في تنمية مهارات التفكير العليا والإبداع والتمايز والتقييم الذاتي</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12612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ircle(in)">
                                      <p:cBhvr>
                                        <p:cTn id="18" dur="2000"/>
                                        <p:tgtEl>
                                          <p:spTgt spid="3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in)">
                                      <p:cBhvr>
                                        <p:cTn id="30" dur="2000"/>
                                        <p:tgtEl>
                                          <p:spTgt spid="3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0" grpId="0" animBg="1"/>
      <p:bldP spid="18" grpId="0" animBg="1"/>
      <p:bldP spid="17" grpId="0" animBg="1"/>
      <p:bldP spid="16" grpId="0" animBg="1"/>
      <p:bldP spid="24" grpId="0" animBg="1"/>
      <p:bldP spid="25" grpId="0" animBg="1"/>
      <p:bldP spid="27" grpId="0" animBg="1"/>
      <p:bldP spid="2" grpId="0" animBg="1"/>
      <p:bldP spid="32" grpId="0" animBg="1"/>
      <p:bldP spid="33" grpId="0" animBg="1"/>
      <p:bldP spid="34" grpId="0" animBg="1"/>
      <p:bldP spid="5" grpId="0"/>
      <p:bldP spid="6" grpId="0"/>
      <p:bldP spid="10" grpId="0"/>
      <p:bldP spid="1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101657" y="1066800"/>
            <a:ext cx="1899343" cy="224676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مراعاة حجم المجموعة في كل فصل بمراعاة الفروق الفردية والاختلافات في أساليب التعلم والقدرات التعليمية لدى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862048"/>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تحفيز الطلاب لممارسة التعلم النشط باستخدام استراتيجيات مناسبة</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استخدام أحدث أساليب التقنية في دعم عملية التعليم والتعلم</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1323439"/>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توفير بيئة تعليمية بالمدرسة جاذبة تزيد الدافعية لتعلم الطلاب</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26146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28581" y="1803737"/>
            <a:ext cx="1899343" cy="1015663"/>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إطلاق مسميات جذابة لمجموعات العمل</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508105"/>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تنظيم الفصل بطريقة تخدم عملية التعلم والتعليم</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إعداد أماكن لحفظ الأدوات ونتاج عمل الطلاب</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707886"/>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تدريب المتعلمين على الإدارة الذاتية</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15803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28581" y="1803737"/>
            <a:ext cx="1899343" cy="1631216"/>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تقديم أمثلة حياتية واقعية للمحتوى الذي يتم مناقشته مما يزيد عن أهمية التعلم</a:t>
            </a:r>
            <a:endParaRPr lang="ar-SA" sz="2000" b="1" dirty="0">
              <a:latin typeface="Bodoni MT Poster Compressed"/>
              <a:ea typeface="Calibri"/>
              <a:cs typeface="AL-Mohanad Bold" pitchFamily="2" charset="-78"/>
            </a:endParaRPr>
          </a:p>
        </p:txBody>
      </p:sp>
      <p:sp>
        <p:nvSpPr>
          <p:cNvPr id="6" name="مستطيل 5"/>
          <p:cNvSpPr/>
          <p:nvPr/>
        </p:nvSpPr>
        <p:spPr>
          <a:xfrm>
            <a:off x="944166" y="1719352"/>
            <a:ext cx="1700213" cy="1154162"/>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تقدير الجهود الفردية والجماعية للمتعلمين</a:t>
            </a:r>
            <a:endParaRPr lang="en-US" sz="2000" b="1" dirty="0">
              <a:ea typeface="Calibri"/>
              <a:cs typeface="AL-Mohanad Bold" pitchFamily="2" charset="-78"/>
            </a:endParaRPr>
          </a:p>
        </p:txBody>
      </p:sp>
      <p:sp>
        <p:nvSpPr>
          <p:cNvPr id="10" name="مستطيل 9"/>
          <p:cNvSpPr/>
          <p:nvPr/>
        </p:nvSpPr>
        <p:spPr>
          <a:xfrm>
            <a:off x="2796778" y="1802695"/>
            <a:ext cx="1600200" cy="1938992"/>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إتاحة الفرصة للمتعلمين للتحدث عن افكارهم وصياغتها بطريقتهم الذاتية</a:t>
            </a:r>
            <a:endParaRPr lang="ar-SA" sz="2000" b="1" dirty="0">
              <a:latin typeface="Bodoni MT Poster Compressed"/>
              <a:ea typeface="Calibri"/>
              <a:cs typeface="AL-Mohanad Bold" pitchFamily="2" charset="-78"/>
            </a:endParaRPr>
          </a:p>
        </p:txBody>
      </p:sp>
      <p:sp>
        <p:nvSpPr>
          <p:cNvPr id="11" name="مستطيل 10"/>
          <p:cNvSpPr/>
          <p:nvPr/>
        </p:nvSpPr>
        <p:spPr>
          <a:xfrm>
            <a:off x="4480139" y="1800761"/>
            <a:ext cx="1692061" cy="1015663"/>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ربط المحتوى العلمي بالحياة الواقعية</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9736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1" y="838200"/>
            <a:ext cx="1912144" cy="434816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1" name="Parallelogram 20"/>
          <p:cNvSpPr/>
          <p:nvPr/>
        </p:nvSpPr>
        <p:spPr>
          <a:xfrm rot="10800000" flipH="1">
            <a:off x="838200" y="5183981"/>
            <a:ext cx="7619999"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Parallelogram 19"/>
          <p:cNvSpPr/>
          <p:nvPr/>
        </p:nvSpPr>
        <p:spPr>
          <a:xfrm rot="16200000">
            <a:off x="5654276" y="3013472"/>
            <a:ext cx="5005389" cy="664368"/>
          </a:xfrm>
          <a:prstGeom prst="parallelogram">
            <a:avLst>
              <a:gd name="adj" fmla="val 10068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31719"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7" name="Rectangle 16"/>
          <p:cNvSpPr/>
          <p:nvPr/>
        </p:nvSpPr>
        <p:spPr>
          <a:xfrm>
            <a:off x="4439658"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16" name="Rectangle 15"/>
          <p:cNvSpPr/>
          <p:nvPr/>
        </p:nvSpPr>
        <p:spPr>
          <a:xfrm>
            <a:off x="2750344" y="838201"/>
            <a:ext cx="1693069" cy="434339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prstClr val="black"/>
              </a:solidFill>
              <a:cs typeface="Arial" pitchFamily="34" charset="0"/>
            </a:endParaRPr>
          </a:p>
        </p:txBody>
      </p:sp>
      <p:sp>
        <p:nvSpPr>
          <p:cNvPr id="24" name="Parallelogram 23"/>
          <p:cNvSpPr/>
          <p:nvPr/>
        </p:nvSpPr>
        <p:spPr>
          <a:xfrm rot="10800000" flipH="1">
            <a:off x="2757487"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arallelogram 24"/>
          <p:cNvSpPr/>
          <p:nvPr/>
        </p:nvSpPr>
        <p:spPr>
          <a:xfrm rot="10800000" flipH="1">
            <a:off x="4452935" y="5183981"/>
            <a:ext cx="235505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Parallelogram 26"/>
          <p:cNvSpPr/>
          <p:nvPr/>
        </p:nvSpPr>
        <p:spPr>
          <a:xfrm rot="10800000" flipH="1">
            <a:off x="6153149" y="5183979"/>
            <a:ext cx="2333626" cy="664369"/>
          </a:xfrm>
          <a:prstGeom prst="parallelogram">
            <a:avLst>
              <a:gd name="adj" fmla="val 98925"/>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ube 1"/>
          <p:cNvSpPr/>
          <p:nvPr/>
        </p:nvSpPr>
        <p:spPr>
          <a:xfrm flipH="1">
            <a:off x="2752724" y="43357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ube 31"/>
          <p:cNvSpPr/>
          <p:nvPr/>
        </p:nvSpPr>
        <p:spPr>
          <a:xfrm flipH="1">
            <a:off x="4443412" y="38785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ube 32"/>
          <p:cNvSpPr/>
          <p:nvPr/>
        </p:nvSpPr>
        <p:spPr>
          <a:xfrm flipH="1">
            <a:off x="6131719" y="34213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Cube 33"/>
          <p:cNvSpPr/>
          <p:nvPr/>
        </p:nvSpPr>
        <p:spPr>
          <a:xfrm flipH="1">
            <a:off x="1050131" y="4792980"/>
            <a:ext cx="2240756" cy="998220"/>
          </a:xfrm>
          <a:prstGeom prst="cube">
            <a:avLst>
              <a:gd name="adj" fmla="val 5452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ستطيل 4"/>
          <p:cNvSpPr/>
          <p:nvPr/>
        </p:nvSpPr>
        <p:spPr>
          <a:xfrm>
            <a:off x="6041091" y="1371600"/>
            <a:ext cx="1899343" cy="1938992"/>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تحليل نتائج التقييم لتعلم الطلاب لتحسين تصميم طرق التدريس وفاعليتها بحيث تلبي حاجات الطلاب</a:t>
            </a:r>
            <a:endParaRPr lang="ar-SA" sz="2000" b="1" dirty="0">
              <a:latin typeface="Bodoni MT Poster Compressed"/>
              <a:ea typeface="Calibri"/>
              <a:cs typeface="AL-Mohanad Bold" pitchFamily="2" charset="-78"/>
            </a:endParaRPr>
          </a:p>
        </p:txBody>
      </p:sp>
      <p:sp>
        <p:nvSpPr>
          <p:cNvPr id="6" name="مستطيل 5"/>
          <p:cNvSpPr/>
          <p:nvPr/>
        </p:nvSpPr>
        <p:spPr>
          <a:xfrm>
            <a:off x="944166" y="1844695"/>
            <a:ext cx="1700213" cy="1508105"/>
          </a:xfrm>
          <a:prstGeom prst="rect">
            <a:avLst/>
          </a:prstGeom>
        </p:spPr>
        <p:txBody>
          <a:bodyPr wrap="square">
            <a:spAutoFit/>
          </a:bodyPr>
          <a:lstStyle/>
          <a:p>
            <a:pPr lvl="0" algn="ctr" rtl="1">
              <a:lnSpc>
                <a:spcPct val="115000"/>
              </a:lnSpc>
              <a:spcAft>
                <a:spcPts val="1000"/>
              </a:spcAft>
            </a:pPr>
            <a:r>
              <a:rPr lang="ar-SA" sz="2000" b="1" dirty="0" smtClean="0">
                <a:latin typeface="Bodoni MT Poster Compressed"/>
                <a:ea typeface="Calibri"/>
                <a:cs typeface="AL-Mohanad Bold" pitchFamily="2" charset="-78"/>
              </a:rPr>
              <a:t>مشاركة الطلاب بشكل فاعل في عملية التعلم داخل الفصل</a:t>
            </a:r>
            <a:endParaRPr lang="en-US" sz="2000" b="1" dirty="0">
              <a:ea typeface="Calibri"/>
              <a:cs typeface="AL-Mohanad Bold" pitchFamily="2" charset="-78"/>
            </a:endParaRPr>
          </a:p>
        </p:txBody>
      </p:sp>
      <p:sp>
        <p:nvSpPr>
          <p:cNvPr id="10" name="مستطيل 9"/>
          <p:cNvSpPr/>
          <p:nvPr/>
        </p:nvSpPr>
        <p:spPr>
          <a:xfrm>
            <a:off x="2796778" y="1802695"/>
            <a:ext cx="1600200" cy="1323439"/>
          </a:xfrm>
          <a:prstGeom prst="rect">
            <a:avLst/>
          </a:prstGeom>
        </p:spPr>
        <p:txBody>
          <a:bodyPr wrap="square">
            <a:spAutoFit/>
          </a:bodyPr>
          <a:lstStyle/>
          <a:p>
            <a:pPr algn="ctr"/>
            <a:r>
              <a:rPr lang="ar-SA" sz="2000" b="1" dirty="0" smtClean="0">
                <a:latin typeface="Bodoni MT Poster Compressed"/>
                <a:ea typeface="Calibri"/>
                <a:cs typeface="AL-Mohanad Bold" pitchFamily="2" charset="-78"/>
              </a:rPr>
              <a:t>رسم خطة لرفع مستوى التحصيل الدراسي للمتعلمين</a:t>
            </a:r>
            <a:endParaRPr lang="ar-SA" sz="2000" b="1" dirty="0">
              <a:latin typeface="Bodoni MT Poster Compressed"/>
              <a:ea typeface="Calibri"/>
              <a:cs typeface="AL-Mohanad Bold" pitchFamily="2" charset="-78"/>
            </a:endParaRPr>
          </a:p>
        </p:txBody>
      </p:sp>
      <p:sp>
        <p:nvSpPr>
          <p:cNvPr id="11" name="مستطيل 10"/>
          <p:cNvSpPr/>
          <p:nvPr/>
        </p:nvSpPr>
        <p:spPr>
          <a:xfrm>
            <a:off x="4480139" y="990600"/>
            <a:ext cx="1692061" cy="2862322"/>
          </a:xfrm>
          <a:prstGeom prst="rect">
            <a:avLst/>
          </a:prstGeom>
        </p:spPr>
        <p:txBody>
          <a:bodyPr wrap="square">
            <a:spAutoFit/>
          </a:bodyPr>
          <a:lstStyle/>
          <a:p>
            <a:pPr algn="ctr" rtl="1"/>
            <a:r>
              <a:rPr lang="ar-SA" sz="2000" b="1" dirty="0" smtClean="0">
                <a:latin typeface="Bodoni MT Poster Compressed"/>
                <a:ea typeface="Calibri"/>
                <a:cs typeface="AL-Mohanad Bold" pitchFamily="2" charset="-78"/>
              </a:rPr>
              <a:t>استخدام التغذية الراجعة من مصادر مختلفة لتحسين التدريس من خلال البحث , التطوير المهني , المعلمين الآخرين , الطلبة , المشرفين , و أولياء الأمور</a:t>
            </a:r>
            <a:endParaRPr lang="ar-SA" sz="2000" b="1" dirty="0"/>
          </a:p>
        </p:txBody>
      </p:sp>
      <p:sp>
        <p:nvSpPr>
          <p:cNvPr id="22" name="مربع نص 2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ثانياً :دور المعلم</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22355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ثالثاً :دور الطالب</a:t>
            </a:r>
            <a:endParaRPr lang="ar-SA" sz="3600" dirty="0">
              <a:solidFill>
                <a:srgbClr val="C00000"/>
              </a:solidFill>
              <a:cs typeface="PT Bold Heading" pitchFamily="2" charset="-78"/>
            </a:endParaRPr>
          </a:p>
        </p:txBody>
      </p:sp>
      <p:graphicFrame>
        <p:nvGraphicFramePr>
          <p:cNvPr id="7" name="Diagram 1"/>
          <p:cNvGraphicFramePr/>
          <p:nvPr>
            <p:extLst>
              <p:ext uri="{D42A27DB-BD31-4B8C-83A1-F6EECF244321}">
                <p14:modId xmlns="" xmlns:p14="http://schemas.microsoft.com/office/powerpoint/2010/main" val="1085782742"/>
              </p:ext>
            </p:extLst>
          </p:nvPr>
        </p:nvGraphicFramePr>
        <p:xfrm>
          <a:off x="1883424" y="752561"/>
          <a:ext cx="9144000"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6027320" y="1066800"/>
            <a:ext cx="1571104" cy="1015663"/>
          </a:xfrm>
          <a:prstGeom prst="rect">
            <a:avLst/>
          </a:prstGeom>
        </p:spPr>
        <p:txBody>
          <a:bodyPr wrap="square">
            <a:spAutoFit/>
          </a:bodyPr>
          <a:lstStyle/>
          <a:p>
            <a:pPr lvl="0" algn="ctr" rtl="1"/>
            <a:r>
              <a:rPr lang="ar-SA" sz="2000" b="1" dirty="0">
                <a:cs typeface="AL-Mohanad Bold" pitchFamily="2" charset="-78"/>
              </a:rPr>
              <a:t>يكون مشاركاً في تخطيط وتنفيذ الدروس</a:t>
            </a:r>
            <a:endParaRPr lang="en-US" sz="2000" b="1" dirty="0">
              <a:cs typeface="AL-Mohanad Bold" pitchFamily="2" charset="-78"/>
            </a:endParaRPr>
          </a:p>
        </p:txBody>
      </p:sp>
      <p:sp>
        <p:nvSpPr>
          <p:cNvPr id="9" name="مستطيل 8"/>
          <p:cNvSpPr/>
          <p:nvPr/>
        </p:nvSpPr>
        <p:spPr>
          <a:xfrm>
            <a:off x="4503320" y="1061113"/>
            <a:ext cx="1571104" cy="1015663"/>
          </a:xfrm>
          <a:prstGeom prst="rect">
            <a:avLst/>
          </a:prstGeom>
        </p:spPr>
        <p:txBody>
          <a:bodyPr wrap="square">
            <a:spAutoFit/>
          </a:bodyPr>
          <a:lstStyle/>
          <a:p>
            <a:pPr lvl="0" algn="ctr" rtl="1"/>
            <a:r>
              <a:rPr lang="ar-SA" sz="2000" b="1" dirty="0" smtClean="0">
                <a:cs typeface="AL-Mohanad Bold" pitchFamily="2" charset="-78"/>
              </a:rPr>
              <a:t>يشارك في الموقف التعليمي بإيجابية وفاعلية</a:t>
            </a:r>
            <a:endParaRPr lang="en-US" sz="2000" b="1" dirty="0">
              <a:cs typeface="AL-Mohanad Bold" pitchFamily="2" charset="-78"/>
            </a:endParaRPr>
          </a:p>
        </p:txBody>
      </p:sp>
      <p:sp>
        <p:nvSpPr>
          <p:cNvPr id="10" name="مستطيل 9"/>
          <p:cNvSpPr/>
          <p:nvPr/>
        </p:nvSpPr>
        <p:spPr>
          <a:xfrm>
            <a:off x="6811735" y="2286000"/>
            <a:ext cx="1571104" cy="1323439"/>
          </a:xfrm>
          <a:prstGeom prst="rect">
            <a:avLst/>
          </a:prstGeom>
        </p:spPr>
        <p:txBody>
          <a:bodyPr wrap="square">
            <a:spAutoFit/>
          </a:bodyPr>
          <a:lstStyle/>
          <a:p>
            <a:pPr lvl="0" algn="ctr" rtl="1"/>
            <a:r>
              <a:rPr lang="ar-SA" sz="2000" b="1" dirty="0" smtClean="0">
                <a:cs typeface="AL-Mohanad Bold" pitchFamily="2" charset="-78"/>
              </a:rPr>
              <a:t>يبحث عن المعلومة بنفسه من مصادر متعددة</a:t>
            </a:r>
            <a:endParaRPr lang="en-US" sz="2000" b="1" dirty="0">
              <a:cs typeface="AL-Mohanad Bold" pitchFamily="2" charset="-78"/>
            </a:endParaRPr>
          </a:p>
        </p:txBody>
      </p:sp>
      <p:sp>
        <p:nvSpPr>
          <p:cNvPr id="11" name="مستطيل 10"/>
          <p:cNvSpPr/>
          <p:nvPr/>
        </p:nvSpPr>
        <p:spPr>
          <a:xfrm>
            <a:off x="5241768" y="2439887"/>
            <a:ext cx="1571104" cy="1015663"/>
          </a:xfrm>
          <a:prstGeom prst="rect">
            <a:avLst/>
          </a:prstGeom>
        </p:spPr>
        <p:txBody>
          <a:bodyPr wrap="square">
            <a:spAutoFit/>
          </a:bodyPr>
          <a:lstStyle/>
          <a:p>
            <a:pPr lvl="0" algn="ctr" rtl="1"/>
            <a:r>
              <a:rPr lang="ar-SA" sz="2000" b="1" dirty="0" smtClean="0">
                <a:cs typeface="AL-Mohanad Bold" pitchFamily="2" charset="-78"/>
              </a:rPr>
              <a:t>يقيم نفسه ويحدد مدى ما حققه من أهداف</a:t>
            </a:r>
            <a:endParaRPr lang="en-US" sz="2000" b="1" dirty="0">
              <a:cs typeface="AL-Mohanad Bold" pitchFamily="2" charset="-78"/>
            </a:endParaRPr>
          </a:p>
        </p:txBody>
      </p:sp>
      <p:sp>
        <p:nvSpPr>
          <p:cNvPr id="12" name="مستطيل 11"/>
          <p:cNvSpPr/>
          <p:nvPr/>
        </p:nvSpPr>
        <p:spPr>
          <a:xfrm>
            <a:off x="6027320" y="3940314"/>
            <a:ext cx="1571104" cy="707886"/>
          </a:xfrm>
          <a:prstGeom prst="rect">
            <a:avLst/>
          </a:prstGeom>
        </p:spPr>
        <p:txBody>
          <a:bodyPr wrap="square">
            <a:spAutoFit/>
          </a:bodyPr>
          <a:lstStyle/>
          <a:p>
            <a:pPr lvl="0" algn="ctr" rtl="1"/>
            <a:r>
              <a:rPr lang="ar-SA" sz="2000" b="1" dirty="0" smtClean="0">
                <a:cs typeface="AL-Mohanad Bold" pitchFamily="2" charset="-78"/>
              </a:rPr>
              <a:t>يمارس أنشطة تعليمية متنوعة</a:t>
            </a:r>
            <a:endParaRPr lang="en-US" sz="2000" b="1" dirty="0">
              <a:cs typeface="AL-Mohanad Bold" pitchFamily="2" charset="-78"/>
            </a:endParaRPr>
          </a:p>
        </p:txBody>
      </p:sp>
      <p:sp>
        <p:nvSpPr>
          <p:cNvPr id="13" name="مستطيل 12"/>
          <p:cNvSpPr/>
          <p:nvPr/>
        </p:nvSpPr>
        <p:spPr>
          <a:xfrm>
            <a:off x="4474224" y="3786425"/>
            <a:ext cx="1571104" cy="1015663"/>
          </a:xfrm>
          <a:prstGeom prst="rect">
            <a:avLst/>
          </a:prstGeom>
        </p:spPr>
        <p:txBody>
          <a:bodyPr wrap="square">
            <a:spAutoFit/>
          </a:bodyPr>
          <a:lstStyle/>
          <a:p>
            <a:pPr lvl="0" algn="ctr" rtl="1"/>
            <a:r>
              <a:rPr lang="ar-SA" sz="2000" b="1" dirty="0" smtClean="0">
                <a:cs typeface="AL-Mohanad Bold" pitchFamily="2" charset="-78"/>
              </a:rPr>
              <a:t>يشترك مع زملائه في الأعمال الجماعية</a:t>
            </a:r>
            <a:endParaRPr lang="en-US" sz="2000" b="1" dirty="0">
              <a:cs typeface="AL-Mohanad Bold" pitchFamily="2" charset="-78"/>
            </a:endParaRPr>
          </a:p>
        </p:txBody>
      </p:sp>
      <p:sp>
        <p:nvSpPr>
          <p:cNvPr id="14" name="مستطيل 13"/>
          <p:cNvSpPr/>
          <p:nvPr/>
        </p:nvSpPr>
        <p:spPr>
          <a:xfrm>
            <a:off x="6783302" y="5235714"/>
            <a:ext cx="1571104" cy="707886"/>
          </a:xfrm>
          <a:prstGeom prst="rect">
            <a:avLst/>
          </a:prstGeom>
        </p:spPr>
        <p:txBody>
          <a:bodyPr wrap="square">
            <a:spAutoFit/>
          </a:bodyPr>
          <a:lstStyle/>
          <a:p>
            <a:pPr lvl="0" algn="ctr" rtl="1"/>
            <a:r>
              <a:rPr lang="ar-SA" sz="2000" b="1" dirty="0" smtClean="0">
                <a:solidFill>
                  <a:schemeClr val="bg1"/>
                </a:solidFill>
                <a:cs typeface="AL-Mohanad Bold" pitchFamily="2" charset="-78"/>
              </a:rPr>
              <a:t>يحترم وجهة نظر وآراء الآخرين</a:t>
            </a:r>
            <a:endParaRPr lang="en-US" sz="2000" b="1" dirty="0">
              <a:solidFill>
                <a:schemeClr val="bg1"/>
              </a:solidFill>
              <a:cs typeface="AL-Mohanad Bold" pitchFamily="2" charset="-78"/>
            </a:endParaRPr>
          </a:p>
        </p:txBody>
      </p:sp>
      <p:sp>
        <p:nvSpPr>
          <p:cNvPr id="15" name="مستطيل 14"/>
          <p:cNvSpPr/>
          <p:nvPr/>
        </p:nvSpPr>
        <p:spPr>
          <a:xfrm>
            <a:off x="5288872" y="4953000"/>
            <a:ext cx="1571104" cy="1323439"/>
          </a:xfrm>
          <a:prstGeom prst="rect">
            <a:avLst/>
          </a:prstGeom>
        </p:spPr>
        <p:txBody>
          <a:bodyPr wrap="square">
            <a:spAutoFit/>
          </a:bodyPr>
          <a:lstStyle/>
          <a:p>
            <a:pPr lvl="0" algn="ctr" rtl="1"/>
            <a:r>
              <a:rPr lang="ar-SA" sz="2000" b="1" dirty="0" smtClean="0">
                <a:solidFill>
                  <a:schemeClr val="bg1"/>
                </a:solidFill>
                <a:cs typeface="AL-Mohanad Bold" pitchFamily="2" charset="-78"/>
              </a:rPr>
              <a:t>يبادر بطرح الاسئلة أو التعليق ويطرح أفكاراً جديدة</a:t>
            </a:r>
            <a:endParaRPr lang="en-US" sz="2000" b="1" dirty="0">
              <a:solidFill>
                <a:schemeClr val="bg1"/>
              </a:solidFill>
              <a:cs typeface="AL-Mohanad Bold" pitchFamily="2" charset="-78"/>
            </a:endParaRPr>
          </a:p>
        </p:txBody>
      </p:sp>
      <p:grpSp>
        <p:nvGrpSpPr>
          <p:cNvPr id="16" name="مجموعة 15"/>
          <p:cNvGrpSpPr/>
          <p:nvPr/>
        </p:nvGrpSpPr>
        <p:grpSpPr>
          <a:xfrm>
            <a:off x="3833519" y="4876800"/>
            <a:ext cx="1402705" cy="1612304"/>
            <a:chOff x="4984104" y="4108854"/>
            <a:chExt cx="1402705" cy="1612304"/>
          </a:xfrm>
        </p:grpSpPr>
        <p:sp>
          <p:nvSpPr>
            <p:cNvPr id="17" name="سداسي 16"/>
            <p:cNvSpPr/>
            <p:nvPr/>
          </p:nvSpPr>
          <p:spPr>
            <a:xfrm rot="5400000">
              <a:off x="4879305" y="4213653"/>
              <a:ext cx="1612304" cy="1402705"/>
            </a:xfrm>
            <a:prstGeom prst="hexagon">
              <a:avLst>
                <a:gd name="adj" fmla="val 25000"/>
                <a:gd name="vf" fmla="val 11547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سداسي 4"/>
            <p:cNvSpPr/>
            <p:nvPr/>
          </p:nvSpPr>
          <p:spPr>
            <a:xfrm>
              <a:off x="5202692" y="4360105"/>
              <a:ext cx="965529" cy="1109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ru-RU" sz="2100" kern="1200" dirty="0" smtClean="0"/>
            </a:p>
            <a:p>
              <a:pPr lvl="0" algn="ctr" defTabSz="933450">
                <a:lnSpc>
                  <a:spcPct val="90000"/>
                </a:lnSpc>
                <a:spcBef>
                  <a:spcPct val="0"/>
                </a:spcBef>
                <a:spcAft>
                  <a:spcPct val="35000"/>
                </a:spcAft>
              </a:pPr>
              <a:endParaRPr lang="en-US" sz="2100" kern="1200" dirty="0"/>
            </a:p>
          </p:txBody>
        </p:sp>
      </p:grpSp>
      <p:sp>
        <p:nvSpPr>
          <p:cNvPr id="19" name="مستطيل 18"/>
          <p:cNvSpPr/>
          <p:nvPr/>
        </p:nvSpPr>
        <p:spPr>
          <a:xfrm>
            <a:off x="3749320" y="5156537"/>
            <a:ext cx="1571104" cy="1015663"/>
          </a:xfrm>
          <a:prstGeom prst="rect">
            <a:avLst/>
          </a:prstGeom>
        </p:spPr>
        <p:txBody>
          <a:bodyPr wrap="square">
            <a:spAutoFit/>
          </a:bodyPr>
          <a:lstStyle/>
          <a:p>
            <a:pPr lvl="0" algn="ctr" rtl="1"/>
            <a:r>
              <a:rPr lang="ar-SA" sz="2000" b="1" dirty="0" smtClean="0">
                <a:solidFill>
                  <a:schemeClr val="bg1"/>
                </a:solidFill>
                <a:cs typeface="AL-Mohanad Bold" pitchFamily="2" charset="-78"/>
              </a:rPr>
              <a:t>له القدرة على المناقشة و إدارة الحوار</a:t>
            </a:r>
            <a:endParaRPr lang="en-US" sz="2000" b="1" dirty="0">
              <a:solidFill>
                <a:schemeClr val="bg1"/>
              </a:solidFill>
              <a:cs typeface="AL-Mohanad Bold" pitchFamily="2" charset="-78"/>
            </a:endParaRPr>
          </a:p>
        </p:txBody>
      </p:sp>
      <p:pic>
        <p:nvPicPr>
          <p:cNvPr id="1026" name="Picture 2" descr="C:\Users\Stars\Desktop\مجلد جديد ‫‬\search-engines-160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7096" y="1365205"/>
            <a:ext cx="3643874" cy="362305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8" grpId="0"/>
      <p:bldP spid="9" grpId="0"/>
      <p:bldP spid="10" grpId="0"/>
      <p:bldP spid="11" grpId="0"/>
      <p:bldP spid="12" grpId="0"/>
      <p:bldP spid="13" grpId="0"/>
      <p:bldP spid="14"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9961" y="1463778"/>
            <a:ext cx="6244987"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تعاون كل من المرشد والإداريين والمعلمين والعاملين بالمدرسة في تقديم الإرشاد والعون للطلاب</a:t>
            </a:r>
          </a:p>
        </p:txBody>
      </p:sp>
      <p:sp>
        <p:nvSpPr>
          <p:cNvPr id="8" name="مستطيل مستدير الزوايا 7"/>
          <p:cNvSpPr/>
          <p:nvPr/>
        </p:nvSpPr>
        <p:spPr>
          <a:xfrm>
            <a:off x="7065645" y="134999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272313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3058180"/>
            <a:ext cx="6244987" cy="523220"/>
          </a:xfrm>
          <a:prstGeom prst="rect">
            <a:avLst/>
          </a:prstGeom>
          <a:noFill/>
        </p:spPr>
        <p:txBody>
          <a:bodyPr wrap="square" rtlCol="1">
            <a:spAutoFit/>
          </a:bodyPr>
          <a:lstStyle/>
          <a:p>
            <a:pPr algn="r" rtl="1"/>
            <a:r>
              <a:rPr lang="ar-SA" sz="2800" dirty="0" smtClean="0">
                <a:cs typeface="AL-Mohanad Bold" pitchFamily="2" charset="-78"/>
              </a:rPr>
              <a:t>2) تقديم خدمات إرشادية لأولياء الأمور والمجتمع المحلي</a:t>
            </a:r>
          </a:p>
        </p:txBody>
      </p:sp>
      <p:sp>
        <p:nvSpPr>
          <p:cNvPr id="12" name="مستطيل مستدير الزوايا 11"/>
          <p:cNvSpPr/>
          <p:nvPr/>
        </p:nvSpPr>
        <p:spPr>
          <a:xfrm>
            <a:off x="7108861" y="2757250"/>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مستدير الزوايا 12"/>
          <p:cNvSpPr/>
          <p:nvPr/>
        </p:nvSpPr>
        <p:spPr>
          <a:xfrm>
            <a:off x="922361" y="4184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مربع نص 13"/>
          <p:cNvSpPr txBox="1"/>
          <p:nvPr/>
        </p:nvSpPr>
        <p:spPr>
          <a:xfrm>
            <a:off x="922361" y="4114800"/>
            <a:ext cx="6244987" cy="1384995"/>
          </a:xfrm>
          <a:prstGeom prst="rect">
            <a:avLst/>
          </a:prstGeom>
          <a:noFill/>
        </p:spPr>
        <p:txBody>
          <a:bodyPr wrap="square" rtlCol="1">
            <a:spAutoFit/>
          </a:bodyPr>
          <a:lstStyle/>
          <a:p>
            <a:pPr algn="r" rtl="1"/>
            <a:r>
              <a:rPr lang="ar-SA" sz="2800" dirty="0" smtClean="0">
                <a:cs typeface="AL-Mohanad Bold" pitchFamily="2" charset="-78"/>
              </a:rPr>
              <a:t>3) تقديم برنامج توجيه وإرشاد للطلاب الجدد لضمان فهمهم التام لأنواع البرامج التي تقدمها المدرسة لهم وكذلك لممارسة وتفعيل التعلم النشط</a:t>
            </a:r>
          </a:p>
        </p:txBody>
      </p:sp>
      <p:sp>
        <p:nvSpPr>
          <p:cNvPr id="15" name="مستطيل مستدير الزوايا 14"/>
          <p:cNvSpPr/>
          <p:nvPr/>
        </p:nvSpPr>
        <p:spPr>
          <a:xfrm>
            <a:off x="7218045" y="421829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3482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5413" y="1219200"/>
            <a:ext cx="6244987" cy="1384995"/>
          </a:xfrm>
          <a:prstGeom prst="rect">
            <a:avLst/>
          </a:prstGeom>
          <a:noFill/>
        </p:spPr>
        <p:txBody>
          <a:bodyPr wrap="square" rtlCol="1">
            <a:spAutoFit/>
          </a:bodyPr>
          <a:lstStyle/>
          <a:p>
            <a:pPr algn="r" rtl="1"/>
            <a:r>
              <a:rPr lang="ar-SA" sz="2800" dirty="0" smtClean="0">
                <a:cs typeface="AL-Mohanad Bold" pitchFamily="2" charset="-78"/>
              </a:rPr>
              <a:t>4)  تقديم خدمات رعاية وإرشاد للطلاب منخفضي التحصيل وذوي المشكلات الفردية وتزويد من يحتاج بالأدوات والمواد التي يتعذر على ولي أمر توفيرها</a:t>
            </a:r>
          </a:p>
        </p:txBody>
      </p:sp>
      <p:sp>
        <p:nvSpPr>
          <p:cNvPr id="8" name="مستطيل مستدير الزوايا 7"/>
          <p:cNvSpPr/>
          <p:nvPr/>
        </p:nvSpPr>
        <p:spPr>
          <a:xfrm>
            <a:off x="7065645" y="134999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272313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2895600"/>
            <a:ext cx="6244987" cy="954107"/>
          </a:xfrm>
          <a:prstGeom prst="rect">
            <a:avLst/>
          </a:prstGeom>
          <a:noFill/>
        </p:spPr>
        <p:txBody>
          <a:bodyPr wrap="square" rtlCol="1">
            <a:spAutoFit/>
          </a:bodyPr>
          <a:lstStyle/>
          <a:p>
            <a:pPr algn="r" rtl="1"/>
            <a:r>
              <a:rPr lang="ar-SA" sz="2800" dirty="0" smtClean="0">
                <a:cs typeface="AL-Mohanad Bold" pitchFamily="2" charset="-78"/>
              </a:rPr>
              <a:t>5) توافق الخدمات الطلابية المقدمة مع متطلبات الصحة والسلامة</a:t>
            </a:r>
          </a:p>
        </p:txBody>
      </p:sp>
      <p:sp>
        <p:nvSpPr>
          <p:cNvPr id="12" name="مستطيل مستدير الزوايا 11"/>
          <p:cNvSpPr/>
          <p:nvPr/>
        </p:nvSpPr>
        <p:spPr>
          <a:xfrm>
            <a:off x="7108861" y="2757250"/>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مستطيل مستدير الزوايا 12"/>
          <p:cNvSpPr/>
          <p:nvPr/>
        </p:nvSpPr>
        <p:spPr>
          <a:xfrm>
            <a:off x="922361" y="4184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مربع نص 13"/>
          <p:cNvSpPr txBox="1"/>
          <p:nvPr/>
        </p:nvSpPr>
        <p:spPr>
          <a:xfrm>
            <a:off x="922361" y="4303693"/>
            <a:ext cx="6244987" cy="954107"/>
          </a:xfrm>
          <a:prstGeom prst="rect">
            <a:avLst/>
          </a:prstGeom>
          <a:noFill/>
        </p:spPr>
        <p:txBody>
          <a:bodyPr wrap="square" rtlCol="1">
            <a:spAutoFit/>
          </a:bodyPr>
          <a:lstStyle/>
          <a:p>
            <a:pPr algn="r" rtl="1"/>
            <a:r>
              <a:rPr lang="ar-SA" sz="2800" dirty="0" smtClean="0">
                <a:cs typeface="AL-Mohanad Bold" pitchFamily="2" charset="-78"/>
              </a:rPr>
              <a:t>6) تبني أعمال الطلاب المتميزة و إبرازها في جميع أرجاء المدرسة</a:t>
            </a:r>
          </a:p>
        </p:txBody>
      </p:sp>
      <p:sp>
        <p:nvSpPr>
          <p:cNvPr id="15" name="مستطيل مستدير الزوايا 14"/>
          <p:cNvSpPr/>
          <p:nvPr/>
        </p:nvSpPr>
        <p:spPr>
          <a:xfrm>
            <a:off x="7218045" y="421829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9210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رابعاً :دور المرشد الطلابي</a:t>
            </a:r>
            <a:endParaRPr lang="ar-SA" sz="3600" dirty="0">
              <a:solidFill>
                <a:srgbClr val="C00000"/>
              </a:solidFill>
              <a:cs typeface="PT Bold Heading" pitchFamily="2" charset="-78"/>
            </a:endParaRPr>
          </a:p>
        </p:txBody>
      </p:sp>
      <p:sp>
        <p:nvSpPr>
          <p:cNvPr id="6" name="مستطيل مستدير الزوايا 5"/>
          <p:cNvSpPr/>
          <p:nvPr/>
        </p:nvSpPr>
        <p:spPr>
          <a:xfrm>
            <a:off x="769961" y="201492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ربع نص 6"/>
          <p:cNvSpPr txBox="1"/>
          <p:nvPr/>
        </p:nvSpPr>
        <p:spPr>
          <a:xfrm>
            <a:off x="765413" y="2107135"/>
            <a:ext cx="6244987" cy="954107"/>
          </a:xfrm>
          <a:prstGeom prst="rect">
            <a:avLst/>
          </a:prstGeom>
          <a:noFill/>
        </p:spPr>
        <p:txBody>
          <a:bodyPr wrap="square" rtlCol="1">
            <a:spAutoFit/>
          </a:bodyPr>
          <a:lstStyle/>
          <a:p>
            <a:pPr algn="r" rtl="1"/>
            <a:r>
              <a:rPr lang="ar-SA" sz="2800" dirty="0" smtClean="0">
                <a:cs typeface="AL-Mohanad Bold" pitchFamily="2" charset="-78"/>
              </a:rPr>
              <a:t>7) زيادة دافعية الطلاب للتعلم والانتماء للمدرسة من خلال التعلم النشط</a:t>
            </a:r>
          </a:p>
        </p:txBody>
      </p:sp>
      <p:sp>
        <p:nvSpPr>
          <p:cNvPr id="8" name="مستطيل مستدير الزوايا 7"/>
          <p:cNvSpPr/>
          <p:nvPr/>
        </p:nvSpPr>
        <p:spPr>
          <a:xfrm>
            <a:off x="7065645" y="2049034"/>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مستطيل مستدير الزوايا 9"/>
          <p:cNvSpPr/>
          <p:nvPr/>
        </p:nvSpPr>
        <p:spPr>
          <a:xfrm>
            <a:off x="813177" y="34221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ربع نص 10"/>
          <p:cNvSpPr txBox="1"/>
          <p:nvPr/>
        </p:nvSpPr>
        <p:spPr>
          <a:xfrm>
            <a:off x="813177" y="3594642"/>
            <a:ext cx="6244987" cy="523220"/>
          </a:xfrm>
          <a:prstGeom prst="rect">
            <a:avLst/>
          </a:prstGeom>
          <a:noFill/>
        </p:spPr>
        <p:txBody>
          <a:bodyPr wrap="square" rtlCol="1">
            <a:spAutoFit/>
          </a:bodyPr>
          <a:lstStyle/>
          <a:p>
            <a:pPr algn="r" rtl="1"/>
            <a:r>
              <a:rPr lang="ar-SA" sz="2800" dirty="0" smtClean="0">
                <a:cs typeface="AL-Mohanad Bold" pitchFamily="2" charset="-78"/>
              </a:rPr>
              <a:t>8) نشر ثقافة التعلم النشط لدى الأسرة</a:t>
            </a:r>
          </a:p>
        </p:txBody>
      </p:sp>
      <p:sp>
        <p:nvSpPr>
          <p:cNvPr id="12" name="مستطيل مستدير الزوايا 11"/>
          <p:cNvSpPr/>
          <p:nvPr/>
        </p:nvSpPr>
        <p:spPr>
          <a:xfrm>
            <a:off x="7108861" y="345629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2628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8"/>
          <p:cNvSpPr txBox="1">
            <a:spLocks noChangeArrowheads="1"/>
          </p:cNvSpPr>
          <p:nvPr/>
        </p:nvSpPr>
        <p:spPr>
          <a:xfrm>
            <a:off x="36420" y="2590800"/>
            <a:ext cx="4052454" cy="512763"/>
          </a:xfrm>
          <a:prstGeom prst="rect">
            <a:avLst/>
          </a:prstGeom>
          <a:extLst>
            <a:ext uri="{AF507438-7753-43E0-B8FC-AC1667EBCBE1}">
              <a14:hiddenEffects xmln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أدوار العاملين في المدرسة في تنشيط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227256" y="880829"/>
            <a:ext cx="3670782" cy="1754326"/>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أ/محمد علي القحطاني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 xmlns:p14="http://schemas.microsoft.com/office/powerpoint/2010/main" val="126697865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خامساً :دور رائد النشاط</a:t>
            </a:r>
            <a:endParaRPr lang="ar-SA" sz="3600" dirty="0">
              <a:solidFill>
                <a:srgbClr val="C00000"/>
              </a:solidFill>
              <a:cs typeface="PT Bold Heading" pitchFamily="2" charset="-78"/>
            </a:endParaRPr>
          </a:p>
        </p:txBody>
      </p:sp>
      <p:graphicFrame>
        <p:nvGraphicFramePr>
          <p:cNvPr id="3" name="Diagram 1"/>
          <p:cNvGraphicFramePr/>
          <p:nvPr>
            <p:extLst>
              <p:ext uri="{D42A27DB-BD31-4B8C-83A1-F6EECF244321}">
                <p14:modId xmlns="" xmlns:p14="http://schemas.microsoft.com/office/powerpoint/2010/main" val="4009578220"/>
              </p:ext>
            </p:extLst>
          </p:nvPr>
        </p:nvGraphicFramePr>
        <p:xfrm>
          <a:off x="457200" y="676361"/>
          <a:ext cx="8305799"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4800600" y="1295400"/>
            <a:ext cx="2286000" cy="1938992"/>
          </a:xfrm>
          <a:prstGeom prst="rect">
            <a:avLst/>
          </a:prstGeom>
        </p:spPr>
        <p:txBody>
          <a:bodyPr wrap="square">
            <a:spAutoFit/>
          </a:bodyPr>
          <a:lstStyle/>
          <a:p>
            <a:pPr lvl="0" algn="ctr"/>
            <a:r>
              <a:rPr lang="ar-SA" sz="2400" b="1" dirty="0">
                <a:solidFill>
                  <a:schemeClr val="bg1"/>
                </a:solidFill>
                <a:cs typeface="AL-Mohanad Bold" pitchFamily="2" charset="-78"/>
              </a:rPr>
              <a:t>رسم خطة وآليات واضحة لتشجيع وتهيئة الطلاب لمشاركتهم في الأنشطة والاختبارات</a:t>
            </a:r>
            <a:endParaRPr lang="en-US" sz="2400" b="1" dirty="0">
              <a:solidFill>
                <a:schemeClr val="bg1"/>
              </a:solidFill>
              <a:cs typeface="AL-Mohanad Bold" pitchFamily="2" charset="-78"/>
            </a:endParaRPr>
          </a:p>
        </p:txBody>
      </p:sp>
      <p:sp>
        <p:nvSpPr>
          <p:cNvPr id="5" name="مستطيل 4"/>
          <p:cNvSpPr/>
          <p:nvPr/>
        </p:nvSpPr>
        <p:spPr>
          <a:xfrm>
            <a:off x="2149522" y="1542871"/>
            <a:ext cx="2286000" cy="1200329"/>
          </a:xfrm>
          <a:prstGeom prst="rect">
            <a:avLst/>
          </a:prstGeom>
        </p:spPr>
        <p:txBody>
          <a:bodyPr wrap="square">
            <a:spAutoFit/>
          </a:bodyPr>
          <a:lstStyle/>
          <a:p>
            <a:pPr lvl="0" algn="ctr"/>
            <a:r>
              <a:rPr lang="ar-SA" sz="2400" b="1" dirty="0" smtClean="0">
                <a:solidFill>
                  <a:schemeClr val="bg1"/>
                </a:solidFill>
                <a:cs typeface="AL-Mohanad Bold" pitchFamily="2" charset="-78"/>
              </a:rPr>
              <a:t>رصد موهبة وهوايات الطلاب وتنميتها وتوجيهها</a:t>
            </a:r>
            <a:endParaRPr lang="en-US" sz="2400" b="1" dirty="0">
              <a:solidFill>
                <a:schemeClr val="bg1"/>
              </a:solidFill>
              <a:cs typeface="AL-Mohanad Bold" pitchFamily="2" charset="-78"/>
            </a:endParaRPr>
          </a:p>
        </p:txBody>
      </p:sp>
      <p:sp>
        <p:nvSpPr>
          <p:cNvPr id="6" name="مستطيل 5"/>
          <p:cNvSpPr/>
          <p:nvPr/>
        </p:nvSpPr>
        <p:spPr>
          <a:xfrm>
            <a:off x="4800600" y="3992940"/>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وضع خطة لتوجيه الأنشطة المدرسية مستندة إلى رسالة النموذج وأهدافه</a:t>
            </a:r>
            <a:endParaRPr lang="en-US" sz="2400" b="1" dirty="0">
              <a:solidFill>
                <a:schemeClr val="bg1"/>
              </a:solidFill>
              <a:cs typeface="AL-Mohanad Bold" pitchFamily="2" charset="-78"/>
            </a:endParaRPr>
          </a:p>
        </p:txBody>
      </p:sp>
      <p:sp>
        <p:nvSpPr>
          <p:cNvPr id="7" name="مستطيل 6"/>
          <p:cNvSpPr/>
          <p:nvPr/>
        </p:nvSpPr>
        <p:spPr>
          <a:xfrm>
            <a:off x="2149522" y="3979292"/>
            <a:ext cx="2286000" cy="1938992"/>
          </a:xfrm>
          <a:prstGeom prst="rect">
            <a:avLst/>
          </a:prstGeom>
        </p:spPr>
        <p:txBody>
          <a:bodyPr wrap="square">
            <a:spAutoFit/>
          </a:bodyPr>
          <a:lstStyle/>
          <a:p>
            <a:pPr lvl="0" algn="ctr"/>
            <a:r>
              <a:rPr lang="ar-SA" sz="2400" b="1" dirty="0" smtClean="0">
                <a:solidFill>
                  <a:schemeClr val="bg1"/>
                </a:solidFill>
                <a:cs typeface="AL-Mohanad Bold" pitchFamily="2" charset="-78"/>
              </a:rPr>
              <a:t>توفير مساحة زمنية مناسبة للطلاب لممارسة الأنشطة المدرسية الصفية وغير الصفية</a:t>
            </a:r>
            <a:endParaRPr lang="en-US" sz="2400" b="1" dirty="0">
              <a:solidFill>
                <a:schemeClr val="bg1"/>
              </a:solidFill>
              <a:cs typeface="AL-Mohanad Bold" pitchFamily="2" charset="-78"/>
            </a:endParaRPr>
          </a:p>
        </p:txBody>
      </p:sp>
    </p:spTree>
    <p:extLst>
      <p:ext uri="{BB962C8B-B14F-4D97-AF65-F5344CB8AC3E}">
        <p14:creationId xmlns="" xmlns:p14="http://schemas.microsoft.com/office/powerpoint/2010/main" val="17907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خامساً :دور رائد النشاط</a:t>
            </a:r>
            <a:endParaRPr lang="ar-SA" sz="3600" dirty="0">
              <a:solidFill>
                <a:srgbClr val="C00000"/>
              </a:solidFill>
              <a:cs typeface="PT Bold Heading" pitchFamily="2" charset="-78"/>
            </a:endParaRPr>
          </a:p>
        </p:txBody>
      </p:sp>
      <p:graphicFrame>
        <p:nvGraphicFramePr>
          <p:cNvPr id="3" name="Diagram 1"/>
          <p:cNvGraphicFramePr/>
          <p:nvPr>
            <p:extLst>
              <p:ext uri="{D42A27DB-BD31-4B8C-83A1-F6EECF244321}">
                <p14:modId xmlns="" xmlns:p14="http://schemas.microsoft.com/office/powerpoint/2010/main" val="1271468368"/>
              </p:ext>
            </p:extLst>
          </p:nvPr>
        </p:nvGraphicFramePr>
        <p:xfrm>
          <a:off x="457200" y="676361"/>
          <a:ext cx="8305799" cy="572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4800600" y="1295400"/>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إشراك الطلاب بفاعلية في تخطيط البرامج والانشطة الخاصة بهم</a:t>
            </a:r>
            <a:endParaRPr lang="en-US" sz="2400" b="1" dirty="0">
              <a:solidFill>
                <a:schemeClr val="bg1"/>
              </a:solidFill>
              <a:cs typeface="AL-Mohanad Bold" pitchFamily="2" charset="-78"/>
            </a:endParaRPr>
          </a:p>
        </p:txBody>
      </p:sp>
      <p:sp>
        <p:nvSpPr>
          <p:cNvPr id="5" name="مستطيل 4"/>
          <p:cNvSpPr/>
          <p:nvPr/>
        </p:nvSpPr>
        <p:spPr>
          <a:xfrm>
            <a:off x="2149522" y="1542871"/>
            <a:ext cx="2286000" cy="1569660"/>
          </a:xfrm>
          <a:prstGeom prst="rect">
            <a:avLst/>
          </a:prstGeom>
        </p:spPr>
        <p:txBody>
          <a:bodyPr wrap="square">
            <a:spAutoFit/>
          </a:bodyPr>
          <a:lstStyle/>
          <a:p>
            <a:pPr lvl="0" algn="ctr"/>
            <a:r>
              <a:rPr lang="ar-SA" sz="2400" b="1" dirty="0" smtClean="0">
                <a:solidFill>
                  <a:schemeClr val="bg1"/>
                </a:solidFill>
                <a:cs typeface="AL-Mohanad Bold" pitchFamily="2" charset="-78"/>
              </a:rPr>
              <a:t>إتاحة الفرصة للطلاب للإسهام في خدمات المجتمع والأنشطة الخارجية</a:t>
            </a:r>
            <a:endParaRPr lang="en-US" sz="2400" b="1" dirty="0">
              <a:solidFill>
                <a:schemeClr val="bg1"/>
              </a:solidFill>
              <a:cs typeface="AL-Mohanad Bold" pitchFamily="2" charset="-78"/>
            </a:endParaRPr>
          </a:p>
        </p:txBody>
      </p:sp>
      <p:sp>
        <p:nvSpPr>
          <p:cNvPr id="6" name="مستطيل 5"/>
          <p:cNvSpPr/>
          <p:nvPr/>
        </p:nvSpPr>
        <p:spPr>
          <a:xfrm>
            <a:off x="4800600" y="3992940"/>
            <a:ext cx="2286000" cy="1938992"/>
          </a:xfrm>
          <a:prstGeom prst="rect">
            <a:avLst/>
          </a:prstGeom>
        </p:spPr>
        <p:txBody>
          <a:bodyPr wrap="square">
            <a:spAutoFit/>
          </a:bodyPr>
          <a:lstStyle/>
          <a:p>
            <a:pPr lvl="0" algn="ctr"/>
            <a:r>
              <a:rPr lang="ar-SA" sz="2400" b="1" dirty="0" smtClean="0">
                <a:solidFill>
                  <a:schemeClr val="bg1"/>
                </a:solidFill>
                <a:cs typeface="AL-Mohanad Bold" pitchFamily="2" charset="-78"/>
              </a:rPr>
              <a:t>توفير برامج متنوعة تسهم في تطوير مهارات الحوار وصنع القرار والالتزام لدى الطلاب</a:t>
            </a:r>
            <a:endParaRPr lang="en-US" sz="2400" b="1" dirty="0">
              <a:solidFill>
                <a:schemeClr val="bg1"/>
              </a:solidFill>
              <a:cs typeface="AL-Mohanad Bold" pitchFamily="2" charset="-78"/>
            </a:endParaRPr>
          </a:p>
        </p:txBody>
      </p:sp>
    </p:spTree>
    <p:extLst>
      <p:ext uri="{BB962C8B-B14F-4D97-AF65-F5344CB8AC3E}">
        <p14:creationId xmlns="" xmlns:p14="http://schemas.microsoft.com/office/powerpoint/2010/main" val="23041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83017" y="1371599"/>
            <a:ext cx="6408583" cy="4648201"/>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52458" y="2593642"/>
            <a:ext cx="1525479" cy="1491799"/>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667000" y="1925984"/>
            <a:ext cx="4801380" cy="3539430"/>
          </a:xfrm>
          <a:prstGeom prst="rect">
            <a:avLst/>
          </a:prstGeom>
        </p:spPr>
        <p:txBody>
          <a:bodyPr wrap="square">
            <a:spAutoFit/>
          </a:bodyPr>
          <a:lstStyle/>
          <a:p>
            <a:pPr algn="ct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a:t>
            </a:r>
            <a:endParaRPr lang="ar-SA" sz="2800" dirty="0">
              <a:latin typeface="Arial" pitchFamily="34" charset="0"/>
              <a:cs typeface="AL-Mohanad Bold" pitchFamily="2" charset="-78"/>
            </a:endParaRPr>
          </a:p>
          <a:p>
            <a:pPr algn="ctr" rtl="1"/>
            <a:r>
              <a:rPr lang="ar-SA" sz="2800" dirty="0" smtClean="0">
                <a:latin typeface="Arial" pitchFamily="34" charset="0"/>
                <a:cs typeface="AL-Mohanad Bold" pitchFamily="2" charset="-78"/>
              </a:rPr>
              <a:t>اقرأ النشرة التمهيدية في الحقيبة التدريبية ثم بالتعاون مع أفراد مجموعتك بيّن كيف يمكن دعم استدامة التعلم النشط من جميع الأطراف ذات العلاقة التي تم مناقشتها في النشاط السابق وفق المنظم البياني ثم اعرضوا ما توصلتم إليه كمجموعات</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218654"/>
            <a:ext cx="1965634" cy="19523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7071858" y="1925984"/>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 xmlns:p14="http://schemas.microsoft.com/office/powerpoint/2010/main" val="1569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 xmlns:p14="http://schemas.microsoft.com/office/powerpoint/2010/main" val="2192496658"/>
              </p:ext>
            </p:extLst>
          </p:nvPr>
        </p:nvGraphicFramePr>
        <p:xfrm>
          <a:off x="152401" y="152400"/>
          <a:ext cx="8839200" cy="6117500"/>
        </p:xfrm>
        <a:graphic>
          <a:graphicData uri="http://schemas.openxmlformats.org/drawingml/2006/table">
            <a:tbl>
              <a:tblPr rtl="1" firstRow="1" firstCol="1" bandRow="1">
                <a:tableStyleId>{5940675A-B579-460E-94D1-54222C63F5DA}</a:tableStyleId>
              </a:tblPr>
              <a:tblGrid>
                <a:gridCol w="576158"/>
                <a:gridCol w="1547087"/>
                <a:gridCol w="6715955"/>
              </a:tblGrid>
              <a:tr h="1197550">
                <a:tc>
                  <a:txBody>
                    <a:bodyPr/>
                    <a:lstStyle/>
                    <a:p>
                      <a:pPr algn="ctr" rtl="1">
                        <a:lnSpc>
                          <a:spcPct val="115000"/>
                        </a:lnSpc>
                        <a:spcAft>
                          <a:spcPts val="0"/>
                        </a:spcAft>
                      </a:pPr>
                      <a:r>
                        <a:rPr lang="ar-SA" sz="2000" b="1" dirty="0">
                          <a:effectLst/>
                          <a:cs typeface="AL-Mohanad Bold" pitchFamily="2" charset="-78"/>
                        </a:rPr>
                        <a:t>1</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المدير</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الاطلاع على التوجهات </a:t>
                      </a:r>
                      <a:r>
                        <a:rPr lang="ar-SA" sz="2000" b="0" dirty="0" smtClean="0">
                          <a:effectLst/>
                          <a:cs typeface="AL-Mohanad Bold" pitchFamily="2" charset="-78"/>
                        </a:rPr>
                        <a:t>العالمية </a:t>
                      </a:r>
                      <a:r>
                        <a:rPr lang="ar-SA" sz="2000" b="0" dirty="0">
                          <a:effectLst/>
                          <a:cs typeface="AL-Mohanad Bold" pitchFamily="2" charset="-78"/>
                        </a:rPr>
                        <a:t>في التعليم والتعلم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 الاستمرار في دعم ممارسة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تطوير التعلم النشط في المدرسة وتوسيعه</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التأسيس لثقافة التعلم النشط</a:t>
                      </a:r>
                      <a:endParaRPr lang="en-US" sz="2000" b="0" dirty="0">
                        <a:effectLst/>
                        <a:latin typeface="Calibri"/>
                        <a:ea typeface="Calibri"/>
                        <a:cs typeface="AL-Mohanad Bold" pitchFamily="2" charset="-78"/>
                      </a:endParaRPr>
                    </a:p>
                  </a:txBody>
                  <a:tcPr marL="54283" marR="54283" marT="0" marB="0" anchor="ctr"/>
                </a:tc>
              </a:tr>
              <a:tr h="898162">
                <a:tc>
                  <a:txBody>
                    <a:bodyPr/>
                    <a:lstStyle/>
                    <a:p>
                      <a:pPr algn="ctr" rtl="1">
                        <a:lnSpc>
                          <a:spcPct val="115000"/>
                        </a:lnSpc>
                        <a:spcAft>
                          <a:spcPts val="0"/>
                        </a:spcAft>
                      </a:pPr>
                      <a:r>
                        <a:rPr lang="ar-SA" sz="2000" b="1">
                          <a:effectLst/>
                          <a:cs typeface="AL-Mohanad Bold" pitchFamily="2" charset="-78"/>
                        </a:rPr>
                        <a:t>2</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المعلم</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يحدد ويوفر المتطلبات القبلية للتعلم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يتأكد من مواءمة المهمة التعليمية لمستوى الطلاب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يهيئ الطلاب للمعرفة الجديدة </a:t>
                      </a:r>
                      <a:endParaRPr lang="en-US" sz="2000" b="0">
                        <a:effectLst/>
                        <a:latin typeface="Calibri"/>
                        <a:ea typeface="Calibri"/>
                        <a:cs typeface="AL-Mohanad Bold" pitchFamily="2" charset="-78"/>
                      </a:endParaRPr>
                    </a:p>
                  </a:txBody>
                  <a:tcPr marL="54283" marR="54283" marT="0" marB="0" anchor="ctr"/>
                </a:tc>
              </a:tr>
              <a:tr h="898162">
                <a:tc>
                  <a:txBody>
                    <a:bodyPr/>
                    <a:lstStyle/>
                    <a:p>
                      <a:pPr algn="ctr" rtl="1">
                        <a:lnSpc>
                          <a:spcPct val="115000"/>
                        </a:lnSpc>
                        <a:spcAft>
                          <a:spcPts val="0"/>
                        </a:spcAft>
                      </a:pPr>
                      <a:r>
                        <a:rPr lang="ar-SA" sz="2000" b="1">
                          <a:effectLst/>
                          <a:cs typeface="AL-Mohanad Bold" pitchFamily="2" charset="-78"/>
                        </a:rPr>
                        <a:t>3</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الطالب</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التقصي والاستكشاف عن المعرفة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التعاون مع زملائه داخل المجموعات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يمارس التعلم خارج الصف </a:t>
                      </a:r>
                      <a:endParaRPr lang="en-US" sz="2000" b="0">
                        <a:effectLst/>
                        <a:latin typeface="Calibri"/>
                        <a:ea typeface="Calibri"/>
                        <a:cs typeface="AL-Mohanad Bold" pitchFamily="2" charset="-78"/>
                      </a:endParaRPr>
                    </a:p>
                  </a:txBody>
                  <a:tcPr marL="54283" marR="54283" marT="0" marB="0" anchor="ctr"/>
                </a:tc>
              </a:tr>
              <a:tr h="598775">
                <a:tc>
                  <a:txBody>
                    <a:bodyPr/>
                    <a:lstStyle/>
                    <a:p>
                      <a:pPr algn="ctr" rtl="1">
                        <a:lnSpc>
                          <a:spcPct val="115000"/>
                        </a:lnSpc>
                        <a:spcAft>
                          <a:spcPts val="0"/>
                        </a:spcAft>
                      </a:pPr>
                      <a:r>
                        <a:rPr lang="ar-SA" sz="2000" b="1">
                          <a:effectLst/>
                          <a:cs typeface="AL-Mohanad Bold" pitchFamily="2" charset="-78"/>
                        </a:rPr>
                        <a:t>4</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رائد النشاط</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 بناء خطة النشاط المدرسي لتتماشى مع فلسفة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تصميم انشطة تعليمية تعلمية نجعل الطالب نشطا ( عقليا . بدنيا , عاطفيا ) </a:t>
                      </a:r>
                      <a:endParaRPr lang="en-US" sz="2000" b="0" dirty="0">
                        <a:effectLst/>
                        <a:latin typeface="Calibri"/>
                        <a:ea typeface="Calibri"/>
                        <a:cs typeface="AL-Mohanad Bold" pitchFamily="2" charset="-78"/>
                      </a:endParaRPr>
                    </a:p>
                  </a:txBody>
                  <a:tcPr marL="54283" marR="54283" marT="0" marB="0" anchor="ctr"/>
                </a:tc>
              </a:tr>
              <a:tr h="943070">
                <a:tc>
                  <a:txBody>
                    <a:bodyPr/>
                    <a:lstStyle/>
                    <a:p>
                      <a:pPr algn="ctr" rtl="1">
                        <a:lnSpc>
                          <a:spcPct val="115000"/>
                        </a:lnSpc>
                        <a:spcAft>
                          <a:spcPts val="0"/>
                        </a:spcAft>
                      </a:pPr>
                      <a:r>
                        <a:rPr lang="ar-SA" sz="2000" b="1">
                          <a:effectLst/>
                          <a:cs typeface="AL-Mohanad Bold" pitchFamily="2" charset="-78"/>
                        </a:rPr>
                        <a:t>5</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المرشد الطلابي</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متابعة تقدم الطلاب وتقديم الدعم اللازم لهم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عمل برامج ( علاجية , </a:t>
                      </a:r>
                      <a:r>
                        <a:rPr lang="ar-SA" sz="2000" b="0" dirty="0" err="1">
                          <a:effectLst/>
                          <a:cs typeface="AL-Mohanad Bold" pitchFamily="2" charset="-78"/>
                        </a:rPr>
                        <a:t>إثرائية</a:t>
                      </a:r>
                      <a:r>
                        <a:rPr lang="ar-SA" sz="2000" b="0" dirty="0">
                          <a:effectLst/>
                          <a:cs typeface="AL-Mohanad Bold" pitchFamily="2" charset="-78"/>
                        </a:rPr>
                        <a:t> ) للتناسب مع جميع الفئات </a:t>
                      </a:r>
                      <a:endParaRPr lang="en-US" sz="2000" b="0" dirty="0">
                        <a:effectLst/>
                        <a:cs typeface="AL-Mohanad Bold" pitchFamily="2" charset="-78"/>
                      </a:endParaRPr>
                    </a:p>
                    <a:p>
                      <a:pPr algn="r" rtl="1">
                        <a:lnSpc>
                          <a:spcPct val="115000"/>
                        </a:lnSpc>
                        <a:spcAft>
                          <a:spcPts val="0"/>
                        </a:spcAft>
                      </a:pPr>
                      <a:r>
                        <a:rPr lang="ar-SA" sz="2000" b="0" dirty="0">
                          <a:effectLst/>
                          <a:cs typeface="AL-Mohanad Bold" pitchFamily="2" charset="-78"/>
                        </a:rPr>
                        <a:t>2-استضافة المختصين لعمل محاضرات توعوية بخصوص أهمية التعلم </a:t>
                      </a:r>
                      <a:endParaRPr lang="en-US" sz="2000" b="0" dirty="0">
                        <a:effectLst/>
                        <a:latin typeface="Calibri"/>
                        <a:ea typeface="Calibri"/>
                        <a:cs typeface="AL-Mohanad Bold" pitchFamily="2" charset="-78"/>
                      </a:endParaRPr>
                    </a:p>
                  </a:txBody>
                  <a:tcPr marL="54283" marR="54283" marT="0" marB="0" anchor="ctr"/>
                </a:tc>
              </a:tr>
              <a:tr h="598775">
                <a:tc>
                  <a:txBody>
                    <a:bodyPr/>
                    <a:lstStyle/>
                    <a:p>
                      <a:pPr algn="ctr" rtl="1">
                        <a:lnSpc>
                          <a:spcPct val="115000"/>
                        </a:lnSpc>
                        <a:spcAft>
                          <a:spcPts val="0"/>
                        </a:spcAft>
                      </a:pPr>
                      <a:r>
                        <a:rPr lang="ar-SA" sz="2000" b="1">
                          <a:effectLst/>
                          <a:cs typeface="AL-Mohanad Bold" pitchFamily="2" charset="-78"/>
                        </a:rPr>
                        <a:t>6</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المشرف التربوي</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a:effectLst/>
                          <a:cs typeface="AL-Mohanad Bold" pitchFamily="2" charset="-78"/>
                        </a:rPr>
                        <a:t>الاطلاع على الدراسات والبحوث التي تتعلق بالتعلم النشط </a:t>
                      </a:r>
                      <a:endParaRPr lang="en-US" sz="2000" b="0">
                        <a:effectLst/>
                        <a:cs typeface="AL-Mohanad Bold" pitchFamily="2" charset="-78"/>
                      </a:endParaRPr>
                    </a:p>
                    <a:p>
                      <a:pPr marL="342900" lvl="0" indent="-342900" algn="r" rtl="1">
                        <a:spcAft>
                          <a:spcPts val="0"/>
                        </a:spcAft>
                        <a:buFont typeface="+mj-lt"/>
                        <a:buAutoNum type="arabicPeriod"/>
                      </a:pPr>
                      <a:r>
                        <a:rPr lang="ar-SA" sz="2000" b="0">
                          <a:effectLst/>
                          <a:cs typeface="AL-Mohanad Bold" pitchFamily="2" charset="-78"/>
                        </a:rPr>
                        <a:t>العمل على اقامة الدروس التطبيقية التي تدعم التعلم النشط </a:t>
                      </a:r>
                      <a:endParaRPr lang="en-US" sz="2000" b="0">
                        <a:effectLst/>
                        <a:latin typeface="Calibri"/>
                        <a:ea typeface="Calibri"/>
                        <a:cs typeface="AL-Mohanad Bold" pitchFamily="2" charset="-78"/>
                      </a:endParaRPr>
                    </a:p>
                  </a:txBody>
                  <a:tcPr marL="54283" marR="54283" marT="0" marB="0" anchor="ctr"/>
                </a:tc>
              </a:tr>
              <a:tr h="890180">
                <a:tc>
                  <a:txBody>
                    <a:bodyPr/>
                    <a:lstStyle/>
                    <a:p>
                      <a:pPr algn="ctr" rtl="1">
                        <a:lnSpc>
                          <a:spcPct val="115000"/>
                        </a:lnSpc>
                        <a:spcAft>
                          <a:spcPts val="0"/>
                        </a:spcAft>
                      </a:pPr>
                      <a:r>
                        <a:rPr lang="ar-SA" sz="2000" b="1">
                          <a:effectLst/>
                          <a:cs typeface="AL-Mohanad Bold" pitchFamily="2" charset="-78"/>
                        </a:rPr>
                        <a:t>7</a:t>
                      </a:r>
                      <a:endParaRPr lang="en-US" sz="2000" b="1">
                        <a:effectLst/>
                        <a:latin typeface="Calibri"/>
                        <a:ea typeface="Calibri"/>
                        <a:cs typeface="AL-Mohanad Bold" pitchFamily="2" charset="-78"/>
                      </a:endParaRPr>
                    </a:p>
                  </a:txBody>
                  <a:tcPr marL="54283" marR="54283" marT="0" marB="0" anchor="ctr">
                    <a:solidFill>
                      <a:srgbClr val="97EBFF"/>
                    </a:solidFill>
                  </a:tcPr>
                </a:tc>
                <a:tc>
                  <a:txBody>
                    <a:bodyPr/>
                    <a:lstStyle/>
                    <a:p>
                      <a:pPr algn="ctr" rtl="1">
                        <a:lnSpc>
                          <a:spcPct val="115000"/>
                        </a:lnSpc>
                        <a:spcAft>
                          <a:spcPts val="0"/>
                        </a:spcAft>
                      </a:pPr>
                      <a:r>
                        <a:rPr lang="ar-SA" sz="2000" b="1" dirty="0">
                          <a:effectLst/>
                          <a:cs typeface="AL-Mohanad Bold" pitchFamily="2" charset="-78"/>
                        </a:rPr>
                        <a:t>ولي الأمر</a:t>
                      </a:r>
                      <a:endParaRPr lang="en-US" sz="2000" b="1" dirty="0">
                        <a:effectLst/>
                        <a:latin typeface="Calibri"/>
                        <a:ea typeface="Calibri"/>
                        <a:cs typeface="AL-Mohanad Bold" pitchFamily="2" charset="-78"/>
                      </a:endParaRPr>
                    </a:p>
                  </a:txBody>
                  <a:tcPr marL="54283" marR="54283" marT="0" marB="0" anchor="ctr">
                    <a:solidFill>
                      <a:srgbClr val="97EBFF"/>
                    </a:solidFill>
                  </a:tcPr>
                </a:tc>
                <a:tc>
                  <a:txBody>
                    <a:bodyPr/>
                    <a:lstStyle/>
                    <a:p>
                      <a:pPr marL="342900" lvl="0" indent="-342900" algn="r" rtl="1">
                        <a:spcAft>
                          <a:spcPts val="0"/>
                        </a:spcAft>
                        <a:buFont typeface="+mj-lt"/>
                        <a:buAutoNum type="arabicPeriod"/>
                      </a:pPr>
                      <a:r>
                        <a:rPr lang="ar-SA" sz="2000" b="0" dirty="0">
                          <a:effectLst/>
                          <a:cs typeface="AL-Mohanad Bold" pitchFamily="2" charset="-78"/>
                        </a:rPr>
                        <a:t>مساعدة ابنائهم على تقيل فبسفة التعلم النشط </a:t>
                      </a:r>
                      <a:endParaRPr lang="en-US" sz="2000" b="0" dirty="0">
                        <a:effectLst/>
                        <a:cs typeface="AL-Mohanad Bold" pitchFamily="2" charset="-78"/>
                      </a:endParaRPr>
                    </a:p>
                    <a:p>
                      <a:pPr marL="342900" lvl="0" indent="-342900" algn="r" rtl="1">
                        <a:spcAft>
                          <a:spcPts val="0"/>
                        </a:spcAft>
                        <a:buFont typeface="+mj-lt"/>
                        <a:buAutoNum type="arabicPeriod"/>
                      </a:pPr>
                      <a:r>
                        <a:rPr lang="ar-SA" sz="2000" b="0" dirty="0">
                          <a:effectLst/>
                          <a:cs typeface="AL-Mohanad Bold" pitchFamily="2" charset="-78"/>
                        </a:rPr>
                        <a:t>العمل على توفير الجو الصحي والإمكانات الضرورية لممارسة التعلم النشط </a:t>
                      </a:r>
                      <a:endParaRPr lang="en-US" sz="2000" b="0" dirty="0">
                        <a:effectLst/>
                        <a:cs typeface="AL-Mohanad Bold" pitchFamily="2" charset="-78"/>
                      </a:endParaRPr>
                    </a:p>
                  </a:txBody>
                  <a:tcPr marL="54283" marR="54283" marT="0" marB="0" anchor="ctr"/>
                </a:tc>
              </a:tr>
            </a:tbl>
          </a:graphicData>
        </a:graphic>
      </p:graphicFrame>
      <p:sp>
        <p:nvSpPr>
          <p:cNvPr id="3" name="مستطيل 2"/>
          <p:cNvSpPr/>
          <p:nvPr/>
        </p:nvSpPr>
        <p:spPr>
          <a:xfrm>
            <a:off x="166048" y="174008"/>
            <a:ext cx="6691952" cy="118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181968" y="1420504"/>
            <a:ext cx="6671483" cy="83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61499" y="2331516"/>
            <a:ext cx="6691952"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81968" y="3222008"/>
            <a:ext cx="6632816"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81968" y="3866248"/>
            <a:ext cx="6678304"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195616" y="4798488"/>
            <a:ext cx="6632816"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172864" y="5388136"/>
            <a:ext cx="6632816" cy="873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 xmlns:p14="http://schemas.microsoft.com/office/powerpoint/2010/main" val="26631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
        <p:nvSpPr>
          <p:cNvPr id="3" name="مربع نص 2"/>
          <p:cNvSpPr txBox="1"/>
          <p:nvPr/>
        </p:nvSpPr>
        <p:spPr>
          <a:xfrm>
            <a:off x="507810" y="1344133"/>
            <a:ext cx="8026021" cy="1977464"/>
          </a:xfrm>
          <a:prstGeom prst="rect">
            <a:avLst/>
          </a:prstGeom>
          <a:noFill/>
        </p:spPr>
        <p:txBody>
          <a:bodyPr wrap="square" rtlCol="1">
            <a:spAutoFit/>
          </a:bodyPr>
          <a:lstStyle/>
          <a:p>
            <a:pPr algn="r" rtl="1">
              <a:lnSpc>
                <a:spcPct val="150000"/>
              </a:lnSpc>
            </a:pPr>
            <a:r>
              <a:rPr lang="ar-SA" sz="2800" dirty="0" smtClean="0">
                <a:solidFill>
                  <a:srgbClr val="002060"/>
                </a:solidFill>
                <a:cs typeface="AL-Mohanad Bold" pitchFamily="2" charset="-78"/>
              </a:rPr>
              <a:t>على المدرسة التخطيط الجيد لإشراك جميع الأطراف في المدرسة والجهات </a:t>
            </a:r>
            <a:r>
              <a:rPr lang="ar-SA" sz="2800" dirty="0" err="1" smtClean="0">
                <a:solidFill>
                  <a:srgbClr val="002060"/>
                </a:solidFill>
                <a:cs typeface="AL-Mohanad Bold" pitchFamily="2" charset="-78"/>
              </a:rPr>
              <a:t>الإشرافية</a:t>
            </a:r>
            <a:r>
              <a:rPr lang="ar-SA" sz="2800" dirty="0" smtClean="0">
                <a:solidFill>
                  <a:srgbClr val="002060"/>
                </a:solidFill>
                <a:cs typeface="AL-Mohanad Bold" pitchFamily="2" charset="-78"/>
              </a:rPr>
              <a:t> وكذلك المنزل وتقوم بتطبيقها ومراجعتها وتعديلها بشكل منتظم بما يحقق رسالة وأهداف النموذج وفق ما يلي :</a:t>
            </a:r>
            <a:endParaRPr lang="ar-SA" sz="2800" dirty="0">
              <a:solidFill>
                <a:srgbClr val="002060"/>
              </a:solidFill>
              <a:cs typeface="AL-Mohanad Bold" pitchFamily="2" charset="-78"/>
            </a:endParaRPr>
          </a:p>
        </p:txBody>
      </p:sp>
      <p:sp>
        <p:nvSpPr>
          <p:cNvPr id="4" name="مربع نص 3"/>
          <p:cNvSpPr txBox="1"/>
          <p:nvPr/>
        </p:nvSpPr>
        <p:spPr>
          <a:xfrm>
            <a:off x="579461" y="3810000"/>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1) وضع خطة استراتيجية شاملة للتطوير تتماشى مع رسالة نموذج وكالة الوزارة للتعليم</a:t>
            </a:r>
            <a:endParaRPr lang="ar-SA" sz="2800" dirty="0">
              <a:cs typeface="AL-Mohanad Bold" pitchFamily="2" charset="-78"/>
            </a:endParaRPr>
          </a:p>
        </p:txBody>
      </p:sp>
    </p:spTree>
    <p:extLst>
      <p:ext uri="{BB962C8B-B14F-4D97-AF65-F5344CB8AC3E}">
        <p14:creationId xmlns="" xmlns:p14="http://schemas.microsoft.com/office/powerpoint/2010/main" val="116327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2) مراجعة الخطة بشكل منتظم للتحقق من أن المدرسة تسير في الاتجاه الصحيح نحو تحقيق رسالة النموذج وقيمه</a:t>
            </a:r>
            <a:endParaRPr lang="ar-SA" sz="2800" dirty="0">
              <a:cs typeface="AL-Mohanad Bold" pitchFamily="2" charset="-78"/>
            </a:endParaRPr>
          </a:p>
        </p:txBody>
      </p:sp>
      <p:sp>
        <p:nvSpPr>
          <p:cNvPr id="4" name="مربع نص 3"/>
          <p:cNvSpPr txBox="1"/>
          <p:nvPr/>
        </p:nvSpPr>
        <p:spPr>
          <a:xfrm>
            <a:off x="762000" y="2894472"/>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3) توفير التدريب اللازم للمعلمين لمساعدتهم على تطبيق التغييرات المطلوبة لتحقيق أهداف النموذج</a:t>
            </a:r>
            <a:endParaRPr lang="ar-SA" sz="2800" dirty="0">
              <a:cs typeface="AL-Mohanad Bold" pitchFamily="2" charset="-78"/>
            </a:endParaRPr>
          </a:p>
        </p:txBody>
      </p:sp>
      <p:sp>
        <p:nvSpPr>
          <p:cNvPr id="5" name="مربع نص 4"/>
          <p:cNvSpPr txBox="1"/>
          <p:nvPr/>
        </p:nvSpPr>
        <p:spPr>
          <a:xfrm>
            <a:off x="772236" y="4418472"/>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4) تقييم المدخلات والعمليات والمخرجات</a:t>
            </a:r>
            <a:endParaRPr lang="ar-SA" sz="2800" dirty="0">
              <a:cs typeface="AL-Mohanad Bold" pitchFamily="2" charset="-78"/>
            </a:endParaRPr>
          </a:p>
        </p:txBody>
      </p:sp>
      <p:sp>
        <p:nvSpPr>
          <p:cNvPr id="6" name="مربع نص 5"/>
          <p:cNvSpPr txBox="1"/>
          <p:nvPr/>
        </p:nvSpPr>
        <p:spPr>
          <a:xfrm>
            <a:off x="772235" y="5182597"/>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5) الاطلاع على قواعد ونظم الاستدامة</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38361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6) الحرص على الشفافية في عمليات التقويم وضمان الاستدامة</a:t>
            </a:r>
            <a:endParaRPr lang="ar-SA" sz="2800" dirty="0">
              <a:cs typeface="AL-Mohanad Bold" pitchFamily="2" charset="-78"/>
            </a:endParaRPr>
          </a:p>
        </p:txBody>
      </p:sp>
      <p:sp>
        <p:nvSpPr>
          <p:cNvPr id="4" name="مربع نص 3"/>
          <p:cNvSpPr txBox="1"/>
          <p:nvPr/>
        </p:nvSpPr>
        <p:spPr>
          <a:xfrm>
            <a:off x="731293" y="2228905"/>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7) شرح أهداف التعلم النشط للآباء ومساعدتهم على فهم ما يقوم به أبناؤهم في المدرسة على نحو نشط</a:t>
            </a:r>
            <a:endParaRPr lang="ar-SA" sz="2800" dirty="0">
              <a:cs typeface="AL-Mohanad Bold" pitchFamily="2" charset="-78"/>
            </a:endParaRPr>
          </a:p>
        </p:txBody>
      </p:sp>
      <p:sp>
        <p:nvSpPr>
          <p:cNvPr id="5" name="مربع نص 4"/>
          <p:cNvSpPr txBox="1"/>
          <p:nvPr/>
        </p:nvSpPr>
        <p:spPr>
          <a:xfrm>
            <a:off x="772236" y="3733669"/>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8) القناعة الكاملة بتطبيق التعلم النشط كمنظومة تعليمية داخل المدرسة</a:t>
            </a:r>
            <a:endParaRPr lang="ar-SA" sz="2800" dirty="0">
              <a:cs typeface="AL-Mohanad Bold" pitchFamily="2" charset="-78"/>
            </a:endParaRPr>
          </a:p>
        </p:txBody>
      </p:sp>
      <p:sp>
        <p:nvSpPr>
          <p:cNvPr id="6" name="مربع نص 5"/>
          <p:cNvSpPr txBox="1"/>
          <p:nvPr/>
        </p:nvSpPr>
        <p:spPr>
          <a:xfrm>
            <a:off x="772235" y="5029200"/>
            <a:ext cx="8026021" cy="1331134"/>
          </a:xfrm>
          <a:prstGeom prst="rect">
            <a:avLst/>
          </a:prstGeom>
          <a:noFill/>
        </p:spPr>
        <p:txBody>
          <a:bodyPr wrap="square" rtlCol="1">
            <a:spAutoFit/>
          </a:bodyPr>
          <a:lstStyle/>
          <a:p>
            <a:pPr algn="r" rtl="1">
              <a:lnSpc>
                <a:spcPct val="150000"/>
              </a:lnSpc>
            </a:pPr>
            <a:r>
              <a:rPr lang="ar-SA" sz="2800" dirty="0" smtClean="0">
                <a:cs typeface="AL-Mohanad Bold" pitchFamily="2" charset="-78"/>
              </a:rPr>
              <a:t>9) إشاعة الثقافة التنظيمية والمناخ التنظيمي الخاص بالتعلم النشط في المدرسة</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5872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20973" y="1294272"/>
            <a:ext cx="8026021" cy="1384995"/>
          </a:xfrm>
          <a:prstGeom prst="rect">
            <a:avLst/>
          </a:prstGeom>
          <a:noFill/>
        </p:spPr>
        <p:txBody>
          <a:bodyPr wrap="square" rtlCol="1">
            <a:spAutoFit/>
          </a:bodyPr>
          <a:lstStyle/>
          <a:p>
            <a:pPr algn="r" rtl="1">
              <a:lnSpc>
                <a:spcPct val="150000"/>
              </a:lnSpc>
            </a:pPr>
            <a:r>
              <a:rPr lang="ar-SA" sz="2800" dirty="0" smtClean="0">
                <a:cs typeface="AL-Mohanad Bold" pitchFamily="2" charset="-78"/>
              </a:rPr>
              <a:t>10) التنسيق وتبادل الخبرات في مجال التعلم النشط على مستوى معلمي التخصص ومعلمي المواد التعليمية المختلفة</a:t>
            </a:r>
            <a:endParaRPr lang="ar-SA" sz="2800" dirty="0">
              <a:cs typeface="AL-Mohanad Bold" pitchFamily="2" charset="-78"/>
            </a:endParaRPr>
          </a:p>
        </p:txBody>
      </p:sp>
      <p:sp>
        <p:nvSpPr>
          <p:cNvPr id="4" name="مربع نص 3"/>
          <p:cNvSpPr txBox="1"/>
          <p:nvPr/>
        </p:nvSpPr>
        <p:spPr>
          <a:xfrm>
            <a:off x="731293" y="2744197"/>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11) تدريب وتنمية قدرات العاملين لتحسين الجودة وتحقيق الاستدامة</a:t>
            </a:r>
            <a:endParaRPr lang="ar-SA" sz="2800" dirty="0">
              <a:cs typeface="AL-Mohanad Bold" pitchFamily="2" charset="-78"/>
            </a:endParaRPr>
          </a:p>
        </p:txBody>
      </p:sp>
      <p:sp>
        <p:nvSpPr>
          <p:cNvPr id="5" name="مربع نص 4"/>
          <p:cNvSpPr txBox="1"/>
          <p:nvPr/>
        </p:nvSpPr>
        <p:spPr>
          <a:xfrm>
            <a:off x="772236" y="3733669"/>
            <a:ext cx="8026021" cy="684803"/>
          </a:xfrm>
          <a:prstGeom prst="rect">
            <a:avLst/>
          </a:prstGeom>
          <a:noFill/>
        </p:spPr>
        <p:txBody>
          <a:bodyPr wrap="square" rtlCol="1">
            <a:spAutoFit/>
          </a:bodyPr>
          <a:lstStyle/>
          <a:p>
            <a:pPr algn="r" rtl="1">
              <a:lnSpc>
                <a:spcPct val="150000"/>
              </a:lnSpc>
            </a:pPr>
            <a:r>
              <a:rPr lang="ar-SA" sz="2800" dirty="0" smtClean="0">
                <a:cs typeface="AL-Mohanad Bold" pitchFamily="2" charset="-78"/>
              </a:rPr>
              <a:t>12) إعداد كوادر في مجال التعلم النشط على الصعيدين الإداري والفني</a:t>
            </a:r>
            <a:endParaRPr lang="ar-SA" sz="2800" dirty="0">
              <a:cs typeface="AL-Mohanad Bold" pitchFamily="2" charset="-78"/>
            </a:endParaRPr>
          </a:p>
        </p:txBody>
      </p:sp>
      <p:sp>
        <p:nvSpPr>
          <p:cNvPr id="6" name="مربع نص 5"/>
          <p:cNvSpPr txBox="1"/>
          <p:nvPr/>
        </p:nvSpPr>
        <p:spPr>
          <a:xfrm>
            <a:off x="772235" y="4648200"/>
            <a:ext cx="8026021" cy="1384995"/>
          </a:xfrm>
          <a:prstGeom prst="rect">
            <a:avLst/>
          </a:prstGeom>
          <a:noFill/>
        </p:spPr>
        <p:txBody>
          <a:bodyPr wrap="square" rtlCol="1">
            <a:spAutoFit/>
          </a:bodyPr>
          <a:lstStyle/>
          <a:p>
            <a:pPr algn="r" rtl="1">
              <a:lnSpc>
                <a:spcPct val="150000"/>
              </a:lnSpc>
            </a:pPr>
            <a:r>
              <a:rPr lang="ar-SA" sz="2800" dirty="0" smtClean="0">
                <a:cs typeface="AL-Mohanad Bold" pitchFamily="2" charset="-78"/>
              </a:rPr>
              <a:t>13) العمل على تهيئة الوالدين للقيام بأدوارهم المنوطة بهم في التعلم النشط</a:t>
            </a:r>
            <a:endParaRPr lang="ar-SA" sz="2800" dirty="0">
              <a:cs typeface="AL-Mohanad Bold" pitchFamily="2" charset="-78"/>
            </a:endParaRPr>
          </a:p>
        </p:txBody>
      </p:sp>
      <p:sp>
        <p:nvSpPr>
          <p:cNvPr id="7" name="مربع نص 6"/>
          <p:cNvSpPr txBox="1"/>
          <p:nvPr/>
        </p:nvSpPr>
        <p:spPr>
          <a:xfrm>
            <a:off x="945108" y="697802"/>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لتحقيق استدامة التعلم النشط</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3839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482933" y="2194808"/>
            <a:ext cx="6408583" cy="2681993"/>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2955573"/>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590800" y="2325231"/>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بالتعاون مع أفراد مجموعتك اقترح مؤشرات لتقويم المدرسة النشطة في ضوء تحقيق متطلبات التعلم النشط وأدوار العاملين بالمدرسة وفق المنظم البياني التالي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218654"/>
            <a:ext cx="1965634" cy="19523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43258" y="2407304"/>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 xmlns:p14="http://schemas.microsoft.com/office/powerpoint/2010/main" val="106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664" t="18843" r="19547" b="10261"/>
          <a:stretch/>
        </p:blipFill>
        <p:spPr bwMode="auto">
          <a:xfrm>
            <a:off x="0" y="228600"/>
            <a:ext cx="9144000" cy="601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24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heel(1)">
                                      <p:cBhvr>
                                        <p:cTn id="7"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2"/>
          <p:cNvGraphicFramePr/>
          <p:nvPr>
            <p:extLst>
              <p:ext uri="{D42A27DB-BD31-4B8C-83A1-F6EECF244321}">
                <p14:modId xmlns="" xmlns:p14="http://schemas.microsoft.com/office/powerpoint/2010/main" val="2344523151"/>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 xmlns:p14="http://schemas.microsoft.com/office/powerpoint/2010/main" val="96422988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 xmlns:p14="http://schemas.microsoft.com/office/powerpoint/2010/main" val="6178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يدرك أدوار العاملين في المدرسة لتحقيق التعلم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383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72319" y="32401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يدعم استدامة التعلم النشط</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4196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838200" y="44196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مؤشرات لتقويم المدرسة النشطة</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 xmlns:p14="http://schemas.microsoft.com/office/powerpoint/2010/main" val="18699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83017" y="1371599"/>
            <a:ext cx="6408583" cy="173114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1656942"/>
            <a:ext cx="1392555" cy="1160462"/>
          </a:xfrm>
          <a:prstGeom prst="roundRect">
            <a:avLst>
              <a:gd name="adj" fmla="val 10000"/>
            </a:avLst>
          </a:prstGeom>
          <a:blipFill dpi="0" rotWithShape="0">
            <a:blip r:embed="rId2" cstate="print">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637645" y="1286867"/>
            <a:ext cx="4801380" cy="1815882"/>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يوجد العديد من الأدوار للعاملين بالمدرسة ( المدير , المعلم , المرشد الطلابي , رائد النشاط , والطالب) تساعد على تفعيل التعلم النشط. المطلوب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1 / 2/ 1</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218654"/>
            <a:ext cx="1965634" cy="195230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2" name="مربع نص 1"/>
          <p:cNvSpPr txBox="1"/>
          <p:nvPr/>
        </p:nvSpPr>
        <p:spPr>
          <a:xfrm>
            <a:off x="685800" y="3348251"/>
            <a:ext cx="7620000" cy="954107"/>
          </a:xfrm>
          <a:prstGeom prst="rect">
            <a:avLst/>
          </a:prstGeom>
          <a:noFill/>
        </p:spPr>
        <p:txBody>
          <a:bodyPr wrap="square" rtlCol="1">
            <a:spAutoFit/>
          </a:bodyPr>
          <a:lstStyle/>
          <a:p>
            <a:pPr marL="285750" indent="-285750" algn="r" rtl="1">
              <a:buFont typeface="Arial" pitchFamily="34" charset="0"/>
              <a:buChar char="•"/>
            </a:pPr>
            <a:r>
              <a:rPr lang="ar-SA" sz="2800" dirty="0" smtClean="0">
                <a:solidFill>
                  <a:srgbClr val="0070C0"/>
                </a:solidFill>
                <a:cs typeface="AL-Mohanad Bold" pitchFamily="2" charset="-78"/>
              </a:rPr>
              <a:t>تقوم كل مجموعة باختيار أحد الأدوار المذكورة أعلاه ثم تتناقش حوله لمدة 20 دقيقة</a:t>
            </a:r>
            <a:endParaRPr lang="ar-SA" sz="2800" dirty="0">
              <a:solidFill>
                <a:srgbClr val="0070C0"/>
              </a:solidFill>
              <a:cs typeface="AL-Mohanad Bold" pitchFamily="2" charset="-78"/>
            </a:endParaRPr>
          </a:p>
        </p:txBody>
      </p:sp>
      <p:sp>
        <p:nvSpPr>
          <p:cNvPr id="12" name="مربع نص 11"/>
          <p:cNvSpPr txBox="1"/>
          <p:nvPr/>
        </p:nvSpPr>
        <p:spPr>
          <a:xfrm>
            <a:off x="827964" y="4335241"/>
            <a:ext cx="7620000" cy="954107"/>
          </a:xfrm>
          <a:prstGeom prst="rect">
            <a:avLst/>
          </a:prstGeom>
          <a:noFill/>
        </p:spPr>
        <p:txBody>
          <a:bodyPr wrap="square" rtlCol="1">
            <a:spAutoFit/>
          </a:bodyPr>
          <a:lstStyle/>
          <a:p>
            <a:pPr marL="285750" indent="-285750" algn="r" rtl="1">
              <a:buFont typeface="Arial" pitchFamily="34" charset="0"/>
              <a:buChar char="•"/>
            </a:pPr>
            <a:r>
              <a:rPr lang="ar-SA" sz="2800" dirty="0" smtClean="0">
                <a:solidFill>
                  <a:schemeClr val="accent4">
                    <a:lumMod val="75000"/>
                  </a:schemeClr>
                </a:solidFill>
                <a:cs typeface="AL-Mohanad Bold" pitchFamily="2" charset="-78"/>
              </a:rPr>
              <a:t>تعرض كل مجموعة ما توصلت إليه على المشاركين وتستمع إلى تغذيتهم الراجعة لمدة 6 دقائق</a:t>
            </a:r>
            <a:endParaRPr lang="ar-SA" sz="2800" dirty="0">
              <a:solidFill>
                <a:schemeClr val="accent4">
                  <a:lumMod val="75000"/>
                </a:schemeClr>
              </a:solidFill>
              <a:cs typeface="AL-Mohanad Bold" pitchFamily="2" charset="-78"/>
            </a:endParaRPr>
          </a:p>
        </p:txBody>
      </p:sp>
      <p:sp>
        <p:nvSpPr>
          <p:cNvPr id="13" name="مربع نص 12"/>
          <p:cNvSpPr txBox="1"/>
          <p:nvPr/>
        </p:nvSpPr>
        <p:spPr>
          <a:xfrm>
            <a:off x="6690858" y="848408"/>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 xmlns:p14="http://schemas.microsoft.com/office/powerpoint/2010/main" val="8290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p:cNvSpPr>
          <p:nvPr/>
        </p:nvSpPr>
        <p:spPr bwMode="auto">
          <a:xfrm>
            <a:off x="1752600" y="2559482"/>
            <a:ext cx="2082800" cy="208121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3" name="Freeform 8"/>
          <p:cNvSpPr>
            <a:spLocks/>
          </p:cNvSpPr>
          <p:nvPr/>
        </p:nvSpPr>
        <p:spPr bwMode="auto">
          <a:xfrm>
            <a:off x="652463" y="2559482"/>
            <a:ext cx="1592262" cy="2082800"/>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chemeClr val="bg1">
              <a:lumMod val="85000"/>
            </a:schemeClr>
          </a:solid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sp>
        <p:nvSpPr>
          <p:cNvPr id="4" name="Freeform 6"/>
          <p:cNvSpPr>
            <a:spLocks/>
          </p:cNvSpPr>
          <p:nvPr/>
        </p:nvSpPr>
        <p:spPr bwMode="auto">
          <a:xfrm>
            <a:off x="3344863" y="2557894"/>
            <a:ext cx="2576512" cy="2085975"/>
          </a:xfrm>
          <a:custGeom>
            <a:avLst/>
            <a:gdLst>
              <a:gd name="T0" fmla="*/ 1291248 w 1722"/>
              <a:gd name="T1" fmla="*/ 0 h 1395"/>
              <a:gd name="T2" fmla="*/ 1098235 w 1722"/>
              <a:gd name="T3" fmla="*/ 195887 h 1395"/>
              <a:gd name="T4" fmla="*/ 1159580 w 1722"/>
              <a:gd name="T5" fmla="*/ 337943 h 1395"/>
              <a:gd name="T6" fmla="*/ 1173046 w 1722"/>
              <a:gd name="T7" fmla="*/ 432148 h 1395"/>
              <a:gd name="T8" fmla="*/ 1162573 w 1722"/>
              <a:gd name="T9" fmla="*/ 490466 h 1395"/>
              <a:gd name="T10" fmla="*/ 490764 w 1722"/>
              <a:gd name="T11" fmla="*/ 490466 h 1395"/>
              <a:gd name="T12" fmla="*/ 490764 w 1722"/>
              <a:gd name="T13" fmla="*/ 490466 h 1395"/>
              <a:gd name="T14" fmla="*/ 490764 w 1722"/>
              <a:gd name="T15" fmla="*/ 490466 h 1395"/>
              <a:gd name="T16" fmla="*/ 490764 w 1722"/>
              <a:gd name="T17" fmla="*/ 490466 h 1395"/>
              <a:gd name="T18" fmla="*/ 490764 w 1722"/>
              <a:gd name="T19" fmla="*/ 1157380 h 1395"/>
              <a:gd name="T20" fmla="*/ 430915 w 1722"/>
              <a:gd name="T21" fmla="*/ 1167847 h 1395"/>
              <a:gd name="T22" fmla="*/ 336652 w 1722"/>
              <a:gd name="T23" fmla="*/ 1152894 h 1395"/>
              <a:gd name="T24" fmla="*/ 194510 w 1722"/>
              <a:gd name="T25" fmla="*/ 1093081 h 1395"/>
              <a:gd name="T26" fmla="*/ 0 w 1722"/>
              <a:gd name="T27" fmla="*/ 1285977 h 1395"/>
              <a:gd name="T28" fmla="*/ 194510 w 1722"/>
              <a:gd name="T29" fmla="*/ 1478874 h 1395"/>
              <a:gd name="T30" fmla="*/ 338148 w 1722"/>
              <a:gd name="T31" fmla="*/ 1417566 h 1395"/>
              <a:gd name="T32" fmla="*/ 430915 w 1722"/>
              <a:gd name="T33" fmla="*/ 1402612 h 1395"/>
              <a:gd name="T34" fmla="*/ 490764 w 1722"/>
              <a:gd name="T35" fmla="*/ 1414575 h 1395"/>
              <a:gd name="T36" fmla="*/ 490764 w 1722"/>
              <a:gd name="T37" fmla="*/ 2085975 h 1395"/>
              <a:gd name="T38" fmla="*/ 2085748 w 1722"/>
              <a:gd name="T39" fmla="*/ 2085975 h 1395"/>
              <a:gd name="T40" fmla="*/ 2085748 w 1722"/>
              <a:gd name="T41" fmla="*/ 2085975 h 1395"/>
              <a:gd name="T42" fmla="*/ 2085748 w 1722"/>
              <a:gd name="T43" fmla="*/ 2085975 h 1395"/>
              <a:gd name="T44" fmla="*/ 2085748 w 1722"/>
              <a:gd name="T45" fmla="*/ 1419061 h 1395"/>
              <a:gd name="T46" fmla="*/ 2145597 w 1722"/>
              <a:gd name="T47" fmla="*/ 1408594 h 1395"/>
              <a:gd name="T48" fmla="*/ 2239860 w 1722"/>
              <a:gd name="T49" fmla="*/ 1422052 h 1395"/>
              <a:gd name="T50" fmla="*/ 2382002 w 1722"/>
              <a:gd name="T51" fmla="*/ 1483360 h 1395"/>
              <a:gd name="T52" fmla="*/ 2576512 w 1722"/>
              <a:gd name="T53" fmla="*/ 1290463 h 1395"/>
              <a:gd name="T54" fmla="*/ 2382002 w 1722"/>
              <a:gd name="T55" fmla="*/ 1097567 h 1395"/>
              <a:gd name="T56" fmla="*/ 2238364 w 1722"/>
              <a:gd name="T57" fmla="*/ 1158875 h 1395"/>
              <a:gd name="T58" fmla="*/ 2145597 w 1722"/>
              <a:gd name="T59" fmla="*/ 1173828 h 1395"/>
              <a:gd name="T60" fmla="*/ 2085748 w 1722"/>
              <a:gd name="T61" fmla="*/ 1161866 h 1395"/>
              <a:gd name="T62" fmla="*/ 2085748 w 1722"/>
              <a:gd name="T63" fmla="*/ 490466 h 1395"/>
              <a:gd name="T64" fmla="*/ 1419924 w 1722"/>
              <a:gd name="T65" fmla="*/ 490466 h 1395"/>
              <a:gd name="T66" fmla="*/ 1407955 w 1722"/>
              <a:gd name="T67" fmla="*/ 432148 h 1395"/>
              <a:gd name="T68" fmla="*/ 1422917 w 1722"/>
              <a:gd name="T69" fmla="*/ 337943 h 1395"/>
              <a:gd name="T70" fmla="*/ 1484262 w 1722"/>
              <a:gd name="T71" fmla="*/ 195887 h 1395"/>
              <a:gd name="T72" fmla="*/ 1291248 w 1722"/>
              <a:gd name="T73" fmla="*/ 0 h 1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2"/>
              <a:gd name="T112" fmla="*/ 0 h 1395"/>
              <a:gd name="T113" fmla="*/ 1722 w 1722"/>
              <a:gd name="T114" fmla="*/ 1395 h 13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2" h="1395">
                <a:moveTo>
                  <a:pt x="863" y="0"/>
                </a:moveTo>
                <a:cubicBezTo>
                  <a:pt x="791" y="0"/>
                  <a:pt x="734" y="58"/>
                  <a:pt x="734" y="131"/>
                </a:cubicBezTo>
                <a:cubicBezTo>
                  <a:pt x="734" y="168"/>
                  <a:pt x="749" y="202"/>
                  <a:pt x="775" y="226"/>
                </a:cubicBezTo>
                <a:cubicBezTo>
                  <a:pt x="780" y="245"/>
                  <a:pt x="784" y="266"/>
                  <a:pt x="784" y="289"/>
                </a:cubicBezTo>
                <a:cubicBezTo>
                  <a:pt x="784" y="307"/>
                  <a:pt x="781" y="319"/>
                  <a:pt x="777" y="328"/>
                </a:cubicBezTo>
                <a:cubicBezTo>
                  <a:pt x="328" y="328"/>
                  <a:pt x="328" y="328"/>
                  <a:pt x="328" y="328"/>
                </a:cubicBezTo>
                <a:cubicBezTo>
                  <a:pt x="328" y="328"/>
                  <a:pt x="328" y="328"/>
                  <a:pt x="328" y="328"/>
                </a:cubicBezTo>
                <a:cubicBezTo>
                  <a:pt x="328" y="328"/>
                  <a:pt x="328" y="328"/>
                  <a:pt x="328" y="328"/>
                </a:cubicBezTo>
                <a:cubicBezTo>
                  <a:pt x="328" y="328"/>
                  <a:pt x="328" y="328"/>
                  <a:pt x="328" y="328"/>
                </a:cubicBezTo>
                <a:cubicBezTo>
                  <a:pt x="328" y="774"/>
                  <a:pt x="328" y="774"/>
                  <a:pt x="328" y="774"/>
                </a:cubicBezTo>
                <a:cubicBezTo>
                  <a:pt x="319" y="778"/>
                  <a:pt x="307" y="781"/>
                  <a:pt x="288" y="781"/>
                </a:cubicBezTo>
                <a:cubicBezTo>
                  <a:pt x="266" y="781"/>
                  <a:pt x="245" y="776"/>
                  <a:pt x="225" y="771"/>
                </a:cubicBezTo>
                <a:cubicBezTo>
                  <a:pt x="202" y="746"/>
                  <a:pt x="168" y="731"/>
                  <a:pt x="130" y="731"/>
                </a:cubicBezTo>
                <a:cubicBezTo>
                  <a:pt x="58" y="731"/>
                  <a:pt x="0" y="788"/>
                  <a:pt x="0" y="860"/>
                </a:cubicBezTo>
                <a:cubicBezTo>
                  <a:pt x="0" y="931"/>
                  <a:pt x="58" y="989"/>
                  <a:pt x="130" y="989"/>
                </a:cubicBezTo>
                <a:cubicBezTo>
                  <a:pt x="168" y="989"/>
                  <a:pt x="202" y="973"/>
                  <a:pt x="226" y="948"/>
                </a:cubicBezTo>
                <a:cubicBezTo>
                  <a:pt x="245" y="943"/>
                  <a:pt x="266" y="938"/>
                  <a:pt x="288" y="938"/>
                </a:cubicBezTo>
                <a:cubicBezTo>
                  <a:pt x="307" y="938"/>
                  <a:pt x="319" y="941"/>
                  <a:pt x="328" y="946"/>
                </a:cubicBezTo>
                <a:cubicBezTo>
                  <a:pt x="328" y="1395"/>
                  <a:pt x="328" y="1395"/>
                  <a:pt x="328" y="1395"/>
                </a:cubicBezTo>
                <a:cubicBezTo>
                  <a:pt x="1394" y="1395"/>
                  <a:pt x="1394" y="1395"/>
                  <a:pt x="1394" y="1395"/>
                </a:cubicBezTo>
                <a:cubicBezTo>
                  <a:pt x="1394" y="1395"/>
                  <a:pt x="1394" y="1395"/>
                  <a:pt x="1394" y="1395"/>
                </a:cubicBezTo>
                <a:cubicBezTo>
                  <a:pt x="1394" y="1395"/>
                  <a:pt x="1394" y="1395"/>
                  <a:pt x="1394" y="1395"/>
                </a:cubicBezTo>
                <a:cubicBezTo>
                  <a:pt x="1394" y="949"/>
                  <a:pt x="1394" y="949"/>
                  <a:pt x="1394" y="949"/>
                </a:cubicBezTo>
                <a:cubicBezTo>
                  <a:pt x="1403" y="945"/>
                  <a:pt x="1416" y="942"/>
                  <a:pt x="1434" y="942"/>
                </a:cubicBezTo>
                <a:cubicBezTo>
                  <a:pt x="1456" y="942"/>
                  <a:pt x="1477" y="946"/>
                  <a:pt x="1497" y="951"/>
                </a:cubicBezTo>
                <a:cubicBezTo>
                  <a:pt x="1521" y="976"/>
                  <a:pt x="1554" y="992"/>
                  <a:pt x="1592" y="992"/>
                </a:cubicBezTo>
                <a:cubicBezTo>
                  <a:pt x="1664" y="992"/>
                  <a:pt x="1722" y="934"/>
                  <a:pt x="1722" y="863"/>
                </a:cubicBezTo>
                <a:cubicBezTo>
                  <a:pt x="1722" y="792"/>
                  <a:pt x="1664" y="734"/>
                  <a:pt x="1592" y="734"/>
                </a:cubicBezTo>
                <a:cubicBezTo>
                  <a:pt x="1554" y="734"/>
                  <a:pt x="1520" y="750"/>
                  <a:pt x="1496" y="775"/>
                </a:cubicBezTo>
                <a:cubicBezTo>
                  <a:pt x="1477" y="780"/>
                  <a:pt x="1456" y="785"/>
                  <a:pt x="1434" y="785"/>
                </a:cubicBezTo>
                <a:cubicBezTo>
                  <a:pt x="1416" y="785"/>
                  <a:pt x="1403" y="781"/>
                  <a:pt x="1394" y="777"/>
                </a:cubicBezTo>
                <a:cubicBezTo>
                  <a:pt x="1394" y="328"/>
                  <a:pt x="1394" y="328"/>
                  <a:pt x="1394"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8"/>
                  <a:pt x="934" y="0"/>
                  <a:pt x="863" y="0"/>
                </a:cubicBezTo>
              </a:path>
            </a:pathLst>
          </a:custGeom>
          <a:solidFill>
            <a:schemeClr val="accent1"/>
          </a:solidFill>
          <a:ln w="19050">
            <a:solidFill>
              <a:schemeClr val="tx2"/>
            </a:solidFill>
            <a:round/>
            <a:headEnd/>
            <a:tailEnd/>
          </a:ln>
        </p:spPr>
        <p:txBody>
          <a:bodyPr/>
          <a:lstStyle/>
          <a:p>
            <a:endParaRPr lang="en-US"/>
          </a:p>
        </p:txBody>
      </p:sp>
      <p:grpSp>
        <p:nvGrpSpPr>
          <p:cNvPr id="7" name="Group 9"/>
          <p:cNvGrpSpPr>
            <a:grpSpLocks/>
          </p:cNvGrpSpPr>
          <p:nvPr/>
        </p:nvGrpSpPr>
        <p:grpSpPr bwMode="auto">
          <a:xfrm>
            <a:off x="5430838" y="2559482"/>
            <a:ext cx="3186112" cy="2084387"/>
            <a:chOff x="5395913" y="3383756"/>
            <a:chExt cx="3182907" cy="2081262"/>
          </a:xfrm>
          <a:solidFill>
            <a:schemeClr val="bg1">
              <a:lumMod val="85000"/>
            </a:schemeClr>
          </a:solidFill>
        </p:grpSpPr>
        <p:sp>
          <p:nvSpPr>
            <p:cNvPr id="8" name="Freeform 7"/>
            <p:cNvSpPr>
              <a:spLocks/>
            </p:cNvSpPr>
            <p:nvPr/>
          </p:nvSpPr>
          <p:spPr bwMode="auto">
            <a:xfrm flipH="1">
              <a:off x="5395913" y="3383756"/>
              <a:ext cx="2082290" cy="2081262"/>
            </a:xfrm>
            <a:custGeom>
              <a:avLst/>
              <a:gdLst/>
              <a:ahLst/>
              <a:cxnLst>
                <a:cxn ang="0">
                  <a:pos x="863" y="0"/>
                </a:cxn>
                <a:cxn ang="0">
                  <a:pos x="734" y="131"/>
                </a:cxn>
                <a:cxn ang="0">
                  <a:pos x="775" y="226"/>
                </a:cxn>
                <a:cxn ang="0">
                  <a:pos x="785" y="289"/>
                </a:cxn>
                <a:cxn ang="0">
                  <a:pos x="777" y="328"/>
                </a:cxn>
                <a:cxn ang="0">
                  <a:pos x="328" y="328"/>
                </a:cxn>
                <a:cxn ang="0">
                  <a:pos x="328" y="773"/>
                </a:cxn>
                <a:cxn ang="0">
                  <a:pos x="289" y="781"/>
                </a:cxn>
                <a:cxn ang="0">
                  <a:pos x="226" y="771"/>
                </a:cxn>
                <a:cxn ang="0">
                  <a:pos x="131" y="731"/>
                </a:cxn>
                <a:cxn ang="0">
                  <a:pos x="0" y="860"/>
                </a:cxn>
                <a:cxn ang="0">
                  <a:pos x="131" y="989"/>
                </a:cxn>
                <a:cxn ang="0">
                  <a:pos x="226" y="948"/>
                </a:cxn>
                <a:cxn ang="0">
                  <a:pos x="289" y="938"/>
                </a:cxn>
                <a:cxn ang="0">
                  <a:pos x="328" y="946"/>
                </a:cxn>
                <a:cxn ang="0">
                  <a:pos x="328" y="1395"/>
                </a:cxn>
                <a:cxn ang="0">
                  <a:pos x="328" y="1395"/>
                </a:cxn>
                <a:cxn ang="0">
                  <a:pos x="328" y="1395"/>
                </a:cxn>
                <a:cxn ang="0">
                  <a:pos x="1395" y="1395"/>
                </a:cxn>
                <a:cxn ang="0">
                  <a:pos x="1395" y="946"/>
                </a:cxn>
                <a:cxn ang="0">
                  <a:pos x="1355" y="938"/>
                </a:cxn>
                <a:cxn ang="0">
                  <a:pos x="1293" y="948"/>
                </a:cxn>
                <a:cxn ang="0">
                  <a:pos x="1197" y="989"/>
                </a:cxn>
                <a:cxn ang="0">
                  <a:pos x="1067" y="860"/>
                </a:cxn>
                <a:cxn ang="0">
                  <a:pos x="1197" y="731"/>
                </a:cxn>
                <a:cxn ang="0">
                  <a:pos x="1292" y="771"/>
                </a:cxn>
                <a:cxn ang="0">
                  <a:pos x="1355" y="781"/>
                </a:cxn>
                <a:cxn ang="0">
                  <a:pos x="1395" y="773"/>
                </a:cxn>
                <a:cxn ang="0">
                  <a:pos x="1395" y="328"/>
                </a:cxn>
                <a:cxn ang="0">
                  <a:pos x="1395" y="328"/>
                </a:cxn>
                <a:cxn ang="0">
                  <a:pos x="1395" y="328"/>
                </a:cxn>
                <a:cxn ang="0">
                  <a:pos x="949" y="328"/>
                </a:cxn>
                <a:cxn ang="0">
                  <a:pos x="941" y="289"/>
                </a:cxn>
                <a:cxn ang="0">
                  <a:pos x="951" y="226"/>
                </a:cxn>
                <a:cxn ang="0">
                  <a:pos x="992" y="131"/>
                </a:cxn>
                <a:cxn ang="0">
                  <a:pos x="863" y="0"/>
                </a:cxn>
              </a:cxnLst>
              <a:rect l="0" t="0" r="r" b="b"/>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19050">
              <a:solidFill>
                <a:schemeClr val="bg1">
                  <a:lumMod val="65000"/>
                </a:schemeClr>
              </a:solidFill>
              <a:round/>
              <a:headEnd/>
              <a:tailEnd/>
            </a:ln>
            <a:effectLst/>
          </p:spPr>
          <p:txBody>
            <a:bodyPr/>
            <a:lstStyle/>
            <a:p>
              <a:pPr>
                <a:defRPr/>
              </a:pPr>
              <a:endParaRPr lang="en-US" dirty="0">
                <a:latin typeface="Arial" pitchFamily="34" charset="0"/>
              </a:endParaRPr>
            </a:p>
          </p:txBody>
        </p:sp>
        <p:sp>
          <p:nvSpPr>
            <p:cNvPr id="9" name="Freeform 8"/>
            <p:cNvSpPr>
              <a:spLocks/>
            </p:cNvSpPr>
            <p:nvPr/>
          </p:nvSpPr>
          <p:spPr bwMode="auto">
            <a:xfrm flipH="1">
              <a:off x="6986573" y="3383756"/>
              <a:ext cx="1592247" cy="2081262"/>
            </a:xfrm>
            <a:custGeom>
              <a:avLst/>
              <a:gdLst/>
              <a:ahLst/>
              <a:cxnLst>
                <a:cxn ang="0">
                  <a:pos x="535" y="0"/>
                </a:cxn>
                <a:cxn ang="0">
                  <a:pos x="406" y="131"/>
                </a:cxn>
                <a:cxn ang="0">
                  <a:pos x="447" y="226"/>
                </a:cxn>
                <a:cxn ang="0">
                  <a:pos x="457" y="289"/>
                </a:cxn>
                <a:cxn ang="0">
                  <a:pos x="449" y="328"/>
                </a:cxn>
                <a:cxn ang="0">
                  <a:pos x="0" y="328"/>
                </a:cxn>
                <a:cxn ang="0">
                  <a:pos x="0" y="1395"/>
                </a:cxn>
                <a:cxn ang="0">
                  <a:pos x="0" y="1395"/>
                </a:cxn>
                <a:cxn ang="0">
                  <a:pos x="0" y="1395"/>
                </a:cxn>
                <a:cxn ang="0">
                  <a:pos x="1067" y="1395"/>
                </a:cxn>
                <a:cxn ang="0">
                  <a:pos x="1067" y="949"/>
                </a:cxn>
                <a:cxn ang="0">
                  <a:pos x="1067" y="949"/>
                </a:cxn>
                <a:cxn ang="0">
                  <a:pos x="1067" y="946"/>
                </a:cxn>
                <a:cxn ang="0">
                  <a:pos x="1027" y="938"/>
                </a:cxn>
                <a:cxn ang="0">
                  <a:pos x="965" y="948"/>
                </a:cxn>
                <a:cxn ang="0">
                  <a:pos x="869" y="989"/>
                </a:cxn>
                <a:cxn ang="0">
                  <a:pos x="739" y="860"/>
                </a:cxn>
                <a:cxn ang="0">
                  <a:pos x="869" y="731"/>
                </a:cxn>
                <a:cxn ang="0">
                  <a:pos x="965" y="771"/>
                </a:cxn>
                <a:cxn ang="0">
                  <a:pos x="1027" y="781"/>
                </a:cxn>
                <a:cxn ang="0">
                  <a:pos x="1067" y="773"/>
                </a:cxn>
                <a:cxn ang="0">
                  <a:pos x="1067" y="328"/>
                </a:cxn>
                <a:cxn ang="0">
                  <a:pos x="1067" y="328"/>
                </a:cxn>
                <a:cxn ang="0">
                  <a:pos x="1067" y="328"/>
                </a:cxn>
                <a:cxn ang="0">
                  <a:pos x="621" y="328"/>
                </a:cxn>
                <a:cxn ang="0">
                  <a:pos x="614" y="289"/>
                </a:cxn>
                <a:cxn ang="0">
                  <a:pos x="623" y="226"/>
                </a:cxn>
                <a:cxn ang="0">
                  <a:pos x="664" y="131"/>
                </a:cxn>
                <a:cxn ang="0">
                  <a:pos x="535" y="0"/>
                </a:cxn>
              </a:cxnLst>
              <a:rect l="0" t="0" r="r" b="b"/>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grpFill/>
            <a:ln w="19050">
              <a:solidFill>
                <a:schemeClr val="bg1">
                  <a:lumMod val="65000"/>
                </a:schemeClr>
              </a:solidFill>
              <a:round/>
              <a:headEnd/>
              <a:tailEnd/>
            </a:ln>
            <a:effectLst/>
          </p:spPr>
          <p:txBody>
            <a:bodyPr/>
            <a:lstStyle/>
            <a:p>
              <a:pPr>
                <a:defRPr/>
              </a:pPr>
              <a:endParaRPr lang="en-US" sz="1700" dirty="0">
                <a:solidFill>
                  <a:prstClr val="white"/>
                </a:solidFill>
                <a:latin typeface="Calibri"/>
              </a:endParaRPr>
            </a:p>
            <a:p>
              <a:pPr>
                <a:defRPr/>
              </a:pPr>
              <a:endParaRPr lang="en-US" sz="1700" dirty="0">
                <a:solidFill>
                  <a:prstClr val="white"/>
                </a:solidFill>
                <a:latin typeface="Calibri"/>
              </a:endParaRPr>
            </a:p>
            <a:p>
              <a:pPr>
                <a:defRPr/>
              </a:pPr>
              <a:endParaRPr lang="en-US" dirty="0">
                <a:latin typeface="Arial" pitchFamily="34" charset="0"/>
              </a:endParaRPr>
            </a:p>
          </p:txBody>
        </p:sp>
      </p:grpSp>
      <p:sp>
        <p:nvSpPr>
          <p:cNvPr id="10" name="مربع نص 9"/>
          <p:cNvSpPr txBox="1"/>
          <p:nvPr/>
        </p:nvSpPr>
        <p:spPr>
          <a:xfrm>
            <a:off x="3985419" y="3276600"/>
            <a:ext cx="1295400" cy="1077218"/>
          </a:xfrm>
          <a:prstGeom prst="rect">
            <a:avLst/>
          </a:prstGeom>
          <a:noFill/>
        </p:spPr>
        <p:txBody>
          <a:bodyPr wrap="square" rtlCol="1">
            <a:spAutoFit/>
          </a:bodyP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مدير المدرسة</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1" name="مربع نص 10"/>
          <p:cNvSpPr txBox="1"/>
          <p:nvPr/>
        </p:nvSpPr>
        <p:spPr>
          <a:xfrm>
            <a:off x="5726729" y="3522821"/>
            <a:ext cx="1295400" cy="584775"/>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المعلم</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2" name="مربع نص 11"/>
          <p:cNvSpPr txBox="1"/>
          <p:nvPr/>
        </p:nvSpPr>
        <p:spPr>
          <a:xfrm>
            <a:off x="7315200" y="3505200"/>
            <a:ext cx="1295400" cy="584775"/>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الطالب</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3" name="مربع نص 12"/>
          <p:cNvSpPr txBox="1"/>
          <p:nvPr/>
        </p:nvSpPr>
        <p:spPr>
          <a:xfrm>
            <a:off x="2133600" y="3342382"/>
            <a:ext cx="1460642" cy="1077218"/>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المرشد الطلابي</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4" name="مربع نص 13"/>
          <p:cNvSpPr txBox="1"/>
          <p:nvPr/>
        </p:nvSpPr>
        <p:spPr>
          <a:xfrm>
            <a:off x="685445" y="3303896"/>
            <a:ext cx="1295400" cy="1077218"/>
          </a:xfrm>
          <a:prstGeom prst="rect">
            <a:avLst/>
          </a:prstGeom>
          <a:noFill/>
        </p:spPr>
        <p:txBody>
          <a:bodyPr wrap="square" rtlCol="1">
            <a:spAutoFit/>
          </a:bodyPr>
          <a:lstStyle/>
          <a:p>
            <a:pPr algn="ctr"/>
            <a:r>
              <a:rPr lang="ar-SA"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rPr>
              <a:t>رائد النشاط</a:t>
            </a:r>
            <a:endParaRPr lang="ar-SA" sz="3200" dirty="0">
              <a:ln w="18415" cmpd="sng">
                <a:solidFill>
                  <a:schemeClr val="tx1"/>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
        <p:nvSpPr>
          <p:cNvPr id="15" name="مربع نص 14"/>
          <p:cNvSpPr txBox="1"/>
          <p:nvPr/>
        </p:nvSpPr>
        <p:spPr>
          <a:xfrm>
            <a:off x="1143000" y="838200"/>
            <a:ext cx="7151427" cy="1200329"/>
          </a:xfrm>
          <a:prstGeom prst="rect">
            <a:avLst/>
          </a:prstGeom>
          <a:noFill/>
        </p:spPr>
        <p:txBody>
          <a:bodyPr wrap="square" rtlCol="1">
            <a:spAutoFit/>
          </a:bodyPr>
          <a:lstStyle/>
          <a:p>
            <a:pPr algn="ctr"/>
            <a:r>
              <a:rPr lang="ar-SA" sz="3600" dirty="0" smtClean="0">
                <a:solidFill>
                  <a:srgbClr val="FF0000"/>
                </a:solidFill>
                <a:cs typeface="PT Bold Heading" pitchFamily="2" charset="-78"/>
              </a:rPr>
              <a:t>أدوار العاملين في المدرسة لتحقيق التعلم النشط</a:t>
            </a:r>
            <a:endParaRPr lang="ar-SA" sz="3600" dirty="0">
              <a:solidFill>
                <a:srgbClr val="FF0000"/>
              </a:solidFill>
              <a:cs typeface="PT Bold Heading" pitchFamily="2" charset="-78"/>
            </a:endParaRPr>
          </a:p>
        </p:txBody>
      </p:sp>
    </p:spTree>
    <p:extLst>
      <p:ext uri="{BB962C8B-B14F-4D97-AF65-F5344CB8AC3E}">
        <p14:creationId xmlns="" xmlns:p14="http://schemas.microsoft.com/office/powerpoint/2010/main" val="51238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099472"/>
            <a:ext cx="2819401" cy="2590800"/>
          </a:xfrm>
          <a:prstGeom prst="roundRect">
            <a:avLst>
              <a:gd name="adj" fmla="val 16667"/>
            </a:avLst>
          </a:prstGeom>
          <a:gradFill rotWithShape="1">
            <a:gsLst>
              <a:gs pos="0">
                <a:srgbClr val="91A7C1"/>
              </a:gs>
              <a:gs pos="100000">
                <a:srgbClr val="91A7C1">
                  <a:gamma/>
                  <a:shade val="46275"/>
                  <a:invGamma/>
                </a:srgb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63784"/>
            <a:ext cx="2590800" cy="1310054"/>
          </a:xfrm>
          <a:prstGeom prst="roundRect">
            <a:avLst>
              <a:gd name="adj" fmla="val 16667"/>
            </a:avLst>
          </a:prstGeom>
          <a:gradFill rotWithShape="1">
            <a:gsLst>
              <a:gs pos="0">
                <a:srgbClr val="B88A68">
                  <a:gamma/>
                  <a:shade val="46275"/>
                  <a:invGamma/>
                </a:srgbClr>
              </a:gs>
              <a:gs pos="100000">
                <a:srgbClr val="B88A68"/>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2209800" y="152400"/>
            <a:ext cx="4572000" cy="98339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2667000" y="4942858"/>
            <a:ext cx="3822700" cy="1536322"/>
          </a:xfrm>
          <a:prstGeom prst="roundRect">
            <a:avLst>
              <a:gd name="adj" fmla="val 16667"/>
            </a:avLst>
          </a:prstGeom>
          <a:solidFill>
            <a:schemeClr val="accent1">
              <a:lumMod val="75000"/>
            </a:schemeClr>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562725" y="2603312"/>
            <a:ext cx="2706936" cy="830997"/>
          </a:xfrm>
          <a:prstGeom prst="rect">
            <a:avLst/>
          </a:prstGeom>
        </p:spPr>
        <p:txBody>
          <a:bodyPr wrap="square">
            <a:spAutoFit/>
          </a:bodyPr>
          <a:lstStyle/>
          <a:p>
            <a:pPr algn="ctr"/>
            <a:r>
              <a:rPr lang="ar-SA" sz="2400" b="1" dirty="0">
                <a:solidFill>
                  <a:schemeClr val="bg1"/>
                </a:solidFill>
                <a:latin typeface="Bodoni MT Poster Compressed"/>
                <a:ea typeface="Calibri"/>
                <a:cs typeface="AL-Mohanad"/>
              </a:rPr>
              <a:t>اعتماد التعلم النشط كنظام إداري وفني</a:t>
            </a:r>
          </a:p>
        </p:txBody>
      </p:sp>
      <p:sp>
        <p:nvSpPr>
          <p:cNvPr id="29" name="مستطيل 28"/>
          <p:cNvSpPr/>
          <p:nvPr/>
        </p:nvSpPr>
        <p:spPr>
          <a:xfrm>
            <a:off x="2819400" y="228600"/>
            <a:ext cx="3581400"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اتخاذ القرارات اللازمة لتحقيق أهداف نموذج وكالة الوزارة للتعليم</a:t>
            </a:r>
            <a:endParaRPr lang="ar-SA" sz="2400" b="1" dirty="0">
              <a:solidFill>
                <a:schemeClr val="bg1"/>
              </a:solidFill>
            </a:endParaRPr>
          </a:p>
        </p:txBody>
      </p:sp>
      <p:sp>
        <p:nvSpPr>
          <p:cNvPr id="30" name="مستطيل 29"/>
          <p:cNvSpPr/>
          <p:nvPr/>
        </p:nvSpPr>
        <p:spPr>
          <a:xfrm>
            <a:off x="152400" y="2154064"/>
            <a:ext cx="2477016" cy="2677656"/>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تزويد أعضاء الإدارة والمعلمين بالمعلومات التي يحتاجونها وتوضيح أدوارهم ومسؤولياتهم والصلاحيات وأسلوب العمل وفق نموذج وكالة الوزارة</a:t>
            </a:r>
            <a:endParaRPr lang="ar-SA" sz="2400" b="1" dirty="0">
              <a:solidFill>
                <a:schemeClr val="bg1"/>
              </a:solidFill>
            </a:endParaRPr>
          </a:p>
        </p:txBody>
      </p:sp>
      <p:sp>
        <p:nvSpPr>
          <p:cNvPr id="31" name="مستطيل 30"/>
          <p:cNvSpPr/>
          <p:nvPr/>
        </p:nvSpPr>
        <p:spPr>
          <a:xfrm>
            <a:off x="3199984" y="4909520"/>
            <a:ext cx="3086516" cy="1569660"/>
          </a:xfrm>
          <a:prstGeom prst="rect">
            <a:avLst/>
          </a:prstGeom>
        </p:spPr>
        <p:txBody>
          <a:bodyPr wrap="square">
            <a:spAutoFit/>
          </a:bodyPr>
          <a:lstStyle/>
          <a:p>
            <a:r>
              <a:rPr lang="ar-SA" sz="2400" b="1" dirty="0" smtClean="0">
                <a:solidFill>
                  <a:schemeClr val="bg1"/>
                </a:solidFill>
                <a:latin typeface="Bodoni MT Poster Compressed"/>
                <a:ea typeface="Calibri"/>
                <a:cs typeface="AL-Mohanad"/>
              </a:rPr>
              <a:t>وضع السياسات والاجراءات بطريقة واضحة وموثقة تحدد كيفية ممارسة التعلم النشط من جميع العاملين بالمدرسة</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 xmlns:p14="http://schemas.microsoft.com/office/powerpoint/2010/main" val="28249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out)">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1474867"/>
          </a:xfrm>
          <a:prstGeom prst="roundRect">
            <a:avLst>
              <a:gd name="adj" fmla="val 16667"/>
            </a:avLst>
          </a:prstGeom>
          <a:solidFill>
            <a:srgbClr val="003366"/>
          </a:solidFill>
          <a:ln w="28575">
            <a:solidFill>
              <a:srgbClr val="FEFEFE"/>
            </a:solid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363784"/>
            <a:ext cx="2590800" cy="257907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1828800" y="4942858"/>
            <a:ext cx="4660900" cy="122934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477000" y="2514600"/>
            <a:ext cx="2706936" cy="2308324"/>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تطبيق نظام التقويم لفاعلية الإدارة في أداء واجباتها وأداء المعلمين في المدرسة وتحقيق الأهداف من أجل ممارسة وتفعيل التعلم النشط</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إتاحة الفرصة للتعاون مع الطلبة وأخذ آرائهم وتصوراتهم في الأمور التي تعينهم على ممارسة وتفعيل التعلم النشط</a:t>
            </a:r>
            <a:endParaRPr lang="ar-SA" sz="2400" b="1" dirty="0">
              <a:solidFill>
                <a:schemeClr val="bg1"/>
              </a:solidFill>
            </a:endParaRPr>
          </a:p>
        </p:txBody>
      </p:sp>
      <p:sp>
        <p:nvSpPr>
          <p:cNvPr id="30" name="مستطيل 29"/>
          <p:cNvSpPr/>
          <p:nvPr/>
        </p:nvSpPr>
        <p:spPr>
          <a:xfrm>
            <a:off x="152400" y="2374010"/>
            <a:ext cx="247701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تجاوب المدرسة مع توقعات المجتمع والسعي لإرضاء الأطراف المعنية</a:t>
            </a:r>
            <a:endParaRPr lang="ar-SA" sz="2400" b="1" dirty="0">
              <a:solidFill>
                <a:schemeClr val="bg1"/>
              </a:solidFill>
            </a:endParaRPr>
          </a:p>
        </p:txBody>
      </p:sp>
      <p:sp>
        <p:nvSpPr>
          <p:cNvPr id="31" name="مستطيل 30"/>
          <p:cNvSpPr/>
          <p:nvPr/>
        </p:nvSpPr>
        <p:spPr>
          <a:xfrm>
            <a:off x="2133600" y="4909520"/>
            <a:ext cx="419141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تعاون معلمي كل تخصص فيما بينهم مع معلمي التخصصات الأخرى وذلك لتقبل وممارسة التعلم النشط لدعم تعلم الطلاب</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 xmlns:p14="http://schemas.microsoft.com/office/powerpoint/2010/main" val="11413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gray">
          <a:xfrm>
            <a:off x="-1" y="2424969"/>
            <a:ext cx="2819401" cy="147486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6" name="AutoShape 24"/>
          <p:cNvSpPr>
            <a:spLocks noChangeArrowheads="1"/>
          </p:cNvSpPr>
          <p:nvPr/>
        </p:nvSpPr>
        <p:spPr bwMode="gray">
          <a:xfrm>
            <a:off x="6553200" y="2454698"/>
            <a:ext cx="2590800" cy="160496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7" name="AutoShape 25"/>
          <p:cNvSpPr>
            <a:spLocks noChangeArrowheads="1"/>
          </p:cNvSpPr>
          <p:nvPr/>
        </p:nvSpPr>
        <p:spPr bwMode="gray">
          <a:xfrm>
            <a:off x="1828800" y="152400"/>
            <a:ext cx="5562600" cy="98339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grpSp>
        <p:nvGrpSpPr>
          <p:cNvPr id="8" name="مجموعة 7"/>
          <p:cNvGrpSpPr/>
          <p:nvPr/>
        </p:nvGrpSpPr>
        <p:grpSpPr>
          <a:xfrm>
            <a:off x="2819400" y="1219200"/>
            <a:ext cx="3743325" cy="3744912"/>
            <a:chOff x="2396134" y="1766888"/>
            <a:chExt cx="3743325" cy="3744912"/>
          </a:xfrm>
        </p:grpSpPr>
        <p:sp>
          <p:nvSpPr>
            <p:cNvPr id="9" name="AutoShape 3"/>
            <p:cNvSpPr>
              <a:spLocks noChangeArrowheads="1"/>
            </p:cNvSpPr>
            <p:nvPr/>
          </p:nvSpPr>
          <p:spPr bwMode="invGray">
            <a:xfrm rot="16548133">
              <a:off x="3848408" y="223400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2" name="AutoShape 6"/>
            <p:cNvSpPr>
              <a:spLocks noChangeArrowheads="1"/>
            </p:cNvSpPr>
            <p:nvPr/>
          </p:nvSpPr>
          <p:spPr bwMode="invGray">
            <a:xfrm rot="5572444">
              <a:off x="3805302" y="4818972"/>
              <a:ext cx="792163" cy="288925"/>
            </a:xfrm>
            <a:prstGeom prst="rightArrow">
              <a:avLst>
                <a:gd name="adj1" fmla="val 35167"/>
                <a:gd name="adj2" fmla="val 111029"/>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3" name="AutoShape 7"/>
            <p:cNvSpPr>
              <a:spLocks noChangeArrowheads="1"/>
            </p:cNvSpPr>
            <p:nvPr/>
          </p:nvSpPr>
          <p:spPr bwMode="invGray">
            <a:xfrm>
              <a:off x="5071072" y="3535363"/>
              <a:ext cx="792162" cy="288925"/>
            </a:xfrm>
            <a:prstGeom prst="rightArrow">
              <a:avLst>
                <a:gd name="adj1" fmla="val 35167"/>
                <a:gd name="adj2" fmla="val 111028"/>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4" name="AutoShape 8"/>
            <p:cNvSpPr>
              <a:spLocks noChangeArrowheads="1"/>
            </p:cNvSpPr>
            <p:nvPr/>
          </p:nvSpPr>
          <p:spPr bwMode="invGray">
            <a:xfrm rot="10800000">
              <a:off x="2672359" y="3529013"/>
              <a:ext cx="863600" cy="288925"/>
            </a:xfrm>
            <a:prstGeom prst="rightArrow">
              <a:avLst>
                <a:gd name="adj1" fmla="val 35167"/>
                <a:gd name="adj2" fmla="val 121041"/>
              </a:avLst>
            </a:prstGeom>
            <a:gradFill rotWithShape="1">
              <a:gsLst>
                <a:gs pos="0">
                  <a:srgbClr val="808080">
                    <a:gamma/>
                    <a:shade val="89020"/>
                    <a:invGamma/>
                    <a:alpha val="0"/>
                  </a:srgbClr>
                </a:gs>
                <a:gs pos="100000">
                  <a:srgbClr val="808080"/>
                </a:gs>
              </a:gsLst>
              <a:lin ang="0" scaled="1"/>
            </a:gradFill>
            <a:ln w="0"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5" name="Oval 9"/>
            <p:cNvSpPr>
              <a:spLocks noChangeArrowheads="1"/>
            </p:cNvSpPr>
            <p:nvPr/>
          </p:nvSpPr>
          <p:spPr bwMode="gray">
            <a:xfrm>
              <a:off x="2396134" y="1766888"/>
              <a:ext cx="3743325" cy="3744912"/>
            </a:xfrm>
            <a:prstGeom prst="ellipse">
              <a:avLst/>
            </a:prstGeom>
            <a:noFill/>
            <a:ln w="38100" algn="ctr">
              <a:solidFill>
                <a:srgbClr val="808080"/>
              </a:solid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16" name="Group 10"/>
            <p:cNvGrpSpPr>
              <a:grpSpLocks/>
            </p:cNvGrpSpPr>
            <p:nvPr/>
          </p:nvGrpSpPr>
          <p:grpSpPr bwMode="auto">
            <a:xfrm>
              <a:off x="3204172" y="2590800"/>
              <a:ext cx="2160587" cy="2160588"/>
              <a:chOff x="2238" y="1769"/>
              <a:chExt cx="1361" cy="1361"/>
            </a:xfrm>
          </p:grpSpPr>
          <p:sp>
            <p:nvSpPr>
              <p:cNvPr id="18"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19"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0"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1"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nvGrpSpPr>
              <p:cNvPr id="22" name="Group 15"/>
              <p:cNvGrpSpPr>
                <a:grpSpLocks/>
              </p:cNvGrpSpPr>
              <p:nvPr/>
            </p:nvGrpSpPr>
            <p:grpSpPr bwMode="auto">
              <a:xfrm>
                <a:off x="2410" y="1929"/>
                <a:ext cx="1031" cy="1031"/>
                <a:chOff x="4166" y="1706"/>
                <a:chExt cx="1252" cy="1252"/>
              </a:xfrm>
            </p:grpSpPr>
            <p:sp>
              <p:nvSpPr>
                <p:cNvPr id="2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4" name="Oval 17"/>
                <p:cNvSpPr>
                  <a:spLocks noChangeArrowheads="1"/>
                </p:cNvSpPr>
                <p:nvPr/>
              </p:nvSpPr>
              <p:spPr bwMode="gray">
                <a:xfrm>
                  <a:off x="4182" y="1713"/>
                  <a:ext cx="1222" cy="1219"/>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5" name="Oval 18"/>
                <p:cNvSpPr>
                  <a:spLocks noChangeArrowheads="1"/>
                </p:cNvSpPr>
                <p:nvPr/>
              </p:nvSpPr>
              <p:spPr bwMode="gray">
                <a:xfrm>
                  <a:off x="4195" y="1725"/>
                  <a:ext cx="1162" cy="113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
              <p:nvSpPr>
                <p:cNvPr id="26" name="Oval 19"/>
                <p:cNvSpPr>
                  <a:spLocks noChangeArrowheads="1"/>
                </p:cNvSpPr>
                <p:nvPr/>
              </p:nvSpPr>
              <p:spPr bwMode="gray">
                <a:xfrm>
                  <a:off x="4263" y="1757"/>
                  <a:ext cx="1033" cy="9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grpSp>
        </p:grpSp>
      </p:grpSp>
      <p:sp>
        <p:nvSpPr>
          <p:cNvPr id="27" name="AutoShape 25"/>
          <p:cNvSpPr>
            <a:spLocks noChangeArrowheads="1"/>
          </p:cNvSpPr>
          <p:nvPr/>
        </p:nvSpPr>
        <p:spPr bwMode="gray">
          <a:xfrm>
            <a:off x="1447800" y="4942858"/>
            <a:ext cx="6629400" cy="122934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EFEFE"/>
              </a:solidFill>
              <a:effectLst/>
              <a:uLnTx/>
              <a:uFillTx/>
            </a:endParaRPr>
          </a:p>
        </p:txBody>
      </p:sp>
      <p:sp>
        <p:nvSpPr>
          <p:cNvPr id="28" name="مستطيل 27"/>
          <p:cNvSpPr/>
          <p:nvPr/>
        </p:nvSpPr>
        <p:spPr>
          <a:xfrm>
            <a:off x="6589464" y="2533471"/>
            <a:ext cx="2706936"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تناسب أعداد الطلبة في الفصول مع احتياجاتهم التربوية وتعزيز عملية التعلم</a:t>
            </a:r>
            <a:endParaRPr lang="ar-SA" sz="2400" b="1" dirty="0">
              <a:solidFill>
                <a:schemeClr val="bg1"/>
              </a:solidFill>
              <a:latin typeface="Bodoni MT Poster Compressed"/>
              <a:ea typeface="Calibri"/>
              <a:cs typeface="AL-Mohanad"/>
            </a:endParaRPr>
          </a:p>
        </p:txBody>
      </p:sp>
      <p:sp>
        <p:nvSpPr>
          <p:cNvPr id="29" name="مستطيل 28"/>
          <p:cNvSpPr/>
          <p:nvPr/>
        </p:nvSpPr>
        <p:spPr>
          <a:xfrm>
            <a:off x="1828800" y="152400"/>
            <a:ext cx="5547815" cy="830997"/>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أن يتسم الجو العام في المدرسة بالإيجابية والدعم والمشاركة والمسؤولية والاحترام</a:t>
            </a:r>
            <a:endParaRPr lang="ar-SA" sz="2400" b="1" dirty="0">
              <a:solidFill>
                <a:schemeClr val="bg1"/>
              </a:solidFill>
            </a:endParaRPr>
          </a:p>
        </p:txBody>
      </p:sp>
      <p:sp>
        <p:nvSpPr>
          <p:cNvPr id="30" name="مستطيل 29"/>
          <p:cNvSpPr/>
          <p:nvPr/>
        </p:nvSpPr>
        <p:spPr>
          <a:xfrm>
            <a:off x="152400" y="2392740"/>
            <a:ext cx="2477016" cy="1569660"/>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وجود خطة واضحة لاستفادة المعلمين الجدد من زملائهم الأكثر خبرة</a:t>
            </a:r>
            <a:endParaRPr lang="ar-SA" sz="2400" b="1" dirty="0">
              <a:solidFill>
                <a:schemeClr val="bg1"/>
              </a:solidFill>
            </a:endParaRPr>
          </a:p>
        </p:txBody>
      </p:sp>
      <p:sp>
        <p:nvSpPr>
          <p:cNvPr id="31" name="مستطيل 30"/>
          <p:cNvSpPr/>
          <p:nvPr/>
        </p:nvSpPr>
        <p:spPr>
          <a:xfrm>
            <a:off x="1828800" y="4887911"/>
            <a:ext cx="6177812" cy="1200329"/>
          </a:xfrm>
          <a:prstGeom prst="rect">
            <a:avLst/>
          </a:prstGeom>
        </p:spPr>
        <p:txBody>
          <a:bodyPr wrap="square">
            <a:spAutoFit/>
          </a:bodyPr>
          <a:lstStyle/>
          <a:p>
            <a:pPr algn="ctr"/>
            <a:r>
              <a:rPr lang="ar-SA" sz="2400" b="1" dirty="0" smtClean="0">
                <a:solidFill>
                  <a:schemeClr val="bg1"/>
                </a:solidFill>
                <a:latin typeface="Bodoni MT Poster Compressed"/>
                <a:ea typeface="Calibri"/>
                <a:cs typeface="AL-Mohanad"/>
              </a:rPr>
              <a:t>التنسيق مع الجهات المسؤولة عن المدرسة لتنفيذ خطة للتنمية المهنية للعاملين مبنية على أساس احتياجاتهم وتطلعات الطلاب وأولياء الأمور ومتطلبات النموذج وتحديث ذلك بشكل دوري</a:t>
            </a:r>
            <a:endParaRPr lang="ar-SA" sz="2400" b="1" dirty="0">
              <a:solidFill>
                <a:schemeClr val="bg1"/>
              </a:solidFill>
            </a:endParaRPr>
          </a:p>
        </p:txBody>
      </p:sp>
      <p:sp>
        <p:nvSpPr>
          <p:cNvPr id="32" name="مربع نص 31"/>
          <p:cNvSpPr txBox="1"/>
          <p:nvPr/>
        </p:nvSpPr>
        <p:spPr>
          <a:xfrm>
            <a:off x="3345787" y="2572916"/>
            <a:ext cx="2692401"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القائد التربوي</a:t>
            </a:r>
            <a:endParaRPr lang="ar-SA" sz="3200" dirty="0">
              <a:solidFill>
                <a:srgbClr val="C00000"/>
              </a:solidFill>
              <a:cs typeface="PT Bold Heading" pitchFamily="2" charset="-78"/>
            </a:endParaRPr>
          </a:p>
        </p:txBody>
      </p:sp>
    </p:spTree>
    <p:extLst>
      <p:ext uri="{BB962C8B-B14F-4D97-AF65-F5344CB8AC3E}">
        <p14:creationId xmlns="" xmlns:p14="http://schemas.microsoft.com/office/powerpoint/2010/main" val="12602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7" grpId="0" animBg="1"/>
      <p:bldP spid="28" grpId="0"/>
      <p:bldP spid="29" grpId="0"/>
      <p:bldP spid="30" grpId="0"/>
      <p:bldP spid="31"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1361</Words>
  <Application>Microsoft Office PowerPoint</Application>
  <PresentationFormat>عرض على الشاشة (3:4)‏</PresentationFormat>
  <Paragraphs>181</Paragraphs>
  <Slides>30</Slides>
  <Notes>5</Notes>
  <HiddenSlides>0</HiddenSlides>
  <MMClips>1</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ASUS</cp:lastModifiedBy>
  <cp:revision>225</cp:revision>
  <dcterms:created xsi:type="dcterms:W3CDTF">2011-07-29T10:27:17Z</dcterms:created>
  <dcterms:modified xsi:type="dcterms:W3CDTF">2013-01-07T19:19:27Z</dcterms:modified>
</cp:coreProperties>
</file>