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62"/>
  </p:notesMasterIdLst>
  <p:sldIdLst>
    <p:sldId id="359" r:id="rId2"/>
    <p:sldId id="324" r:id="rId3"/>
    <p:sldId id="360" r:id="rId4"/>
    <p:sldId id="363" r:id="rId5"/>
    <p:sldId id="365" r:id="rId6"/>
    <p:sldId id="368" r:id="rId7"/>
    <p:sldId id="367" r:id="rId8"/>
    <p:sldId id="362" r:id="rId9"/>
    <p:sldId id="361" r:id="rId10"/>
    <p:sldId id="366" r:id="rId11"/>
    <p:sldId id="383" r:id="rId12"/>
    <p:sldId id="385" r:id="rId13"/>
    <p:sldId id="386" r:id="rId14"/>
    <p:sldId id="387" r:id="rId15"/>
    <p:sldId id="372" r:id="rId16"/>
    <p:sldId id="373" r:id="rId17"/>
    <p:sldId id="374" r:id="rId18"/>
    <p:sldId id="376" r:id="rId19"/>
    <p:sldId id="377" r:id="rId20"/>
    <p:sldId id="378" r:id="rId21"/>
    <p:sldId id="382" r:id="rId22"/>
    <p:sldId id="379" r:id="rId23"/>
    <p:sldId id="380" r:id="rId24"/>
    <p:sldId id="381" r:id="rId25"/>
    <p:sldId id="392" r:id="rId26"/>
    <p:sldId id="370" r:id="rId27"/>
    <p:sldId id="393" r:id="rId28"/>
    <p:sldId id="395" r:id="rId29"/>
    <p:sldId id="396" r:id="rId30"/>
    <p:sldId id="397" r:id="rId31"/>
    <p:sldId id="398" r:id="rId32"/>
    <p:sldId id="399" r:id="rId33"/>
    <p:sldId id="400" r:id="rId34"/>
    <p:sldId id="402" r:id="rId35"/>
    <p:sldId id="406" r:id="rId36"/>
    <p:sldId id="407" r:id="rId37"/>
    <p:sldId id="408" r:id="rId38"/>
    <p:sldId id="409" r:id="rId39"/>
    <p:sldId id="410" r:id="rId40"/>
    <p:sldId id="412" r:id="rId41"/>
    <p:sldId id="415" r:id="rId42"/>
    <p:sldId id="390" r:id="rId43"/>
    <p:sldId id="389" r:id="rId44"/>
    <p:sldId id="416" r:id="rId45"/>
    <p:sldId id="391" r:id="rId46"/>
    <p:sldId id="417" r:id="rId47"/>
    <p:sldId id="418" r:id="rId48"/>
    <p:sldId id="419" r:id="rId49"/>
    <p:sldId id="388" r:id="rId50"/>
    <p:sldId id="420" r:id="rId51"/>
    <p:sldId id="424" r:id="rId52"/>
    <p:sldId id="425" r:id="rId53"/>
    <p:sldId id="394" r:id="rId54"/>
    <p:sldId id="426" r:id="rId55"/>
    <p:sldId id="427" r:id="rId56"/>
    <p:sldId id="428" r:id="rId57"/>
    <p:sldId id="429" r:id="rId58"/>
    <p:sldId id="430" r:id="rId59"/>
    <p:sldId id="431" r:id="rId60"/>
    <p:sldId id="43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15"/>
    <a:srgbClr val="303B44"/>
    <a:srgbClr val="CECDCF"/>
    <a:srgbClr val="E2BB41"/>
    <a:srgbClr val="515151"/>
    <a:srgbClr val="E3EEFF"/>
    <a:srgbClr val="989799"/>
    <a:srgbClr val="9B9EA5"/>
    <a:srgbClr val="B5B6B9"/>
    <a:srgbClr val="233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p:restoredTop sz="92767"/>
  </p:normalViewPr>
  <p:slideViewPr>
    <p:cSldViewPr snapToGrid="0" snapToObjects="1">
      <p:cViewPr varScale="1">
        <p:scale>
          <a:sx n="101" d="100"/>
          <a:sy n="101" d="100"/>
        </p:scale>
        <p:origin x="48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212F5-46A7-4828-BB8A-A15E043922B3}" type="doc">
      <dgm:prSet loTypeId="urn:microsoft.com/office/officeart/2005/8/layout/process1" loCatId="process" qsTypeId="urn:microsoft.com/office/officeart/2005/8/quickstyle/simple1" qsCatId="simple" csTypeId="urn:microsoft.com/office/officeart/2005/8/colors/accent1_2" csCatId="accent1" phldr="1"/>
      <dgm:spPr/>
    </dgm:pt>
    <dgm:pt modelId="{6BC9AD00-D816-44DA-ABB5-5EEA906B8FFB}">
      <dgm:prSet phldrT="[Text]"/>
      <dgm:spPr>
        <a:solidFill>
          <a:schemeClr val="accent6">
            <a:lumMod val="75000"/>
          </a:schemeClr>
        </a:solidFill>
      </dgm:spPr>
      <dgm:t>
        <a:bodyPr/>
        <a:lstStyle/>
        <a:p>
          <a:pPr algn="ctr"/>
          <a:r>
            <a:rPr lang="ar-SA" dirty="0">
              <a:cs typeface="Akhbar MT" pitchFamily="2" charset="-78"/>
            </a:rPr>
            <a:t> فرضية </a:t>
          </a:r>
          <a:endParaRPr lang="en-GB" dirty="0">
            <a:cs typeface="Akhbar MT" pitchFamily="2" charset="-78"/>
          </a:endParaRPr>
        </a:p>
      </dgm:t>
    </dgm:pt>
    <dgm:pt modelId="{B18EB3AE-1096-4029-A4DA-8A166606E8F0}" type="parTrans" cxnId="{FE19B343-8802-42AC-ABDD-B0A8BB03AF98}">
      <dgm:prSet/>
      <dgm:spPr/>
      <dgm:t>
        <a:bodyPr/>
        <a:lstStyle/>
        <a:p>
          <a:endParaRPr lang="en-GB"/>
        </a:p>
      </dgm:t>
    </dgm:pt>
    <dgm:pt modelId="{6151AA87-F2D2-4774-8C7F-2FAABC352743}" type="sibTrans" cxnId="{FE19B343-8802-42AC-ABDD-B0A8BB03AF98}">
      <dgm:prSet/>
      <dgm:spPr>
        <a:solidFill>
          <a:srgbClr val="243A15"/>
        </a:solidFill>
      </dgm:spPr>
      <dgm:t>
        <a:bodyPr/>
        <a:lstStyle/>
        <a:p>
          <a:endParaRPr lang="en-GB"/>
        </a:p>
      </dgm:t>
    </dgm:pt>
    <dgm:pt modelId="{3835F3F3-02DA-440F-9803-0E8CE7FED252}">
      <dgm:prSet phldrT="[Text]"/>
      <dgm:spPr>
        <a:solidFill>
          <a:schemeClr val="accent6">
            <a:lumMod val="75000"/>
          </a:schemeClr>
        </a:solidFill>
      </dgm:spPr>
      <dgm:t>
        <a:bodyPr/>
        <a:lstStyle/>
        <a:p>
          <a:pPr algn="ctr"/>
          <a:r>
            <a:rPr lang="ar-SA" dirty="0">
              <a:cs typeface="Akhbar MT" pitchFamily="2" charset="-78"/>
            </a:rPr>
            <a:t> تجربة </a:t>
          </a:r>
          <a:endParaRPr lang="en-GB" dirty="0">
            <a:cs typeface="Akhbar MT" pitchFamily="2" charset="-78"/>
          </a:endParaRPr>
        </a:p>
      </dgm:t>
    </dgm:pt>
    <dgm:pt modelId="{4A7BCFDA-0B10-48D5-B6A0-30A4ABE87F93}" type="parTrans" cxnId="{2711B81A-13EB-4F0C-AA03-51FCE378933D}">
      <dgm:prSet/>
      <dgm:spPr/>
      <dgm:t>
        <a:bodyPr/>
        <a:lstStyle/>
        <a:p>
          <a:endParaRPr lang="en-GB"/>
        </a:p>
      </dgm:t>
    </dgm:pt>
    <dgm:pt modelId="{83057565-E190-4524-B0A0-D12359A695ED}" type="sibTrans" cxnId="{2711B81A-13EB-4F0C-AA03-51FCE378933D}">
      <dgm:prSet/>
      <dgm:spPr>
        <a:solidFill>
          <a:srgbClr val="243A15"/>
        </a:solidFill>
      </dgm:spPr>
      <dgm:t>
        <a:bodyPr/>
        <a:lstStyle/>
        <a:p>
          <a:endParaRPr lang="en-GB"/>
        </a:p>
      </dgm:t>
    </dgm:pt>
    <dgm:pt modelId="{337D0086-AC03-4696-B322-AEFC9C803A51}">
      <dgm:prSet phldrT="[Text]"/>
      <dgm:spPr>
        <a:solidFill>
          <a:schemeClr val="accent6">
            <a:lumMod val="75000"/>
          </a:schemeClr>
        </a:solidFill>
      </dgm:spPr>
      <dgm:t>
        <a:bodyPr/>
        <a:lstStyle/>
        <a:p>
          <a:pPr algn="ctr"/>
          <a:r>
            <a:rPr lang="ar-SA" dirty="0">
              <a:cs typeface="Akhbar MT" pitchFamily="2" charset="-78"/>
            </a:rPr>
            <a:t> نتيجة </a:t>
          </a:r>
          <a:endParaRPr lang="en-GB" dirty="0">
            <a:cs typeface="Akhbar MT" pitchFamily="2" charset="-78"/>
          </a:endParaRPr>
        </a:p>
      </dgm:t>
    </dgm:pt>
    <dgm:pt modelId="{95EFC3A0-D487-499A-90C2-E3E2A01BCD2E}" type="parTrans" cxnId="{23047531-D2F3-45A3-8D7A-4198DBB2D571}">
      <dgm:prSet/>
      <dgm:spPr/>
      <dgm:t>
        <a:bodyPr/>
        <a:lstStyle/>
        <a:p>
          <a:endParaRPr lang="en-GB"/>
        </a:p>
      </dgm:t>
    </dgm:pt>
    <dgm:pt modelId="{69A352A9-E07A-493A-A74B-294C4F2709E6}" type="sibTrans" cxnId="{23047531-D2F3-45A3-8D7A-4198DBB2D571}">
      <dgm:prSet/>
      <dgm:spPr/>
      <dgm:t>
        <a:bodyPr/>
        <a:lstStyle/>
        <a:p>
          <a:endParaRPr lang="en-GB"/>
        </a:p>
      </dgm:t>
    </dgm:pt>
    <dgm:pt modelId="{1D5FB885-6740-44E3-B5F5-C727B1687205}" type="pres">
      <dgm:prSet presAssocID="{11F212F5-46A7-4828-BB8A-A15E043922B3}" presName="Name0" presStyleCnt="0">
        <dgm:presLayoutVars>
          <dgm:dir/>
          <dgm:resizeHandles val="exact"/>
        </dgm:presLayoutVars>
      </dgm:prSet>
      <dgm:spPr/>
    </dgm:pt>
    <dgm:pt modelId="{7C8535FF-3777-4AE9-BC02-C2E802B2B70E}" type="pres">
      <dgm:prSet presAssocID="{6BC9AD00-D816-44DA-ABB5-5EEA906B8FFB}" presName="node" presStyleLbl="node1" presStyleIdx="0" presStyleCnt="3" custLinFactNeighborY="2264">
        <dgm:presLayoutVars>
          <dgm:bulletEnabled val="1"/>
        </dgm:presLayoutVars>
      </dgm:prSet>
      <dgm:spPr/>
    </dgm:pt>
    <dgm:pt modelId="{075AA9C4-E4D0-4B40-83A1-0CCD51FAEE07}" type="pres">
      <dgm:prSet presAssocID="{6151AA87-F2D2-4774-8C7F-2FAABC352743}" presName="sibTrans" presStyleLbl="sibTrans2D1" presStyleIdx="0" presStyleCnt="2"/>
      <dgm:spPr/>
    </dgm:pt>
    <dgm:pt modelId="{9D7F10A1-64DF-4116-9ADD-6567E1418C97}" type="pres">
      <dgm:prSet presAssocID="{6151AA87-F2D2-4774-8C7F-2FAABC352743}" presName="connectorText" presStyleLbl="sibTrans2D1" presStyleIdx="0" presStyleCnt="2"/>
      <dgm:spPr/>
    </dgm:pt>
    <dgm:pt modelId="{3BEEF970-1813-4E47-9B05-E02CB4F5EBC1}" type="pres">
      <dgm:prSet presAssocID="{3835F3F3-02DA-440F-9803-0E8CE7FED252}" presName="node" presStyleLbl="node1" presStyleIdx="1" presStyleCnt="3" custLinFactNeighborY="2264">
        <dgm:presLayoutVars>
          <dgm:bulletEnabled val="1"/>
        </dgm:presLayoutVars>
      </dgm:prSet>
      <dgm:spPr/>
    </dgm:pt>
    <dgm:pt modelId="{3D13902A-8700-4A2C-8DDD-2E2C4C204E25}" type="pres">
      <dgm:prSet presAssocID="{83057565-E190-4524-B0A0-D12359A695ED}" presName="sibTrans" presStyleLbl="sibTrans2D1" presStyleIdx="1" presStyleCnt="2"/>
      <dgm:spPr/>
    </dgm:pt>
    <dgm:pt modelId="{6030D0AD-422D-4638-8067-582FD16671F1}" type="pres">
      <dgm:prSet presAssocID="{83057565-E190-4524-B0A0-D12359A695ED}" presName="connectorText" presStyleLbl="sibTrans2D1" presStyleIdx="1" presStyleCnt="2"/>
      <dgm:spPr/>
    </dgm:pt>
    <dgm:pt modelId="{0130F2AD-41AA-417C-8B02-F01A87B2C53C}" type="pres">
      <dgm:prSet presAssocID="{337D0086-AC03-4696-B322-AEFC9C803A51}" presName="node" presStyleLbl="node1" presStyleIdx="2" presStyleCnt="3" custLinFactNeighborY="2264">
        <dgm:presLayoutVars>
          <dgm:bulletEnabled val="1"/>
        </dgm:presLayoutVars>
      </dgm:prSet>
      <dgm:spPr/>
    </dgm:pt>
  </dgm:ptLst>
  <dgm:cxnLst>
    <dgm:cxn modelId="{D231E217-309E-4D70-B90F-34C65760657D}" type="presOf" srcId="{3835F3F3-02DA-440F-9803-0E8CE7FED252}" destId="{3BEEF970-1813-4E47-9B05-E02CB4F5EBC1}" srcOrd="0" destOrd="0" presId="urn:microsoft.com/office/officeart/2005/8/layout/process1"/>
    <dgm:cxn modelId="{FAA17B1A-131F-4358-B0BE-6A3EC1E65A8D}" type="presOf" srcId="{83057565-E190-4524-B0A0-D12359A695ED}" destId="{6030D0AD-422D-4638-8067-582FD16671F1}" srcOrd="1" destOrd="0" presId="urn:microsoft.com/office/officeart/2005/8/layout/process1"/>
    <dgm:cxn modelId="{2711B81A-13EB-4F0C-AA03-51FCE378933D}" srcId="{11F212F5-46A7-4828-BB8A-A15E043922B3}" destId="{3835F3F3-02DA-440F-9803-0E8CE7FED252}" srcOrd="1" destOrd="0" parTransId="{4A7BCFDA-0B10-48D5-B6A0-30A4ABE87F93}" sibTransId="{83057565-E190-4524-B0A0-D12359A695ED}"/>
    <dgm:cxn modelId="{23047531-D2F3-45A3-8D7A-4198DBB2D571}" srcId="{11F212F5-46A7-4828-BB8A-A15E043922B3}" destId="{337D0086-AC03-4696-B322-AEFC9C803A51}" srcOrd="2" destOrd="0" parTransId="{95EFC3A0-D487-499A-90C2-E3E2A01BCD2E}" sibTransId="{69A352A9-E07A-493A-A74B-294C4F2709E6}"/>
    <dgm:cxn modelId="{A0690433-A44E-4F7D-A441-F6960139DDFA}" type="presOf" srcId="{6151AA87-F2D2-4774-8C7F-2FAABC352743}" destId="{9D7F10A1-64DF-4116-9ADD-6567E1418C97}" srcOrd="1" destOrd="0" presId="urn:microsoft.com/office/officeart/2005/8/layout/process1"/>
    <dgm:cxn modelId="{FE19B343-8802-42AC-ABDD-B0A8BB03AF98}" srcId="{11F212F5-46A7-4828-BB8A-A15E043922B3}" destId="{6BC9AD00-D816-44DA-ABB5-5EEA906B8FFB}" srcOrd="0" destOrd="0" parTransId="{B18EB3AE-1096-4029-A4DA-8A166606E8F0}" sibTransId="{6151AA87-F2D2-4774-8C7F-2FAABC352743}"/>
    <dgm:cxn modelId="{A436FE53-E950-4B09-AD0F-C4B62B8A2ADE}" type="presOf" srcId="{6151AA87-F2D2-4774-8C7F-2FAABC352743}" destId="{075AA9C4-E4D0-4B40-83A1-0CCD51FAEE07}" srcOrd="0" destOrd="0" presId="urn:microsoft.com/office/officeart/2005/8/layout/process1"/>
    <dgm:cxn modelId="{8F068556-0DE0-4A16-9D65-4A11951056F6}" type="presOf" srcId="{337D0086-AC03-4696-B322-AEFC9C803A51}" destId="{0130F2AD-41AA-417C-8B02-F01A87B2C53C}" srcOrd="0" destOrd="0" presId="urn:microsoft.com/office/officeart/2005/8/layout/process1"/>
    <dgm:cxn modelId="{908B4A61-6C0C-4DEF-B3FD-36817F95D3EC}" type="presOf" srcId="{6BC9AD00-D816-44DA-ABB5-5EEA906B8FFB}" destId="{7C8535FF-3777-4AE9-BC02-C2E802B2B70E}" srcOrd="0" destOrd="0" presId="urn:microsoft.com/office/officeart/2005/8/layout/process1"/>
    <dgm:cxn modelId="{1D04FC71-4EEC-4100-81D2-F3DA3EEF55C4}" type="presOf" srcId="{83057565-E190-4524-B0A0-D12359A695ED}" destId="{3D13902A-8700-4A2C-8DDD-2E2C4C204E25}" srcOrd="0" destOrd="0" presId="urn:microsoft.com/office/officeart/2005/8/layout/process1"/>
    <dgm:cxn modelId="{E1D44EB7-6DCD-43EB-9CA9-D26F43AD637C}" type="presOf" srcId="{11F212F5-46A7-4828-BB8A-A15E043922B3}" destId="{1D5FB885-6740-44E3-B5F5-C727B1687205}" srcOrd="0" destOrd="0" presId="urn:microsoft.com/office/officeart/2005/8/layout/process1"/>
    <dgm:cxn modelId="{AC79EFC5-2830-4A49-91C8-402AA74962D0}" type="presParOf" srcId="{1D5FB885-6740-44E3-B5F5-C727B1687205}" destId="{7C8535FF-3777-4AE9-BC02-C2E802B2B70E}" srcOrd="0" destOrd="0" presId="urn:microsoft.com/office/officeart/2005/8/layout/process1"/>
    <dgm:cxn modelId="{2A8EADE5-6220-45B8-A9BC-BBFCDD3C358F}" type="presParOf" srcId="{1D5FB885-6740-44E3-B5F5-C727B1687205}" destId="{075AA9C4-E4D0-4B40-83A1-0CCD51FAEE07}" srcOrd="1" destOrd="0" presId="urn:microsoft.com/office/officeart/2005/8/layout/process1"/>
    <dgm:cxn modelId="{A57BB2BE-8D15-4093-B656-2C7AFD959AB5}" type="presParOf" srcId="{075AA9C4-E4D0-4B40-83A1-0CCD51FAEE07}" destId="{9D7F10A1-64DF-4116-9ADD-6567E1418C97}" srcOrd="0" destOrd="0" presId="urn:microsoft.com/office/officeart/2005/8/layout/process1"/>
    <dgm:cxn modelId="{0748473C-DDCE-42F6-A457-8687A26480CC}" type="presParOf" srcId="{1D5FB885-6740-44E3-B5F5-C727B1687205}" destId="{3BEEF970-1813-4E47-9B05-E02CB4F5EBC1}" srcOrd="2" destOrd="0" presId="urn:microsoft.com/office/officeart/2005/8/layout/process1"/>
    <dgm:cxn modelId="{A389606D-CF04-417C-9F44-250ECF0068DB}" type="presParOf" srcId="{1D5FB885-6740-44E3-B5F5-C727B1687205}" destId="{3D13902A-8700-4A2C-8DDD-2E2C4C204E25}" srcOrd="3" destOrd="0" presId="urn:microsoft.com/office/officeart/2005/8/layout/process1"/>
    <dgm:cxn modelId="{C6F85CEB-D028-45C6-B2A5-D98822936965}" type="presParOf" srcId="{3D13902A-8700-4A2C-8DDD-2E2C4C204E25}" destId="{6030D0AD-422D-4638-8067-582FD16671F1}" srcOrd="0" destOrd="0" presId="urn:microsoft.com/office/officeart/2005/8/layout/process1"/>
    <dgm:cxn modelId="{BF179CC3-A05D-4264-9337-48869A6831CD}" type="presParOf" srcId="{1D5FB885-6740-44E3-B5F5-C727B1687205}" destId="{0130F2AD-41AA-417C-8B02-F01A87B2C53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535FF-3777-4AE9-BC02-C2E802B2B70E}">
      <dsp:nvSpPr>
        <dsp:cNvPr id="0" name=""/>
        <dsp:cNvSpPr/>
      </dsp:nvSpPr>
      <dsp:spPr>
        <a:xfrm>
          <a:off x="7188" y="2093959"/>
          <a:ext cx="2148532" cy="128911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SA" sz="4800" kern="1200" dirty="0">
              <a:cs typeface="Akhbar MT" pitchFamily="2" charset="-78"/>
            </a:rPr>
            <a:t> فرضية </a:t>
          </a:r>
          <a:endParaRPr lang="en-GB" sz="4800" kern="1200" dirty="0">
            <a:cs typeface="Akhbar MT" pitchFamily="2" charset="-78"/>
          </a:endParaRPr>
        </a:p>
      </dsp:txBody>
      <dsp:txXfrm>
        <a:off x="44945" y="2131716"/>
        <a:ext cx="2073018" cy="1213605"/>
      </dsp:txXfrm>
    </dsp:sp>
    <dsp:sp modelId="{075AA9C4-E4D0-4B40-83A1-0CCD51FAEE07}">
      <dsp:nvSpPr>
        <dsp:cNvPr id="0" name=""/>
        <dsp:cNvSpPr/>
      </dsp:nvSpPr>
      <dsp:spPr>
        <a:xfrm>
          <a:off x="2370574" y="2472101"/>
          <a:ext cx="455488" cy="532836"/>
        </a:xfrm>
        <a:prstGeom prst="rightArrow">
          <a:avLst>
            <a:gd name="adj1" fmla="val 60000"/>
            <a:gd name="adj2" fmla="val 50000"/>
          </a:avLst>
        </a:prstGeom>
        <a:solidFill>
          <a:srgbClr val="243A1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370574" y="2578668"/>
        <a:ext cx="318842" cy="319702"/>
      </dsp:txXfrm>
    </dsp:sp>
    <dsp:sp modelId="{3BEEF970-1813-4E47-9B05-E02CB4F5EBC1}">
      <dsp:nvSpPr>
        <dsp:cNvPr id="0" name=""/>
        <dsp:cNvSpPr/>
      </dsp:nvSpPr>
      <dsp:spPr>
        <a:xfrm>
          <a:off x="3015133" y="2093959"/>
          <a:ext cx="2148532" cy="128911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SA" sz="4800" kern="1200" dirty="0">
              <a:cs typeface="Akhbar MT" pitchFamily="2" charset="-78"/>
            </a:rPr>
            <a:t> تجربة </a:t>
          </a:r>
          <a:endParaRPr lang="en-GB" sz="4800" kern="1200" dirty="0">
            <a:cs typeface="Akhbar MT" pitchFamily="2" charset="-78"/>
          </a:endParaRPr>
        </a:p>
      </dsp:txBody>
      <dsp:txXfrm>
        <a:off x="3052890" y="2131716"/>
        <a:ext cx="2073018" cy="1213605"/>
      </dsp:txXfrm>
    </dsp:sp>
    <dsp:sp modelId="{3D13902A-8700-4A2C-8DDD-2E2C4C204E25}">
      <dsp:nvSpPr>
        <dsp:cNvPr id="0" name=""/>
        <dsp:cNvSpPr/>
      </dsp:nvSpPr>
      <dsp:spPr>
        <a:xfrm>
          <a:off x="5378519" y="2472101"/>
          <a:ext cx="455488" cy="532836"/>
        </a:xfrm>
        <a:prstGeom prst="rightArrow">
          <a:avLst>
            <a:gd name="adj1" fmla="val 60000"/>
            <a:gd name="adj2" fmla="val 50000"/>
          </a:avLst>
        </a:prstGeom>
        <a:solidFill>
          <a:srgbClr val="243A1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378519" y="2578668"/>
        <a:ext cx="318842" cy="319702"/>
      </dsp:txXfrm>
    </dsp:sp>
    <dsp:sp modelId="{0130F2AD-41AA-417C-8B02-F01A87B2C53C}">
      <dsp:nvSpPr>
        <dsp:cNvPr id="0" name=""/>
        <dsp:cNvSpPr/>
      </dsp:nvSpPr>
      <dsp:spPr>
        <a:xfrm>
          <a:off x="6023079" y="2093959"/>
          <a:ext cx="2148532" cy="128911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SA" sz="4800" kern="1200" dirty="0">
              <a:cs typeface="Akhbar MT" pitchFamily="2" charset="-78"/>
            </a:rPr>
            <a:t> نتيجة </a:t>
          </a:r>
          <a:endParaRPr lang="en-GB" sz="4800" kern="1200" dirty="0">
            <a:cs typeface="Akhbar MT" pitchFamily="2" charset="-78"/>
          </a:endParaRPr>
        </a:p>
      </dsp:txBody>
      <dsp:txXfrm>
        <a:off x="6060836" y="2131716"/>
        <a:ext cx="2073018" cy="12136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305D2-DDFF-A946-AB51-00D39EFE4422}" type="datetimeFigureOut">
              <a:rPr lang="en-US" smtClean="0"/>
              <a:t>10/23/20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FC016-8C6F-9F48-812D-81B28758066A}" type="slidenum">
              <a:rPr lang="en-US" smtClean="0"/>
              <a:t>‹#›</a:t>
            </a:fld>
            <a:endParaRPr lang="en-US"/>
          </a:p>
        </p:txBody>
      </p:sp>
    </p:spTree>
    <p:extLst>
      <p:ext uri="{BB962C8B-B14F-4D97-AF65-F5344CB8AC3E}">
        <p14:creationId xmlns:p14="http://schemas.microsoft.com/office/powerpoint/2010/main" val="369745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5"/>
          </p:nvPr>
        </p:nvSpPr>
        <p:spPr/>
        <p:txBody>
          <a:bodyPr/>
          <a:lstStyle/>
          <a:p>
            <a:fld id="{6BAFC016-8C6F-9F48-812D-81B28758066A}" type="slidenum">
              <a:rPr lang="en-US" smtClean="0"/>
              <a:t>1</a:t>
            </a:fld>
            <a:endParaRPr lang="en-US"/>
          </a:p>
        </p:txBody>
      </p:sp>
    </p:spTree>
    <p:extLst>
      <p:ext uri="{BB962C8B-B14F-4D97-AF65-F5344CB8AC3E}">
        <p14:creationId xmlns:p14="http://schemas.microsoft.com/office/powerpoint/2010/main" val="311864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44</a:t>
            </a:fld>
            <a:endParaRPr lang="en-US"/>
          </a:p>
        </p:txBody>
      </p:sp>
    </p:spTree>
    <p:extLst>
      <p:ext uri="{BB962C8B-B14F-4D97-AF65-F5344CB8AC3E}">
        <p14:creationId xmlns:p14="http://schemas.microsoft.com/office/powerpoint/2010/main" val="148294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55</a:t>
            </a:fld>
            <a:endParaRPr lang="en-US"/>
          </a:p>
        </p:txBody>
      </p:sp>
    </p:spTree>
    <p:extLst>
      <p:ext uri="{BB962C8B-B14F-4D97-AF65-F5344CB8AC3E}">
        <p14:creationId xmlns:p14="http://schemas.microsoft.com/office/powerpoint/2010/main" val="195948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7</a:t>
            </a:fld>
            <a:endParaRPr lang="en-US"/>
          </a:p>
        </p:txBody>
      </p:sp>
    </p:spTree>
    <p:extLst>
      <p:ext uri="{BB962C8B-B14F-4D97-AF65-F5344CB8AC3E}">
        <p14:creationId xmlns:p14="http://schemas.microsoft.com/office/powerpoint/2010/main" val="30643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13</a:t>
            </a:fld>
            <a:endParaRPr lang="en-US"/>
          </a:p>
        </p:txBody>
      </p:sp>
    </p:spTree>
    <p:extLst>
      <p:ext uri="{BB962C8B-B14F-4D97-AF65-F5344CB8AC3E}">
        <p14:creationId xmlns:p14="http://schemas.microsoft.com/office/powerpoint/2010/main" val="179298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25</a:t>
            </a:fld>
            <a:endParaRPr lang="en-US"/>
          </a:p>
        </p:txBody>
      </p:sp>
    </p:spTree>
    <p:extLst>
      <p:ext uri="{BB962C8B-B14F-4D97-AF65-F5344CB8AC3E}">
        <p14:creationId xmlns:p14="http://schemas.microsoft.com/office/powerpoint/2010/main" val="42776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26</a:t>
            </a:fld>
            <a:endParaRPr lang="en-US"/>
          </a:p>
        </p:txBody>
      </p:sp>
    </p:spTree>
    <p:extLst>
      <p:ext uri="{BB962C8B-B14F-4D97-AF65-F5344CB8AC3E}">
        <p14:creationId xmlns:p14="http://schemas.microsoft.com/office/powerpoint/2010/main" val="121878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31</a:t>
            </a:fld>
            <a:endParaRPr lang="en-US"/>
          </a:p>
        </p:txBody>
      </p:sp>
    </p:spTree>
    <p:extLst>
      <p:ext uri="{BB962C8B-B14F-4D97-AF65-F5344CB8AC3E}">
        <p14:creationId xmlns:p14="http://schemas.microsoft.com/office/powerpoint/2010/main" val="418966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35</a:t>
            </a:fld>
            <a:endParaRPr lang="en-US"/>
          </a:p>
        </p:txBody>
      </p:sp>
    </p:spTree>
    <p:extLst>
      <p:ext uri="{BB962C8B-B14F-4D97-AF65-F5344CB8AC3E}">
        <p14:creationId xmlns:p14="http://schemas.microsoft.com/office/powerpoint/2010/main" val="229594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36</a:t>
            </a:fld>
            <a:endParaRPr lang="en-US"/>
          </a:p>
        </p:txBody>
      </p:sp>
    </p:spTree>
    <p:extLst>
      <p:ext uri="{BB962C8B-B14F-4D97-AF65-F5344CB8AC3E}">
        <p14:creationId xmlns:p14="http://schemas.microsoft.com/office/powerpoint/2010/main" val="418446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FC016-8C6F-9F48-812D-81B28758066A}" type="slidenum">
              <a:rPr lang="en-US" smtClean="0"/>
              <a:t>40</a:t>
            </a:fld>
            <a:endParaRPr lang="en-US"/>
          </a:p>
        </p:txBody>
      </p:sp>
    </p:spTree>
    <p:extLst>
      <p:ext uri="{BB962C8B-B14F-4D97-AF65-F5344CB8AC3E}">
        <p14:creationId xmlns:p14="http://schemas.microsoft.com/office/powerpoint/2010/main" val="110602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ECD5D-F1BC-424F-B1CE-B05EAFE9D238}" type="datetime1">
              <a:rPr lang="en-US" smtClean="0"/>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74104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13741-EABD-4DDC-95F3-EF5B99244DC6}" type="datetime1">
              <a:rPr lang="en-US" smtClean="0"/>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139510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9EC1F-A25E-4345-B446-9E3218113C51}" type="datetime1">
              <a:rPr lang="en-US" smtClean="0"/>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111998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EF727-8FDB-4AB4-81B0-0445CCE24475}" type="datetime1">
              <a:rPr lang="en-US" smtClean="0"/>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247737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6BBBE-A3A4-4EA6-ACFE-0D87EC451915}" type="datetime1">
              <a:rPr lang="en-US" smtClean="0"/>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344774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F286D-94F2-4CC6-B32E-94BFC8BFA4F3}" type="datetime1">
              <a:rPr lang="en-US" smtClean="0"/>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321044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14C3E-8074-47D7-81DE-5C44DBF5CB2A}" type="datetime1">
              <a:rPr lang="en-US" smtClean="0"/>
              <a:t>10/23/20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259999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C5688-A0AE-4ADB-8294-FE177A415562}" type="datetime1">
              <a:rPr lang="en-US" smtClean="0"/>
              <a:t>10/23/20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5680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16A43-49AA-4322-A656-0BAE2673A888}" type="datetime1">
              <a:rPr lang="en-US" smtClean="0"/>
              <a:t>10/23/20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366529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918533-53EA-4EB3-A436-25FFB6B277A3}" type="datetime1">
              <a:rPr lang="en-US" smtClean="0"/>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406170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9A00-F220-46E5-B961-632AC377E616}" type="datetime1">
              <a:rPr lang="en-US" smtClean="0"/>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116F3-50AA-B444-923E-D32C485E92B9}" type="slidenum">
              <a:rPr lang="en-US" smtClean="0"/>
              <a:t>‹#›</a:t>
            </a:fld>
            <a:endParaRPr lang="en-US"/>
          </a:p>
        </p:txBody>
      </p:sp>
    </p:spTree>
    <p:extLst>
      <p:ext uri="{BB962C8B-B14F-4D97-AF65-F5344CB8AC3E}">
        <p14:creationId xmlns:p14="http://schemas.microsoft.com/office/powerpoint/2010/main" val="75847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0D428-130D-4032-92BD-33B5F31E9D91}" type="datetime1">
              <a:rPr lang="en-US" smtClean="0"/>
              <a:t>10/23/20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116F3-50AA-B444-923E-D32C485E92B9}" type="slidenum">
              <a:rPr lang="en-US" smtClean="0"/>
              <a:t>‹#›</a:t>
            </a:fld>
            <a:endParaRPr lang="en-US"/>
          </a:p>
        </p:txBody>
      </p:sp>
    </p:spTree>
    <p:extLst>
      <p:ext uri="{BB962C8B-B14F-4D97-AF65-F5344CB8AC3E}">
        <p14:creationId xmlns:p14="http://schemas.microsoft.com/office/powerpoint/2010/main" val="390022621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609F6-3111-7A4E-944F-EF5E9B895683}"/>
              </a:ext>
            </a:extLst>
          </p:cNvPr>
          <p:cNvSpPr/>
          <p:nvPr/>
        </p:nvSpPr>
        <p:spPr>
          <a:xfrm>
            <a:off x="0" y="19456"/>
            <a:ext cx="562927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TextBox 4">
            <a:extLst>
              <a:ext uri="{FF2B5EF4-FFF2-40B4-BE49-F238E27FC236}">
                <a16:creationId xmlns:a16="http://schemas.microsoft.com/office/drawing/2014/main" id="{D2CBCBDA-9C81-FC4E-9358-3D292756C165}"/>
              </a:ext>
            </a:extLst>
          </p:cNvPr>
          <p:cNvSpPr txBox="1"/>
          <p:nvPr/>
        </p:nvSpPr>
        <p:spPr>
          <a:xfrm>
            <a:off x="-23192" y="1918685"/>
            <a:ext cx="5902755" cy="3046988"/>
          </a:xfrm>
          <a:prstGeom prst="rect">
            <a:avLst/>
          </a:prstGeom>
          <a:noFill/>
        </p:spPr>
        <p:txBody>
          <a:bodyPr wrap="square" rtlCol="0">
            <a:spAutoFit/>
          </a:bodyPr>
          <a:lstStyle/>
          <a:p>
            <a:pPr algn="ctr"/>
            <a:r>
              <a:rPr lang="ar-SA"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الابتكار وريادة الاعمال</a:t>
            </a:r>
            <a:endParaRPr lang="en-US"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Innovation &amp; Entrepreneurship</a:t>
            </a:r>
            <a:endParaRPr lang="ar-SA"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ar-SA"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1441</a:t>
            </a:r>
            <a:r>
              <a:rPr lang="en-US"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AH </a:t>
            </a:r>
            <a:endParaRPr lang="ar-SA" sz="4800" b="1"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24" name="Picture 2" descr="Image result for taif university">
            <a:extLst>
              <a:ext uri="{FF2B5EF4-FFF2-40B4-BE49-F238E27FC236}">
                <a16:creationId xmlns:a16="http://schemas.microsoft.com/office/drawing/2014/main" id="{8E8543B9-283A-4773-AB72-EFC0CC7FD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20">
            <a:extLst>
              <a:ext uri="{FF2B5EF4-FFF2-40B4-BE49-F238E27FC236}">
                <a16:creationId xmlns:a16="http://schemas.microsoft.com/office/drawing/2014/main" id="{0C0892F3-0FC3-42D5-9171-4026CA5C27C9}"/>
              </a:ext>
            </a:extLst>
          </p:cNvPr>
          <p:cNvSpPr>
            <a:spLocks noGrp="1"/>
          </p:cNvSpPr>
          <p:nvPr>
            <p:ph type="sldNum" sz="quarter" idx="12"/>
          </p:nvPr>
        </p:nvSpPr>
        <p:spPr/>
        <p:txBody>
          <a:bodyPr/>
          <a:lstStyle/>
          <a:p>
            <a:fld id="{684116F3-50AA-B444-923E-D32C485E92B9}" type="slidenum">
              <a:rPr lang="en-US" smtClean="0"/>
              <a:t>1</a:t>
            </a:fld>
            <a:endParaRPr lang="en-US"/>
          </a:p>
        </p:txBody>
      </p:sp>
    </p:spTree>
    <p:extLst>
      <p:ext uri="{BB962C8B-B14F-4D97-AF65-F5344CB8AC3E}">
        <p14:creationId xmlns:p14="http://schemas.microsoft.com/office/powerpoint/2010/main" val="10458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7FD9517-4C86-4095-B4D3-BCC688D1968B}"/>
              </a:ext>
            </a:extLst>
          </p:cNvPr>
          <p:cNvPicPr>
            <a:picLocks noGrp="1" noChangeAspect="1"/>
          </p:cNvPicPr>
          <p:nvPr>
            <p:ph idx="1"/>
          </p:nvPr>
        </p:nvPicPr>
        <p:blipFill>
          <a:blip r:embed="rId2"/>
          <a:stretch>
            <a:fillRect/>
          </a:stretch>
        </p:blipFill>
        <p:spPr>
          <a:xfrm>
            <a:off x="4441495" y="530141"/>
            <a:ext cx="3810000" cy="3810000"/>
          </a:xfrm>
        </p:spPr>
      </p:pic>
      <p:pic>
        <p:nvPicPr>
          <p:cNvPr id="4" name="Picture 2" descr="Image result for taif university">
            <a:extLst>
              <a:ext uri="{FF2B5EF4-FFF2-40B4-BE49-F238E27FC236}">
                <a16:creationId xmlns:a16="http://schemas.microsoft.com/office/drawing/2014/main" id="{7ADD83AF-D91C-43CB-B3E9-CD9C9B5DD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0ABF27F2-7833-400C-AC24-07217080F290}"/>
              </a:ext>
            </a:extLst>
          </p:cNvPr>
          <p:cNvSpPr/>
          <p:nvPr/>
        </p:nvSpPr>
        <p:spPr>
          <a:xfrm>
            <a:off x="3220316" y="2221133"/>
            <a:ext cx="1797996" cy="6225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F3CD1E01-E097-4E83-B5A4-171278796F09}"/>
              </a:ext>
            </a:extLst>
          </p:cNvPr>
          <p:cNvSpPr/>
          <p:nvPr/>
        </p:nvSpPr>
        <p:spPr>
          <a:xfrm rot="10800000">
            <a:off x="7599269" y="2318409"/>
            <a:ext cx="1797996" cy="6225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C0C5FB08-747E-48BE-ABAC-4B4AF79909CC}"/>
              </a:ext>
            </a:extLst>
          </p:cNvPr>
          <p:cNvSpPr/>
          <p:nvPr/>
        </p:nvSpPr>
        <p:spPr>
          <a:xfrm rot="16200000">
            <a:off x="5680562" y="4640086"/>
            <a:ext cx="1222459" cy="6225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D75950-7094-444B-B0BF-1FFDE5A4FA82}"/>
              </a:ext>
            </a:extLst>
          </p:cNvPr>
          <p:cNvSpPr/>
          <p:nvPr/>
        </p:nvSpPr>
        <p:spPr>
          <a:xfrm>
            <a:off x="1827346" y="1916909"/>
            <a:ext cx="1578032" cy="1207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dirty="0">
                <a:solidFill>
                  <a:schemeClr val="accent5">
                    <a:lumMod val="75000"/>
                  </a:schemeClr>
                </a:solidFill>
              </a:rPr>
              <a:t>التوجيه</a:t>
            </a:r>
            <a:endParaRPr lang="en-US" sz="3200" dirty="0">
              <a:solidFill>
                <a:schemeClr val="accent5">
                  <a:lumMod val="75000"/>
                </a:schemeClr>
              </a:solidFill>
            </a:endParaRPr>
          </a:p>
        </p:txBody>
      </p:sp>
      <p:sp>
        <p:nvSpPr>
          <p:cNvPr id="13" name="Rectangle 12">
            <a:extLst>
              <a:ext uri="{FF2B5EF4-FFF2-40B4-BE49-F238E27FC236}">
                <a16:creationId xmlns:a16="http://schemas.microsoft.com/office/drawing/2014/main" id="{BAF334F3-F53D-4B16-8643-B395B353B31D}"/>
              </a:ext>
            </a:extLst>
          </p:cNvPr>
          <p:cNvSpPr/>
          <p:nvPr/>
        </p:nvSpPr>
        <p:spPr>
          <a:xfrm>
            <a:off x="9201317" y="2005021"/>
            <a:ext cx="1578032" cy="1207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dirty="0">
                <a:solidFill>
                  <a:schemeClr val="accent5">
                    <a:lumMod val="75000"/>
                  </a:schemeClr>
                </a:solidFill>
              </a:rPr>
              <a:t>الرؤية</a:t>
            </a:r>
            <a:endParaRPr lang="en-US" sz="3200" dirty="0">
              <a:solidFill>
                <a:schemeClr val="accent5">
                  <a:lumMod val="75000"/>
                </a:schemeClr>
              </a:solidFill>
            </a:endParaRPr>
          </a:p>
        </p:txBody>
      </p:sp>
      <p:sp>
        <p:nvSpPr>
          <p:cNvPr id="14" name="Rectangle 13">
            <a:extLst>
              <a:ext uri="{FF2B5EF4-FFF2-40B4-BE49-F238E27FC236}">
                <a16:creationId xmlns:a16="http://schemas.microsoft.com/office/drawing/2014/main" id="{0C0D0E0C-3070-4B42-A3A1-517E1FA5C5EB}"/>
              </a:ext>
            </a:extLst>
          </p:cNvPr>
          <p:cNvSpPr/>
          <p:nvPr/>
        </p:nvSpPr>
        <p:spPr>
          <a:xfrm>
            <a:off x="5502775" y="5269709"/>
            <a:ext cx="1578032" cy="1207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dirty="0">
                <a:solidFill>
                  <a:schemeClr val="accent5">
                    <a:lumMod val="75000"/>
                  </a:schemeClr>
                </a:solidFill>
              </a:rPr>
              <a:t>التسارع</a:t>
            </a:r>
            <a:endParaRPr lang="en-US" sz="3200" dirty="0">
              <a:solidFill>
                <a:schemeClr val="accent5">
                  <a:lumMod val="75000"/>
                </a:schemeClr>
              </a:solidFill>
            </a:endParaRPr>
          </a:p>
        </p:txBody>
      </p:sp>
      <p:sp>
        <p:nvSpPr>
          <p:cNvPr id="15" name="Slide Number Placeholder 14">
            <a:extLst>
              <a:ext uri="{FF2B5EF4-FFF2-40B4-BE49-F238E27FC236}">
                <a16:creationId xmlns:a16="http://schemas.microsoft.com/office/drawing/2014/main" id="{0AE0E8F8-4DBB-48A9-AB25-3B43162DB1B1}"/>
              </a:ext>
            </a:extLst>
          </p:cNvPr>
          <p:cNvSpPr>
            <a:spLocks noGrp="1"/>
          </p:cNvSpPr>
          <p:nvPr>
            <p:ph type="sldNum" sz="quarter" idx="12"/>
          </p:nvPr>
        </p:nvSpPr>
        <p:spPr/>
        <p:txBody>
          <a:bodyPr/>
          <a:lstStyle/>
          <a:p>
            <a:fld id="{684116F3-50AA-B444-923E-D32C485E92B9}" type="slidenum">
              <a:rPr lang="en-US" smtClean="0"/>
              <a:t>10</a:t>
            </a:fld>
            <a:endParaRPr lang="en-US"/>
          </a:p>
        </p:txBody>
      </p:sp>
    </p:spTree>
    <p:extLst>
      <p:ext uri="{BB962C8B-B14F-4D97-AF65-F5344CB8AC3E}">
        <p14:creationId xmlns:p14="http://schemas.microsoft.com/office/powerpoint/2010/main" val="421353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2D67C-785B-42CB-92E4-26B972B90BAE}"/>
              </a:ext>
            </a:extLst>
          </p:cNvPr>
          <p:cNvSpPr>
            <a:spLocks noGrp="1"/>
          </p:cNvSpPr>
          <p:nvPr>
            <p:ph type="sldNum" sz="quarter" idx="12"/>
          </p:nvPr>
        </p:nvSpPr>
        <p:spPr/>
        <p:txBody>
          <a:bodyPr/>
          <a:lstStyle/>
          <a:p>
            <a:fld id="{684116F3-50AA-B444-923E-D32C485E92B9}" type="slidenum">
              <a:rPr lang="en-US" smtClean="0"/>
              <a:t>11</a:t>
            </a:fld>
            <a:endParaRPr lang="en-US"/>
          </a:p>
        </p:txBody>
      </p:sp>
      <p:pic>
        <p:nvPicPr>
          <p:cNvPr id="4098" name="Picture 2" descr="Image result for the lean startup vision start define learning experiment">
            <a:extLst>
              <a:ext uri="{FF2B5EF4-FFF2-40B4-BE49-F238E27FC236}">
                <a16:creationId xmlns:a16="http://schemas.microsoft.com/office/drawing/2014/main" id="{D9BEA147-FBDB-4BBB-B692-6C11618112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7782" y="1253331"/>
            <a:ext cx="881643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aif university">
            <a:extLst>
              <a:ext uri="{FF2B5EF4-FFF2-40B4-BE49-F238E27FC236}">
                <a16:creationId xmlns:a16="http://schemas.microsoft.com/office/drawing/2014/main" id="{7619CF40-2453-49AC-966A-D0173B549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2787D-27E5-429B-941A-302C94CCBB81}"/>
              </a:ext>
            </a:extLst>
          </p:cNvPr>
          <p:cNvSpPr>
            <a:spLocks noGrp="1"/>
          </p:cNvSpPr>
          <p:nvPr>
            <p:ph type="sldNum" sz="quarter" idx="12"/>
          </p:nvPr>
        </p:nvSpPr>
        <p:spPr/>
        <p:txBody>
          <a:bodyPr/>
          <a:lstStyle/>
          <a:p>
            <a:fld id="{684116F3-50AA-B444-923E-D32C485E92B9}" type="slidenum">
              <a:rPr lang="en-US" smtClean="0"/>
              <a:t>12</a:t>
            </a:fld>
            <a:endParaRPr lang="en-US"/>
          </a:p>
        </p:txBody>
      </p:sp>
      <p:pic>
        <p:nvPicPr>
          <p:cNvPr id="5122" name="Picture 2" descr="The Lean Startup: Vision">
            <a:extLst>
              <a:ext uri="{FF2B5EF4-FFF2-40B4-BE49-F238E27FC236}">
                <a16:creationId xmlns:a16="http://schemas.microsoft.com/office/drawing/2014/main" id="{F204B4E3-4E93-42CD-A41D-3BDEE63936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4862" y="454099"/>
            <a:ext cx="8003690" cy="600810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D7893B-ADD3-4767-829E-585E1CCCCCCF}"/>
              </a:ext>
            </a:extLst>
          </p:cNvPr>
          <p:cNvSpPr/>
          <p:nvPr/>
        </p:nvSpPr>
        <p:spPr>
          <a:xfrm>
            <a:off x="4658062" y="1258645"/>
            <a:ext cx="2334409" cy="92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39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â«Ø´Ø±ÙØ© ÙØ§Ø´Ø¦Ø©â¬â">
            <a:extLst>
              <a:ext uri="{FF2B5EF4-FFF2-40B4-BE49-F238E27FC236}">
                <a16:creationId xmlns:a16="http://schemas.microsoft.com/office/drawing/2014/main" id="{58D7BE03-F863-4360-B77C-0C5A4C3940C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8824" b="11501"/>
          <a:stretch/>
        </p:blipFill>
        <p:spPr bwMode="auto">
          <a:xfrm>
            <a:off x="3084811" y="1616052"/>
            <a:ext cx="5395129" cy="3275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E7EEDF-5C15-48D4-8D84-F8DCD4D81049}"/>
              </a:ext>
            </a:extLst>
          </p:cNvPr>
          <p:cNvSpPr txBox="1"/>
          <p:nvPr/>
        </p:nvSpPr>
        <p:spPr>
          <a:xfrm>
            <a:off x="6140147" y="5216689"/>
            <a:ext cx="1787560" cy="669094"/>
          </a:xfrm>
          <a:prstGeom prst="rect">
            <a:avLst/>
          </a:prstGeom>
          <a:noFill/>
        </p:spPr>
        <p:txBody>
          <a:bodyPr wrap="square" rtlCol="0">
            <a:spAutoFit/>
          </a:bodyPr>
          <a:lstStyle/>
          <a:p>
            <a:pPr algn="ctr">
              <a:lnSpc>
                <a:spcPct val="150000"/>
              </a:lnSpc>
            </a:pPr>
            <a:r>
              <a:rPr lang="ar-SA" sz="2800" i="1" dirty="0"/>
              <a:t>شركة ناشئة </a:t>
            </a:r>
            <a:endParaRPr lang="en-GB" sz="2800" i="1" dirty="0"/>
          </a:p>
        </p:txBody>
      </p:sp>
      <p:sp>
        <p:nvSpPr>
          <p:cNvPr id="5" name="Arrow: Left 4">
            <a:extLst>
              <a:ext uri="{FF2B5EF4-FFF2-40B4-BE49-F238E27FC236}">
                <a16:creationId xmlns:a16="http://schemas.microsoft.com/office/drawing/2014/main" id="{F4D97195-9DAE-4294-8975-030FEFFD3F48}"/>
              </a:ext>
            </a:extLst>
          </p:cNvPr>
          <p:cNvSpPr/>
          <p:nvPr/>
        </p:nvSpPr>
        <p:spPr>
          <a:xfrm>
            <a:off x="5072253" y="5373886"/>
            <a:ext cx="1108953" cy="2088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p>
        </p:txBody>
      </p:sp>
      <p:sp>
        <p:nvSpPr>
          <p:cNvPr id="8" name="TextBox 7">
            <a:extLst>
              <a:ext uri="{FF2B5EF4-FFF2-40B4-BE49-F238E27FC236}">
                <a16:creationId xmlns:a16="http://schemas.microsoft.com/office/drawing/2014/main" id="{C78118CC-65D3-45DA-9B70-7A81433B175D}"/>
              </a:ext>
            </a:extLst>
          </p:cNvPr>
          <p:cNvSpPr txBox="1"/>
          <p:nvPr/>
        </p:nvSpPr>
        <p:spPr>
          <a:xfrm>
            <a:off x="3740994" y="5216689"/>
            <a:ext cx="1031130" cy="1318181"/>
          </a:xfrm>
          <a:prstGeom prst="rect">
            <a:avLst/>
          </a:prstGeom>
          <a:noFill/>
        </p:spPr>
        <p:txBody>
          <a:bodyPr wrap="square" rtlCol="0">
            <a:spAutoFit/>
          </a:bodyPr>
          <a:lstStyle/>
          <a:p>
            <a:pPr algn="ctr">
              <a:lnSpc>
                <a:spcPct val="150000"/>
              </a:lnSpc>
            </a:pPr>
            <a:r>
              <a:rPr lang="ar-SA" sz="2800" i="1" dirty="0"/>
              <a:t>مؤسسة </a:t>
            </a:r>
            <a:endParaRPr lang="en-GB" sz="2800" i="1" dirty="0"/>
          </a:p>
        </p:txBody>
      </p:sp>
      <p:sp>
        <p:nvSpPr>
          <p:cNvPr id="9" name="TextBox 8">
            <a:extLst>
              <a:ext uri="{FF2B5EF4-FFF2-40B4-BE49-F238E27FC236}">
                <a16:creationId xmlns:a16="http://schemas.microsoft.com/office/drawing/2014/main" id="{FA75318A-6CED-49A3-9709-860986C76A4C}"/>
              </a:ext>
            </a:extLst>
          </p:cNvPr>
          <p:cNvSpPr txBox="1"/>
          <p:nvPr/>
        </p:nvSpPr>
        <p:spPr>
          <a:xfrm>
            <a:off x="4793398" y="5674026"/>
            <a:ext cx="1585609" cy="669094"/>
          </a:xfrm>
          <a:prstGeom prst="rect">
            <a:avLst/>
          </a:prstGeom>
          <a:noFill/>
        </p:spPr>
        <p:txBody>
          <a:bodyPr wrap="square" rtlCol="0">
            <a:spAutoFit/>
          </a:bodyPr>
          <a:lstStyle/>
          <a:p>
            <a:pPr algn="ctr">
              <a:lnSpc>
                <a:spcPct val="150000"/>
              </a:lnSpc>
            </a:pPr>
            <a:r>
              <a:rPr lang="ar-SA" sz="2800" i="1" dirty="0"/>
              <a:t>نظام اداري </a:t>
            </a:r>
            <a:endParaRPr lang="en-GB" sz="2800" i="1" dirty="0"/>
          </a:p>
        </p:txBody>
      </p:sp>
      <p:sp>
        <p:nvSpPr>
          <p:cNvPr id="10" name="TextBox 9">
            <a:extLst>
              <a:ext uri="{FF2B5EF4-FFF2-40B4-BE49-F238E27FC236}">
                <a16:creationId xmlns:a16="http://schemas.microsoft.com/office/drawing/2014/main" id="{C6934D2A-D3DC-49D5-A149-B695CD3C1BA0}"/>
              </a:ext>
            </a:extLst>
          </p:cNvPr>
          <p:cNvSpPr txBox="1"/>
          <p:nvPr/>
        </p:nvSpPr>
        <p:spPr>
          <a:xfrm>
            <a:off x="8841164" y="2653748"/>
            <a:ext cx="2555131" cy="1694695"/>
          </a:xfrm>
          <a:prstGeom prst="rect">
            <a:avLst/>
          </a:prstGeom>
          <a:noFill/>
        </p:spPr>
        <p:txBody>
          <a:bodyPr wrap="square" rtlCol="0">
            <a:spAutoFit/>
          </a:bodyPr>
          <a:lstStyle/>
          <a:p>
            <a:pPr algn="ctr">
              <a:lnSpc>
                <a:spcPct val="150000"/>
              </a:lnSpc>
            </a:pPr>
            <a:r>
              <a:rPr lang="ar-SA" sz="2400" u="sng" dirty="0"/>
              <a:t>ماهي المخاوف ؟</a:t>
            </a:r>
          </a:p>
          <a:p>
            <a:pPr marL="342900" indent="-342900" algn="r" rtl="1">
              <a:lnSpc>
                <a:spcPct val="150000"/>
              </a:lnSpc>
              <a:buFont typeface="Arial" panose="020B0604020202020204" pitchFamily="34" charset="0"/>
              <a:buChar char="•"/>
            </a:pPr>
            <a:r>
              <a:rPr lang="ar-SA" sz="2400" dirty="0"/>
              <a:t>البيروقراطية </a:t>
            </a:r>
          </a:p>
          <a:p>
            <a:pPr marL="342900" indent="-342900" algn="r" rtl="1">
              <a:lnSpc>
                <a:spcPct val="150000"/>
              </a:lnSpc>
              <a:buFont typeface="Arial" panose="020B0604020202020204" pitchFamily="34" charset="0"/>
              <a:buChar char="•"/>
            </a:pPr>
            <a:r>
              <a:rPr lang="ar-SA" sz="2400" dirty="0"/>
              <a:t>تجفيف ينابيع الابداع </a:t>
            </a:r>
            <a:endParaRPr lang="en-GB" sz="2400" dirty="0"/>
          </a:p>
        </p:txBody>
      </p:sp>
      <p:sp>
        <p:nvSpPr>
          <p:cNvPr id="3" name="TextBox 2">
            <a:extLst>
              <a:ext uri="{FF2B5EF4-FFF2-40B4-BE49-F238E27FC236}">
                <a16:creationId xmlns:a16="http://schemas.microsoft.com/office/drawing/2014/main" id="{5159F851-B41A-4F52-BF72-2D081D796078}"/>
              </a:ext>
            </a:extLst>
          </p:cNvPr>
          <p:cNvSpPr txBox="1"/>
          <p:nvPr/>
        </p:nvSpPr>
        <p:spPr>
          <a:xfrm>
            <a:off x="4222517" y="622951"/>
            <a:ext cx="3119718" cy="833883"/>
          </a:xfrm>
          <a:prstGeom prst="rect">
            <a:avLst/>
          </a:prstGeom>
          <a:noFill/>
        </p:spPr>
        <p:txBody>
          <a:bodyPr wrap="square" rtlCol="0">
            <a:spAutoFit/>
          </a:bodyPr>
          <a:lstStyle/>
          <a:p>
            <a:pPr algn="ctr">
              <a:lnSpc>
                <a:spcPct val="150000"/>
              </a:lnSpc>
            </a:pPr>
            <a:r>
              <a:rPr lang="ar-SA" sz="2800" b="1" u="sng" dirty="0">
                <a:solidFill>
                  <a:schemeClr val="accent6">
                    <a:lumMod val="75000"/>
                  </a:schemeClr>
                </a:solidFill>
              </a:rPr>
              <a:t>1</a:t>
            </a:r>
            <a:r>
              <a:rPr lang="ar-SA" sz="3600" b="1" u="sng" dirty="0">
                <a:solidFill>
                  <a:schemeClr val="accent6">
                    <a:lumMod val="75000"/>
                  </a:schemeClr>
                </a:solidFill>
              </a:rPr>
              <a:t>. البداية</a:t>
            </a:r>
            <a:endParaRPr lang="en-GB" sz="3600" b="1" u="sng" dirty="0">
              <a:solidFill>
                <a:schemeClr val="accent6">
                  <a:lumMod val="75000"/>
                </a:schemeClr>
              </a:solidFill>
            </a:endParaRPr>
          </a:p>
        </p:txBody>
      </p:sp>
    </p:spTree>
    <p:extLst>
      <p:ext uri="{BB962C8B-B14F-4D97-AF65-F5344CB8AC3E}">
        <p14:creationId xmlns:p14="http://schemas.microsoft.com/office/powerpoint/2010/main" val="248452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15BC7-80A9-4B60-8FAF-8ABDE1B2CB08}"/>
              </a:ext>
            </a:extLst>
          </p:cNvPr>
          <p:cNvSpPr>
            <a:spLocks noGrp="1"/>
          </p:cNvSpPr>
          <p:nvPr>
            <p:ph idx="1"/>
          </p:nvPr>
        </p:nvSpPr>
        <p:spPr>
          <a:xfrm>
            <a:off x="837152" y="515566"/>
            <a:ext cx="10515600" cy="3816947"/>
          </a:xfrm>
        </p:spPr>
        <p:txBody>
          <a:bodyPr>
            <a:normAutofit/>
          </a:bodyPr>
          <a:lstStyle/>
          <a:p>
            <a:pPr marL="0" indent="0" algn="ctr">
              <a:lnSpc>
                <a:spcPct val="200000"/>
              </a:lnSpc>
              <a:buNone/>
            </a:pPr>
            <a:r>
              <a:rPr lang="ar-SA" sz="3200" b="1" dirty="0">
                <a:solidFill>
                  <a:schemeClr val="accent6">
                    <a:lumMod val="75000"/>
                  </a:schemeClr>
                </a:solidFill>
              </a:rPr>
              <a:t>ما هو سبب فشل ايريك في بداية حياته المهنية؟</a:t>
            </a:r>
          </a:p>
          <a:p>
            <a:pPr marL="0" indent="0" algn="ctr">
              <a:lnSpc>
                <a:spcPct val="200000"/>
              </a:lnSpc>
              <a:buNone/>
            </a:pPr>
            <a:r>
              <a:rPr lang="ar-SA" sz="3200" b="1" dirty="0">
                <a:solidFill>
                  <a:schemeClr val="accent6">
                    <a:lumMod val="75000"/>
                  </a:schemeClr>
                </a:solidFill>
              </a:rPr>
              <a:t>كيف قام ايريك بتطوير منهج مبادئ الإدارة من اجل مساعدة الشركات الناشئة؟</a:t>
            </a:r>
          </a:p>
          <a:p>
            <a:pPr marL="0" indent="0" algn="ctr">
              <a:lnSpc>
                <a:spcPct val="200000"/>
              </a:lnSpc>
              <a:buNone/>
            </a:pPr>
            <a:endParaRPr lang="en-GB" sz="3200" b="1" dirty="0">
              <a:solidFill>
                <a:schemeClr val="accent6">
                  <a:lumMod val="75000"/>
                </a:schemeClr>
              </a:solidFill>
            </a:endParaRPr>
          </a:p>
        </p:txBody>
      </p:sp>
      <p:sp>
        <p:nvSpPr>
          <p:cNvPr id="4" name="Slide Number Placeholder 3">
            <a:extLst>
              <a:ext uri="{FF2B5EF4-FFF2-40B4-BE49-F238E27FC236}">
                <a16:creationId xmlns:a16="http://schemas.microsoft.com/office/drawing/2014/main" id="{2D3C450F-474A-4AAF-969B-95292D047514}"/>
              </a:ext>
            </a:extLst>
          </p:cNvPr>
          <p:cNvSpPr>
            <a:spLocks noGrp="1"/>
          </p:cNvSpPr>
          <p:nvPr>
            <p:ph type="sldNum" sz="quarter" idx="12"/>
          </p:nvPr>
        </p:nvSpPr>
        <p:spPr/>
        <p:txBody>
          <a:bodyPr/>
          <a:lstStyle/>
          <a:p>
            <a:fld id="{684116F3-50AA-B444-923E-D32C485E92B9}" type="slidenum">
              <a:rPr lang="en-US" smtClean="0"/>
              <a:t>14</a:t>
            </a:fld>
            <a:endParaRPr lang="en-US"/>
          </a:p>
        </p:txBody>
      </p:sp>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a16="http://schemas.microsoft.com/office/drawing/2014/main" id="{0E110ED2-D69C-4226-B6F8-AAE1D814D3F5}"/>
              </a:ext>
            </a:extLst>
          </p:cNvPr>
          <p:cNvPicPr/>
          <p:nvPr/>
        </p:nvPicPr>
        <p:blipFill rotWithShape="1">
          <a:blip r:embed="rId3">
            <a:extLst>
              <a:ext uri="{28A0092B-C50C-407E-A947-70E740481C1C}">
                <a14:useLocalDpi xmlns:a14="http://schemas.microsoft.com/office/drawing/2010/main" val="0"/>
              </a:ext>
            </a:extLst>
          </a:blip>
          <a:srcRect l="19658" r="5219"/>
          <a:stretch/>
        </p:blipFill>
        <p:spPr bwMode="auto">
          <a:xfrm>
            <a:off x="4110124" y="3507292"/>
            <a:ext cx="3829050" cy="2681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72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25FE-DFD4-4DAD-9F9F-A2362850C420}"/>
              </a:ext>
            </a:extLst>
          </p:cNvPr>
          <p:cNvSpPr>
            <a:spLocks noGrp="1"/>
          </p:cNvSpPr>
          <p:nvPr>
            <p:ph type="title"/>
          </p:nvPr>
        </p:nvSpPr>
        <p:spPr>
          <a:xfrm>
            <a:off x="838200" y="475847"/>
            <a:ext cx="10515600" cy="627096"/>
          </a:xfrm>
        </p:spPr>
        <p:txBody>
          <a:bodyPr>
            <a:noAutofit/>
          </a:bodyPr>
          <a:lstStyle/>
          <a:p>
            <a:pPr algn="ctr"/>
            <a:r>
              <a:rPr lang="ar-SA" sz="3600" b="1" u="sng" dirty="0">
                <a:solidFill>
                  <a:schemeClr val="accent6">
                    <a:lumMod val="75000"/>
                  </a:schemeClr>
                </a:solidFill>
                <a:cs typeface="Akhbar MT" pitchFamily="2" charset="-78"/>
              </a:rPr>
              <a:t>منهجية لين </a:t>
            </a:r>
            <a:br>
              <a:rPr lang="ar-SA" sz="3600" b="1" u="sng" dirty="0">
                <a:solidFill>
                  <a:schemeClr val="accent6">
                    <a:lumMod val="75000"/>
                  </a:schemeClr>
                </a:solidFill>
                <a:cs typeface="Akhbar MT" pitchFamily="2" charset="-78"/>
              </a:rPr>
            </a:br>
            <a:endParaRPr lang="en-GB" sz="3600" b="1" u="sng" dirty="0">
              <a:solidFill>
                <a:schemeClr val="accent6">
                  <a:lumMod val="75000"/>
                </a:schemeClr>
              </a:solidFill>
              <a:cs typeface="Akhbar MT" pitchFamily="2" charset="-78"/>
            </a:endParaRPr>
          </a:p>
        </p:txBody>
      </p:sp>
      <p:sp>
        <p:nvSpPr>
          <p:cNvPr id="3" name="Content Placeholder 2">
            <a:extLst>
              <a:ext uri="{FF2B5EF4-FFF2-40B4-BE49-F238E27FC236}">
                <a16:creationId xmlns:a16="http://schemas.microsoft.com/office/drawing/2014/main" id="{C247B0AB-7C49-41EC-B26F-9B069F6704BB}"/>
              </a:ext>
            </a:extLst>
          </p:cNvPr>
          <p:cNvSpPr>
            <a:spLocks noGrp="1"/>
          </p:cNvSpPr>
          <p:nvPr>
            <p:ph idx="1"/>
          </p:nvPr>
        </p:nvSpPr>
        <p:spPr>
          <a:xfrm>
            <a:off x="740924" y="1391055"/>
            <a:ext cx="10515600" cy="4679781"/>
          </a:xfrm>
        </p:spPr>
        <p:txBody>
          <a:bodyPr>
            <a:normAutofit/>
          </a:bodyPr>
          <a:lstStyle/>
          <a:p>
            <a:pPr algn="r" rtl="1"/>
            <a:r>
              <a:rPr lang="ar-SA" b="1" dirty="0"/>
              <a:t>تعريفها:</a:t>
            </a:r>
          </a:p>
          <a:p>
            <a:pPr marL="0" indent="0" algn="r" rtl="1">
              <a:buNone/>
            </a:pPr>
            <a:r>
              <a:rPr lang="ar-SA" dirty="0"/>
              <a:t>عبارة عن طريقة جديدة للنظر الى تطوير المنتجات الجديدة المبتكرة التي تركز على تكرار انتاجها بشكل سريع وعلى أفكار العملاء و الطموحات الكبيرة في الوقت ذاته.</a:t>
            </a:r>
          </a:p>
          <a:p>
            <a:pPr algn="r" rtl="1"/>
            <a:r>
              <a:rPr lang="ar-SA" b="1" dirty="0"/>
              <a:t>الهدف منها: </a:t>
            </a:r>
          </a:p>
          <a:p>
            <a:pPr marL="0" indent="0" algn="r" rtl="1">
              <a:buNone/>
            </a:pPr>
            <a:r>
              <a:rPr lang="ar-SA" dirty="0"/>
              <a:t>انشاء شركة مزدهرة قادرة على تغيير العالم من خلال الرؤية الأساسية للشركات الناشئة.</a:t>
            </a:r>
          </a:p>
          <a:p>
            <a:pPr algn="r" rtl="1"/>
            <a:r>
              <a:rPr lang="ar-SA" b="1" dirty="0"/>
              <a:t>على ماذا ترتكز هذه المنهجية؟ </a:t>
            </a:r>
          </a:p>
          <a:p>
            <a:pPr marL="457200" lvl="1" indent="0" algn="r" rtl="1">
              <a:buNone/>
            </a:pPr>
            <a:r>
              <a:rPr lang="ar-SA" sz="2800" dirty="0"/>
              <a:t>1. كيفية قيادة الشركات الناشئة بناء على استخدام الافتراضات.</a:t>
            </a:r>
          </a:p>
          <a:p>
            <a:pPr marL="457200" lvl="1" indent="0" algn="r" rtl="1">
              <a:buNone/>
            </a:pPr>
            <a:r>
              <a:rPr lang="ar-SA" sz="2800" dirty="0"/>
              <a:t>2. احداث تعديلات مستمرة باستخدام جبلة القيادة المسماة بحلقة الابتكار- القياس- التعلم.</a:t>
            </a:r>
          </a:p>
          <a:p>
            <a:pPr marL="457200" lvl="1" indent="0" algn="r" rtl="1">
              <a:buNone/>
            </a:pPr>
            <a:r>
              <a:rPr lang="ar-SA" sz="2800" dirty="0"/>
              <a:t>3. زيادة حجم وتنمية العمل بأقصى سرعة ممكنة</a:t>
            </a:r>
          </a:p>
          <a:p>
            <a:pPr algn="r" rtl="1"/>
            <a:endParaRPr lang="en-GB" dirty="0"/>
          </a:p>
        </p:txBody>
      </p:sp>
      <p:sp>
        <p:nvSpPr>
          <p:cNvPr id="4" name="Slide Number Placeholder 3">
            <a:extLst>
              <a:ext uri="{FF2B5EF4-FFF2-40B4-BE49-F238E27FC236}">
                <a16:creationId xmlns:a16="http://schemas.microsoft.com/office/drawing/2014/main" id="{6D874F62-EF8D-4122-AEFB-C508D37C0DED}"/>
              </a:ext>
            </a:extLst>
          </p:cNvPr>
          <p:cNvSpPr>
            <a:spLocks noGrp="1"/>
          </p:cNvSpPr>
          <p:nvPr>
            <p:ph type="sldNum" sz="quarter" idx="12"/>
          </p:nvPr>
        </p:nvSpPr>
        <p:spPr/>
        <p:txBody>
          <a:bodyPr/>
          <a:lstStyle/>
          <a:p>
            <a:fld id="{684116F3-50AA-B444-923E-D32C485E92B9}" type="slidenum">
              <a:rPr lang="en-US" smtClean="0"/>
              <a:t>15</a:t>
            </a:fld>
            <a:endParaRPr lang="en-US"/>
          </a:p>
        </p:txBody>
      </p:sp>
      <p:pic>
        <p:nvPicPr>
          <p:cNvPr id="5" name="Picture 2" descr="Image result for taif university">
            <a:extLst>
              <a:ext uri="{FF2B5EF4-FFF2-40B4-BE49-F238E27FC236}">
                <a16:creationId xmlns:a16="http://schemas.microsoft.com/office/drawing/2014/main" id="{391FA0BD-F737-4821-B71F-92BB80B7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9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80D02-E22E-4D22-8B9C-46FD1678D6E8}"/>
              </a:ext>
            </a:extLst>
          </p:cNvPr>
          <p:cNvSpPr>
            <a:spLocks noGrp="1"/>
          </p:cNvSpPr>
          <p:nvPr>
            <p:ph type="sldNum" sz="quarter" idx="12"/>
          </p:nvPr>
        </p:nvSpPr>
        <p:spPr/>
        <p:txBody>
          <a:bodyPr/>
          <a:lstStyle/>
          <a:p>
            <a:fld id="{684116F3-50AA-B444-923E-D32C485E92B9}" type="slidenum">
              <a:rPr lang="en-US" smtClean="0"/>
              <a:t>16</a:t>
            </a:fld>
            <a:endParaRPr lang="en-US"/>
          </a:p>
        </p:txBody>
      </p:sp>
      <p:sp>
        <p:nvSpPr>
          <p:cNvPr id="5" name="Isosceles Triangle 4">
            <a:extLst>
              <a:ext uri="{FF2B5EF4-FFF2-40B4-BE49-F238E27FC236}">
                <a16:creationId xmlns:a16="http://schemas.microsoft.com/office/drawing/2014/main" id="{28520C05-023F-42F8-ABB8-994C07AFB949}"/>
              </a:ext>
            </a:extLst>
          </p:cNvPr>
          <p:cNvSpPr/>
          <p:nvPr/>
        </p:nvSpPr>
        <p:spPr>
          <a:xfrm>
            <a:off x="6524366" y="1235413"/>
            <a:ext cx="4479587" cy="4221804"/>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C19C11AA-3046-4B0F-853F-1CDEB0F7FA31}"/>
              </a:ext>
            </a:extLst>
          </p:cNvPr>
          <p:cNvCxnSpPr>
            <a:cxnSpLocks/>
          </p:cNvCxnSpPr>
          <p:nvPr/>
        </p:nvCxnSpPr>
        <p:spPr>
          <a:xfrm>
            <a:off x="7110920"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BAA1CA-AED1-4BDD-BD90-115315B795A3}"/>
              </a:ext>
            </a:extLst>
          </p:cNvPr>
          <p:cNvCxnSpPr>
            <a:cxnSpLocks/>
          </p:cNvCxnSpPr>
          <p:nvPr/>
        </p:nvCxnSpPr>
        <p:spPr>
          <a:xfrm>
            <a:off x="7915305" y="2803650"/>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292D8AEB-7001-40F3-A89A-C8EEA7DC1855}"/>
              </a:ext>
            </a:extLst>
          </p:cNvPr>
          <p:cNvSpPr/>
          <p:nvPr/>
        </p:nvSpPr>
        <p:spPr>
          <a:xfrm>
            <a:off x="1091232" y="1237590"/>
            <a:ext cx="4479587" cy="4221804"/>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03775636-A965-4E8D-8F23-1173FF68B9A3}"/>
              </a:ext>
            </a:extLst>
          </p:cNvPr>
          <p:cNvCxnSpPr>
            <a:cxnSpLocks/>
          </p:cNvCxnSpPr>
          <p:nvPr/>
        </p:nvCxnSpPr>
        <p:spPr>
          <a:xfrm>
            <a:off x="1681148"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EE97C9-4D53-4A01-94D8-1CC49F8329A5}"/>
              </a:ext>
            </a:extLst>
          </p:cNvPr>
          <p:cNvCxnSpPr>
            <a:cxnSpLocks/>
          </p:cNvCxnSpPr>
          <p:nvPr/>
        </p:nvCxnSpPr>
        <p:spPr>
          <a:xfrm>
            <a:off x="2469782" y="2929414"/>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F798A9-4160-40B9-B1AF-08EA57C66B16}"/>
              </a:ext>
            </a:extLst>
          </p:cNvPr>
          <p:cNvSpPr txBox="1"/>
          <p:nvPr/>
        </p:nvSpPr>
        <p:spPr>
          <a:xfrm>
            <a:off x="8220105" y="3373995"/>
            <a:ext cx="1132114" cy="707886"/>
          </a:xfrm>
          <a:prstGeom prst="rect">
            <a:avLst/>
          </a:prstGeom>
          <a:noFill/>
        </p:spPr>
        <p:txBody>
          <a:bodyPr wrap="square" rtlCol="0">
            <a:spAutoFit/>
          </a:bodyPr>
          <a:lstStyle/>
          <a:p>
            <a:pPr algn="ctr"/>
            <a:r>
              <a:rPr lang="ar-SA" sz="2000" b="1" dirty="0">
                <a:solidFill>
                  <a:schemeClr val="bg1"/>
                </a:solidFill>
              </a:rPr>
              <a:t>الاستراتيجية </a:t>
            </a:r>
            <a:endParaRPr lang="en-GB" sz="2000" b="1" dirty="0">
              <a:solidFill>
                <a:schemeClr val="bg1"/>
              </a:solidFill>
            </a:endParaRPr>
          </a:p>
        </p:txBody>
      </p:sp>
      <p:sp>
        <p:nvSpPr>
          <p:cNvPr id="20" name="TextBox 19">
            <a:extLst>
              <a:ext uri="{FF2B5EF4-FFF2-40B4-BE49-F238E27FC236}">
                <a16:creationId xmlns:a16="http://schemas.microsoft.com/office/drawing/2014/main" id="{E6806599-827F-4D7A-A3E0-62857554A8D5}"/>
              </a:ext>
            </a:extLst>
          </p:cNvPr>
          <p:cNvSpPr txBox="1"/>
          <p:nvPr/>
        </p:nvSpPr>
        <p:spPr>
          <a:xfrm>
            <a:off x="2440018" y="3185357"/>
            <a:ext cx="1741715" cy="1323439"/>
          </a:xfrm>
          <a:prstGeom prst="rect">
            <a:avLst/>
          </a:prstGeom>
          <a:noFill/>
        </p:spPr>
        <p:txBody>
          <a:bodyPr wrap="square" rtlCol="0">
            <a:spAutoFit/>
          </a:bodyPr>
          <a:lstStyle/>
          <a:p>
            <a:pPr algn="ctr"/>
            <a:r>
              <a:rPr lang="ar-SA" sz="2000" b="1" dirty="0">
                <a:solidFill>
                  <a:schemeClr val="bg1"/>
                </a:solidFill>
              </a:rPr>
              <a:t>الاستراتيجية</a:t>
            </a:r>
          </a:p>
          <a:p>
            <a:pPr algn="ctr"/>
            <a:endParaRPr lang="ar-SA" sz="2000" b="1" dirty="0">
              <a:solidFill>
                <a:schemeClr val="bg1"/>
              </a:solidFill>
            </a:endParaRPr>
          </a:p>
          <a:p>
            <a:pPr algn="ctr"/>
            <a:r>
              <a:rPr lang="ar-SA" sz="2000" b="1" dirty="0">
                <a:solidFill>
                  <a:schemeClr val="bg1"/>
                </a:solidFill>
              </a:rPr>
              <a:t>الدوران على المحور  </a:t>
            </a:r>
            <a:endParaRPr lang="en-GB" sz="2000" b="1" dirty="0">
              <a:solidFill>
                <a:schemeClr val="bg1"/>
              </a:solidFill>
            </a:endParaRPr>
          </a:p>
        </p:txBody>
      </p:sp>
      <p:sp>
        <p:nvSpPr>
          <p:cNvPr id="21" name="TextBox 20">
            <a:extLst>
              <a:ext uri="{FF2B5EF4-FFF2-40B4-BE49-F238E27FC236}">
                <a16:creationId xmlns:a16="http://schemas.microsoft.com/office/drawing/2014/main" id="{870442AB-418A-42B0-B449-B12E7C7B143C}"/>
              </a:ext>
            </a:extLst>
          </p:cNvPr>
          <p:cNvSpPr txBox="1"/>
          <p:nvPr/>
        </p:nvSpPr>
        <p:spPr>
          <a:xfrm>
            <a:off x="8220105" y="4694273"/>
            <a:ext cx="1132114" cy="400110"/>
          </a:xfrm>
          <a:prstGeom prst="rect">
            <a:avLst/>
          </a:prstGeom>
          <a:noFill/>
        </p:spPr>
        <p:txBody>
          <a:bodyPr wrap="square" rtlCol="0">
            <a:spAutoFit/>
          </a:bodyPr>
          <a:lstStyle/>
          <a:p>
            <a:pPr algn="ctr"/>
            <a:r>
              <a:rPr lang="ar-SA" sz="2000" b="1" dirty="0">
                <a:solidFill>
                  <a:schemeClr val="bg1"/>
                </a:solidFill>
              </a:rPr>
              <a:t>الرؤية </a:t>
            </a:r>
            <a:endParaRPr lang="en-GB" sz="2000" b="1" dirty="0">
              <a:solidFill>
                <a:schemeClr val="bg1"/>
              </a:solidFill>
            </a:endParaRPr>
          </a:p>
        </p:txBody>
      </p:sp>
      <p:sp>
        <p:nvSpPr>
          <p:cNvPr id="22" name="TextBox 21">
            <a:extLst>
              <a:ext uri="{FF2B5EF4-FFF2-40B4-BE49-F238E27FC236}">
                <a16:creationId xmlns:a16="http://schemas.microsoft.com/office/drawing/2014/main" id="{9990E5F6-A704-4A20-A709-396CB6505375}"/>
              </a:ext>
            </a:extLst>
          </p:cNvPr>
          <p:cNvSpPr txBox="1"/>
          <p:nvPr/>
        </p:nvSpPr>
        <p:spPr>
          <a:xfrm>
            <a:off x="2764968" y="4678884"/>
            <a:ext cx="1132114" cy="400110"/>
          </a:xfrm>
          <a:prstGeom prst="rect">
            <a:avLst/>
          </a:prstGeom>
          <a:noFill/>
        </p:spPr>
        <p:txBody>
          <a:bodyPr wrap="square" rtlCol="0">
            <a:spAutoFit/>
          </a:bodyPr>
          <a:lstStyle/>
          <a:p>
            <a:pPr algn="ctr"/>
            <a:r>
              <a:rPr lang="ar-SA" sz="2000" b="1" dirty="0">
                <a:solidFill>
                  <a:schemeClr val="bg1"/>
                </a:solidFill>
              </a:rPr>
              <a:t>الرؤية  </a:t>
            </a:r>
            <a:endParaRPr lang="en-GB" sz="2000" b="1" dirty="0">
              <a:solidFill>
                <a:schemeClr val="bg1"/>
              </a:solidFill>
            </a:endParaRPr>
          </a:p>
        </p:txBody>
      </p:sp>
      <p:sp>
        <p:nvSpPr>
          <p:cNvPr id="23" name="TextBox 22">
            <a:extLst>
              <a:ext uri="{FF2B5EF4-FFF2-40B4-BE49-F238E27FC236}">
                <a16:creationId xmlns:a16="http://schemas.microsoft.com/office/drawing/2014/main" id="{546EA91E-9F20-43E9-A06B-115409970FB3}"/>
              </a:ext>
            </a:extLst>
          </p:cNvPr>
          <p:cNvSpPr txBox="1"/>
          <p:nvPr/>
        </p:nvSpPr>
        <p:spPr>
          <a:xfrm>
            <a:off x="8169961" y="2262061"/>
            <a:ext cx="1132114" cy="400110"/>
          </a:xfrm>
          <a:prstGeom prst="rect">
            <a:avLst/>
          </a:prstGeom>
          <a:noFill/>
        </p:spPr>
        <p:txBody>
          <a:bodyPr wrap="square" rtlCol="0">
            <a:spAutoFit/>
          </a:bodyPr>
          <a:lstStyle/>
          <a:p>
            <a:pPr algn="ctr"/>
            <a:r>
              <a:rPr lang="ar-SA" sz="2000" b="1" dirty="0">
                <a:solidFill>
                  <a:schemeClr val="bg1"/>
                </a:solidFill>
              </a:rPr>
              <a:t>المنتج  </a:t>
            </a:r>
            <a:endParaRPr lang="en-GB" sz="2000" b="1" dirty="0">
              <a:solidFill>
                <a:schemeClr val="bg1"/>
              </a:solidFill>
            </a:endParaRPr>
          </a:p>
        </p:txBody>
      </p:sp>
      <p:sp>
        <p:nvSpPr>
          <p:cNvPr id="24" name="TextBox 23">
            <a:extLst>
              <a:ext uri="{FF2B5EF4-FFF2-40B4-BE49-F238E27FC236}">
                <a16:creationId xmlns:a16="http://schemas.microsoft.com/office/drawing/2014/main" id="{C31D7B96-0127-4393-A54F-BB3ECA992720}"/>
              </a:ext>
            </a:extLst>
          </p:cNvPr>
          <p:cNvSpPr txBox="1"/>
          <p:nvPr/>
        </p:nvSpPr>
        <p:spPr>
          <a:xfrm>
            <a:off x="2744819" y="2196638"/>
            <a:ext cx="1132114" cy="707886"/>
          </a:xfrm>
          <a:prstGeom prst="rect">
            <a:avLst/>
          </a:prstGeom>
          <a:noFill/>
        </p:spPr>
        <p:txBody>
          <a:bodyPr wrap="square" rtlCol="0">
            <a:spAutoFit/>
          </a:bodyPr>
          <a:lstStyle/>
          <a:p>
            <a:pPr algn="ctr"/>
            <a:r>
              <a:rPr lang="ar-SA" sz="2000" b="1" dirty="0">
                <a:solidFill>
                  <a:schemeClr val="bg1"/>
                </a:solidFill>
              </a:rPr>
              <a:t>المنتج </a:t>
            </a:r>
          </a:p>
          <a:p>
            <a:pPr algn="ctr"/>
            <a:r>
              <a:rPr lang="ar-SA" sz="2000" b="1" dirty="0">
                <a:solidFill>
                  <a:schemeClr val="bg1"/>
                </a:solidFill>
              </a:rPr>
              <a:t>التحسين  </a:t>
            </a:r>
            <a:endParaRPr lang="en-GB" sz="2000" b="1" dirty="0">
              <a:solidFill>
                <a:schemeClr val="bg1"/>
              </a:solidFill>
            </a:endParaRPr>
          </a:p>
        </p:txBody>
      </p:sp>
      <p:pic>
        <p:nvPicPr>
          <p:cNvPr id="25" name="Picture 2" descr="Image result for taif university">
            <a:extLst>
              <a:ext uri="{FF2B5EF4-FFF2-40B4-BE49-F238E27FC236}">
                <a16:creationId xmlns:a16="http://schemas.microsoft.com/office/drawing/2014/main" id="{CEE47279-CCA3-4477-98EB-07CD0CB3F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2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64455-3C43-4D43-BC82-76903A7DFD50}"/>
              </a:ext>
            </a:extLst>
          </p:cNvPr>
          <p:cNvSpPr>
            <a:spLocks noGrp="1"/>
          </p:cNvSpPr>
          <p:nvPr>
            <p:ph idx="1"/>
          </p:nvPr>
        </p:nvSpPr>
        <p:spPr>
          <a:xfrm>
            <a:off x="838200" y="1562978"/>
            <a:ext cx="10515600" cy="4351338"/>
          </a:xfrm>
        </p:spPr>
        <p:txBody>
          <a:bodyPr>
            <a:normAutofit lnSpcReduction="10000"/>
          </a:bodyPr>
          <a:lstStyle/>
          <a:p>
            <a:pPr algn="r" rtl="1"/>
            <a:r>
              <a:rPr lang="ar-SA" b="1" dirty="0"/>
              <a:t>ماذا يقصد برائد الاعمال ؟</a:t>
            </a:r>
            <a:endParaRPr lang="ar-SA" dirty="0"/>
          </a:p>
          <a:p>
            <a:pPr marL="0" indent="0" algn="ctr">
              <a:buNone/>
            </a:pPr>
            <a:r>
              <a:rPr lang="en-US" sz="2400" b="1" i="1" u="sng" dirty="0">
                <a:latin typeface="Arial" panose="020B0604020202020204" pitchFamily="34" charset="0"/>
                <a:cs typeface="Arial" panose="020B0604020202020204" pitchFamily="34" charset="0"/>
              </a:rPr>
              <a:t>Mark’s Story</a:t>
            </a:r>
          </a:p>
          <a:p>
            <a:pPr marL="0" indent="0" algn="ctr">
              <a:buNone/>
            </a:pPr>
            <a:r>
              <a:rPr lang="ar-SA" dirty="0"/>
              <a:t>    كان مارك يمتلك جميع مقومات رائد الاعمال:</a:t>
            </a:r>
          </a:p>
          <a:p>
            <a:pPr marL="0" indent="0" algn="r">
              <a:buNone/>
            </a:pPr>
            <a:r>
              <a:rPr lang="ar-SA" dirty="0"/>
              <a:t>                                      - فريق عمل ممتاز</a:t>
            </a:r>
          </a:p>
          <a:p>
            <a:pPr marL="0" indent="0" algn="r">
              <a:buNone/>
            </a:pPr>
            <a:r>
              <a:rPr lang="ar-SA" dirty="0"/>
              <a:t>                                      - موظفين جيدين</a:t>
            </a:r>
          </a:p>
          <a:p>
            <a:pPr marL="0" indent="0" algn="r">
              <a:buNone/>
            </a:pPr>
            <a:r>
              <a:rPr lang="ar-SA" dirty="0"/>
              <a:t>                                      - رؤية قويه للمستقبل</a:t>
            </a:r>
          </a:p>
          <a:p>
            <a:pPr marL="0" indent="0" algn="r">
              <a:buNone/>
            </a:pPr>
            <a:r>
              <a:rPr lang="ar-SA" dirty="0"/>
              <a:t>                                      - الاستعداد للإقدام على المخاطر </a:t>
            </a:r>
          </a:p>
          <a:p>
            <a:pPr marL="0" indent="0" algn="r">
              <a:buNone/>
            </a:pPr>
            <a:r>
              <a:rPr lang="ar-SA" dirty="0"/>
              <a:t>                   </a:t>
            </a:r>
          </a:p>
          <a:p>
            <a:pPr marL="0" indent="0" algn="ctr">
              <a:buNone/>
            </a:pPr>
            <a:r>
              <a:rPr lang="ar-SA" sz="4000" b="1" dirty="0">
                <a:solidFill>
                  <a:srgbClr val="FF0000"/>
                </a:solidFill>
              </a:rPr>
              <a:t>ولكن ؟!</a:t>
            </a:r>
            <a:endParaRPr lang="en-GB" sz="4000" b="1" dirty="0">
              <a:solidFill>
                <a:srgbClr val="FF0000"/>
              </a:solidFill>
            </a:endParaRPr>
          </a:p>
        </p:txBody>
      </p:sp>
      <p:sp>
        <p:nvSpPr>
          <p:cNvPr id="4" name="Slide Number Placeholder 3">
            <a:extLst>
              <a:ext uri="{FF2B5EF4-FFF2-40B4-BE49-F238E27FC236}">
                <a16:creationId xmlns:a16="http://schemas.microsoft.com/office/drawing/2014/main" id="{16200040-2355-405A-A8EB-9C6FDBE2A84F}"/>
              </a:ext>
            </a:extLst>
          </p:cNvPr>
          <p:cNvSpPr>
            <a:spLocks noGrp="1"/>
          </p:cNvSpPr>
          <p:nvPr>
            <p:ph type="sldNum" sz="quarter" idx="12"/>
          </p:nvPr>
        </p:nvSpPr>
        <p:spPr/>
        <p:txBody>
          <a:bodyPr/>
          <a:lstStyle/>
          <a:p>
            <a:fld id="{684116F3-50AA-B444-923E-D32C485E92B9}" type="slidenum">
              <a:rPr lang="en-US" smtClean="0"/>
              <a:t>17</a:t>
            </a:fld>
            <a:endParaRPr lang="en-US"/>
          </a:p>
        </p:txBody>
      </p:sp>
      <p:sp>
        <p:nvSpPr>
          <p:cNvPr id="6" name="TextBox 5">
            <a:extLst>
              <a:ext uri="{FF2B5EF4-FFF2-40B4-BE49-F238E27FC236}">
                <a16:creationId xmlns:a16="http://schemas.microsoft.com/office/drawing/2014/main" id="{84784788-955A-4BCC-88E4-AAD84AA025CF}"/>
              </a:ext>
            </a:extLst>
          </p:cNvPr>
          <p:cNvSpPr txBox="1"/>
          <p:nvPr/>
        </p:nvSpPr>
        <p:spPr>
          <a:xfrm>
            <a:off x="4455981" y="622951"/>
            <a:ext cx="3119718" cy="646331"/>
          </a:xfrm>
          <a:prstGeom prst="rect">
            <a:avLst/>
          </a:prstGeom>
          <a:noFill/>
        </p:spPr>
        <p:txBody>
          <a:bodyPr wrap="square" rtlCol="0">
            <a:spAutoFit/>
          </a:bodyPr>
          <a:lstStyle/>
          <a:p>
            <a:pPr algn="ctr"/>
            <a:r>
              <a:rPr lang="ar-SA" sz="2800" b="1" u="sng" dirty="0">
                <a:solidFill>
                  <a:schemeClr val="accent6">
                    <a:lumMod val="75000"/>
                  </a:schemeClr>
                </a:solidFill>
                <a:cs typeface="Akhbar MT" pitchFamily="2" charset="-78"/>
              </a:rPr>
              <a:t>2</a:t>
            </a:r>
            <a:r>
              <a:rPr lang="ar-SA" sz="3600" b="1" u="sng" dirty="0">
                <a:solidFill>
                  <a:schemeClr val="accent6">
                    <a:lumMod val="75000"/>
                  </a:schemeClr>
                </a:solidFill>
                <a:cs typeface="Akhbar MT" pitchFamily="2" charset="-78"/>
              </a:rPr>
              <a:t>. التعريف</a:t>
            </a:r>
            <a:endParaRPr lang="en-GB" sz="3600" b="1" u="sng" dirty="0">
              <a:solidFill>
                <a:schemeClr val="accent6">
                  <a:lumMod val="75000"/>
                </a:schemeClr>
              </a:solidFill>
              <a:cs typeface="Akhbar MT" pitchFamily="2" charset="-78"/>
            </a:endParaRPr>
          </a:p>
        </p:txBody>
      </p:sp>
      <p:pic>
        <p:nvPicPr>
          <p:cNvPr id="7" name="Picture 2" descr="Image result for taif university">
            <a:extLst>
              <a:ext uri="{FF2B5EF4-FFF2-40B4-BE49-F238E27FC236}">
                <a16:creationId xmlns:a16="http://schemas.microsoft.com/office/drawing/2014/main" id="{CAC62C67-81CB-4ACE-830A-5E41FD9B8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7BF1D-6301-4D12-8936-9AB2514F786D}"/>
              </a:ext>
            </a:extLst>
          </p:cNvPr>
          <p:cNvSpPr>
            <a:spLocks noGrp="1"/>
          </p:cNvSpPr>
          <p:nvPr>
            <p:ph idx="1"/>
          </p:nvPr>
        </p:nvSpPr>
        <p:spPr>
          <a:xfrm>
            <a:off x="187960" y="396240"/>
            <a:ext cx="10515600" cy="4500880"/>
          </a:xfrm>
        </p:spPr>
        <p:txBody>
          <a:bodyPr>
            <a:noAutofit/>
          </a:bodyPr>
          <a:lstStyle/>
          <a:p>
            <a:pPr algn="r" rtl="1">
              <a:lnSpc>
                <a:spcPct val="150000"/>
              </a:lnSpc>
            </a:pPr>
            <a:r>
              <a:rPr lang="ar-SA" b="1" dirty="0">
                <a:solidFill>
                  <a:schemeClr val="accent6">
                    <a:lumMod val="75000"/>
                  </a:schemeClr>
                </a:solidFill>
                <a:latin typeface="Arial" panose="020B0604020202020204" pitchFamily="34" charset="0"/>
                <a:cs typeface="Arial" panose="020B0604020202020204" pitchFamily="34" charset="0"/>
              </a:rPr>
              <a:t>ماهي الشركة الناشئة؟ </a:t>
            </a:r>
          </a:p>
          <a:p>
            <a:pPr marL="457200" lvl="1" indent="0" algn="r" rtl="1">
              <a:lnSpc>
                <a:spcPct val="150000"/>
              </a:lnSpc>
              <a:buNone/>
            </a:pPr>
            <a:r>
              <a:rPr lang="ar-SA" sz="2800" dirty="0">
                <a:latin typeface="Arial" panose="020B0604020202020204" pitchFamily="34" charset="0"/>
                <a:cs typeface="Arial" panose="020B0604020202020204" pitchFamily="34" charset="0"/>
              </a:rPr>
              <a:t>- مؤسسة بشرية صممت لصنع منتجات او خدمات جديدة في </a:t>
            </a:r>
            <a:r>
              <a:rPr lang="ar-SA" sz="2800" b="1" u="sng" dirty="0">
                <a:latin typeface="Arial" panose="020B0604020202020204" pitchFamily="34" charset="0"/>
                <a:cs typeface="Arial" panose="020B0604020202020204" pitchFamily="34" charset="0"/>
              </a:rPr>
              <a:t>ظل ظروف شديدة الضبابية </a:t>
            </a:r>
          </a:p>
          <a:p>
            <a:pPr lvl="1" algn="r" rtl="1">
              <a:lnSpc>
                <a:spcPct val="150000"/>
              </a:lnSpc>
              <a:buFontTx/>
              <a:buChar char="-"/>
            </a:pPr>
            <a:r>
              <a:rPr lang="ar-SA" sz="2800" dirty="0">
                <a:latin typeface="Arial" panose="020B0604020202020204" pitchFamily="34" charset="0"/>
                <a:cs typeface="Arial" panose="020B0604020202020204" pitchFamily="34" charset="0"/>
              </a:rPr>
              <a:t>منتجاتها عباره عن </a:t>
            </a:r>
            <a:r>
              <a:rPr lang="ar-SA" sz="2800" b="1" u="sng" dirty="0">
                <a:latin typeface="Arial" panose="020B0604020202020204" pitchFamily="34" charset="0"/>
                <a:cs typeface="Arial" panose="020B0604020202020204" pitchFamily="34" charset="0"/>
              </a:rPr>
              <a:t>مبتكرات جديدة</a:t>
            </a:r>
            <a:endParaRPr lang="en-US" sz="2800" b="1" u="sng" dirty="0">
              <a:latin typeface="Arial" panose="020B0604020202020204" pitchFamily="34" charset="0"/>
              <a:cs typeface="Arial" panose="020B0604020202020204" pitchFamily="34" charset="0"/>
            </a:endParaRPr>
          </a:p>
          <a:p>
            <a:pPr marL="457200" lvl="1" indent="0" algn="r" rtl="1">
              <a:lnSpc>
                <a:spcPct val="150000"/>
              </a:lnSpc>
              <a:buNone/>
            </a:pPr>
            <a:r>
              <a:rPr lang="ar-SA" sz="2800" dirty="0">
                <a:latin typeface="Arial" panose="020B0604020202020204" pitchFamily="34" charset="0"/>
                <a:cs typeface="Arial" panose="020B0604020202020204" pitchFamily="34" charset="0"/>
              </a:rPr>
              <a:t>- الشركات الناشئة لا تتعلق بالمنتجات او الطفرات التكنولوجية ان الشركة الناشئة اكبر من مجموع اجزائها انها </a:t>
            </a:r>
            <a:r>
              <a:rPr lang="ar-SA" sz="2800" b="1" u="sng" dirty="0">
                <a:latin typeface="Arial" panose="020B0604020202020204" pitchFamily="34" charset="0"/>
                <a:cs typeface="Arial" panose="020B0604020202020204" pitchFamily="34" charset="0"/>
              </a:rPr>
              <a:t>مؤسسة ينشئها البشر</a:t>
            </a:r>
          </a:p>
          <a:p>
            <a:pPr marL="457200" lvl="1" indent="0" algn="r" rtl="1">
              <a:lnSpc>
                <a:spcPct val="150000"/>
              </a:lnSpc>
              <a:buNone/>
            </a:pPr>
            <a:r>
              <a:rPr lang="ar-SA" sz="2800" dirty="0">
                <a:latin typeface="Arial" panose="020B0604020202020204" pitchFamily="34" charset="0"/>
                <a:cs typeface="Arial" panose="020B0604020202020204" pitchFamily="34" charset="0"/>
              </a:rPr>
              <a:t>- الشركات الجديدة المستنسخة من شركة موجوده بالفعل من حيث بنيتها وأسعار منتجاتها وعملائها المستهدفين و منتجها ربما يكون استثمارا اقتصادا جذابا </a:t>
            </a:r>
            <a:r>
              <a:rPr lang="ar-SA" sz="2800" b="1" u="sng" dirty="0">
                <a:latin typeface="Arial" panose="020B0604020202020204" pitchFamily="34" charset="0"/>
                <a:cs typeface="Arial" panose="020B0604020202020204" pitchFamily="34" charset="0"/>
              </a:rPr>
              <a:t>ولكنها لا تعتبر شركة ناشئة</a:t>
            </a:r>
            <a:endParaRPr lang="en-GB" sz="2800" b="1" u="sng"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A4C347-FF25-492B-888B-CB54AE06AEAD}"/>
              </a:ext>
            </a:extLst>
          </p:cNvPr>
          <p:cNvSpPr>
            <a:spLocks noGrp="1"/>
          </p:cNvSpPr>
          <p:nvPr>
            <p:ph type="sldNum" sz="quarter" idx="12"/>
          </p:nvPr>
        </p:nvSpPr>
        <p:spPr/>
        <p:txBody>
          <a:bodyPr/>
          <a:lstStyle/>
          <a:p>
            <a:fld id="{684116F3-50AA-B444-923E-D32C485E92B9}" type="slidenum">
              <a:rPr lang="en-US" smtClean="0"/>
              <a:t>18</a:t>
            </a:fld>
            <a:endParaRPr lang="en-US"/>
          </a:p>
        </p:txBody>
      </p:sp>
      <p:pic>
        <p:nvPicPr>
          <p:cNvPr id="5" name="Picture 2" descr="Image result for taif university">
            <a:extLst>
              <a:ext uri="{FF2B5EF4-FFF2-40B4-BE49-F238E27FC236}">
                <a16:creationId xmlns:a16="http://schemas.microsoft.com/office/drawing/2014/main" id="{7C30466F-771C-42B0-B27F-DA5B87222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8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1A6C-DA86-4AD2-B318-CE0079C1A0AF}"/>
              </a:ext>
            </a:extLst>
          </p:cNvPr>
          <p:cNvSpPr>
            <a:spLocks noGrp="1"/>
          </p:cNvSpPr>
          <p:nvPr>
            <p:ph type="title"/>
          </p:nvPr>
        </p:nvSpPr>
        <p:spPr/>
        <p:txBody>
          <a:bodyPr>
            <a:normAutofit/>
          </a:bodyPr>
          <a:lstStyle/>
          <a:p>
            <a:pPr algn="ctr"/>
            <a:r>
              <a:rPr lang="ar-SA" sz="3600" b="1" u="sng" dirty="0">
                <a:solidFill>
                  <a:schemeClr val="accent6">
                    <a:lumMod val="75000"/>
                  </a:schemeClr>
                </a:solidFill>
                <a:cs typeface="Akhbar MT" pitchFamily="2" charset="-78"/>
              </a:rPr>
              <a:t>قصص نجاح</a:t>
            </a:r>
            <a:endParaRPr lang="en-GB" sz="3600" b="1" u="sng" dirty="0">
              <a:solidFill>
                <a:schemeClr val="accent6">
                  <a:lumMod val="75000"/>
                </a:schemeClr>
              </a:solidFill>
              <a:cs typeface="Akhbar MT" pitchFamily="2" charset="-78"/>
            </a:endParaRPr>
          </a:p>
        </p:txBody>
      </p:sp>
      <p:sp>
        <p:nvSpPr>
          <p:cNvPr id="3" name="Content Placeholder 2">
            <a:extLst>
              <a:ext uri="{FF2B5EF4-FFF2-40B4-BE49-F238E27FC236}">
                <a16:creationId xmlns:a16="http://schemas.microsoft.com/office/drawing/2014/main" id="{6A738387-E14F-4DE4-B309-6EC701AD5184}"/>
              </a:ext>
            </a:extLst>
          </p:cNvPr>
          <p:cNvSpPr>
            <a:spLocks noGrp="1"/>
          </p:cNvSpPr>
          <p:nvPr>
            <p:ph idx="1"/>
          </p:nvPr>
        </p:nvSpPr>
        <p:spPr>
          <a:xfrm>
            <a:off x="838200" y="1364327"/>
            <a:ext cx="10515600" cy="4351338"/>
          </a:xfrm>
        </p:spPr>
        <p:txBody>
          <a:bodyPr/>
          <a:lstStyle/>
          <a:p>
            <a:pPr algn="r" rtl="1">
              <a:lnSpc>
                <a:spcPct val="150000"/>
              </a:lnSpc>
            </a:pPr>
            <a:r>
              <a:rPr lang="ar-SA" dirty="0"/>
              <a:t>قصة </a:t>
            </a:r>
            <a:r>
              <a:rPr lang="ar-SA" dirty="0" err="1"/>
              <a:t>سنابتاكس</a:t>
            </a:r>
            <a:r>
              <a:rPr lang="ar-SA" dirty="0"/>
              <a:t> </a:t>
            </a:r>
          </a:p>
          <a:p>
            <a:pPr algn="r" rtl="1">
              <a:lnSpc>
                <a:spcPct val="150000"/>
              </a:lnSpc>
            </a:pPr>
            <a:r>
              <a:rPr lang="ar-SA" dirty="0"/>
              <a:t>قصة شركة </a:t>
            </a:r>
            <a:r>
              <a:rPr lang="ar-SA" dirty="0" err="1"/>
              <a:t>انتويت</a:t>
            </a:r>
            <a:r>
              <a:rPr lang="ar-SA" dirty="0"/>
              <a:t> لرائد الاعمال الأسطوري سكوت كوك </a:t>
            </a:r>
          </a:p>
          <a:p>
            <a:pPr algn="r" rtl="1">
              <a:lnSpc>
                <a:spcPct val="150000"/>
              </a:lnSpc>
            </a:pPr>
            <a:endParaRPr lang="en-GB" dirty="0"/>
          </a:p>
        </p:txBody>
      </p:sp>
      <p:sp>
        <p:nvSpPr>
          <p:cNvPr id="4" name="Slide Number Placeholder 3">
            <a:extLst>
              <a:ext uri="{FF2B5EF4-FFF2-40B4-BE49-F238E27FC236}">
                <a16:creationId xmlns:a16="http://schemas.microsoft.com/office/drawing/2014/main" id="{89E39EED-0751-4039-83EA-B1036C59A165}"/>
              </a:ext>
            </a:extLst>
          </p:cNvPr>
          <p:cNvSpPr>
            <a:spLocks noGrp="1"/>
          </p:cNvSpPr>
          <p:nvPr>
            <p:ph type="sldNum" sz="quarter" idx="12"/>
          </p:nvPr>
        </p:nvSpPr>
        <p:spPr/>
        <p:txBody>
          <a:bodyPr/>
          <a:lstStyle/>
          <a:p>
            <a:fld id="{684116F3-50AA-B444-923E-D32C485E92B9}" type="slidenum">
              <a:rPr lang="en-US" smtClean="0"/>
              <a:t>19</a:t>
            </a:fld>
            <a:endParaRPr lang="en-US"/>
          </a:p>
        </p:txBody>
      </p:sp>
      <p:pic>
        <p:nvPicPr>
          <p:cNvPr id="1026" name="Picture 2" descr="Scott Cook (Intuit) @ SXSW 2017 (cropped).jpg">
            <a:extLst>
              <a:ext uri="{FF2B5EF4-FFF2-40B4-BE49-F238E27FC236}">
                <a16:creationId xmlns:a16="http://schemas.microsoft.com/office/drawing/2014/main" id="{9A6CCE71-B9B9-4ABE-B078-735AF9E33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542" y="2944457"/>
            <a:ext cx="2192259" cy="2732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A50FDB-C778-4C63-B407-34DE99AF1A29}"/>
              </a:ext>
            </a:extLst>
          </p:cNvPr>
          <p:cNvSpPr txBox="1"/>
          <p:nvPr/>
        </p:nvSpPr>
        <p:spPr>
          <a:xfrm>
            <a:off x="5258542" y="2950202"/>
            <a:ext cx="1510872" cy="369332"/>
          </a:xfrm>
          <a:prstGeom prst="rect">
            <a:avLst/>
          </a:prstGeom>
          <a:noFill/>
        </p:spPr>
        <p:txBody>
          <a:bodyPr wrap="square" rtlCol="0">
            <a:spAutoFit/>
          </a:bodyPr>
          <a:lstStyle/>
          <a:p>
            <a:r>
              <a:rPr lang="en-US" dirty="0"/>
              <a:t>Scott Cook</a:t>
            </a:r>
            <a:endParaRPr lang="en-GB" dirty="0"/>
          </a:p>
        </p:txBody>
      </p:sp>
      <p:pic>
        <p:nvPicPr>
          <p:cNvPr id="1028" name="Picture 4" descr="2700coastavenue.jpg">
            <a:extLst>
              <a:ext uri="{FF2B5EF4-FFF2-40B4-BE49-F238E27FC236}">
                <a16:creationId xmlns:a16="http://schemas.microsoft.com/office/drawing/2014/main" id="{AF63B640-7E6A-44A2-ABAC-71A08E745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2944457"/>
            <a:ext cx="3952461" cy="2732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الضرائب‬‎">
            <a:extLst>
              <a:ext uri="{FF2B5EF4-FFF2-40B4-BE49-F238E27FC236}">
                <a16:creationId xmlns:a16="http://schemas.microsoft.com/office/drawing/2014/main" id="{F78240E4-7E83-4BC5-87D1-D7D5919AE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497" y="3486710"/>
            <a:ext cx="3461451" cy="16483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aif university">
            <a:extLst>
              <a:ext uri="{FF2B5EF4-FFF2-40B4-BE49-F238E27FC236}">
                <a16:creationId xmlns:a16="http://schemas.microsoft.com/office/drawing/2014/main" id="{8E4F78F1-212C-4512-BE71-DE4FFD8AE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8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9F2DB1-19FD-CF48-B9D4-79D3E61A0EE8}"/>
              </a:ext>
            </a:extLst>
          </p:cNvPr>
          <p:cNvSpPr/>
          <p:nvPr/>
        </p:nvSpPr>
        <p:spPr>
          <a:xfrm>
            <a:off x="7595544" y="1857553"/>
            <a:ext cx="4047904" cy="523220"/>
          </a:xfrm>
          <a:prstGeom prst="rect">
            <a:avLst/>
          </a:prstGeom>
        </p:spPr>
        <p:txBody>
          <a:bodyPr wrap="none">
            <a:spAutoFit/>
          </a:bodyPr>
          <a:lstStyle/>
          <a:p>
            <a:pPr lvl="0" rtl="1" eaLnBrk="0" fontAlgn="base" hangingPunct="0">
              <a:spcBef>
                <a:spcPct val="0"/>
              </a:spcBef>
              <a:spcAft>
                <a:spcPct val="0"/>
              </a:spcAft>
            </a:pPr>
            <a:r>
              <a:rPr lang="ar-EG" altLang="en-US" sz="2800" b="1" u="sng" dirty="0">
                <a:solidFill>
                  <a:schemeClr val="accent6">
                    <a:lumMod val="50000"/>
                  </a:schemeClr>
                </a:solidFill>
                <a:latin typeface="Times New Roman" panose="02020603050405020304" pitchFamily="18" charset="0"/>
              </a:rPr>
              <a:t>هدف المقرر ومخرجاته التعليمية:</a:t>
            </a:r>
          </a:p>
        </p:txBody>
      </p:sp>
      <p:sp>
        <p:nvSpPr>
          <p:cNvPr id="10" name="Rectangle 9">
            <a:extLst>
              <a:ext uri="{FF2B5EF4-FFF2-40B4-BE49-F238E27FC236}">
                <a16:creationId xmlns:a16="http://schemas.microsoft.com/office/drawing/2014/main" id="{C5C01788-510D-3445-90B7-501A0576E2F7}"/>
              </a:ext>
            </a:extLst>
          </p:cNvPr>
          <p:cNvSpPr/>
          <p:nvPr/>
        </p:nvSpPr>
        <p:spPr>
          <a:xfrm>
            <a:off x="1481559" y="3063240"/>
            <a:ext cx="10021310" cy="2125582"/>
          </a:xfrm>
          <a:prstGeom prst="rect">
            <a:avLst/>
          </a:prstGeom>
        </p:spPr>
        <p:txBody>
          <a:bodyPr wrap="square">
            <a:spAutoFit/>
          </a:bodyPr>
          <a:lstStyle/>
          <a:p>
            <a:pPr algn="r" rtl="1"/>
            <a:r>
              <a:rPr lang="ar-SA" sz="2800" b="1" dirty="0">
                <a:solidFill>
                  <a:schemeClr val="accent4">
                    <a:lumMod val="50000"/>
                  </a:schemeClr>
                </a:solidFill>
              </a:rPr>
              <a:t>الهدف الرئيس للمقرر: </a:t>
            </a:r>
          </a:p>
          <a:p>
            <a:pPr algn="r" rtl="1">
              <a:lnSpc>
                <a:spcPct val="150000"/>
              </a:lnSpc>
            </a:pPr>
            <a:r>
              <a:rPr lang="ar-EG" sz="2400" dirty="0"/>
              <a:t>يهدف مقرر الابتكار وريادة الاعمال الى تنمية المهارات</a:t>
            </a:r>
            <a:r>
              <a:rPr lang="ar-SA" sz="2400" dirty="0"/>
              <a:t> الابتكارية والإبداعية وثقافة ريادة الأعمال لدى  طلبة الجامعة. مما يجعلهم قادرين على خلق فرص عمل لأنفسهم وزملائهم والمساهمة الفاعلة في الاقتصاد الوطني بما يتوافق مع رؤية المملكة 2030. </a:t>
            </a:r>
            <a:endParaRPr lang="en-US" sz="2400" dirty="0"/>
          </a:p>
        </p:txBody>
      </p:sp>
      <p:pic>
        <p:nvPicPr>
          <p:cNvPr id="7" name="Picture 2" descr="Image result for taif university">
            <a:extLst>
              <a:ext uri="{FF2B5EF4-FFF2-40B4-BE49-F238E27FC236}">
                <a16:creationId xmlns:a16="http://schemas.microsoft.com/office/drawing/2014/main" id="{8409F737-E9FB-4E80-8F19-8E5DAD667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innovation and entrepreneurship">
            <a:extLst>
              <a:ext uri="{FF2B5EF4-FFF2-40B4-BE49-F238E27FC236}">
                <a16:creationId xmlns:a16="http://schemas.microsoft.com/office/drawing/2014/main" id="{C543B31D-392A-4F2D-B27B-03043D100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52" y="165991"/>
            <a:ext cx="3263009" cy="32630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495987E-EEC7-4D8D-A766-04C231E19B2C}"/>
              </a:ext>
            </a:extLst>
          </p:cNvPr>
          <p:cNvSpPr>
            <a:spLocks noGrp="1"/>
          </p:cNvSpPr>
          <p:nvPr>
            <p:ph type="sldNum" sz="quarter" idx="12"/>
          </p:nvPr>
        </p:nvSpPr>
        <p:spPr/>
        <p:txBody>
          <a:bodyPr/>
          <a:lstStyle/>
          <a:p>
            <a:fld id="{684116F3-50AA-B444-923E-D32C485E92B9}" type="slidenum">
              <a:rPr lang="en-US" smtClean="0"/>
              <a:t>2</a:t>
            </a:fld>
            <a:endParaRPr lang="en-US"/>
          </a:p>
        </p:txBody>
      </p:sp>
    </p:spTree>
    <p:extLst>
      <p:ext uri="{BB962C8B-B14F-4D97-AF65-F5344CB8AC3E}">
        <p14:creationId xmlns:p14="http://schemas.microsoft.com/office/powerpoint/2010/main" val="36092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1044F-CBDA-485D-BF7F-E391F97497ED}"/>
              </a:ext>
            </a:extLst>
          </p:cNvPr>
          <p:cNvSpPr>
            <a:spLocks noGrp="1"/>
          </p:cNvSpPr>
          <p:nvPr>
            <p:ph idx="1"/>
          </p:nvPr>
        </p:nvSpPr>
        <p:spPr/>
        <p:txBody>
          <a:bodyPr/>
          <a:lstStyle/>
          <a:p>
            <a:pPr algn="r" rtl="1">
              <a:lnSpc>
                <a:spcPct val="150000"/>
              </a:lnSpc>
            </a:pPr>
            <a:r>
              <a:rPr lang="ar-SA" dirty="0">
                <a:latin typeface="Arial" panose="020B0604020202020204" pitchFamily="34" charset="0"/>
                <a:cs typeface="Arial" panose="020B0604020202020204" pitchFamily="34" charset="0"/>
              </a:rPr>
              <a:t>التعلم المثبت هو أسلوب صارم لإظهار التقدم عندما يغرس في تربة الضبابية الشديدة التي تنمو فيها الشركات الناشئة.</a:t>
            </a:r>
          </a:p>
          <a:p>
            <a:pPr algn="r" rtl="1">
              <a:lnSpc>
                <a:spcPct val="150000"/>
              </a:lnSpc>
            </a:pPr>
            <a:r>
              <a:rPr lang="ar-SA" dirty="0">
                <a:latin typeface="Arial" panose="020B0604020202020204" pitchFamily="34" charset="0"/>
                <a:cs typeface="Arial" panose="020B0604020202020204" pitchFamily="34" charset="0"/>
              </a:rPr>
              <a:t>يعتبر التعلم المثبت عملية تجريبية لإظهار ان الفريق قد اكتشف حقائق قيمة عن التوقعات التجارية المحتملة للمشروع الجديد في الوقت الحاضر وفي المستقبل. </a:t>
            </a:r>
          </a:p>
          <a:p>
            <a:pPr algn="r" rtl="1">
              <a:lnSpc>
                <a:spcPct val="150000"/>
              </a:lnSpc>
            </a:pPr>
            <a:r>
              <a:rPr lang="ar-SA" dirty="0">
                <a:latin typeface="Arial" panose="020B0604020202020204" pitchFamily="34" charset="0"/>
                <a:cs typeface="Arial" panose="020B0604020202020204" pitchFamily="34" charset="0"/>
              </a:rPr>
              <a:t>التعلم المثبت هو أسلوب اكثر تماسكا و دقة وسرعة من توقعات السوق او الخطط التجارية التقليدية. </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05203EF-C8A3-4625-B6BC-8EFEAABE7886}"/>
              </a:ext>
            </a:extLst>
          </p:cNvPr>
          <p:cNvSpPr>
            <a:spLocks noGrp="1"/>
          </p:cNvSpPr>
          <p:nvPr>
            <p:ph type="sldNum" sz="quarter" idx="12"/>
          </p:nvPr>
        </p:nvSpPr>
        <p:spPr/>
        <p:txBody>
          <a:bodyPr/>
          <a:lstStyle/>
          <a:p>
            <a:fld id="{684116F3-50AA-B444-923E-D32C485E92B9}" type="slidenum">
              <a:rPr lang="en-US" smtClean="0"/>
              <a:t>20</a:t>
            </a:fld>
            <a:endParaRPr lang="en-US"/>
          </a:p>
        </p:txBody>
      </p:sp>
      <p:sp>
        <p:nvSpPr>
          <p:cNvPr id="7" name="TextBox 6">
            <a:extLst>
              <a:ext uri="{FF2B5EF4-FFF2-40B4-BE49-F238E27FC236}">
                <a16:creationId xmlns:a16="http://schemas.microsoft.com/office/drawing/2014/main" id="{FF8EF187-CE66-4442-B294-6333B06B53F7}"/>
              </a:ext>
            </a:extLst>
          </p:cNvPr>
          <p:cNvSpPr txBox="1"/>
          <p:nvPr/>
        </p:nvSpPr>
        <p:spPr>
          <a:xfrm>
            <a:off x="4455981" y="622951"/>
            <a:ext cx="3119718" cy="646331"/>
          </a:xfrm>
          <a:prstGeom prst="rect">
            <a:avLst/>
          </a:prstGeom>
          <a:noFill/>
        </p:spPr>
        <p:txBody>
          <a:bodyPr wrap="square" rtlCol="0">
            <a:spAutoFit/>
          </a:bodyPr>
          <a:lstStyle/>
          <a:p>
            <a:pPr algn="ctr"/>
            <a:r>
              <a:rPr lang="ar-SA" sz="2800" b="1" u="sng" dirty="0">
                <a:solidFill>
                  <a:schemeClr val="accent6">
                    <a:lumMod val="75000"/>
                  </a:schemeClr>
                </a:solidFill>
                <a:cs typeface="Akhbar MT" pitchFamily="2" charset="-78"/>
              </a:rPr>
              <a:t>3</a:t>
            </a:r>
            <a:r>
              <a:rPr lang="ar-SA" sz="3600" b="1" u="sng" dirty="0">
                <a:solidFill>
                  <a:schemeClr val="accent6">
                    <a:lumMod val="75000"/>
                  </a:schemeClr>
                </a:solidFill>
                <a:cs typeface="Akhbar MT" pitchFamily="2" charset="-78"/>
              </a:rPr>
              <a:t>. التعلم</a:t>
            </a:r>
            <a:endParaRPr lang="en-GB" sz="3600" b="1" u="sng" dirty="0">
              <a:solidFill>
                <a:schemeClr val="accent6">
                  <a:lumMod val="75000"/>
                </a:schemeClr>
              </a:solidFill>
              <a:cs typeface="Akhbar MT" pitchFamily="2" charset="-78"/>
            </a:endParaRPr>
          </a:p>
        </p:txBody>
      </p:sp>
      <p:pic>
        <p:nvPicPr>
          <p:cNvPr id="8" name="Picture 2" descr="Image result for taif university">
            <a:extLst>
              <a:ext uri="{FF2B5EF4-FFF2-40B4-BE49-F238E27FC236}">
                <a16:creationId xmlns:a16="http://schemas.microsoft.com/office/drawing/2014/main" id="{0778028F-743F-4B45-8FA2-81150239D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6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1AA3BC-789F-4873-9E2E-FB0F64C40BE6}"/>
              </a:ext>
            </a:extLst>
          </p:cNvPr>
          <p:cNvSpPr>
            <a:spLocks noGrp="1"/>
          </p:cNvSpPr>
          <p:nvPr>
            <p:ph type="sldNum" sz="quarter" idx="12"/>
          </p:nvPr>
        </p:nvSpPr>
        <p:spPr/>
        <p:txBody>
          <a:bodyPr/>
          <a:lstStyle/>
          <a:p>
            <a:fld id="{684116F3-50AA-B444-923E-D32C485E92B9}" type="slidenum">
              <a:rPr lang="en-US" smtClean="0"/>
              <a:t>21</a:t>
            </a:fld>
            <a:endParaRPr lang="en-US"/>
          </a:p>
        </p:txBody>
      </p:sp>
      <p:pic>
        <p:nvPicPr>
          <p:cNvPr id="3074" name="Picture 2" descr="Image result for validated learning lean startup">
            <a:extLst>
              <a:ext uri="{FF2B5EF4-FFF2-40B4-BE49-F238E27FC236}">
                <a16:creationId xmlns:a16="http://schemas.microsoft.com/office/drawing/2014/main" id="{5CA2FCF2-F4B7-403A-AC62-DC1EDC4C7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7864" y="1034386"/>
            <a:ext cx="6756272" cy="4789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aif university">
            <a:extLst>
              <a:ext uri="{FF2B5EF4-FFF2-40B4-BE49-F238E27FC236}">
                <a16:creationId xmlns:a16="http://schemas.microsoft.com/office/drawing/2014/main" id="{2D63F925-1358-4A10-9A0B-F5A1178C5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4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086A-E5E6-4A2F-B891-0A605125DAA0}"/>
              </a:ext>
            </a:extLst>
          </p:cNvPr>
          <p:cNvSpPr>
            <a:spLocks noGrp="1"/>
          </p:cNvSpPr>
          <p:nvPr>
            <p:ph type="title"/>
          </p:nvPr>
        </p:nvSpPr>
        <p:spPr>
          <a:xfrm>
            <a:off x="1411321" y="459227"/>
            <a:ext cx="9369357" cy="1325563"/>
          </a:xfrm>
        </p:spPr>
        <p:txBody>
          <a:bodyPr>
            <a:normAutofit/>
          </a:bodyPr>
          <a:lstStyle/>
          <a:p>
            <a:pPr algn="ctr"/>
            <a:r>
              <a:rPr lang="ar-SA" sz="3600" b="1" u="sng" dirty="0">
                <a:solidFill>
                  <a:schemeClr val="accent6">
                    <a:lumMod val="75000"/>
                  </a:schemeClr>
                </a:solidFill>
                <a:cs typeface="Akhbar MT" pitchFamily="2" charset="-78"/>
              </a:rPr>
              <a:t>كيف تم تطبيق التعلم المثبت في شركة </a:t>
            </a:r>
            <a:r>
              <a:rPr lang="ar-SA" sz="3600" b="1" u="sng" dirty="0" err="1">
                <a:solidFill>
                  <a:schemeClr val="accent6">
                    <a:lumMod val="75000"/>
                  </a:schemeClr>
                </a:solidFill>
                <a:cs typeface="Akhbar MT" pitchFamily="2" charset="-78"/>
              </a:rPr>
              <a:t>امفيو</a:t>
            </a:r>
            <a:r>
              <a:rPr lang="ar-SA" sz="3600" b="1" u="sng" dirty="0">
                <a:solidFill>
                  <a:schemeClr val="accent6">
                    <a:lumMod val="75000"/>
                  </a:schemeClr>
                </a:solidFill>
                <a:cs typeface="Akhbar MT" pitchFamily="2" charset="-78"/>
              </a:rPr>
              <a:t>؟</a:t>
            </a:r>
            <a:endParaRPr lang="en-GB" sz="3600" b="1" u="sng" dirty="0">
              <a:solidFill>
                <a:schemeClr val="accent6">
                  <a:lumMod val="75000"/>
                </a:schemeClr>
              </a:solidFill>
              <a:cs typeface="Akhbar MT" pitchFamily="2" charset="-78"/>
            </a:endParaRPr>
          </a:p>
        </p:txBody>
      </p:sp>
      <p:sp>
        <p:nvSpPr>
          <p:cNvPr id="3" name="Content Placeholder 2">
            <a:extLst>
              <a:ext uri="{FF2B5EF4-FFF2-40B4-BE49-F238E27FC236}">
                <a16:creationId xmlns:a16="http://schemas.microsoft.com/office/drawing/2014/main" id="{403CE4FB-2F33-47AB-AD0A-9E3E026DEAFA}"/>
              </a:ext>
            </a:extLst>
          </p:cNvPr>
          <p:cNvSpPr>
            <a:spLocks noGrp="1"/>
          </p:cNvSpPr>
          <p:nvPr>
            <p:ph idx="1"/>
          </p:nvPr>
        </p:nvSpPr>
        <p:spPr>
          <a:xfrm>
            <a:off x="838200" y="1825625"/>
            <a:ext cx="10515600" cy="4351338"/>
          </a:xfrm>
        </p:spPr>
        <p:txBody>
          <a:bodyPr>
            <a:normAutofit lnSpcReduction="10000"/>
          </a:bodyPr>
          <a:lstStyle/>
          <a:p>
            <a:pPr algn="r" rtl="1">
              <a:lnSpc>
                <a:spcPct val="150000"/>
              </a:lnSpc>
            </a:pPr>
            <a:r>
              <a:rPr lang="ar-SA" dirty="0"/>
              <a:t>الاستراتيجية العبقرية </a:t>
            </a:r>
          </a:p>
          <a:p>
            <a:pPr algn="r" rtl="1">
              <a:lnSpc>
                <a:spcPct val="150000"/>
              </a:lnSpc>
            </a:pPr>
            <a:r>
              <a:rPr lang="ar-SA" dirty="0"/>
              <a:t>قبل الاطلاق بستة اشهر </a:t>
            </a:r>
          </a:p>
          <a:p>
            <a:pPr algn="r" rtl="1">
              <a:lnSpc>
                <a:spcPct val="150000"/>
              </a:lnSpc>
            </a:pPr>
            <a:r>
              <a:rPr lang="ar-SA" dirty="0"/>
              <a:t>الاطلاق </a:t>
            </a:r>
          </a:p>
          <a:p>
            <a:pPr algn="r" rtl="1">
              <a:lnSpc>
                <a:spcPct val="150000"/>
              </a:lnSpc>
            </a:pPr>
            <a:r>
              <a:rPr lang="ar-SA" dirty="0"/>
              <a:t>التحدث مع العملاء</a:t>
            </a:r>
          </a:p>
          <a:p>
            <a:pPr algn="r" rtl="1">
              <a:lnSpc>
                <a:spcPct val="150000"/>
              </a:lnSpc>
            </a:pPr>
            <a:r>
              <a:rPr lang="ar-SA" dirty="0"/>
              <a:t>التخلص من عملي ( التخلص من الاف السطور من الاكواد البرمجية)</a:t>
            </a:r>
          </a:p>
          <a:p>
            <a:pPr algn="r" rtl="1">
              <a:lnSpc>
                <a:spcPct val="150000"/>
              </a:lnSpc>
            </a:pPr>
            <a:r>
              <a:rPr lang="ar-SA" dirty="0"/>
              <a:t>القيمة في مقابل الفقد </a:t>
            </a:r>
          </a:p>
          <a:p>
            <a:pPr algn="r" rtl="1">
              <a:lnSpc>
                <a:spcPct val="150000"/>
              </a:lnSpc>
            </a:pPr>
            <a:endParaRPr lang="ar-SA" dirty="0"/>
          </a:p>
        </p:txBody>
      </p:sp>
      <p:sp>
        <p:nvSpPr>
          <p:cNvPr id="4" name="Slide Number Placeholder 3">
            <a:extLst>
              <a:ext uri="{FF2B5EF4-FFF2-40B4-BE49-F238E27FC236}">
                <a16:creationId xmlns:a16="http://schemas.microsoft.com/office/drawing/2014/main" id="{CB3CB20A-9F94-40A0-81BD-7D9E9CA399C0}"/>
              </a:ext>
            </a:extLst>
          </p:cNvPr>
          <p:cNvSpPr>
            <a:spLocks noGrp="1"/>
          </p:cNvSpPr>
          <p:nvPr>
            <p:ph type="sldNum" sz="quarter" idx="12"/>
          </p:nvPr>
        </p:nvSpPr>
        <p:spPr/>
        <p:txBody>
          <a:bodyPr/>
          <a:lstStyle/>
          <a:p>
            <a:fld id="{684116F3-50AA-B444-923E-D32C485E92B9}" type="slidenum">
              <a:rPr lang="en-US" smtClean="0"/>
              <a:t>22</a:t>
            </a:fld>
            <a:endParaRPr lang="en-US"/>
          </a:p>
        </p:txBody>
      </p:sp>
      <p:pic>
        <p:nvPicPr>
          <p:cNvPr id="5" name="Picture 4" descr="Image result for IMVU COMPANY">
            <a:extLst>
              <a:ext uri="{FF2B5EF4-FFF2-40B4-BE49-F238E27FC236}">
                <a16:creationId xmlns:a16="http://schemas.microsoft.com/office/drawing/2014/main" id="{7089BCB4-7A7F-42B9-992E-DEE2E11615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160" y="3934165"/>
            <a:ext cx="2492375" cy="2422185"/>
          </a:xfrm>
          <a:prstGeom prst="rect">
            <a:avLst/>
          </a:prstGeom>
          <a:noFill/>
          <a:ln w="9525">
            <a:noFill/>
          </a:ln>
        </p:spPr>
      </p:pic>
      <p:pic>
        <p:nvPicPr>
          <p:cNvPr id="6" name="Picture 2" descr="Image result for taif university">
            <a:extLst>
              <a:ext uri="{FF2B5EF4-FFF2-40B4-BE49-F238E27FC236}">
                <a16:creationId xmlns:a16="http://schemas.microsoft.com/office/drawing/2014/main" id="{A9B75DD8-3086-4AC0-8E54-A710CAA28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7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FB6F-CFBE-461D-B46F-AB7A429770BF}"/>
              </a:ext>
            </a:extLst>
          </p:cNvPr>
          <p:cNvSpPr>
            <a:spLocks noGrp="1"/>
          </p:cNvSpPr>
          <p:nvPr>
            <p:ph type="title"/>
          </p:nvPr>
        </p:nvSpPr>
        <p:spPr>
          <a:xfrm>
            <a:off x="838200" y="416969"/>
            <a:ext cx="10515600" cy="1325563"/>
          </a:xfrm>
        </p:spPr>
        <p:txBody>
          <a:bodyPr>
            <a:normAutofit/>
          </a:bodyPr>
          <a:lstStyle/>
          <a:p>
            <a:pPr algn="ctr"/>
            <a:r>
              <a:rPr lang="ar-SA" sz="3600" b="1" u="sng" dirty="0">
                <a:solidFill>
                  <a:schemeClr val="accent6">
                    <a:lumMod val="75000"/>
                  </a:schemeClr>
                </a:solidFill>
                <a:cs typeface="Akhbar MT" pitchFamily="2" charset="-78"/>
              </a:rPr>
              <a:t>الدروس المستفادة من قصة شركة </a:t>
            </a:r>
            <a:r>
              <a:rPr lang="ar-SA" sz="3600" b="1" u="sng" dirty="0" err="1">
                <a:solidFill>
                  <a:schemeClr val="accent6">
                    <a:lumMod val="75000"/>
                  </a:schemeClr>
                </a:solidFill>
                <a:cs typeface="Akhbar MT" pitchFamily="2" charset="-78"/>
              </a:rPr>
              <a:t>امفيو</a:t>
            </a:r>
            <a:endParaRPr lang="en-GB" sz="3600" b="1" u="sng" dirty="0">
              <a:solidFill>
                <a:schemeClr val="accent6">
                  <a:lumMod val="75000"/>
                </a:schemeClr>
              </a:solidFill>
              <a:cs typeface="Akhbar MT" pitchFamily="2" charset="-78"/>
            </a:endParaRPr>
          </a:p>
        </p:txBody>
      </p:sp>
      <p:sp>
        <p:nvSpPr>
          <p:cNvPr id="3" name="Content Placeholder 2">
            <a:extLst>
              <a:ext uri="{FF2B5EF4-FFF2-40B4-BE49-F238E27FC236}">
                <a16:creationId xmlns:a16="http://schemas.microsoft.com/office/drawing/2014/main" id="{06AC6345-73B3-4907-BE17-49A9EFDC9D8B}"/>
              </a:ext>
            </a:extLst>
          </p:cNvPr>
          <p:cNvSpPr>
            <a:spLocks noGrp="1"/>
          </p:cNvSpPr>
          <p:nvPr>
            <p:ph idx="1"/>
          </p:nvPr>
        </p:nvSpPr>
        <p:spPr>
          <a:xfrm>
            <a:off x="1053796" y="1336132"/>
            <a:ext cx="10515600" cy="2584787"/>
          </a:xfrm>
        </p:spPr>
        <p:txBody>
          <a:bodyPr>
            <a:noAutofit/>
          </a:bodyPr>
          <a:lstStyle/>
          <a:p>
            <a:pPr marL="0" indent="0" algn="r">
              <a:lnSpc>
                <a:spcPct val="170000"/>
              </a:lnSpc>
              <a:buNone/>
            </a:pPr>
            <a:r>
              <a:rPr lang="ar-SA" sz="2400" dirty="0"/>
              <a:t>- اعدت كلية ستانفورد للدراسات العليا في إدارة الاعمال دراسة رسمية عن السنوات الأولى من عمر شركة </a:t>
            </a:r>
            <a:r>
              <a:rPr lang="ar-SA" sz="2400" dirty="0" err="1"/>
              <a:t>امفيو</a:t>
            </a:r>
            <a:r>
              <a:rPr lang="ar-SA" sz="2400" dirty="0"/>
              <a:t>. </a:t>
            </a:r>
          </a:p>
          <a:p>
            <a:pPr marL="0" indent="0" algn="r">
              <a:lnSpc>
                <a:spcPct val="170000"/>
              </a:lnSpc>
              <a:buNone/>
            </a:pPr>
            <a:r>
              <a:rPr lang="ar-SA" sz="2400" dirty="0"/>
              <a:t>- أصبحت جزءا من مناهج إدارة الاعمال في العديد من كليات هارفارد لإدارة الاعمال.</a:t>
            </a:r>
          </a:p>
          <a:p>
            <a:pPr marL="0" indent="0" algn="r">
              <a:lnSpc>
                <a:spcPct val="170000"/>
              </a:lnSpc>
              <a:buNone/>
            </a:pPr>
            <a:r>
              <a:rPr lang="ar-SA" sz="2400" dirty="0"/>
              <a:t>يحصى من ورش العمل والمحاضرات و المؤتمرات.</a:t>
            </a:r>
            <a:r>
              <a:rPr lang="en-US" sz="2400" dirty="0"/>
              <a:t>  </a:t>
            </a:r>
            <a:r>
              <a:rPr lang="ar-SA" sz="2400" dirty="0"/>
              <a:t>- شارك قصته في عدد  لا</a:t>
            </a:r>
            <a:r>
              <a:rPr lang="en-US" sz="2400" dirty="0"/>
              <a:t> </a:t>
            </a:r>
            <a:endParaRPr lang="ar-SA" sz="2400" dirty="0"/>
          </a:p>
          <a:p>
            <a:pPr marL="0" indent="0" algn="r">
              <a:lnSpc>
                <a:spcPct val="170000"/>
              </a:lnSpc>
              <a:buNone/>
            </a:pPr>
            <a:r>
              <a:rPr lang="ar-SA" sz="2400" dirty="0"/>
              <a:t>- منهجية لين قائمة على فهم المبادئ الخفية التي تجعل الشركات تحقق النجاح.</a:t>
            </a:r>
          </a:p>
          <a:p>
            <a:pPr marL="0" indent="0" algn="r">
              <a:lnSpc>
                <a:spcPct val="170000"/>
              </a:lnSpc>
              <a:buNone/>
            </a:pPr>
            <a:r>
              <a:rPr lang="ar-SA" sz="2400" dirty="0"/>
              <a:t>- كل شركة ناشئة تحتاج الى الأسلوب العلمي لإدارة هذه الشركة. </a:t>
            </a:r>
            <a:endParaRPr lang="en-GB" sz="2400" dirty="0"/>
          </a:p>
        </p:txBody>
      </p:sp>
      <p:sp>
        <p:nvSpPr>
          <p:cNvPr id="4" name="Slide Number Placeholder 3">
            <a:extLst>
              <a:ext uri="{FF2B5EF4-FFF2-40B4-BE49-F238E27FC236}">
                <a16:creationId xmlns:a16="http://schemas.microsoft.com/office/drawing/2014/main" id="{BD23436C-4603-453B-BC21-D914FD84AF4C}"/>
              </a:ext>
            </a:extLst>
          </p:cNvPr>
          <p:cNvSpPr>
            <a:spLocks noGrp="1"/>
          </p:cNvSpPr>
          <p:nvPr>
            <p:ph type="sldNum" sz="quarter" idx="12"/>
          </p:nvPr>
        </p:nvSpPr>
        <p:spPr/>
        <p:txBody>
          <a:bodyPr/>
          <a:lstStyle/>
          <a:p>
            <a:fld id="{684116F3-50AA-B444-923E-D32C485E92B9}" type="slidenum">
              <a:rPr lang="en-US" smtClean="0"/>
              <a:t>23</a:t>
            </a:fld>
            <a:endParaRPr lang="en-US"/>
          </a:p>
        </p:txBody>
      </p:sp>
      <p:pic>
        <p:nvPicPr>
          <p:cNvPr id="6146" name="Picture 2" descr="Image result for ‫كلية هارفارد‬‎">
            <a:extLst>
              <a:ext uri="{FF2B5EF4-FFF2-40B4-BE49-F238E27FC236}">
                <a16:creationId xmlns:a16="http://schemas.microsoft.com/office/drawing/2014/main" id="{BB35FA6F-E22C-44A2-8268-138702467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625" y="4442773"/>
            <a:ext cx="1986165" cy="19861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ستانفورد‬‎">
            <a:extLst>
              <a:ext uri="{FF2B5EF4-FFF2-40B4-BE49-F238E27FC236}">
                <a16:creationId xmlns:a16="http://schemas.microsoft.com/office/drawing/2014/main" id="{B50BF213-1AC9-4EB2-A79E-A3444B8DF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 y="4558228"/>
            <a:ext cx="1976695" cy="1755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aif university">
            <a:extLst>
              <a:ext uri="{FF2B5EF4-FFF2-40B4-BE49-F238E27FC236}">
                <a16:creationId xmlns:a16="http://schemas.microsoft.com/office/drawing/2014/main" id="{A2D8A3D9-34EC-4E18-8A6D-9CF044036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2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BAAB6-B881-4D61-BABE-E5BAF42BD1E1}"/>
              </a:ext>
            </a:extLst>
          </p:cNvPr>
          <p:cNvSpPr>
            <a:spLocks noGrp="1"/>
          </p:cNvSpPr>
          <p:nvPr>
            <p:ph idx="1"/>
          </p:nvPr>
        </p:nvSpPr>
        <p:spPr>
          <a:xfrm>
            <a:off x="415589" y="1589449"/>
            <a:ext cx="11085825" cy="4554930"/>
          </a:xfrm>
        </p:spPr>
        <p:txBody>
          <a:bodyPr/>
          <a:lstStyle/>
          <a:p>
            <a:pPr algn="r" rtl="1">
              <a:lnSpc>
                <a:spcPct val="150000"/>
              </a:lnSpc>
            </a:pPr>
            <a:r>
              <a:rPr lang="ar-SA" dirty="0">
                <a:latin typeface="Arial" panose="020B0604020202020204" pitchFamily="34" charset="0"/>
                <a:cs typeface="Arial" panose="020B0604020202020204" pitchFamily="34" charset="0"/>
              </a:rPr>
              <a:t>أي من اراء العملاء يجب الاستماع اليه ؟</a:t>
            </a:r>
          </a:p>
          <a:p>
            <a:pPr algn="r" rtl="1">
              <a:lnSpc>
                <a:spcPct val="150000"/>
              </a:lnSpc>
            </a:pPr>
            <a:r>
              <a:rPr lang="ar-SA" dirty="0">
                <a:latin typeface="Arial" panose="020B0604020202020204" pitchFamily="34" charset="0"/>
                <a:cs typeface="Arial" panose="020B0604020202020204" pitchFamily="34" charset="0"/>
              </a:rPr>
              <a:t>كيف نحدد الأولويات بين الكثير من الخصائص التي يمكننا انشاؤها؟ </a:t>
            </a:r>
          </a:p>
          <a:p>
            <a:pPr algn="r" rtl="1">
              <a:lnSpc>
                <a:spcPct val="150000"/>
              </a:lnSpc>
            </a:pPr>
            <a:r>
              <a:rPr lang="ar-SA" dirty="0">
                <a:latin typeface="Arial" panose="020B0604020202020204" pitchFamily="34" charset="0"/>
                <a:cs typeface="Arial" panose="020B0604020202020204" pitchFamily="34" charset="0"/>
              </a:rPr>
              <a:t>أي من الخصائص تعتبر ضرورية لنجاح المنتج وايها تعتبر ثانوية ؟</a:t>
            </a:r>
          </a:p>
          <a:p>
            <a:pPr algn="r" rtl="1">
              <a:lnSpc>
                <a:spcPct val="150000"/>
              </a:lnSpc>
            </a:pPr>
            <a:r>
              <a:rPr lang="ar-SA" dirty="0">
                <a:latin typeface="Arial" panose="020B0604020202020204" pitchFamily="34" charset="0"/>
                <a:cs typeface="Arial" panose="020B0604020202020204" pitchFamily="34" charset="0"/>
              </a:rPr>
              <a:t>ما الذي يمكننا تغييره بأمان وما الذي قد يغضب عملاءنا؟ </a:t>
            </a:r>
          </a:p>
          <a:p>
            <a:pPr algn="r" rtl="1">
              <a:lnSpc>
                <a:spcPct val="150000"/>
              </a:lnSpc>
            </a:pPr>
            <a:r>
              <a:rPr lang="ar-SA" dirty="0">
                <a:latin typeface="Arial" panose="020B0604020202020204" pitchFamily="34" charset="0"/>
                <a:cs typeface="Arial" panose="020B0604020202020204" pitchFamily="34" charset="0"/>
              </a:rPr>
              <a:t>ما الذي قد يسعد عملائنا الحاليين على حساب العملاء المستقبليين؟</a:t>
            </a:r>
          </a:p>
          <a:p>
            <a:pPr algn="r" rtl="1">
              <a:lnSpc>
                <a:spcPct val="150000"/>
              </a:lnSpc>
            </a:pPr>
            <a:r>
              <a:rPr lang="ar-SA" dirty="0">
                <a:latin typeface="Arial" panose="020B0604020202020204" pitchFamily="34" charset="0"/>
                <a:cs typeface="Arial" panose="020B0604020202020204" pitchFamily="34" charset="0"/>
              </a:rPr>
              <a:t>ما الذي يجب علينا العمل لتحقيقه فيما بعد ؟</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91191A-03D4-4A25-8616-75AFFA3140FD}"/>
              </a:ext>
            </a:extLst>
          </p:cNvPr>
          <p:cNvSpPr>
            <a:spLocks noGrp="1"/>
          </p:cNvSpPr>
          <p:nvPr>
            <p:ph type="sldNum" sz="quarter" idx="12"/>
          </p:nvPr>
        </p:nvSpPr>
        <p:spPr/>
        <p:txBody>
          <a:bodyPr/>
          <a:lstStyle/>
          <a:p>
            <a:fld id="{684116F3-50AA-B444-923E-D32C485E92B9}" type="slidenum">
              <a:rPr lang="en-US" smtClean="0"/>
              <a:t>24</a:t>
            </a:fld>
            <a:endParaRPr lang="en-US"/>
          </a:p>
        </p:txBody>
      </p:sp>
      <p:pic>
        <p:nvPicPr>
          <p:cNvPr id="2050" name="Picture 2" descr="Related image">
            <a:extLst>
              <a:ext uri="{FF2B5EF4-FFF2-40B4-BE49-F238E27FC236}">
                <a16:creationId xmlns:a16="http://schemas.microsoft.com/office/drawing/2014/main" id="{19E3F1E2-FFC8-4796-BCFB-AB3B73C94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81" y="242364"/>
            <a:ext cx="3021319" cy="2768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3484CE-BA30-4A5C-A1FB-771B393A05F4}"/>
              </a:ext>
            </a:extLst>
          </p:cNvPr>
          <p:cNvSpPr txBox="1"/>
          <p:nvPr/>
        </p:nvSpPr>
        <p:spPr>
          <a:xfrm>
            <a:off x="4455981" y="622951"/>
            <a:ext cx="3119718" cy="646331"/>
          </a:xfrm>
          <a:prstGeom prst="rect">
            <a:avLst/>
          </a:prstGeom>
          <a:noFill/>
        </p:spPr>
        <p:txBody>
          <a:bodyPr wrap="square" rtlCol="0">
            <a:spAutoFit/>
          </a:bodyPr>
          <a:lstStyle/>
          <a:p>
            <a:pPr algn="ctr"/>
            <a:r>
              <a:rPr lang="ar-SA" sz="2800" b="1" u="sng" dirty="0">
                <a:solidFill>
                  <a:schemeClr val="accent6">
                    <a:lumMod val="75000"/>
                  </a:schemeClr>
                </a:solidFill>
                <a:cs typeface="Akhbar MT" pitchFamily="2" charset="-78"/>
              </a:rPr>
              <a:t>4</a:t>
            </a:r>
            <a:r>
              <a:rPr lang="ar-SA" sz="3600" b="1" u="sng" dirty="0">
                <a:solidFill>
                  <a:schemeClr val="accent6">
                    <a:lumMod val="75000"/>
                  </a:schemeClr>
                </a:solidFill>
                <a:cs typeface="Akhbar MT" pitchFamily="2" charset="-78"/>
              </a:rPr>
              <a:t>. التجربة</a:t>
            </a:r>
            <a:endParaRPr lang="en-GB" sz="3600" b="1" u="sng" dirty="0">
              <a:solidFill>
                <a:schemeClr val="accent6">
                  <a:lumMod val="75000"/>
                </a:schemeClr>
              </a:solidFill>
              <a:cs typeface="Akhbar MT" pitchFamily="2" charset="-78"/>
            </a:endParaRPr>
          </a:p>
        </p:txBody>
      </p:sp>
      <p:pic>
        <p:nvPicPr>
          <p:cNvPr id="9" name="Picture 2" descr="Image result for taif university">
            <a:extLst>
              <a:ext uri="{FF2B5EF4-FFF2-40B4-BE49-F238E27FC236}">
                <a16:creationId xmlns:a16="http://schemas.microsoft.com/office/drawing/2014/main" id="{2707FAA0-DDE8-44C5-9385-DB38D5C21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2787D-27E5-429B-941A-302C94CCBB81}"/>
              </a:ext>
            </a:extLst>
          </p:cNvPr>
          <p:cNvSpPr>
            <a:spLocks noGrp="1"/>
          </p:cNvSpPr>
          <p:nvPr>
            <p:ph type="sldNum" sz="quarter" idx="12"/>
          </p:nvPr>
        </p:nvSpPr>
        <p:spPr/>
        <p:txBody>
          <a:bodyPr/>
          <a:lstStyle/>
          <a:p>
            <a:fld id="{684116F3-50AA-B444-923E-D32C485E92B9}" type="slidenum">
              <a:rPr lang="en-US" smtClean="0"/>
              <a:t>25</a:t>
            </a:fld>
            <a:endParaRPr lang="en-US"/>
          </a:p>
        </p:txBody>
      </p:sp>
      <p:pic>
        <p:nvPicPr>
          <p:cNvPr id="6"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081C7FD-B057-4026-A09A-957E0657C4BD}"/>
              </a:ext>
            </a:extLst>
          </p:cNvPr>
          <p:cNvSpPr/>
          <p:nvPr/>
        </p:nvSpPr>
        <p:spPr>
          <a:xfrm>
            <a:off x="3048000" y="2013528"/>
            <a:ext cx="8305800" cy="3370153"/>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أي من اراء العملاء يجب الاستماع اليه ؟</a:t>
            </a:r>
          </a:p>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كيف نحدد الأولويات بين الكثير من الخصائص التي يمكننا انشاؤها؟ </a:t>
            </a:r>
          </a:p>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أي من الخصائص تعتبر ضرورية لنجاح المنتج وايها تعتبر ثانوية ؟</a:t>
            </a:r>
          </a:p>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ما الذي يمكننا تغييره بأمان وما الذي قد يغضب عملاءنا؟ </a:t>
            </a:r>
          </a:p>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ما الذي قد يسعد عملائنا الحاليين على حساب العملاء المستقبليين؟</a:t>
            </a:r>
          </a:p>
          <a:p>
            <a:pPr marL="342900" indent="-342900" algn="r" rtl="1">
              <a:lnSpc>
                <a:spcPct val="150000"/>
              </a:lnSpc>
              <a:buFont typeface="Arial" panose="020B0604020202020204" pitchFamily="34" charset="0"/>
              <a:buChar char="•"/>
            </a:pPr>
            <a:r>
              <a:rPr lang="ar-SA" sz="2400" dirty="0">
                <a:latin typeface="Arial" panose="020B0604020202020204" pitchFamily="34" charset="0"/>
                <a:cs typeface="Akhbar MT" pitchFamily="2" charset="-78"/>
              </a:rPr>
              <a:t>ما الذي يجب علينا العمل لتحقيقه فيما بعد ؟</a:t>
            </a:r>
            <a:endParaRPr lang="en-GB" dirty="0">
              <a:latin typeface="Arial" panose="020B0604020202020204" pitchFamily="34" charset="0"/>
              <a:cs typeface="Akhbar MT" pitchFamily="2" charset="-78"/>
            </a:endParaRPr>
          </a:p>
        </p:txBody>
      </p:sp>
      <p:sp>
        <p:nvSpPr>
          <p:cNvPr id="7" name="TextBox 6">
            <a:extLst>
              <a:ext uri="{FF2B5EF4-FFF2-40B4-BE49-F238E27FC236}">
                <a16:creationId xmlns:a16="http://schemas.microsoft.com/office/drawing/2014/main" id="{659AF393-C247-4801-98C3-E05BEAA97336}"/>
              </a:ext>
            </a:extLst>
          </p:cNvPr>
          <p:cNvSpPr txBox="1"/>
          <p:nvPr/>
        </p:nvSpPr>
        <p:spPr>
          <a:xfrm>
            <a:off x="4636851" y="603425"/>
            <a:ext cx="2918298" cy="646331"/>
          </a:xfrm>
          <a:prstGeom prst="rect">
            <a:avLst/>
          </a:prstGeom>
          <a:noFill/>
        </p:spPr>
        <p:txBody>
          <a:bodyPr wrap="square" rtlCol="0">
            <a:spAutoFit/>
          </a:bodyPr>
          <a:lstStyle/>
          <a:p>
            <a:pPr algn="ctr"/>
            <a:r>
              <a:rPr lang="ar-SA" sz="2400" b="1" dirty="0">
                <a:solidFill>
                  <a:srgbClr val="E2BB41"/>
                </a:solidFill>
                <a:cs typeface="Akhbar MT" pitchFamily="2" charset="-78"/>
              </a:rPr>
              <a:t>4-</a:t>
            </a:r>
            <a:r>
              <a:rPr lang="ar-SA" sz="3600" b="1" dirty="0">
                <a:solidFill>
                  <a:srgbClr val="E2BB41"/>
                </a:solidFill>
                <a:cs typeface="Akhbar MT" pitchFamily="2" charset="-78"/>
              </a:rPr>
              <a:t> التجربة </a:t>
            </a:r>
            <a:endParaRPr lang="en-GB" sz="3600" b="1" dirty="0">
              <a:solidFill>
                <a:srgbClr val="E2BB41"/>
              </a:solidFill>
              <a:cs typeface="Akhbar MT" pitchFamily="2" charset="-78"/>
            </a:endParaRPr>
          </a:p>
        </p:txBody>
      </p:sp>
      <p:pic>
        <p:nvPicPr>
          <p:cNvPr id="1026" name="Picture 2" descr="Related image">
            <a:extLst>
              <a:ext uri="{FF2B5EF4-FFF2-40B4-BE49-F238E27FC236}">
                <a16:creationId xmlns:a16="http://schemas.microsoft.com/office/drawing/2014/main" id="{C4FFF447-6FCD-4468-AF00-1DC490194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1204"/>
            <a:ext cx="555212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6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D766E736-49F4-4EB3-ABDA-B441578676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0161" y="622620"/>
            <a:ext cx="8715983" cy="56127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taif university">
            <a:extLst>
              <a:ext uri="{FF2B5EF4-FFF2-40B4-BE49-F238E27FC236}">
                <a16:creationId xmlns:a16="http://schemas.microsoft.com/office/drawing/2014/main" id="{F8660A72-78BA-4D73-B180-7F0D85133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8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3C450F-474A-4AAF-969B-95292D047514}"/>
              </a:ext>
            </a:extLst>
          </p:cNvPr>
          <p:cNvSpPr>
            <a:spLocks noGrp="1"/>
          </p:cNvSpPr>
          <p:nvPr>
            <p:ph type="sldNum" sz="quarter" idx="12"/>
          </p:nvPr>
        </p:nvSpPr>
        <p:spPr>
          <a:xfrm>
            <a:off x="8610600" y="6356350"/>
            <a:ext cx="2743200" cy="365125"/>
          </a:xfrm>
        </p:spPr>
        <p:txBody>
          <a:bodyPr/>
          <a:lstStyle/>
          <a:p>
            <a:fld id="{684116F3-50AA-B444-923E-D32C485E92B9}" type="slidenum">
              <a:rPr lang="en-US" smtClean="0"/>
              <a:t>27</a:t>
            </a:fld>
            <a:endParaRPr lang="en-US"/>
          </a:p>
        </p:txBody>
      </p:sp>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A717C3E-8FC9-4800-8D29-2CFFA57364D7}"/>
              </a:ext>
            </a:extLst>
          </p:cNvPr>
          <p:cNvSpPr>
            <a:spLocks noGrp="1"/>
          </p:cNvSpPr>
          <p:nvPr>
            <p:ph idx="1"/>
          </p:nvPr>
        </p:nvSpPr>
        <p:spPr>
          <a:xfrm>
            <a:off x="770105" y="1532882"/>
            <a:ext cx="10515600" cy="4530725"/>
          </a:xfrm>
        </p:spPr>
        <p:txBody>
          <a:bodyPr/>
          <a:lstStyle/>
          <a:p>
            <a:pPr marL="0" indent="0" algn="r">
              <a:buNone/>
            </a:pPr>
            <a:r>
              <a:rPr lang="ar-SA" dirty="0">
                <a:cs typeface="Akhbar MT" pitchFamily="2" charset="-78"/>
              </a:rPr>
              <a:t>- التجريب يتضمن تتبع الأسلوب العلمي الذي يبدا بفرضية واضحة تضع توقعات عما يجب ان  يحدث و من ثم يضع هذه التوقعات موضع الاختبار.</a:t>
            </a:r>
          </a:p>
          <a:p>
            <a:pPr marL="0" indent="0" algn="r">
              <a:buNone/>
            </a:pPr>
            <a:r>
              <a:rPr lang="ar-SA" dirty="0">
                <a:cs typeface="Akhbar MT" pitchFamily="2" charset="-78"/>
              </a:rPr>
              <a:t> </a:t>
            </a:r>
          </a:p>
          <a:p>
            <a:pPr marL="0" indent="0" algn="r">
              <a:buNone/>
            </a:pPr>
            <a:endParaRPr lang="en-US" dirty="0">
              <a:cs typeface="Akhbar MT" pitchFamily="2" charset="-78"/>
            </a:endParaRPr>
          </a:p>
          <a:p>
            <a:pPr marL="0" indent="0" algn="r">
              <a:buNone/>
            </a:pPr>
            <a:endParaRPr lang="ar-SA" dirty="0">
              <a:cs typeface="Akhbar MT" pitchFamily="2" charset="-78"/>
            </a:endParaRPr>
          </a:p>
        </p:txBody>
      </p:sp>
      <p:graphicFrame>
        <p:nvGraphicFramePr>
          <p:cNvPr id="9" name="Diagram 8">
            <a:extLst>
              <a:ext uri="{FF2B5EF4-FFF2-40B4-BE49-F238E27FC236}">
                <a16:creationId xmlns:a16="http://schemas.microsoft.com/office/drawing/2014/main" id="{F8BE48DF-5B12-43A6-87A1-B70769A73AAE}"/>
              </a:ext>
            </a:extLst>
          </p:cNvPr>
          <p:cNvGraphicFramePr/>
          <p:nvPr/>
        </p:nvGraphicFramePr>
        <p:xfrm>
          <a:off x="1938505" y="1478279"/>
          <a:ext cx="8178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20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72F77-9EBB-4E63-9F8B-16824F77080B}"/>
              </a:ext>
            </a:extLst>
          </p:cNvPr>
          <p:cNvSpPr>
            <a:spLocks noGrp="1"/>
          </p:cNvSpPr>
          <p:nvPr>
            <p:ph idx="1"/>
          </p:nvPr>
        </p:nvSpPr>
        <p:spPr>
          <a:xfrm>
            <a:off x="838200" y="1879600"/>
            <a:ext cx="10515600" cy="3098800"/>
          </a:xfrm>
        </p:spPr>
        <p:txBody>
          <a:bodyPr>
            <a:normAutofit fontScale="92500"/>
          </a:bodyPr>
          <a:lstStyle/>
          <a:p>
            <a:pPr marL="0" indent="0" algn="r">
              <a:buNone/>
            </a:pPr>
            <a:r>
              <a:rPr lang="ar-SA" dirty="0">
                <a:cs typeface="Akhbar MT" pitchFamily="2" charset="-78"/>
              </a:rPr>
              <a:t>- تبدأ قصة تأسيس متجر </a:t>
            </a:r>
            <a:r>
              <a:rPr lang="ar-SA" b="1" dirty="0">
                <a:cs typeface="Akhbar MT" pitchFamily="2" charset="-78"/>
              </a:rPr>
              <a:t>زابوس</a:t>
            </a:r>
            <a:r>
              <a:rPr lang="ar-SA" dirty="0">
                <a:cs typeface="Akhbar MT" pitchFamily="2" charset="-78"/>
              </a:rPr>
              <a:t> الالكتروني الشهير عندما كان يسير “نيك </a:t>
            </a:r>
            <a:r>
              <a:rPr lang="ar-SA" dirty="0" err="1">
                <a:cs typeface="Akhbar MT" pitchFamily="2" charset="-78"/>
              </a:rPr>
              <a:t>سوينمورن</a:t>
            </a:r>
            <a:r>
              <a:rPr lang="ar-SA" dirty="0">
                <a:cs typeface="Akhbar MT" pitchFamily="2" charset="-78"/>
              </a:rPr>
              <a:t>” في احد الطرقات في ولاية سان فرانسيسكو في عام </a:t>
            </a:r>
            <a:r>
              <a:rPr lang="ar-SA" sz="2000" dirty="0">
                <a:cs typeface="Akhbar MT" pitchFamily="2" charset="-78"/>
              </a:rPr>
              <a:t>1999</a:t>
            </a:r>
            <a:r>
              <a:rPr lang="ar-SA" dirty="0">
                <a:cs typeface="Akhbar MT" pitchFamily="2" charset="-78"/>
              </a:rPr>
              <a:t> بغرض البحث عن حذاء معين يرغب في </a:t>
            </a:r>
            <a:r>
              <a:rPr lang="ar-SA" dirty="0" err="1">
                <a:cs typeface="Akhbar MT" pitchFamily="2" charset="-78"/>
              </a:rPr>
              <a:t>شرائة</a:t>
            </a:r>
            <a:r>
              <a:rPr lang="ar-SA" dirty="0">
                <a:cs typeface="Akhbar MT" pitchFamily="2" charset="-78"/>
              </a:rPr>
              <a:t>، ولكنة ظل يبحث ولم </a:t>
            </a:r>
            <a:r>
              <a:rPr lang="ar-SA" dirty="0" err="1">
                <a:cs typeface="Akhbar MT" pitchFamily="2" charset="-78"/>
              </a:rPr>
              <a:t>يجدة</a:t>
            </a:r>
            <a:r>
              <a:rPr lang="ar-SA" dirty="0">
                <a:cs typeface="Akhbar MT" pitchFamily="2" charset="-78"/>
              </a:rPr>
              <a:t> الا في احد المحلات ولكن كان متوفر بلون غير محبب </a:t>
            </a:r>
            <a:r>
              <a:rPr lang="ar-SA" dirty="0" err="1">
                <a:cs typeface="Akhbar MT" pitchFamily="2" charset="-78"/>
              </a:rPr>
              <a:t>لة</a:t>
            </a:r>
            <a:r>
              <a:rPr lang="ar-SA" dirty="0">
                <a:cs typeface="Akhbar MT" pitchFamily="2" charset="-78"/>
              </a:rPr>
              <a:t> واثناء </a:t>
            </a:r>
            <a:r>
              <a:rPr lang="ar-SA" dirty="0" err="1">
                <a:cs typeface="Akhbar MT" pitchFamily="2" charset="-78"/>
              </a:rPr>
              <a:t>تجولة</a:t>
            </a:r>
            <a:r>
              <a:rPr lang="ar-SA" dirty="0">
                <a:cs typeface="Akhbar MT" pitchFamily="2" charset="-78"/>
              </a:rPr>
              <a:t> وجد نفس الحذاء في متجر اخر ولكنة كان مقاس واحد فقط وغير مناسب </a:t>
            </a:r>
            <a:r>
              <a:rPr lang="ar-SA" dirty="0" err="1">
                <a:cs typeface="Akhbar MT" pitchFamily="2" charset="-78"/>
              </a:rPr>
              <a:t>لة</a:t>
            </a:r>
            <a:r>
              <a:rPr lang="ar-SA" dirty="0">
                <a:cs typeface="Akhbar MT" pitchFamily="2" charset="-78"/>
              </a:rPr>
              <a:t> وبعد وقت طويل من التجول اصيب نيك </a:t>
            </a:r>
            <a:r>
              <a:rPr lang="ar-SA" dirty="0" err="1">
                <a:cs typeface="Akhbar MT" pitchFamily="2" charset="-78"/>
              </a:rPr>
              <a:t>بالاحباط</a:t>
            </a:r>
            <a:r>
              <a:rPr lang="ar-SA" dirty="0">
                <a:cs typeface="Akhbar MT" pitchFamily="2" charset="-78"/>
              </a:rPr>
              <a:t> الشديد </a:t>
            </a:r>
            <a:r>
              <a:rPr lang="ar-SA" dirty="0" err="1">
                <a:cs typeface="Akhbar MT" pitchFamily="2" charset="-78"/>
              </a:rPr>
              <a:t>ويتسائل</a:t>
            </a:r>
            <a:r>
              <a:rPr lang="ar-SA" dirty="0">
                <a:cs typeface="Akhbar MT" pitchFamily="2" charset="-78"/>
              </a:rPr>
              <a:t> كيف لا يتوافر طلبة في منطقة راقية جدا مثل </a:t>
            </a:r>
            <a:r>
              <a:rPr lang="ar-SA" dirty="0" err="1">
                <a:cs typeface="Akhbar MT" pitchFamily="2" charset="-78"/>
              </a:rPr>
              <a:t>هذة</a:t>
            </a:r>
            <a:r>
              <a:rPr lang="ar-SA" dirty="0">
                <a:cs typeface="Akhbar MT" pitchFamily="2" charset="-78"/>
              </a:rPr>
              <a:t>، وبالطبع لم يستلم نيك وقرر ان يبحث في مكان اخر عن الحذاء الذي </a:t>
            </a:r>
            <a:r>
              <a:rPr lang="ar-SA" dirty="0" err="1">
                <a:cs typeface="Akhbar MT" pitchFamily="2" charset="-78"/>
              </a:rPr>
              <a:t>يريدة</a:t>
            </a:r>
            <a:r>
              <a:rPr lang="ar-SA" dirty="0">
                <a:cs typeface="Akhbar MT" pitchFamily="2" charset="-78"/>
              </a:rPr>
              <a:t> وهذا المكان هو الانترنت ولكنة تفاجأ بقلة المتاجر وبالطبع لم يجد </a:t>
            </a:r>
            <a:r>
              <a:rPr lang="ar-SA" dirty="0" err="1">
                <a:cs typeface="Akhbar MT" pitchFamily="2" charset="-78"/>
              </a:rPr>
              <a:t>حذائة</a:t>
            </a:r>
            <a:r>
              <a:rPr lang="ar-SA" dirty="0">
                <a:cs typeface="Akhbar MT" pitchFamily="2" charset="-78"/>
              </a:rPr>
              <a:t> وكانت </a:t>
            </a:r>
            <a:r>
              <a:rPr lang="ar-SA" dirty="0" err="1">
                <a:cs typeface="Akhbar MT" pitchFamily="2" charset="-78"/>
              </a:rPr>
              <a:t>هذة</a:t>
            </a:r>
            <a:r>
              <a:rPr lang="ar-SA" dirty="0">
                <a:cs typeface="Akhbar MT" pitchFamily="2" charset="-78"/>
              </a:rPr>
              <a:t> بداية لفكرة عظيمة سينتج عنها فيما بعض موقع </a:t>
            </a:r>
            <a:r>
              <a:rPr lang="ar-SA" i="1" dirty="0">
                <a:cs typeface="Akhbar MT" pitchFamily="2" charset="-78"/>
              </a:rPr>
              <a:t>زابوس</a:t>
            </a:r>
            <a:r>
              <a:rPr lang="ar-SA" dirty="0">
                <a:cs typeface="Akhbar MT" pitchFamily="2" charset="-78"/>
              </a:rPr>
              <a:t> والذي يعد من اشهر المتاجر الالكترونية في العالم.</a:t>
            </a:r>
            <a:endParaRPr lang="en-GB" dirty="0">
              <a:cs typeface="Akhbar MT" pitchFamily="2" charset="-78"/>
            </a:endParaRPr>
          </a:p>
        </p:txBody>
      </p:sp>
      <p:sp>
        <p:nvSpPr>
          <p:cNvPr id="4" name="Slide Number Placeholder 3">
            <a:extLst>
              <a:ext uri="{FF2B5EF4-FFF2-40B4-BE49-F238E27FC236}">
                <a16:creationId xmlns:a16="http://schemas.microsoft.com/office/drawing/2014/main" id="{76287E51-E97E-46B7-B82B-83C793969C7A}"/>
              </a:ext>
            </a:extLst>
          </p:cNvPr>
          <p:cNvSpPr>
            <a:spLocks noGrp="1"/>
          </p:cNvSpPr>
          <p:nvPr>
            <p:ph type="sldNum" sz="quarter" idx="12"/>
          </p:nvPr>
        </p:nvSpPr>
        <p:spPr/>
        <p:txBody>
          <a:bodyPr/>
          <a:lstStyle/>
          <a:p>
            <a:fld id="{684116F3-50AA-B444-923E-D32C485E92B9}" type="slidenum">
              <a:rPr lang="en-US" smtClean="0"/>
              <a:t>28</a:t>
            </a:fld>
            <a:endParaRPr lang="en-US"/>
          </a:p>
        </p:txBody>
      </p:sp>
    </p:spTree>
    <p:extLst>
      <p:ext uri="{BB962C8B-B14F-4D97-AF65-F5344CB8AC3E}">
        <p14:creationId xmlns:p14="http://schemas.microsoft.com/office/powerpoint/2010/main" val="111451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25FE-DFD4-4DAD-9F9F-A2362850C420}"/>
              </a:ext>
            </a:extLst>
          </p:cNvPr>
          <p:cNvSpPr>
            <a:spLocks noGrp="1"/>
          </p:cNvSpPr>
          <p:nvPr>
            <p:ph type="title"/>
          </p:nvPr>
        </p:nvSpPr>
        <p:spPr>
          <a:xfrm>
            <a:off x="838200" y="475847"/>
            <a:ext cx="10515600" cy="627096"/>
          </a:xfrm>
        </p:spPr>
        <p:txBody>
          <a:bodyPr>
            <a:noAutofit/>
          </a:bodyPr>
          <a:lstStyle/>
          <a:p>
            <a:pPr algn="ctr"/>
            <a:br>
              <a:rPr lang="ar-SA" sz="3600" b="1" u="sng" dirty="0">
                <a:solidFill>
                  <a:schemeClr val="accent6">
                    <a:lumMod val="75000"/>
                  </a:schemeClr>
                </a:solidFill>
                <a:cs typeface="Akhbar MT" pitchFamily="2" charset="-78"/>
              </a:rPr>
            </a:br>
            <a:endParaRPr lang="en-GB" sz="3600" b="1" u="sng" dirty="0">
              <a:solidFill>
                <a:schemeClr val="accent6">
                  <a:lumMod val="75000"/>
                </a:schemeClr>
              </a:solidFill>
              <a:cs typeface="Akhbar MT" pitchFamily="2" charset="-78"/>
            </a:endParaRPr>
          </a:p>
        </p:txBody>
      </p:sp>
      <p:sp>
        <p:nvSpPr>
          <p:cNvPr id="3" name="Content Placeholder 2">
            <a:extLst>
              <a:ext uri="{FF2B5EF4-FFF2-40B4-BE49-F238E27FC236}">
                <a16:creationId xmlns:a16="http://schemas.microsoft.com/office/drawing/2014/main" id="{C247B0AB-7C49-41EC-B26F-9B069F6704BB}"/>
              </a:ext>
            </a:extLst>
          </p:cNvPr>
          <p:cNvSpPr>
            <a:spLocks noGrp="1"/>
          </p:cNvSpPr>
          <p:nvPr>
            <p:ph idx="1"/>
          </p:nvPr>
        </p:nvSpPr>
        <p:spPr>
          <a:xfrm>
            <a:off x="740924" y="1676569"/>
            <a:ext cx="10515600" cy="4679781"/>
          </a:xfrm>
        </p:spPr>
        <p:txBody>
          <a:bodyPr>
            <a:normAutofit/>
          </a:bodyPr>
          <a:lstStyle/>
          <a:p>
            <a:pPr marL="0" indent="0" algn="r" rtl="1">
              <a:buNone/>
            </a:pPr>
            <a:r>
              <a:rPr lang="ar-SA" dirty="0">
                <a:cs typeface="Akhbar MT" pitchFamily="2" charset="-78"/>
              </a:rPr>
              <a:t>- تجربة الشركة الناشئة اختبرت اكثر من جانب واحد! </a:t>
            </a:r>
          </a:p>
          <a:p>
            <a:pPr marL="457200" lvl="1" indent="0" algn="r" rtl="1">
              <a:buNone/>
            </a:pPr>
            <a:r>
              <a:rPr lang="ar-SA" dirty="0">
                <a:cs typeface="Akhbar MT" pitchFamily="2" charset="-78"/>
              </a:rPr>
              <a:t> </a:t>
            </a:r>
            <a:r>
              <a:rPr lang="ar-SA" sz="2800" dirty="0">
                <a:cs typeface="Akhbar MT" pitchFamily="2" charset="-78"/>
              </a:rPr>
              <a:t>اثناء اختبار الفرضية الأولى تم اختبار الكثير من الفرضيات مثل :</a:t>
            </a:r>
          </a:p>
          <a:p>
            <a:pPr lvl="2" algn="r" rtl="1"/>
            <a:r>
              <a:rPr lang="ar-SA" sz="2800" dirty="0">
                <a:cs typeface="Akhbar MT" pitchFamily="2" charset="-78"/>
              </a:rPr>
              <a:t>التواصل مع العملاء </a:t>
            </a:r>
          </a:p>
          <a:p>
            <a:pPr lvl="2" algn="r" rtl="1"/>
            <a:r>
              <a:rPr lang="ar-SA" sz="2800" dirty="0">
                <a:cs typeface="Akhbar MT" pitchFamily="2" charset="-78"/>
              </a:rPr>
              <a:t>دعم العملاء </a:t>
            </a:r>
          </a:p>
          <a:p>
            <a:pPr lvl="2" algn="r" rtl="1"/>
            <a:r>
              <a:rPr lang="ar-SA" sz="2800" dirty="0">
                <a:cs typeface="Akhbar MT" pitchFamily="2" charset="-78"/>
              </a:rPr>
              <a:t>التعامل مع المرتجعات </a:t>
            </a:r>
          </a:p>
          <a:p>
            <a:pPr lvl="2" algn="r" rtl="1"/>
            <a:r>
              <a:rPr lang="ar-SA" sz="2800" dirty="0">
                <a:cs typeface="Akhbar MT" pitchFamily="2" charset="-78"/>
              </a:rPr>
              <a:t>خدمة التوصيل المجاني </a:t>
            </a:r>
          </a:p>
          <a:p>
            <a:pPr lvl="2" algn="r" rtl="1"/>
            <a:r>
              <a:rPr lang="ar-SA" sz="2800" dirty="0">
                <a:cs typeface="Akhbar MT" pitchFamily="2" charset="-78"/>
              </a:rPr>
              <a:t>وغيرها من الفرضيات </a:t>
            </a:r>
          </a:p>
          <a:p>
            <a:pPr marL="0" indent="0" algn="r" rtl="1">
              <a:buNone/>
            </a:pPr>
            <a:endParaRPr lang="en-GB" dirty="0">
              <a:cs typeface="Akhbar MT" pitchFamily="2" charset="-78"/>
            </a:endParaRPr>
          </a:p>
        </p:txBody>
      </p:sp>
      <p:sp>
        <p:nvSpPr>
          <p:cNvPr id="4" name="Slide Number Placeholder 3">
            <a:extLst>
              <a:ext uri="{FF2B5EF4-FFF2-40B4-BE49-F238E27FC236}">
                <a16:creationId xmlns:a16="http://schemas.microsoft.com/office/drawing/2014/main" id="{6D874F62-EF8D-4122-AEFB-C508D37C0DED}"/>
              </a:ext>
            </a:extLst>
          </p:cNvPr>
          <p:cNvSpPr>
            <a:spLocks noGrp="1"/>
          </p:cNvSpPr>
          <p:nvPr>
            <p:ph type="sldNum" sz="quarter" idx="12"/>
          </p:nvPr>
        </p:nvSpPr>
        <p:spPr/>
        <p:txBody>
          <a:bodyPr/>
          <a:lstStyle/>
          <a:p>
            <a:fld id="{684116F3-50AA-B444-923E-D32C485E92B9}" type="slidenum">
              <a:rPr lang="en-US" smtClean="0"/>
              <a:t>29</a:t>
            </a:fld>
            <a:endParaRPr lang="en-US"/>
          </a:p>
        </p:txBody>
      </p:sp>
      <p:pic>
        <p:nvPicPr>
          <p:cNvPr id="5" name="Picture 2" descr="Image result for taif university">
            <a:extLst>
              <a:ext uri="{FF2B5EF4-FFF2-40B4-BE49-F238E27FC236}">
                <a16:creationId xmlns:a16="http://schemas.microsoft.com/office/drawing/2014/main" id="{391FA0BD-F737-4821-B71F-92BB80B7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2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C46ACB-A175-5B41-84D2-576065E665CE}"/>
              </a:ext>
            </a:extLst>
          </p:cNvPr>
          <p:cNvSpPr/>
          <p:nvPr/>
        </p:nvSpPr>
        <p:spPr>
          <a:xfrm>
            <a:off x="8855029" y="1232792"/>
            <a:ext cx="2531462" cy="523220"/>
          </a:xfrm>
          <a:prstGeom prst="rect">
            <a:avLst/>
          </a:prstGeom>
        </p:spPr>
        <p:txBody>
          <a:bodyPr wrap="none">
            <a:spAutoFit/>
          </a:bodyPr>
          <a:lstStyle/>
          <a:p>
            <a:pPr algn="r" rtl="1"/>
            <a:r>
              <a:rPr lang="ar-EG" altLang="en-US" sz="2800" b="1" dirty="0">
                <a:solidFill>
                  <a:schemeClr val="accent6">
                    <a:lumMod val="75000"/>
                  </a:schemeClr>
                </a:solidFill>
                <a:latin typeface="Times New Roman" panose="02020603050405020304" pitchFamily="18" charset="0"/>
              </a:rPr>
              <a:t>المخرجات التعليمية:</a:t>
            </a:r>
            <a:endParaRPr lang="en-US" sz="2800" dirty="0">
              <a:solidFill>
                <a:schemeClr val="accent6">
                  <a:lumMod val="75000"/>
                </a:schemeClr>
              </a:solidFill>
            </a:endParaRPr>
          </a:p>
        </p:txBody>
      </p:sp>
      <p:sp>
        <p:nvSpPr>
          <p:cNvPr id="6" name="Rectangle 5">
            <a:extLst>
              <a:ext uri="{FF2B5EF4-FFF2-40B4-BE49-F238E27FC236}">
                <a16:creationId xmlns:a16="http://schemas.microsoft.com/office/drawing/2014/main" id="{DDB65AD9-8908-4F45-B1AA-1E18F9576248}"/>
              </a:ext>
            </a:extLst>
          </p:cNvPr>
          <p:cNvSpPr/>
          <p:nvPr/>
        </p:nvSpPr>
        <p:spPr>
          <a:xfrm>
            <a:off x="128223" y="1689375"/>
            <a:ext cx="11258268" cy="4455835"/>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ar-SA" sz="2400" dirty="0"/>
              <a:t>أن يوضح الطالب مفهوم الابتكار والإبداع والفارق بينهما. </a:t>
            </a:r>
          </a:p>
          <a:p>
            <a:pPr marL="342900" indent="-342900" algn="just" rtl="1">
              <a:lnSpc>
                <a:spcPct val="150000"/>
              </a:lnSpc>
              <a:buFont typeface="Arial" panose="020B0604020202020204" pitchFamily="34" charset="0"/>
              <a:buChar char="•"/>
            </a:pPr>
            <a:r>
              <a:rPr lang="ar-SA" sz="2400" dirty="0"/>
              <a:t>أن يشرح الطالب المهارات الأساسية لريادة الأعمال</a:t>
            </a:r>
          </a:p>
          <a:p>
            <a:pPr marL="342900" indent="-342900" algn="just" rtl="1">
              <a:lnSpc>
                <a:spcPct val="150000"/>
              </a:lnSpc>
              <a:buFont typeface="Arial" panose="020B0604020202020204" pitchFamily="34" charset="0"/>
              <a:buChar char="•"/>
            </a:pPr>
            <a:r>
              <a:rPr lang="ar-SA" sz="2400" dirty="0"/>
              <a:t>القدرة على توليد الأفكار الريادية والعمل على تنفيذها. </a:t>
            </a:r>
          </a:p>
          <a:p>
            <a:pPr marL="342900" indent="-342900" algn="just" rtl="1">
              <a:lnSpc>
                <a:spcPct val="150000"/>
              </a:lnSpc>
              <a:buFont typeface="Arial" panose="020B0604020202020204" pitchFamily="34" charset="0"/>
              <a:buChar char="•"/>
            </a:pPr>
            <a:r>
              <a:rPr lang="ar-SA" sz="2400" dirty="0"/>
              <a:t>أن يبني الطالب المنتجات الريادية والخدمات الإبداعية وخطط التسويق والتشغيل لها.</a:t>
            </a:r>
          </a:p>
          <a:p>
            <a:pPr marL="342900" indent="-342900" algn="just" rtl="1">
              <a:lnSpc>
                <a:spcPct val="150000"/>
              </a:lnSpc>
              <a:buFont typeface="Arial" panose="020B0604020202020204" pitchFamily="34" charset="0"/>
              <a:buChar char="•"/>
            </a:pPr>
            <a:r>
              <a:rPr lang="ar-SA" sz="2400" dirty="0"/>
              <a:t>أن يعد الطالب خطة ونموذج عمل لفكرة ريادية مقترحة.</a:t>
            </a:r>
          </a:p>
          <a:p>
            <a:pPr marL="342900" indent="-342900" algn="just" rtl="1">
              <a:lnSpc>
                <a:spcPct val="150000"/>
              </a:lnSpc>
              <a:buFont typeface="Arial" panose="020B0604020202020204" pitchFamily="34" charset="0"/>
              <a:buChar char="•"/>
            </a:pPr>
            <a:r>
              <a:rPr lang="ar-SA" sz="2400" dirty="0"/>
              <a:t>أن يسوق الطالب لمنتجه بشكل فعال.</a:t>
            </a:r>
          </a:p>
          <a:p>
            <a:pPr marL="342900" indent="-342900" algn="just" rtl="1">
              <a:lnSpc>
                <a:spcPct val="150000"/>
              </a:lnSpc>
              <a:buFont typeface="Arial" panose="020B0604020202020204" pitchFamily="34" charset="0"/>
              <a:buChar char="•"/>
            </a:pPr>
            <a:r>
              <a:rPr lang="ar-SA" sz="2400" dirty="0"/>
              <a:t>أن يعمل الطالب ضمن فريق بشكل فعال لتوليد أفكار إبداعية وعمل نموذج عمل لها.</a:t>
            </a:r>
          </a:p>
          <a:p>
            <a:pPr marL="342900" indent="-342900" algn="just" rtl="1">
              <a:lnSpc>
                <a:spcPct val="150000"/>
              </a:lnSpc>
              <a:buFont typeface="Arial" panose="020B0604020202020204" pitchFamily="34" charset="0"/>
              <a:buChar char="•"/>
            </a:pPr>
            <a:r>
              <a:rPr lang="ar-SA" sz="2400" dirty="0"/>
              <a:t>أن يبحث الطالب بشكل فعال في مصادر المعلومات المتعددة لجمع معلومات متنوعة عن مشروعه أو فكرته. </a:t>
            </a:r>
          </a:p>
        </p:txBody>
      </p:sp>
      <p:pic>
        <p:nvPicPr>
          <p:cNvPr id="4" name="Picture 2" descr="Image result for taif university">
            <a:extLst>
              <a:ext uri="{FF2B5EF4-FFF2-40B4-BE49-F238E27FC236}">
                <a16:creationId xmlns:a16="http://schemas.microsoft.com/office/drawing/2014/main" id="{77011E62-35EB-4D00-9995-54A6358EC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FD3B7C4-0899-43ED-B5E8-A40331293BB9}"/>
              </a:ext>
            </a:extLst>
          </p:cNvPr>
          <p:cNvSpPr>
            <a:spLocks noGrp="1"/>
          </p:cNvSpPr>
          <p:nvPr>
            <p:ph type="sldNum" sz="quarter" idx="12"/>
          </p:nvPr>
        </p:nvSpPr>
        <p:spPr/>
        <p:txBody>
          <a:bodyPr/>
          <a:lstStyle/>
          <a:p>
            <a:fld id="{684116F3-50AA-B444-923E-D32C485E92B9}" type="slidenum">
              <a:rPr lang="en-US" smtClean="0"/>
              <a:t>3</a:t>
            </a:fld>
            <a:endParaRPr lang="en-US"/>
          </a:p>
        </p:txBody>
      </p:sp>
    </p:spTree>
    <p:extLst>
      <p:ext uri="{BB962C8B-B14F-4D97-AF65-F5344CB8AC3E}">
        <p14:creationId xmlns:p14="http://schemas.microsoft.com/office/powerpoint/2010/main" val="2347066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F9DD4-A4C4-46A1-99D4-0B87132D5C92}"/>
              </a:ext>
            </a:extLst>
          </p:cNvPr>
          <p:cNvSpPr>
            <a:spLocks noGrp="1"/>
          </p:cNvSpPr>
          <p:nvPr>
            <p:ph idx="1"/>
          </p:nvPr>
        </p:nvSpPr>
        <p:spPr>
          <a:xfrm>
            <a:off x="400049" y="2136693"/>
            <a:ext cx="3754165" cy="3784763"/>
          </a:xfrm>
        </p:spPr>
        <p:txBody>
          <a:bodyPr>
            <a:normAutofit/>
          </a:bodyPr>
          <a:lstStyle/>
          <a:p>
            <a:pPr marL="0" indent="0" algn="r">
              <a:buNone/>
            </a:pPr>
            <a:r>
              <a:rPr lang="ar-SA" sz="2400" dirty="0">
                <a:cs typeface="Akhbar MT" pitchFamily="2" charset="-78"/>
              </a:rPr>
              <a:t>- بدأت تتوالى الارباح والنجاحات حيث تمكنا تحقيق ارباح وصلت </a:t>
            </a:r>
            <a:r>
              <a:rPr lang="ar-SA" sz="1800" dirty="0">
                <a:cs typeface="Akhbar MT" pitchFamily="2" charset="-78"/>
              </a:rPr>
              <a:t>1.6</a:t>
            </a:r>
            <a:r>
              <a:rPr lang="ar-SA" sz="2400" dirty="0">
                <a:cs typeface="Akhbar MT" pitchFamily="2" charset="-78"/>
              </a:rPr>
              <a:t> مليون دولار في عام </a:t>
            </a:r>
            <a:r>
              <a:rPr lang="ar-SA" sz="1800" dirty="0">
                <a:cs typeface="Akhbar MT" pitchFamily="2" charset="-78"/>
              </a:rPr>
              <a:t>2000</a:t>
            </a:r>
            <a:r>
              <a:rPr lang="ar-SA" sz="2400" dirty="0">
                <a:cs typeface="Akhbar MT" pitchFamily="2" charset="-78"/>
              </a:rPr>
              <a:t> </a:t>
            </a:r>
            <a:r>
              <a:rPr lang="ar-SA" sz="2400" dirty="0" err="1">
                <a:cs typeface="Akhbar MT" pitchFamily="2" charset="-78"/>
              </a:rPr>
              <a:t>اى</a:t>
            </a:r>
            <a:r>
              <a:rPr lang="ar-SA" sz="2400" dirty="0">
                <a:cs typeface="Akhbar MT" pitchFamily="2" charset="-78"/>
              </a:rPr>
              <a:t> بعد عام واحد فقط من تأسيس زابوس وتزايدت الارباح على مدار السنوات الى ان تخطت المليار دولار في عام </a:t>
            </a:r>
            <a:r>
              <a:rPr lang="ar-SA" sz="1800" dirty="0">
                <a:cs typeface="Akhbar MT" pitchFamily="2" charset="-78"/>
              </a:rPr>
              <a:t>2008</a:t>
            </a:r>
            <a:r>
              <a:rPr lang="ar-SA" sz="2400" dirty="0">
                <a:cs typeface="Akhbar MT" pitchFamily="2" charset="-78"/>
              </a:rPr>
              <a:t> وفي عام </a:t>
            </a:r>
            <a:r>
              <a:rPr lang="ar-SA" sz="1800" dirty="0">
                <a:cs typeface="Akhbar MT" pitchFamily="2" charset="-78"/>
              </a:rPr>
              <a:t>2009</a:t>
            </a:r>
            <a:r>
              <a:rPr lang="ar-SA" sz="2400" dirty="0">
                <a:cs typeface="Akhbar MT" pitchFamily="2" charset="-78"/>
              </a:rPr>
              <a:t> انضمت شركة زابوس الى شركة امازون بصفقة بلغت المليار </a:t>
            </a:r>
            <a:r>
              <a:rPr lang="ar-SA" sz="2400" dirty="0" err="1">
                <a:cs typeface="Akhbar MT" pitchFamily="2" charset="-78"/>
              </a:rPr>
              <a:t>ومائتى</a:t>
            </a:r>
            <a:r>
              <a:rPr lang="ar-SA" sz="2400" dirty="0">
                <a:cs typeface="Akhbar MT" pitchFamily="2" charset="-78"/>
              </a:rPr>
              <a:t> مليون دولار.</a:t>
            </a:r>
            <a:endParaRPr lang="en-GB" sz="2400" dirty="0">
              <a:cs typeface="Akhbar MT" pitchFamily="2" charset="-78"/>
            </a:endParaRPr>
          </a:p>
        </p:txBody>
      </p:sp>
      <p:pic>
        <p:nvPicPr>
          <p:cNvPr id="6146" name="Picture 2" descr="Image result for ‫امازون‬‎">
            <a:extLst>
              <a:ext uri="{FF2B5EF4-FFF2-40B4-BE49-F238E27FC236}">
                <a16:creationId xmlns:a16="http://schemas.microsoft.com/office/drawing/2014/main" id="{E09C216C-2591-400C-9650-8B0D8F1D05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8110" y="2242089"/>
            <a:ext cx="5614835" cy="22242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AAE68AE-EE3F-415C-BA41-1261552C70E9}"/>
              </a:ext>
            </a:extLst>
          </p:cNvPr>
          <p:cNvSpPr>
            <a:spLocks noGrp="1"/>
          </p:cNvSpPr>
          <p:nvPr>
            <p:ph type="sldNum" sz="quarter" idx="12"/>
          </p:nvPr>
        </p:nvSpPr>
        <p:spPr>
          <a:xfrm>
            <a:off x="8610600" y="6356350"/>
            <a:ext cx="2743200" cy="365125"/>
          </a:xfrm>
        </p:spPr>
        <p:txBody>
          <a:bodyPr>
            <a:normAutofit/>
          </a:bodyPr>
          <a:lstStyle/>
          <a:p>
            <a:pPr>
              <a:spcAft>
                <a:spcPts val="600"/>
              </a:spcAft>
            </a:pPr>
            <a:fld id="{684116F3-50AA-B444-923E-D32C485E92B9}" type="slidenum">
              <a:rPr lang="en-US">
                <a:solidFill>
                  <a:srgbClr val="303030"/>
                </a:solidFill>
              </a:rPr>
              <a:pPr>
                <a:spcAft>
                  <a:spcPts val="600"/>
                </a:spcAft>
              </a:pPr>
              <a:t>30</a:t>
            </a:fld>
            <a:endParaRPr lang="en-US">
              <a:solidFill>
                <a:srgbClr val="303030"/>
              </a:solidFill>
            </a:endParaRPr>
          </a:p>
        </p:txBody>
      </p:sp>
    </p:spTree>
    <p:extLst>
      <p:ext uri="{BB962C8B-B14F-4D97-AF65-F5344CB8AC3E}">
        <p14:creationId xmlns:p14="http://schemas.microsoft.com/office/powerpoint/2010/main" val="30893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80D02-E22E-4D22-8B9C-46FD1678D6E8}"/>
              </a:ext>
            </a:extLst>
          </p:cNvPr>
          <p:cNvSpPr>
            <a:spLocks noGrp="1"/>
          </p:cNvSpPr>
          <p:nvPr>
            <p:ph type="sldNum" sz="quarter" idx="12"/>
          </p:nvPr>
        </p:nvSpPr>
        <p:spPr/>
        <p:txBody>
          <a:bodyPr/>
          <a:lstStyle/>
          <a:p>
            <a:fld id="{684116F3-50AA-B444-923E-D32C485E92B9}" type="slidenum">
              <a:rPr lang="en-US" smtClean="0"/>
              <a:t>31</a:t>
            </a:fld>
            <a:endParaRPr lang="en-US"/>
          </a:p>
        </p:txBody>
      </p:sp>
      <p:cxnSp>
        <p:nvCxnSpPr>
          <p:cNvPr id="7" name="Straight Connector 6">
            <a:extLst>
              <a:ext uri="{FF2B5EF4-FFF2-40B4-BE49-F238E27FC236}">
                <a16:creationId xmlns:a16="http://schemas.microsoft.com/office/drawing/2014/main" id="{C19C11AA-3046-4B0F-853F-1CDEB0F7FA31}"/>
              </a:ext>
            </a:extLst>
          </p:cNvPr>
          <p:cNvCxnSpPr>
            <a:cxnSpLocks/>
          </p:cNvCxnSpPr>
          <p:nvPr/>
        </p:nvCxnSpPr>
        <p:spPr>
          <a:xfrm>
            <a:off x="7110920"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BAA1CA-AED1-4BDD-BD90-115315B795A3}"/>
              </a:ext>
            </a:extLst>
          </p:cNvPr>
          <p:cNvCxnSpPr>
            <a:cxnSpLocks/>
          </p:cNvCxnSpPr>
          <p:nvPr/>
        </p:nvCxnSpPr>
        <p:spPr>
          <a:xfrm>
            <a:off x="7915305" y="2803650"/>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775636-A965-4E8D-8F23-1173FF68B9A3}"/>
              </a:ext>
            </a:extLst>
          </p:cNvPr>
          <p:cNvCxnSpPr>
            <a:cxnSpLocks/>
          </p:cNvCxnSpPr>
          <p:nvPr/>
        </p:nvCxnSpPr>
        <p:spPr>
          <a:xfrm>
            <a:off x="1681148"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EE97C9-4D53-4A01-94D8-1CC49F8329A5}"/>
              </a:ext>
            </a:extLst>
          </p:cNvPr>
          <p:cNvCxnSpPr>
            <a:cxnSpLocks/>
          </p:cNvCxnSpPr>
          <p:nvPr/>
        </p:nvCxnSpPr>
        <p:spPr>
          <a:xfrm>
            <a:off x="2469782" y="2929414"/>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F798A9-4160-40B9-B1AF-08EA57C66B16}"/>
              </a:ext>
            </a:extLst>
          </p:cNvPr>
          <p:cNvSpPr txBox="1"/>
          <p:nvPr/>
        </p:nvSpPr>
        <p:spPr>
          <a:xfrm>
            <a:off x="8220105" y="3373995"/>
            <a:ext cx="1132114" cy="707886"/>
          </a:xfrm>
          <a:prstGeom prst="rect">
            <a:avLst/>
          </a:prstGeom>
          <a:noFill/>
        </p:spPr>
        <p:txBody>
          <a:bodyPr wrap="square" rtlCol="0">
            <a:spAutoFit/>
          </a:bodyPr>
          <a:lstStyle/>
          <a:p>
            <a:pPr algn="ctr"/>
            <a:r>
              <a:rPr lang="ar-SA" sz="2000" b="1" dirty="0">
                <a:solidFill>
                  <a:schemeClr val="bg1"/>
                </a:solidFill>
              </a:rPr>
              <a:t>الاستراتيجية </a:t>
            </a:r>
            <a:endParaRPr lang="en-GB" sz="2000" b="1" dirty="0">
              <a:solidFill>
                <a:schemeClr val="bg1"/>
              </a:solidFill>
            </a:endParaRPr>
          </a:p>
        </p:txBody>
      </p:sp>
      <p:sp>
        <p:nvSpPr>
          <p:cNvPr id="20" name="TextBox 19">
            <a:extLst>
              <a:ext uri="{FF2B5EF4-FFF2-40B4-BE49-F238E27FC236}">
                <a16:creationId xmlns:a16="http://schemas.microsoft.com/office/drawing/2014/main" id="{E6806599-827F-4D7A-A3E0-62857554A8D5}"/>
              </a:ext>
            </a:extLst>
          </p:cNvPr>
          <p:cNvSpPr txBox="1"/>
          <p:nvPr/>
        </p:nvSpPr>
        <p:spPr>
          <a:xfrm>
            <a:off x="2440018" y="3185357"/>
            <a:ext cx="1741715" cy="1323439"/>
          </a:xfrm>
          <a:prstGeom prst="rect">
            <a:avLst/>
          </a:prstGeom>
          <a:noFill/>
        </p:spPr>
        <p:txBody>
          <a:bodyPr wrap="square" rtlCol="0">
            <a:spAutoFit/>
          </a:bodyPr>
          <a:lstStyle/>
          <a:p>
            <a:pPr algn="ctr"/>
            <a:r>
              <a:rPr lang="ar-SA" sz="2000" b="1" dirty="0">
                <a:solidFill>
                  <a:schemeClr val="bg1"/>
                </a:solidFill>
              </a:rPr>
              <a:t>الاستراتيجية</a:t>
            </a:r>
          </a:p>
          <a:p>
            <a:pPr algn="ctr"/>
            <a:endParaRPr lang="ar-SA" sz="2000" b="1" dirty="0">
              <a:solidFill>
                <a:schemeClr val="bg1"/>
              </a:solidFill>
            </a:endParaRPr>
          </a:p>
          <a:p>
            <a:pPr algn="ctr"/>
            <a:r>
              <a:rPr lang="ar-SA" sz="2000" b="1" dirty="0">
                <a:solidFill>
                  <a:schemeClr val="bg1"/>
                </a:solidFill>
              </a:rPr>
              <a:t>الدوران على المحور  </a:t>
            </a:r>
            <a:endParaRPr lang="en-GB" sz="2000" b="1" dirty="0">
              <a:solidFill>
                <a:schemeClr val="bg1"/>
              </a:solidFill>
            </a:endParaRPr>
          </a:p>
        </p:txBody>
      </p:sp>
      <p:sp>
        <p:nvSpPr>
          <p:cNvPr id="21" name="TextBox 20">
            <a:extLst>
              <a:ext uri="{FF2B5EF4-FFF2-40B4-BE49-F238E27FC236}">
                <a16:creationId xmlns:a16="http://schemas.microsoft.com/office/drawing/2014/main" id="{870442AB-418A-42B0-B449-B12E7C7B143C}"/>
              </a:ext>
            </a:extLst>
          </p:cNvPr>
          <p:cNvSpPr txBox="1"/>
          <p:nvPr/>
        </p:nvSpPr>
        <p:spPr>
          <a:xfrm>
            <a:off x="8220105" y="4694273"/>
            <a:ext cx="1132114" cy="400110"/>
          </a:xfrm>
          <a:prstGeom prst="rect">
            <a:avLst/>
          </a:prstGeom>
          <a:noFill/>
        </p:spPr>
        <p:txBody>
          <a:bodyPr wrap="square" rtlCol="0">
            <a:spAutoFit/>
          </a:bodyPr>
          <a:lstStyle/>
          <a:p>
            <a:pPr algn="ctr"/>
            <a:r>
              <a:rPr lang="ar-SA" sz="2000" b="1" dirty="0">
                <a:solidFill>
                  <a:schemeClr val="bg1"/>
                </a:solidFill>
              </a:rPr>
              <a:t>الرؤية </a:t>
            </a:r>
            <a:endParaRPr lang="en-GB" sz="2000" b="1" dirty="0">
              <a:solidFill>
                <a:schemeClr val="bg1"/>
              </a:solidFill>
            </a:endParaRPr>
          </a:p>
        </p:txBody>
      </p:sp>
      <p:sp>
        <p:nvSpPr>
          <p:cNvPr id="23" name="TextBox 22">
            <a:extLst>
              <a:ext uri="{FF2B5EF4-FFF2-40B4-BE49-F238E27FC236}">
                <a16:creationId xmlns:a16="http://schemas.microsoft.com/office/drawing/2014/main" id="{546EA91E-9F20-43E9-A06B-115409970FB3}"/>
              </a:ext>
            </a:extLst>
          </p:cNvPr>
          <p:cNvSpPr txBox="1"/>
          <p:nvPr/>
        </p:nvSpPr>
        <p:spPr>
          <a:xfrm>
            <a:off x="8169961" y="2262061"/>
            <a:ext cx="1132114" cy="400110"/>
          </a:xfrm>
          <a:prstGeom prst="rect">
            <a:avLst/>
          </a:prstGeom>
          <a:noFill/>
        </p:spPr>
        <p:txBody>
          <a:bodyPr wrap="square" rtlCol="0">
            <a:spAutoFit/>
          </a:bodyPr>
          <a:lstStyle/>
          <a:p>
            <a:pPr algn="ctr"/>
            <a:r>
              <a:rPr lang="ar-SA" sz="2000" b="1" dirty="0">
                <a:solidFill>
                  <a:schemeClr val="bg1"/>
                </a:solidFill>
              </a:rPr>
              <a:t>المنتج  </a:t>
            </a:r>
            <a:endParaRPr lang="en-GB" sz="2000" b="1" dirty="0">
              <a:solidFill>
                <a:schemeClr val="bg1"/>
              </a:solidFill>
            </a:endParaRPr>
          </a:p>
        </p:txBody>
      </p:sp>
      <p:pic>
        <p:nvPicPr>
          <p:cNvPr id="25" name="Picture 2" descr="Image result for taif university">
            <a:extLst>
              <a:ext uri="{FF2B5EF4-FFF2-40B4-BE49-F238E27FC236}">
                <a16:creationId xmlns:a16="http://schemas.microsoft.com/office/drawing/2014/main" id="{CEE47279-CCA3-4477-98EB-07CD0CB3F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9B5314-D851-4160-85FB-34C775813795}"/>
              </a:ext>
            </a:extLst>
          </p:cNvPr>
          <p:cNvSpPr txBox="1"/>
          <p:nvPr/>
        </p:nvSpPr>
        <p:spPr>
          <a:xfrm>
            <a:off x="706785" y="1108676"/>
            <a:ext cx="9723120" cy="3785652"/>
          </a:xfrm>
          <a:prstGeom prst="rect">
            <a:avLst/>
          </a:prstGeom>
          <a:noFill/>
        </p:spPr>
        <p:txBody>
          <a:bodyPr wrap="square" rtlCol="0">
            <a:spAutoFit/>
          </a:bodyPr>
          <a:lstStyle/>
          <a:p>
            <a:pPr marL="342900" indent="-342900" algn="r" rtl="1">
              <a:buFont typeface="Arial" panose="020B0604020202020204" pitchFamily="34" charset="0"/>
              <a:buChar char="•"/>
            </a:pPr>
            <a:r>
              <a:rPr lang="ar-SA" sz="2400" dirty="0">
                <a:cs typeface="Akhbar MT" pitchFamily="2" charset="-78"/>
              </a:rPr>
              <a:t>كارولين </a:t>
            </a:r>
            <a:r>
              <a:rPr lang="ar-SA" sz="2400" dirty="0" err="1">
                <a:cs typeface="Akhbar MT" pitchFamily="2" charset="-78"/>
              </a:rPr>
              <a:t>بارلرين</a:t>
            </a:r>
            <a:r>
              <a:rPr lang="ar-SA" sz="2400" dirty="0">
                <a:cs typeface="Akhbar MT" pitchFamily="2" charset="-78"/>
              </a:rPr>
              <a:t> مديرة قسم الابتكار الاجتماعي العالمي في شركة </a:t>
            </a:r>
            <a:r>
              <a:rPr lang="ar-SA" sz="2400" dirty="0" err="1">
                <a:cs typeface="Akhbar MT" pitchFamily="2" charset="-78"/>
              </a:rPr>
              <a:t>هيوليت</a:t>
            </a:r>
            <a:r>
              <a:rPr lang="ar-SA" sz="2400" dirty="0">
                <a:cs typeface="Akhbar MT" pitchFamily="2" charset="-78"/>
              </a:rPr>
              <a:t> </a:t>
            </a:r>
            <a:r>
              <a:rPr lang="ar-SA" sz="2400" dirty="0" err="1">
                <a:cs typeface="Akhbar MT" pitchFamily="2" charset="-78"/>
              </a:rPr>
              <a:t>باكارد</a:t>
            </a:r>
            <a:r>
              <a:rPr lang="ar-SA" sz="2400" dirty="0">
                <a:cs typeface="Akhbar MT" pitchFamily="2" charset="-78"/>
              </a:rPr>
              <a:t> </a:t>
            </a:r>
          </a:p>
          <a:p>
            <a:pPr marL="342900" indent="-342900" algn="r" rtl="1">
              <a:buFont typeface="Arial" panose="020B0604020202020204" pitchFamily="34" charset="0"/>
              <a:buChar char="•"/>
            </a:pPr>
            <a:r>
              <a:rPr lang="ar-SA" sz="2400" dirty="0">
                <a:cs typeface="Akhbar MT" pitchFamily="2" charset="-78"/>
              </a:rPr>
              <a:t>عدد الموظفين يزيد على </a:t>
            </a:r>
            <a:r>
              <a:rPr lang="ar-SA" dirty="0">
                <a:cs typeface="Akhbar MT" pitchFamily="2" charset="-78"/>
              </a:rPr>
              <a:t>300</a:t>
            </a:r>
            <a:r>
              <a:rPr lang="ar-SA" sz="2400" dirty="0">
                <a:cs typeface="Akhbar MT" pitchFamily="2" charset="-78"/>
              </a:rPr>
              <a:t> الف موظف من مختلف الجنسيات </a:t>
            </a:r>
          </a:p>
          <a:p>
            <a:pPr marL="342900" indent="-342900" algn="r" rtl="1">
              <a:buFont typeface="Arial" panose="020B0604020202020204" pitchFamily="34" charset="0"/>
              <a:buChar char="•"/>
            </a:pPr>
            <a:r>
              <a:rPr lang="ar-SA" sz="2400" dirty="0">
                <a:cs typeface="Akhbar MT" pitchFamily="2" charset="-78"/>
              </a:rPr>
              <a:t>عائد المبيعات سنويا يزيد على </a:t>
            </a:r>
            <a:r>
              <a:rPr lang="ar-SA" dirty="0">
                <a:cs typeface="Akhbar MT" pitchFamily="2" charset="-78"/>
              </a:rPr>
              <a:t>100</a:t>
            </a:r>
            <a:r>
              <a:rPr lang="ar-SA" sz="2400" dirty="0">
                <a:cs typeface="Akhbar MT" pitchFamily="2" charset="-78"/>
              </a:rPr>
              <a:t> مليار دولار </a:t>
            </a:r>
          </a:p>
          <a:p>
            <a:pPr lvl="1" algn="r" rtl="1"/>
            <a:r>
              <a:rPr lang="ar-SA" sz="2400" dirty="0">
                <a:cs typeface="Akhbar MT" pitchFamily="2" charset="-78"/>
              </a:rPr>
              <a:t>- الفرضية: استعداد الموظفين لقضاء بعض من وقتهم في العمل التطوعي وبالأخص ( تقديم مهارات مهنية بدون مقابل </a:t>
            </a:r>
          </a:p>
          <a:p>
            <a:pPr lvl="1" algn="r" rtl="1"/>
            <a:r>
              <a:rPr lang="ar-SA" sz="2400" dirty="0">
                <a:cs typeface="Akhbar MT" pitchFamily="2" charset="-78"/>
              </a:rPr>
              <a:t>   خارج اطار الشركة مثل: تجهيز شبكات الانترنت داخل المدارس )</a:t>
            </a:r>
          </a:p>
          <a:p>
            <a:pPr lvl="1" algn="r" rtl="1"/>
            <a:r>
              <a:rPr lang="ar-SA" sz="2400" dirty="0">
                <a:cs typeface="Akhbar MT" pitchFamily="2" charset="-78"/>
              </a:rPr>
              <a:t>- فرضية القيمة: تختبر هذه الفرضية ما اذا كان المنتج او الخدمة يقدمان قيمة حقيقية للعملاء بمجرد ان يستخدموها </a:t>
            </a:r>
          </a:p>
          <a:p>
            <a:pPr lvl="1" algn="r" rtl="1"/>
            <a:r>
              <a:rPr lang="ar-SA" sz="2400" dirty="0">
                <a:cs typeface="Akhbar MT" pitchFamily="2" charset="-78"/>
              </a:rPr>
              <a:t>- فرضية النمو: تختبر كيفية اكتشاف العملاء الجدد منتجا حتى نستطيع انتشار البرنامج </a:t>
            </a:r>
          </a:p>
          <a:p>
            <a:pPr lvl="1" algn="r" rtl="1"/>
            <a:r>
              <a:rPr lang="ar-SA" sz="2400" dirty="0">
                <a:cs typeface="Akhbar MT" pitchFamily="2" charset="-78"/>
              </a:rPr>
              <a:t>- التجربة: تم تحفيز الموظفين في الشركة لتقديم خدمات مجتمعية و كذلك زيادة عدد المستفيدين والعملاء </a:t>
            </a:r>
          </a:p>
          <a:p>
            <a:pPr lvl="1" algn="r" rtl="1"/>
            <a:r>
              <a:rPr lang="ar-SA" sz="2400" dirty="0">
                <a:cs typeface="Akhbar MT" pitchFamily="2" charset="-78"/>
              </a:rPr>
              <a:t>- النتيجة: إيجابية  </a:t>
            </a:r>
          </a:p>
          <a:p>
            <a:pPr marL="342900" indent="-342900" algn="r" rtl="1">
              <a:buFont typeface="Arial" panose="020B0604020202020204" pitchFamily="34" charset="0"/>
              <a:buChar char="•"/>
            </a:pPr>
            <a:endParaRPr lang="en-GB" sz="2400" dirty="0">
              <a:cs typeface="Akhbar MT" pitchFamily="2" charset="-78"/>
            </a:endParaRPr>
          </a:p>
        </p:txBody>
      </p:sp>
      <p:pic>
        <p:nvPicPr>
          <p:cNvPr id="4098" name="Picture 2" descr="Image result for ‫قصة نجاح اتش بي‬‎">
            <a:extLst>
              <a:ext uri="{FF2B5EF4-FFF2-40B4-BE49-F238E27FC236}">
                <a16:creationId xmlns:a16="http://schemas.microsoft.com/office/drawing/2014/main" id="{5E1C1710-1EA0-41E7-8ED4-8350886C8B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91" t="22391" r="17073" b="20778"/>
          <a:stretch/>
        </p:blipFill>
        <p:spPr bwMode="auto">
          <a:xfrm>
            <a:off x="1439018" y="4527849"/>
            <a:ext cx="2647207" cy="16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6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64455-3C43-4D43-BC82-76903A7DFD50}"/>
              </a:ext>
            </a:extLst>
          </p:cNvPr>
          <p:cNvSpPr>
            <a:spLocks noGrp="1"/>
          </p:cNvSpPr>
          <p:nvPr>
            <p:ph idx="1"/>
          </p:nvPr>
        </p:nvSpPr>
        <p:spPr>
          <a:xfrm>
            <a:off x="838200" y="2910326"/>
            <a:ext cx="10515600" cy="1037347"/>
          </a:xfrm>
        </p:spPr>
        <p:txBody>
          <a:bodyPr>
            <a:normAutofit fontScale="85000" lnSpcReduction="10000"/>
          </a:bodyPr>
          <a:lstStyle/>
          <a:p>
            <a:pPr marL="0" indent="0" algn="ctr" rtl="1">
              <a:buNone/>
            </a:pPr>
            <a:r>
              <a:rPr lang="ar-SA" sz="3200" b="1" dirty="0">
                <a:solidFill>
                  <a:srgbClr val="233B10"/>
                </a:solidFill>
                <a:cs typeface="Akhbar MT" pitchFamily="2" charset="-78"/>
              </a:rPr>
              <a:t>ساعدت التجارب على حل الكثير من المشكلات المستعصية كما قدمت مواصفات دقيقة عما يجب انتاجه. على النقيض من عملية التخطيط الاستراتيجي التقليدية او عملية أبحاث السوق. </a:t>
            </a:r>
          </a:p>
          <a:p>
            <a:pPr marL="0" indent="0" algn="ctr" rtl="1">
              <a:buNone/>
            </a:pPr>
            <a:endParaRPr lang="en-GB" sz="3200" b="1" dirty="0">
              <a:solidFill>
                <a:srgbClr val="233B10"/>
              </a:solidFill>
              <a:cs typeface="Akhbar MT" pitchFamily="2" charset="-78"/>
            </a:endParaRPr>
          </a:p>
        </p:txBody>
      </p:sp>
      <p:sp>
        <p:nvSpPr>
          <p:cNvPr id="4" name="Slide Number Placeholder 3">
            <a:extLst>
              <a:ext uri="{FF2B5EF4-FFF2-40B4-BE49-F238E27FC236}">
                <a16:creationId xmlns:a16="http://schemas.microsoft.com/office/drawing/2014/main" id="{16200040-2355-405A-A8EB-9C6FDBE2A84F}"/>
              </a:ext>
            </a:extLst>
          </p:cNvPr>
          <p:cNvSpPr>
            <a:spLocks noGrp="1"/>
          </p:cNvSpPr>
          <p:nvPr>
            <p:ph type="sldNum" sz="quarter" idx="12"/>
          </p:nvPr>
        </p:nvSpPr>
        <p:spPr/>
        <p:txBody>
          <a:bodyPr/>
          <a:lstStyle/>
          <a:p>
            <a:fld id="{684116F3-50AA-B444-923E-D32C485E92B9}" type="slidenum">
              <a:rPr lang="en-US" smtClean="0"/>
              <a:t>32</a:t>
            </a:fld>
            <a:endParaRPr lang="en-US"/>
          </a:p>
        </p:txBody>
      </p:sp>
      <p:sp>
        <p:nvSpPr>
          <p:cNvPr id="6" name="TextBox 5">
            <a:extLst>
              <a:ext uri="{FF2B5EF4-FFF2-40B4-BE49-F238E27FC236}">
                <a16:creationId xmlns:a16="http://schemas.microsoft.com/office/drawing/2014/main" id="{84784788-955A-4BCC-88E4-AAD84AA025CF}"/>
              </a:ext>
            </a:extLst>
          </p:cNvPr>
          <p:cNvSpPr txBox="1"/>
          <p:nvPr/>
        </p:nvSpPr>
        <p:spPr>
          <a:xfrm>
            <a:off x="3776270" y="603425"/>
            <a:ext cx="4639459" cy="646331"/>
          </a:xfrm>
          <a:prstGeom prst="rect">
            <a:avLst/>
          </a:prstGeom>
          <a:noFill/>
        </p:spPr>
        <p:txBody>
          <a:bodyPr wrap="square" rtlCol="0">
            <a:spAutoFit/>
          </a:bodyPr>
          <a:lstStyle/>
          <a:p>
            <a:pPr algn="ctr"/>
            <a:r>
              <a:rPr lang="ar-SA" sz="2800" b="1" u="sng" dirty="0">
                <a:solidFill>
                  <a:schemeClr val="accent6">
                    <a:lumMod val="75000"/>
                  </a:schemeClr>
                </a:solidFill>
                <a:cs typeface="Akhbar MT" pitchFamily="2" charset="-78"/>
              </a:rPr>
              <a:t>2</a:t>
            </a:r>
            <a:r>
              <a:rPr lang="ar-SA" sz="3600" b="1" u="sng" dirty="0">
                <a:solidFill>
                  <a:schemeClr val="accent6">
                    <a:lumMod val="75000"/>
                  </a:schemeClr>
                </a:solidFill>
                <a:cs typeface="Akhbar MT" pitchFamily="2" charset="-78"/>
              </a:rPr>
              <a:t>. التجربة منتج في حد ذاتها </a:t>
            </a:r>
            <a:endParaRPr lang="en-GB" sz="3600" b="1" u="sng" dirty="0">
              <a:solidFill>
                <a:schemeClr val="accent6">
                  <a:lumMod val="75000"/>
                </a:schemeClr>
              </a:solidFill>
              <a:cs typeface="Akhbar MT" pitchFamily="2" charset="-78"/>
            </a:endParaRPr>
          </a:p>
        </p:txBody>
      </p:sp>
      <p:pic>
        <p:nvPicPr>
          <p:cNvPr id="7" name="Picture 2" descr="Image result for taif university">
            <a:extLst>
              <a:ext uri="{FF2B5EF4-FFF2-40B4-BE49-F238E27FC236}">
                <a16:creationId xmlns:a16="http://schemas.microsoft.com/office/drawing/2014/main" id="{CAC62C67-81CB-4ACE-830A-5E41FD9B8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55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7BF1D-6301-4D12-8936-9AB2514F786D}"/>
              </a:ext>
            </a:extLst>
          </p:cNvPr>
          <p:cNvSpPr>
            <a:spLocks noGrp="1"/>
          </p:cNvSpPr>
          <p:nvPr>
            <p:ph idx="1"/>
          </p:nvPr>
        </p:nvSpPr>
        <p:spPr>
          <a:xfrm>
            <a:off x="661620" y="1079912"/>
            <a:ext cx="10515600" cy="5490210"/>
          </a:xfrm>
        </p:spPr>
        <p:txBody>
          <a:bodyPr>
            <a:noAutofit/>
          </a:bodyPr>
          <a:lstStyle/>
          <a:p>
            <a:pPr marL="0" indent="0" algn="r" rtl="1">
              <a:lnSpc>
                <a:spcPct val="150000"/>
              </a:lnSpc>
              <a:buNone/>
            </a:pPr>
            <a:r>
              <a:rPr lang="ar-SA" sz="2800" b="1" u="sng" dirty="0">
                <a:latin typeface="Arial" panose="020B0604020202020204" pitchFamily="34" charset="0"/>
                <a:cs typeface="Akhbar MT" pitchFamily="2" charset="-78"/>
              </a:rPr>
              <a:t>شركة كوداك </a:t>
            </a:r>
          </a:p>
          <a:p>
            <a:pPr marL="0" indent="0" algn="r" rtl="1">
              <a:lnSpc>
                <a:spcPct val="150000"/>
              </a:lnSpc>
              <a:buNone/>
            </a:pPr>
            <a:r>
              <a:rPr lang="ar-SA" dirty="0">
                <a:latin typeface="Arial" panose="020B0604020202020204" pitchFamily="34" charset="0"/>
                <a:cs typeface="Akhbar MT" pitchFamily="2" charset="-78"/>
              </a:rPr>
              <a:t>ليس فقط شركة ترتبط </a:t>
            </a:r>
            <a:r>
              <a:rPr lang="ar-SA" dirty="0" err="1">
                <a:latin typeface="Arial" panose="020B0604020202020204" pitchFamily="34" charset="0"/>
                <a:cs typeface="Akhbar MT" pitchFamily="2" charset="-78"/>
              </a:rPr>
              <a:t>بالكامرات</a:t>
            </a:r>
            <a:r>
              <a:rPr lang="ar-SA" dirty="0">
                <a:latin typeface="Arial" panose="020B0604020202020204" pitchFamily="34" charset="0"/>
                <a:cs typeface="Akhbar MT" pitchFamily="2" charset="-78"/>
              </a:rPr>
              <a:t> والأفلام !! </a:t>
            </a:r>
          </a:p>
          <a:p>
            <a:pPr marL="0" indent="0" algn="r" rtl="1">
              <a:lnSpc>
                <a:spcPct val="150000"/>
              </a:lnSpc>
              <a:buNone/>
            </a:pPr>
            <a:r>
              <a:rPr lang="ar-SA" sz="2800" dirty="0">
                <a:latin typeface="Arial" panose="020B0604020202020204" pitchFamily="34" charset="0"/>
                <a:cs typeface="Akhbar MT" pitchFamily="2" charset="-78"/>
              </a:rPr>
              <a:t>- كوداك جاليري </a:t>
            </a:r>
          </a:p>
          <a:p>
            <a:pPr marL="457200" lvl="1" indent="0" algn="r" rtl="1">
              <a:lnSpc>
                <a:spcPct val="150000"/>
              </a:lnSpc>
              <a:buNone/>
            </a:pPr>
            <a:r>
              <a:rPr lang="ar-SA" sz="2800" dirty="0">
                <a:latin typeface="Arial" panose="020B0604020202020204" pitchFamily="34" charset="0"/>
                <a:cs typeface="Akhbar MT" pitchFamily="2" charset="-78"/>
              </a:rPr>
              <a:t>قاد كوك فريق عمله للقيام بتطوير مجموعة جديدة من الخصائص للمنتج والتي تجعل من السهل مشاركة الصور الملتقطة في اثناء الاحتفالات او </a:t>
            </a:r>
            <a:r>
              <a:rPr lang="ar-SA" sz="2800" dirty="0" err="1">
                <a:latin typeface="Arial" panose="020B0604020202020204" pitchFamily="34" charset="0"/>
                <a:cs typeface="Akhbar MT" pitchFamily="2" charset="-78"/>
              </a:rPr>
              <a:t>الموتمرات</a:t>
            </a:r>
            <a:r>
              <a:rPr lang="ar-SA" sz="2800" dirty="0">
                <a:latin typeface="Arial" panose="020B0604020202020204" pitchFamily="34" charset="0"/>
                <a:cs typeface="Akhbar MT" pitchFamily="2" charset="-78"/>
              </a:rPr>
              <a:t> او غيرها من المناسبات لكي </a:t>
            </a:r>
            <a:r>
              <a:rPr lang="ar-SA" sz="2800" dirty="0" err="1">
                <a:latin typeface="Arial" panose="020B0604020202020204" pitchFamily="34" charset="0"/>
                <a:cs typeface="Akhbar MT" pitchFamily="2" charset="-78"/>
              </a:rPr>
              <a:t>يتشاركوا</a:t>
            </a:r>
            <a:r>
              <a:rPr lang="ar-SA" sz="2800" dirty="0">
                <a:latin typeface="Arial" panose="020B0604020202020204" pitchFamily="34" charset="0"/>
                <a:cs typeface="Akhbar MT" pitchFamily="2" charset="-78"/>
              </a:rPr>
              <a:t> الصور التي التقطوها مع اشخاص اخرين من الحضور </a:t>
            </a:r>
            <a:endParaRPr lang="ar-SA" dirty="0">
              <a:latin typeface="Arial" panose="020B0604020202020204" pitchFamily="34" charset="0"/>
              <a:cs typeface="Akhbar MT" pitchFamily="2" charset="-78"/>
            </a:endParaRPr>
          </a:p>
          <a:p>
            <a:pPr marL="0" indent="0" algn="r" rtl="1">
              <a:lnSpc>
                <a:spcPct val="150000"/>
              </a:lnSpc>
              <a:buNone/>
            </a:pPr>
            <a:r>
              <a:rPr lang="ar-SA" sz="2800" b="1" i="1" u="sng" dirty="0">
                <a:solidFill>
                  <a:srgbClr val="FF0000"/>
                </a:solidFill>
                <a:latin typeface="Arial" panose="020B0604020202020204" pitchFamily="34" charset="0"/>
                <a:cs typeface="Akhbar MT" pitchFamily="2" charset="-78"/>
              </a:rPr>
              <a:t>ماهي الفرضيتان الرئيسيتان التي قام عليها الالبوم؟</a:t>
            </a:r>
            <a:endParaRPr lang="en-GB" sz="2800" b="1" i="1" u="sng" dirty="0">
              <a:solidFill>
                <a:srgbClr val="FF0000"/>
              </a:solidFill>
              <a:latin typeface="Arial" panose="020B0604020202020204" pitchFamily="34" charset="0"/>
              <a:cs typeface="Akhbar MT" pitchFamily="2" charset="-78"/>
            </a:endParaRPr>
          </a:p>
        </p:txBody>
      </p:sp>
      <p:sp>
        <p:nvSpPr>
          <p:cNvPr id="4" name="Slide Number Placeholder 3">
            <a:extLst>
              <a:ext uri="{FF2B5EF4-FFF2-40B4-BE49-F238E27FC236}">
                <a16:creationId xmlns:a16="http://schemas.microsoft.com/office/drawing/2014/main" id="{BCA4C347-FF25-492B-888B-CB54AE06AEAD}"/>
              </a:ext>
            </a:extLst>
          </p:cNvPr>
          <p:cNvSpPr>
            <a:spLocks noGrp="1"/>
          </p:cNvSpPr>
          <p:nvPr>
            <p:ph type="sldNum" sz="quarter" idx="12"/>
          </p:nvPr>
        </p:nvSpPr>
        <p:spPr/>
        <p:txBody>
          <a:bodyPr/>
          <a:lstStyle/>
          <a:p>
            <a:fld id="{684116F3-50AA-B444-923E-D32C485E92B9}" type="slidenum">
              <a:rPr lang="en-US" smtClean="0"/>
              <a:t>33</a:t>
            </a:fld>
            <a:endParaRPr lang="en-US"/>
          </a:p>
        </p:txBody>
      </p:sp>
      <p:pic>
        <p:nvPicPr>
          <p:cNvPr id="5" name="Picture 2" descr="Image result for taif university">
            <a:extLst>
              <a:ext uri="{FF2B5EF4-FFF2-40B4-BE49-F238E27FC236}">
                <a16:creationId xmlns:a16="http://schemas.microsoft.com/office/drawing/2014/main" id="{7C30466F-771C-42B0-B27F-DA5B87222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كوداك‬‎">
            <a:extLst>
              <a:ext uri="{FF2B5EF4-FFF2-40B4-BE49-F238E27FC236}">
                <a16:creationId xmlns:a16="http://schemas.microsoft.com/office/drawing/2014/main" id="{D9D9855F-47BB-4DB9-8C69-8F925B342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455" y="1079912"/>
            <a:ext cx="2690445" cy="16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46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BAAB6-B881-4D61-BABE-E5BAF42BD1E1}"/>
              </a:ext>
            </a:extLst>
          </p:cNvPr>
          <p:cNvSpPr>
            <a:spLocks noGrp="1"/>
          </p:cNvSpPr>
          <p:nvPr>
            <p:ph idx="1"/>
          </p:nvPr>
        </p:nvSpPr>
        <p:spPr>
          <a:xfrm>
            <a:off x="3406515" y="734494"/>
            <a:ext cx="4881963" cy="612731"/>
          </a:xfrm>
        </p:spPr>
        <p:txBody>
          <a:bodyPr>
            <a:normAutofit fontScale="77500" lnSpcReduction="20000"/>
          </a:bodyPr>
          <a:lstStyle/>
          <a:p>
            <a:pPr marL="0" indent="0" algn="ctr" rtl="1">
              <a:lnSpc>
                <a:spcPct val="150000"/>
              </a:lnSpc>
              <a:buNone/>
            </a:pPr>
            <a:r>
              <a:rPr lang="ar-SA" dirty="0">
                <a:latin typeface="Arial" panose="020B0604020202020204" pitchFamily="34" charset="0"/>
                <a:cs typeface="Akhbar MT" pitchFamily="2" charset="-78"/>
              </a:rPr>
              <a:t>هل تستخدم منهجية لين في المؤسسات الحكومية ؟</a:t>
            </a:r>
          </a:p>
          <a:p>
            <a:pPr algn="r" rtl="1">
              <a:lnSpc>
                <a:spcPct val="150000"/>
              </a:lnSpc>
            </a:pPr>
            <a:endParaRPr lang="en-GB" dirty="0">
              <a:latin typeface="Arial" panose="020B0604020202020204" pitchFamily="34" charset="0"/>
              <a:cs typeface="Akhbar MT" pitchFamily="2" charset="-78"/>
            </a:endParaRPr>
          </a:p>
        </p:txBody>
      </p:sp>
      <p:sp>
        <p:nvSpPr>
          <p:cNvPr id="4" name="Slide Number Placeholder 3">
            <a:extLst>
              <a:ext uri="{FF2B5EF4-FFF2-40B4-BE49-F238E27FC236}">
                <a16:creationId xmlns:a16="http://schemas.microsoft.com/office/drawing/2014/main" id="{9A91191A-03D4-4A25-8616-75AFFA3140FD}"/>
              </a:ext>
            </a:extLst>
          </p:cNvPr>
          <p:cNvSpPr>
            <a:spLocks noGrp="1"/>
          </p:cNvSpPr>
          <p:nvPr>
            <p:ph type="sldNum" sz="quarter" idx="12"/>
          </p:nvPr>
        </p:nvSpPr>
        <p:spPr/>
        <p:txBody>
          <a:bodyPr/>
          <a:lstStyle/>
          <a:p>
            <a:fld id="{684116F3-50AA-B444-923E-D32C485E92B9}" type="slidenum">
              <a:rPr lang="en-US" smtClean="0"/>
              <a:t>34</a:t>
            </a:fld>
            <a:endParaRPr lang="en-US"/>
          </a:p>
        </p:txBody>
      </p:sp>
      <p:pic>
        <p:nvPicPr>
          <p:cNvPr id="9" name="Picture 2" descr="Image result for taif university">
            <a:extLst>
              <a:ext uri="{FF2B5EF4-FFF2-40B4-BE49-F238E27FC236}">
                <a16:creationId xmlns:a16="http://schemas.microsoft.com/office/drawing/2014/main" id="{2707FAA0-DDE8-44C5-9385-DB38D5C2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a:extLst>
              <a:ext uri="{FF2B5EF4-FFF2-40B4-BE49-F238E27FC236}">
                <a16:creationId xmlns:a16="http://schemas.microsoft.com/office/drawing/2014/main" id="{73189A6D-E976-45DC-AF24-446D2314F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438" y="4911258"/>
            <a:ext cx="2870043" cy="144509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lated image">
            <a:extLst>
              <a:ext uri="{FF2B5EF4-FFF2-40B4-BE49-F238E27FC236}">
                <a16:creationId xmlns:a16="http://schemas.microsoft.com/office/drawing/2014/main" id="{C4E2AA5A-C69B-4CA0-963A-532179AC2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4911258"/>
            <a:ext cx="2870043" cy="14450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0C8FF8B-43D1-444E-AB81-5C0BAEC85170}"/>
              </a:ext>
            </a:extLst>
          </p:cNvPr>
          <p:cNvGraphicFramePr>
            <a:graphicFrameLocks noGrp="1"/>
          </p:cNvGraphicFramePr>
          <p:nvPr/>
        </p:nvGraphicFramePr>
        <p:xfrm>
          <a:off x="1783496" y="1543599"/>
          <a:ext cx="8128000" cy="3296920"/>
        </p:xfrm>
        <a:graphic>
          <a:graphicData uri="http://schemas.openxmlformats.org/drawingml/2006/table">
            <a:tbl>
              <a:tblPr firstRow="1" bandRow="1">
                <a:tableStyleId>{E8B1032C-EA38-4F05-BA0D-38AFFFC7BED3}</a:tableStyleId>
              </a:tblPr>
              <a:tblGrid>
                <a:gridCol w="6579454">
                  <a:extLst>
                    <a:ext uri="{9D8B030D-6E8A-4147-A177-3AD203B41FA5}">
                      <a16:colId xmlns:a16="http://schemas.microsoft.com/office/drawing/2014/main" val="2156565009"/>
                    </a:ext>
                  </a:extLst>
                </a:gridCol>
                <a:gridCol w="1548546">
                  <a:extLst>
                    <a:ext uri="{9D8B030D-6E8A-4147-A177-3AD203B41FA5}">
                      <a16:colId xmlns:a16="http://schemas.microsoft.com/office/drawing/2014/main" val="1063814112"/>
                    </a:ext>
                  </a:extLst>
                </a:gridCol>
              </a:tblGrid>
              <a:tr h="0">
                <a:tc>
                  <a:txBody>
                    <a:bodyPr/>
                    <a:lstStyle/>
                    <a:p>
                      <a:pPr algn="ctr" rtl="1"/>
                      <a:r>
                        <a:rPr lang="ar-SA" dirty="0">
                          <a:cs typeface="Akhbar MT" pitchFamily="2" charset="-78"/>
                        </a:rPr>
                        <a:t>المكتب الفيدرالي لحماية المستهلك </a:t>
                      </a:r>
                      <a:endParaRPr lang="en-GB" dirty="0">
                        <a:cs typeface="Akhbar MT" pitchFamily="2" charset="-78"/>
                      </a:endParaRPr>
                    </a:p>
                  </a:txBody>
                  <a:tcPr/>
                </a:tc>
                <a:tc>
                  <a:txBody>
                    <a:bodyPr/>
                    <a:lstStyle/>
                    <a:p>
                      <a:pPr algn="ctr" rtl="1"/>
                      <a:r>
                        <a:rPr lang="ar-SA" dirty="0">
                          <a:cs typeface="Akhbar MT" pitchFamily="2" charset="-78"/>
                        </a:rPr>
                        <a:t>مثال </a:t>
                      </a:r>
                      <a:endParaRPr lang="en-GB" dirty="0">
                        <a:cs typeface="Akhbar MT" pitchFamily="2" charset="-78"/>
                      </a:endParaRPr>
                    </a:p>
                  </a:txBody>
                  <a:tcPr/>
                </a:tc>
                <a:extLst>
                  <a:ext uri="{0D108BD9-81ED-4DB2-BD59-A6C34878D82A}">
                    <a16:rowId xmlns:a16="http://schemas.microsoft.com/office/drawing/2014/main" val="3877314174"/>
                  </a:ext>
                </a:extLst>
              </a:tr>
              <a:tr h="370840">
                <a:tc>
                  <a:txBody>
                    <a:bodyPr/>
                    <a:lstStyle/>
                    <a:p>
                      <a:pPr algn="r" rtl="1"/>
                      <a:r>
                        <a:rPr lang="ar-SA" dirty="0">
                          <a:cs typeface="Akhbar MT" pitchFamily="2" charset="-78"/>
                        </a:rPr>
                        <a:t>حماية </a:t>
                      </a:r>
                      <a:r>
                        <a:rPr lang="ar-SA">
                          <a:cs typeface="Akhbar MT" pitchFamily="2" charset="-78"/>
                        </a:rPr>
                        <a:t>المواطنين الأمريكيين </a:t>
                      </a:r>
                      <a:r>
                        <a:rPr lang="ar-SA" dirty="0">
                          <a:cs typeface="Akhbar MT" pitchFamily="2" charset="-78"/>
                        </a:rPr>
                        <a:t>من القروض المبالغ فيها التي تقدمها شركات الخدمات المالية مثل بطاقات الائتمان </a:t>
                      </a:r>
                      <a:endParaRPr lang="en-GB" dirty="0">
                        <a:cs typeface="Akhbar MT" pitchFamily="2" charset="-78"/>
                      </a:endParaRPr>
                    </a:p>
                  </a:txBody>
                  <a:tcPr/>
                </a:tc>
                <a:tc>
                  <a:txBody>
                    <a:bodyPr/>
                    <a:lstStyle/>
                    <a:p>
                      <a:pPr algn="r" rtl="1"/>
                      <a:r>
                        <a:rPr lang="ar-SA" dirty="0">
                          <a:cs typeface="Akhbar MT" pitchFamily="2" charset="-78"/>
                        </a:rPr>
                        <a:t>الهدف منه </a:t>
                      </a:r>
                      <a:endParaRPr lang="en-GB" dirty="0">
                        <a:cs typeface="Akhbar MT" pitchFamily="2" charset="-78"/>
                      </a:endParaRPr>
                    </a:p>
                  </a:txBody>
                  <a:tcPr/>
                </a:tc>
                <a:extLst>
                  <a:ext uri="{0D108BD9-81ED-4DB2-BD59-A6C34878D82A}">
                    <a16:rowId xmlns:a16="http://schemas.microsoft.com/office/drawing/2014/main" val="2432512207"/>
                  </a:ext>
                </a:extLst>
              </a:tr>
              <a:tr h="370840">
                <a:tc>
                  <a:txBody>
                    <a:bodyPr/>
                    <a:lstStyle/>
                    <a:p>
                      <a:pPr algn="r" rtl="1"/>
                      <a:r>
                        <a:rPr lang="ar-SA" dirty="0">
                          <a:cs typeface="Akhbar MT" pitchFamily="2" charset="-78"/>
                        </a:rPr>
                        <a:t>500 مليون دولار </a:t>
                      </a:r>
                      <a:endParaRPr lang="en-GB" dirty="0">
                        <a:cs typeface="Akhbar MT" pitchFamily="2" charset="-78"/>
                      </a:endParaRPr>
                    </a:p>
                  </a:txBody>
                  <a:tcPr/>
                </a:tc>
                <a:tc>
                  <a:txBody>
                    <a:bodyPr/>
                    <a:lstStyle/>
                    <a:p>
                      <a:pPr algn="r" rtl="1"/>
                      <a:r>
                        <a:rPr lang="ar-SA" dirty="0">
                          <a:cs typeface="Akhbar MT" pitchFamily="2" charset="-78"/>
                        </a:rPr>
                        <a:t>الميزانية</a:t>
                      </a:r>
                      <a:endParaRPr lang="en-GB" dirty="0">
                        <a:cs typeface="Akhbar MT" pitchFamily="2" charset="-78"/>
                      </a:endParaRPr>
                    </a:p>
                  </a:txBody>
                  <a:tcPr/>
                </a:tc>
                <a:extLst>
                  <a:ext uri="{0D108BD9-81ED-4DB2-BD59-A6C34878D82A}">
                    <a16:rowId xmlns:a16="http://schemas.microsoft.com/office/drawing/2014/main" val="544654172"/>
                  </a:ext>
                </a:extLst>
              </a:tr>
              <a:tr h="370840">
                <a:tc>
                  <a:txBody>
                    <a:bodyPr/>
                    <a:lstStyle/>
                    <a:p>
                      <a:pPr algn="r" rtl="1"/>
                      <a:r>
                        <a:rPr lang="ar-SA" dirty="0">
                          <a:cs typeface="Akhbar MT" pitchFamily="2" charset="-78"/>
                        </a:rPr>
                        <a:t>ادراك الامريكيون انهم قادرون على الاتصال بالمكتب الفيدرالي من اجل الحصول على المساعدة فيما يتعلق بالاحتيال والتعسف المالي </a:t>
                      </a:r>
                      <a:endParaRPr lang="en-GB" dirty="0">
                        <a:cs typeface="Akhbar MT" pitchFamily="2" charset="-78"/>
                      </a:endParaRPr>
                    </a:p>
                  </a:txBody>
                  <a:tcPr/>
                </a:tc>
                <a:tc>
                  <a:txBody>
                    <a:bodyPr/>
                    <a:lstStyle/>
                    <a:p>
                      <a:pPr algn="r" rtl="1"/>
                      <a:r>
                        <a:rPr lang="ar-SA" dirty="0">
                          <a:cs typeface="Akhbar MT" pitchFamily="2" charset="-78"/>
                        </a:rPr>
                        <a:t>الفرضية </a:t>
                      </a:r>
                      <a:endParaRPr lang="en-GB" dirty="0">
                        <a:cs typeface="Akhbar MT" pitchFamily="2" charset="-78"/>
                      </a:endParaRPr>
                    </a:p>
                  </a:txBody>
                  <a:tcPr/>
                </a:tc>
                <a:extLst>
                  <a:ext uri="{0D108BD9-81ED-4DB2-BD59-A6C34878D82A}">
                    <a16:rowId xmlns:a16="http://schemas.microsoft.com/office/drawing/2014/main" val="3940959241"/>
                  </a:ext>
                </a:extLst>
              </a:tr>
              <a:tr h="370840">
                <a:tc>
                  <a:txBody>
                    <a:bodyPr/>
                    <a:lstStyle/>
                    <a:p>
                      <a:pPr algn="r" rtl="1"/>
                      <a:r>
                        <a:rPr lang="ar-SA" dirty="0">
                          <a:cs typeface="Akhbar MT" pitchFamily="2" charset="-78"/>
                        </a:rPr>
                        <a:t>قام المكتب بفتح خط ساخن مع توفير خدمة الرد الالي</a:t>
                      </a:r>
                    </a:p>
                    <a:p>
                      <a:pPr algn="r" rtl="1"/>
                      <a:r>
                        <a:rPr lang="ar-SA" dirty="0">
                          <a:cs typeface="Akhbar MT" pitchFamily="2" charset="-78"/>
                        </a:rPr>
                        <a:t>تسويق الخط الساخن في بعض المناطق الصغيرة </a:t>
                      </a:r>
                      <a:endParaRPr lang="en-GB" dirty="0">
                        <a:cs typeface="Akhbar MT" pitchFamily="2" charset="-78"/>
                      </a:endParaRPr>
                    </a:p>
                  </a:txBody>
                  <a:tcPr/>
                </a:tc>
                <a:tc>
                  <a:txBody>
                    <a:bodyPr/>
                    <a:lstStyle/>
                    <a:p>
                      <a:pPr algn="r" rtl="1"/>
                      <a:r>
                        <a:rPr lang="ar-SA" dirty="0">
                          <a:cs typeface="Akhbar MT" pitchFamily="2" charset="-78"/>
                        </a:rPr>
                        <a:t>التجربة </a:t>
                      </a:r>
                      <a:endParaRPr lang="en-GB" dirty="0">
                        <a:cs typeface="Akhbar MT" pitchFamily="2" charset="-78"/>
                      </a:endParaRPr>
                    </a:p>
                  </a:txBody>
                  <a:tcPr/>
                </a:tc>
                <a:extLst>
                  <a:ext uri="{0D108BD9-81ED-4DB2-BD59-A6C34878D82A}">
                    <a16:rowId xmlns:a16="http://schemas.microsoft.com/office/drawing/2014/main" val="3066961739"/>
                  </a:ext>
                </a:extLst>
              </a:tr>
              <a:tr h="370840">
                <a:tc>
                  <a:txBody>
                    <a:bodyPr/>
                    <a:lstStyle/>
                    <a:p>
                      <a:pPr algn="r" rtl="1"/>
                      <a:r>
                        <a:rPr lang="ar-SA" dirty="0">
                          <a:cs typeface="Akhbar MT" pitchFamily="2" charset="-78"/>
                        </a:rPr>
                        <a:t>المكتب قادر الان على الانخراط في عملية مستمرة من التحسين والتي يمكن ان تضيف حلولا افضل واكثر ببطء ولكن بخطوات ثابتة </a:t>
                      </a:r>
                      <a:endParaRPr lang="en-GB" dirty="0">
                        <a:cs typeface="Akhbar MT" pitchFamily="2" charset="-78"/>
                      </a:endParaRPr>
                    </a:p>
                  </a:txBody>
                  <a:tcPr/>
                </a:tc>
                <a:tc>
                  <a:txBody>
                    <a:bodyPr/>
                    <a:lstStyle/>
                    <a:p>
                      <a:pPr algn="r" rtl="1"/>
                      <a:r>
                        <a:rPr lang="ar-SA" dirty="0">
                          <a:cs typeface="Akhbar MT" pitchFamily="2" charset="-78"/>
                        </a:rPr>
                        <a:t>النتيجة</a:t>
                      </a:r>
                      <a:endParaRPr lang="en-GB" dirty="0">
                        <a:cs typeface="Akhbar MT" pitchFamily="2" charset="-78"/>
                      </a:endParaRPr>
                    </a:p>
                  </a:txBody>
                  <a:tcPr/>
                </a:tc>
                <a:extLst>
                  <a:ext uri="{0D108BD9-81ED-4DB2-BD59-A6C34878D82A}">
                    <a16:rowId xmlns:a16="http://schemas.microsoft.com/office/drawing/2014/main" val="2775867961"/>
                  </a:ext>
                </a:extLst>
              </a:tr>
            </a:tbl>
          </a:graphicData>
        </a:graphic>
      </p:graphicFrame>
    </p:spTree>
    <p:extLst>
      <p:ext uri="{BB962C8B-B14F-4D97-AF65-F5344CB8AC3E}">
        <p14:creationId xmlns:p14="http://schemas.microsoft.com/office/powerpoint/2010/main" val="4159531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2787D-27E5-429B-941A-302C94CCBB81}"/>
              </a:ext>
            </a:extLst>
          </p:cNvPr>
          <p:cNvSpPr>
            <a:spLocks noGrp="1"/>
          </p:cNvSpPr>
          <p:nvPr>
            <p:ph type="sldNum" sz="quarter" idx="12"/>
          </p:nvPr>
        </p:nvSpPr>
        <p:spPr/>
        <p:txBody>
          <a:bodyPr/>
          <a:lstStyle/>
          <a:p>
            <a:fld id="{684116F3-50AA-B444-923E-D32C485E92B9}" type="slidenum">
              <a:rPr lang="en-US" smtClean="0"/>
              <a:t>35</a:t>
            </a:fld>
            <a:endParaRPr lang="en-US"/>
          </a:p>
        </p:txBody>
      </p:sp>
      <p:pic>
        <p:nvPicPr>
          <p:cNvPr id="6"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9AF393-C247-4801-98C3-E05BEAA97336}"/>
              </a:ext>
            </a:extLst>
          </p:cNvPr>
          <p:cNvSpPr txBox="1"/>
          <p:nvPr/>
        </p:nvSpPr>
        <p:spPr>
          <a:xfrm>
            <a:off x="2776061" y="579194"/>
            <a:ext cx="6488349" cy="584775"/>
          </a:xfrm>
          <a:prstGeom prst="rect">
            <a:avLst/>
          </a:prstGeom>
          <a:noFill/>
        </p:spPr>
        <p:txBody>
          <a:bodyPr wrap="square" rtlCol="0">
            <a:spAutoFit/>
          </a:bodyPr>
          <a:lstStyle/>
          <a:p>
            <a:pPr algn="ctr"/>
            <a:r>
              <a:rPr lang="ar-SA" sz="3200" b="1" dirty="0">
                <a:solidFill>
                  <a:srgbClr val="E2BB41"/>
                </a:solidFill>
                <a:cs typeface="Akhbar MT" pitchFamily="2" charset="-78"/>
              </a:rPr>
              <a:t>القياس</a:t>
            </a:r>
            <a:endParaRPr lang="en-GB" sz="4800" b="1" dirty="0">
              <a:solidFill>
                <a:srgbClr val="E2BB41"/>
              </a:solidFill>
              <a:cs typeface="Akhbar MT" pitchFamily="2" charset="-78"/>
            </a:endParaRPr>
          </a:p>
        </p:txBody>
      </p:sp>
      <p:sp>
        <p:nvSpPr>
          <p:cNvPr id="8" name="TextBox 7">
            <a:extLst>
              <a:ext uri="{FF2B5EF4-FFF2-40B4-BE49-F238E27FC236}">
                <a16:creationId xmlns:a16="http://schemas.microsoft.com/office/drawing/2014/main" id="{EDF9F666-001F-45D9-AAAC-7361E5ECDF6B}"/>
              </a:ext>
            </a:extLst>
          </p:cNvPr>
          <p:cNvSpPr txBox="1"/>
          <p:nvPr/>
        </p:nvSpPr>
        <p:spPr>
          <a:xfrm>
            <a:off x="352425" y="1428750"/>
            <a:ext cx="11410949" cy="5016758"/>
          </a:xfrm>
          <a:prstGeom prst="rect">
            <a:avLst/>
          </a:prstGeom>
          <a:noFill/>
        </p:spPr>
        <p:txBody>
          <a:bodyPr wrap="square" rtlCol="0">
            <a:spAutoFit/>
          </a:bodyPr>
          <a:lstStyle/>
          <a:p>
            <a:pPr algn="r"/>
            <a:r>
              <a:rPr lang="ar-SA" sz="3200" b="1" u="sng" dirty="0">
                <a:cs typeface="Akhbar MT" pitchFamily="2" charset="-78"/>
              </a:rPr>
              <a:t>ماهي مهمة الشركة الناشئة ؟</a:t>
            </a:r>
          </a:p>
          <a:p>
            <a:pPr algn="r"/>
            <a:r>
              <a:rPr lang="ar-SA" sz="3200" dirty="0">
                <a:cs typeface="Akhbar MT" pitchFamily="2" charset="-78"/>
              </a:rPr>
              <a:t>1- القياس الدقيق لموضعها ومواجهة الحقائق العصيبة التي يكشف عنها التقييم </a:t>
            </a:r>
          </a:p>
          <a:p>
            <a:pPr algn="r"/>
            <a:r>
              <a:rPr lang="ar-SA" sz="3200" dirty="0">
                <a:cs typeface="Akhbar MT" pitchFamily="2" charset="-78"/>
              </a:rPr>
              <a:t>2- اجراء التجارب لتعلم كيفية تقريب النتائج الفعلية من تلك التي نصت عليها خطة العمل </a:t>
            </a:r>
          </a:p>
          <a:p>
            <a:pPr algn="r"/>
            <a:endParaRPr lang="ar-SA" sz="3200" dirty="0">
              <a:cs typeface="Akhbar MT" pitchFamily="2" charset="-78"/>
            </a:endParaRPr>
          </a:p>
          <a:p>
            <a:pPr algn="r"/>
            <a:r>
              <a:rPr lang="ar-SA" sz="3200" dirty="0">
                <a:cs typeface="Akhbar MT" pitchFamily="2" charset="-78"/>
              </a:rPr>
              <a:t>ان الموظفين ورواد الاعمال يميلون لان يكونوا متفائلين بطبيعتهم، حيث اننا نواصل ايماننا بأفكارنا حتى إن كانت جميع الدلائل تشير الى فشلها: لهذا السبب، تعتبر اسطورة المثابرة بالغة الخطورة.</a:t>
            </a:r>
          </a:p>
          <a:p>
            <a:pPr algn="r"/>
            <a:r>
              <a:rPr lang="ar-SA" sz="3200" dirty="0">
                <a:cs typeface="Akhbar MT" pitchFamily="2" charset="-78"/>
              </a:rPr>
              <a:t> سمعنا جميعًا بقصص عن رواد اعمال اسطوريين تمكنوا من انتزاع النصر من بين براثن الهزيمة، ولكن للأسف، لم نسمع الكثير من القصص عن هؤلاء الاخرين المجهولين الذين ثابروا طويلاً، وقادوا شركاتهم نحو الفشل.</a:t>
            </a:r>
            <a:endParaRPr lang="en-GB" sz="3200" dirty="0">
              <a:cs typeface="Akhbar MT" pitchFamily="2" charset="-78"/>
            </a:endParaRPr>
          </a:p>
          <a:p>
            <a:pPr algn="r"/>
            <a:endParaRPr lang="en-GB" sz="3200" dirty="0">
              <a:cs typeface="Akhbar MT" pitchFamily="2" charset="-78"/>
            </a:endParaRPr>
          </a:p>
        </p:txBody>
      </p:sp>
    </p:spTree>
    <p:extLst>
      <p:ext uri="{BB962C8B-B14F-4D97-AF65-F5344CB8AC3E}">
        <p14:creationId xmlns:p14="http://schemas.microsoft.com/office/powerpoint/2010/main" val="68867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4B8E6-9A0C-42F9-A7F5-5BF4E558E7D4}"/>
              </a:ext>
            </a:extLst>
          </p:cNvPr>
          <p:cNvSpPr>
            <a:spLocks noGrp="1"/>
          </p:cNvSpPr>
          <p:nvPr>
            <p:ph idx="1"/>
          </p:nvPr>
        </p:nvSpPr>
        <p:spPr>
          <a:xfrm>
            <a:off x="655321" y="2575034"/>
            <a:ext cx="5120113" cy="3462228"/>
          </a:xfrm>
        </p:spPr>
        <p:txBody>
          <a:bodyPr>
            <a:normAutofit/>
          </a:bodyPr>
          <a:lstStyle/>
          <a:p>
            <a:pPr marL="0" indent="0" rtl="1">
              <a:buNone/>
            </a:pPr>
            <a:r>
              <a:rPr lang="ar-SA" sz="1800" dirty="0"/>
              <a:t> كيف يمكن لشيء يبدو كالمحاسبة ان يغير من حياتك؟</a:t>
            </a:r>
          </a:p>
          <a:p>
            <a:pPr marL="0" indent="0" rtl="1">
              <a:buNone/>
            </a:pPr>
            <a:endParaRPr lang="en-GB" sz="1800" dirty="0"/>
          </a:p>
          <a:p>
            <a:pPr marL="0" indent="0">
              <a:buNone/>
            </a:pPr>
            <a:r>
              <a:rPr lang="ar-SA" sz="1800" dirty="0"/>
              <a:t>اعداد التقارير المالية وإجراء المراجعات.....</a:t>
            </a:r>
          </a:p>
          <a:p>
            <a:pPr marL="0" indent="0">
              <a:buNone/>
            </a:pPr>
            <a:r>
              <a:rPr lang="ar-SA" sz="1800" dirty="0"/>
              <a:t> هل تنحصر في هذه النقطتين ؟!</a:t>
            </a:r>
          </a:p>
          <a:p>
            <a:pPr marL="0" indent="0">
              <a:buNone/>
            </a:pPr>
            <a:endParaRPr lang="en-GB" sz="1800" dirty="0"/>
          </a:p>
          <a:p>
            <a:pPr marL="0" indent="0" algn="r" rtl="1">
              <a:buNone/>
            </a:pPr>
            <a:r>
              <a:rPr lang="ar-SA" dirty="0"/>
              <a:t>حقق بعض اهداف المنتج. اتحدث مع بعض العملاء، وانتظر لترى ما إذا كانت العائدات سترتفع </a:t>
            </a:r>
            <a:endParaRPr lang="en-GB" dirty="0"/>
          </a:p>
          <a:p>
            <a:pPr marL="0" indent="0" rtl="1">
              <a:buNone/>
            </a:pPr>
            <a:endParaRPr lang="en-GB" sz="1800" b="1" dirty="0">
              <a:cs typeface="Akhbar MT" pitchFamily="2" charset="-78"/>
            </a:endParaRPr>
          </a:p>
        </p:txBody>
      </p:sp>
      <p:pic>
        <p:nvPicPr>
          <p:cNvPr id="1028" name="Picture 4" descr="Image result for علم المحاسبة">
            <a:extLst>
              <a:ext uri="{FF2B5EF4-FFF2-40B4-BE49-F238E27FC236}">
                <a16:creationId xmlns:a16="http://schemas.microsoft.com/office/drawing/2014/main" id="{61560DF2-63AB-44C3-9C02-ED55DCC23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06" r="4422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2" descr="Image result for taif university">
            <a:extLst>
              <a:ext uri="{FF2B5EF4-FFF2-40B4-BE49-F238E27FC236}">
                <a16:creationId xmlns:a16="http://schemas.microsoft.com/office/drawing/2014/main" id="{F8660A72-78BA-4D73-B180-7F0D85133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0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717C3E-8FC9-4800-8D29-2CFFA57364D7}"/>
              </a:ext>
            </a:extLst>
          </p:cNvPr>
          <p:cNvSpPr>
            <a:spLocks noGrp="1"/>
          </p:cNvSpPr>
          <p:nvPr>
            <p:ph idx="1"/>
          </p:nvPr>
        </p:nvSpPr>
        <p:spPr>
          <a:xfrm>
            <a:off x="770105" y="1532882"/>
            <a:ext cx="10515600" cy="4530725"/>
          </a:xfrm>
        </p:spPr>
        <p:txBody>
          <a:bodyPr/>
          <a:lstStyle/>
          <a:p>
            <a:pPr marL="0" indent="0" algn="r">
              <a:buNone/>
            </a:pPr>
            <a:endParaRPr lang="ar-SA" dirty="0">
              <a:cs typeface="Akhbar MT" pitchFamily="2" charset="-78"/>
            </a:endParaRPr>
          </a:p>
          <a:p>
            <a:pPr marL="0" indent="0" algn="r">
              <a:buNone/>
            </a:pPr>
            <a:endParaRPr lang="ar-SA" dirty="0">
              <a:cs typeface="Akhbar MT" pitchFamily="2" charset="-78"/>
            </a:endParaRPr>
          </a:p>
          <a:p>
            <a:pPr marL="0" indent="0" algn="r">
              <a:buNone/>
            </a:pPr>
            <a:r>
              <a:rPr lang="ar-SA" dirty="0">
                <a:cs typeface="Akhbar MT" pitchFamily="2" charset="-78"/>
              </a:rPr>
              <a:t> </a:t>
            </a:r>
          </a:p>
          <a:p>
            <a:pPr marL="0" indent="0" algn="r">
              <a:buNone/>
            </a:pPr>
            <a:endParaRPr lang="en-US" dirty="0">
              <a:cs typeface="Akhbar MT" pitchFamily="2" charset="-78"/>
            </a:endParaRPr>
          </a:p>
          <a:p>
            <a:pPr marL="0" indent="0" algn="r">
              <a:buNone/>
            </a:pPr>
            <a:endParaRPr lang="ar-SA" dirty="0">
              <a:cs typeface="Akhbar MT" pitchFamily="2" charset="-78"/>
            </a:endParaRPr>
          </a:p>
        </p:txBody>
      </p:sp>
      <p:sp>
        <p:nvSpPr>
          <p:cNvPr id="4" name="Slide Number Placeholder 3">
            <a:extLst>
              <a:ext uri="{FF2B5EF4-FFF2-40B4-BE49-F238E27FC236}">
                <a16:creationId xmlns:a16="http://schemas.microsoft.com/office/drawing/2014/main" id="{2D3C450F-474A-4AAF-969B-95292D047514}"/>
              </a:ext>
            </a:extLst>
          </p:cNvPr>
          <p:cNvSpPr>
            <a:spLocks noGrp="1"/>
          </p:cNvSpPr>
          <p:nvPr>
            <p:ph type="sldNum" sz="quarter" idx="12"/>
          </p:nvPr>
        </p:nvSpPr>
        <p:spPr/>
        <p:txBody>
          <a:bodyPr/>
          <a:lstStyle/>
          <a:p>
            <a:fld id="{684116F3-50AA-B444-923E-D32C485E92B9}" type="slidenum">
              <a:rPr lang="en-US" smtClean="0"/>
              <a:t>37</a:t>
            </a:fld>
            <a:endParaRPr lang="en-US"/>
          </a:p>
        </p:txBody>
      </p:sp>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المحاسبة الابداعية">
            <a:extLst>
              <a:ext uri="{FF2B5EF4-FFF2-40B4-BE49-F238E27FC236}">
                <a16:creationId xmlns:a16="http://schemas.microsoft.com/office/drawing/2014/main" id="{413BF282-DD42-4094-BE5B-20101D205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5991"/>
            <a:ext cx="4505325" cy="30050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6F71C2-3857-41F3-A08A-0767FE9CD6CF}"/>
              </a:ext>
            </a:extLst>
          </p:cNvPr>
          <p:cNvSpPr/>
          <p:nvPr/>
        </p:nvSpPr>
        <p:spPr>
          <a:xfrm>
            <a:off x="0" y="2102259"/>
            <a:ext cx="11751010" cy="3627275"/>
          </a:xfrm>
          <a:prstGeom prst="rect">
            <a:avLst/>
          </a:prstGeom>
        </p:spPr>
        <p:txBody>
          <a:bodyPr wrap="square">
            <a:spAutoFit/>
          </a:bodyPr>
          <a:lstStyle/>
          <a:p>
            <a:pPr algn="r">
              <a:lnSpc>
                <a:spcPct val="107000"/>
              </a:lnSpc>
              <a:spcAft>
                <a:spcPts val="800"/>
              </a:spcAft>
            </a:pPr>
            <a:r>
              <a:rPr lang="ar-SA" sz="2800" dirty="0">
                <a:latin typeface="Calibri" panose="020F0502020204030204" pitchFamily="34" charset="0"/>
                <a:ea typeface="Calibri" panose="020F0502020204030204" pitchFamily="34" charset="0"/>
                <a:cs typeface="Akhbar MT" pitchFamily="2" charset="-78"/>
              </a:rPr>
              <a:t>ماهي المحاسبة الإبداعية ؟ </a:t>
            </a:r>
          </a:p>
          <a:p>
            <a:pPr algn="r">
              <a:lnSpc>
                <a:spcPct val="107000"/>
              </a:lnSpc>
              <a:spcAft>
                <a:spcPts val="800"/>
              </a:spcAft>
            </a:pPr>
            <a:r>
              <a:rPr lang="ar-SA" sz="2800" dirty="0">
                <a:latin typeface="Calibri" panose="020F0502020204030204" pitchFamily="34" charset="0"/>
                <a:ea typeface="Calibri" panose="020F0502020204030204" pitchFamily="34" charset="0"/>
                <a:cs typeface="Akhbar MT" pitchFamily="2" charset="-78"/>
              </a:rPr>
              <a:t>تبدأ المحاسبة الإبداعية بتحويل افتراضات قفزة الثقة الى نموذج مالي كمي.</a:t>
            </a:r>
          </a:p>
          <a:p>
            <a:pPr algn="r">
              <a:lnSpc>
                <a:spcPct val="107000"/>
              </a:lnSpc>
              <a:spcAft>
                <a:spcPts val="800"/>
              </a:spcAft>
            </a:pPr>
            <a:endParaRPr lang="en-GB" sz="2800" dirty="0">
              <a:latin typeface="Calibri" panose="020F0502020204030204" pitchFamily="34" charset="0"/>
              <a:ea typeface="Calibri" panose="020F0502020204030204" pitchFamily="34" charset="0"/>
              <a:cs typeface="Akhbar MT" pitchFamily="2" charset="-78"/>
            </a:endParaRPr>
          </a:p>
          <a:p>
            <a:pPr algn="r">
              <a:lnSpc>
                <a:spcPct val="107000"/>
              </a:lnSpc>
              <a:spcAft>
                <a:spcPts val="800"/>
              </a:spcAft>
            </a:pPr>
            <a:r>
              <a:rPr lang="ar-SA" sz="2800" dirty="0">
                <a:latin typeface="Calibri" panose="020F0502020204030204" pitchFamily="34" charset="0"/>
                <a:ea typeface="Calibri" panose="020F0502020204030204" pitchFamily="34" charset="0"/>
                <a:cs typeface="Akhbar MT" pitchFamily="2" charset="-78"/>
              </a:rPr>
              <a:t>على سبيل المثال، من شأن خطة عمل شركة صناعيه كبرى أن تظهر مدى نموها بالنسبة الى حجم مبيعتها، وعندما تتم إعادة استثمار الأرباح من مبيعات المنتجات في التسوق والحملات الدعائية, تحصل الشركة على المزيد من العملاء. يعتمد معدل النمو بشكل أساسي على ثلاثة أمور: لربيحه التي تحصل عليها الشركة من كل عميل. وتكلفه جذب المزيد من العملاء، وتكرار شراء العملاء الحاليين للمنتجات. </a:t>
            </a:r>
            <a:endParaRPr lang="en-GB" sz="2800" dirty="0">
              <a:latin typeface="Calibri" panose="020F0502020204030204" pitchFamily="34" charset="0"/>
              <a:ea typeface="Calibri" panose="020F0502020204030204" pitchFamily="34" charset="0"/>
              <a:cs typeface="Akhbar MT" pitchFamily="2" charset="-78"/>
            </a:endParaRPr>
          </a:p>
        </p:txBody>
      </p:sp>
    </p:spTree>
    <p:extLst>
      <p:ext uri="{BB962C8B-B14F-4D97-AF65-F5344CB8AC3E}">
        <p14:creationId xmlns:p14="http://schemas.microsoft.com/office/powerpoint/2010/main" val="2901226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F61C8-DE8B-4469-ABF5-38BEFE23AA8C}"/>
              </a:ext>
            </a:extLst>
          </p:cNvPr>
          <p:cNvSpPr>
            <a:spLocks noGrp="1"/>
          </p:cNvSpPr>
          <p:nvPr>
            <p:ph type="title"/>
          </p:nvPr>
        </p:nvSpPr>
        <p:spPr>
          <a:xfrm>
            <a:off x="310330" y="320231"/>
            <a:ext cx="10624370" cy="3953462"/>
          </a:xfrm>
        </p:spPr>
        <p:txBody>
          <a:bodyPr>
            <a:normAutofit/>
          </a:bodyPr>
          <a:lstStyle/>
          <a:p>
            <a:pPr algn="ctr"/>
            <a:r>
              <a:rPr lang="ar-SA" sz="3600" dirty="0">
                <a:cs typeface="Akhbar MT" pitchFamily="2" charset="-78"/>
              </a:rPr>
              <a:t>على النقيض تعمل الشركات السوقية والتي تعمل كوسيط بين البائع والمشتري مثل (أي باي) وفق نموذج نمو مختلف تماما حيث ان نجاحها يعتمد بشكل أساسي على تأثيرات الشبكة التي تجعل من الشركة الوجهة الأولى لكل من البائعين والمشترين من اجل عقد الصفقات حيث يرغب البائعون في ان تحتوي السوق على اكبر منافسة ممكنة بين البائعين</a:t>
            </a:r>
            <a:br>
              <a:rPr lang="ar-SA" sz="3600" dirty="0">
                <a:cs typeface="Akhbar MT" pitchFamily="2" charset="-78"/>
              </a:rPr>
            </a:br>
            <a:endParaRPr lang="en-GB" sz="3600" dirty="0">
              <a:cs typeface="Akhbar MT" pitchFamily="2" charset="-78"/>
            </a:endParaRPr>
          </a:p>
        </p:txBody>
      </p:sp>
      <p:sp>
        <p:nvSpPr>
          <p:cNvPr id="4" name="Slide Number Placeholder 3">
            <a:extLst>
              <a:ext uri="{FF2B5EF4-FFF2-40B4-BE49-F238E27FC236}">
                <a16:creationId xmlns:a16="http://schemas.microsoft.com/office/drawing/2014/main" id="{85FBCAC4-F1F2-4BA8-92D8-B140245C1921}"/>
              </a:ext>
            </a:extLst>
          </p:cNvPr>
          <p:cNvSpPr>
            <a:spLocks noGrp="1"/>
          </p:cNvSpPr>
          <p:nvPr>
            <p:ph type="sldNum" sz="quarter" idx="12"/>
          </p:nvPr>
        </p:nvSpPr>
        <p:spPr>
          <a:xfrm>
            <a:off x="10825930" y="6223702"/>
            <a:ext cx="570728" cy="314067"/>
          </a:xfrm>
        </p:spPr>
        <p:txBody>
          <a:bodyPr>
            <a:normAutofit/>
          </a:bodyPr>
          <a:lstStyle/>
          <a:p>
            <a:pPr>
              <a:spcAft>
                <a:spcPts val="600"/>
              </a:spcAft>
            </a:pPr>
            <a:fld id="{684116F3-50AA-B444-923E-D32C485E92B9}" type="slidenum">
              <a:rPr lang="en-US" sz="1100">
                <a:solidFill>
                  <a:srgbClr val="898989"/>
                </a:solidFill>
              </a:rPr>
              <a:pPr>
                <a:spcAft>
                  <a:spcPts val="600"/>
                </a:spcAft>
              </a:pPr>
              <a:t>38</a:t>
            </a:fld>
            <a:endParaRPr lang="en-US" sz="1100">
              <a:solidFill>
                <a:srgbClr val="898989"/>
              </a:solidFill>
            </a:endParaRPr>
          </a:p>
        </p:txBody>
      </p:sp>
      <p:pic>
        <p:nvPicPr>
          <p:cNvPr id="5" name="Picture 2" descr="Image result for taif university">
            <a:extLst>
              <a:ext uri="{FF2B5EF4-FFF2-40B4-BE49-F238E27FC236}">
                <a16:creationId xmlns:a16="http://schemas.microsoft.com/office/drawing/2014/main" id="{4223E488-2154-49C9-A8CF-567B6EBA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موقع اي باي للشراء">
            <a:extLst>
              <a:ext uri="{FF2B5EF4-FFF2-40B4-BE49-F238E27FC236}">
                <a16:creationId xmlns:a16="http://schemas.microsoft.com/office/drawing/2014/main" id="{2CC560E3-5BE4-4F4F-A691-A7A21D468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579" y="3465425"/>
            <a:ext cx="6247815" cy="297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76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25FE-DFD4-4DAD-9F9F-A2362850C420}"/>
              </a:ext>
            </a:extLst>
          </p:cNvPr>
          <p:cNvSpPr>
            <a:spLocks noGrp="1"/>
          </p:cNvSpPr>
          <p:nvPr>
            <p:ph type="title"/>
          </p:nvPr>
        </p:nvSpPr>
        <p:spPr>
          <a:xfrm>
            <a:off x="838200" y="475847"/>
            <a:ext cx="10515600" cy="627096"/>
          </a:xfrm>
        </p:spPr>
        <p:txBody>
          <a:bodyPr>
            <a:noAutofit/>
          </a:bodyPr>
          <a:lstStyle/>
          <a:p>
            <a:pPr algn="ctr"/>
            <a:br>
              <a:rPr lang="ar-SA" sz="3600" b="1" u="sng" dirty="0">
                <a:solidFill>
                  <a:schemeClr val="accent6">
                    <a:lumMod val="75000"/>
                  </a:schemeClr>
                </a:solidFill>
                <a:cs typeface="Akhbar MT" pitchFamily="2" charset="-78"/>
              </a:rPr>
            </a:br>
            <a:endParaRPr lang="en-GB" sz="3600" b="1" u="sng" dirty="0">
              <a:solidFill>
                <a:schemeClr val="accent6">
                  <a:lumMod val="75000"/>
                </a:schemeClr>
              </a:solidFill>
              <a:cs typeface="Akhbar MT" pitchFamily="2" charset="-78"/>
            </a:endParaRPr>
          </a:p>
        </p:txBody>
      </p:sp>
      <p:sp>
        <p:nvSpPr>
          <p:cNvPr id="7" name="Content Placeholder 6">
            <a:extLst>
              <a:ext uri="{FF2B5EF4-FFF2-40B4-BE49-F238E27FC236}">
                <a16:creationId xmlns:a16="http://schemas.microsoft.com/office/drawing/2014/main" id="{2ACE1072-272F-4DBB-888F-DB2587E00CBA}"/>
              </a:ext>
            </a:extLst>
          </p:cNvPr>
          <p:cNvSpPr>
            <a:spLocks noGrp="1"/>
          </p:cNvSpPr>
          <p:nvPr>
            <p:ph idx="1"/>
          </p:nvPr>
        </p:nvSpPr>
        <p:spPr>
          <a:xfrm>
            <a:off x="838200" y="1438199"/>
            <a:ext cx="10515600" cy="4351338"/>
          </a:xfrm>
        </p:spPr>
        <p:txBody>
          <a:bodyPr>
            <a:normAutofit/>
          </a:bodyPr>
          <a:lstStyle/>
          <a:p>
            <a:pPr marL="0" indent="0" algn="r" rtl="1">
              <a:buNone/>
            </a:pPr>
            <a:r>
              <a:rPr lang="ar-SA" sz="3600" dirty="0">
                <a:cs typeface="Akhbar MT" pitchFamily="2" charset="-78"/>
              </a:rPr>
              <a:t>كيفية عمل المحاسبة الإبداعية :</a:t>
            </a:r>
          </a:p>
          <a:p>
            <a:pPr marL="742950" indent="-742950" algn="r" rtl="1">
              <a:buFont typeface="+mj-lt"/>
              <a:buAutoNum type="arabicPeriod"/>
            </a:pPr>
            <a:r>
              <a:rPr lang="ar-SA" sz="3600" dirty="0">
                <a:cs typeface="Akhbar MT" pitchFamily="2" charset="-78"/>
              </a:rPr>
              <a:t>انشاء خط الأساس </a:t>
            </a:r>
          </a:p>
          <a:p>
            <a:pPr marL="742950" indent="-742950" algn="r" rtl="1">
              <a:buFont typeface="+mj-lt"/>
              <a:buAutoNum type="arabicPeriod"/>
            </a:pPr>
            <a:r>
              <a:rPr lang="ar-SA" sz="3600" dirty="0">
                <a:cs typeface="Akhbar MT" pitchFamily="2" charset="-78"/>
              </a:rPr>
              <a:t>ضبط محرك النمو </a:t>
            </a:r>
          </a:p>
          <a:p>
            <a:pPr marL="742950" indent="-742950" algn="r" rtl="1">
              <a:buFont typeface="+mj-lt"/>
              <a:buAutoNum type="arabicPeriod"/>
            </a:pPr>
            <a:r>
              <a:rPr lang="ar-SA" sz="3600" dirty="0">
                <a:cs typeface="Akhbar MT" pitchFamily="2" charset="-78"/>
              </a:rPr>
              <a:t>تغيير المسار او الثبات </a:t>
            </a:r>
          </a:p>
          <a:p>
            <a:pPr marL="0" indent="0" algn="r" rtl="1">
              <a:buNone/>
            </a:pPr>
            <a:endParaRPr lang="en-GB" sz="3600" dirty="0">
              <a:cs typeface="Akhbar MT" pitchFamily="2" charset="-78"/>
            </a:endParaRPr>
          </a:p>
        </p:txBody>
      </p:sp>
      <p:sp>
        <p:nvSpPr>
          <p:cNvPr id="4" name="Slide Number Placeholder 3">
            <a:extLst>
              <a:ext uri="{FF2B5EF4-FFF2-40B4-BE49-F238E27FC236}">
                <a16:creationId xmlns:a16="http://schemas.microsoft.com/office/drawing/2014/main" id="{6D874F62-EF8D-4122-AEFB-C508D37C0DED}"/>
              </a:ext>
            </a:extLst>
          </p:cNvPr>
          <p:cNvSpPr>
            <a:spLocks noGrp="1"/>
          </p:cNvSpPr>
          <p:nvPr>
            <p:ph type="sldNum" sz="quarter" idx="12"/>
          </p:nvPr>
        </p:nvSpPr>
        <p:spPr/>
        <p:txBody>
          <a:bodyPr/>
          <a:lstStyle/>
          <a:p>
            <a:fld id="{684116F3-50AA-B444-923E-D32C485E92B9}" type="slidenum">
              <a:rPr lang="en-US" smtClean="0"/>
              <a:t>39</a:t>
            </a:fld>
            <a:endParaRPr lang="en-US"/>
          </a:p>
        </p:txBody>
      </p:sp>
      <p:pic>
        <p:nvPicPr>
          <p:cNvPr id="5" name="Picture 2" descr="Image result for taif university">
            <a:extLst>
              <a:ext uri="{FF2B5EF4-FFF2-40B4-BE49-F238E27FC236}">
                <a16:creationId xmlns:a16="http://schemas.microsoft.com/office/drawing/2014/main" id="{391FA0BD-F737-4821-B71F-92BB80B7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0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ED22-7DFA-4223-9503-544479C53101}"/>
              </a:ext>
            </a:extLst>
          </p:cNvPr>
          <p:cNvSpPr>
            <a:spLocks noGrp="1"/>
          </p:cNvSpPr>
          <p:nvPr>
            <p:ph type="title"/>
          </p:nvPr>
        </p:nvSpPr>
        <p:spPr>
          <a:xfrm>
            <a:off x="838200" y="199753"/>
            <a:ext cx="10515600" cy="1325563"/>
          </a:xfrm>
        </p:spPr>
        <p:txBody>
          <a:bodyPr>
            <a:normAutofit/>
          </a:bodyPr>
          <a:lstStyle/>
          <a:p>
            <a:pPr algn="ctr"/>
            <a:r>
              <a:rPr lang="ar-SA" sz="2800" b="1" dirty="0">
                <a:solidFill>
                  <a:schemeClr val="accent6">
                    <a:lumMod val="75000"/>
                  </a:schemeClr>
                </a:solidFill>
              </a:rPr>
              <a:t>ماهي العلاقة بين الابتكار وريادة الاعمال ؟</a:t>
            </a:r>
            <a:endParaRPr lang="en-GB" sz="2800" b="1" dirty="0">
              <a:solidFill>
                <a:schemeClr val="accent6">
                  <a:lumMod val="75000"/>
                </a:schemeClr>
              </a:solidFill>
            </a:endParaRPr>
          </a:p>
        </p:txBody>
      </p:sp>
      <p:sp>
        <p:nvSpPr>
          <p:cNvPr id="3" name="Content Placeholder 2">
            <a:extLst>
              <a:ext uri="{FF2B5EF4-FFF2-40B4-BE49-F238E27FC236}">
                <a16:creationId xmlns:a16="http://schemas.microsoft.com/office/drawing/2014/main" id="{41F3835E-BA3D-48CE-825D-ADAAC7ED5E13}"/>
              </a:ext>
            </a:extLst>
          </p:cNvPr>
          <p:cNvSpPr>
            <a:spLocks noGrp="1"/>
          </p:cNvSpPr>
          <p:nvPr>
            <p:ph idx="1"/>
          </p:nvPr>
        </p:nvSpPr>
        <p:spPr>
          <a:xfrm>
            <a:off x="0" y="1180339"/>
            <a:ext cx="11994203" cy="2749632"/>
          </a:xfrm>
        </p:spPr>
        <p:txBody>
          <a:bodyPr>
            <a:normAutofit/>
          </a:bodyPr>
          <a:lstStyle/>
          <a:p>
            <a:pPr marL="0" indent="0" algn="r">
              <a:lnSpc>
                <a:spcPct val="150000"/>
              </a:lnSpc>
              <a:buNone/>
            </a:pPr>
            <a:r>
              <a:rPr lang="ar-SA" dirty="0">
                <a:cs typeface="+mj-cs"/>
              </a:rPr>
              <a:t>تعد العلاقة بين الابتكار وريادة الأعمال </a:t>
            </a:r>
            <a:r>
              <a:rPr lang="ar-SA" b="1" u="sng" dirty="0">
                <a:cs typeface="+mj-cs"/>
              </a:rPr>
              <a:t>علاقة ذات منفعة متبادلة</a:t>
            </a:r>
            <a:r>
              <a:rPr lang="ar-SA" dirty="0">
                <a:cs typeface="+mj-cs"/>
              </a:rPr>
              <a:t>، فالابتكار يتم تمويله وتسويقه من خلال ريادة الأعمال، وبدون ظهور الابتكارات التكنولوجية الجديدة، ستصل ريادة الأعمال إلى طريق مسدود، وبدون ريادة الأعمال سيبقى الابتكار مجرد أفكار مخزّنة في عقل المبتكر ربما يتم إهمالها وتذهب طي النسيان.</a:t>
            </a:r>
            <a:endParaRPr lang="en-GB" dirty="0">
              <a:cs typeface="+mj-cs"/>
            </a:endParaRPr>
          </a:p>
          <a:p>
            <a:endParaRPr lang="en-GB" dirty="0"/>
          </a:p>
        </p:txBody>
      </p:sp>
      <p:pic>
        <p:nvPicPr>
          <p:cNvPr id="5" name="Picture 2" descr="Image result for innovation and entrepreneurship relationship">
            <a:extLst>
              <a:ext uri="{FF2B5EF4-FFF2-40B4-BE49-F238E27FC236}">
                <a16:creationId xmlns:a16="http://schemas.microsoft.com/office/drawing/2014/main" id="{612F5B0D-4AC2-4A3B-9D99-A32604542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115" y="3429000"/>
            <a:ext cx="4769769" cy="3106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aif university">
            <a:extLst>
              <a:ext uri="{FF2B5EF4-FFF2-40B4-BE49-F238E27FC236}">
                <a16:creationId xmlns:a16="http://schemas.microsoft.com/office/drawing/2014/main" id="{703DF22D-B283-4EE4-9D22-9B2015C53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A25A252-5CF6-4183-B001-45B8E6D1F9A9}"/>
              </a:ext>
            </a:extLst>
          </p:cNvPr>
          <p:cNvSpPr>
            <a:spLocks noGrp="1"/>
          </p:cNvSpPr>
          <p:nvPr>
            <p:ph type="sldNum" sz="quarter" idx="12"/>
          </p:nvPr>
        </p:nvSpPr>
        <p:spPr/>
        <p:txBody>
          <a:bodyPr/>
          <a:lstStyle/>
          <a:p>
            <a:fld id="{684116F3-50AA-B444-923E-D32C485E92B9}" type="slidenum">
              <a:rPr lang="en-US" smtClean="0"/>
              <a:t>4</a:t>
            </a:fld>
            <a:endParaRPr lang="en-US"/>
          </a:p>
        </p:txBody>
      </p:sp>
    </p:spTree>
    <p:extLst>
      <p:ext uri="{BB962C8B-B14F-4D97-AF65-F5344CB8AC3E}">
        <p14:creationId xmlns:p14="http://schemas.microsoft.com/office/powerpoint/2010/main" val="1428201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80D02-E22E-4D22-8B9C-46FD1678D6E8}"/>
              </a:ext>
            </a:extLst>
          </p:cNvPr>
          <p:cNvSpPr>
            <a:spLocks noGrp="1"/>
          </p:cNvSpPr>
          <p:nvPr>
            <p:ph type="sldNum" sz="quarter" idx="12"/>
          </p:nvPr>
        </p:nvSpPr>
        <p:spPr/>
        <p:txBody>
          <a:bodyPr/>
          <a:lstStyle/>
          <a:p>
            <a:fld id="{684116F3-50AA-B444-923E-D32C485E92B9}" type="slidenum">
              <a:rPr lang="en-US" smtClean="0"/>
              <a:t>40</a:t>
            </a:fld>
            <a:endParaRPr lang="en-US"/>
          </a:p>
        </p:txBody>
      </p:sp>
      <p:cxnSp>
        <p:nvCxnSpPr>
          <p:cNvPr id="7" name="Straight Connector 6">
            <a:extLst>
              <a:ext uri="{FF2B5EF4-FFF2-40B4-BE49-F238E27FC236}">
                <a16:creationId xmlns:a16="http://schemas.microsoft.com/office/drawing/2014/main" id="{C19C11AA-3046-4B0F-853F-1CDEB0F7FA31}"/>
              </a:ext>
            </a:extLst>
          </p:cNvPr>
          <p:cNvCxnSpPr>
            <a:cxnSpLocks/>
          </p:cNvCxnSpPr>
          <p:nvPr/>
        </p:nvCxnSpPr>
        <p:spPr>
          <a:xfrm>
            <a:off x="7110920"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BAA1CA-AED1-4BDD-BD90-115315B795A3}"/>
              </a:ext>
            </a:extLst>
          </p:cNvPr>
          <p:cNvCxnSpPr>
            <a:cxnSpLocks/>
          </p:cNvCxnSpPr>
          <p:nvPr/>
        </p:nvCxnSpPr>
        <p:spPr>
          <a:xfrm>
            <a:off x="7915305" y="2803650"/>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775636-A965-4E8D-8F23-1173FF68B9A3}"/>
              </a:ext>
            </a:extLst>
          </p:cNvPr>
          <p:cNvCxnSpPr>
            <a:cxnSpLocks/>
          </p:cNvCxnSpPr>
          <p:nvPr/>
        </p:nvCxnSpPr>
        <p:spPr>
          <a:xfrm>
            <a:off x="1681148" y="4360308"/>
            <a:ext cx="33189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EE97C9-4D53-4A01-94D8-1CC49F8329A5}"/>
              </a:ext>
            </a:extLst>
          </p:cNvPr>
          <p:cNvCxnSpPr>
            <a:cxnSpLocks/>
          </p:cNvCxnSpPr>
          <p:nvPr/>
        </p:nvCxnSpPr>
        <p:spPr>
          <a:xfrm>
            <a:off x="2469782" y="2929414"/>
            <a:ext cx="1741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806599-827F-4D7A-A3E0-62857554A8D5}"/>
              </a:ext>
            </a:extLst>
          </p:cNvPr>
          <p:cNvSpPr txBox="1"/>
          <p:nvPr/>
        </p:nvSpPr>
        <p:spPr>
          <a:xfrm>
            <a:off x="1965215" y="2685771"/>
            <a:ext cx="1741715" cy="1323439"/>
          </a:xfrm>
          <a:prstGeom prst="rect">
            <a:avLst/>
          </a:prstGeom>
          <a:noFill/>
        </p:spPr>
        <p:txBody>
          <a:bodyPr wrap="square" rtlCol="0">
            <a:spAutoFit/>
          </a:bodyPr>
          <a:lstStyle/>
          <a:p>
            <a:pPr algn="ctr"/>
            <a:r>
              <a:rPr lang="ar-SA" sz="2000" b="1" dirty="0">
                <a:solidFill>
                  <a:schemeClr val="bg1"/>
                </a:solidFill>
              </a:rPr>
              <a:t>الاستراتيجية</a:t>
            </a:r>
          </a:p>
          <a:p>
            <a:pPr algn="ctr"/>
            <a:endParaRPr lang="ar-SA" sz="2000" b="1" dirty="0">
              <a:solidFill>
                <a:schemeClr val="bg1"/>
              </a:solidFill>
            </a:endParaRPr>
          </a:p>
          <a:p>
            <a:pPr algn="ctr"/>
            <a:r>
              <a:rPr lang="ar-SA" sz="2000" b="1" dirty="0">
                <a:solidFill>
                  <a:schemeClr val="bg1"/>
                </a:solidFill>
              </a:rPr>
              <a:t>الدوران على المحور  </a:t>
            </a:r>
            <a:endParaRPr lang="en-GB" sz="2000" b="1" dirty="0">
              <a:solidFill>
                <a:schemeClr val="bg1"/>
              </a:solidFill>
            </a:endParaRPr>
          </a:p>
        </p:txBody>
      </p:sp>
      <p:sp>
        <p:nvSpPr>
          <p:cNvPr id="21" name="TextBox 20">
            <a:extLst>
              <a:ext uri="{FF2B5EF4-FFF2-40B4-BE49-F238E27FC236}">
                <a16:creationId xmlns:a16="http://schemas.microsoft.com/office/drawing/2014/main" id="{870442AB-418A-42B0-B449-B12E7C7B143C}"/>
              </a:ext>
            </a:extLst>
          </p:cNvPr>
          <p:cNvSpPr txBox="1"/>
          <p:nvPr/>
        </p:nvSpPr>
        <p:spPr>
          <a:xfrm>
            <a:off x="8220105" y="4694273"/>
            <a:ext cx="1132114" cy="400110"/>
          </a:xfrm>
          <a:prstGeom prst="rect">
            <a:avLst/>
          </a:prstGeom>
          <a:noFill/>
        </p:spPr>
        <p:txBody>
          <a:bodyPr wrap="square" rtlCol="0">
            <a:spAutoFit/>
          </a:bodyPr>
          <a:lstStyle/>
          <a:p>
            <a:pPr algn="ctr"/>
            <a:r>
              <a:rPr lang="ar-SA" sz="2000" b="1" dirty="0">
                <a:solidFill>
                  <a:schemeClr val="bg1"/>
                </a:solidFill>
              </a:rPr>
              <a:t>الرؤية </a:t>
            </a:r>
            <a:endParaRPr lang="en-GB" sz="2000" b="1" dirty="0">
              <a:solidFill>
                <a:schemeClr val="bg1"/>
              </a:solidFill>
            </a:endParaRPr>
          </a:p>
        </p:txBody>
      </p:sp>
      <p:sp>
        <p:nvSpPr>
          <p:cNvPr id="23" name="TextBox 22">
            <a:extLst>
              <a:ext uri="{FF2B5EF4-FFF2-40B4-BE49-F238E27FC236}">
                <a16:creationId xmlns:a16="http://schemas.microsoft.com/office/drawing/2014/main" id="{546EA91E-9F20-43E9-A06B-115409970FB3}"/>
              </a:ext>
            </a:extLst>
          </p:cNvPr>
          <p:cNvSpPr txBox="1"/>
          <p:nvPr/>
        </p:nvSpPr>
        <p:spPr>
          <a:xfrm>
            <a:off x="8169961" y="2262061"/>
            <a:ext cx="1132114" cy="400110"/>
          </a:xfrm>
          <a:prstGeom prst="rect">
            <a:avLst/>
          </a:prstGeom>
          <a:noFill/>
        </p:spPr>
        <p:txBody>
          <a:bodyPr wrap="square" rtlCol="0">
            <a:spAutoFit/>
          </a:bodyPr>
          <a:lstStyle/>
          <a:p>
            <a:pPr algn="ctr"/>
            <a:r>
              <a:rPr lang="ar-SA" sz="2000" b="1" dirty="0">
                <a:solidFill>
                  <a:schemeClr val="bg1"/>
                </a:solidFill>
              </a:rPr>
              <a:t>المنتج  </a:t>
            </a:r>
            <a:endParaRPr lang="en-GB" sz="2000" b="1" dirty="0">
              <a:solidFill>
                <a:schemeClr val="bg1"/>
              </a:solidFill>
            </a:endParaRPr>
          </a:p>
        </p:txBody>
      </p:sp>
      <p:pic>
        <p:nvPicPr>
          <p:cNvPr id="25" name="Picture 2" descr="Image result for taif university">
            <a:extLst>
              <a:ext uri="{FF2B5EF4-FFF2-40B4-BE49-F238E27FC236}">
                <a16:creationId xmlns:a16="http://schemas.microsoft.com/office/drawing/2014/main" id="{CEE47279-CCA3-4477-98EB-07CD0CB3F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0DEC21-9B2E-483A-AFA8-E2AF791B38B2}"/>
              </a:ext>
            </a:extLst>
          </p:cNvPr>
          <p:cNvSpPr txBox="1"/>
          <p:nvPr/>
        </p:nvSpPr>
        <p:spPr>
          <a:xfrm>
            <a:off x="4211497" y="1318492"/>
            <a:ext cx="6731368" cy="4178067"/>
          </a:xfrm>
          <a:prstGeom prst="rect">
            <a:avLst/>
          </a:prstGeom>
          <a:noFill/>
        </p:spPr>
        <p:txBody>
          <a:bodyPr wrap="square" rtlCol="0">
            <a:spAutoFit/>
          </a:bodyPr>
          <a:lstStyle/>
          <a:p>
            <a:pPr algn="r" rtl="1">
              <a:lnSpc>
                <a:spcPct val="150000"/>
              </a:lnSpc>
            </a:pPr>
            <a:r>
              <a:rPr lang="ar-SA" sz="3600" dirty="0">
                <a:cs typeface="Akhbar MT" pitchFamily="2" charset="-78"/>
              </a:rPr>
              <a:t>قيمة مقاييس تطوير المنتج الثلاثة: </a:t>
            </a:r>
          </a:p>
          <a:p>
            <a:pPr marL="514350" indent="-514350" algn="r" rtl="1">
              <a:lnSpc>
                <a:spcPct val="150000"/>
              </a:lnSpc>
              <a:buFont typeface="+mj-lt"/>
              <a:buAutoNum type="arabicPeriod"/>
            </a:pPr>
            <a:r>
              <a:rPr lang="ar-SA" sz="3600" dirty="0">
                <a:cs typeface="Akhbar MT" pitchFamily="2" charset="-78"/>
              </a:rPr>
              <a:t>قياس النشاط </a:t>
            </a:r>
          </a:p>
          <a:p>
            <a:pPr marL="514350" indent="-514350" algn="r" rtl="1">
              <a:lnSpc>
                <a:spcPct val="150000"/>
              </a:lnSpc>
              <a:buFont typeface="+mj-lt"/>
              <a:buAutoNum type="arabicPeriod"/>
            </a:pPr>
            <a:r>
              <a:rPr lang="ar-SA" sz="3600" dirty="0">
                <a:cs typeface="Akhbar MT" pitchFamily="2" charset="-78"/>
              </a:rPr>
              <a:t>سهولة الاستخدام </a:t>
            </a:r>
          </a:p>
          <a:p>
            <a:pPr marL="514350" indent="-514350" algn="r" rtl="1">
              <a:lnSpc>
                <a:spcPct val="150000"/>
              </a:lnSpc>
              <a:buFont typeface="+mj-lt"/>
              <a:buAutoNum type="arabicPeriod"/>
            </a:pPr>
            <a:r>
              <a:rPr lang="ar-SA" sz="3600" dirty="0">
                <a:cs typeface="Akhbar MT" pitchFamily="2" charset="-78"/>
              </a:rPr>
              <a:t>قابلية المراجعة </a:t>
            </a:r>
          </a:p>
          <a:p>
            <a:pPr algn="r" rtl="1">
              <a:lnSpc>
                <a:spcPct val="150000"/>
              </a:lnSpc>
            </a:pPr>
            <a:endParaRPr lang="ar-SA" sz="3600" dirty="0">
              <a:cs typeface="Akhbar MT" pitchFamily="2" charset="-78"/>
            </a:endParaRPr>
          </a:p>
        </p:txBody>
      </p:sp>
      <p:pic>
        <p:nvPicPr>
          <p:cNvPr id="5122" name="Picture 2" descr="Image result for product development process">
            <a:extLst>
              <a:ext uri="{FF2B5EF4-FFF2-40B4-BE49-F238E27FC236}">
                <a16:creationId xmlns:a16="http://schemas.microsoft.com/office/drawing/2014/main" id="{F26772C6-0271-4CED-B074-22A7555DE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41" y="2262061"/>
            <a:ext cx="6583509" cy="345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1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034886" y="1572491"/>
            <a:ext cx="8302337" cy="2677656"/>
          </a:xfrm>
          <a:prstGeom prst="rect">
            <a:avLst/>
          </a:prstGeom>
          <a:noFill/>
        </p:spPr>
        <p:txBody>
          <a:bodyPr wrap="square" rtlCol="1">
            <a:spAutoFit/>
          </a:bodyPr>
          <a:lstStyle/>
          <a:p>
            <a:pPr algn="ctr"/>
            <a:r>
              <a:rPr lang="ar-SA" sz="4400" b="1" dirty="0">
                <a:solidFill>
                  <a:srgbClr val="FFC000"/>
                </a:solidFill>
                <a:cs typeface="Akhbar MT" pitchFamily="2" charset="-78"/>
              </a:rPr>
              <a:t>التسارع</a:t>
            </a:r>
          </a:p>
          <a:p>
            <a:pPr algn="ctr"/>
            <a:r>
              <a:rPr lang="ar-SA" sz="4400" b="1" dirty="0">
                <a:solidFill>
                  <a:srgbClr val="FFC000"/>
                </a:solidFill>
                <a:cs typeface="Akhbar MT" pitchFamily="2" charset="-78"/>
              </a:rPr>
              <a:t> </a:t>
            </a:r>
          </a:p>
          <a:p>
            <a:pPr algn="ctr"/>
            <a:r>
              <a:rPr lang="ar-SA" sz="4400" dirty="0">
                <a:cs typeface="Akhbar MT" pitchFamily="2" charset="-78"/>
              </a:rPr>
              <a:t>شغل محركاتك </a:t>
            </a:r>
          </a:p>
          <a:p>
            <a:pPr algn="ctr"/>
            <a:endParaRPr lang="ar-SA" dirty="0">
              <a:cs typeface="Akhbar MT" pitchFamily="2" charset="-78"/>
            </a:endParaRPr>
          </a:p>
          <a:p>
            <a:pPr algn="ctr"/>
            <a:endParaRPr lang="ar-SA" dirty="0">
              <a:cs typeface="Akhbar MT" pitchFamily="2" charset="-78"/>
            </a:endParaRPr>
          </a:p>
        </p:txBody>
      </p:sp>
      <p:pic>
        <p:nvPicPr>
          <p:cNvPr id="1026" name="Picture 2" descr="Image result for accelerating">
            <a:extLst>
              <a:ext uri="{FF2B5EF4-FFF2-40B4-BE49-F238E27FC236}">
                <a16:creationId xmlns:a16="http://schemas.microsoft.com/office/drawing/2014/main" id="{CC5C3D42-3DDC-4415-AEE6-CC67C1BF1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590800"/>
            <a:ext cx="413595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74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B13A-EAC1-47D9-990A-2CACF22E943E}"/>
              </a:ext>
            </a:extLst>
          </p:cNvPr>
          <p:cNvSpPr>
            <a:spLocks noGrp="1"/>
          </p:cNvSpPr>
          <p:nvPr>
            <p:ph type="title"/>
          </p:nvPr>
        </p:nvSpPr>
        <p:spPr/>
        <p:txBody>
          <a:bodyPr>
            <a:normAutofit/>
          </a:bodyPr>
          <a:lstStyle/>
          <a:p>
            <a:pPr algn="ctr"/>
            <a:r>
              <a:rPr lang="ar-SA" b="1" dirty="0">
                <a:solidFill>
                  <a:srgbClr val="FFC000"/>
                </a:solidFill>
              </a:rPr>
              <a:t>حقائق عن منهجية لين </a:t>
            </a:r>
            <a:endParaRPr lang="en-GB" b="1" dirty="0">
              <a:solidFill>
                <a:srgbClr val="FFC000"/>
              </a:solidFill>
            </a:endParaRPr>
          </a:p>
        </p:txBody>
      </p:sp>
      <p:sp>
        <p:nvSpPr>
          <p:cNvPr id="3" name="Content Placeholder 2">
            <a:extLst>
              <a:ext uri="{FF2B5EF4-FFF2-40B4-BE49-F238E27FC236}">
                <a16:creationId xmlns:a16="http://schemas.microsoft.com/office/drawing/2014/main" id="{A5BD1007-3444-4D8F-A57F-23B3B6632BD0}"/>
              </a:ext>
            </a:extLst>
          </p:cNvPr>
          <p:cNvSpPr>
            <a:spLocks noGrp="1"/>
          </p:cNvSpPr>
          <p:nvPr>
            <p:ph idx="1"/>
          </p:nvPr>
        </p:nvSpPr>
        <p:spPr>
          <a:xfrm>
            <a:off x="838200" y="932018"/>
            <a:ext cx="10515600" cy="5227481"/>
          </a:xfrm>
        </p:spPr>
        <p:txBody>
          <a:bodyPr>
            <a:noAutofit/>
          </a:bodyPr>
          <a:lstStyle/>
          <a:p>
            <a:pPr marL="0" indent="0" algn="ctr">
              <a:buNone/>
            </a:pPr>
            <a:endParaRPr lang="ar-SA" sz="2000" dirty="0">
              <a:cs typeface="Akhbar MT" pitchFamily="2" charset="-78"/>
            </a:endParaRPr>
          </a:p>
          <a:p>
            <a:pPr marL="0" indent="0" algn="r">
              <a:lnSpc>
                <a:spcPct val="170000"/>
              </a:lnSpc>
              <a:buNone/>
            </a:pPr>
            <a:r>
              <a:rPr lang="ar-SA" sz="2000" b="1" dirty="0">
                <a:cs typeface="Akhbar MT" pitchFamily="2" charset="-78"/>
              </a:rPr>
              <a:t>1- يمكنك ان تبدا باستخدام منهجية لين من اجل التخلص من الهدر وزيادة كفاءة الانشطة المنتجة للقيمة.</a:t>
            </a:r>
          </a:p>
          <a:p>
            <a:pPr marL="0" indent="0" algn="r">
              <a:lnSpc>
                <a:spcPct val="170000"/>
              </a:lnSpc>
              <a:buNone/>
            </a:pPr>
            <a:r>
              <a:rPr lang="ar-SA" sz="2000" b="1" dirty="0">
                <a:cs typeface="Akhbar MT" pitchFamily="2" charset="-78"/>
              </a:rPr>
              <a:t>2- القيمة في الشركات الناشئة لا تتعلق بفريق العمل بل بالتعلم المثبت لكيفية انشاء شركة ناجحة.</a:t>
            </a:r>
          </a:p>
          <a:p>
            <a:pPr marL="0" indent="0" algn="r">
              <a:lnSpc>
                <a:spcPct val="170000"/>
              </a:lnSpc>
              <a:buNone/>
            </a:pPr>
            <a:r>
              <a:rPr lang="ar-SA" sz="2000" b="1" dirty="0">
                <a:cs typeface="Akhbar MT" pitchFamily="2" charset="-78"/>
              </a:rPr>
              <a:t>3- ان الشركات الناشئة تحتاج الى بنى مؤسسية تقلل من الظروف شديدة الضبابية التي تعتبر العدو الرئيسي للشركات الناشئة.</a:t>
            </a:r>
          </a:p>
          <a:p>
            <a:pPr marL="0" indent="0" algn="r">
              <a:lnSpc>
                <a:spcPct val="170000"/>
              </a:lnSpc>
              <a:buNone/>
            </a:pPr>
            <a:r>
              <a:rPr lang="ar-SA" sz="2000" b="1" dirty="0">
                <a:cs typeface="Akhbar MT" pitchFamily="2" charset="-78"/>
              </a:rPr>
              <a:t>4- يتطلب اطلاق المنتجات في الاسواق نفقات ثابتة.</a:t>
            </a:r>
            <a:endParaRPr lang="ar-SA" sz="2000" dirty="0">
              <a:cs typeface="Akhbar MT" pitchFamily="2" charset="-78"/>
            </a:endParaRPr>
          </a:p>
          <a:p>
            <a:pPr marL="0" indent="0" algn="ctr">
              <a:lnSpc>
                <a:spcPct val="170000"/>
              </a:lnSpc>
              <a:buNone/>
            </a:pPr>
            <a:r>
              <a:rPr lang="ar-SA" sz="2000" dirty="0">
                <a:solidFill>
                  <a:srgbClr val="FF0000"/>
                </a:solidFill>
                <a:cs typeface="Akhbar MT" pitchFamily="2" charset="-78"/>
              </a:rPr>
              <a:t>ما المنتجات التي يرغبها العملاء بشدة ؟</a:t>
            </a:r>
          </a:p>
          <a:p>
            <a:pPr marL="0" indent="0" algn="ctr">
              <a:lnSpc>
                <a:spcPct val="170000"/>
              </a:lnSpc>
              <a:buNone/>
            </a:pPr>
            <a:r>
              <a:rPr lang="ar-SA" sz="2000" dirty="0">
                <a:solidFill>
                  <a:srgbClr val="FF0000"/>
                </a:solidFill>
                <a:cs typeface="Akhbar MT" pitchFamily="2" charset="-78"/>
              </a:rPr>
              <a:t>كيف ستنمو شركتنا ؟</a:t>
            </a:r>
          </a:p>
          <a:p>
            <a:pPr marL="0" indent="0" algn="ctr">
              <a:lnSpc>
                <a:spcPct val="170000"/>
              </a:lnSpc>
              <a:buNone/>
            </a:pPr>
            <a:r>
              <a:rPr lang="ar-SA" sz="2000" dirty="0">
                <a:solidFill>
                  <a:srgbClr val="FF0000"/>
                </a:solidFill>
                <a:cs typeface="Akhbar MT" pitchFamily="2" charset="-78"/>
              </a:rPr>
              <a:t>من عملاؤنا ؟</a:t>
            </a:r>
          </a:p>
          <a:p>
            <a:pPr marL="0" indent="0" algn="ctr">
              <a:lnSpc>
                <a:spcPct val="170000"/>
              </a:lnSpc>
              <a:buNone/>
            </a:pPr>
            <a:r>
              <a:rPr lang="ar-SA" sz="2000" dirty="0">
                <a:solidFill>
                  <a:srgbClr val="FF0000"/>
                </a:solidFill>
                <a:cs typeface="Akhbar MT" pitchFamily="2" charset="-78"/>
              </a:rPr>
              <a:t>أي من العملاء علينا الاستماع لهم وايهم علينا تجاهله </a:t>
            </a:r>
            <a:r>
              <a:rPr lang="ar-SA" sz="2000" dirty="0">
                <a:cs typeface="Akhbar MT" pitchFamily="2" charset="-78"/>
              </a:rPr>
              <a:t>؟</a:t>
            </a:r>
            <a:endParaRPr lang="en-GB" sz="2000" dirty="0">
              <a:cs typeface="Akhbar MT" pitchFamily="2" charset="-78"/>
            </a:endParaRPr>
          </a:p>
        </p:txBody>
      </p:sp>
      <p:sp>
        <p:nvSpPr>
          <p:cNvPr id="4" name="Slide Number Placeholder 3">
            <a:extLst>
              <a:ext uri="{FF2B5EF4-FFF2-40B4-BE49-F238E27FC236}">
                <a16:creationId xmlns:a16="http://schemas.microsoft.com/office/drawing/2014/main" id="{D7C35323-EE7E-42C3-9EAF-0C0FE4B3C713}"/>
              </a:ext>
            </a:extLst>
          </p:cNvPr>
          <p:cNvSpPr>
            <a:spLocks noGrp="1"/>
          </p:cNvSpPr>
          <p:nvPr>
            <p:ph type="sldNum" sz="quarter" idx="12"/>
          </p:nvPr>
        </p:nvSpPr>
        <p:spPr/>
        <p:txBody>
          <a:bodyPr/>
          <a:lstStyle/>
          <a:p>
            <a:fld id="{684116F3-50AA-B444-923E-D32C485E92B9}" type="slidenum">
              <a:rPr lang="en-US" smtClean="0"/>
              <a:t>42</a:t>
            </a:fld>
            <a:endParaRPr lang="en-US"/>
          </a:p>
        </p:txBody>
      </p:sp>
      <p:pic>
        <p:nvPicPr>
          <p:cNvPr id="5" name="Picture 2" descr="Image result for taif university">
            <a:extLst>
              <a:ext uri="{FF2B5EF4-FFF2-40B4-BE49-F238E27FC236}">
                <a16:creationId xmlns:a16="http://schemas.microsoft.com/office/drawing/2014/main" id="{39538F36-554F-497A-8E84-A1B9F7BDE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4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A7AD6-B92C-42C0-AE80-9613A76288B8}"/>
              </a:ext>
            </a:extLst>
          </p:cNvPr>
          <p:cNvSpPr>
            <a:spLocks noGrp="1"/>
          </p:cNvSpPr>
          <p:nvPr>
            <p:ph idx="1"/>
          </p:nvPr>
        </p:nvSpPr>
        <p:spPr>
          <a:xfrm>
            <a:off x="880695" y="602884"/>
            <a:ext cx="10515600" cy="5664565"/>
          </a:xfrm>
        </p:spPr>
        <p:txBody>
          <a:bodyPr>
            <a:normAutofit fontScale="92500" lnSpcReduction="20000"/>
          </a:bodyPr>
          <a:lstStyle/>
          <a:p>
            <a:pPr marL="0" indent="0" algn="r">
              <a:lnSpc>
                <a:spcPct val="170000"/>
              </a:lnSpc>
              <a:buNone/>
            </a:pPr>
            <a:endParaRPr lang="ar-SA" dirty="0">
              <a:cs typeface="Akhbar MT" pitchFamily="2" charset="-78"/>
            </a:endParaRPr>
          </a:p>
          <a:p>
            <a:pPr marL="0" indent="0" algn="r">
              <a:lnSpc>
                <a:spcPct val="170000"/>
              </a:lnSpc>
              <a:buNone/>
            </a:pPr>
            <a:r>
              <a:rPr lang="ar-SA" dirty="0">
                <a:cs typeface="Akhbar MT" pitchFamily="2" charset="-78"/>
              </a:rPr>
              <a:t>1- هل هناك سبب يدفعك لإطلاق المنتج بشكل اسبوعي بدلا من الاطلاق اليومي او ربع السنوي او السنوي؟</a:t>
            </a:r>
          </a:p>
          <a:p>
            <a:pPr marL="0" indent="0" algn="r">
              <a:lnSpc>
                <a:spcPct val="170000"/>
              </a:lnSpc>
              <a:buNone/>
            </a:pPr>
            <a:r>
              <a:rPr lang="ar-SA" dirty="0">
                <a:cs typeface="Akhbar MT" pitchFamily="2" charset="-78"/>
              </a:rPr>
              <a:t>2- كم من الوقت والطاقة يجب على الشركات ان </a:t>
            </a:r>
            <a:r>
              <a:rPr lang="ar-SA" dirty="0" err="1">
                <a:cs typeface="Akhbar MT" pitchFamily="2" charset="-78"/>
              </a:rPr>
              <a:t>تستثمرهما</a:t>
            </a:r>
            <a:r>
              <a:rPr lang="ar-SA" dirty="0">
                <a:cs typeface="Akhbar MT" pitchFamily="2" charset="-78"/>
              </a:rPr>
              <a:t> في البنية التحتية و التخطيط المبكر استعدادا لتحقيق النجاح ؟</a:t>
            </a:r>
          </a:p>
          <a:p>
            <a:pPr marL="0" indent="0" algn="r">
              <a:lnSpc>
                <a:spcPct val="170000"/>
              </a:lnSpc>
              <a:buNone/>
            </a:pPr>
            <a:r>
              <a:rPr lang="ar-SA" dirty="0">
                <a:cs typeface="Akhbar MT" pitchFamily="2" charset="-78"/>
              </a:rPr>
              <a:t>3- ما الذي يجب على الموظفين قضاء ايامهم في فعله؟ </a:t>
            </a:r>
          </a:p>
          <a:p>
            <a:pPr marL="0" indent="0" algn="r">
              <a:lnSpc>
                <a:spcPct val="170000"/>
              </a:lnSpc>
              <a:buNone/>
            </a:pPr>
            <a:r>
              <a:rPr lang="ar-SA" dirty="0">
                <a:cs typeface="Akhbar MT" pitchFamily="2" charset="-78"/>
              </a:rPr>
              <a:t>4- كيف نحمل الموظفين مسئولية التعلم على مستوى المؤسسات بأكملها؟</a:t>
            </a:r>
          </a:p>
          <a:p>
            <a:pPr marL="0" indent="0" algn="r">
              <a:lnSpc>
                <a:spcPct val="170000"/>
              </a:lnSpc>
              <a:buNone/>
            </a:pPr>
            <a:r>
              <a:rPr lang="ar-SA" dirty="0">
                <a:cs typeface="Akhbar MT" pitchFamily="2" charset="-78"/>
              </a:rPr>
              <a:t> 5- كم من المرات عليك ان تطلق منتجا في الاسواق؟ </a:t>
            </a:r>
          </a:p>
          <a:p>
            <a:pPr marL="0" indent="0" algn="r">
              <a:lnSpc>
                <a:spcPct val="170000"/>
              </a:lnSpc>
              <a:buNone/>
            </a:pPr>
            <a:endParaRPr lang="ar-SA" dirty="0">
              <a:cs typeface="Akhbar MT" pitchFamily="2" charset="-78"/>
            </a:endParaRPr>
          </a:p>
          <a:p>
            <a:pPr marL="0" indent="0" algn="r">
              <a:lnSpc>
                <a:spcPct val="170000"/>
              </a:lnSpc>
              <a:buNone/>
            </a:pPr>
            <a:endParaRPr lang="en-GB" dirty="0">
              <a:cs typeface="Akhbar MT" pitchFamily="2" charset="-78"/>
            </a:endParaRPr>
          </a:p>
        </p:txBody>
      </p:sp>
      <p:sp>
        <p:nvSpPr>
          <p:cNvPr id="4" name="Slide Number Placeholder 3">
            <a:extLst>
              <a:ext uri="{FF2B5EF4-FFF2-40B4-BE49-F238E27FC236}">
                <a16:creationId xmlns:a16="http://schemas.microsoft.com/office/drawing/2014/main" id="{5AC32E1F-D8EC-4B87-A506-F7DCABD2E2DB}"/>
              </a:ext>
            </a:extLst>
          </p:cNvPr>
          <p:cNvSpPr>
            <a:spLocks noGrp="1"/>
          </p:cNvSpPr>
          <p:nvPr>
            <p:ph type="sldNum" sz="quarter" idx="12"/>
          </p:nvPr>
        </p:nvSpPr>
        <p:spPr/>
        <p:txBody>
          <a:bodyPr/>
          <a:lstStyle/>
          <a:p>
            <a:fld id="{684116F3-50AA-B444-923E-D32C485E92B9}" type="slidenum">
              <a:rPr lang="en-US" smtClean="0"/>
              <a:t>43</a:t>
            </a:fld>
            <a:endParaRPr lang="en-US"/>
          </a:p>
        </p:txBody>
      </p:sp>
      <p:pic>
        <p:nvPicPr>
          <p:cNvPr id="5" name="Picture 2" descr="Image result for taif university">
            <a:extLst>
              <a:ext uri="{FF2B5EF4-FFF2-40B4-BE49-F238E27FC236}">
                <a16:creationId xmlns:a16="http://schemas.microsoft.com/office/drawing/2014/main" id="{0772AD71-0C1C-4576-9C20-24CE0E281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67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2787D-27E5-429B-941A-302C94CCBB81}"/>
              </a:ext>
            </a:extLst>
          </p:cNvPr>
          <p:cNvSpPr>
            <a:spLocks noGrp="1"/>
          </p:cNvSpPr>
          <p:nvPr>
            <p:ph type="sldNum" sz="quarter" idx="12"/>
          </p:nvPr>
        </p:nvSpPr>
        <p:spPr/>
        <p:txBody>
          <a:bodyPr/>
          <a:lstStyle/>
          <a:p>
            <a:fld id="{684116F3-50AA-B444-923E-D32C485E92B9}" type="slidenum">
              <a:rPr lang="en-US" smtClean="0"/>
              <a:t>44</a:t>
            </a:fld>
            <a:endParaRPr lang="en-US"/>
          </a:p>
        </p:txBody>
      </p:sp>
      <p:pic>
        <p:nvPicPr>
          <p:cNvPr id="6"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F9F666-001F-45D9-AAAC-7361E5ECDF6B}"/>
              </a:ext>
            </a:extLst>
          </p:cNvPr>
          <p:cNvSpPr txBox="1"/>
          <p:nvPr/>
        </p:nvSpPr>
        <p:spPr>
          <a:xfrm>
            <a:off x="272597" y="1012285"/>
            <a:ext cx="11410949" cy="4462760"/>
          </a:xfrm>
          <a:prstGeom prst="rect">
            <a:avLst/>
          </a:prstGeom>
          <a:noFill/>
        </p:spPr>
        <p:txBody>
          <a:bodyPr wrap="square" rtlCol="0">
            <a:spAutoFit/>
          </a:bodyPr>
          <a:lstStyle/>
          <a:p>
            <a:pPr algn="r">
              <a:lnSpc>
                <a:spcPct val="150000"/>
              </a:lnSpc>
            </a:pPr>
            <a:r>
              <a:rPr lang="ar-SA" sz="3200" dirty="0">
                <a:cs typeface="Akhbar MT" pitchFamily="2" charset="-78"/>
              </a:rPr>
              <a:t>سنعمل في المحور الثالث ( التسارع) على:</a:t>
            </a:r>
          </a:p>
          <a:p>
            <a:pPr algn="r">
              <a:lnSpc>
                <a:spcPct val="150000"/>
              </a:lnSpc>
            </a:pPr>
            <a:r>
              <a:rPr lang="ar-SA" sz="3200" dirty="0">
                <a:cs typeface="Akhbar MT" pitchFamily="2" charset="-78"/>
              </a:rPr>
              <a:t> 1-تطوير الاساليب التي ستسمح للشركات الناشئة التي تتبع منهجية لين بالنمو دون التضحية بالسرعة </a:t>
            </a:r>
            <a:endParaRPr lang="en-US" sz="3200" dirty="0">
              <a:cs typeface="Akhbar MT" pitchFamily="2" charset="-78"/>
            </a:endParaRPr>
          </a:p>
          <a:p>
            <a:pPr algn="r">
              <a:lnSpc>
                <a:spcPct val="150000"/>
              </a:lnSpc>
            </a:pPr>
            <a:r>
              <a:rPr lang="ar-SA" sz="3200" dirty="0">
                <a:cs typeface="Akhbar MT" pitchFamily="2" charset="-78"/>
              </a:rPr>
              <a:t>والرشاقة التي تعتبر دماء الحياة بالنسبة لجميع الشركات الناشئة.</a:t>
            </a:r>
          </a:p>
          <a:p>
            <a:pPr algn="r">
              <a:lnSpc>
                <a:spcPct val="150000"/>
              </a:lnSpc>
            </a:pPr>
            <a:r>
              <a:rPr lang="ar-SA" sz="3200" dirty="0">
                <a:cs typeface="Akhbar MT" pitchFamily="2" charset="-78"/>
              </a:rPr>
              <a:t>2-استغلال ميزة القوة الغير متوقعة لدفعات الانتاج الصغيرة. </a:t>
            </a:r>
          </a:p>
          <a:p>
            <a:pPr algn="r">
              <a:lnSpc>
                <a:spcPct val="150000"/>
              </a:lnSpc>
            </a:pPr>
            <a:r>
              <a:rPr lang="ar-SA" sz="3200" dirty="0">
                <a:cs typeface="Akhbar MT" pitchFamily="2" charset="-78"/>
              </a:rPr>
              <a:t>3-المقاييس التي يجب ان تستخدمها الشركات الناشئة والتي يجب استخدامها من اجل فهم نموها بينما تجذب المزيد من العملاء و تكتشف اسواقا جديدة.</a:t>
            </a:r>
          </a:p>
        </p:txBody>
      </p:sp>
    </p:spTree>
    <p:extLst>
      <p:ext uri="{BB962C8B-B14F-4D97-AF65-F5344CB8AC3E}">
        <p14:creationId xmlns:p14="http://schemas.microsoft.com/office/powerpoint/2010/main" val="2937075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B01CA-E21A-4EA2-AE69-6A89D9A99FD4}"/>
              </a:ext>
            </a:extLst>
          </p:cNvPr>
          <p:cNvSpPr>
            <a:spLocks noGrp="1"/>
          </p:cNvSpPr>
          <p:nvPr>
            <p:ph idx="1"/>
          </p:nvPr>
        </p:nvSpPr>
        <p:spPr/>
        <p:txBody>
          <a:bodyPr/>
          <a:lstStyle/>
          <a:p>
            <a:pPr marL="0" indent="0" algn="r">
              <a:lnSpc>
                <a:spcPct val="150000"/>
              </a:lnSpc>
              <a:buNone/>
            </a:pPr>
            <a:r>
              <a:rPr lang="ar-SA" dirty="0">
                <a:cs typeface="Akhbar MT" pitchFamily="2" charset="-78"/>
              </a:rPr>
              <a:t>4-كيفية بناء مؤسسة متكيفة من خلال توظيف الكمية المناسبة من العمليات للحفاظ على استمرارية رشاقة فرق العمل خلال نموها. </a:t>
            </a:r>
          </a:p>
          <a:p>
            <a:pPr marL="0" indent="0" algn="r">
              <a:lnSpc>
                <a:spcPct val="150000"/>
              </a:lnSpc>
              <a:buNone/>
            </a:pPr>
            <a:r>
              <a:rPr lang="ar-SA" dirty="0">
                <a:cs typeface="Akhbar MT" pitchFamily="2" charset="-78"/>
              </a:rPr>
              <a:t>5- تحويل الشركة الناشئة الى شركة راسخة ناجحة من خلال البحث عن طرق جديدة للاستثمار في الابتكار الكاسح </a:t>
            </a:r>
            <a:endParaRPr lang="en-GB" dirty="0">
              <a:cs typeface="Akhbar MT" pitchFamily="2" charset="-78"/>
            </a:endParaRPr>
          </a:p>
          <a:p>
            <a:pPr marL="0" indent="0">
              <a:buNone/>
            </a:pPr>
            <a:endParaRPr lang="en-GB" dirty="0">
              <a:cs typeface="Akhbar MT" pitchFamily="2" charset="-78"/>
            </a:endParaRPr>
          </a:p>
        </p:txBody>
      </p:sp>
      <p:sp>
        <p:nvSpPr>
          <p:cNvPr id="4" name="Slide Number Placeholder 3">
            <a:extLst>
              <a:ext uri="{FF2B5EF4-FFF2-40B4-BE49-F238E27FC236}">
                <a16:creationId xmlns:a16="http://schemas.microsoft.com/office/drawing/2014/main" id="{5D1529EE-50C2-4D64-A0FC-1F4C227845AF}"/>
              </a:ext>
            </a:extLst>
          </p:cNvPr>
          <p:cNvSpPr>
            <a:spLocks noGrp="1"/>
          </p:cNvSpPr>
          <p:nvPr>
            <p:ph type="sldNum" sz="quarter" idx="12"/>
          </p:nvPr>
        </p:nvSpPr>
        <p:spPr/>
        <p:txBody>
          <a:bodyPr/>
          <a:lstStyle/>
          <a:p>
            <a:fld id="{684116F3-50AA-B444-923E-D32C485E92B9}" type="slidenum">
              <a:rPr lang="en-US" smtClean="0"/>
              <a:t>45</a:t>
            </a:fld>
            <a:endParaRPr lang="en-US"/>
          </a:p>
        </p:txBody>
      </p:sp>
      <p:pic>
        <p:nvPicPr>
          <p:cNvPr id="5" name="Picture 2" descr="Image result for taif university">
            <a:extLst>
              <a:ext uri="{FF2B5EF4-FFF2-40B4-BE49-F238E27FC236}">
                <a16:creationId xmlns:a16="http://schemas.microsoft.com/office/drawing/2014/main" id="{6FBE6D92-3214-4DF3-A4D5-985785328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64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717C3E-8FC9-4800-8D29-2CFFA57364D7}"/>
              </a:ext>
            </a:extLst>
          </p:cNvPr>
          <p:cNvSpPr>
            <a:spLocks noGrp="1"/>
          </p:cNvSpPr>
          <p:nvPr>
            <p:ph idx="1"/>
          </p:nvPr>
        </p:nvSpPr>
        <p:spPr>
          <a:xfrm>
            <a:off x="770105" y="1532882"/>
            <a:ext cx="10515600" cy="4530725"/>
          </a:xfrm>
        </p:spPr>
        <p:txBody>
          <a:bodyPr/>
          <a:lstStyle/>
          <a:p>
            <a:pPr marL="0" indent="0" algn="r">
              <a:buNone/>
            </a:pPr>
            <a:endParaRPr lang="ar-SA" dirty="0">
              <a:cs typeface="Akhbar MT" pitchFamily="2" charset="-78"/>
            </a:endParaRPr>
          </a:p>
          <a:p>
            <a:pPr marL="0" indent="0" algn="r">
              <a:buNone/>
            </a:pPr>
            <a:endParaRPr lang="ar-SA" dirty="0">
              <a:cs typeface="Akhbar MT" pitchFamily="2" charset="-78"/>
            </a:endParaRPr>
          </a:p>
          <a:p>
            <a:pPr marL="0" indent="0" algn="r">
              <a:buNone/>
            </a:pPr>
            <a:r>
              <a:rPr lang="ar-SA" dirty="0">
                <a:cs typeface="Akhbar MT" pitchFamily="2" charset="-78"/>
              </a:rPr>
              <a:t> </a:t>
            </a:r>
          </a:p>
          <a:p>
            <a:pPr marL="0" indent="0" algn="r">
              <a:buNone/>
            </a:pPr>
            <a:endParaRPr lang="en-US" dirty="0">
              <a:cs typeface="Akhbar MT" pitchFamily="2" charset="-78"/>
            </a:endParaRPr>
          </a:p>
          <a:p>
            <a:pPr marL="0" indent="0" algn="r">
              <a:buNone/>
            </a:pPr>
            <a:endParaRPr lang="ar-SA" dirty="0">
              <a:cs typeface="Akhbar MT" pitchFamily="2" charset="-78"/>
            </a:endParaRPr>
          </a:p>
        </p:txBody>
      </p:sp>
      <p:sp>
        <p:nvSpPr>
          <p:cNvPr id="4" name="Slide Number Placeholder 3">
            <a:extLst>
              <a:ext uri="{FF2B5EF4-FFF2-40B4-BE49-F238E27FC236}">
                <a16:creationId xmlns:a16="http://schemas.microsoft.com/office/drawing/2014/main" id="{2D3C450F-474A-4AAF-969B-95292D047514}"/>
              </a:ext>
            </a:extLst>
          </p:cNvPr>
          <p:cNvSpPr>
            <a:spLocks noGrp="1"/>
          </p:cNvSpPr>
          <p:nvPr>
            <p:ph type="sldNum" sz="quarter" idx="12"/>
          </p:nvPr>
        </p:nvSpPr>
        <p:spPr/>
        <p:txBody>
          <a:bodyPr/>
          <a:lstStyle/>
          <a:p>
            <a:fld id="{684116F3-50AA-B444-923E-D32C485E92B9}" type="slidenum">
              <a:rPr lang="en-US" smtClean="0"/>
              <a:t>46</a:t>
            </a:fld>
            <a:endParaRPr lang="en-US"/>
          </a:p>
        </p:txBody>
      </p:sp>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476250" y="1040860"/>
            <a:ext cx="11547928" cy="4285789"/>
          </a:xfrm>
          <a:prstGeom prst="rect">
            <a:avLst/>
          </a:prstGeom>
          <a:noFill/>
        </p:spPr>
        <p:txBody>
          <a:bodyPr wrap="square" rtlCol="1">
            <a:spAutoFit/>
          </a:bodyPr>
          <a:lstStyle/>
          <a:p>
            <a:pPr algn="ctr">
              <a:lnSpc>
                <a:spcPct val="150000"/>
              </a:lnSpc>
            </a:pPr>
            <a:r>
              <a:rPr lang="ar-SA" sz="4400" b="1" dirty="0">
                <a:solidFill>
                  <a:srgbClr val="E2BB41"/>
                </a:solidFill>
                <a:cs typeface="Akhbar MT" pitchFamily="2" charset="-78"/>
              </a:rPr>
              <a:t>دفعات الانتاج الصغيرة في ريادة الاعمال</a:t>
            </a:r>
          </a:p>
          <a:p>
            <a:pPr algn="r">
              <a:lnSpc>
                <a:spcPct val="150000"/>
              </a:lnSpc>
            </a:pPr>
            <a:r>
              <a:rPr lang="ar-SA" sz="2800" dirty="0">
                <a:cs typeface="Akhbar MT" pitchFamily="2" charset="-78"/>
              </a:rPr>
              <a:t>اكتشفت شركة تويوتا ان انتاج دفعات صغيرة قد زاد من فاعلية مصانعها. وعلى النقيض من ذلك الهدف في الشركات الناشئة القائمة على منهجية لين ليس انتاج الكثير من الاشياء بفاعلية كبيرة بل تعلم كيفية بناء شركات ناجحة بأقصى سرعة ممكنة.</a:t>
            </a:r>
          </a:p>
          <a:p>
            <a:pPr algn="r">
              <a:lnSpc>
                <a:spcPct val="150000"/>
              </a:lnSpc>
            </a:pPr>
            <a:r>
              <a:rPr lang="ar-SA" sz="2800" dirty="0">
                <a:cs typeface="Akhbar MT" pitchFamily="2" charset="-78"/>
              </a:rPr>
              <a:t>كانت شركة تويوتا قادرة على خدمة اسواقها الاصغر حجما والاكثر تنوعا و ظلت في المنافسة امام الشركات التي تنتج بأسلوب الانتاج بالجملة و بمرور الوقت مكنت هذه القدرة شركة تويوتا من الوصول بشكل ناجح الى اسواق اكبر حتى اصبحت اكبر مصنع للسيارات في عام 2008 .</a:t>
            </a:r>
          </a:p>
        </p:txBody>
      </p:sp>
      <p:pic>
        <p:nvPicPr>
          <p:cNvPr id="1026" name="Picture 2" descr="نتيجة بحث الصور عن ‪toyot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48" y="4810613"/>
            <a:ext cx="2102428" cy="174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1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F61C8-DE8B-4469-ABF5-38BEFE23AA8C}"/>
              </a:ext>
            </a:extLst>
          </p:cNvPr>
          <p:cNvSpPr>
            <a:spLocks noGrp="1"/>
          </p:cNvSpPr>
          <p:nvPr>
            <p:ph type="title"/>
          </p:nvPr>
        </p:nvSpPr>
        <p:spPr>
          <a:xfrm>
            <a:off x="310330" y="716973"/>
            <a:ext cx="10624370" cy="2483427"/>
          </a:xfrm>
        </p:spPr>
        <p:txBody>
          <a:bodyPr>
            <a:normAutofit/>
          </a:bodyPr>
          <a:lstStyle/>
          <a:p>
            <a:pPr algn="r">
              <a:lnSpc>
                <a:spcPct val="150000"/>
              </a:lnSpc>
            </a:pPr>
            <a:r>
              <a:rPr lang="en-US" sz="2400" dirty="0">
                <a:cs typeface="Akhbar MT" pitchFamily="2" charset="-78"/>
              </a:rPr>
              <a:t> </a:t>
            </a:r>
            <a:endParaRPr lang="en-GB" sz="2400" dirty="0">
              <a:cs typeface="Akhbar MT" pitchFamily="2" charset="-78"/>
            </a:endParaRPr>
          </a:p>
        </p:txBody>
      </p:sp>
      <p:sp>
        <p:nvSpPr>
          <p:cNvPr id="4" name="Slide Number Placeholder 3">
            <a:extLst>
              <a:ext uri="{FF2B5EF4-FFF2-40B4-BE49-F238E27FC236}">
                <a16:creationId xmlns:a16="http://schemas.microsoft.com/office/drawing/2014/main" id="{85FBCAC4-F1F2-4BA8-92D8-B140245C1921}"/>
              </a:ext>
            </a:extLst>
          </p:cNvPr>
          <p:cNvSpPr>
            <a:spLocks noGrp="1"/>
          </p:cNvSpPr>
          <p:nvPr>
            <p:ph type="sldNum" sz="quarter" idx="12"/>
          </p:nvPr>
        </p:nvSpPr>
        <p:spPr>
          <a:xfrm>
            <a:off x="10825930" y="6223702"/>
            <a:ext cx="570728" cy="314067"/>
          </a:xfrm>
        </p:spPr>
        <p:txBody>
          <a:bodyPr>
            <a:normAutofit/>
          </a:bodyPr>
          <a:lstStyle/>
          <a:p>
            <a:pPr>
              <a:spcAft>
                <a:spcPts val="600"/>
              </a:spcAft>
            </a:pPr>
            <a:fld id="{684116F3-50AA-B444-923E-D32C485E92B9}" type="slidenum">
              <a:rPr lang="en-US" sz="1100">
                <a:solidFill>
                  <a:srgbClr val="898989"/>
                </a:solidFill>
              </a:rPr>
              <a:pPr>
                <a:spcAft>
                  <a:spcPts val="600"/>
                </a:spcAft>
              </a:pPr>
              <a:t>47</a:t>
            </a:fld>
            <a:endParaRPr lang="en-US" sz="1100">
              <a:solidFill>
                <a:srgbClr val="898989"/>
              </a:solidFill>
            </a:endParaRPr>
          </a:p>
        </p:txBody>
      </p:sp>
      <p:pic>
        <p:nvPicPr>
          <p:cNvPr id="5" name="Picture 2" descr="Image result for taif university">
            <a:extLst>
              <a:ext uri="{FF2B5EF4-FFF2-40B4-BE49-F238E27FC236}">
                <a16:creationId xmlns:a16="http://schemas.microsoft.com/office/drawing/2014/main" id="{4223E488-2154-49C9-A8CF-567B6EBA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10330" y="597681"/>
            <a:ext cx="10957745" cy="5940088"/>
          </a:xfrm>
          <a:prstGeom prst="rect">
            <a:avLst/>
          </a:prstGeom>
          <a:noFill/>
        </p:spPr>
        <p:txBody>
          <a:bodyPr wrap="square" rtlCol="1">
            <a:spAutoFit/>
          </a:bodyPr>
          <a:lstStyle/>
          <a:p>
            <a:pPr algn="ctr">
              <a:lnSpc>
                <a:spcPct val="150000"/>
              </a:lnSpc>
            </a:pPr>
            <a:r>
              <a:rPr lang="ar-SA" sz="3200" b="1" dirty="0">
                <a:solidFill>
                  <a:srgbClr val="E2BB41"/>
                </a:solidFill>
                <a:cs typeface="Akhbar MT" pitchFamily="2" charset="-78"/>
              </a:rPr>
              <a:t>الدفعات الصغيرة في شركة </a:t>
            </a:r>
            <a:r>
              <a:rPr lang="ar-SA" sz="3200" b="1" dirty="0" err="1">
                <a:solidFill>
                  <a:srgbClr val="E2BB41"/>
                </a:solidFill>
                <a:cs typeface="Akhbar MT" pitchFamily="2" charset="-78"/>
              </a:rPr>
              <a:t>امفيو</a:t>
            </a:r>
            <a:endParaRPr lang="ar-SA" sz="3200" b="1" dirty="0">
              <a:solidFill>
                <a:srgbClr val="E2BB41"/>
              </a:solidFill>
              <a:cs typeface="Akhbar MT" pitchFamily="2" charset="-78"/>
            </a:endParaRPr>
          </a:p>
          <a:p>
            <a:pPr algn="r">
              <a:lnSpc>
                <a:spcPct val="150000"/>
              </a:lnSpc>
            </a:pPr>
            <a:r>
              <a:rPr lang="ar-SA" sz="3200" dirty="0">
                <a:cs typeface="Akhbar MT" pitchFamily="2" charset="-78"/>
              </a:rPr>
              <a:t>في شركة </a:t>
            </a:r>
            <a:r>
              <a:rPr lang="ar-SA" sz="3200" dirty="0" err="1">
                <a:cs typeface="Akhbar MT" pitchFamily="2" charset="-78"/>
              </a:rPr>
              <a:t>امفيو</a:t>
            </a:r>
            <a:r>
              <a:rPr lang="ar-SA" sz="3200" dirty="0">
                <a:cs typeface="Akhbar MT" pitchFamily="2" charset="-78"/>
              </a:rPr>
              <a:t> جربنا اساليب التصميم والتطوير وتقديم منتجاتنا للعملاء كل على حدة مستغلين قوة دفعات الانتاج الصغيرة. </a:t>
            </a:r>
          </a:p>
          <a:p>
            <a:pPr algn="r">
              <a:lnSpc>
                <a:spcPct val="150000"/>
              </a:lnSpc>
            </a:pPr>
            <a:r>
              <a:rPr lang="ar-SA" sz="3200" dirty="0">
                <a:cs typeface="Akhbar MT" pitchFamily="2" charset="-78"/>
              </a:rPr>
              <a:t>فبدلا من العمل في اقسام منفصلة كان المهندسون والمصممون يعملون جنبا الى جنب على خاصية واحدة فقط في كل مره وما ان تصبح هذه الخاصية جاهزة لان يختبرها العملاء حتى يقوموا على الفور بالكشف عن نسخة جديدة من المنتج والتي يتم تقديمها عبر الموقع الالكتروني الى عدد محدود من العملاء حينها يكون فريق العمل قادرا على الفور على تقدير مدى تأثير عملهم وتقرير ما يجب فعله بعد ذلك.</a:t>
            </a:r>
          </a:p>
          <a:p>
            <a:pPr algn="r">
              <a:lnSpc>
                <a:spcPct val="150000"/>
              </a:lnSpc>
            </a:pPr>
            <a:r>
              <a:rPr lang="ar-SA" sz="3200" dirty="0">
                <a:cs typeface="Akhbar MT" pitchFamily="2" charset="-78"/>
              </a:rPr>
              <a:t>  </a:t>
            </a:r>
          </a:p>
        </p:txBody>
      </p:sp>
    </p:spTree>
    <p:extLst>
      <p:ext uri="{BB962C8B-B14F-4D97-AF65-F5344CB8AC3E}">
        <p14:creationId xmlns:p14="http://schemas.microsoft.com/office/powerpoint/2010/main" val="376019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25FE-DFD4-4DAD-9F9F-A2362850C420}"/>
              </a:ext>
            </a:extLst>
          </p:cNvPr>
          <p:cNvSpPr>
            <a:spLocks noGrp="1"/>
          </p:cNvSpPr>
          <p:nvPr>
            <p:ph type="title"/>
          </p:nvPr>
        </p:nvSpPr>
        <p:spPr>
          <a:xfrm>
            <a:off x="838200" y="475847"/>
            <a:ext cx="10515600" cy="627096"/>
          </a:xfrm>
        </p:spPr>
        <p:txBody>
          <a:bodyPr>
            <a:noAutofit/>
          </a:bodyPr>
          <a:lstStyle/>
          <a:p>
            <a:pPr algn="ctr"/>
            <a:br>
              <a:rPr lang="ar-SA" sz="3600" b="1" u="sng" dirty="0">
                <a:solidFill>
                  <a:schemeClr val="accent6">
                    <a:lumMod val="75000"/>
                  </a:schemeClr>
                </a:solidFill>
                <a:cs typeface="Akhbar MT" pitchFamily="2" charset="-78"/>
              </a:rPr>
            </a:br>
            <a:endParaRPr lang="en-GB" sz="3600" b="1" u="sng" dirty="0">
              <a:solidFill>
                <a:schemeClr val="accent6">
                  <a:lumMod val="75000"/>
                </a:schemeClr>
              </a:solidFill>
              <a:cs typeface="Akhbar MT" pitchFamily="2" charset="-78"/>
            </a:endParaRPr>
          </a:p>
        </p:txBody>
      </p:sp>
      <p:sp>
        <p:nvSpPr>
          <p:cNvPr id="4" name="Slide Number Placeholder 3">
            <a:extLst>
              <a:ext uri="{FF2B5EF4-FFF2-40B4-BE49-F238E27FC236}">
                <a16:creationId xmlns:a16="http://schemas.microsoft.com/office/drawing/2014/main" id="{6D874F62-EF8D-4122-AEFB-C508D37C0DED}"/>
              </a:ext>
            </a:extLst>
          </p:cNvPr>
          <p:cNvSpPr>
            <a:spLocks noGrp="1"/>
          </p:cNvSpPr>
          <p:nvPr>
            <p:ph type="sldNum" sz="quarter" idx="12"/>
          </p:nvPr>
        </p:nvSpPr>
        <p:spPr/>
        <p:txBody>
          <a:bodyPr/>
          <a:lstStyle/>
          <a:p>
            <a:fld id="{684116F3-50AA-B444-923E-D32C485E92B9}" type="slidenum">
              <a:rPr lang="en-US" smtClean="0"/>
              <a:t>48</a:t>
            </a:fld>
            <a:endParaRPr lang="en-US"/>
          </a:p>
        </p:txBody>
      </p:sp>
      <p:pic>
        <p:nvPicPr>
          <p:cNvPr id="5" name="Picture 2" descr="Image result for taif university">
            <a:extLst>
              <a:ext uri="{FF2B5EF4-FFF2-40B4-BE49-F238E27FC236}">
                <a16:creationId xmlns:a16="http://schemas.microsoft.com/office/drawing/2014/main" id="{391FA0BD-F737-4821-B71F-92BB80B7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p:txBody>
          <a:bodyPr>
            <a:normAutofit/>
          </a:bodyPr>
          <a:lstStyle/>
          <a:p>
            <a:pPr marL="0" indent="0" algn="r">
              <a:buNone/>
            </a:pPr>
            <a:r>
              <a:rPr lang="ar-SA" sz="3600" dirty="0">
                <a:cs typeface="Akhbar MT" pitchFamily="2" charset="-78"/>
              </a:rPr>
              <a:t>1- تحول الآلات الى برمجيات </a:t>
            </a:r>
          </a:p>
          <a:p>
            <a:pPr marL="0" indent="0" algn="r">
              <a:buNone/>
            </a:pPr>
            <a:r>
              <a:rPr lang="ar-SA" sz="3600" dirty="0">
                <a:cs typeface="Akhbar MT" pitchFamily="2" charset="-78"/>
              </a:rPr>
              <a:t>2- تغييرات الانتاج السريعة </a:t>
            </a:r>
          </a:p>
          <a:p>
            <a:pPr marL="0" indent="0" algn="r">
              <a:buNone/>
            </a:pPr>
            <a:r>
              <a:rPr lang="ar-SA" sz="3600" dirty="0">
                <a:cs typeface="Akhbar MT" pitchFamily="2" charset="-78"/>
              </a:rPr>
              <a:t>3- الطباعة ثلاثية الابعاد وادوات التصنيع السريع للنماذج الاولية </a:t>
            </a:r>
          </a:p>
          <a:p>
            <a:pPr marL="0" indent="0" algn="r">
              <a:buNone/>
            </a:pPr>
            <a:endParaRPr lang="ar-SA" sz="3600" dirty="0">
              <a:cs typeface="Akhbar MT" pitchFamily="2" charset="-78"/>
            </a:endParaRPr>
          </a:p>
        </p:txBody>
      </p:sp>
      <p:sp>
        <p:nvSpPr>
          <p:cNvPr id="7" name="مربع نص 6"/>
          <p:cNvSpPr txBox="1"/>
          <p:nvPr/>
        </p:nvSpPr>
        <p:spPr>
          <a:xfrm>
            <a:off x="1527464" y="685800"/>
            <a:ext cx="8167254" cy="646331"/>
          </a:xfrm>
          <a:prstGeom prst="rect">
            <a:avLst/>
          </a:prstGeom>
          <a:noFill/>
        </p:spPr>
        <p:txBody>
          <a:bodyPr wrap="square" rtlCol="1">
            <a:spAutoFit/>
          </a:bodyPr>
          <a:lstStyle/>
          <a:p>
            <a:pPr algn="ctr"/>
            <a:r>
              <a:rPr lang="ar-SA" sz="3600" dirty="0">
                <a:solidFill>
                  <a:srgbClr val="E2BB41"/>
                </a:solidFill>
                <a:cs typeface="Akhbar MT" pitchFamily="2" charset="-78"/>
              </a:rPr>
              <a:t>النشر المتواصل بعيدا عن البرمجيات يشمل كل من: </a:t>
            </a:r>
          </a:p>
        </p:txBody>
      </p:sp>
      <p:pic>
        <p:nvPicPr>
          <p:cNvPr id="2050" name="Picture 2" descr="Image result for ‫في استراتيجية لين الطباعة ثلاثية الابعاد‬‎">
            <a:extLst>
              <a:ext uri="{FF2B5EF4-FFF2-40B4-BE49-F238E27FC236}">
                <a16:creationId xmlns:a16="http://schemas.microsoft.com/office/drawing/2014/main" id="{7AB1BDB6-5C29-49FA-B900-F1634992D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7846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49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0F6A-0D90-41FE-B359-8BA4DB7CDA7A}"/>
              </a:ext>
            </a:extLst>
          </p:cNvPr>
          <p:cNvSpPr>
            <a:spLocks noGrp="1"/>
          </p:cNvSpPr>
          <p:nvPr>
            <p:ph type="title"/>
          </p:nvPr>
        </p:nvSpPr>
        <p:spPr>
          <a:xfrm>
            <a:off x="557213" y="378078"/>
            <a:ext cx="10515600" cy="1325563"/>
          </a:xfrm>
        </p:spPr>
        <p:txBody>
          <a:bodyPr>
            <a:noAutofit/>
          </a:bodyPr>
          <a:lstStyle/>
          <a:p>
            <a:pPr algn="ctr">
              <a:lnSpc>
                <a:spcPct val="150000"/>
              </a:lnSpc>
            </a:pPr>
            <a:r>
              <a:rPr lang="ar-SA" sz="3600" b="1" dirty="0">
                <a:solidFill>
                  <a:srgbClr val="E2BB41"/>
                </a:solidFill>
                <a:cs typeface="Akhbar MT" pitchFamily="2" charset="-78"/>
              </a:rPr>
              <a:t>دفعات الانتاج الصغيرة في حيز التنفيذ</a:t>
            </a:r>
            <a:endParaRPr lang="en-GB" sz="3600" b="1" dirty="0">
              <a:solidFill>
                <a:srgbClr val="E2BB41"/>
              </a:solidFill>
              <a:cs typeface="Akhbar MT" pitchFamily="2" charset="-78"/>
            </a:endParaRPr>
          </a:p>
        </p:txBody>
      </p:sp>
      <p:sp>
        <p:nvSpPr>
          <p:cNvPr id="4" name="Slide Number Placeholder 3">
            <a:extLst>
              <a:ext uri="{FF2B5EF4-FFF2-40B4-BE49-F238E27FC236}">
                <a16:creationId xmlns:a16="http://schemas.microsoft.com/office/drawing/2014/main" id="{185882E4-D1D6-46A8-9D49-11746C773E62}"/>
              </a:ext>
            </a:extLst>
          </p:cNvPr>
          <p:cNvSpPr>
            <a:spLocks noGrp="1"/>
          </p:cNvSpPr>
          <p:nvPr>
            <p:ph type="sldNum" sz="quarter" idx="12"/>
          </p:nvPr>
        </p:nvSpPr>
        <p:spPr/>
        <p:txBody>
          <a:bodyPr/>
          <a:lstStyle/>
          <a:p>
            <a:fld id="{684116F3-50AA-B444-923E-D32C485E92B9}" type="slidenum">
              <a:rPr lang="en-US" smtClean="0"/>
              <a:t>49</a:t>
            </a:fld>
            <a:endParaRPr lang="en-US"/>
          </a:p>
        </p:txBody>
      </p:sp>
      <p:pic>
        <p:nvPicPr>
          <p:cNvPr id="12" name="Picture 2" descr="Image result for taif university">
            <a:extLst>
              <a:ext uri="{FF2B5EF4-FFF2-40B4-BE49-F238E27FC236}">
                <a16:creationId xmlns:a16="http://schemas.microsoft.com/office/drawing/2014/main" id="{1A7A0B50-4B65-45D3-AB30-FC4515B0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212686" y="1341020"/>
            <a:ext cx="8229600" cy="1331134"/>
          </a:xfrm>
          <a:prstGeom prst="rect">
            <a:avLst/>
          </a:prstGeom>
          <a:noFill/>
        </p:spPr>
        <p:txBody>
          <a:bodyPr wrap="square" rtlCol="1">
            <a:spAutoFit/>
          </a:bodyPr>
          <a:lstStyle/>
          <a:p>
            <a:pPr algn="r">
              <a:lnSpc>
                <a:spcPct val="150000"/>
              </a:lnSpc>
            </a:pPr>
            <a:r>
              <a:rPr lang="ar-SA" dirty="0"/>
              <a:t> </a:t>
            </a:r>
            <a:r>
              <a:rPr lang="ar-SA" sz="2800" dirty="0">
                <a:cs typeface="Akhbar MT" pitchFamily="2" charset="-78"/>
              </a:rPr>
              <a:t>شركة اس جي دبليو </a:t>
            </a:r>
            <a:r>
              <a:rPr lang="ar-SA" sz="2800" dirty="0" err="1">
                <a:cs typeface="Akhbar MT" pitchFamily="2" charset="-78"/>
              </a:rPr>
              <a:t>ديزاين</a:t>
            </a:r>
            <a:r>
              <a:rPr lang="ar-SA" sz="2800" dirty="0">
                <a:cs typeface="Akhbar MT" pitchFamily="2" charset="-78"/>
              </a:rPr>
              <a:t> ووركس تخصصت في اساليب الانتاج السريعة للمنتجات المادية والتي تحتوي قائمة عملائها على الكثير من الشركات الناشئة.</a:t>
            </a:r>
          </a:p>
        </p:txBody>
      </p:sp>
      <p:pic>
        <p:nvPicPr>
          <p:cNvPr id="2050" name="Picture 2" descr="نتيجة بحث الصور عن ‪sgw design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146" y="4588564"/>
            <a:ext cx="7710054" cy="1856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جدول 2"/>
          <p:cNvGraphicFramePr>
            <a:graphicFrameLocks noGrp="1"/>
          </p:cNvGraphicFramePr>
          <p:nvPr/>
        </p:nvGraphicFramePr>
        <p:xfrm>
          <a:off x="2119745" y="2795753"/>
          <a:ext cx="8415482" cy="1981200"/>
        </p:xfrm>
        <a:graphic>
          <a:graphicData uri="http://schemas.openxmlformats.org/drawingml/2006/table">
            <a:tbl>
              <a:tblPr rtl="1" firstRow="1" bandRow="1">
                <a:tableStyleId>{5C22544A-7EE6-4342-B048-85BDC9FD1C3A}</a:tableStyleId>
              </a:tblPr>
              <a:tblGrid>
                <a:gridCol w="4207741">
                  <a:extLst>
                    <a:ext uri="{9D8B030D-6E8A-4147-A177-3AD203B41FA5}">
                      <a16:colId xmlns:a16="http://schemas.microsoft.com/office/drawing/2014/main" val="20000"/>
                    </a:ext>
                  </a:extLst>
                </a:gridCol>
                <a:gridCol w="4207741">
                  <a:extLst>
                    <a:ext uri="{9D8B030D-6E8A-4147-A177-3AD203B41FA5}">
                      <a16:colId xmlns:a16="http://schemas.microsoft.com/office/drawing/2014/main" val="20001"/>
                    </a:ext>
                  </a:extLst>
                </a:gridCol>
              </a:tblGrid>
              <a:tr h="395254">
                <a:tc>
                  <a:txBody>
                    <a:bodyPr/>
                    <a:lstStyle/>
                    <a:p>
                      <a:pPr algn="r" rtl="1"/>
                      <a:r>
                        <a:rPr lang="ar-SA" sz="2000" dirty="0">
                          <a:cs typeface="Akhbar MT" pitchFamily="2" charset="-78"/>
                        </a:rPr>
                        <a:t>الاطار</a:t>
                      </a:r>
                      <a:r>
                        <a:rPr lang="ar-SA" sz="2000" baseline="0" dirty="0">
                          <a:cs typeface="Akhbar MT" pitchFamily="2" charset="-78"/>
                        </a:rPr>
                        <a:t> الزمني للمشروع</a:t>
                      </a:r>
                      <a:endParaRPr lang="ar-SA" sz="2000" dirty="0">
                        <a:cs typeface="Akhbar MT" pitchFamily="2" charset="-78"/>
                      </a:endParaRPr>
                    </a:p>
                  </a:txBody>
                  <a:tcPr/>
                </a:tc>
                <a:tc>
                  <a:txBody>
                    <a:bodyPr/>
                    <a:lstStyle/>
                    <a:p>
                      <a:pPr rtl="1"/>
                      <a:endParaRPr lang="ar-SA" sz="2000" dirty="0">
                        <a:cs typeface="Akhbar MT" pitchFamily="2" charset="-78"/>
                      </a:endParaRPr>
                    </a:p>
                  </a:txBody>
                  <a:tcPr/>
                </a:tc>
                <a:extLst>
                  <a:ext uri="{0D108BD9-81ED-4DB2-BD59-A6C34878D82A}">
                    <a16:rowId xmlns:a16="http://schemas.microsoft.com/office/drawing/2014/main" val="10000"/>
                  </a:ext>
                </a:extLst>
              </a:tr>
              <a:tr h="395254">
                <a:tc>
                  <a:txBody>
                    <a:bodyPr/>
                    <a:lstStyle/>
                    <a:p>
                      <a:pPr algn="r" rtl="1"/>
                      <a:r>
                        <a:rPr lang="ar-SA" sz="2000" dirty="0">
                          <a:cs typeface="Akhbar MT" pitchFamily="2" charset="-78"/>
                        </a:rPr>
                        <a:t>تصميم و هندسة النموذج الاولي الافتراضي </a:t>
                      </a:r>
                    </a:p>
                  </a:txBody>
                  <a:tcPr/>
                </a:tc>
                <a:tc>
                  <a:txBody>
                    <a:bodyPr/>
                    <a:lstStyle/>
                    <a:p>
                      <a:pPr algn="r" rtl="1"/>
                      <a:r>
                        <a:rPr lang="ar-SA" sz="2000" dirty="0">
                          <a:cs typeface="Akhbar MT" pitchFamily="2" charset="-78"/>
                        </a:rPr>
                        <a:t>يوم</a:t>
                      </a:r>
                      <a:r>
                        <a:rPr lang="ar-SA" sz="2000" baseline="0" dirty="0">
                          <a:cs typeface="Akhbar MT" pitchFamily="2" charset="-78"/>
                        </a:rPr>
                        <a:t> واحد</a:t>
                      </a:r>
                      <a:endParaRPr lang="ar-SA" sz="2000" dirty="0">
                        <a:cs typeface="Akhbar MT" pitchFamily="2" charset="-78"/>
                      </a:endParaRPr>
                    </a:p>
                  </a:txBody>
                  <a:tcPr/>
                </a:tc>
                <a:extLst>
                  <a:ext uri="{0D108BD9-81ED-4DB2-BD59-A6C34878D82A}">
                    <a16:rowId xmlns:a16="http://schemas.microsoft.com/office/drawing/2014/main" val="10001"/>
                  </a:ext>
                </a:extLst>
              </a:tr>
              <a:tr h="395254">
                <a:tc>
                  <a:txBody>
                    <a:bodyPr/>
                    <a:lstStyle/>
                    <a:p>
                      <a:pPr algn="r" rtl="1"/>
                      <a:r>
                        <a:rPr lang="ar-SA" sz="2000" dirty="0">
                          <a:cs typeface="Akhbar MT" pitchFamily="2" charset="-78"/>
                        </a:rPr>
                        <a:t>تصنيع و تجميع النموذج الاولي المادي </a:t>
                      </a:r>
                    </a:p>
                  </a:txBody>
                  <a:tcPr/>
                </a:tc>
                <a:tc>
                  <a:txBody>
                    <a:bodyPr/>
                    <a:lstStyle/>
                    <a:p>
                      <a:pPr algn="r" rtl="1"/>
                      <a:r>
                        <a:rPr lang="ar-SA" sz="2000" dirty="0">
                          <a:cs typeface="Akhbar MT" pitchFamily="2" charset="-78"/>
                        </a:rPr>
                        <a:t>3 ايام</a:t>
                      </a:r>
                    </a:p>
                  </a:txBody>
                  <a:tcPr/>
                </a:tc>
                <a:extLst>
                  <a:ext uri="{0D108BD9-81ED-4DB2-BD59-A6C34878D82A}">
                    <a16:rowId xmlns:a16="http://schemas.microsoft.com/office/drawing/2014/main" val="10002"/>
                  </a:ext>
                </a:extLst>
              </a:tr>
              <a:tr h="395254">
                <a:tc>
                  <a:txBody>
                    <a:bodyPr/>
                    <a:lstStyle/>
                    <a:p>
                      <a:pPr algn="r" rtl="1"/>
                      <a:r>
                        <a:rPr lang="ar-SA" sz="2000" dirty="0">
                          <a:cs typeface="Akhbar MT" pitchFamily="2" charset="-78"/>
                        </a:rPr>
                        <a:t>اعادة التصميم:</a:t>
                      </a:r>
                      <a:r>
                        <a:rPr lang="ar-SA" sz="2000" baseline="0" dirty="0">
                          <a:cs typeface="Akhbar MT" pitchFamily="2" charset="-78"/>
                        </a:rPr>
                        <a:t> دورتان اضافيتان </a:t>
                      </a:r>
                      <a:endParaRPr lang="ar-SA" sz="2000" dirty="0">
                        <a:cs typeface="Akhbar MT" pitchFamily="2" charset="-78"/>
                      </a:endParaRPr>
                    </a:p>
                  </a:txBody>
                  <a:tcPr/>
                </a:tc>
                <a:tc>
                  <a:txBody>
                    <a:bodyPr/>
                    <a:lstStyle/>
                    <a:p>
                      <a:pPr algn="r" rtl="1"/>
                      <a:r>
                        <a:rPr lang="ar-SA" sz="2000" dirty="0">
                          <a:cs typeface="Akhbar MT" pitchFamily="2" charset="-78"/>
                        </a:rPr>
                        <a:t>5 ايام</a:t>
                      </a:r>
                    </a:p>
                  </a:txBody>
                  <a:tcPr/>
                </a:tc>
                <a:extLst>
                  <a:ext uri="{0D108BD9-81ED-4DB2-BD59-A6C34878D82A}">
                    <a16:rowId xmlns:a16="http://schemas.microsoft.com/office/drawing/2014/main" val="10003"/>
                  </a:ext>
                </a:extLst>
              </a:tr>
              <a:tr h="395254">
                <a:tc>
                  <a:txBody>
                    <a:bodyPr/>
                    <a:lstStyle/>
                    <a:p>
                      <a:pPr algn="r" rtl="1"/>
                      <a:r>
                        <a:rPr lang="ar-SA" sz="2000" dirty="0">
                          <a:cs typeface="Akhbar MT" pitchFamily="2" charset="-78"/>
                        </a:rPr>
                        <a:t>دورة الانتاج والتجميع الاولي لعدد اربعين وحدة </a:t>
                      </a:r>
                    </a:p>
                  </a:txBody>
                  <a:tcPr/>
                </a:tc>
                <a:tc>
                  <a:txBody>
                    <a:bodyPr/>
                    <a:lstStyle/>
                    <a:p>
                      <a:pPr algn="r" rtl="1"/>
                      <a:r>
                        <a:rPr lang="ar-SA" sz="2000" dirty="0">
                          <a:cs typeface="Akhbar MT" pitchFamily="2" charset="-78"/>
                        </a:rPr>
                        <a:t>15 يوم</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01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9A53D3-748A-4410-BCC6-1D29160F1619}"/>
              </a:ext>
            </a:extLst>
          </p:cNvPr>
          <p:cNvSpPr/>
          <p:nvPr/>
        </p:nvSpPr>
        <p:spPr>
          <a:xfrm>
            <a:off x="6724950" y="608340"/>
            <a:ext cx="4863830" cy="523220"/>
          </a:xfrm>
          <a:prstGeom prst="rect">
            <a:avLst/>
          </a:prstGeom>
        </p:spPr>
        <p:txBody>
          <a:bodyPr wrap="square">
            <a:spAutoFit/>
          </a:bodyPr>
          <a:lstStyle/>
          <a:p>
            <a:pPr algn="ctr">
              <a:spcAft>
                <a:spcPts val="1500"/>
              </a:spcAft>
            </a:pPr>
            <a:r>
              <a:rPr lang="ar-SA" sz="2800" b="1" u="sng" dirty="0">
                <a:solidFill>
                  <a:schemeClr val="accent6">
                    <a:lumMod val="75000"/>
                  </a:schemeClr>
                </a:solidFill>
                <a:latin typeface="droid arabic naskh"/>
                <a:ea typeface="Times New Roman" panose="02020603050405020304" pitchFamily="18" charset="0"/>
              </a:rPr>
              <a:t>ماذا يعني الابتكار؟ </a:t>
            </a:r>
            <a:endParaRPr lang="en-US" sz="2800" b="1" u="sng" dirty="0">
              <a:solidFill>
                <a:schemeClr val="accent6">
                  <a:lumMod val="75000"/>
                </a:schemeClr>
              </a:solidFill>
              <a:latin typeface="droid arabic naskh"/>
              <a:ea typeface="Times New Roman" panose="02020603050405020304" pitchFamily="18" charset="0"/>
            </a:endParaRPr>
          </a:p>
        </p:txBody>
      </p:sp>
      <p:sp>
        <p:nvSpPr>
          <p:cNvPr id="5" name="Rectangle 4">
            <a:extLst>
              <a:ext uri="{FF2B5EF4-FFF2-40B4-BE49-F238E27FC236}">
                <a16:creationId xmlns:a16="http://schemas.microsoft.com/office/drawing/2014/main" id="{D0DFD524-5316-4821-AB0F-EBA6090D9296}"/>
              </a:ext>
            </a:extLst>
          </p:cNvPr>
          <p:cNvSpPr/>
          <p:nvPr/>
        </p:nvSpPr>
        <p:spPr>
          <a:xfrm>
            <a:off x="1420237" y="563806"/>
            <a:ext cx="3287949" cy="954107"/>
          </a:xfrm>
          <a:prstGeom prst="rect">
            <a:avLst/>
          </a:prstGeom>
        </p:spPr>
        <p:txBody>
          <a:bodyPr wrap="square">
            <a:spAutoFit/>
          </a:bodyPr>
          <a:lstStyle/>
          <a:p>
            <a:r>
              <a:rPr lang="ar-SA" sz="2800" b="1" u="sng" dirty="0">
                <a:solidFill>
                  <a:schemeClr val="accent6">
                    <a:lumMod val="75000"/>
                  </a:schemeClr>
                </a:solidFill>
              </a:rPr>
              <a:t>ماذا تعني ريادة الاعمال ؟</a:t>
            </a:r>
            <a:br>
              <a:rPr lang="en-GB" sz="2800" b="1" u="sng" dirty="0">
                <a:solidFill>
                  <a:schemeClr val="accent6">
                    <a:lumMod val="75000"/>
                  </a:schemeClr>
                </a:solidFill>
              </a:rPr>
            </a:br>
            <a:endParaRPr lang="en-GB" sz="2800" b="1" u="sng" dirty="0">
              <a:solidFill>
                <a:schemeClr val="accent6">
                  <a:lumMod val="75000"/>
                </a:schemeClr>
              </a:solidFill>
            </a:endParaRPr>
          </a:p>
        </p:txBody>
      </p:sp>
      <p:pic>
        <p:nvPicPr>
          <p:cNvPr id="7" name="Picture 2" descr="Image result for innovation and entrepreneurship figures">
            <a:extLst>
              <a:ext uri="{FF2B5EF4-FFF2-40B4-BE49-F238E27FC236}">
                <a16:creationId xmlns:a16="http://schemas.microsoft.com/office/drawing/2014/main" id="{BE93E423-5C49-4FE7-AD3D-DB9DE5CDC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543" y="4447471"/>
            <a:ext cx="3111339" cy="2076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F773B8-5553-46D1-827A-8B7FF68C6E90}"/>
              </a:ext>
            </a:extLst>
          </p:cNvPr>
          <p:cNvSpPr/>
          <p:nvPr/>
        </p:nvSpPr>
        <p:spPr>
          <a:xfrm>
            <a:off x="806767" y="1141982"/>
            <a:ext cx="4523995" cy="461665"/>
          </a:xfrm>
          <a:prstGeom prst="rect">
            <a:avLst/>
          </a:prstGeom>
        </p:spPr>
        <p:txBody>
          <a:bodyPr wrap="none">
            <a:spAutoFit/>
          </a:bodyPr>
          <a:lstStyle/>
          <a:p>
            <a:r>
              <a:rPr lang="en-US" sz="2400" dirty="0"/>
              <a:t>ريادة الأعمال هي عملية إنشاء أعمال مستدامة</a:t>
            </a:r>
          </a:p>
        </p:txBody>
      </p:sp>
      <p:sp>
        <p:nvSpPr>
          <p:cNvPr id="8" name="Rectangle 7">
            <a:extLst>
              <a:ext uri="{FF2B5EF4-FFF2-40B4-BE49-F238E27FC236}">
                <a16:creationId xmlns:a16="http://schemas.microsoft.com/office/drawing/2014/main" id="{8331DEC6-4537-4689-87A9-E696F0D6C448}"/>
              </a:ext>
            </a:extLst>
          </p:cNvPr>
          <p:cNvSpPr/>
          <p:nvPr/>
        </p:nvSpPr>
        <p:spPr>
          <a:xfrm>
            <a:off x="369652" y="1623395"/>
            <a:ext cx="5223747" cy="2738342"/>
          </a:xfrm>
          <a:prstGeom prst="rect">
            <a:avLst/>
          </a:prstGeom>
        </p:spPr>
        <p:txBody>
          <a:bodyPr wrap="square">
            <a:spAutoFit/>
          </a:bodyPr>
          <a:lstStyle/>
          <a:p>
            <a:pPr algn="r">
              <a:lnSpc>
                <a:spcPct val="150000"/>
              </a:lnSpc>
              <a:spcAft>
                <a:spcPts val="1500"/>
              </a:spcAft>
            </a:pPr>
            <a:r>
              <a:rPr lang="ar-SA" dirty="0">
                <a:solidFill>
                  <a:srgbClr val="333333"/>
                </a:solidFill>
                <a:latin typeface="droid arabic naskh"/>
                <a:ea typeface="Times New Roman" panose="02020603050405020304" pitchFamily="18" charset="0"/>
              </a:rPr>
              <a:t>- هناك اختلاف كبير بين رجل الأعمال العادي وبين رائد الأعمال الذي يعتمد على التصوّر وأخذ المبادرة.</a:t>
            </a:r>
            <a:endParaRPr lang="en-GB" sz="1600" dirty="0">
              <a:latin typeface="Calibri" panose="020F0502020204030204" pitchFamily="34" charset="0"/>
              <a:ea typeface="Calibri" panose="020F0502020204030204" pitchFamily="34" charset="0"/>
            </a:endParaRPr>
          </a:p>
          <a:p>
            <a:pPr algn="r">
              <a:lnSpc>
                <a:spcPct val="150000"/>
              </a:lnSpc>
              <a:spcAft>
                <a:spcPts val="1500"/>
              </a:spcAft>
            </a:pPr>
            <a:r>
              <a:rPr lang="ar-SA" dirty="0">
                <a:solidFill>
                  <a:srgbClr val="333333"/>
                </a:solidFill>
                <a:latin typeface="droid arabic naskh"/>
                <a:ea typeface="Times New Roman" panose="02020603050405020304" pitchFamily="18" charset="0"/>
              </a:rPr>
              <a:t>- ما يفصل رجل الأعمال عن رائد الأعمال هو تصوراتهما ومبادرتهما، فرائد الأعمال يرى أمورًا لا يستطيع الآخرون رؤيتها، ويتصرف قبل أن يتفاعل غيره؛ فريادة الأعمال ليست سمة ولا شخصية، بل هي بحث منهجي يرمي إلى التغيير، واستغلال الفرصة. </a:t>
            </a:r>
            <a:endParaRPr lang="en-GB" sz="1600" dirty="0">
              <a:latin typeface="Calibri" panose="020F0502020204030204" pitchFamily="34" charset="0"/>
              <a:ea typeface="Calibri" panose="020F0502020204030204" pitchFamily="34" charset="0"/>
            </a:endParaRPr>
          </a:p>
        </p:txBody>
      </p:sp>
      <p:pic>
        <p:nvPicPr>
          <p:cNvPr id="10" name="Picture 2" descr="Image result for taif university">
            <a:extLst>
              <a:ext uri="{FF2B5EF4-FFF2-40B4-BE49-F238E27FC236}">
                <a16:creationId xmlns:a16="http://schemas.microsoft.com/office/drawing/2014/main" id="{C377AD23-5E31-4BD8-943E-E445F6AAF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1358C08A-0A9A-4EE9-A3FB-D9ED5CFDDC91}"/>
              </a:ext>
            </a:extLst>
          </p:cNvPr>
          <p:cNvCxnSpPr/>
          <p:nvPr/>
        </p:nvCxnSpPr>
        <p:spPr>
          <a:xfrm>
            <a:off x="6096000" y="0"/>
            <a:ext cx="0" cy="6858000"/>
          </a:xfrm>
          <a:prstGeom prst="line">
            <a:avLst/>
          </a:prstGeom>
          <a:ln w="19050">
            <a:solidFill>
              <a:srgbClr val="243A15"/>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innovation and entrepreneurship relationship">
            <a:extLst>
              <a:ext uri="{FF2B5EF4-FFF2-40B4-BE49-F238E27FC236}">
                <a16:creationId xmlns:a16="http://schemas.microsoft.com/office/drawing/2014/main" id="{22961652-0A39-46D5-9311-EF25A60C77A8}"/>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2553" b="38912"/>
          <a:stretch/>
        </p:blipFill>
        <p:spPr bwMode="auto">
          <a:xfrm>
            <a:off x="7705062" y="4447470"/>
            <a:ext cx="3111339" cy="20768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09D997-6B6D-4505-AF20-70E373C57ABE}"/>
              </a:ext>
            </a:extLst>
          </p:cNvPr>
          <p:cNvSpPr txBox="1"/>
          <p:nvPr/>
        </p:nvSpPr>
        <p:spPr>
          <a:xfrm>
            <a:off x="6724950" y="1135796"/>
            <a:ext cx="4628850" cy="2400657"/>
          </a:xfrm>
          <a:prstGeom prst="rect">
            <a:avLst/>
          </a:prstGeom>
          <a:noFill/>
        </p:spPr>
        <p:txBody>
          <a:bodyPr wrap="square" rtlCol="0">
            <a:spAutoFit/>
          </a:bodyPr>
          <a:lstStyle/>
          <a:p>
            <a:pPr lvl="0" algn="r" rtl="1"/>
            <a:r>
              <a:rPr lang="ar-SA" sz="2400" dirty="0">
                <a:solidFill>
                  <a:prstClr val="black"/>
                </a:solidFill>
              </a:rPr>
              <a:t>العمل على ابتكار أفكار جديدة ومعرفة وتقنية جديدة لإنشاء منتجات وخدمات تكون مقبولة من السوق والمجتمع.</a:t>
            </a:r>
          </a:p>
          <a:p>
            <a:pPr lvl="0" algn="r" rtl="1"/>
            <a:endParaRPr lang="ar-SA" sz="2400" dirty="0">
              <a:solidFill>
                <a:prstClr val="black"/>
              </a:solidFill>
            </a:endParaRPr>
          </a:p>
          <a:p>
            <a:pPr marL="285750" lvl="0" indent="-285750" algn="r" rtl="1">
              <a:buFontTx/>
              <a:buChar char="-"/>
            </a:pPr>
            <a:r>
              <a:rPr lang="ar-SA" dirty="0">
                <a:solidFill>
                  <a:prstClr val="black"/>
                </a:solidFill>
              </a:rPr>
              <a:t>القدرة على تطبيق الحلول الإبداعية للمشكلات لإثراء حياة الناس.</a:t>
            </a:r>
          </a:p>
          <a:p>
            <a:pPr lvl="0" algn="r" rtl="1"/>
            <a:endParaRPr lang="ar-SA" dirty="0">
              <a:solidFill>
                <a:prstClr val="black"/>
              </a:solidFill>
            </a:endParaRPr>
          </a:p>
        </p:txBody>
      </p:sp>
      <p:sp>
        <p:nvSpPr>
          <p:cNvPr id="13" name="Slide Number Placeholder 12">
            <a:extLst>
              <a:ext uri="{FF2B5EF4-FFF2-40B4-BE49-F238E27FC236}">
                <a16:creationId xmlns:a16="http://schemas.microsoft.com/office/drawing/2014/main" id="{CB9B2DA8-A395-4ABB-BAB3-4EB3398F2BA4}"/>
              </a:ext>
            </a:extLst>
          </p:cNvPr>
          <p:cNvSpPr>
            <a:spLocks noGrp="1"/>
          </p:cNvSpPr>
          <p:nvPr>
            <p:ph type="sldNum" sz="quarter" idx="12"/>
          </p:nvPr>
        </p:nvSpPr>
        <p:spPr/>
        <p:txBody>
          <a:bodyPr/>
          <a:lstStyle/>
          <a:p>
            <a:fld id="{684116F3-50AA-B444-923E-D32C485E92B9}" type="slidenum">
              <a:rPr lang="en-US" smtClean="0"/>
              <a:t>5</a:t>
            </a:fld>
            <a:endParaRPr lang="en-US"/>
          </a:p>
        </p:txBody>
      </p:sp>
    </p:spTree>
    <p:extLst>
      <p:ext uri="{BB962C8B-B14F-4D97-AF65-F5344CB8AC3E}">
        <p14:creationId xmlns:p14="http://schemas.microsoft.com/office/powerpoint/2010/main" val="4092819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C9888E-146F-4F26-B9C8-B1703BDB0442}"/>
              </a:ext>
            </a:extLst>
          </p:cNvPr>
          <p:cNvSpPr>
            <a:spLocks noGrp="1"/>
          </p:cNvSpPr>
          <p:nvPr>
            <p:ph idx="1"/>
          </p:nvPr>
        </p:nvSpPr>
        <p:spPr>
          <a:xfrm>
            <a:off x="1" y="165991"/>
            <a:ext cx="11163300" cy="6526018"/>
          </a:xfrm>
        </p:spPr>
        <p:txBody>
          <a:bodyPr anchor="ctr">
            <a:normAutofit fontScale="70000" lnSpcReduction="20000"/>
          </a:bodyPr>
          <a:lstStyle/>
          <a:p>
            <a:pPr marL="0" indent="0" algn="ctr">
              <a:lnSpc>
                <a:spcPct val="170000"/>
              </a:lnSpc>
              <a:buNone/>
            </a:pPr>
            <a:r>
              <a:rPr lang="ar-SA" sz="4800" b="1" dirty="0">
                <a:solidFill>
                  <a:srgbClr val="E2BB41"/>
                </a:solidFill>
                <a:cs typeface="Akhbar MT" pitchFamily="2" charset="-78"/>
              </a:rPr>
              <a:t>مقاربة الدفعات الصغيرة في التعليم</a:t>
            </a:r>
          </a:p>
          <a:p>
            <a:pPr marL="0" indent="0" algn="r">
              <a:lnSpc>
                <a:spcPct val="170000"/>
              </a:lnSpc>
              <a:buNone/>
            </a:pPr>
            <a:r>
              <a:rPr lang="ar-SA" dirty="0">
                <a:cs typeface="Akhbar MT" pitchFamily="2" charset="-78"/>
              </a:rPr>
              <a:t>يعمل جيل جديد من الشركات الناشئة لتغيير الوضع بالكامل ففي البرنامج الدراسي سكول اوف وان يحصل الطلبة على قوائم تشغيل يومية تحتوي على مهامهم الدراسية التي تتفق مع احتياجات تعلم كل طالب اعتمادا على استعداد كل طالب واسلوبه في التعلم . فعلى سبيل المثال : </a:t>
            </a:r>
          </a:p>
          <a:p>
            <a:pPr marL="0" indent="0" algn="r">
              <a:lnSpc>
                <a:spcPct val="170000"/>
              </a:lnSpc>
              <a:buNone/>
            </a:pPr>
            <a:r>
              <a:rPr lang="ar-SA" dirty="0">
                <a:cs typeface="Akhbar MT" pitchFamily="2" charset="-78"/>
              </a:rPr>
              <a:t>جوليا تسبق مستوى صفها الدراسي في مادة الرياضيات ويمكنها التعلم بشكل افضل ضمن مجموعات صغيرة لذا فقد تحتوي قائمتها على ثلاثة او اربعة مقاطع فيديو تتفق مع مستوى استعداداها و جلسة ارشاد فردية مع معلمها لثلاثين دقيقة و نشاطا ضمن مجموعة صغيرة من الطلبة حيث تعمل على حل لغز رياضي مع ثلاث من زميلاتها من مستوى الاستعداد نفسه.</a:t>
            </a:r>
          </a:p>
          <a:p>
            <a:pPr marL="0" indent="0" algn="ctr">
              <a:lnSpc>
                <a:spcPct val="170000"/>
              </a:lnSpc>
              <a:buNone/>
            </a:pPr>
            <a:r>
              <a:rPr lang="ar-SA" sz="4600" b="1" dirty="0">
                <a:solidFill>
                  <a:srgbClr val="E2BB41"/>
                </a:solidFill>
                <a:cs typeface="Akhbar MT" pitchFamily="2" charset="-78"/>
              </a:rPr>
              <a:t>دوامة موت الدفعات الكبيرة</a:t>
            </a:r>
          </a:p>
          <a:p>
            <a:pPr marL="0" indent="0" algn="r">
              <a:lnSpc>
                <a:spcPct val="170000"/>
              </a:lnSpc>
              <a:buNone/>
            </a:pPr>
            <a:r>
              <a:rPr lang="ar-SA" dirty="0">
                <a:cs typeface="Akhbar MT" pitchFamily="2" charset="-78"/>
              </a:rPr>
              <a:t>تضع الدفعات الصغيرة امام المديرين تحديا مغموسا بالنظريات التقليدية عن الانتاج و التقدم حيث انهم يومنون بان التخصص الوظيفي اكثر فاعلية بالنسبة للعملاء المتمرسين. </a:t>
            </a:r>
          </a:p>
          <a:p>
            <a:pPr marL="0" indent="0" algn="r">
              <a:lnSpc>
                <a:spcPct val="170000"/>
              </a:lnSpc>
              <a:buNone/>
            </a:pPr>
            <a:r>
              <a:rPr lang="ar-SA" dirty="0">
                <a:cs typeface="Akhbar MT" pitchFamily="2" charset="-78"/>
              </a:rPr>
              <a:t>اعط مثال على ذلك ؟</a:t>
            </a:r>
          </a:p>
          <a:p>
            <a:pPr marL="0" indent="0">
              <a:lnSpc>
                <a:spcPct val="170000"/>
              </a:lnSpc>
              <a:buNone/>
            </a:pPr>
            <a:endParaRPr lang="en-GB" sz="2000" dirty="0">
              <a:cs typeface="Akhbar MT" pitchFamily="2" charset="-78"/>
            </a:endParaRPr>
          </a:p>
        </p:txBody>
      </p:sp>
      <p:pic>
        <p:nvPicPr>
          <p:cNvPr id="9" name="Picture 2" descr="Image result for taif university">
            <a:extLst>
              <a:ext uri="{FF2B5EF4-FFF2-40B4-BE49-F238E27FC236}">
                <a16:creationId xmlns:a16="http://schemas.microsoft.com/office/drawing/2014/main" id="{D87A5252-8214-43DF-9907-0955B527D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50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B13A-EAC1-47D9-990A-2CACF22E943E}"/>
              </a:ext>
            </a:extLst>
          </p:cNvPr>
          <p:cNvSpPr>
            <a:spLocks noGrp="1"/>
          </p:cNvSpPr>
          <p:nvPr>
            <p:ph type="title"/>
          </p:nvPr>
        </p:nvSpPr>
        <p:spPr>
          <a:xfrm>
            <a:off x="762000" y="0"/>
            <a:ext cx="10515600" cy="1325563"/>
          </a:xfrm>
        </p:spPr>
        <p:txBody>
          <a:bodyPr>
            <a:normAutofit/>
          </a:bodyPr>
          <a:lstStyle/>
          <a:p>
            <a:pPr algn="ctr"/>
            <a:r>
              <a:rPr lang="ar-SA" b="1" dirty="0">
                <a:solidFill>
                  <a:srgbClr val="FFC000"/>
                </a:solidFill>
              </a:rPr>
              <a:t>النمو </a:t>
            </a:r>
            <a:endParaRPr lang="en-GB" b="1" dirty="0">
              <a:solidFill>
                <a:srgbClr val="FFC000"/>
              </a:solidFill>
            </a:endParaRPr>
          </a:p>
        </p:txBody>
      </p:sp>
      <p:sp>
        <p:nvSpPr>
          <p:cNvPr id="3" name="Content Placeholder 2">
            <a:extLst>
              <a:ext uri="{FF2B5EF4-FFF2-40B4-BE49-F238E27FC236}">
                <a16:creationId xmlns:a16="http://schemas.microsoft.com/office/drawing/2014/main" id="{A5BD1007-3444-4D8F-A57F-23B3B6632BD0}"/>
              </a:ext>
            </a:extLst>
          </p:cNvPr>
          <p:cNvSpPr>
            <a:spLocks noGrp="1"/>
          </p:cNvSpPr>
          <p:nvPr>
            <p:ph idx="1"/>
          </p:nvPr>
        </p:nvSpPr>
        <p:spPr>
          <a:xfrm>
            <a:off x="838200" y="932018"/>
            <a:ext cx="10515600" cy="5227481"/>
          </a:xfrm>
        </p:spPr>
        <p:txBody>
          <a:bodyPr>
            <a:noAutofit/>
          </a:bodyPr>
          <a:lstStyle/>
          <a:p>
            <a:pPr marL="0" indent="0" algn="r">
              <a:lnSpc>
                <a:spcPct val="150000"/>
              </a:lnSpc>
              <a:buNone/>
            </a:pPr>
            <a:r>
              <a:rPr lang="ar-SA" sz="2400" dirty="0">
                <a:cs typeface="Akhbar MT" pitchFamily="2" charset="-78"/>
              </a:rPr>
              <a:t>- حضر الي مؤخرا فريقا عمل شركتين طلبا لنصيحتي في يوم واحد كان نشاط كل من الشركتين مخلفا تمام الاختلاف فقد كان الأول يركز على تطوير سوق لمساعد تجار السلع النادرة على التواصل فيما بينهم هؤلاء الأشخاص من الهواة المتحمسين للأفلام او أفلام الرسوم المتحركة او القصص المصورة الذين يتوقون لجمع مجموعات كامله من الألعاب وغيرها من البضائع التسويقية التي تمثل الشخصيات التي يحبونها</a:t>
            </a:r>
          </a:p>
          <a:p>
            <a:pPr marL="0" indent="0" algn="r">
              <a:lnSpc>
                <a:spcPct val="150000"/>
              </a:lnSpc>
              <a:buNone/>
            </a:pPr>
            <a:r>
              <a:rPr lang="ar-SA" sz="2400" dirty="0">
                <a:cs typeface="Akhbar MT" pitchFamily="2" charset="-78"/>
              </a:rPr>
              <a:t>- اما الشركة الثانية فكانت تبيع برمجيات قواعد البيانات لقاعده عريضة من المؤسسات</a:t>
            </a:r>
          </a:p>
          <a:p>
            <a:pPr marL="0" indent="0" algn="r">
              <a:lnSpc>
                <a:spcPct val="150000"/>
              </a:lnSpc>
              <a:buNone/>
            </a:pPr>
            <a:r>
              <a:rPr lang="ar-SA" sz="2400" dirty="0">
                <a:cs typeface="Akhbar MT" pitchFamily="2" charset="-78"/>
              </a:rPr>
              <a:t>وكانت قائمه عملائها تضم رؤساء اقسام المعلومات ورؤساء اقسام تكنولوجيا المعلومات والمهندسين من بعض كبريات المؤسسات في العالم</a:t>
            </a:r>
          </a:p>
          <a:p>
            <a:pPr marL="0" indent="0" algn="r">
              <a:lnSpc>
                <a:spcPct val="150000"/>
              </a:lnSpc>
              <a:buNone/>
            </a:pPr>
            <a:r>
              <a:rPr lang="ar-SA" sz="2400" dirty="0">
                <a:cs typeface="Akhbar MT" pitchFamily="2" charset="-78"/>
              </a:rPr>
              <a:t>قد يكون لدينا الحق في التفكير في ان هاتين الشركتين لا يوجد بينهما أي شيء مشترك ولكن حضر فريق عمل كل منهما الي حاملا المشكلة ذاتها</a:t>
            </a:r>
          </a:p>
          <a:p>
            <a:pPr marL="0" indent="0" algn="r">
              <a:lnSpc>
                <a:spcPct val="150000"/>
              </a:lnSpc>
              <a:buNone/>
            </a:pPr>
            <a:r>
              <a:rPr lang="ar-SA" sz="2400" dirty="0">
                <a:solidFill>
                  <a:srgbClr val="C00000"/>
                </a:solidFill>
                <a:cs typeface="Akhbar MT" pitchFamily="2" charset="-78"/>
              </a:rPr>
              <a:t>احضر المدير التنفيذي لكل شركه من هاتين الشركتين مخططات تبدو متماثله تظهر ان نمو كل شركه منهما المبكر قد وصل الى الصفر!!</a:t>
            </a:r>
          </a:p>
        </p:txBody>
      </p:sp>
      <p:sp>
        <p:nvSpPr>
          <p:cNvPr id="4" name="Slide Number Placeholder 3">
            <a:extLst>
              <a:ext uri="{FF2B5EF4-FFF2-40B4-BE49-F238E27FC236}">
                <a16:creationId xmlns:a16="http://schemas.microsoft.com/office/drawing/2014/main" id="{D7C35323-EE7E-42C3-9EAF-0C0FE4B3C713}"/>
              </a:ext>
            </a:extLst>
          </p:cNvPr>
          <p:cNvSpPr>
            <a:spLocks noGrp="1"/>
          </p:cNvSpPr>
          <p:nvPr>
            <p:ph type="sldNum" sz="quarter" idx="12"/>
          </p:nvPr>
        </p:nvSpPr>
        <p:spPr/>
        <p:txBody>
          <a:bodyPr/>
          <a:lstStyle/>
          <a:p>
            <a:fld id="{684116F3-50AA-B444-923E-D32C485E92B9}" type="slidenum">
              <a:rPr lang="en-US" smtClean="0"/>
              <a:t>51</a:t>
            </a:fld>
            <a:endParaRPr lang="en-US"/>
          </a:p>
        </p:txBody>
      </p:sp>
      <p:pic>
        <p:nvPicPr>
          <p:cNvPr id="5" name="Picture 2" descr="Image result for taif university">
            <a:extLst>
              <a:ext uri="{FF2B5EF4-FFF2-40B4-BE49-F238E27FC236}">
                <a16:creationId xmlns:a16="http://schemas.microsoft.com/office/drawing/2014/main" id="{39538F36-554F-497A-8E84-A1B9F7BDE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56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0F6A-0D90-41FE-B359-8BA4DB7CDA7A}"/>
              </a:ext>
            </a:extLst>
          </p:cNvPr>
          <p:cNvSpPr>
            <a:spLocks noGrp="1"/>
          </p:cNvSpPr>
          <p:nvPr>
            <p:ph type="title"/>
          </p:nvPr>
        </p:nvSpPr>
        <p:spPr>
          <a:xfrm>
            <a:off x="1214438" y="2102103"/>
            <a:ext cx="10515600" cy="1325563"/>
          </a:xfrm>
        </p:spPr>
        <p:txBody>
          <a:bodyPr>
            <a:noAutofit/>
          </a:bodyPr>
          <a:lstStyle/>
          <a:p>
            <a:pPr marL="0" indent="0" algn="ctr">
              <a:lnSpc>
                <a:spcPct val="150000"/>
              </a:lnSpc>
            </a:pPr>
            <a:r>
              <a:rPr lang="ar-SA" sz="3600" dirty="0">
                <a:solidFill>
                  <a:srgbClr val="C00000"/>
                </a:solidFill>
                <a:cs typeface="Akhbar MT" pitchFamily="2" charset="-78"/>
              </a:rPr>
              <a:t>من اين يأتي النمو؟</a:t>
            </a:r>
            <a:br>
              <a:rPr lang="ar-SA" sz="3600" dirty="0">
                <a:cs typeface="Akhbar MT" pitchFamily="2" charset="-78"/>
              </a:rPr>
            </a:br>
            <a:r>
              <a:rPr lang="ar-SA" sz="3600" dirty="0">
                <a:cs typeface="Akhbar MT" pitchFamily="2" charset="-78"/>
              </a:rPr>
              <a:t>محرك النمو هو الاليه التي تستخدمها الشركات الناشئة من اجل تحقيق نمو دائم. </a:t>
            </a:r>
            <a:r>
              <a:rPr lang="ar-SA" sz="3600" b="1" i="1" u="sng" dirty="0">
                <a:cs typeface="Akhbar MT" pitchFamily="2" charset="-78"/>
              </a:rPr>
              <a:t>استخدام كلمه دائم </a:t>
            </a:r>
            <a:r>
              <a:rPr lang="ar-SA" sz="3600" dirty="0">
                <a:cs typeface="Akhbar MT" pitchFamily="2" charset="-78"/>
              </a:rPr>
              <a:t>لاستبعاد انشطه المرة التي تنتج موجه من العملاء ولكنها لا تمتلك أي تأثير طويل المدى مثل الحملة الدعائية الواحدة .</a:t>
            </a:r>
            <a:br>
              <a:rPr lang="ar-SA" sz="3600" dirty="0">
                <a:cs typeface="Akhbar MT" pitchFamily="2" charset="-78"/>
              </a:rPr>
            </a:br>
            <a:r>
              <a:rPr lang="ar-SA" sz="3600" dirty="0">
                <a:cs typeface="Akhbar MT" pitchFamily="2" charset="-78"/>
              </a:rPr>
              <a:t>يتسم النمو الدائم بقاعدة فقط</a:t>
            </a:r>
            <a:br>
              <a:rPr lang="ar-SA" sz="3600" dirty="0">
                <a:cs typeface="Akhbar MT" pitchFamily="2" charset="-78"/>
              </a:rPr>
            </a:br>
            <a:r>
              <a:rPr lang="ar-SA" sz="3600" b="1" dirty="0">
                <a:cs typeface="Akhbar MT" pitchFamily="2" charset="-78"/>
              </a:rPr>
              <a:t>يأتي العملاء الجدد من أفعال العملاء القدامى </a:t>
            </a:r>
            <a:br>
              <a:rPr lang="ar-SA" sz="3600" dirty="0">
                <a:cs typeface="Akhbar MT" pitchFamily="2" charset="-78"/>
              </a:rPr>
            </a:br>
            <a:endParaRPr lang="en-GB" sz="3600" b="1" dirty="0">
              <a:solidFill>
                <a:srgbClr val="E2BB41"/>
              </a:solidFill>
              <a:cs typeface="Akhbar MT" pitchFamily="2" charset="-78"/>
            </a:endParaRPr>
          </a:p>
        </p:txBody>
      </p:sp>
      <p:sp>
        <p:nvSpPr>
          <p:cNvPr id="4" name="Slide Number Placeholder 3">
            <a:extLst>
              <a:ext uri="{FF2B5EF4-FFF2-40B4-BE49-F238E27FC236}">
                <a16:creationId xmlns:a16="http://schemas.microsoft.com/office/drawing/2014/main" id="{185882E4-D1D6-46A8-9D49-11746C773E62}"/>
              </a:ext>
            </a:extLst>
          </p:cNvPr>
          <p:cNvSpPr>
            <a:spLocks noGrp="1"/>
          </p:cNvSpPr>
          <p:nvPr>
            <p:ph type="sldNum" sz="quarter" idx="12"/>
          </p:nvPr>
        </p:nvSpPr>
        <p:spPr/>
        <p:txBody>
          <a:bodyPr/>
          <a:lstStyle/>
          <a:p>
            <a:fld id="{684116F3-50AA-B444-923E-D32C485E92B9}" type="slidenum">
              <a:rPr lang="en-US" smtClean="0"/>
              <a:t>52</a:t>
            </a:fld>
            <a:endParaRPr lang="en-US"/>
          </a:p>
        </p:txBody>
      </p:sp>
      <p:pic>
        <p:nvPicPr>
          <p:cNvPr id="12" name="Picture 2" descr="Image result for taif university">
            <a:extLst>
              <a:ext uri="{FF2B5EF4-FFF2-40B4-BE49-F238E27FC236}">
                <a16:creationId xmlns:a16="http://schemas.microsoft.com/office/drawing/2014/main" id="{1A7A0B50-4B65-45D3-AB30-FC4515B0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94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0F6A-0D90-41FE-B359-8BA4DB7CDA7A}"/>
              </a:ext>
            </a:extLst>
          </p:cNvPr>
          <p:cNvSpPr>
            <a:spLocks noGrp="1"/>
          </p:cNvSpPr>
          <p:nvPr>
            <p:ph type="title"/>
          </p:nvPr>
        </p:nvSpPr>
        <p:spPr>
          <a:xfrm>
            <a:off x="557213" y="378078"/>
            <a:ext cx="10515600" cy="1325563"/>
          </a:xfrm>
        </p:spPr>
        <p:txBody>
          <a:bodyPr>
            <a:noAutofit/>
          </a:bodyPr>
          <a:lstStyle/>
          <a:p>
            <a:pPr marL="0" indent="0" algn="ctr"/>
            <a:r>
              <a:rPr lang="ar-SA" sz="3600" dirty="0">
                <a:cs typeface="Akhbar MT" pitchFamily="2" charset="-78"/>
              </a:rPr>
              <a:t>هناك اربع طرق رئيسيه يقوم من خلالها العملاء القدامى بدفع النمو</a:t>
            </a:r>
            <a:br>
              <a:rPr lang="ar-SA" sz="3600" dirty="0">
                <a:cs typeface="Akhbar MT" pitchFamily="2" charset="-78"/>
              </a:rPr>
            </a:br>
            <a:br>
              <a:rPr lang="ar-SA" sz="3600" dirty="0">
                <a:cs typeface="Akhbar MT" pitchFamily="2" charset="-78"/>
              </a:rPr>
            </a:br>
            <a:endParaRPr lang="en-GB" sz="3600" b="1" dirty="0">
              <a:solidFill>
                <a:srgbClr val="E2BB41"/>
              </a:solidFill>
              <a:cs typeface="Akhbar MT" pitchFamily="2" charset="-78"/>
            </a:endParaRPr>
          </a:p>
        </p:txBody>
      </p:sp>
      <p:sp>
        <p:nvSpPr>
          <p:cNvPr id="4" name="Slide Number Placeholder 3">
            <a:extLst>
              <a:ext uri="{FF2B5EF4-FFF2-40B4-BE49-F238E27FC236}">
                <a16:creationId xmlns:a16="http://schemas.microsoft.com/office/drawing/2014/main" id="{185882E4-D1D6-46A8-9D49-11746C773E62}"/>
              </a:ext>
            </a:extLst>
          </p:cNvPr>
          <p:cNvSpPr>
            <a:spLocks noGrp="1"/>
          </p:cNvSpPr>
          <p:nvPr>
            <p:ph type="sldNum" sz="quarter" idx="12"/>
          </p:nvPr>
        </p:nvSpPr>
        <p:spPr/>
        <p:txBody>
          <a:bodyPr/>
          <a:lstStyle/>
          <a:p>
            <a:fld id="{684116F3-50AA-B444-923E-D32C485E92B9}" type="slidenum">
              <a:rPr lang="en-US" smtClean="0"/>
              <a:t>53</a:t>
            </a:fld>
            <a:endParaRPr lang="en-US"/>
          </a:p>
        </p:txBody>
      </p:sp>
      <p:pic>
        <p:nvPicPr>
          <p:cNvPr id="12" name="Picture 2" descr="Image result for taif university">
            <a:extLst>
              <a:ext uri="{FF2B5EF4-FFF2-40B4-BE49-F238E27FC236}">
                <a16:creationId xmlns:a16="http://schemas.microsoft.com/office/drawing/2014/main" id="{1A7A0B50-4B65-45D3-AB30-FC4515B0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77DE0A-12EF-4BEA-85C3-AC2120BCABED}"/>
              </a:ext>
            </a:extLst>
          </p:cNvPr>
          <p:cNvSpPr txBox="1"/>
          <p:nvPr/>
        </p:nvSpPr>
        <p:spPr>
          <a:xfrm>
            <a:off x="295275" y="1031334"/>
            <a:ext cx="11534775" cy="5944384"/>
          </a:xfrm>
          <a:prstGeom prst="rect">
            <a:avLst/>
          </a:prstGeom>
          <a:noFill/>
        </p:spPr>
        <p:txBody>
          <a:bodyPr wrap="square" rtlCol="0">
            <a:spAutoFit/>
          </a:bodyPr>
          <a:lstStyle/>
          <a:p>
            <a:pPr algn="r">
              <a:lnSpc>
                <a:spcPct val="150000"/>
              </a:lnSpc>
            </a:pPr>
            <a:r>
              <a:rPr lang="ar-SA" sz="2800" b="1" u="sng" dirty="0">
                <a:solidFill>
                  <a:srgbClr val="C00000"/>
                </a:solidFill>
                <a:cs typeface="Akhbar MT" pitchFamily="2" charset="-78"/>
              </a:rPr>
              <a:t>الدعاية الشفهية :</a:t>
            </a:r>
            <a:r>
              <a:rPr lang="ar-SA" sz="2400" dirty="0">
                <a:cs typeface="Akhbar MT" pitchFamily="2" charset="-78"/>
              </a:rPr>
              <a:t>عندما اشتريت جهاز مسجل الفيديو والرقمي(</a:t>
            </a:r>
            <a:r>
              <a:rPr lang="ar-SA" sz="2400" dirty="0" err="1">
                <a:cs typeface="Akhbar MT" pitchFamily="2" charset="-78"/>
              </a:rPr>
              <a:t>تيفو</a:t>
            </a:r>
            <a:r>
              <a:rPr lang="ar-SA" sz="2400" dirty="0">
                <a:cs typeface="Akhbar MT" pitchFamily="2" charset="-78"/>
              </a:rPr>
              <a:t>)لم أتمكن من التوقف عن اخبار جميع أصدقائي واقربائي عنه وسرعان ما اصبح كل فرد من افراد عائلتي يستخدم واحدا.  </a:t>
            </a:r>
          </a:p>
          <a:p>
            <a:pPr algn="r">
              <a:lnSpc>
                <a:spcPct val="150000"/>
              </a:lnSpc>
            </a:pPr>
            <a:r>
              <a:rPr lang="ar-SA" sz="2800" b="1" u="sng" dirty="0">
                <a:solidFill>
                  <a:srgbClr val="C00000"/>
                </a:solidFill>
                <a:cs typeface="Akhbar MT" pitchFamily="2" charset="-78"/>
              </a:rPr>
              <a:t>كعارض جانبي لاستخدام المنتج: </a:t>
            </a:r>
            <a:r>
              <a:rPr lang="ar-SA" sz="2400" dirty="0">
                <a:cs typeface="Akhbar MT" pitchFamily="2" charset="-78"/>
              </a:rPr>
              <a:t>المنتجات الفيروسية على غرار موقع "فيس بوك "و"باي بال" فعدنا يرسل احد العملاء مالا الى احد أصفائه باستخدام "باي بال"فإن صديقه هذا سيتعرف بشكل تلقائي علي على المواقع </a:t>
            </a:r>
          </a:p>
          <a:p>
            <a:pPr algn="r">
              <a:lnSpc>
                <a:spcPct val="150000"/>
              </a:lnSpc>
            </a:pPr>
            <a:r>
              <a:rPr lang="ar-SA" sz="2800" b="1" u="sng" dirty="0">
                <a:solidFill>
                  <a:srgbClr val="C00000"/>
                </a:solidFill>
                <a:cs typeface="Akhbar MT" pitchFamily="2" charset="-78"/>
              </a:rPr>
              <a:t>عبر الدعاية الممولة :</a:t>
            </a:r>
            <a:r>
              <a:rPr lang="ar-SA" sz="2400" dirty="0">
                <a:cs typeface="Akhbar MT" pitchFamily="2" charset="-78"/>
              </a:rPr>
              <a:t>يجب ان يدفع مقابل هذه الدعاية من عائد الشركة وليس من مصادر المرة الواحدة مثل راس المال الاستثماري.</a:t>
            </a:r>
          </a:p>
          <a:p>
            <a:pPr algn="r">
              <a:lnSpc>
                <a:spcPct val="150000"/>
              </a:lnSpc>
            </a:pPr>
            <a:r>
              <a:rPr lang="ar-SA" sz="2800" b="1" u="sng" dirty="0">
                <a:solidFill>
                  <a:srgbClr val="C00000"/>
                </a:solidFill>
                <a:cs typeface="Akhbar MT" pitchFamily="2" charset="-78"/>
              </a:rPr>
              <a:t>عبر الشراء والاستخدام المتكرر:</a:t>
            </a:r>
            <a:r>
              <a:rPr lang="ar-SA" sz="2400" u="sng" dirty="0">
                <a:cs typeface="Akhbar MT" pitchFamily="2" charset="-78"/>
              </a:rPr>
              <a:t> </a:t>
            </a:r>
            <a:r>
              <a:rPr lang="ar-SA" sz="2400" dirty="0">
                <a:cs typeface="Akhbar MT" pitchFamily="2" charset="-78"/>
              </a:rPr>
              <a:t>صممت بعض المنتجات من اجل ان يتم شراؤها بشكل متكرر سواء عبر الاشتراكات (شركات وصلات التلفاز)او عبر الشراء التطوعي(بضائع البقالة ومصابيح الإضاءة).</a:t>
            </a:r>
          </a:p>
          <a:p>
            <a:pPr algn="r">
              <a:lnSpc>
                <a:spcPct val="150000"/>
              </a:lnSpc>
            </a:pPr>
            <a:endParaRPr lang="en-GB" sz="2400" dirty="0">
              <a:cs typeface="Akhbar MT" pitchFamily="2" charset="-78"/>
            </a:endParaRPr>
          </a:p>
          <a:p>
            <a:pPr algn="r">
              <a:lnSpc>
                <a:spcPct val="150000"/>
              </a:lnSpc>
            </a:pPr>
            <a:endParaRPr lang="en-GB" sz="2400" dirty="0">
              <a:cs typeface="Akhbar MT" pitchFamily="2" charset="-78"/>
            </a:endParaRPr>
          </a:p>
          <a:p>
            <a:pPr algn="r">
              <a:lnSpc>
                <a:spcPct val="150000"/>
              </a:lnSpc>
            </a:pPr>
            <a:endParaRPr lang="en-GB" sz="2400" dirty="0"/>
          </a:p>
        </p:txBody>
      </p:sp>
    </p:spTree>
    <p:extLst>
      <p:ext uri="{BB962C8B-B14F-4D97-AF65-F5344CB8AC3E}">
        <p14:creationId xmlns:p14="http://schemas.microsoft.com/office/powerpoint/2010/main" val="3476888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A7AD6-B92C-42C0-AE80-9613A76288B8}"/>
              </a:ext>
            </a:extLst>
          </p:cNvPr>
          <p:cNvSpPr>
            <a:spLocks noGrp="1"/>
          </p:cNvSpPr>
          <p:nvPr>
            <p:ph idx="1"/>
          </p:nvPr>
        </p:nvSpPr>
        <p:spPr>
          <a:xfrm>
            <a:off x="709245" y="691785"/>
            <a:ext cx="10515600" cy="5664565"/>
          </a:xfrm>
        </p:spPr>
        <p:txBody>
          <a:bodyPr>
            <a:normAutofit/>
          </a:bodyPr>
          <a:lstStyle/>
          <a:p>
            <a:pPr marL="0" indent="0" algn="ctr">
              <a:lnSpc>
                <a:spcPct val="150000"/>
              </a:lnSpc>
              <a:buNone/>
            </a:pPr>
            <a:r>
              <a:rPr lang="ar-SA" b="1" dirty="0"/>
              <a:t>محركات النمو الثلاثة </a:t>
            </a:r>
          </a:p>
          <a:p>
            <a:pPr marL="0" indent="0" algn="ctr">
              <a:lnSpc>
                <a:spcPct val="150000"/>
              </a:lnSpc>
              <a:buNone/>
            </a:pPr>
            <a:r>
              <a:rPr lang="ar-SA" dirty="0"/>
              <a:t>"ان الشركات الناشئة لا تموت جوعا بل تغرق"</a:t>
            </a:r>
          </a:p>
          <a:p>
            <a:pPr marL="0" indent="0" algn="r">
              <a:lnSpc>
                <a:spcPct val="150000"/>
              </a:lnSpc>
              <a:buNone/>
            </a:pPr>
            <a:r>
              <a:rPr lang="ar-SA" dirty="0"/>
              <a:t>ستجد دائما عددا لا نهائيا من الأفكار الجديدة عن كيفيه تحسين المنتج تطفو من حولك ولكن الحقيقة المرة هي ان اغلب هذه الأفكار لا تحدث سوى فارق هامشي بسيط :حيث انها مجرد تعديلات بسيطة :لذا على الشركات الناشئة ان نصب تركيزها على التجارب الكبيرة التي تؤدي الى التعلم المثبت</a:t>
            </a:r>
          </a:p>
          <a:p>
            <a:pPr marL="0" indent="0" algn="ctr">
              <a:lnSpc>
                <a:spcPct val="150000"/>
              </a:lnSpc>
              <a:buNone/>
            </a:pPr>
            <a:endParaRPr lang="en-GB" dirty="0">
              <a:cs typeface="Akhbar MT" pitchFamily="2" charset="-78"/>
            </a:endParaRPr>
          </a:p>
        </p:txBody>
      </p:sp>
      <p:sp>
        <p:nvSpPr>
          <p:cNvPr id="4" name="Slide Number Placeholder 3">
            <a:extLst>
              <a:ext uri="{FF2B5EF4-FFF2-40B4-BE49-F238E27FC236}">
                <a16:creationId xmlns:a16="http://schemas.microsoft.com/office/drawing/2014/main" id="{5AC32E1F-D8EC-4B87-A506-F7DCABD2E2DB}"/>
              </a:ext>
            </a:extLst>
          </p:cNvPr>
          <p:cNvSpPr>
            <a:spLocks noGrp="1"/>
          </p:cNvSpPr>
          <p:nvPr>
            <p:ph type="sldNum" sz="quarter" idx="12"/>
          </p:nvPr>
        </p:nvSpPr>
        <p:spPr/>
        <p:txBody>
          <a:bodyPr/>
          <a:lstStyle/>
          <a:p>
            <a:fld id="{684116F3-50AA-B444-923E-D32C485E92B9}" type="slidenum">
              <a:rPr lang="en-US" smtClean="0"/>
              <a:t>54</a:t>
            </a:fld>
            <a:endParaRPr lang="en-US"/>
          </a:p>
        </p:txBody>
      </p:sp>
      <p:pic>
        <p:nvPicPr>
          <p:cNvPr id="5" name="Picture 2" descr="Image result for taif university">
            <a:extLst>
              <a:ext uri="{FF2B5EF4-FFF2-40B4-BE49-F238E27FC236}">
                <a16:creationId xmlns:a16="http://schemas.microsoft.com/office/drawing/2014/main" id="{0772AD71-0C1C-4576-9C20-24CE0E281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69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2787D-27E5-429B-941A-302C94CCBB81}"/>
              </a:ext>
            </a:extLst>
          </p:cNvPr>
          <p:cNvSpPr>
            <a:spLocks noGrp="1"/>
          </p:cNvSpPr>
          <p:nvPr>
            <p:ph type="sldNum" sz="quarter" idx="12"/>
          </p:nvPr>
        </p:nvSpPr>
        <p:spPr/>
        <p:txBody>
          <a:bodyPr/>
          <a:lstStyle/>
          <a:p>
            <a:fld id="{684116F3-50AA-B444-923E-D32C485E92B9}" type="slidenum">
              <a:rPr lang="en-US" smtClean="0"/>
              <a:t>55</a:t>
            </a:fld>
            <a:endParaRPr lang="en-US"/>
          </a:p>
        </p:txBody>
      </p:sp>
      <p:pic>
        <p:nvPicPr>
          <p:cNvPr id="6" name="Picture 2" descr="Image result for taif university">
            <a:extLst>
              <a:ext uri="{FF2B5EF4-FFF2-40B4-BE49-F238E27FC236}">
                <a16:creationId xmlns:a16="http://schemas.microsoft.com/office/drawing/2014/main" id="{E3C1119D-B3B9-41CF-9DA0-E91BFE46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4DCF3F-DB84-4BBB-A788-280FAB253811}"/>
              </a:ext>
            </a:extLst>
          </p:cNvPr>
          <p:cNvSpPr txBox="1"/>
          <p:nvPr/>
        </p:nvSpPr>
        <p:spPr>
          <a:xfrm>
            <a:off x="178879" y="1348005"/>
            <a:ext cx="11834241" cy="4751622"/>
          </a:xfrm>
          <a:prstGeom prst="rect">
            <a:avLst/>
          </a:prstGeom>
          <a:noFill/>
        </p:spPr>
        <p:txBody>
          <a:bodyPr wrap="square" rtlCol="0">
            <a:spAutoFit/>
          </a:bodyPr>
          <a:lstStyle/>
          <a:p>
            <a:pPr algn="r">
              <a:lnSpc>
                <a:spcPct val="150000"/>
              </a:lnSpc>
            </a:pPr>
            <a:r>
              <a:rPr lang="ar-SA" sz="2400" b="1" i="1" u="sng" dirty="0">
                <a:solidFill>
                  <a:srgbClr val="C00000"/>
                </a:solidFill>
              </a:rPr>
              <a:t>1- محرك النمو اللزج</a:t>
            </a:r>
          </a:p>
          <a:p>
            <a:pPr algn="r">
              <a:lnSpc>
                <a:spcPct val="150000"/>
              </a:lnSpc>
            </a:pPr>
            <a:r>
              <a:rPr lang="ar-SA" sz="2000" dirty="0"/>
              <a:t>لهذا السبب تراقب الشركات التي تتبع نموذج محرك النم اللزج معدلات تناقص او انسحاب العملاء بعينة شديده ويعرف معدل انسحاب العملاء بانه شريحه العملاء التي تتوقف عن ارتباطها بمنتج الشركة في ايه مده زمنيه تعتبر القواعد المتحكمة في محرك النمو اللزج بسيطة للغاية :ان تعدى معدل اجتذاب المزيد من العملاء الجدد معدل انسحاب العملاء فان المنتج يكون في سبيله للنمو</a:t>
            </a:r>
          </a:p>
          <a:p>
            <a:pPr algn="r">
              <a:lnSpc>
                <a:spcPct val="150000"/>
              </a:lnSpc>
            </a:pPr>
            <a:r>
              <a:rPr lang="ar-SA" sz="2000" dirty="0"/>
              <a:t>للأسف كانت هاتان الشركتان اللتان تبعات محرك النمو اللزج ترقبان تقدمهما باستخدام المؤشرات الحيوية مثل اجمالي عدد العملاء  </a:t>
            </a:r>
          </a:p>
          <a:p>
            <a:pPr algn="r">
              <a:lnSpc>
                <a:spcPct val="150000"/>
              </a:lnSpc>
            </a:pPr>
            <a:r>
              <a:rPr lang="ar-SA" sz="2000" dirty="0"/>
              <a:t>ان الطريقة المثلي لتحقيق النمو هي التركيز على العملاء الحاليين حيث ان المنتح يعجبهم اكثر من غيرهم على سبيل المثال قد تركز الشركة على الحصول على سلع اكثر وافضل مما سيشكل حافزا للعملاء ليعودوا مرارا وتكرارا  ليروا ما الجديد او بدلا من هذا قد تفعل الشركة امرا مباشرا اكثر مثال ارسال رسائل لهم لأخبارهم بالعروض ذات الفترة المحدودة والعروض الخاصة في كلتا الحالتين يجب ان يكون تركيز الشركة منصبا على الحفاظ على العملاء وهذا يعارض المبدأ الشائع الذي ينقص على انه ان لم تكن الشركة تحقق نموا فعليها ان تستثمر المزيد في المبيعات والتسويق</a:t>
            </a:r>
            <a:endParaRPr lang="en-GB" sz="2000" dirty="0"/>
          </a:p>
        </p:txBody>
      </p:sp>
    </p:spTree>
    <p:extLst>
      <p:ext uri="{BB962C8B-B14F-4D97-AF65-F5344CB8AC3E}">
        <p14:creationId xmlns:p14="http://schemas.microsoft.com/office/powerpoint/2010/main" val="972087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B01CA-E21A-4EA2-AE69-6A89D9A99FD4}"/>
              </a:ext>
            </a:extLst>
          </p:cNvPr>
          <p:cNvSpPr>
            <a:spLocks noGrp="1"/>
          </p:cNvSpPr>
          <p:nvPr>
            <p:ph idx="1"/>
          </p:nvPr>
        </p:nvSpPr>
        <p:spPr>
          <a:xfrm>
            <a:off x="880695" y="1253331"/>
            <a:ext cx="10515600" cy="4351338"/>
          </a:xfrm>
        </p:spPr>
        <p:txBody>
          <a:bodyPr>
            <a:normAutofit fontScale="70000" lnSpcReduction="20000"/>
          </a:bodyPr>
          <a:lstStyle/>
          <a:p>
            <a:pPr marL="0" indent="0" algn="r">
              <a:lnSpc>
                <a:spcPct val="150000"/>
              </a:lnSpc>
              <a:buNone/>
            </a:pPr>
            <a:r>
              <a:rPr lang="ar-SA" sz="3400" b="1" i="1" u="sng" dirty="0">
                <a:solidFill>
                  <a:srgbClr val="C00000"/>
                </a:solidFill>
                <a:cs typeface="Akhbar MT" pitchFamily="2" charset="-78"/>
              </a:rPr>
              <a:t>2- محرك النمو الفيروسي </a:t>
            </a:r>
          </a:p>
          <a:p>
            <a:pPr marL="0" indent="0" algn="r">
              <a:lnSpc>
                <a:spcPct val="150000"/>
              </a:lnSpc>
              <a:buNone/>
            </a:pPr>
            <a:r>
              <a:rPr lang="ar-SA" dirty="0">
                <a:cs typeface="Akhbar MT" pitchFamily="2" charset="-78"/>
              </a:rPr>
              <a:t>من بين اكثر قصص نجاح النمو الفيروسي شهرة شركة </a:t>
            </a:r>
            <a:r>
              <a:rPr lang="ar-SA" dirty="0" err="1">
                <a:cs typeface="Akhbar MT" pitchFamily="2" charset="-78"/>
              </a:rPr>
              <a:t>تردعى</a:t>
            </a:r>
            <a:r>
              <a:rPr lang="ar-SA" dirty="0">
                <a:cs typeface="Akhbar MT" pitchFamily="2" charset="-78"/>
              </a:rPr>
              <a:t> هوتميل في عام 1996 . اطلق كل من </a:t>
            </a:r>
            <a:r>
              <a:rPr lang="ar-SA" dirty="0" err="1">
                <a:cs typeface="Akhbar MT" pitchFamily="2" charset="-78"/>
              </a:rPr>
              <a:t>سايبر</a:t>
            </a:r>
            <a:r>
              <a:rPr lang="ar-SA" dirty="0">
                <a:cs typeface="Akhbar MT" pitchFamily="2" charset="-78"/>
              </a:rPr>
              <a:t> </a:t>
            </a:r>
            <a:r>
              <a:rPr lang="ar-SA" dirty="0" err="1">
                <a:cs typeface="Akhbar MT" pitchFamily="2" charset="-78"/>
              </a:rPr>
              <a:t>بهاتيا</a:t>
            </a:r>
            <a:r>
              <a:rPr lang="ar-SA" dirty="0">
                <a:cs typeface="Akhbar MT" pitchFamily="2" charset="-78"/>
              </a:rPr>
              <a:t> و جاك سميث خدمة بريد الكتروني جديدة عبر الانترنت كان </a:t>
            </a:r>
            <a:r>
              <a:rPr lang="ar-SA" dirty="0" err="1">
                <a:cs typeface="Akhbar MT" pitchFamily="2" charset="-78"/>
              </a:rPr>
              <a:t>بامكان</a:t>
            </a:r>
            <a:r>
              <a:rPr lang="ar-SA" dirty="0">
                <a:cs typeface="Akhbar MT" pitchFamily="2" charset="-78"/>
              </a:rPr>
              <a:t> العملاء ان يشتركوا بها مجانا. </a:t>
            </a:r>
          </a:p>
          <a:p>
            <a:pPr marL="0" indent="0" algn="r">
              <a:lnSpc>
                <a:spcPct val="150000"/>
              </a:lnSpc>
              <a:buNone/>
            </a:pPr>
            <a:r>
              <a:rPr lang="ar-SA" dirty="0">
                <a:cs typeface="Akhbar MT" pitchFamily="2" charset="-78"/>
              </a:rPr>
              <a:t>وفي خلال ستة اشهر سجل كل منهم ما يزيد على المليون من العملاء الجدد وبعد خمسة أسابيع أخرى وصل عدد المشتركين الى مليوني مشترك وبعد ثمانية عشر شهرا من اطلاق الخدمة ووصول عدد المشتركين الى 12 مليون مشترك بيعت الشركة الى شركة مايكروسوفت مقابل 400 مليون دولار </a:t>
            </a:r>
          </a:p>
          <a:p>
            <a:pPr marL="0" indent="0" algn="r">
              <a:lnSpc>
                <a:spcPct val="150000"/>
              </a:lnSpc>
              <a:buNone/>
            </a:pPr>
            <a:r>
              <a:rPr lang="ar-SA" dirty="0">
                <a:cs typeface="Akhbar MT" pitchFamily="2" charset="-78"/>
              </a:rPr>
              <a:t>يظهر الامر ذاته بشكل عملي في أسبوع الحفلات المنزلية الذي ابتكرته شركة </a:t>
            </a:r>
            <a:r>
              <a:rPr lang="ar-SA" dirty="0" err="1">
                <a:cs typeface="Akhbar MT" pitchFamily="2" charset="-78"/>
              </a:rPr>
              <a:t>تابروير</a:t>
            </a:r>
            <a:r>
              <a:rPr lang="ar-SA" dirty="0">
                <a:cs typeface="Akhbar MT" pitchFamily="2" charset="-78"/>
              </a:rPr>
              <a:t> حيث يحصل العملاء على نسبة من العائدات من خلال بيع منتجات الشركة الى اصدقائهم واقربائهم وكان كل عرض مبيعات يمثل فرصة ليس لبيع منتجات شركتهم فسحب بل لإقناع الاخرين بان يكونوا ممثلين عن الشركة أيضا. </a:t>
            </a:r>
          </a:p>
          <a:p>
            <a:pPr marL="0" indent="0" algn="r">
              <a:lnSpc>
                <a:spcPct val="150000"/>
              </a:lnSpc>
              <a:buNone/>
            </a:pPr>
            <a:endParaRPr lang="en-GB" dirty="0">
              <a:cs typeface="Akhbar MT" pitchFamily="2" charset="-78"/>
            </a:endParaRPr>
          </a:p>
        </p:txBody>
      </p:sp>
      <p:sp>
        <p:nvSpPr>
          <p:cNvPr id="4" name="Slide Number Placeholder 3">
            <a:extLst>
              <a:ext uri="{FF2B5EF4-FFF2-40B4-BE49-F238E27FC236}">
                <a16:creationId xmlns:a16="http://schemas.microsoft.com/office/drawing/2014/main" id="{5D1529EE-50C2-4D64-A0FC-1F4C227845AF}"/>
              </a:ext>
            </a:extLst>
          </p:cNvPr>
          <p:cNvSpPr>
            <a:spLocks noGrp="1"/>
          </p:cNvSpPr>
          <p:nvPr>
            <p:ph type="sldNum" sz="quarter" idx="12"/>
          </p:nvPr>
        </p:nvSpPr>
        <p:spPr/>
        <p:txBody>
          <a:bodyPr/>
          <a:lstStyle/>
          <a:p>
            <a:fld id="{684116F3-50AA-B444-923E-D32C485E92B9}" type="slidenum">
              <a:rPr lang="en-US" smtClean="0"/>
              <a:t>56</a:t>
            </a:fld>
            <a:endParaRPr lang="en-US"/>
          </a:p>
        </p:txBody>
      </p:sp>
      <p:pic>
        <p:nvPicPr>
          <p:cNvPr id="5" name="Picture 2" descr="Image result for taif university">
            <a:extLst>
              <a:ext uri="{FF2B5EF4-FFF2-40B4-BE49-F238E27FC236}">
                <a16:creationId xmlns:a16="http://schemas.microsoft.com/office/drawing/2014/main" id="{6FBE6D92-3214-4DF3-A4D5-985785328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هوتميل لوجو‬‎">
            <a:extLst>
              <a:ext uri="{FF2B5EF4-FFF2-40B4-BE49-F238E27FC236}">
                <a16:creationId xmlns:a16="http://schemas.microsoft.com/office/drawing/2014/main" id="{9CA5B4A1-0ACB-4B09-8A15-157D43AE9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4879975"/>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53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185EE-1BF6-4692-9D50-DFE321E37367}"/>
              </a:ext>
            </a:extLst>
          </p:cNvPr>
          <p:cNvSpPr>
            <a:spLocks noGrp="1"/>
          </p:cNvSpPr>
          <p:nvPr>
            <p:ph idx="1"/>
          </p:nvPr>
        </p:nvSpPr>
        <p:spPr>
          <a:xfrm>
            <a:off x="685800" y="1253331"/>
            <a:ext cx="10515600" cy="4351338"/>
          </a:xfrm>
        </p:spPr>
        <p:txBody>
          <a:bodyPr>
            <a:noAutofit/>
          </a:bodyPr>
          <a:lstStyle/>
          <a:p>
            <a:pPr marL="0" indent="0" algn="r">
              <a:lnSpc>
                <a:spcPct val="150000"/>
              </a:lnSpc>
              <a:buNone/>
            </a:pPr>
            <a:r>
              <a:rPr lang="ar-SA" dirty="0"/>
              <a:t>الحلقة الفيروسية تحدد سرعته بمصطلح رياضي واحد يطلق عليه اسم معامل الفيروسية والذي كلما ارتفع زادت سرعة الانتشار للمنتج يقيس معامل الفيروسية عدد العملاء الجدد الذين بدأوا باستخدام المنتج نتيجة بداية كل عميل جديد باستخدام المنتج.</a:t>
            </a:r>
          </a:p>
          <a:p>
            <a:pPr marL="0" indent="0" algn="r">
              <a:lnSpc>
                <a:spcPct val="150000"/>
              </a:lnSpc>
              <a:buNone/>
            </a:pPr>
            <a:r>
              <a:rPr lang="ar-SA" dirty="0"/>
              <a:t> نتيجة لهذا لا تتقاضى الكثير من المنتجات الفيروسية أموالا من العملاء بشكل مباشر بل تعتمد على مصادر غير مباشره للدخل مثل الإعلانات.</a:t>
            </a:r>
          </a:p>
        </p:txBody>
      </p:sp>
      <p:sp>
        <p:nvSpPr>
          <p:cNvPr id="4" name="Slide Number Placeholder 3">
            <a:extLst>
              <a:ext uri="{FF2B5EF4-FFF2-40B4-BE49-F238E27FC236}">
                <a16:creationId xmlns:a16="http://schemas.microsoft.com/office/drawing/2014/main" id="{FD9EC1C0-59DD-42DB-AF07-766017566D85}"/>
              </a:ext>
            </a:extLst>
          </p:cNvPr>
          <p:cNvSpPr>
            <a:spLocks noGrp="1"/>
          </p:cNvSpPr>
          <p:nvPr>
            <p:ph type="sldNum" sz="quarter" idx="12"/>
          </p:nvPr>
        </p:nvSpPr>
        <p:spPr/>
        <p:txBody>
          <a:bodyPr/>
          <a:lstStyle/>
          <a:p>
            <a:fld id="{684116F3-50AA-B444-923E-D32C485E92B9}" type="slidenum">
              <a:rPr lang="en-US" smtClean="0"/>
              <a:t>57</a:t>
            </a:fld>
            <a:endParaRPr lang="en-US"/>
          </a:p>
        </p:txBody>
      </p:sp>
      <p:pic>
        <p:nvPicPr>
          <p:cNvPr id="2050" name="Picture 2" descr="Image result for ‫الفيروسي‬‎">
            <a:extLst>
              <a:ext uri="{FF2B5EF4-FFF2-40B4-BE49-F238E27FC236}">
                <a16:creationId xmlns:a16="http://schemas.microsoft.com/office/drawing/2014/main" id="{BEBFD069-96FB-4C41-B8E0-57479A076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504134"/>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97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0F6A-0D90-41FE-B359-8BA4DB7CDA7A}"/>
              </a:ext>
            </a:extLst>
          </p:cNvPr>
          <p:cNvSpPr>
            <a:spLocks noGrp="1"/>
          </p:cNvSpPr>
          <p:nvPr>
            <p:ph type="title"/>
          </p:nvPr>
        </p:nvSpPr>
        <p:spPr>
          <a:xfrm>
            <a:off x="838200" y="2846387"/>
            <a:ext cx="10515600" cy="1325563"/>
          </a:xfrm>
        </p:spPr>
        <p:txBody>
          <a:bodyPr>
            <a:noAutofit/>
          </a:bodyPr>
          <a:lstStyle/>
          <a:p>
            <a:pPr marL="0" indent="0" algn="r">
              <a:lnSpc>
                <a:spcPct val="150000"/>
              </a:lnSpc>
            </a:pPr>
            <a:r>
              <a:rPr lang="ar-SA" sz="2400" b="1" i="1" u="sng" dirty="0">
                <a:solidFill>
                  <a:srgbClr val="C00000"/>
                </a:solidFill>
                <a:cs typeface="+mn-cs"/>
              </a:rPr>
              <a:t>2- محرك النمو المدفوع </a:t>
            </a:r>
            <a:br>
              <a:rPr lang="ar-SA" sz="2000" dirty="0">
                <a:cs typeface="+mn-cs"/>
              </a:rPr>
            </a:br>
            <a:r>
              <a:rPr lang="ar-SA" sz="2400" dirty="0">
                <a:cs typeface="+mn-cs"/>
              </a:rPr>
              <a:t>زيادة العائد الذي تحصل عليه من كل عميل او تقليل تكلفة اجتذاب العملاء الجدد .</a:t>
            </a:r>
            <a:br>
              <a:rPr lang="ar-SA" sz="2400" dirty="0">
                <a:cs typeface="+mn-cs"/>
              </a:rPr>
            </a:br>
            <a:r>
              <a:rPr lang="ar-SA" sz="2400" dirty="0">
                <a:cs typeface="+mn-cs"/>
              </a:rPr>
              <a:t>يستمد هذا المحرك طاقته من حلقة التغذية الراجعة كما هي الحال في جميع المحركات حيث يدفع كل عميل مبلغا معينا من المال مقابل الحصول على المنتج طوال فترة كونه عميلا لدينا .</a:t>
            </a:r>
            <a:br>
              <a:rPr lang="ar-SA" sz="2400" dirty="0">
                <a:cs typeface="+mn-cs"/>
              </a:rPr>
            </a:br>
            <a:r>
              <a:rPr lang="ar-SA" sz="2400" dirty="0">
                <a:cs typeface="+mn-cs"/>
              </a:rPr>
              <a:t>تنبيه تقني : الشركات التي تحاول انشاء لوحات تحكم تحتوي على جميع محركات النمو الثلاثة فعادة ما يحدث بها الكثير من الارتباك لان الخبرات التشغيلية المطلوبة لمتابعة جميع هذه التأثيرات في الوقت ذاته ستكون بالغة التعقيد لذا انصح بشدة بان تركز على الشركات على محرك نمو واحد في كل مرة </a:t>
            </a:r>
            <a:br>
              <a:rPr lang="en-GB" sz="2400" dirty="0">
                <a:cs typeface="+mn-cs"/>
              </a:rPr>
            </a:br>
            <a:endParaRPr lang="en-GB" sz="2400" b="1" dirty="0">
              <a:solidFill>
                <a:srgbClr val="E2BB41"/>
              </a:solidFill>
              <a:cs typeface="+mn-cs"/>
            </a:endParaRPr>
          </a:p>
        </p:txBody>
      </p:sp>
      <p:sp>
        <p:nvSpPr>
          <p:cNvPr id="4" name="Slide Number Placeholder 3">
            <a:extLst>
              <a:ext uri="{FF2B5EF4-FFF2-40B4-BE49-F238E27FC236}">
                <a16:creationId xmlns:a16="http://schemas.microsoft.com/office/drawing/2014/main" id="{185882E4-D1D6-46A8-9D49-11746C773E62}"/>
              </a:ext>
            </a:extLst>
          </p:cNvPr>
          <p:cNvSpPr>
            <a:spLocks noGrp="1"/>
          </p:cNvSpPr>
          <p:nvPr>
            <p:ph type="sldNum" sz="quarter" idx="12"/>
          </p:nvPr>
        </p:nvSpPr>
        <p:spPr/>
        <p:txBody>
          <a:bodyPr/>
          <a:lstStyle/>
          <a:p>
            <a:fld id="{684116F3-50AA-B444-923E-D32C485E92B9}" type="slidenum">
              <a:rPr lang="en-US" smtClean="0"/>
              <a:t>58</a:t>
            </a:fld>
            <a:endParaRPr lang="en-US"/>
          </a:p>
        </p:txBody>
      </p:sp>
      <p:pic>
        <p:nvPicPr>
          <p:cNvPr id="12" name="Picture 2" descr="Image result for taif university">
            <a:extLst>
              <a:ext uri="{FF2B5EF4-FFF2-40B4-BE49-F238E27FC236}">
                <a16:creationId xmlns:a16="http://schemas.microsoft.com/office/drawing/2014/main" id="{1A7A0B50-4B65-45D3-AB30-FC4515B0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المدفوع‬‎">
            <a:extLst>
              <a:ext uri="{FF2B5EF4-FFF2-40B4-BE49-F238E27FC236}">
                <a16:creationId xmlns:a16="http://schemas.microsoft.com/office/drawing/2014/main" id="{51016D4E-384C-460D-8A42-92F69419F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31235"/>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75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25FE-DFD4-4DAD-9F9F-A2362850C420}"/>
              </a:ext>
            </a:extLst>
          </p:cNvPr>
          <p:cNvSpPr>
            <a:spLocks noGrp="1"/>
          </p:cNvSpPr>
          <p:nvPr>
            <p:ph type="title"/>
          </p:nvPr>
        </p:nvSpPr>
        <p:spPr>
          <a:xfrm>
            <a:off x="838200" y="475847"/>
            <a:ext cx="10515600" cy="627096"/>
          </a:xfrm>
        </p:spPr>
        <p:txBody>
          <a:bodyPr>
            <a:noAutofit/>
          </a:bodyPr>
          <a:lstStyle/>
          <a:p>
            <a:pPr algn="ctr"/>
            <a:br>
              <a:rPr lang="ar-SA" sz="3600" b="1" u="sng" dirty="0">
                <a:solidFill>
                  <a:schemeClr val="accent6">
                    <a:lumMod val="75000"/>
                  </a:schemeClr>
                </a:solidFill>
                <a:cs typeface="Akhbar MT" pitchFamily="2" charset="-78"/>
              </a:rPr>
            </a:br>
            <a:endParaRPr lang="en-GB" sz="3600" b="1" u="sng" dirty="0">
              <a:solidFill>
                <a:schemeClr val="accent6">
                  <a:lumMod val="75000"/>
                </a:schemeClr>
              </a:solidFill>
              <a:cs typeface="Akhbar MT" pitchFamily="2" charset="-78"/>
            </a:endParaRPr>
          </a:p>
        </p:txBody>
      </p:sp>
      <p:sp>
        <p:nvSpPr>
          <p:cNvPr id="4" name="Slide Number Placeholder 3">
            <a:extLst>
              <a:ext uri="{FF2B5EF4-FFF2-40B4-BE49-F238E27FC236}">
                <a16:creationId xmlns:a16="http://schemas.microsoft.com/office/drawing/2014/main" id="{6D874F62-EF8D-4122-AEFB-C508D37C0DED}"/>
              </a:ext>
            </a:extLst>
          </p:cNvPr>
          <p:cNvSpPr>
            <a:spLocks noGrp="1"/>
          </p:cNvSpPr>
          <p:nvPr>
            <p:ph type="sldNum" sz="quarter" idx="12"/>
          </p:nvPr>
        </p:nvSpPr>
        <p:spPr/>
        <p:txBody>
          <a:bodyPr/>
          <a:lstStyle/>
          <a:p>
            <a:fld id="{684116F3-50AA-B444-923E-D32C485E92B9}" type="slidenum">
              <a:rPr lang="en-US" smtClean="0"/>
              <a:t>59</a:t>
            </a:fld>
            <a:endParaRPr lang="en-US"/>
          </a:p>
        </p:txBody>
      </p:sp>
      <p:pic>
        <p:nvPicPr>
          <p:cNvPr id="5" name="Picture 2" descr="Image result for taif university">
            <a:extLst>
              <a:ext uri="{FF2B5EF4-FFF2-40B4-BE49-F238E27FC236}">
                <a16:creationId xmlns:a16="http://schemas.microsoft.com/office/drawing/2014/main" id="{391FA0BD-F737-4821-B71F-92BB80B7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301172" y="1102943"/>
            <a:ext cx="11414578" cy="4351338"/>
          </a:xfrm>
        </p:spPr>
        <p:txBody>
          <a:bodyPr>
            <a:noAutofit/>
          </a:bodyPr>
          <a:lstStyle/>
          <a:p>
            <a:pPr marL="0" indent="0" algn="ctr">
              <a:lnSpc>
                <a:spcPct val="150000"/>
              </a:lnSpc>
              <a:buNone/>
            </a:pPr>
            <a:r>
              <a:rPr lang="ar-SA" sz="2400" b="1" i="1" dirty="0">
                <a:effectLst>
                  <a:outerShdw blurRad="38100" dist="38100" dir="2700000" algn="tl">
                    <a:srgbClr val="000000">
                      <a:alpha val="43137"/>
                    </a:srgbClr>
                  </a:outerShdw>
                </a:effectLst>
                <a:cs typeface="Akhbar MT" pitchFamily="2" charset="-78"/>
              </a:rPr>
              <a:t>ماذا يحدث عندما تتوقف محركات النمو؟ </a:t>
            </a:r>
          </a:p>
          <a:p>
            <a:pPr marL="0" indent="0" algn="r">
              <a:lnSpc>
                <a:spcPct val="150000"/>
              </a:lnSpc>
              <a:buNone/>
            </a:pPr>
            <a:r>
              <a:rPr lang="ar-SA" sz="2400" dirty="0">
                <a:cs typeface="Akhbar MT" pitchFamily="2" charset="-78"/>
              </a:rPr>
              <a:t>ان العمل على تشغيل محركات نمو الشركة الناشئة بكامل طاقتها امر شديد الصعوبة ! ولكن الحقيقة هي ان كلا من محركات النمو تفقد قوتها الدافعة في نهاية الامر حيث ان كل محرك نمو يرتبط بمجموعة من العملاء وبعاداتهم وعلاقاتهم التبادلية المتعلقة به </a:t>
            </a:r>
          </a:p>
          <a:p>
            <a:pPr marL="0" indent="0" algn="r">
              <a:lnSpc>
                <a:spcPct val="150000"/>
              </a:lnSpc>
              <a:buNone/>
            </a:pPr>
            <a:r>
              <a:rPr lang="ar-SA" sz="2400" dirty="0">
                <a:cs typeface="Akhbar MT" pitchFamily="2" charset="-78"/>
              </a:rPr>
              <a:t>اكدنا سابقا على أهمية انشاء منتج بصورته الأساسية الجوهرية بحيث لا يحتوي على خصائص اكثر مما يحتاج اليه المستخدمون الأوائل واذا ما اتبعنا هذه الاستراتيجية بنجاح فسيمكننا الوصول الى محرك النمو الذي يمكنه الوصول الى العملاء المستهدفين و رغم ان اتحول الى العملاء الرئيسين سيتطلب الكثير من العمل الإضافي . وسيظل المنتج ينمو حتى يصل الى حدود هذه السوق الأولية ومن ثم قد يستقر معدل النمو او يتوقف تماما </a:t>
            </a:r>
          </a:p>
          <a:p>
            <a:pPr marL="0" indent="0" algn="r">
              <a:lnSpc>
                <a:spcPct val="150000"/>
              </a:lnSpc>
              <a:buNone/>
            </a:pPr>
            <a:r>
              <a:rPr lang="ar-SA" sz="2400" dirty="0">
                <a:cs typeface="Akhbar MT" pitchFamily="2" charset="-78"/>
              </a:rPr>
              <a:t>ينتهي الامر ببعض الشركات سيئة الحظ بان تنبع هذه الاستراتيجية دون قصد منها ولأنها تستخدم مقاييس التفاؤل والمحاسبة التقليدية </a:t>
            </a:r>
          </a:p>
          <a:p>
            <a:pPr marL="0" indent="0" algn="r">
              <a:lnSpc>
                <a:spcPct val="150000"/>
              </a:lnSpc>
              <a:buNone/>
            </a:pPr>
            <a:endParaRPr lang="ar-SA" sz="2400" dirty="0">
              <a:cs typeface="Akhbar MT" pitchFamily="2" charset="-78"/>
            </a:endParaRPr>
          </a:p>
        </p:txBody>
      </p:sp>
      <p:pic>
        <p:nvPicPr>
          <p:cNvPr id="4098" name="Picture 2" descr="Image result for growth stop curve">
            <a:extLst>
              <a:ext uri="{FF2B5EF4-FFF2-40B4-BE49-F238E27FC236}">
                <a16:creationId xmlns:a16="http://schemas.microsoft.com/office/drawing/2014/main" id="{C4CA3F68-D102-4BE1-A7B0-C408F25EB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40918"/>
            <a:ext cx="23812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0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15BC7-80A9-4B60-8FAF-8ABDE1B2CB08}"/>
              </a:ext>
            </a:extLst>
          </p:cNvPr>
          <p:cNvSpPr>
            <a:spLocks noGrp="1"/>
          </p:cNvSpPr>
          <p:nvPr>
            <p:ph idx="1"/>
          </p:nvPr>
        </p:nvSpPr>
        <p:spPr>
          <a:xfrm>
            <a:off x="837152" y="-145684"/>
            <a:ext cx="10515600" cy="4478197"/>
          </a:xfrm>
        </p:spPr>
        <p:txBody>
          <a:bodyPr>
            <a:normAutofit/>
          </a:bodyPr>
          <a:lstStyle/>
          <a:p>
            <a:pPr marL="0" indent="0" algn="ctr">
              <a:lnSpc>
                <a:spcPct val="250000"/>
              </a:lnSpc>
              <a:buNone/>
            </a:pPr>
            <a:r>
              <a:rPr lang="ar-SA" sz="3200" b="1" dirty="0">
                <a:solidFill>
                  <a:schemeClr val="accent6">
                    <a:lumMod val="75000"/>
                  </a:schemeClr>
                </a:solidFill>
              </a:rPr>
              <a:t>ابحث عن اهم المبتكرين العرب والأجانب ؟</a:t>
            </a:r>
          </a:p>
          <a:p>
            <a:pPr marL="0" indent="0" algn="ctr">
              <a:lnSpc>
                <a:spcPct val="250000"/>
              </a:lnSpc>
              <a:buNone/>
            </a:pPr>
            <a:r>
              <a:rPr lang="ar-SA" sz="3200" b="1" dirty="0">
                <a:solidFill>
                  <a:schemeClr val="accent4">
                    <a:lumMod val="75000"/>
                  </a:schemeClr>
                </a:solidFill>
              </a:rPr>
              <a:t>ما هو اثر ريادة الاعمال على المجتمع والاقتصاد؟</a:t>
            </a:r>
          </a:p>
          <a:p>
            <a:pPr marL="0" indent="0" algn="ctr">
              <a:lnSpc>
                <a:spcPct val="250000"/>
              </a:lnSpc>
              <a:buNone/>
            </a:pPr>
            <a:r>
              <a:rPr lang="ar-SA" sz="3200" b="1" dirty="0">
                <a:solidFill>
                  <a:schemeClr val="accent6">
                    <a:lumMod val="75000"/>
                  </a:schemeClr>
                </a:solidFill>
              </a:rPr>
              <a:t>ناقش العلاقة بين الابتكار وريادة الاعمال من خلال رؤية 2030 ؟</a:t>
            </a:r>
          </a:p>
          <a:p>
            <a:pPr marL="0" indent="0" algn="ctr">
              <a:lnSpc>
                <a:spcPct val="250000"/>
              </a:lnSpc>
              <a:buNone/>
            </a:pPr>
            <a:endParaRPr lang="en-GB" sz="3200" b="1" dirty="0">
              <a:solidFill>
                <a:schemeClr val="accent6">
                  <a:lumMod val="75000"/>
                </a:schemeClr>
              </a:solidFill>
            </a:endParaRPr>
          </a:p>
        </p:txBody>
      </p:sp>
      <p:sp>
        <p:nvSpPr>
          <p:cNvPr id="4" name="Slide Number Placeholder 3">
            <a:extLst>
              <a:ext uri="{FF2B5EF4-FFF2-40B4-BE49-F238E27FC236}">
                <a16:creationId xmlns:a16="http://schemas.microsoft.com/office/drawing/2014/main" id="{2D3C450F-474A-4AAF-969B-95292D047514}"/>
              </a:ext>
            </a:extLst>
          </p:cNvPr>
          <p:cNvSpPr>
            <a:spLocks noGrp="1"/>
          </p:cNvSpPr>
          <p:nvPr>
            <p:ph type="sldNum" sz="quarter" idx="12"/>
          </p:nvPr>
        </p:nvSpPr>
        <p:spPr/>
        <p:txBody>
          <a:bodyPr/>
          <a:lstStyle/>
          <a:p>
            <a:fld id="{684116F3-50AA-B444-923E-D32C485E92B9}" type="slidenum">
              <a:rPr lang="en-US" smtClean="0"/>
              <a:t>6</a:t>
            </a:fld>
            <a:endParaRPr lang="en-US"/>
          </a:p>
        </p:txBody>
      </p:sp>
      <p:pic>
        <p:nvPicPr>
          <p:cNvPr id="6" name="Picture 2" descr="Image result for taif university">
            <a:extLst>
              <a:ext uri="{FF2B5EF4-FFF2-40B4-BE49-F238E27FC236}">
                <a16:creationId xmlns:a16="http://schemas.microsoft.com/office/drawing/2014/main" id="{6DAD1D25-8D9B-4EEC-8437-439EAFD3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a16="http://schemas.microsoft.com/office/drawing/2014/main" id="{0E110ED2-D69C-4226-B6F8-AAE1D814D3F5}"/>
              </a:ext>
            </a:extLst>
          </p:cNvPr>
          <p:cNvPicPr/>
          <p:nvPr/>
        </p:nvPicPr>
        <p:blipFill rotWithShape="1">
          <a:blip r:embed="rId3">
            <a:extLst>
              <a:ext uri="{28A0092B-C50C-407E-A947-70E740481C1C}">
                <a14:useLocalDpi xmlns:a14="http://schemas.microsoft.com/office/drawing/2010/main" val="0"/>
              </a:ext>
            </a:extLst>
          </a:blip>
          <a:srcRect l="19658" r="5219"/>
          <a:stretch/>
        </p:blipFill>
        <p:spPr bwMode="auto">
          <a:xfrm>
            <a:off x="4110124" y="3857488"/>
            <a:ext cx="3829050" cy="2681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7731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0F6A-0D90-41FE-B359-8BA4DB7CDA7A}"/>
              </a:ext>
            </a:extLst>
          </p:cNvPr>
          <p:cNvSpPr>
            <a:spLocks noGrp="1"/>
          </p:cNvSpPr>
          <p:nvPr>
            <p:ph type="title"/>
          </p:nvPr>
        </p:nvSpPr>
        <p:spPr>
          <a:xfrm>
            <a:off x="838200" y="1968753"/>
            <a:ext cx="10515600" cy="1325563"/>
          </a:xfrm>
        </p:spPr>
        <p:txBody>
          <a:bodyPr>
            <a:noAutofit/>
          </a:bodyPr>
          <a:lstStyle/>
          <a:p>
            <a:pPr algn="ctr">
              <a:lnSpc>
                <a:spcPct val="150000"/>
              </a:lnSpc>
            </a:pPr>
            <a:r>
              <a:rPr lang="ar-SA" sz="3600" b="1" dirty="0">
                <a:solidFill>
                  <a:srgbClr val="E2BB41"/>
                </a:solidFill>
                <a:cs typeface="Akhbar MT" pitchFamily="2" charset="-78"/>
              </a:rPr>
              <a:t>الحل :</a:t>
            </a:r>
            <a:br>
              <a:rPr lang="ar-SA" sz="3600" b="1" dirty="0">
                <a:solidFill>
                  <a:srgbClr val="E2BB41"/>
                </a:solidFill>
                <a:cs typeface="Akhbar MT" pitchFamily="2" charset="-78"/>
              </a:rPr>
            </a:br>
            <a:r>
              <a:rPr lang="ar-SA" sz="3600" b="1" dirty="0">
                <a:solidFill>
                  <a:srgbClr val="E2BB41"/>
                </a:solidFill>
                <a:cs typeface="Akhbar MT" pitchFamily="2" charset="-78"/>
              </a:rPr>
              <a:t>تحتاج الى إدارة مجموعة من الأنشطة و تقوم بضبط محرك نموها في الوقت ذاته و تطور مصادر جديدة للنمو تحسبا لتوقف محرك نموها عن العمل وكيفية القيام بهذا الامر هي موضوع المحاضرة القادمة ولكن قبل ان نتمكن من إدارة هذه المجموعة من الأنشطة نحتاج الى بنية و ثقافة و انضباط مؤسسي يمكنها التعامل مع هذه التغيرات السريعة غير المتوقعة اطلق على هذا الامر اسم : المؤسسة المتكيفة </a:t>
            </a:r>
            <a:endParaRPr lang="en-GB" sz="3600" b="1" dirty="0">
              <a:solidFill>
                <a:srgbClr val="E2BB41"/>
              </a:solidFill>
              <a:cs typeface="Akhbar MT" pitchFamily="2" charset="-78"/>
            </a:endParaRPr>
          </a:p>
        </p:txBody>
      </p:sp>
      <p:sp>
        <p:nvSpPr>
          <p:cNvPr id="4" name="Slide Number Placeholder 3">
            <a:extLst>
              <a:ext uri="{FF2B5EF4-FFF2-40B4-BE49-F238E27FC236}">
                <a16:creationId xmlns:a16="http://schemas.microsoft.com/office/drawing/2014/main" id="{185882E4-D1D6-46A8-9D49-11746C773E62}"/>
              </a:ext>
            </a:extLst>
          </p:cNvPr>
          <p:cNvSpPr>
            <a:spLocks noGrp="1"/>
          </p:cNvSpPr>
          <p:nvPr>
            <p:ph type="sldNum" sz="quarter" idx="12"/>
          </p:nvPr>
        </p:nvSpPr>
        <p:spPr/>
        <p:txBody>
          <a:bodyPr/>
          <a:lstStyle/>
          <a:p>
            <a:fld id="{684116F3-50AA-B444-923E-D32C485E92B9}" type="slidenum">
              <a:rPr lang="en-US" smtClean="0"/>
              <a:t>60</a:t>
            </a:fld>
            <a:endParaRPr lang="en-US"/>
          </a:p>
        </p:txBody>
      </p:sp>
      <p:pic>
        <p:nvPicPr>
          <p:cNvPr id="12" name="Picture 2" descr="Image result for taif university">
            <a:extLst>
              <a:ext uri="{FF2B5EF4-FFF2-40B4-BE49-F238E27FC236}">
                <a16:creationId xmlns:a16="http://schemas.microsoft.com/office/drawing/2014/main" id="{1A7A0B50-4B65-45D3-AB30-FC4515B0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3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7663-1AA7-436F-8DEB-2D42E88B6DE9}"/>
              </a:ext>
            </a:extLst>
          </p:cNvPr>
          <p:cNvSpPr>
            <a:spLocks noGrp="1"/>
          </p:cNvSpPr>
          <p:nvPr>
            <p:ph type="title"/>
          </p:nvPr>
        </p:nvSpPr>
        <p:spPr/>
        <p:txBody>
          <a:bodyPr>
            <a:normAutofit/>
          </a:bodyPr>
          <a:lstStyle/>
          <a:p>
            <a:pPr algn="ctr"/>
            <a:r>
              <a:rPr lang="ar-SA" sz="2800" b="1" dirty="0">
                <a:solidFill>
                  <a:schemeClr val="accent6">
                    <a:lumMod val="75000"/>
                  </a:schemeClr>
                </a:solidFill>
              </a:rPr>
              <a:t>منشأ منهجية لين</a:t>
            </a:r>
            <a:endParaRPr lang="en-GB" sz="2800" b="1" dirty="0">
              <a:solidFill>
                <a:schemeClr val="accent6">
                  <a:lumMod val="75000"/>
                </a:schemeClr>
              </a:solidFill>
            </a:endParaRPr>
          </a:p>
        </p:txBody>
      </p:sp>
      <p:sp>
        <p:nvSpPr>
          <p:cNvPr id="3" name="Content Placeholder 2">
            <a:extLst>
              <a:ext uri="{FF2B5EF4-FFF2-40B4-BE49-F238E27FC236}">
                <a16:creationId xmlns:a16="http://schemas.microsoft.com/office/drawing/2014/main" id="{D4E60977-ADCD-40E4-8E07-6CB38C95C9B2}"/>
              </a:ext>
            </a:extLst>
          </p:cNvPr>
          <p:cNvSpPr>
            <a:spLocks noGrp="1"/>
          </p:cNvSpPr>
          <p:nvPr>
            <p:ph idx="1"/>
          </p:nvPr>
        </p:nvSpPr>
        <p:spPr>
          <a:xfrm>
            <a:off x="838200" y="1825625"/>
            <a:ext cx="10515600" cy="1452596"/>
          </a:xfrm>
        </p:spPr>
        <p:txBody>
          <a:bodyPr/>
          <a:lstStyle/>
          <a:p>
            <a:pPr marL="0" indent="0" algn="r">
              <a:lnSpc>
                <a:spcPct val="150000"/>
              </a:lnSpc>
              <a:buNone/>
            </a:pPr>
            <a:r>
              <a:rPr lang="ar-SA" dirty="0"/>
              <a:t>هي طريقة تطبيق افكار جديدة تماما مع ادخال بعض التعديلات والتغييرات على النظريات التقليدية للحصول على اطار عمل ناجح مبتكر في جميع مجالات الصناعة.</a:t>
            </a:r>
          </a:p>
          <a:p>
            <a:pPr marL="0" indent="0" algn="r">
              <a:lnSpc>
                <a:spcPct val="150000"/>
              </a:lnSpc>
              <a:buNone/>
            </a:pPr>
            <a:endParaRPr lang="ar-SA" dirty="0"/>
          </a:p>
          <a:p>
            <a:pPr marL="0" indent="0" algn="r">
              <a:lnSpc>
                <a:spcPct val="150000"/>
              </a:lnSpc>
              <a:buNone/>
            </a:pPr>
            <a:endParaRPr lang="ar-SA" dirty="0"/>
          </a:p>
          <a:p>
            <a:endParaRPr lang="ar-SA" dirty="0"/>
          </a:p>
          <a:p>
            <a:endParaRPr lang="en-GB" dirty="0"/>
          </a:p>
        </p:txBody>
      </p:sp>
      <p:pic>
        <p:nvPicPr>
          <p:cNvPr id="4" name="Picture 2" descr="Image result for taif university">
            <a:extLst>
              <a:ext uri="{FF2B5EF4-FFF2-40B4-BE49-F238E27FC236}">
                <a16:creationId xmlns:a16="http://schemas.microsoft.com/office/drawing/2014/main" id="{2D8F54E8-1D9E-4319-BF02-93BA24221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â«Ø´Ø±ÙØ© ØªÙÙÙØªØ§â¬â">
            <a:extLst>
              <a:ext uri="{FF2B5EF4-FFF2-40B4-BE49-F238E27FC236}">
                <a16:creationId xmlns:a16="http://schemas.microsoft.com/office/drawing/2014/main" id="{87F970F0-85BB-4721-880E-9C1B6551B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033" y="3766629"/>
            <a:ext cx="2924175" cy="223533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13" name="Picture 12" descr="Image result for IMVU COMPANY eric">
            <a:extLst>
              <a:ext uri="{FF2B5EF4-FFF2-40B4-BE49-F238E27FC236}">
                <a16:creationId xmlns:a16="http://schemas.microsoft.com/office/drawing/2014/main" id="{E03EB530-7982-4722-A4DD-95BD9BDE45FA}"/>
              </a:ext>
            </a:extLst>
          </p:cNvPr>
          <p:cNvPicPr/>
          <p:nvPr/>
        </p:nvPicPr>
        <p:blipFill rotWithShape="1">
          <a:blip r:embed="rId5">
            <a:extLst>
              <a:ext uri="{28A0092B-C50C-407E-A947-70E740481C1C}">
                <a14:useLocalDpi xmlns:a14="http://schemas.microsoft.com/office/drawing/2010/main" val="0"/>
              </a:ext>
            </a:extLst>
          </a:blip>
          <a:srcRect l="29726" r="26783"/>
          <a:stretch/>
        </p:blipFill>
        <p:spPr bwMode="auto">
          <a:xfrm>
            <a:off x="4561968" y="3433864"/>
            <a:ext cx="2492375" cy="2658110"/>
          </a:xfrm>
          <a:prstGeom prst="rect">
            <a:avLst/>
          </a:prstGeom>
          <a:noFill/>
          <a:ln w="12700">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8582435-F713-40D1-AA27-4DC1999E59CE}"/>
              </a:ext>
            </a:extLst>
          </p:cNvPr>
          <p:cNvSpPr txBox="1"/>
          <p:nvPr/>
        </p:nvSpPr>
        <p:spPr>
          <a:xfrm>
            <a:off x="4503903" y="3443586"/>
            <a:ext cx="1206229" cy="369332"/>
          </a:xfrm>
          <a:prstGeom prst="rect">
            <a:avLst/>
          </a:prstGeom>
          <a:noFill/>
        </p:spPr>
        <p:txBody>
          <a:bodyPr wrap="square" rtlCol="0">
            <a:spAutoFit/>
          </a:bodyPr>
          <a:lstStyle/>
          <a:p>
            <a:r>
              <a:rPr lang="en-US" b="1" dirty="0"/>
              <a:t>Eric Ries</a:t>
            </a:r>
            <a:endParaRPr lang="en-GB" b="1" dirty="0"/>
          </a:p>
        </p:txBody>
      </p:sp>
      <p:pic>
        <p:nvPicPr>
          <p:cNvPr id="16" name="Picture 15" descr="Image result for IMVU COMPANY">
            <a:extLst>
              <a:ext uri="{FF2B5EF4-FFF2-40B4-BE49-F238E27FC236}">
                <a16:creationId xmlns:a16="http://schemas.microsoft.com/office/drawing/2014/main" id="{5AC75976-6B4D-4CEC-AAD9-65499D1EE8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16586" y="3579780"/>
            <a:ext cx="2492375" cy="2422185"/>
          </a:xfrm>
          <a:prstGeom prst="rect">
            <a:avLst/>
          </a:prstGeom>
          <a:noFill/>
          <a:ln w="9525">
            <a:noFill/>
          </a:ln>
        </p:spPr>
      </p:pic>
      <p:sp>
        <p:nvSpPr>
          <p:cNvPr id="9" name="Slide Number Placeholder 8">
            <a:extLst>
              <a:ext uri="{FF2B5EF4-FFF2-40B4-BE49-F238E27FC236}">
                <a16:creationId xmlns:a16="http://schemas.microsoft.com/office/drawing/2014/main" id="{EE9D0B16-8D8A-4654-8FB5-70EE7843D7C4}"/>
              </a:ext>
            </a:extLst>
          </p:cNvPr>
          <p:cNvSpPr>
            <a:spLocks noGrp="1"/>
          </p:cNvSpPr>
          <p:nvPr>
            <p:ph type="sldNum" sz="quarter" idx="12"/>
          </p:nvPr>
        </p:nvSpPr>
        <p:spPr/>
        <p:txBody>
          <a:bodyPr/>
          <a:lstStyle/>
          <a:p>
            <a:fld id="{684116F3-50AA-B444-923E-D32C485E92B9}" type="slidenum">
              <a:rPr lang="en-US" smtClean="0"/>
              <a:t>7</a:t>
            </a:fld>
            <a:endParaRPr lang="en-US"/>
          </a:p>
        </p:txBody>
      </p:sp>
    </p:spTree>
    <p:extLst>
      <p:ext uri="{BB962C8B-B14F-4D97-AF65-F5344CB8AC3E}">
        <p14:creationId xmlns:p14="http://schemas.microsoft.com/office/powerpoint/2010/main" val="80416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31EFFF1-54F6-7A4A-AE20-AD441015E593}"/>
              </a:ext>
            </a:extLst>
          </p:cNvPr>
          <p:cNvSpPr/>
          <p:nvPr/>
        </p:nvSpPr>
        <p:spPr>
          <a:xfrm>
            <a:off x="5181600" y="2527069"/>
            <a:ext cx="1828800" cy="2261062"/>
          </a:xfrm>
          <a:prstGeom prst="round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algn="ctr" defTabSz="914400" rtl="1" eaLnBrk="1" latinLnBrk="0" hangingPunct="1"/>
            <a:r>
              <a:rPr lang="ar-SA" sz="2400" b="1" dirty="0">
                <a:solidFill>
                  <a:srgbClr val="E2BB41"/>
                </a:solidFill>
              </a:rPr>
              <a:t>مبادئ منهجية لين </a:t>
            </a:r>
          </a:p>
          <a:p>
            <a:pPr marL="0" algn="ctr" defTabSz="914400" rtl="1" eaLnBrk="1" latinLnBrk="0" hangingPunct="1"/>
            <a:r>
              <a:rPr lang="ar-SA" sz="2400" b="1" dirty="0">
                <a:solidFill>
                  <a:srgbClr val="E2BB41"/>
                </a:solidFill>
              </a:rPr>
              <a:t>لإدارة المنشئات </a:t>
            </a:r>
            <a:endParaRPr lang="en-US" sz="2400" b="1" dirty="0">
              <a:solidFill>
                <a:srgbClr val="E2BB41"/>
              </a:solidFill>
            </a:endParaRPr>
          </a:p>
        </p:txBody>
      </p:sp>
      <p:cxnSp>
        <p:nvCxnSpPr>
          <p:cNvPr id="6" name="Elbow Connector 5">
            <a:extLst>
              <a:ext uri="{FF2B5EF4-FFF2-40B4-BE49-F238E27FC236}">
                <a16:creationId xmlns:a16="http://schemas.microsoft.com/office/drawing/2014/main" id="{8A145FBF-F9F8-1040-833E-0CCDD31349F7}"/>
              </a:ext>
            </a:extLst>
          </p:cNvPr>
          <p:cNvCxnSpPr>
            <a:cxnSpLocks/>
          </p:cNvCxnSpPr>
          <p:nvPr/>
        </p:nvCxnSpPr>
        <p:spPr>
          <a:xfrm rot="10800000">
            <a:off x="3527368" y="1628384"/>
            <a:ext cx="1654235" cy="153045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8F1F8F2B-9FFC-9342-AFC0-CE0E696247A3}"/>
              </a:ext>
            </a:extLst>
          </p:cNvPr>
          <p:cNvCxnSpPr>
            <a:cxnSpLocks/>
          </p:cNvCxnSpPr>
          <p:nvPr/>
        </p:nvCxnSpPr>
        <p:spPr>
          <a:xfrm rot="10800000" flipV="1">
            <a:off x="3527368" y="4251960"/>
            <a:ext cx="1654234" cy="12870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Elbow Connector 7">
            <a:extLst>
              <a:ext uri="{FF2B5EF4-FFF2-40B4-BE49-F238E27FC236}">
                <a16:creationId xmlns:a16="http://schemas.microsoft.com/office/drawing/2014/main" id="{59C687F0-E33C-744B-8C48-080A13DAA2CF}"/>
              </a:ext>
            </a:extLst>
          </p:cNvPr>
          <p:cNvCxnSpPr>
            <a:cxnSpLocks/>
          </p:cNvCxnSpPr>
          <p:nvPr/>
        </p:nvCxnSpPr>
        <p:spPr>
          <a:xfrm flipV="1">
            <a:off x="7010400" y="1628384"/>
            <a:ext cx="1654232" cy="153045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Elbow Connector 10">
            <a:extLst>
              <a:ext uri="{FF2B5EF4-FFF2-40B4-BE49-F238E27FC236}">
                <a16:creationId xmlns:a16="http://schemas.microsoft.com/office/drawing/2014/main" id="{E507052C-DDC9-7147-8AD5-72CDA39AEB53}"/>
              </a:ext>
            </a:extLst>
          </p:cNvPr>
          <p:cNvCxnSpPr>
            <a:cxnSpLocks/>
          </p:cNvCxnSpPr>
          <p:nvPr/>
        </p:nvCxnSpPr>
        <p:spPr>
          <a:xfrm>
            <a:off x="7010399" y="4251961"/>
            <a:ext cx="1654233" cy="12870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7C8E986-E6F4-1748-8260-9B6EB56AEC01}"/>
              </a:ext>
            </a:extLst>
          </p:cNvPr>
          <p:cNvCxnSpPr>
            <a:cxnSpLocks/>
          </p:cNvCxnSpPr>
          <p:nvPr/>
        </p:nvCxnSpPr>
        <p:spPr>
          <a:xfrm flipV="1">
            <a:off x="6069823" y="1840680"/>
            <a:ext cx="0" cy="68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E38B2604-8297-9244-80A0-BC92D987959F}"/>
              </a:ext>
            </a:extLst>
          </p:cNvPr>
          <p:cNvSpPr/>
          <p:nvPr/>
        </p:nvSpPr>
        <p:spPr>
          <a:xfrm>
            <a:off x="8664631" y="5172205"/>
            <a:ext cx="1654232" cy="9279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dirty="0"/>
              <a:t>المحاسبة الادارية</a:t>
            </a:r>
            <a:endParaRPr lang="en-US" dirty="0"/>
          </a:p>
        </p:txBody>
      </p:sp>
      <p:sp>
        <p:nvSpPr>
          <p:cNvPr id="23" name="Rectangle 22">
            <a:extLst>
              <a:ext uri="{FF2B5EF4-FFF2-40B4-BE49-F238E27FC236}">
                <a16:creationId xmlns:a16="http://schemas.microsoft.com/office/drawing/2014/main" id="{21DF264C-3763-BB42-A0ED-7AA5C198DC77}"/>
              </a:ext>
            </a:extLst>
          </p:cNvPr>
          <p:cNvSpPr/>
          <p:nvPr/>
        </p:nvSpPr>
        <p:spPr>
          <a:xfrm>
            <a:off x="8664631" y="1024458"/>
            <a:ext cx="1654232" cy="1207851"/>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r>
              <a:rPr lang="ar-SA" dirty="0"/>
              <a:t>الابتكار</a:t>
            </a:r>
          </a:p>
          <a:p>
            <a:pPr marL="0" algn="ctr" defTabSz="914400" rtl="1" eaLnBrk="1" latinLnBrk="0" hangingPunct="1"/>
            <a:r>
              <a:rPr lang="ar-SA" dirty="0"/>
              <a:t>القياس</a:t>
            </a:r>
          </a:p>
          <a:p>
            <a:pPr marL="0" algn="ctr" defTabSz="914400" rtl="1" eaLnBrk="1" latinLnBrk="0" hangingPunct="1"/>
            <a:r>
              <a:rPr lang="ar-SA" dirty="0"/>
              <a:t>التعلم</a:t>
            </a:r>
            <a:endParaRPr lang="en-US" dirty="0"/>
          </a:p>
        </p:txBody>
      </p:sp>
      <p:sp>
        <p:nvSpPr>
          <p:cNvPr id="24" name="Rectangle 23">
            <a:extLst>
              <a:ext uri="{FF2B5EF4-FFF2-40B4-BE49-F238E27FC236}">
                <a16:creationId xmlns:a16="http://schemas.microsoft.com/office/drawing/2014/main" id="{F1D1F258-1AAA-6D4D-9E07-417395EEFD01}"/>
              </a:ext>
            </a:extLst>
          </p:cNvPr>
          <p:cNvSpPr/>
          <p:nvPr/>
        </p:nvSpPr>
        <p:spPr>
          <a:xfrm>
            <a:off x="1873131" y="5219633"/>
            <a:ext cx="1654235" cy="8805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dirty="0"/>
              <a:t>التعلم المثبت</a:t>
            </a:r>
            <a:endParaRPr lang="en-US" dirty="0"/>
          </a:p>
        </p:txBody>
      </p:sp>
      <p:sp>
        <p:nvSpPr>
          <p:cNvPr id="25" name="Rectangle 24">
            <a:extLst>
              <a:ext uri="{FF2B5EF4-FFF2-40B4-BE49-F238E27FC236}">
                <a16:creationId xmlns:a16="http://schemas.microsoft.com/office/drawing/2014/main" id="{28921481-3297-5B4F-88DF-3DF59E5B38B4}"/>
              </a:ext>
            </a:extLst>
          </p:cNvPr>
          <p:cNvSpPr/>
          <p:nvPr/>
        </p:nvSpPr>
        <p:spPr>
          <a:xfrm>
            <a:off x="1949335" y="1024458"/>
            <a:ext cx="1578032" cy="12078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dirty="0"/>
              <a:t>ريادة الاعمال </a:t>
            </a:r>
          </a:p>
          <a:p>
            <a:pPr marL="0" algn="ctr" defTabSz="914400" rtl="1" eaLnBrk="1" latinLnBrk="0" hangingPunct="1"/>
            <a:r>
              <a:rPr lang="ar-SA" dirty="0"/>
              <a:t>(أسلوب واداره)</a:t>
            </a:r>
            <a:endParaRPr lang="en-US" dirty="0"/>
          </a:p>
        </p:txBody>
      </p:sp>
      <p:sp>
        <p:nvSpPr>
          <p:cNvPr id="26" name="Rectangle 25">
            <a:extLst>
              <a:ext uri="{FF2B5EF4-FFF2-40B4-BE49-F238E27FC236}">
                <a16:creationId xmlns:a16="http://schemas.microsoft.com/office/drawing/2014/main" id="{3F2689A8-DD02-5746-AE41-308AB1BD51C0}"/>
              </a:ext>
            </a:extLst>
          </p:cNvPr>
          <p:cNvSpPr/>
          <p:nvPr/>
        </p:nvSpPr>
        <p:spPr>
          <a:xfrm>
            <a:off x="5551119" y="1137325"/>
            <a:ext cx="1002082" cy="6388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dirty="0"/>
              <a:t>رواد الاعمال</a:t>
            </a:r>
            <a:endParaRPr lang="en-US" dirty="0"/>
          </a:p>
        </p:txBody>
      </p:sp>
      <p:pic>
        <p:nvPicPr>
          <p:cNvPr id="13" name="Picture 2" descr="Image result for taif university">
            <a:extLst>
              <a:ext uri="{FF2B5EF4-FFF2-40B4-BE49-F238E27FC236}">
                <a16:creationId xmlns:a16="http://schemas.microsoft.com/office/drawing/2014/main" id="{61EEFF37-19C4-4F16-AE4D-753454A6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5E5BBF5-9967-4A80-87A2-8D18BC90FFB7}"/>
              </a:ext>
            </a:extLst>
          </p:cNvPr>
          <p:cNvSpPr>
            <a:spLocks noGrp="1"/>
          </p:cNvSpPr>
          <p:nvPr>
            <p:ph type="sldNum" sz="quarter" idx="12"/>
          </p:nvPr>
        </p:nvSpPr>
        <p:spPr/>
        <p:txBody>
          <a:bodyPr/>
          <a:lstStyle/>
          <a:p>
            <a:fld id="{684116F3-50AA-B444-923E-D32C485E92B9}" type="slidenum">
              <a:rPr lang="en-US" smtClean="0"/>
              <a:t>8</a:t>
            </a:fld>
            <a:endParaRPr lang="en-US"/>
          </a:p>
        </p:txBody>
      </p:sp>
    </p:spTree>
    <p:extLst>
      <p:ext uri="{BB962C8B-B14F-4D97-AF65-F5344CB8AC3E}">
        <p14:creationId xmlns:p14="http://schemas.microsoft.com/office/powerpoint/2010/main" val="285323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D28D82F-24AD-C14F-A9B7-6859F3A7A46A}"/>
              </a:ext>
            </a:extLst>
          </p:cNvPr>
          <p:cNvSpPr txBox="1"/>
          <p:nvPr/>
        </p:nvSpPr>
        <p:spPr>
          <a:xfrm>
            <a:off x="5026637" y="1332969"/>
            <a:ext cx="2138726" cy="523220"/>
          </a:xfrm>
          <a:prstGeom prst="rect">
            <a:avLst/>
          </a:prstGeom>
          <a:noFill/>
        </p:spPr>
        <p:txBody>
          <a:bodyPr wrap="none" rtlCol="0">
            <a:spAutoFit/>
          </a:bodyPr>
          <a:lstStyle/>
          <a:p>
            <a:pPr marL="0" algn="ctr" defTabSz="914400" rtl="1" eaLnBrk="1" latinLnBrk="0" hangingPunct="1"/>
            <a:r>
              <a:rPr lang="ar-SA" sz="2800" b="1" dirty="0">
                <a:solidFill>
                  <a:schemeClr val="accent6">
                    <a:lumMod val="75000"/>
                  </a:schemeClr>
                </a:solidFill>
              </a:rPr>
              <a:t>المنشئات الناشئة</a:t>
            </a:r>
            <a:endParaRPr lang="en-US" sz="2800" b="1" dirty="0">
              <a:solidFill>
                <a:schemeClr val="accent6">
                  <a:lumMod val="75000"/>
                </a:schemeClr>
              </a:solidFill>
            </a:endParaRPr>
          </a:p>
        </p:txBody>
      </p:sp>
      <p:sp>
        <p:nvSpPr>
          <p:cNvPr id="19" name="TextBox 18">
            <a:extLst>
              <a:ext uri="{FF2B5EF4-FFF2-40B4-BE49-F238E27FC236}">
                <a16:creationId xmlns:a16="http://schemas.microsoft.com/office/drawing/2014/main" id="{35A49441-376F-5840-8047-591DB51D845A}"/>
              </a:ext>
            </a:extLst>
          </p:cNvPr>
          <p:cNvSpPr txBox="1"/>
          <p:nvPr/>
        </p:nvSpPr>
        <p:spPr>
          <a:xfrm>
            <a:off x="1395758" y="1856189"/>
            <a:ext cx="9543945" cy="461665"/>
          </a:xfrm>
          <a:prstGeom prst="rect">
            <a:avLst/>
          </a:prstGeom>
          <a:noFill/>
        </p:spPr>
        <p:txBody>
          <a:bodyPr wrap="square" rtlCol="0">
            <a:spAutoFit/>
          </a:bodyPr>
          <a:lstStyle/>
          <a:p>
            <a:pPr marL="0" algn="r" defTabSz="914400" rtl="1" eaLnBrk="1" latinLnBrk="0" hangingPunct="1"/>
            <a:r>
              <a:rPr lang="ar-SA" sz="2400" dirty="0"/>
              <a:t>مؤسسات بغرض ابتكار منتجات جديدة في ظل أجواء شديدة الضبابية فيما يتعلق بنجاحها من عدمه</a:t>
            </a:r>
            <a:endParaRPr lang="en-US" sz="2400" dirty="0"/>
          </a:p>
        </p:txBody>
      </p:sp>
      <p:pic>
        <p:nvPicPr>
          <p:cNvPr id="12" name="Picture 2" descr="Image result for taif university">
            <a:extLst>
              <a:ext uri="{FF2B5EF4-FFF2-40B4-BE49-F238E27FC236}">
                <a16:creationId xmlns:a16="http://schemas.microsoft.com/office/drawing/2014/main" id="{0E3505C7-962F-4D91-B6AB-8590C9990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13" y="165991"/>
            <a:ext cx="1255765" cy="874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C750DC-A933-44AF-839C-0F8C9EC57660}"/>
              </a:ext>
            </a:extLst>
          </p:cNvPr>
          <p:cNvSpPr txBox="1"/>
          <p:nvPr/>
        </p:nvSpPr>
        <p:spPr>
          <a:xfrm>
            <a:off x="2919089" y="3553149"/>
            <a:ext cx="6497285" cy="523220"/>
          </a:xfrm>
          <a:prstGeom prst="rect">
            <a:avLst/>
          </a:prstGeom>
          <a:noFill/>
        </p:spPr>
        <p:txBody>
          <a:bodyPr wrap="square" rtlCol="0">
            <a:spAutoFit/>
          </a:bodyPr>
          <a:lstStyle/>
          <a:p>
            <a:r>
              <a:rPr lang="ar-SA" sz="2800" b="1" i="1" u="sng" dirty="0">
                <a:solidFill>
                  <a:schemeClr val="accent6">
                    <a:lumMod val="75000"/>
                  </a:schemeClr>
                </a:solidFill>
              </a:rPr>
              <a:t>لماذا تفشل الشركات الناشئة فشلا ذريعا في كل مكان؟ </a:t>
            </a:r>
            <a:endParaRPr lang="en-GB" sz="2800" b="1" i="1" u="sng" dirty="0">
              <a:solidFill>
                <a:schemeClr val="accent6">
                  <a:lumMod val="75000"/>
                </a:schemeClr>
              </a:solidFill>
            </a:endParaRPr>
          </a:p>
        </p:txBody>
      </p:sp>
      <p:sp>
        <p:nvSpPr>
          <p:cNvPr id="3" name="Slide Number Placeholder 2">
            <a:extLst>
              <a:ext uri="{FF2B5EF4-FFF2-40B4-BE49-F238E27FC236}">
                <a16:creationId xmlns:a16="http://schemas.microsoft.com/office/drawing/2014/main" id="{835BC210-B197-4E20-A44B-6FF3902CB90A}"/>
              </a:ext>
            </a:extLst>
          </p:cNvPr>
          <p:cNvSpPr>
            <a:spLocks noGrp="1"/>
          </p:cNvSpPr>
          <p:nvPr>
            <p:ph type="sldNum" sz="quarter" idx="12"/>
          </p:nvPr>
        </p:nvSpPr>
        <p:spPr/>
        <p:txBody>
          <a:bodyPr/>
          <a:lstStyle/>
          <a:p>
            <a:fld id="{684116F3-50AA-B444-923E-D32C485E92B9}" type="slidenum">
              <a:rPr lang="en-US" smtClean="0"/>
              <a:t>9</a:t>
            </a:fld>
            <a:endParaRPr lang="en-US"/>
          </a:p>
        </p:txBody>
      </p:sp>
    </p:spTree>
    <p:extLst>
      <p:ext uri="{BB962C8B-B14F-4D97-AF65-F5344CB8AC3E}">
        <p14:creationId xmlns:p14="http://schemas.microsoft.com/office/powerpoint/2010/main" val="3325990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2862</TotalTime>
  <Words>3734</Words>
  <Application>Microsoft Macintosh PowerPoint</Application>
  <PresentationFormat>Widescreen</PresentationFormat>
  <Paragraphs>370</Paragraphs>
  <Slides>60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Akhbar MT</vt:lpstr>
      <vt:lpstr>Arial</vt:lpstr>
      <vt:lpstr>Calibri</vt:lpstr>
      <vt:lpstr>Calibri Light</vt:lpstr>
      <vt:lpstr>droid arabic naskh</vt:lpstr>
      <vt:lpstr>Times New Roman</vt:lpstr>
      <vt:lpstr>Office Theme</vt:lpstr>
      <vt:lpstr>PowerPoint Presentation</vt:lpstr>
      <vt:lpstr>PowerPoint Presentation</vt:lpstr>
      <vt:lpstr>PowerPoint Presentation</vt:lpstr>
      <vt:lpstr>ماهي العلاقة بين الابتكار وريادة الاعمال ؟</vt:lpstr>
      <vt:lpstr>PowerPoint Presentation</vt:lpstr>
      <vt:lpstr>PowerPoint Presentation</vt:lpstr>
      <vt:lpstr>منشأ منهجية لين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منهجية لين  </vt:lpstr>
      <vt:lpstr>PowerPoint Presentation</vt:lpstr>
      <vt:lpstr>PowerPoint Presentation</vt:lpstr>
      <vt:lpstr>PowerPoint Presentation</vt:lpstr>
      <vt:lpstr>قصص نجاح</vt:lpstr>
      <vt:lpstr>PowerPoint Presentation</vt:lpstr>
      <vt:lpstr>PowerPoint Presentation</vt:lpstr>
      <vt:lpstr>كيف تم تطبيق التعلم المثبت في شركة امفيو؟</vt:lpstr>
      <vt:lpstr>الدروس المستفادة من قصة شركة امفيو</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على النقيض تعمل الشركات السوقية والتي تعمل كوسيط بين البائع والمشتري مثل (أي باي) وفق نموذج نمو مختلف تماما حيث ان نجاحها يعتمد بشكل أساسي على تأثيرات الشبكة التي تجعل من الشركة الوجهة الأولى لكل من البائعين والمشترين من اجل عقد الصفقات حيث يرغب البائعون في ان تحتوي السوق على اكبر منافسة ممكنة بين البائعين </vt:lpstr>
      <vt:lpstr> </vt:lpstr>
      <vt:lpstr>PowerPoint Presentation</vt:lpstr>
      <vt:lpstr>PowerPoint Presentation</vt:lpstr>
      <vt:lpstr>حقائق عن منهجية لين </vt:lpstr>
      <vt:lpstr>PowerPoint Presentation</vt:lpstr>
      <vt:lpstr>PowerPoint Presentation</vt:lpstr>
      <vt:lpstr>PowerPoint Presentation</vt:lpstr>
      <vt:lpstr>PowerPoint Presentation</vt:lpstr>
      <vt:lpstr> </vt:lpstr>
      <vt:lpstr> </vt:lpstr>
      <vt:lpstr>دفعات الانتاج الصغيرة في حيز التنفيذ</vt:lpstr>
      <vt:lpstr>PowerPoint Presentation</vt:lpstr>
      <vt:lpstr>النمو </vt:lpstr>
      <vt:lpstr>من اين يأتي النمو؟ محرك النمو هو الاليه التي تستخدمها الشركات الناشئة من اجل تحقيق نمو دائم. استخدام كلمه دائم لاستبعاد انشطه المرة التي تنتج موجه من العملاء ولكنها لا تمتلك أي تأثير طويل المدى مثل الحملة الدعائية الواحدة . يتسم النمو الدائم بقاعدة فقط يأتي العملاء الجدد من أفعال العملاء القدامى  </vt:lpstr>
      <vt:lpstr>هناك اربع طرق رئيسيه يقوم من خلالها العملاء القدامى بدفع النمو  </vt:lpstr>
      <vt:lpstr>PowerPoint Presentation</vt:lpstr>
      <vt:lpstr>PowerPoint Presentation</vt:lpstr>
      <vt:lpstr>PowerPoint Presentation</vt:lpstr>
      <vt:lpstr>PowerPoint Presentation</vt:lpstr>
      <vt:lpstr>2- محرك النمو المدفوع  زيادة العائد الذي تحصل عليه من كل عميل او تقليل تكلفة اجتذاب العملاء الجدد . يستمد هذا المحرك طاقته من حلقة التغذية الراجعة كما هي الحال في جميع المحركات حيث يدفع كل عميل مبلغا معينا من المال مقابل الحصول على المنتج طوال فترة كونه عميلا لدينا . تنبيه تقني : الشركات التي تحاول انشاء لوحات تحكم تحتوي على جميع محركات النمو الثلاثة فعادة ما يحدث بها الكثير من الارتباك لان الخبرات التشغيلية المطلوبة لمتابعة جميع هذه التأثيرات في الوقت ذاته ستكون بالغة التعقيد لذا انصح بشدة بان تركز على الشركات على محرك نمو واحد في كل مرة  </vt:lpstr>
      <vt:lpstr> </vt:lpstr>
      <vt:lpstr>الحل : تحتاج الى إدارة مجموعة من الأنشطة و تقوم بضبط محرك نموها في الوقت ذاته و تطور مصادر جديدة للنمو تحسبا لتوقف محرك نموها عن العمل وكيفية القيام بهذا الامر هي موضوع المحاضرة القادمة ولكن قبل ان نتمكن من إدارة هذه المجموعة من الأنشطة نحتاج الى بنية و ثقافة و انضباط مؤسسي يمكنها التعامل مع هذه التغيرات السريعة غير المتوقعة اطلق على هذا الامر اسم : المؤسسة المتكيفة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Fahad Mosleh M Alsaadi</dc:creator>
  <cp:lastModifiedBy>Fahad Mosleh M Alsaadi</cp:lastModifiedBy>
  <cp:revision>238</cp:revision>
  <cp:lastPrinted>2019-08-02T13:10:12Z</cp:lastPrinted>
  <dcterms:created xsi:type="dcterms:W3CDTF">2018-11-20T23:27:07Z</dcterms:created>
  <dcterms:modified xsi:type="dcterms:W3CDTF">2020-10-23T05:32:20Z</dcterms:modified>
</cp:coreProperties>
</file>